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57" r:id="rId1"/>
    <p:sldMasterId id="2147483703" r:id="rId2"/>
  </p:sldMasterIdLst>
  <p:notesMasterIdLst>
    <p:notesMasterId r:id="rId70"/>
  </p:notesMasterIdLst>
  <p:handoutMasterIdLst>
    <p:handoutMasterId r:id="rId71"/>
  </p:handoutMasterIdLst>
  <p:sldIdLst>
    <p:sldId id="262" r:id="rId3"/>
    <p:sldId id="507" r:id="rId4"/>
    <p:sldId id="708" r:id="rId5"/>
    <p:sldId id="710" r:id="rId6"/>
    <p:sldId id="800" r:id="rId7"/>
    <p:sldId id="712" r:id="rId8"/>
    <p:sldId id="716" r:id="rId9"/>
    <p:sldId id="717" r:id="rId10"/>
    <p:sldId id="813" r:id="rId11"/>
    <p:sldId id="721" r:id="rId12"/>
    <p:sldId id="720" r:id="rId13"/>
    <p:sldId id="798" r:id="rId14"/>
    <p:sldId id="722" r:id="rId15"/>
    <p:sldId id="773" r:id="rId16"/>
    <p:sldId id="718" r:id="rId17"/>
    <p:sldId id="807" r:id="rId18"/>
    <p:sldId id="724" r:id="rId19"/>
    <p:sldId id="726" r:id="rId20"/>
    <p:sldId id="729" r:id="rId21"/>
    <p:sldId id="728" r:id="rId22"/>
    <p:sldId id="789" r:id="rId23"/>
    <p:sldId id="730" r:id="rId24"/>
    <p:sldId id="779" r:id="rId25"/>
    <p:sldId id="790" r:id="rId26"/>
    <p:sldId id="713" r:id="rId27"/>
    <p:sldId id="803" r:id="rId28"/>
    <p:sldId id="811" r:id="rId29"/>
    <p:sldId id="714" r:id="rId30"/>
    <p:sldId id="794" r:id="rId31"/>
    <p:sldId id="775" r:id="rId32"/>
    <p:sldId id="735" r:id="rId33"/>
    <p:sldId id="787" r:id="rId34"/>
    <p:sldId id="739" r:id="rId35"/>
    <p:sldId id="734" r:id="rId36"/>
    <p:sldId id="740" r:id="rId37"/>
    <p:sldId id="741" r:id="rId38"/>
    <p:sldId id="805" r:id="rId39"/>
    <p:sldId id="776" r:id="rId40"/>
    <p:sldId id="780" r:id="rId41"/>
    <p:sldId id="746" r:id="rId42"/>
    <p:sldId id="769" r:id="rId43"/>
    <p:sldId id="791" r:id="rId44"/>
    <p:sldId id="737" r:id="rId45"/>
    <p:sldId id="782" r:id="rId46"/>
    <p:sldId id="715" r:id="rId47"/>
    <p:sldId id="806" r:id="rId48"/>
    <p:sldId id="723" r:id="rId49"/>
    <p:sldId id="747" r:id="rId50"/>
    <p:sldId id="801" r:id="rId51"/>
    <p:sldId id="757" r:id="rId52"/>
    <p:sldId id="758" r:id="rId53"/>
    <p:sldId id="756" r:id="rId54"/>
    <p:sldId id="795" r:id="rId55"/>
    <p:sldId id="796" r:id="rId56"/>
    <p:sldId id="760" r:id="rId57"/>
    <p:sldId id="808" r:id="rId58"/>
    <p:sldId id="812" r:id="rId59"/>
    <p:sldId id="763" r:id="rId60"/>
    <p:sldId id="781" r:id="rId61"/>
    <p:sldId id="766" r:id="rId62"/>
    <p:sldId id="762" r:id="rId63"/>
    <p:sldId id="792" r:id="rId64"/>
    <p:sldId id="767" r:id="rId65"/>
    <p:sldId id="783" r:id="rId66"/>
    <p:sldId id="784" r:id="rId67"/>
    <p:sldId id="785" r:id="rId68"/>
    <p:sldId id="318" r:id="rId69"/>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表紙・目次" id="{35DD3A7B-A3B5-49A5-9CD2-FA74D1CAA38D}">
          <p14:sldIdLst>
            <p14:sldId id="262"/>
            <p14:sldId id="507"/>
          </p14:sldIdLst>
        </p14:section>
        <p14:section name="はじめに" id="{29DDEF86-CE6B-4115-9B75-BD62884D972A}">
          <p14:sldIdLst>
            <p14:sldId id="708"/>
          </p14:sldIdLst>
        </p14:section>
        <p14:section name="Legacy" id="{55238CF3-E671-490E-9DDA-5A049AE670B6}">
          <p14:sldIdLst>
            <p14:sldId id="710"/>
            <p14:sldId id="800"/>
            <p14:sldId id="712"/>
            <p14:sldId id="716"/>
            <p14:sldId id="717"/>
            <p14:sldId id="813"/>
            <p14:sldId id="721"/>
            <p14:sldId id="720"/>
            <p14:sldId id="798"/>
            <p14:sldId id="722"/>
            <p14:sldId id="773"/>
            <p14:sldId id="718"/>
            <p14:sldId id="807"/>
            <p14:sldId id="724"/>
            <p14:sldId id="726"/>
            <p14:sldId id="729"/>
            <p14:sldId id="728"/>
            <p14:sldId id="789"/>
            <p14:sldId id="730"/>
            <p14:sldId id="779"/>
            <p14:sldId id="790"/>
          </p14:sldIdLst>
        </p14:section>
        <p14:section name="Role" id="{2B765D9A-4A7B-406F-B6BB-AB377ECD38E7}">
          <p14:sldIdLst>
            <p14:sldId id="713"/>
            <p14:sldId id="803"/>
            <p14:sldId id="811"/>
            <p14:sldId id="714"/>
            <p14:sldId id="794"/>
            <p14:sldId id="775"/>
            <p14:sldId id="735"/>
            <p14:sldId id="787"/>
            <p14:sldId id="739"/>
            <p14:sldId id="734"/>
            <p14:sldId id="740"/>
            <p14:sldId id="741"/>
            <p14:sldId id="805"/>
            <p14:sldId id="776"/>
            <p14:sldId id="780"/>
            <p14:sldId id="746"/>
            <p14:sldId id="769"/>
            <p14:sldId id="791"/>
            <p14:sldId id="737"/>
            <p14:sldId id="782"/>
          </p14:sldIdLst>
        </p14:section>
        <p14:section name="Pioneer" id="{57DF7D61-7D5C-4CBC-9B74-5CEA0F7CFA63}">
          <p14:sldIdLst>
            <p14:sldId id="715"/>
            <p14:sldId id="806"/>
            <p14:sldId id="723"/>
            <p14:sldId id="747"/>
            <p14:sldId id="801"/>
            <p14:sldId id="757"/>
            <p14:sldId id="758"/>
            <p14:sldId id="756"/>
            <p14:sldId id="795"/>
            <p14:sldId id="796"/>
            <p14:sldId id="760"/>
            <p14:sldId id="808"/>
            <p14:sldId id="812"/>
            <p14:sldId id="763"/>
            <p14:sldId id="781"/>
            <p14:sldId id="766"/>
            <p14:sldId id="762"/>
            <p14:sldId id="792"/>
            <p14:sldId id="767"/>
            <p14:sldId id="783"/>
            <p14:sldId id="784"/>
            <p14:sldId id="785"/>
            <p14:sldId id="318"/>
          </p14:sldIdLst>
        </p14:section>
      </p14:sectionLst>
    </p:ext>
    <p:ext uri="{EFAFB233-063F-42B5-8137-9DF3F51BA10A}">
      <p15:sldGuideLst xmlns:p15="http://schemas.microsoft.com/office/powerpoint/2012/main">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a:srgbClr val="FFFF00"/>
    <a:srgbClr val="336699"/>
    <a:srgbClr val="666699"/>
    <a:srgbClr val="008000"/>
    <a:srgbClr val="FF66FF"/>
    <a:srgbClr val="00FF00"/>
    <a:srgbClr val="9900CC"/>
    <a:srgbClr val="002960"/>
    <a:srgbClr val="318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3296810-A885-4BE3-A3E7-6D5BEEA58F35}">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テーマ スタイル 2 - アクセント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A488322-F2BA-4B5B-9748-0D474271808F}" styleName="中間スタイル 3 - アクセント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0A1B5D5-9B99-4C35-A422-299274C87663}" styleName="中間スタイル 1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50" autoAdjust="0"/>
    <p:restoredTop sz="96527" autoAdjust="0"/>
  </p:normalViewPr>
  <p:slideViewPr>
    <p:cSldViewPr>
      <p:cViewPr varScale="1">
        <p:scale>
          <a:sx n="88" d="100"/>
          <a:sy n="88" d="100"/>
        </p:scale>
        <p:origin x="318" y="96"/>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7812"/>
    </p:cViewPr>
  </p:sorterViewPr>
  <p:notesViewPr>
    <p:cSldViewPr>
      <p:cViewPr varScale="1">
        <p:scale>
          <a:sx n="81" d="100"/>
          <a:sy n="81" d="100"/>
        </p:scale>
        <p:origin x="3990" y="114"/>
      </p:cViewPr>
      <p:guideLst>
        <p:guide orient="horz" pos="3130"/>
        <p:guide pos="2144"/>
      </p:guideLst>
    </p:cSldViewPr>
  </p:notesViewPr>
  <p:gridSpacing cx="72010" cy="7201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commentAuthors" Target="commentAuthor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notesMaster" Target="notesMasters/notesMaster1.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7" cy="496967"/>
          </a:xfrm>
          <a:prstGeom prst="rect">
            <a:avLst/>
          </a:prstGeom>
        </p:spPr>
        <p:txBody>
          <a:bodyPr vert="horz" lIns="92228" tIns="46114" rIns="92228" bIns="46114" rtlCol="0"/>
          <a:lstStyle>
            <a:lvl1pPr algn="l">
              <a:defRPr sz="1200"/>
            </a:lvl1pPr>
          </a:lstStyle>
          <a:p>
            <a:endParaRPr kumimoji="1" lang="ja-JP" altLang="en-US">
              <a:ea typeface="メイリオ" panose="020B0604030504040204" pitchFamily="50" charset="-128"/>
            </a:endParaRPr>
          </a:p>
        </p:txBody>
      </p:sp>
      <p:sp>
        <p:nvSpPr>
          <p:cNvPr id="3" name="日付プレースホルダー 2"/>
          <p:cNvSpPr>
            <a:spLocks noGrp="1"/>
          </p:cNvSpPr>
          <p:nvPr>
            <p:ph type="dt" sz="quarter" idx="1"/>
          </p:nvPr>
        </p:nvSpPr>
        <p:spPr>
          <a:xfrm>
            <a:off x="3855838" y="1"/>
            <a:ext cx="2949787" cy="496967"/>
          </a:xfrm>
          <a:prstGeom prst="rect">
            <a:avLst/>
          </a:prstGeom>
        </p:spPr>
        <p:txBody>
          <a:bodyPr vert="horz" lIns="92228" tIns="46114" rIns="92228" bIns="46114" rtlCol="0"/>
          <a:lstStyle>
            <a:lvl1pPr algn="r">
              <a:defRPr sz="1200"/>
            </a:lvl1pPr>
          </a:lstStyle>
          <a:p>
            <a:fld id="{D829EBEE-5DBD-45D0-BA62-80122688BEB8}" type="datetimeFigureOut">
              <a:rPr kumimoji="1" lang="ja-JP" altLang="en-US" smtClean="0">
                <a:ea typeface="メイリオ" panose="020B0604030504040204" pitchFamily="50" charset="-128"/>
              </a:rPr>
              <a:t>2022/1/13</a:t>
            </a:fld>
            <a:endParaRPr kumimoji="1" lang="ja-JP" altLang="en-US">
              <a:ea typeface="メイリオ" panose="020B0604030504040204" pitchFamily="50" charset="-128"/>
            </a:endParaRPr>
          </a:p>
        </p:txBody>
      </p:sp>
      <p:sp>
        <p:nvSpPr>
          <p:cNvPr id="4" name="フッター プレースホルダー 3"/>
          <p:cNvSpPr>
            <a:spLocks noGrp="1"/>
          </p:cNvSpPr>
          <p:nvPr>
            <p:ph type="ftr" sz="quarter" idx="2"/>
          </p:nvPr>
        </p:nvSpPr>
        <p:spPr>
          <a:xfrm>
            <a:off x="1" y="9440647"/>
            <a:ext cx="2949787" cy="496967"/>
          </a:xfrm>
          <a:prstGeom prst="rect">
            <a:avLst/>
          </a:prstGeom>
        </p:spPr>
        <p:txBody>
          <a:bodyPr vert="horz" lIns="92228" tIns="46114" rIns="92228" bIns="46114" rtlCol="0" anchor="b"/>
          <a:lstStyle>
            <a:lvl1pPr algn="l">
              <a:defRPr sz="1200"/>
            </a:lvl1pPr>
          </a:lstStyle>
          <a:p>
            <a:endParaRPr kumimoji="1" lang="ja-JP" altLang="en-US">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8" y="9440647"/>
            <a:ext cx="2949787" cy="496967"/>
          </a:xfrm>
          <a:prstGeom prst="rect">
            <a:avLst/>
          </a:prstGeom>
        </p:spPr>
        <p:txBody>
          <a:bodyPr vert="horz" lIns="92228" tIns="46114" rIns="92228" bIns="46114"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8" y="1"/>
            <a:ext cx="2949787" cy="288000"/>
          </a:xfrm>
          <a:prstGeom prst="rect">
            <a:avLst/>
          </a:prstGeom>
        </p:spPr>
        <p:txBody>
          <a:bodyPr vert="horz" lIns="92228" tIns="46114" rIns="92228" bIns="46114" rtlCol="0"/>
          <a:lstStyle>
            <a:lvl1pPr algn="r">
              <a:defRPr sz="1000">
                <a:ea typeface="メイリオ" panose="020B0604030504040204" pitchFamily="50" charset="-128"/>
              </a:defRPr>
            </a:lvl1pPr>
          </a:lstStyle>
          <a:p>
            <a:fld id="{4B26993D-C081-44EB-B0F5-A9F467792B62}" type="datetimeFigureOut">
              <a:rPr lang="ja-JP" altLang="en-US" smtClean="0"/>
              <a:pPr/>
              <a:t>2022/1/13</a:t>
            </a:fld>
            <a:endParaRPr lang="ja-JP" altLang="en-US"/>
          </a:p>
        </p:txBody>
      </p:sp>
      <p:sp>
        <p:nvSpPr>
          <p:cNvPr id="7" name="スライド番号プレースホルダー 6"/>
          <p:cNvSpPr>
            <a:spLocks noGrp="1"/>
          </p:cNvSpPr>
          <p:nvPr>
            <p:ph type="sldNum" sz="quarter" idx="5"/>
          </p:nvPr>
        </p:nvSpPr>
        <p:spPr>
          <a:xfrm>
            <a:off x="3855838" y="9652150"/>
            <a:ext cx="2949787" cy="288000"/>
          </a:xfrm>
          <a:prstGeom prst="rect">
            <a:avLst/>
          </a:prstGeom>
        </p:spPr>
        <p:txBody>
          <a:bodyPr vert="horz" lIns="92228" tIns="46114" rIns="92228" bIns="46114"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a:p>
        </p:txBody>
      </p:sp>
      <p:sp>
        <p:nvSpPr>
          <p:cNvPr id="8" name="スライド イメージ プレースホルダー 7"/>
          <p:cNvSpPr>
            <a:spLocks noGrp="1" noRot="1" noChangeAspect="1"/>
          </p:cNvSpPr>
          <p:nvPr>
            <p:ph type="sldImg" idx="2"/>
          </p:nvPr>
        </p:nvSpPr>
        <p:spPr>
          <a:xfrm>
            <a:off x="920750" y="432000"/>
            <a:ext cx="4965700" cy="3725863"/>
          </a:xfrm>
          <a:prstGeom prst="rect">
            <a:avLst/>
          </a:prstGeom>
          <a:noFill/>
          <a:ln w="12700">
            <a:solidFill>
              <a:prstClr val="black"/>
            </a:solidFill>
          </a:ln>
        </p:spPr>
        <p:txBody>
          <a:bodyPr vert="horz" lIns="91440" tIns="45720" rIns="91440" bIns="45720" rtlCol="0" anchor="ctr"/>
          <a:lstStyle/>
          <a:p>
            <a:endParaRPr lang="ja-JP" altLang="en-US"/>
          </a:p>
        </p:txBody>
      </p:sp>
      <p:sp>
        <p:nvSpPr>
          <p:cNvPr id="9" name="ノート プレースホルダー 8"/>
          <p:cNvSpPr>
            <a:spLocks noGrp="1"/>
          </p:cNvSpPr>
          <p:nvPr>
            <p:ph type="body" sz="quarter" idx="3"/>
          </p:nvPr>
        </p:nvSpPr>
        <p:spPr>
          <a:xfrm>
            <a:off x="91600" y="4320000"/>
            <a:ext cx="6624000" cy="5220000"/>
          </a:xfrm>
          <a:prstGeom prst="rect">
            <a:avLst/>
          </a:prstGeom>
        </p:spPr>
        <p:txBody>
          <a:bodyPr vert="horz" lIns="0" tIns="45720" rIns="0" bIns="45720" rtlCol="0"/>
          <a:lstStyle/>
          <a:p>
            <a:pPr lvl="0"/>
            <a:r>
              <a:rPr kumimoji="1" lang="ja-JP" altLang="en-US" dirty="0" smtClean="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20750" y="431800"/>
            <a:ext cx="4965700" cy="3725863"/>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13</a:t>
            </a:fld>
            <a:endParaRPr lang="ja-JP" altLang="en-US"/>
          </a:p>
        </p:txBody>
      </p:sp>
    </p:spTree>
    <p:extLst>
      <p:ext uri="{BB962C8B-B14F-4D97-AF65-F5344CB8AC3E}">
        <p14:creationId xmlns:p14="http://schemas.microsoft.com/office/powerpoint/2010/main" val="2938976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20750" y="431800"/>
            <a:ext cx="4965700" cy="3725863"/>
          </a:xfrm>
        </p:spPr>
      </p:sp>
      <p:sp>
        <p:nvSpPr>
          <p:cNvPr id="3" name="ノート プレースホルダー 2"/>
          <p:cNvSpPr>
            <a:spLocks noGrp="1"/>
          </p:cNvSpPr>
          <p:nvPr>
            <p:ph type="body" idx="1"/>
          </p:nvPr>
        </p:nvSpPr>
        <p:spPr/>
        <p:txBody>
          <a:bodyPr/>
          <a:lstStyle/>
          <a:p>
            <a:pPr marL="342900" indent="-342900">
              <a:buFont typeface="+mj-lt"/>
              <a:buAutoNum type="circleNumDbPlain"/>
            </a:pPr>
            <a:r>
              <a:rPr lang="en-US" altLang="ja-JP" smtClean="0"/>
              <a:t>Ansible-</a:t>
            </a:r>
            <a:r>
              <a:rPr lang="en-US" altLang="ja-JP" err="1" smtClean="0"/>
              <a:t>LegacyRole</a:t>
            </a:r>
            <a:endParaRPr lang="en-US" altLang="ja-JP" smtClean="0"/>
          </a:p>
          <a:p>
            <a:pPr marL="800100" lvl="1" indent="-342900">
              <a:buFont typeface="+mj-lt"/>
              <a:buAutoNum type="arabicPeriod"/>
            </a:pPr>
            <a:r>
              <a:rPr lang="ja-JP" altLang="en-US" sz="1600" smtClean="0"/>
              <a:t>シナリオ</a:t>
            </a:r>
            <a:endParaRPr lang="en-US" altLang="ja-JP" sz="1600" smtClean="0"/>
          </a:p>
          <a:p>
            <a:pPr marL="800100" lvl="1" indent="-342900">
              <a:buFont typeface="+mj-lt"/>
              <a:buAutoNum type="arabicPeriod"/>
            </a:pPr>
            <a:r>
              <a:rPr lang="ja-JP" altLang="en-US" sz="1600" smtClean="0"/>
              <a:t>事前準備</a:t>
            </a:r>
            <a:endParaRPr lang="en-US" altLang="ja-JP" sz="1600" smtClean="0"/>
          </a:p>
          <a:p>
            <a:pPr marL="800100" lvl="1" indent="-342900">
              <a:buFont typeface="+mj-lt"/>
              <a:buAutoNum type="arabicPeriod"/>
            </a:pPr>
            <a:r>
              <a:rPr lang="ja-JP" altLang="en-US" sz="1600" smtClean="0"/>
              <a:t>ロールの登録</a:t>
            </a:r>
            <a:endParaRPr lang="en-US" altLang="ja-JP" sz="1600" smtClean="0"/>
          </a:p>
          <a:p>
            <a:pPr marL="800100" lvl="1" indent="-342900">
              <a:buFont typeface="+mj-lt"/>
              <a:buAutoNum type="arabicPeriod"/>
            </a:pPr>
            <a:r>
              <a:rPr lang="en-US" altLang="ja-JP" sz="1600" smtClean="0"/>
              <a:t>Movement</a:t>
            </a:r>
            <a:r>
              <a:rPr lang="ja-JP" altLang="en-US" sz="1600" smtClean="0"/>
              <a:t>の設定</a:t>
            </a:r>
            <a:endParaRPr lang="en-US" altLang="ja-JP" sz="1600" smtClean="0"/>
          </a:p>
          <a:p>
            <a:pPr marL="800100" lvl="1" indent="-342900">
              <a:buFont typeface="+mj-lt"/>
              <a:buAutoNum type="arabicPeriod"/>
            </a:pPr>
            <a:r>
              <a:rPr lang="ja-JP" altLang="en-US" sz="1600" smtClean="0"/>
              <a:t>オペレーションの設定</a:t>
            </a:r>
            <a:endParaRPr lang="en-US" altLang="ja-JP" sz="1600" smtClean="0"/>
          </a:p>
          <a:p>
            <a:pPr marL="800100" lvl="1" indent="-342900">
              <a:buFont typeface="+mj-lt"/>
              <a:buAutoNum type="arabicPeriod"/>
            </a:pPr>
            <a:r>
              <a:rPr lang="ja-JP" altLang="en-US" sz="1600" smtClean="0"/>
              <a:t>代入値の管理</a:t>
            </a:r>
            <a:r>
              <a:rPr lang="en-US" altLang="ja-JP" sz="1600" smtClean="0"/>
              <a:t/>
            </a:r>
            <a:br>
              <a:rPr lang="en-US" altLang="ja-JP" sz="1600" smtClean="0"/>
            </a:br>
            <a:r>
              <a:rPr lang="ja-JP" altLang="en-US" sz="1600" smtClean="0"/>
              <a:t>パラメータシート作成</a:t>
            </a:r>
            <a:r>
              <a:rPr lang="en-US" altLang="ja-JP" sz="1600" smtClean="0"/>
              <a:t/>
            </a:r>
            <a:br>
              <a:rPr lang="en-US" altLang="ja-JP" sz="1600" smtClean="0"/>
            </a:br>
            <a:r>
              <a:rPr lang="ja-JP" altLang="en-US" sz="1600" smtClean="0"/>
              <a:t>パラメータシート入力</a:t>
            </a:r>
            <a:endParaRPr lang="en-US" altLang="ja-JP" sz="1600" smtClean="0"/>
          </a:p>
          <a:p>
            <a:pPr marL="800100" lvl="1" indent="-342900">
              <a:buFont typeface="+mj-lt"/>
              <a:buAutoNum type="arabicPeriod"/>
            </a:pPr>
            <a:r>
              <a:rPr lang="ja-JP" altLang="en-US" sz="1600" smtClean="0"/>
              <a:t>作業の実行</a:t>
            </a:r>
            <a:endParaRPr kumimoji="1" lang="ja-JP" altLang="en-US"/>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28</a:t>
            </a:fld>
            <a:endParaRPr lang="ja-JP" altLang="en-US"/>
          </a:p>
        </p:txBody>
      </p:sp>
    </p:spTree>
    <p:extLst>
      <p:ext uri="{BB962C8B-B14F-4D97-AF65-F5344CB8AC3E}">
        <p14:creationId xmlns:p14="http://schemas.microsoft.com/office/powerpoint/2010/main" val="2971435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20750" y="431800"/>
            <a:ext cx="4965700" cy="3725863"/>
          </a:xfrm>
        </p:spPr>
      </p:sp>
      <p:sp>
        <p:nvSpPr>
          <p:cNvPr id="3" name="ノート プレースホルダー 2"/>
          <p:cNvSpPr>
            <a:spLocks noGrp="1"/>
          </p:cNvSpPr>
          <p:nvPr>
            <p:ph type="body" idx="1"/>
          </p:nvPr>
        </p:nvSpPr>
        <p:spPr/>
        <p:txBody>
          <a:bodyPr/>
          <a:lstStyle/>
          <a:p>
            <a:endParaRPr kumimoji="1" lang="en-US" altLang="ja-JP" smtClean="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47</a:t>
            </a:fld>
            <a:endParaRPr lang="ja-JP" altLang="en-US"/>
          </a:p>
        </p:txBody>
      </p:sp>
    </p:spTree>
    <p:extLst>
      <p:ext uri="{BB962C8B-B14F-4D97-AF65-F5344CB8AC3E}">
        <p14:creationId xmlns:p14="http://schemas.microsoft.com/office/powerpoint/2010/main" val="4037485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20750" y="431800"/>
            <a:ext cx="4965700" cy="3725863"/>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56</a:t>
            </a:fld>
            <a:endParaRPr lang="ja-JP" altLang="en-US"/>
          </a:p>
        </p:txBody>
      </p:sp>
    </p:spTree>
    <p:extLst>
      <p:ext uri="{BB962C8B-B14F-4D97-AF65-F5344CB8AC3E}">
        <p14:creationId xmlns:p14="http://schemas.microsoft.com/office/powerpoint/2010/main" val="25306419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lgn="ctr">
              <a:defRPr sz="3200">
                <a:solidFill>
                  <a:schemeClr val="accent6"/>
                </a:solidFill>
                <a:effectLst/>
              </a:defRPr>
            </a:lvl1pPr>
          </a:lstStyle>
          <a:p>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a:xfrm>
            <a:off x="2591513" y="260560"/>
            <a:ext cx="6372000" cy="360000"/>
          </a:xfrm>
        </p:spPr>
        <p:txBody>
          <a:bodyPr>
            <a:noAutofit/>
          </a:bodyPr>
          <a:lstStyle>
            <a:lvl1pPr marL="0" indent="0" algn="r">
              <a:buNone/>
              <a:defRPr sz="1800"/>
            </a:lvl1pPr>
          </a:lstStyle>
          <a:p>
            <a:r>
              <a:rPr lang="ja-JP" altLang="en-US" dirty="0" smtClean="0"/>
              <a:t>宛先がある場合は入力</a:t>
            </a:r>
            <a:endParaRPr lang="ja-JP" altLang="en-US" dirty="0"/>
          </a:p>
        </p:txBody>
      </p:sp>
      <p:sp>
        <p:nvSpPr>
          <p:cNvPr id="5" name="テキスト プレースホルダー"/>
          <p:cNvSpPr>
            <a:spLocks noGrp="1"/>
          </p:cNvSpPr>
          <p:nvPr>
            <p:ph type="body" sz="quarter" idx="10" hasCustomPrompt="1"/>
          </p:nvPr>
        </p:nvSpPr>
        <p:spPr bwMode="gray">
          <a:xfrm>
            <a:off x="179513" y="602136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smtClean="0"/>
              <a:t>年月　部署名　氏名など　適宜改行</a:t>
            </a:r>
            <a:endParaRPr kumimoji="1" lang="ja-JP" altLang="en-US" dirty="0"/>
          </a:p>
        </p:txBody>
      </p:sp>
    </p:spTree>
    <p:extLst>
      <p:ext uri="{BB962C8B-B14F-4D97-AF65-F5344CB8AC3E}">
        <p14:creationId xmlns:p14="http://schemas.microsoft.com/office/powerpoint/2010/main" val="29887157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3650026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2022/1/13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705935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2022/1/13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4215501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2022/1/13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68907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628650" y="1825625"/>
            <a:ext cx="386715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825625"/>
            <a:ext cx="386715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2022/1/13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97880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56F9016B-CCA6-43BE-8BEE-59565A35F4F7}" type="datetimeFigureOut">
              <a:rPr kumimoji="1" lang="ja-JP" altLang="en-US" smtClean="0"/>
              <a:t>2022/1/13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93489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6F9016B-CCA6-43BE-8BEE-59565A35F4F7}" type="datetimeFigureOut">
              <a:rPr kumimoji="1" lang="ja-JP" altLang="en-US" smtClean="0"/>
              <a:t>2022/1/13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2655967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6F9016B-CCA6-43BE-8BEE-59565A35F4F7}" type="datetimeFigureOut">
              <a:rPr kumimoji="1" lang="ja-JP" altLang="en-US" smtClean="0"/>
              <a:t>2022/1/13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5465850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2022/1/13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37507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2022/1/13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554110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tIns="36000" bIns="0">
            <a:normAutofit/>
          </a:bodyPr>
          <a:lstStyle>
            <a:lvl1pPr>
              <a:defRPr sz="2400" b="0">
                <a:solidFill>
                  <a:schemeClr val="bg1"/>
                </a:solidFill>
              </a:defRPr>
            </a:lvl1pPr>
          </a:lstStyle>
          <a:p>
            <a:r>
              <a:rPr kumimoji="1" lang="ja-JP" altLang="en-US" dirty="0" smtClean="0"/>
              <a:t>タイトルを入力</a:t>
            </a:r>
            <a:endParaRPr kumimoji="1" lang="ja-JP" altLang="en-US" dirty="0"/>
          </a:p>
        </p:txBody>
      </p:sp>
    </p:spTree>
    <p:extLst>
      <p:ext uri="{BB962C8B-B14F-4D97-AF65-F5344CB8AC3E}">
        <p14:creationId xmlns:p14="http://schemas.microsoft.com/office/powerpoint/2010/main" val="339900988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2022/1/13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128831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28650" y="365125"/>
            <a:ext cx="5762625"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2022/1/13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60621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8339288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1</a:t>
            </a:r>
            <a:r>
              <a:rPr kumimoji="1" lang="ja-JP" altLang="en-US" dirty="0" smtClean="0"/>
              <a:t>行でおさまる場合はこのレイアウトで入力</a:t>
            </a:r>
            <a:endParaRPr kumimoji="1" lang="ja-JP" altLang="en-US" dirty="0"/>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346642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2</a:t>
            </a:r>
            <a:r>
              <a:rPr kumimoji="1" lang="ja-JP" altLang="en-US" dirty="0" smtClean="0"/>
              <a:t>行にわたる場合は</a:t>
            </a:r>
            <a:r>
              <a:rPr kumimoji="1" lang="en-US" altLang="ja-JP" dirty="0" smtClean="0"/>
              <a:t/>
            </a:r>
            <a:br>
              <a:rPr kumimoji="1" lang="en-US" altLang="ja-JP" dirty="0" smtClean="0"/>
            </a:br>
            <a:r>
              <a:rPr kumimoji="1" lang="ja-JP" altLang="en-US" dirty="0" smtClean="0"/>
              <a:t>このレイアウトで入力</a:t>
            </a:r>
            <a:endParaRPr kumimoji="1" lang="ja-JP" altLang="en-US" dirty="0"/>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smtClean="0"/>
              <a:t>本文を入力</a:t>
            </a:r>
          </a:p>
          <a:p>
            <a:pPr marR="0" lvl="1" defTabSz="914400" eaLnBrk="0" latinLnBrk="0">
              <a:lnSpc>
                <a:spcPct val="100000"/>
              </a:lnSpc>
              <a:buClr>
                <a:srgbClr val="002B62"/>
              </a:buClr>
              <a:buSzTx/>
              <a:tabLst/>
            </a:pPr>
            <a:r>
              <a:rPr kumimoji="1" lang="ja-JP" altLang="en-US" dirty="0" smtClean="0"/>
              <a:t>第</a:t>
            </a:r>
            <a:r>
              <a:rPr kumimoji="1" lang="en-US" altLang="ja-JP" dirty="0" smtClean="0"/>
              <a:t>2</a:t>
            </a:r>
            <a:r>
              <a:rPr kumimoji="1" lang="ja-JP" altLang="en-US" dirty="0" smtClean="0"/>
              <a:t>レベル</a:t>
            </a:r>
          </a:p>
          <a:p>
            <a:pPr marR="0" lvl="2" defTabSz="914400" eaLnBrk="0" latinLnBrk="0">
              <a:lnSpc>
                <a:spcPct val="100000"/>
              </a:lnSpc>
              <a:buClr>
                <a:srgbClr val="002B62"/>
              </a:buClr>
              <a:buSzTx/>
              <a:tabLst/>
            </a:pPr>
            <a:r>
              <a:rPr kumimoji="1" lang="ja-JP" altLang="en-US" dirty="0" smtClean="0"/>
              <a:t>第</a:t>
            </a:r>
            <a:r>
              <a:rPr kumimoji="1" lang="en-US" altLang="ja-JP" dirty="0" smtClean="0"/>
              <a:t>3</a:t>
            </a:r>
            <a:r>
              <a:rPr kumimoji="1" lang="ja-JP" altLang="en-US" dirty="0" smtClean="0"/>
              <a:t>レベル</a:t>
            </a:r>
          </a:p>
          <a:p>
            <a:pPr marR="0" lvl="3" defTabSz="914400" eaLnBrk="0" latinLnBrk="0">
              <a:lnSpc>
                <a:spcPct val="100000"/>
              </a:lnSpc>
              <a:buClr>
                <a:srgbClr val="002B62"/>
              </a:buClr>
              <a:buSzTx/>
              <a:tabLst/>
            </a:pPr>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318692444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6132828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79388" y="2988000"/>
            <a:ext cx="8784000" cy="524311"/>
          </a:xfrm>
        </p:spPr>
        <p:txBody>
          <a:bodyPr wrap="square" anchor="b">
            <a:spAutoFit/>
          </a:bodyPr>
          <a:lstStyle>
            <a:lvl1pPr>
              <a:defRPr sz="2800" b="0">
                <a:solidFill>
                  <a:schemeClr val="bg1"/>
                </a:solidFill>
              </a:defRPr>
            </a:lvl1pPr>
          </a:lstStyle>
          <a:p>
            <a:r>
              <a:rPr kumimoji="1" lang="ja-JP" altLang="en-US" dirty="0" smtClean="0"/>
              <a:t>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79388" y="4365130"/>
            <a:ext cx="7200900" cy="1212644"/>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smtClean="0"/>
              <a:t>サブタイトルを入力</a:t>
            </a:r>
            <a:endParaRPr kumimoji="1" lang="en-US" altLang="ja-JP" dirty="0" smtClean="0"/>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p:txBody>
      </p:sp>
    </p:spTree>
    <p:extLst>
      <p:ext uri="{BB962C8B-B14F-4D97-AF65-F5344CB8AC3E}">
        <p14:creationId xmlns:p14="http://schemas.microsoft.com/office/powerpoint/2010/main" val="312308562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619672" y="332613"/>
            <a:ext cx="7344000" cy="504000"/>
          </a:xfrm>
        </p:spPr>
        <p:txBody>
          <a:bodyPr wrap="square" anchor="b">
            <a:spAutoFit/>
          </a:bodyPr>
          <a:lstStyle>
            <a:lvl1pPr>
              <a:defRPr b="0">
                <a:solidFill>
                  <a:schemeClr val="tx2">
                    <a:lumMod val="65000"/>
                    <a:lumOff val="35000"/>
                  </a:schemeClr>
                </a:solidFill>
              </a:defRPr>
            </a:lvl1pPr>
          </a:lstStyle>
          <a:p>
            <a:r>
              <a:rPr kumimoji="1" lang="ja-JP" altLang="en-US" dirty="0" smtClean="0"/>
              <a:t>目次 のタイトルを入力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smtClean="0"/>
              <a:t>項目を入力</a:t>
            </a:r>
            <a:endParaRPr kumimoji="1" lang="en-US" altLang="ja-JP" dirty="0" smtClean="0"/>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39032122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36000" rIns="91440" bIns="0" rtlCol="0" anchor="ctr">
            <a:noAutofit/>
          </a:bodyPr>
          <a:lstStyle/>
          <a:p>
            <a:r>
              <a:rPr kumimoji="1" lang="ja-JP" altLang="en-US" dirty="0" smtClean="0"/>
              <a:t>マスター タイトルの書式設定</a:t>
            </a:r>
            <a:endParaRPr kumimoji="1" lang="ja-JP" altLang="en-US" dirty="0"/>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
        <p:nvSpPr>
          <p:cNvPr id="8" name="PageNumber"/>
          <p:cNvSpPr txBox="1"/>
          <p:nvPr userDrawn="1"/>
        </p:nvSpPr>
        <p:spPr bwMode="black">
          <a:xfrm>
            <a:off x="8316520" y="6606080"/>
            <a:ext cx="684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smtClean="0">
              <a:ln>
                <a:noFill/>
              </a:ln>
              <a:solidFill>
                <a:srgbClr val="FFFFFF"/>
              </a:solidFill>
              <a:effectLst/>
              <a:uLnTx/>
              <a:uFillTx/>
              <a:latin typeface="+mn-lt"/>
              <a:ea typeface="+mn-ea"/>
              <a:cs typeface="+mn-cs"/>
            </a:endParaRPr>
          </a:p>
        </p:txBody>
      </p:sp>
      <p:sp>
        <p:nvSpPr>
          <p:cNvPr id="10" name="Confidential"/>
          <p:cNvSpPr txBox="1"/>
          <p:nvPr userDrawn="1"/>
        </p:nvSpPr>
        <p:spPr bwMode="black">
          <a:xfrm>
            <a:off x="118609" y="6599089"/>
            <a:ext cx="1645001"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smtClean="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690" r:id="rId1"/>
    <p:sldLayoutId id="2147483699" r:id="rId2"/>
    <p:sldLayoutId id="2147483670" r:id="rId3"/>
    <p:sldLayoutId id="2147483672" r:id="rId4"/>
    <p:sldLayoutId id="2147483695" r:id="rId5"/>
    <p:sldLayoutId id="2147483673" r:id="rId6"/>
    <p:sldLayoutId id="2147483674" r:id="rId7"/>
    <p:sldLayoutId id="2147483700" r:id="rId8"/>
    <p:sldLayoutId id="2147483701" r:id="rId9"/>
    <p:sldLayoutId id="2147483702" r:id="rId10"/>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24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6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6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F9016B-CCA6-43BE-8BEE-59565A35F4F7}" type="datetimeFigureOut">
              <a:rPr kumimoji="1" lang="ja-JP" altLang="en-US" smtClean="0"/>
              <a:t>2022/1/13</a:t>
            </a:fld>
            <a:endParaRPr kumimoji="1" lang="ja-JP" altLang="en-US"/>
          </a:p>
        </p:txBody>
      </p:sp>
      <p:sp>
        <p:nvSpPr>
          <p:cNvPr id="5" name="フッター プレースホルダー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894414165"/>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slide" Target="slide58.xml"/><Relationship Id="rId13" Type="http://schemas.openxmlformats.org/officeDocument/2006/relationships/slide" Target="slide5.xml"/><Relationship Id="rId18" Type="http://schemas.openxmlformats.org/officeDocument/2006/relationships/slide" Target="slide16.xml"/><Relationship Id="rId26" Type="http://schemas.openxmlformats.org/officeDocument/2006/relationships/slide" Target="slide33.xml"/><Relationship Id="rId3" Type="http://schemas.openxmlformats.org/officeDocument/2006/relationships/slide" Target="slide48.xml"/><Relationship Id="rId21" Type="http://schemas.openxmlformats.org/officeDocument/2006/relationships/slide" Target="slide20.xml"/><Relationship Id="rId34" Type="http://schemas.openxmlformats.org/officeDocument/2006/relationships/slide" Target="slide65.xml"/><Relationship Id="rId7" Type="http://schemas.openxmlformats.org/officeDocument/2006/relationships/slide" Target="slide56.xml"/><Relationship Id="rId12" Type="http://schemas.openxmlformats.org/officeDocument/2006/relationships/slide" Target="slide63.xml"/><Relationship Id="rId17" Type="http://schemas.openxmlformats.org/officeDocument/2006/relationships/slide" Target="slide15.xml"/><Relationship Id="rId25" Type="http://schemas.openxmlformats.org/officeDocument/2006/relationships/slide" Target="slide29.xml"/><Relationship Id="rId33" Type="http://schemas.openxmlformats.org/officeDocument/2006/relationships/slide" Target="slide43.xml"/><Relationship Id="rId2" Type="http://schemas.openxmlformats.org/officeDocument/2006/relationships/slide" Target="slide46.xml"/><Relationship Id="rId16" Type="http://schemas.openxmlformats.org/officeDocument/2006/relationships/slide" Target="slide14.xml"/><Relationship Id="rId20" Type="http://schemas.openxmlformats.org/officeDocument/2006/relationships/slide" Target="slide19.xml"/><Relationship Id="rId29" Type="http://schemas.openxmlformats.org/officeDocument/2006/relationships/slide" Target="slide38.xml"/><Relationship Id="rId1" Type="http://schemas.openxmlformats.org/officeDocument/2006/relationships/slideLayout" Target="../slideLayouts/slideLayout9.xml"/><Relationship Id="rId6" Type="http://schemas.openxmlformats.org/officeDocument/2006/relationships/slide" Target="slide55.xml"/><Relationship Id="rId11" Type="http://schemas.openxmlformats.org/officeDocument/2006/relationships/slide" Target="slide62.xml"/><Relationship Id="rId24" Type="http://schemas.openxmlformats.org/officeDocument/2006/relationships/slide" Target="slide26.xml"/><Relationship Id="rId32" Type="http://schemas.openxmlformats.org/officeDocument/2006/relationships/slide" Target="slide42.xml"/><Relationship Id="rId5" Type="http://schemas.openxmlformats.org/officeDocument/2006/relationships/slide" Target="slide51.xml"/><Relationship Id="rId15" Type="http://schemas.openxmlformats.org/officeDocument/2006/relationships/slide" Target="slide10.xml"/><Relationship Id="rId23" Type="http://schemas.openxmlformats.org/officeDocument/2006/relationships/slide" Target="slide22.xml"/><Relationship Id="rId28" Type="http://schemas.openxmlformats.org/officeDocument/2006/relationships/slide" Target="slide37.xml"/><Relationship Id="rId10" Type="http://schemas.openxmlformats.org/officeDocument/2006/relationships/slide" Target="slide61.xml"/><Relationship Id="rId19" Type="http://schemas.openxmlformats.org/officeDocument/2006/relationships/slide" Target="slide17.xml"/><Relationship Id="rId31" Type="http://schemas.openxmlformats.org/officeDocument/2006/relationships/slide" Target="slide41.xml"/><Relationship Id="rId4" Type="http://schemas.openxmlformats.org/officeDocument/2006/relationships/slide" Target="slide50.xml"/><Relationship Id="rId9" Type="http://schemas.openxmlformats.org/officeDocument/2006/relationships/slide" Target="slide60.xml"/><Relationship Id="rId14" Type="http://schemas.openxmlformats.org/officeDocument/2006/relationships/slide" Target="slide7.xml"/><Relationship Id="rId22" Type="http://schemas.openxmlformats.org/officeDocument/2006/relationships/slide" Target="slide21.xml"/><Relationship Id="rId27" Type="http://schemas.openxmlformats.org/officeDocument/2006/relationships/slide" Target="slide36.xml"/><Relationship Id="rId30" Type="http://schemas.openxmlformats.org/officeDocument/2006/relationships/slide" Target="slide40.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galaxy.ansible.com/weareinteractive/sudo"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https://exastro-suite.github.io/it-automation-docs/asset/Documents_ja/Exastro-ITA_%E5%88%A9%E7%94%A8%E6%89%8B%E9%A0%86%E3%83%9E%E3%83%8B%E3%83%A5%E3%82%A2%E3%83%AB_Ansible-driver.pdf" TargetMode="Externa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https://exastro-suite.github.io/it-automation-docs/asset/Documents_ja/Exastro-ITA_%E5%88%A9%E7%94%A8%E6%89%8B%E9%A0%86%E3%83%9E%E3%83%8B%E3%83%A5%E3%82%A2%E3%83%AB_Ansible-driver.pdf" TargetMode="Externa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3.xml"/><Relationship Id="rId4" Type="http://schemas.openxmlformats.org/officeDocument/2006/relationships/image" Target="../media/image5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62.png"/></Relationships>
</file>

<file path=ppt/slides/_rels/slide5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6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3.xml"/><Relationship Id="rId4" Type="http://schemas.openxmlformats.org/officeDocument/2006/relationships/image" Target="../media/image7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a:xfrm>
            <a:off x="179513" y="6021360"/>
            <a:ext cx="6552727" cy="772006"/>
          </a:xfrm>
        </p:spPr>
        <p:txBody>
          <a:bodyPr/>
          <a:lstStyle/>
          <a:p>
            <a:r>
              <a:rPr lang="ja-JP" altLang="en-US" smtClean="0"/>
              <a:t>第</a:t>
            </a:r>
            <a:r>
              <a:rPr lang="en-US" altLang="ja-JP" smtClean="0"/>
              <a:t>1.9</a:t>
            </a:r>
            <a:r>
              <a:rPr lang="ja-JP" altLang="en-US" smtClean="0"/>
              <a:t>版</a:t>
            </a:r>
            <a:endParaRPr lang="en-US" altLang="ja-JP" dirty="0" smtClean="0"/>
          </a:p>
          <a:p>
            <a:r>
              <a:rPr lang="en-US" altLang="ja-JP" dirty="0" err="1" smtClean="0"/>
              <a:t>Exastro</a:t>
            </a:r>
            <a:r>
              <a:rPr lang="ja-JP" altLang="en-US" dirty="0" smtClean="0"/>
              <a:t> </a:t>
            </a:r>
            <a:r>
              <a:rPr lang="en-US" altLang="ja-JP" dirty="0" smtClean="0"/>
              <a:t>developer</a:t>
            </a:r>
            <a:endParaRPr kumimoji="1" lang="ja-JP" altLang="en-US" dirty="0"/>
          </a:p>
        </p:txBody>
      </p:sp>
      <p:sp>
        <p:nvSpPr>
          <p:cNvPr id="5" name="タイトル 1"/>
          <p:cNvSpPr txBox="1">
            <a:spLocks/>
          </p:cNvSpPr>
          <p:nvPr/>
        </p:nvSpPr>
        <p:spPr bwMode="gray">
          <a:xfrm>
            <a:off x="0" y="3294124"/>
            <a:ext cx="9143999" cy="77501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en-US" altLang="ja-JP" sz="4800" b="1" smtClean="0">
                <a:latin typeface="+mj-ea"/>
              </a:rPr>
              <a:t>Ansible</a:t>
            </a:r>
            <a:r>
              <a:rPr lang="ja-JP" altLang="en-US" sz="4800" b="1" smtClean="0">
                <a:latin typeface="+mj-ea"/>
              </a:rPr>
              <a:t> </a:t>
            </a:r>
            <a:r>
              <a:rPr lang="en-US" altLang="ja-JP" sz="4800" b="1" smtClean="0">
                <a:latin typeface="+mj-ea"/>
              </a:rPr>
              <a:t>Driver</a:t>
            </a:r>
            <a:r>
              <a:rPr lang="en-US" altLang="ja-JP" sz="4800" b="1" smtClean="0">
                <a:latin typeface="Footlight MT Light" panose="0204060206030A020304" pitchFamily="18" charset="0"/>
              </a:rPr>
              <a:t>【</a:t>
            </a:r>
            <a:r>
              <a:rPr lang="ja-JP" altLang="en-US" sz="4800" b="1" smtClean="0"/>
              <a:t>実習編</a:t>
            </a:r>
            <a:r>
              <a:rPr lang="en-US" altLang="ja-JP" sz="4800" b="1" smtClean="0"/>
              <a:t>】</a:t>
            </a:r>
            <a:endParaRPr lang="en-US" altLang="ja-JP" sz="4800" b="1" kern="0" spc="-150" smtClean="0">
              <a:solidFill>
                <a:schemeClr val="tx2">
                  <a:lumMod val="75000"/>
                  <a:lumOff val="25000"/>
                </a:schemeClr>
              </a:solidFill>
            </a:endParaRPr>
          </a:p>
        </p:txBody>
      </p:sp>
      <p:sp>
        <p:nvSpPr>
          <p:cNvPr id="6" name="タイトル 1"/>
          <p:cNvSpPr txBox="1">
            <a:spLocks/>
          </p:cNvSpPr>
          <p:nvPr/>
        </p:nvSpPr>
        <p:spPr bwMode="gray">
          <a:xfrm>
            <a:off x="0" y="5493437"/>
            <a:ext cx="9144000" cy="25179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pPr algn="r"/>
            <a:r>
              <a:rPr lang="en-US" altLang="ja-JP" sz="1400" b="1" kern="0">
                <a:solidFill>
                  <a:schemeClr val="tx2">
                    <a:lumMod val="75000"/>
                    <a:lumOff val="25000"/>
                  </a:schemeClr>
                </a:solidFill>
                <a:latin typeface="+mn-lt"/>
              </a:rPr>
              <a:t>※</a:t>
            </a:r>
            <a:r>
              <a:rPr lang="ja-JP" altLang="en-US" sz="1400" b="1" kern="0" smtClean="0">
                <a:solidFill>
                  <a:schemeClr val="tx2">
                    <a:lumMod val="75000"/>
                    <a:lumOff val="25000"/>
                  </a:schemeClr>
                </a:solidFill>
                <a:latin typeface="+mn-lt"/>
              </a:rPr>
              <a:t>本書では「</a:t>
            </a:r>
            <a:r>
              <a:rPr lang="en-US" altLang="ja-JP" sz="1400" b="1" kern="0" smtClean="0">
                <a:solidFill>
                  <a:schemeClr val="tx2">
                    <a:lumMod val="75000"/>
                    <a:lumOff val="25000"/>
                  </a:schemeClr>
                </a:solidFill>
                <a:latin typeface="+mn-lt"/>
              </a:rPr>
              <a:t>Exastro IT</a:t>
            </a:r>
            <a:r>
              <a:rPr lang="ja-JP" altLang="en-US" sz="1400" b="1" kern="0" smtClean="0">
                <a:solidFill>
                  <a:schemeClr val="tx2">
                    <a:lumMod val="75000"/>
                    <a:lumOff val="25000"/>
                  </a:schemeClr>
                </a:solidFill>
                <a:latin typeface="+mn-lt"/>
              </a:rPr>
              <a:t> </a:t>
            </a:r>
            <a:r>
              <a:rPr lang="en-US" altLang="ja-JP" sz="1400" b="1" kern="0" smtClean="0">
                <a:solidFill>
                  <a:schemeClr val="tx2">
                    <a:lumMod val="75000"/>
                    <a:lumOff val="25000"/>
                  </a:schemeClr>
                </a:solidFill>
                <a:latin typeface="+mn-lt"/>
              </a:rPr>
              <a:t>Automation</a:t>
            </a:r>
            <a:r>
              <a:rPr lang="ja-JP" altLang="en-US" sz="1400" b="1" kern="0" smtClean="0">
                <a:solidFill>
                  <a:schemeClr val="tx2">
                    <a:lumMod val="75000"/>
                    <a:lumOff val="25000"/>
                  </a:schemeClr>
                </a:solidFill>
                <a:latin typeface="+mn-lt"/>
              </a:rPr>
              <a:t>」を「</a:t>
            </a:r>
            <a:r>
              <a:rPr lang="en-US" altLang="ja-JP" sz="1400" b="1" kern="0" smtClean="0">
                <a:solidFill>
                  <a:schemeClr val="tx2">
                    <a:lumMod val="75000"/>
                    <a:lumOff val="25000"/>
                  </a:schemeClr>
                </a:solidFill>
                <a:latin typeface="+mn-lt"/>
              </a:rPr>
              <a:t>ITA</a:t>
            </a:r>
            <a:r>
              <a:rPr lang="ja-JP" altLang="en-US" sz="1400" b="1" kern="0" smtClean="0">
                <a:solidFill>
                  <a:schemeClr val="tx2">
                    <a:lumMod val="75000"/>
                    <a:lumOff val="25000"/>
                  </a:schemeClr>
                </a:solidFill>
                <a:latin typeface="+mn-lt"/>
              </a:rPr>
              <a:t>」として記載します</a:t>
            </a:r>
            <a:r>
              <a:rPr lang="ja-JP" altLang="en-US" sz="1400" b="1" kern="0">
                <a:solidFill>
                  <a:schemeClr val="tx2">
                    <a:lumMod val="75000"/>
                    <a:lumOff val="25000"/>
                  </a:schemeClr>
                </a:solidFill>
                <a:latin typeface="+mn-lt"/>
              </a:rPr>
              <a:t>。</a:t>
            </a:r>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4104"/>
            <a:ext cx="9144000" cy="1016000"/>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00" y="247474"/>
            <a:ext cx="3528490" cy="826990"/>
          </a:xfrm>
          <a:prstGeom prst="rect">
            <a:avLst/>
          </a:prstGeom>
        </p:spPr>
      </p:pic>
    </p:spTree>
    <p:extLst>
      <p:ext uri="{BB962C8B-B14F-4D97-AF65-F5344CB8AC3E}">
        <p14:creationId xmlns:p14="http://schemas.microsoft.com/office/powerpoint/2010/main" val="32081625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179512" y="2723670"/>
            <a:ext cx="5313148" cy="1936041"/>
          </a:xfrm>
          <a:prstGeom prst="rect">
            <a:avLst/>
          </a:prstGeom>
        </p:spPr>
      </p:pic>
      <p:sp>
        <p:nvSpPr>
          <p:cNvPr id="8" name="角丸四角形 7"/>
          <p:cNvSpPr/>
          <p:nvPr/>
        </p:nvSpPr>
        <p:spPr bwMode="auto">
          <a:xfrm>
            <a:off x="3707880" y="4241841"/>
            <a:ext cx="4176580" cy="1615318"/>
          </a:xfrm>
          <a:prstGeom prst="roundRect">
            <a:avLst>
              <a:gd name="adj" fmla="val 5067"/>
            </a:avLst>
          </a:prstGeom>
          <a:solidFill>
            <a:schemeClr val="bg1"/>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p:txBody>
      </p:sp>
      <p:sp>
        <p:nvSpPr>
          <p:cNvPr id="2" name="タイトル 1"/>
          <p:cNvSpPr>
            <a:spLocks noGrp="1"/>
          </p:cNvSpPr>
          <p:nvPr>
            <p:ph type="title"/>
          </p:nvPr>
        </p:nvSpPr>
        <p:spPr>
          <a:xfrm>
            <a:off x="179513" y="116540"/>
            <a:ext cx="8784000" cy="468000"/>
          </a:xfrm>
        </p:spPr>
        <p:txBody>
          <a:bodyPr/>
          <a:lstStyle/>
          <a:p>
            <a:r>
              <a:rPr kumimoji="1" lang="en-US" altLang="ja-JP" smtClean="0"/>
              <a:t>1.3 Movement</a:t>
            </a:r>
            <a:r>
              <a:rPr kumimoji="1" lang="ja-JP" altLang="en-US" smtClean="0"/>
              <a:t>の設定 </a:t>
            </a:r>
            <a:r>
              <a:rPr lang="en-US" altLang="ja-JP" smtClean="0"/>
              <a:t>(1/4) </a:t>
            </a:r>
            <a:endParaRPr kumimoji="1" lang="ja-JP" altLang="en-US"/>
          </a:p>
        </p:txBody>
      </p:sp>
      <p:sp>
        <p:nvSpPr>
          <p:cNvPr id="3" name="コンテンツ プレースホルダー 2"/>
          <p:cNvSpPr>
            <a:spLocks noGrp="1"/>
          </p:cNvSpPr>
          <p:nvPr>
            <p:ph sz="quarter" idx="10"/>
          </p:nvPr>
        </p:nvSpPr>
        <p:spPr/>
        <p:txBody>
          <a:bodyPr/>
          <a:lstStyle/>
          <a:p>
            <a:r>
              <a:rPr kumimoji="1" lang="en-US" altLang="ja-JP" b="1" smtClean="0"/>
              <a:t>Movement</a:t>
            </a:r>
            <a:r>
              <a:rPr kumimoji="1" lang="ja-JP" altLang="en-US" b="1" smtClean="0"/>
              <a:t>を作成する</a:t>
            </a:r>
            <a:r>
              <a:rPr lang="en-US" altLang="ja-JP" b="1"/>
              <a:t/>
            </a:r>
            <a:br>
              <a:rPr lang="en-US" altLang="ja-JP" b="1"/>
            </a:br>
            <a:r>
              <a:rPr lang="ja-JP" altLang="en-US" sz="1600"/>
              <a:t>先</a:t>
            </a:r>
            <a:r>
              <a:rPr lang="ja-JP" altLang="en-US" sz="1600" smtClean="0"/>
              <a:t>の</a:t>
            </a:r>
            <a:r>
              <a:rPr lang="en-US" altLang="ja-JP" sz="1600" smtClean="0"/>
              <a:t>Playbook</a:t>
            </a:r>
            <a:r>
              <a:rPr lang="ja-JP" altLang="en-US" sz="1600" smtClean="0"/>
              <a:t>を関連付ける</a:t>
            </a:r>
            <a:r>
              <a:rPr lang="en-US" altLang="ja-JP" sz="1600" smtClean="0"/>
              <a:t>Movement</a:t>
            </a:r>
            <a:r>
              <a:rPr lang="ja-JP" altLang="en-US" sz="1600" err="1" smtClean="0"/>
              <a:t>を登</a:t>
            </a:r>
            <a:r>
              <a:rPr lang="ja-JP" altLang="en-US" sz="1600" smtClean="0"/>
              <a:t>録しましょう。</a:t>
            </a:r>
            <a:r>
              <a:rPr lang="en-US" altLang="ja-JP" sz="1600" smtClean="0"/>
              <a:t/>
            </a:r>
            <a:br>
              <a:rPr lang="en-US" altLang="ja-JP" sz="1600" smtClean="0"/>
            </a:br>
            <a:r>
              <a:rPr lang="en-US" altLang="ja-JP" sz="1600" smtClean="0"/>
              <a:t/>
            </a:r>
            <a:br>
              <a:rPr lang="en-US" altLang="ja-JP" sz="1600" smtClean="0"/>
            </a:br>
            <a:r>
              <a:rPr lang="ja-JP" altLang="en-US" sz="1600" smtClean="0"/>
              <a:t>メニュ</a:t>
            </a:r>
            <a:r>
              <a:rPr lang="en-US" altLang="ja-JP" sz="1600" smtClean="0"/>
              <a:t>―</a:t>
            </a:r>
            <a:r>
              <a:rPr lang="ja-JP" altLang="en-US" sz="1600" smtClean="0"/>
              <a:t>：</a:t>
            </a:r>
            <a:r>
              <a:rPr lang="en-US" altLang="ja-JP" sz="1600" b="1" smtClean="0"/>
              <a:t>Ansible-Legacy &gt; Movement</a:t>
            </a:r>
            <a:r>
              <a:rPr lang="ja-JP" altLang="en-US" sz="1600" b="1" smtClean="0"/>
              <a:t>一覧</a:t>
            </a:r>
            <a:endParaRPr lang="en-US" altLang="ja-JP" sz="1600" b="1"/>
          </a:p>
          <a:p>
            <a:pPr marL="457200" indent="-457200">
              <a:buFont typeface="+mj-ea"/>
              <a:buAutoNum type="circleNumDbPlain"/>
            </a:pPr>
            <a:r>
              <a:rPr kumimoji="1" lang="ja-JP" altLang="en-US" sz="1600" smtClean="0"/>
              <a:t>登録 </a:t>
            </a:r>
            <a:r>
              <a:rPr kumimoji="1" lang="en-US" altLang="ja-JP" sz="1600" smtClean="0"/>
              <a:t>&gt; </a:t>
            </a:r>
            <a:r>
              <a:rPr kumimoji="1" lang="ja-JP" altLang="en-US" sz="1600" smtClean="0"/>
              <a:t>登録開始 を押下する。</a:t>
            </a:r>
            <a:endParaRPr kumimoji="1" lang="en-US" altLang="ja-JP" sz="1600" smtClean="0"/>
          </a:p>
          <a:p>
            <a:pPr marL="457200" indent="-457200">
              <a:buFont typeface="+mj-ea"/>
              <a:buAutoNum type="circleNumDbPlain"/>
            </a:pPr>
            <a:r>
              <a:rPr lang="ja-JP" altLang="en-US" sz="1600"/>
              <a:t>各項目で下表のように選択または入力し、</a:t>
            </a:r>
            <a:r>
              <a:rPr lang="en-US" altLang="ja-JP" sz="1600"/>
              <a:t>[</a:t>
            </a:r>
            <a:r>
              <a:rPr lang="ja-JP" altLang="en-US" sz="1600"/>
              <a:t>登録</a:t>
            </a:r>
            <a:r>
              <a:rPr lang="en-US" altLang="ja-JP" sz="1600"/>
              <a:t>]</a:t>
            </a:r>
            <a:r>
              <a:rPr lang="ja-JP" altLang="en-US" sz="1600"/>
              <a:t>を押下する。</a:t>
            </a:r>
            <a:endParaRPr kumimoji="1" lang="en-US" altLang="ja-JP" sz="1600" smtClean="0"/>
          </a:p>
          <a:p>
            <a:pPr marL="0" indent="0">
              <a:buNone/>
            </a:pPr>
            <a:endParaRPr kumimoji="1" lang="en-US" altLang="ja-JP" sz="1600" smtClean="0"/>
          </a:p>
        </p:txBody>
      </p:sp>
      <p:graphicFrame>
        <p:nvGraphicFramePr>
          <p:cNvPr id="6" name="表 5"/>
          <p:cNvGraphicFramePr>
            <a:graphicFrameLocks noGrp="1"/>
          </p:cNvGraphicFramePr>
          <p:nvPr>
            <p:extLst>
              <p:ext uri="{D42A27DB-BD31-4B8C-83A1-F6EECF244321}">
                <p14:modId xmlns:p14="http://schemas.microsoft.com/office/powerpoint/2010/main" val="2123020092"/>
              </p:ext>
            </p:extLst>
          </p:nvPr>
        </p:nvGraphicFramePr>
        <p:xfrm>
          <a:off x="3882963" y="4401410"/>
          <a:ext cx="3816408" cy="1296180"/>
        </p:xfrm>
        <a:graphic>
          <a:graphicData uri="http://schemas.openxmlformats.org/drawingml/2006/table">
            <a:tbl>
              <a:tblPr firstRow="1" bandRow="1">
                <a:tableStyleId>{93296810-A885-4BE3-A3E7-6D5BEEA58F35}</a:tableStyleId>
              </a:tblPr>
              <a:tblGrid>
                <a:gridCol w="1980946">
                  <a:extLst>
                    <a:ext uri="{9D8B030D-6E8A-4147-A177-3AD203B41FA5}">
                      <a16:colId xmlns:a16="http://schemas.microsoft.com/office/drawing/2014/main" val="3914107317"/>
                    </a:ext>
                  </a:extLst>
                </a:gridCol>
                <a:gridCol w="1835462">
                  <a:extLst>
                    <a:ext uri="{9D8B030D-6E8A-4147-A177-3AD203B41FA5}">
                      <a16:colId xmlns:a16="http://schemas.microsoft.com/office/drawing/2014/main" val="418709912"/>
                    </a:ext>
                  </a:extLst>
                </a:gridCol>
              </a:tblGrid>
              <a:tr h="324045">
                <a:tc>
                  <a:txBody>
                    <a:bodyPr/>
                    <a:lstStyle/>
                    <a:p>
                      <a:r>
                        <a:rPr kumimoji="1" lang="en-US" altLang="ja-JP" sz="1400" smtClean="0"/>
                        <a:t>Movement</a:t>
                      </a:r>
                      <a:r>
                        <a:rPr kumimoji="1" lang="ja-JP" altLang="en-US" sz="1400" smtClean="0"/>
                        <a:t>名</a:t>
                      </a:r>
                      <a:endParaRPr kumimoji="1" lang="ja-JP" altLang="en-US" sz="14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400" smtClean="0"/>
                        <a:t>ホスト指定形式</a:t>
                      </a:r>
                      <a:endParaRPr kumimoji="1" lang="ja-JP" altLang="en-US" sz="140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3302395948"/>
                  </a:ext>
                </a:extLst>
              </a:tr>
              <a:tr h="3240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err="1" smtClean="0"/>
                        <a:t>Install_Packages</a:t>
                      </a:r>
                      <a:endParaRPr kumimoji="1" lang="ja-JP" altLang="en-US" sz="1400" dirty="0" smtClean="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400" dirty="0" smtClean="0"/>
                        <a:t>IP</a:t>
                      </a:r>
                      <a:endParaRPr kumimoji="1" lang="ja-JP" altLang="en-US" sz="1400" dirty="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2085754608"/>
                  </a:ext>
                </a:extLst>
              </a:tr>
              <a:tr h="3240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err="1" smtClean="0"/>
                        <a:t>Open</a:t>
                      </a:r>
                      <a:r>
                        <a:rPr kumimoji="1" lang="en-US" altLang="ja-JP" sz="1400" baseline="0" dirty="0" err="1" smtClean="0"/>
                        <a:t>_Ports</a:t>
                      </a:r>
                      <a:endParaRPr kumimoji="1" lang="ja-JP" altLang="en-US" sz="1400" dirty="0" smtClean="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400" smtClean="0"/>
                        <a:t>IP</a:t>
                      </a:r>
                      <a:endParaRPr kumimoji="1" lang="ja-JP" altLang="en-US" sz="14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818764418"/>
                  </a:ext>
                </a:extLst>
              </a:tr>
              <a:tr h="3240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err="1" smtClean="0"/>
                        <a:t>Start_Service</a:t>
                      </a:r>
                      <a:endParaRPr kumimoji="1" lang="ja-JP" altLang="en-US" sz="1400" dirty="0" smtClean="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dirty="0" smtClean="0"/>
                        <a:t>IP</a:t>
                      </a:r>
                      <a:endParaRPr kumimoji="1" lang="ja-JP" altLang="en-US" sz="1400" dirty="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109027550"/>
                  </a:ext>
                </a:extLst>
              </a:tr>
            </a:tbl>
          </a:graphicData>
        </a:graphic>
      </p:graphicFrame>
      <p:sp>
        <p:nvSpPr>
          <p:cNvPr id="7" name="角丸四角形 6"/>
          <p:cNvSpPr/>
          <p:nvPr/>
        </p:nvSpPr>
        <p:spPr bwMode="auto">
          <a:xfrm>
            <a:off x="827480" y="3113459"/>
            <a:ext cx="2880400" cy="844973"/>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9" name="円形吹き出し 8"/>
          <p:cNvSpPr/>
          <p:nvPr/>
        </p:nvSpPr>
        <p:spPr bwMode="auto">
          <a:xfrm>
            <a:off x="3557109" y="4180627"/>
            <a:ext cx="301542" cy="312200"/>
          </a:xfrm>
          <a:prstGeom prst="wedgeEllipseCallout">
            <a:avLst>
              <a:gd name="adj1" fmla="val -17403"/>
              <a:gd name="adj2" fmla="val -109519"/>
            </a:avLst>
          </a:prstGeom>
          <a:solidFill>
            <a:srgbClr val="FF0000"/>
          </a:solidFill>
          <a:ln>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dirty="0">
                <a:latin typeface="+mn-ea"/>
              </a:rPr>
              <a:t>２</a:t>
            </a:r>
            <a:endParaRPr kumimoji="1" lang="ja-JP" altLang="en-US" sz="1400" b="1" dirty="0" smtClean="0">
              <a:latin typeface="+mn-ea"/>
            </a:endParaRPr>
          </a:p>
        </p:txBody>
      </p:sp>
    </p:spTree>
    <p:extLst>
      <p:ext uri="{BB962C8B-B14F-4D97-AF65-F5344CB8AC3E}">
        <p14:creationId xmlns:p14="http://schemas.microsoft.com/office/powerpoint/2010/main" val="10834697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251400" y="2792981"/>
            <a:ext cx="6048840" cy="2364857"/>
          </a:xfrm>
          <a:prstGeom prst="rect">
            <a:avLst/>
          </a:prstGeom>
        </p:spPr>
      </p:pic>
      <p:sp>
        <p:nvSpPr>
          <p:cNvPr id="7" name="角丸四角形 6"/>
          <p:cNvSpPr/>
          <p:nvPr/>
        </p:nvSpPr>
        <p:spPr bwMode="auto">
          <a:xfrm>
            <a:off x="3059790" y="4375930"/>
            <a:ext cx="4464620" cy="2149500"/>
          </a:xfrm>
          <a:prstGeom prst="roundRect">
            <a:avLst>
              <a:gd name="adj" fmla="val 5067"/>
            </a:avLst>
          </a:prstGeom>
          <a:solidFill>
            <a:schemeClr val="bg1"/>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p:txBody>
      </p:sp>
      <p:sp>
        <p:nvSpPr>
          <p:cNvPr id="2" name="タイトル 1"/>
          <p:cNvSpPr>
            <a:spLocks noGrp="1"/>
          </p:cNvSpPr>
          <p:nvPr>
            <p:ph type="title"/>
          </p:nvPr>
        </p:nvSpPr>
        <p:spPr/>
        <p:txBody>
          <a:bodyPr/>
          <a:lstStyle/>
          <a:p>
            <a:r>
              <a:rPr kumimoji="1" lang="en-US" altLang="ja-JP" smtClean="0"/>
              <a:t>1.3 </a:t>
            </a:r>
            <a:r>
              <a:rPr lang="en-US" altLang="ja-JP"/>
              <a:t>Movement</a:t>
            </a:r>
            <a:r>
              <a:rPr lang="ja-JP" altLang="en-US"/>
              <a:t>の設定 </a:t>
            </a:r>
            <a:r>
              <a:rPr lang="en-US" altLang="ja-JP" smtClean="0"/>
              <a:t>(2/4) </a:t>
            </a:r>
            <a:endParaRPr kumimoji="1" lang="ja-JP" altLang="en-US"/>
          </a:p>
        </p:txBody>
      </p:sp>
      <p:sp>
        <p:nvSpPr>
          <p:cNvPr id="3" name="コンテンツ プレースホルダー 2"/>
          <p:cNvSpPr>
            <a:spLocks noGrp="1"/>
          </p:cNvSpPr>
          <p:nvPr>
            <p:ph sz="quarter" idx="10"/>
          </p:nvPr>
        </p:nvSpPr>
        <p:spPr/>
        <p:txBody>
          <a:bodyPr>
            <a:normAutofit/>
          </a:bodyPr>
          <a:lstStyle/>
          <a:p>
            <a:r>
              <a:rPr lang="en-US" altLang="ja-JP" b="1" smtClean="0"/>
              <a:t>Playbook</a:t>
            </a:r>
            <a:r>
              <a:rPr lang="ja-JP" altLang="en-US" b="1" smtClean="0"/>
              <a:t>を</a:t>
            </a:r>
            <a:r>
              <a:rPr lang="ja-JP" altLang="en-US" b="1" dirty="0" err="1" smtClean="0"/>
              <a:t>登</a:t>
            </a:r>
            <a:r>
              <a:rPr lang="ja-JP" altLang="en-US" b="1" dirty="0" smtClean="0"/>
              <a:t>録する</a:t>
            </a:r>
            <a:r>
              <a:rPr lang="en-US" altLang="ja-JP" dirty="0" smtClean="0"/>
              <a:t/>
            </a:r>
            <a:br>
              <a:rPr lang="en-US" altLang="ja-JP" dirty="0" smtClean="0"/>
            </a:br>
            <a:r>
              <a:rPr lang="ja-JP" altLang="en-US" sz="1600" smtClean="0"/>
              <a:t>作成した</a:t>
            </a:r>
            <a:r>
              <a:rPr lang="en-US" altLang="ja-JP" sz="1600" smtClean="0"/>
              <a:t>Playbook</a:t>
            </a:r>
            <a:r>
              <a:rPr lang="ja-JP" altLang="en-US" sz="1600" smtClean="0"/>
              <a:t>を</a:t>
            </a:r>
            <a:r>
              <a:rPr lang="en-US" altLang="ja-JP" sz="1600" dirty="0" smtClean="0"/>
              <a:t>ITA</a:t>
            </a:r>
            <a:r>
              <a:rPr lang="ja-JP" altLang="en-US" sz="1600" dirty="0" err="1" smtClean="0"/>
              <a:t>に登</a:t>
            </a:r>
            <a:r>
              <a:rPr lang="ja-JP" altLang="en-US" sz="1600" dirty="0" smtClean="0"/>
              <a:t>録しましょう。</a:t>
            </a:r>
            <a:endParaRPr kumimoji="1" lang="en-US" altLang="ja-JP" sz="1600" dirty="0"/>
          </a:p>
          <a:p>
            <a:pPr marL="0" indent="0">
              <a:lnSpc>
                <a:spcPct val="150000"/>
              </a:lnSpc>
              <a:buNone/>
            </a:pPr>
            <a:r>
              <a:rPr lang="ja-JP" altLang="en-US" sz="1600" dirty="0" smtClean="0"/>
              <a:t>メニュー：</a:t>
            </a:r>
            <a:r>
              <a:rPr lang="en-US" altLang="ja-JP" sz="1600" b="1" dirty="0" err="1" smtClean="0"/>
              <a:t>Ansible</a:t>
            </a:r>
            <a:r>
              <a:rPr lang="en-US" altLang="ja-JP" sz="1600" b="1" dirty="0" smtClean="0"/>
              <a:t>-Legacy &gt; Playbook</a:t>
            </a:r>
            <a:r>
              <a:rPr lang="ja-JP" altLang="en-US" sz="1600" b="1" dirty="0" smtClean="0"/>
              <a:t>素材集</a:t>
            </a:r>
            <a:endParaRPr lang="en-US" altLang="ja-JP" sz="1600" b="1" dirty="0" smtClean="0"/>
          </a:p>
          <a:p>
            <a:pPr marL="457200" indent="-457200">
              <a:buFont typeface="+mj-ea"/>
              <a:buAutoNum type="circleNumDbPlain"/>
            </a:pPr>
            <a:r>
              <a:rPr lang="ja-JP" altLang="en-US" sz="1600" dirty="0"/>
              <a:t>登録 </a:t>
            </a:r>
            <a:r>
              <a:rPr lang="en-US" altLang="ja-JP" sz="1600" dirty="0"/>
              <a:t>&gt; </a:t>
            </a:r>
            <a:r>
              <a:rPr lang="ja-JP" altLang="en-US" sz="1600" dirty="0"/>
              <a:t>登録開始 を押下</a:t>
            </a:r>
            <a:r>
              <a:rPr lang="ja-JP" altLang="en-US" sz="1600" dirty="0" smtClean="0"/>
              <a:t>する。</a:t>
            </a:r>
            <a:endParaRPr lang="en-US" altLang="ja-JP" sz="1600" dirty="0"/>
          </a:p>
          <a:p>
            <a:pPr marL="457200" indent="-457200">
              <a:buFont typeface="+mj-ea"/>
              <a:buAutoNum type="circleNumDbPlain"/>
            </a:pPr>
            <a:r>
              <a:rPr lang="ja-JP" altLang="en-US" sz="1600" dirty="0" smtClean="0"/>
              <a:t>［</a:t>
            </a:r>
            <a:r>
              <a:rPr lang="ja-JP" altLang="en-US" sz="1600" dirty="0"/>
              <a:t>ファイル</a:t>
            </a:r>
            <a:r>
              <a:rPr lang="ja-JP" altLang="en-US" sz="1600" dirty="0" smtClean="0"/>
              <a:t>を</a:t>
            </a:r>
            <a:r>
              <a:rPr lang="ja-JP" altLang="en-US" sz="1600" dirty="0"/>
              <a:t>選択</a:t>
            </a:r>
            <a:r>
              <a:rPr lang="ja-JP" altLang="en-US" sz="1600" smtClean="0"/>
              <a:t>］から</a:t>
            </a:r>
            <a:r>
              <a:rPr lang="en-US" altLang="ja-JP" sz="1600" smtClean="0"/>
              <a:t>Playbook</a:t>
            </a:r>
            <a:r>
              <a:rPr lang="ja-JP" altLang="en-US" sz="1600" smtClean="0"/>
              <a:t>を</a:t>
            </a:r>
            <a:r>
              <a:rPr lang="ja-JP" altLang="en-US" sz="1600" dirty="0" smtClean="0"/>
              <a:t>選択し、「事前アップロード」を行う。</a:t>
            </a:r>
            <a:endParaRPr lang="en-US" altLang="ja-JP" sz="1600" dirty="0" smtClean="0"/>
          </a:p>
          <a:p>
            <a:pPr marL="457200" indent="-457200">
              <a:buFont typeface="+mj-ea"/>
              <a:buAutoNum type="circleNumDbPlain"/>
            </a:pPr>
            <a:r>
              <a:rPr lang="ja-JP" altLang="en-US" sz="1600" dirty="0"/>
              <a:t>各</a:t>
            </a:r>
            <a:r>
              <a:rPr lang="ja-JP" altLang="en-US" sz="1600" dirty="0" smtClean="0"/>
              <a:t>項目</a:t>
            </a:r>
            <a:r>
              <a:rPr lang="ja-JP" altLang="en-US" sz="1600" dirty="0"/>
              <a:t>へ下表のように</a:t>
            </a:r>
            <a:r>
              <a:rPr lang="ja-JP" altLang="en-US" sz="1600" dirty="0" smtClean="0"/>
              <a:t>入力し、「登録」を押下する。</a:t>
            </a:r>
            <a:endParaRPr lang="en-US" altLang="ja-JP" sz="1600" dirty="0" smtClean="0"/>
          </a:p>
          <a:p>
            <a:pPr marL="457200" indent="-457200">
              <a:buFont typeface="+mj-ea"/>
              <a:buAutoNum type="circleNumDbPlain"/>
            </a:pPr>
            <a:endParaRPr lang="en-US" altLang="ja-JP" sz="1800" dirty="0"/>
          </a:p>
          <a:p>
            <a:pPr marL="342900" indent="-342900">
              <a:lnSpc>
                <a:spcPct val="150000"/>
              </a:lnSpc>
              <a:buFont typeface="+mj-ea"/>
              <a:buAutoNum type="circleNumDbPlain"/>
            </a:pPr>
            <a:endParaRPr lang="en-US" altLang="ja-JP" sz="1600" dirty="0" smtClean="0"/>
          </a:p>
          <a:p>
            <a:pPr marL="457200" indent="-457200">
              <a:buFont typeface="+mj-ea"/>
              <a:buAutoNum type="circleNumDbPlain"/>
            </a:pPr>
            <a:endParaRPr kumimoji="1" lang="en-US" altLang="ja-JP" sz="1600" dirty="0" smtClean="0"/>
          </a:p>
        </p:txBody>
      </p:sp>
      <p:graphicFrame>
        <p:nvGraphicFramePr>
          <p:cNvPr id="9" name="表 8"/>
          <p:cNvGraphicFramePr>
            <a:graphicFrameLocks noGrp="1"/>
          </p:cNvGraphicFramePr>
          <p:nvPr>
            <p:extLst>
              <p:ext uri="{D42A27DB-BD31-4B8C-83A1-F6EECF244321}">
                <p14:modId xmlns:p14="http://schemas.microsoft.com/office/powerpoint/2010/main" val="2538191847"/>
              </p:ext>
            </p:extLst>
          </p:nvPr>
        </p:nvGraphicFramePr>
        <p:xfrm>
          <a:off x="3275820" y="4456942"/>
          <a:ext cx="4009390" cy="1987476"/>
        </p:xfrm>
        <a:graphic>
          <a:graphicData uri="http://schemas.openxmlformats.org/drawingml/2006/table">
            <a:tbl>
              <a:tblPr firstRow="1" bandRow="1">
                <a:tableStyleId>{93296810-A885-4BE3-A3E7-6D5BEEA58F35}</a:tableStyleId>
              </a:tblPr>
              <a:tblGrid>
                <a:gridCol w="1991995">
                  <a:extLst>
                    <a:ext uri="{9D8B030D-6E8A-4147-A177-3AD203B41FA5}">
                      <a16:colId xmlns:a16="http://schemas.microsoft.com/office/drawing/2014/main" val="3878991945"/>
                    </a:ext>
                  </a:extLst>
                </a:gridCol>
                <a:gridCol w="2017395">
                  <a:extLst>
                    <a:ext uri="{9D8B030D-6E8A-4147-A177-3AD203B41FA5}">
                      <a16:colId xmlns:a16="http://schemas.microsoft.com/office/drawing/2014/main" val="1576239730"/>
                    </a:ext>
                  </a:extLst>
                </a:gridCol>
              </a:tblGrid>
              <a:tr h="331246">
                <a:tc>
                  <a:txBody>
                    <a:bodyPr/>
                    <a:lstStyle/>
                    <a:p>
                      <a:r>
                        <a:rPr kumimoji="1" lang="en-US" altLang="ja-JP" sz="1400" smtClean="0"/>
                        <a:t>Playbook</a:t>
                      </a:r>
                      <a:r>
                        <a:rPr kumimoji="1" lang="ja-JP" altLang="en-US" sz="1400" smtClean="0"/>
                        <a:t>素材名</a:t>
                      </a:r>
                      <a:endParaRPr kumimoji="1" lang="ja-JP" altLang="en-US" sz="1400" dirty="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en-US" altLang="ja-JP" sz="1400" smtClean="0"/>
                        <a:t>Playbook</a:t>
                      </a:r>
                      <a:r>
                        <a:rPr kumimoji="1" lang="ja-JP" altLang="en-US" sz="1400" smtClean="0"/>
                        <a:t>素材</a:t>
                      </a:r>
                      <a:endParaRPr kumimoji="1" lang="ja-JP" altLang="en-US" sz="140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4007726703"/>
                  </a:ext>
                </a:extLst>
              </a:tr>
              <a:tr h="331246">
                <a:tc>
                  <a:txBody>
                    <a:bodyPr/>
                    <a:lstStyle/>
                    <a:p>
                      <a:r>
                        <a:rPr kumimoji="1" lang="en-US" altLang="ja-JP" sz="1400" dirty="0" err="1" smtClean="0"/>
                        <a:t>yum_install</a:t>
                      </a:r>
                      <a:endParaRPr kumimoji="1" lang="ja-JP" altLang="en-US" sz="1400" dirty="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400" dirty="0" smtClean="0"/>
                        <a:t>1-yum_install.yml</a:t>
                      </a:r>
                      <a:endParaRPr kumimoji="1" lang="ja-JP" altLang="en-US" sz="1400" dirty="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698717008"/>
                  </a:ext>
                </a:extLst>
              </a:tr>
              <a:tr h="331246">
                <a:tc>
                  <a:txBody>
                    <a:bodyPr/>
                    <a:lstStyle/>
                    <a:p>
                      <a:r>
                        <a:rPr kumimoji="1" lang="en-US" altLang="ja-JP" sz="1400" dirty="0" err="1" smtClean="0"/>
                        <a:t>open_ports</a:t>
                      </a:r>
                      <a:endParaRPr kumimoji="1" lang="ja-JP" altLang="en-US" sz="1400" dirty="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400" dirty="0" smtClean="0"/>
                        <a:t>2-open</a:t>
                      </a:r>
                      <a:r>
                        <a:rPr kumimoji="1" lang="en-US" altLang="ja-JP" sz="1400" baseline="0" dirty="0" smtClean="0"/>
                        <a:t>_ports</a:t>
                      </a:r>
                      <a:r>
                        <a:rPr kumimoji="1" lang="en-US" altLang="ja-JP" sz="1400" dirty="0" smtClean="0"/>
                        <a:t>.yml</a:t>
                      </a:r>
                      <a:endParaRPr kumimoji="1" lang="ja-JP" altLang="en-US" sz="1400" dirty="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566501828"/>
                  </a:ext>
                </a:extLst>
              </a:tr>
              <a:tr h="331246">
                <a:tc>
                  <a:txBody>
                    <a:bodyPr/>
                    <a:lstStyle/>
                    <a:p>
                      <a:r>
                        <a:rPr kumimoji="1" lang="en-US" altLang="ja-JP" sz="1400" dirty="0" err="1" smtClean="0"/>
                        <a:t>copy_index</a:t>
                      </a:r>
                      <a:endParaRPr kumimoji="1" lang="ja-JP" altLang="en-US" sz="1400" dirty="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400" b="0" dirty="0" smtClean="0"/>
                        <a:t>3</a:t>
                      </a:r>
                      <a:r>
                        <a:rPr lang="en-US" altLang="ja-JP" sz="1400" b="0" dirty="0" smtClean="0"/>
                        <a:t>-copy_index.yml</a:t>
                      </a:r>
                      <a:endParaRPr kumimoji="1" lang="ja-JP" altLang="en-US" sz="1400" b="0" dirty="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934893166"/>
                  </a:ext>
                </a:extLst>
              </a:tr>
              <a:tr h="331246">
                <a:tc>
                  <a:txBody>
                    <a:bodyPr/>
                    <a:lstStyle/>
                    <a:p>
                      <a:r>
                        <a:rPr kumimoji="1" lang="en-US" altLang="ja-JP" sz="1400" dirty="0" err="1" smtClean="0"/>
                        <a:t>start_service</a:t>
                      </a:r>
                      <a:endParaRPr kumimoji="1" lang="ja-JP" altLang="en-US" sz="1400" dirty="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400" smtClean="0"/>
                        <a:t>4-start_service.yml</a:t>
                      </a:r>
                      <a:endParaRPr kumimoji="1" lang="ja-JP" altLang="en-US" sz="14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626572602"/>
                  </a:ext>
                </a:extLst>
              </a:tr>
              <a:tr h="331246">
                <a:tc>
                  <a:txBody>
                    <a:bodyPr/>
                    <a:lstStyle/>
                    <a:p>
                      <a:r>
                        <a:rPr kumimoji="1" lang="en-US" altLang="ja-JP" sz="1400" dirty="0" err="1" smtClean="0"/>
                        <a:t>check_service_state</a:t>
                      </a:r>
                      <a:endParaRPr kumimoji="1" lang="ja-JP" altLang="en-US" sz="1400" dirty="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dirty="0" smtClean="0"/>
                        <a:t>5-check_service.yml</a:t>
                      </a:r>
                      <a:endParaRPr kumimoji="1" lang="ja-JP" altLang="en-US" sz="1400" dirty="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4127978014"/>
                  </a:ext>
                </a:extLst>
              </a:tr>
            </a:tbl>
          </a:graphicData>
        </a:graphic>
      </p:graphicFrame>
      <p:sp>
        <p:nvSpPr>
          <p:cNvPr id="6" name="角丸四角形 5"/>
          <p:cNvSpPr/>
          <p:nvPr/>
        </p:nvSpPr>
        <p:spPr bwMode="auto">
          <a:xfrm>
            <a:off x="755470" y="3294466"/>
            <a:ext cx="2736380" cy="1070664"/>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0" name="円形吹き出し 9"/>
          <p:cNvSpPr/>
          <p:nvPr/>
        </p:nvSpPr>
        <p:spPr bwMode="auto">
          <a:xfrm>
            <a:off x="2894865" y="4245151"/>
            <a:ext cx="301542" cy="312200"/>
          </a:xfrm>
          <a:prstGeom prst="wedgeEllipseCallout">
            <a:avLst>
              <a:gd name="adj1" fmla="val -17403"/>
              <a:gd name="adj2" fmla="val -109519"/>
            </a:avLst>
          </a:prstGeom>
          <a:solidFill>
            <a:srgbClr val="FF0000"/>
          </a:solidFill>
          <a:ln>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dirty="0" smtClean="0">
                <a:latin typeface="+mn-ea"/>
              </a:rPr>
              <a:t>３</a:t>
            </a:r>
            <a:endParaRPr kumimoji="1" lang="ja-JP" altLang="en-US" sz="1400" b="1" dirty="0" smtClean="0">
              <a:latin typeface="+mn-ea"/>
            </a:endParaRPr>
          </a:p>
        </p:txBody>
      </p:sp>
    </p:spTree>
    <p:extLst>
      <p:ext uri="{BB962C8B-B14F-4D97-AF65-F5344CB8AC3E}">
        <p14:creationId xmlns:p14="http://schemas.microsoft.com/office/powerpoint/2010/main" val="5611997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1.3 Movement</a:t>
            </a:r>
            <a:r>
              <a:rPr lang="ja-JP" altLang="en-US"/>
              <a:t>の設定 </a:t>
            </a:r>
            <a:r>
              <a:rPr lang="en-US" altLang="ja-JP" smtClean="0"/>
              <a:t>(3/4</a:t>
            </a:r>
            <a:r>
              <a:rPr lang="en-US" altLang="ja-JP"/>
              <a:t>) </a:t>
            </a:r>
            <a:endParaRPr kumimoji="1" lang="ja-JP" altLang="en-US"/>
          </a:p>
        </p:txBody>
      </p:sp>
      <p:sp>
        <p:nvSpPr>
          <p:cNvPr id="3" name="コンテンツ プレースホルダー 2"/>
          <p:cNvSpPr>
            <a:spLocks noGrp="1"/>
          </p:cNvSpPr>
          <p:nvPr>
            <p:ph sz="quarter" idx="10"/>
          </p:nvPr>
        </p:nvSpPr>
        <p:spPr/>
        <p:txBody>
          <a:bodyPr/>
          <a:lstStyle/>
          <a:p>
            <a:r>
              <a:rPr lang="ja-JP" altLang="en-US" b="1" dirty="0"/>
              <a:t>素材</a:t>
            </a:r>
            <a:r>
              <a:rPr kumimoji="1" lang="ja-JP" altLang="en-US" b="1" dirty="0" smtClean="0"/>
              <a:t>ファイルを登録する</a:t>
            </a:r>
            <a:r>
              <a:rPr kumimoji="1" lang="en-US" altLang="ja-JP" dirty="0" smtClean="0"/>
              <a:t/>
            </a:r>
            <a:br>
              <a:rPr kumimoji="1" lang="en-US" altLang="ja-JP" dirty="0" smtClean="0"/>
            </a:br>
            <a:r>
              <a:rPr lang="ja-JP" altLang="en-US" sz="1600" dirty="0"/>
              <a:t>用意</a:t>
            </a:r>
            <a:r>
              <a:rPr lang="ja-JP" altLang="en-US" sz="1600" dirty="0" smtClean="0"/>
              <a:t>した</a:t>
            </a:r>
            <a:r>
              <a:rPr lang="en-US" altLang="ja-JP" sz="1600" dirty="0" err="1" smtClean="0"/>
              <a:t>httpd</a:t>
            </a:r>
            <a:r>
              <a:rPr lang="ja-JP" altLang="en-US" sz="1600" dirty="0" smtClean="0"/>
              <a:t>設定ファイルを、</a:t>
            </a:r>
            <a:r>
              <a:rPr lang="en-US" altLang="ja-JP" sz="1600" dirty="0" smtClean="0"/>
              <a:t>ITA</a:t>
            </a:r>
            <a:r>
              <a:rPr lang="ja-JP" altLang="en-US" sz="1600" dirty="0" err="1" smtClean="0"/>
              <a:t>に登</a:t>
            </a:r>
            <a:r>
              <a:rPr lang="ja-JP" altLang="en-US" sz="1600" dirty="0" smtClean="0"/>
              <a:t>録しましょう。</a:t>
            </a:r>
            <a:endParaRPr lang="en-US" altLang="ja-JP" sz="1600" dirty="0" smtClean="0"/>
          </a:p>
          <a:p>
            <a:endParaRPr kumimoji="1" lang="en-US" altLang="ja-JP" sz="1600" dirty="0"/>
          </a:p>
          <a:p>
            <a:pPr marL="0" indent="0">
              <a:lnSpc>
                <a:spcPct val="150000"/>
              </a:lnSpc>
              <a:buNone/>
            </a:pPr>
            <a:r>
              <a:rPr lang="ja-JP" altLang="en-US" sz="1600" dirty="0"/>
              <a:t>メニュー：</a:t>
            </a:r>
            <a:r>
              <a:rPr lang="en-US" altLang="ja-JP" sz="1600" b="1" dirty="0" err="1" smtClean="0"/>
              <a:t>Ansible</a:t>
            </a:r>
            <a:r>
              <a:rPr lang="ja-JP" altLang="en-US" sz="1600" b="1" dirty="0" smtClean="0"/>
              <a:t>共通</a:t>
            </a:r>
            <a:r>
              <a:rPr lang="en-US" altLang="ja-JP" sz="1600" b="1" dirty="0" smtClean="0"/>
              <a:t> </a:t>
            </a:r>
            <a:r>
              <a:rPr lang="en-US" altLang="ja-JP" sz="1600" b="1" dirty="0"/>
              <a:t>&gt; </a:t>
            </a:r>
            <a:r>
              <a:rPr lang="ja-JP" altLang="en-US" sz="1600" b="1" dirty="0" smtClean="0"/>
              <a:t>ファイル</a:t>
            </a:r>
            <a:r>
              <a:rPr lang="ja-JP" altLang="en-US" sz="1600" b="1" dirty="0"/>
              <a:t>管理</a:t>
            </a:r>
            <a:endParaRPr lang="en-US" altLang="ja-JP" sz="1600" b="1" dirty="0"/>
          </a:p>
          <a:p>
            <a:pPr marL="457200" indent="-457200">
              <a:buFont typeface="+mj-ea"/>
              <a:buAutoNum type="circleNumDbPlain"/>
            </a:pPr>
            <a:r>
              <a:rPr lang="ja-JP" altLang="en-US" sz="1600" dirty="0"/>
              <a:t>登録 </a:t>
            </a:r>
            <a:r>
              <a:rPr lang="en-US" altLang="ja-JP" sz="1600" dirty="0"/>
              <a:t>&gt; </a:t>
            </a:r>
            <a:r>
              <a:rPr lang="ja-JP" altLang="en-US" sz="1600" dirty="0"/>
              <a:t>登録開始 を押下する。</a:t>
            </a:r>
            <a:endParaRPr lang="en-US" altLang="ja-JP" sz="1600" dirty="0"/>
          </a:p>
          <a:p>
            <a:pPr marL="457200" indent="-457200">
              <a:buFont typeface="+mj-ea"/>
              <a:buAutoNum type="circleNumDbPlain"/>
            </a:pPr>
            <a:r>
              <a:rPr lang="ja-JP" altLang="en-US" sz="1600" dirty="0" smtClean="0"/>
              <a:t>［ファイルを選択］から素材</a:t>
            </a:r>
            <a:r>
              <a:rPr lang="ja-JP" altLang="en-US" sz="1600" dirty="0"/>
              <a:t>ファイル</a:t>
            </a:r>
            <a:r>
              <a:rPr lang="ja-JP" altLang="en-US" sz="1600" dirty="0" smtClean="0"/>
              <a:t>を</a:t>
            </a:r>
            <a:r>
              <a:rPr lang="ja-JP" altLang="en-US" sz="1600" dirty="0"/>
              <a:t>選択し、「事前アップロード」を行う。</a:t>
            </a:r>
            <a:endParaRPr lang="en-US" altLang="ja-JP" sz="1600" dirty="0"/>
          </a:p>
          <a:p>
            <a:pPr marL="457200" indent="-457200">
              <a:buFont typeface="+mj-ea"/>
              <a:buAutoNum type="circleNumDbPlain"/>
            </a:pPr>
            <a:r>
              <a:rPr lang="ja-JP" altLang="en-US" sz="1600" dirty="0"/>
              <a:t>各項目へ下表のように入力し、「登録」を押下する。</a:t>
            </a:r>
            <a:endParaRPr lang="en-US" altLang="ja-JP" sz="1600" dirty="0"/>
          </a:p>
          <a:p>
            <a:pPr marL="0" indent="0">
              <a:buNone/>
            </a:pPr>
            <a:endParaRPr kumimoji="1" lang="ja-JP" altLang="en-US" dirty="0"/>
          </a:p>
        </p:txBody>
      </p:sp>
      <p:pic>
        <p:nvPicPr>
          <p:cNvPr id="8" name="図 7"/>
          <p:cNvPicPr>
            <a:picLocks noChangeAspect="1"/>
          </p:cNvPicPr>
          <p:nvPr/>
        </p:nvPicPr>
        <p:blipFill>
          <a:blip r:embed="rId2"/>
          <a:stretch>
            <a:fillRect/>
          </a:stretch>
        </p:blipFill>
        <p:spPr>
          <a:xfrm>
            <a:off x="179513" y="3140960"/>
            <a:ext cx="6264748" cy="1972132"/>
          </a:xfrm>
          <a:prstGeom prst="rect">
            <a:avLst/>
          </a:prstGeom>
        </p:spPr>
      </p:pic>
      <p:sp>
        <p:nvSpPr>
          <p:cNvPr id="7" name="角丸四角形 6"/>
          <p:cNvSpPr/>
          <p:nvPr/>
        </p:nvSpPr>
        <p:spPr bwMode="auto">
          <a:xfrm>
            <a:off x="611450" y="3501010"/>
            <a:ext cx="2160300" cy="93613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9" name="角丸四角形 8"/>
          <p:cNvSpPr/>
          <p:nvPr/>
        </p:nvSpPr>
        <p:spPr bwMode="auto">
          <a:xfrm>
            <a:off x="2792700" y="4747801"/>
            <a:ext cx="3651561" cy="985519"/>
          </a:xfrm>
          <a:prstGeom prst="roundRect">
            <a:avLst>
              <a:gd name="adj" fmla="val 5067"/>
            </a:avLst>
          </a:prstGeom>
          <a:solidFill>
            <a:schemeClr val="bg1"/>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p:txBody>
      </p:sp>
      <p:graphicFrame>
        <p:nvGraphicFramePr>
          <p:cNvPr id="6" name="表 5"/>
          <p:cNvGraphicFramePr>
            <a:graphicFrameLocks noGrp="1"/>
          </p:cNvGraphicFramePr>
          <p:nvPr>
            <p:extLst>
              <p:ext uri="{D42A27DB-BD31-4B8C-83A1-F6EECF244321}">
                <p14:modId xmlns:p14="http://schemas.microsoft.com/office/powerpoint/2010/main" val="2043025008"/>
              </p:ext>
            </p:extLst>
          </p:nvPr>
        </p:nvGraphicFramePr>
        <p:xfrm>
          <a:off x="2919347" y="4916044"/>
          <a:ext cx="3470276" cy="662492"/>
        </p:xfrm>
        <a:graphic>
          <a:graphicData uri="http://schemas.openxmlformats.org/drawingml/2006/table">
            <a:tbl>
              <a:tblPr firstRow="1" bandRow="1">
                <a:tableStyleId>{93296810-A885-4BE3-A3E7-6D5BEEA58F35}</a:tableStyleId>
              </a:tblPr>
              <a:tblGrid>
                <a:gridCol w="1841818">
                  <a:extLst>
                    <a:ext uri="{9D8B030D-6E8A-4147-A177-3AD203B41FA5}">
                      <a16:colId xmlns:a16="http://schemas.microsoft.com/office/drawing/2014/main" val="2965201597"/>
                    </a:ext>
                  </a:extLst>
                </a:gridCol>
                <a:gridCol w="1628458">
                  <a:extLst>
                    <a:ext uri="{9D8B030D-6E8A-4147-A177-3AD203B41FA5}">
                      <a16:colId xmlns:a16="http://schemas.microsoft.com/office/drawing/2014/main" val="1480316901"/>
                    </a:ext>
                  </a:extLst>
                </a:gridCol>
              </a:tblGrid>
              <a:tr h="331246">
                <a:tc>
                  <a:txBody>
                    <a:bodyPr/>
                    <a:lstStyle/>
                    <a:p>
                      <a:r>
                        <a:rPr kumimoji="1" lang="ja-JP" altLang="en-US" sz="1400" dirty="0" smtClean="0"/>
                        <a:t>ファイル埋込変数名</a:t>
                      </a:r>
                      <a:endParaRPr kumimoji="1" lang="ja-JP" altLang="en-US" sz="1400" dirty="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400" dirty="0" smtClean="0"/>
                        <a:t>ファイル素材</a:t>
                      </a:r>
                      <a:endParaRPr kumimoji="1" lang="ja-JP" altLang="en-US" sz="1400" dirty="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3100874410"/>
                  </a:ext>
                </a:extLst>
              </a:tr>
              <a:tr h="331246">
                <a:tc>
                  <a:txBody>
                    <a:bodyPr/>
                    <a:lstStyle/>
                    <a:p>
                      <a:r>
                        <a:rPr kumimoji="1" lang="en-US" altLang="ja-JP" sz="1400" dirty="0" err="1" smtClean="0"/>
                        <a:t>CPF_index_html</a:t>
                      </a:r>
                      <a:endParaRPr kumimoji="1" lang="ja-JP" altLang="en-US" sz="1400" dirty="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dirty="0" smtClean="0"/>
                        <a:t>index.html</a:t>
                      </a:r>
                      <a:endParaRPr kumimoji="1" lang="ja-JP" altLang="en-US" sz="1400" dirty="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4070152829"/>
                  </a:ext>
                </a:extLst>
              </a:tr>
            </a:tbl>
          </a:graphicData>
        </a:graphic>
      </p:graphicFrame>
      <p:sp>
        <p:nvSpPr>
          <p:cNvPr id="10" name="円形吹き出し 9"/>
          <p:cNvSpPr/>
          <p:nvPr/>
        </p:nvSpPr>
        <p:spPr bwMode="auto">
          <a:xfrm>
            <a:off x="2617805" y="4484990"/>
            <a:ext cx="301542" cy="312200"/>
          </a:xfrm>
          <a:prstGeom prst="wedgeEllipseCallout">
            <a:avLst>
              <a:gd name="adj1" fmla="val -17403"/>
              <a:gd name="adj2" fmla="val -109519"/>
            </a:avLst>
          </a:prstGeom>
          <a:solidFill>
            <a:srgbClr val="FF0000"/>
          </a:solidFill>
          <a:ln>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dirty="0" smtClean="0">
                <a:latin typeface="+mn-ea"/>
              </a:rPr>
              <a:t>３</a:t>
            </a:r>
            <a:endParaRPr kumimoji="1" lang="ja-JP" altLang="en-US" sz="1400" b="1" dirty="0" smtClean="0">
              <a:latin typeface="+mn-ea"/>
            </a:endParaRPr>
          </a:p>
        </p:txBody>
      </p:sp>
    </p:spTree>
    <p:extLst>
      <p:ext uri="{BB962C8B-B14F-4D97-AF65-F5344CB8AC3E}">
        <p14:creationId xmlns:p14="http://schemas.microsoft.com/office/powerpoint/2010/main" val="10117276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3"/>
          <a:stretch>
            <a:fillRect/>
          </a:stretch>
        </p:blipFill>
        <p:spPr>
          <a:xfrm>
            <a:off x="251400" y="2820450"/>
            <a:ext cx="5832810" cy="1539000"/>
          </a:xfrm>
          <a:prstGeom prst="rect">
            <a:avLst/>
          </a:prstGeom>
        </p:spPr>
      </p:pic>
      <p:sp>
        <p:nvSpPr>
          <p:cNvPr id="12" name="角丸四角形 11"/>
          <p:cNvSpPr/>
          <p:nvPr/>
        </p:nvSpPr>
        <p:spPr bwMode="auto">
          <a:xfrm>
            <a:off x="114372" y="4366724"/>
            <a:ext cx="6401898" cy="2208791"/>
          </a:xfrm>
          <a:prstGeom prst="roundRect">
            <a:avLst>
              <a:gd name="adj" fmla="val 5067"/>
            </a:avLst>
          </a:prstGeom>
          <a:solidFill>
            <a:schemeClr val="bg1"/>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ja-JP" altLang="en-US" sz="1400" dirty="0" smtClean="0">
                <a:solidFill>
                  <a:schemeClr val="tx1"/>
                </a:solidFill>
                <a:latin typeface="+mn-ea"/>
              </a:rPr>
              <a:t>関連付け表</a:t>
            </a:r>
            <a:endParaRPr lang="en-US" altLang="ja-JP" sz="14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p:txBody>
      </p:sp>
      <p:sp>
        <p:nvSpPr>
          <p:cNvPr id="2" name="タイトル 1"/>
          <p:cNvSpPr>
            <a:spLocks noGrp="1"/>
          </p:cNvSpPr>
          <p:nvPr>
            <p:ph type="title"/>
          </p:nvPr>
        </p:nvSpPr>
        <p:spPr/>
        <p:txBody>
          <a:bodyPr/>
          <a:lstStyle/>
          <a:p>
            <a:r>
              <a:rPr kumimoji="1" lang="en-US" altLang="ja-JP" smtClean="0"/>
              <a:t>1.3 Movement</a:t>
            </a:r>
            <a:r>
              <a:rPr kumimoji="1" lang="ja-JP" altLang="en-US" smtClean="0"/>
              <a:t>の設定 </a:t>
            </a:r>
            <a:r>
              <a:rPr lang="en-US" altLang="ja-JP" smtClean="0"/>
              <a:t>(</a:t>
            </a:r>
            <a:r>
              <a:rPr lang="en-US" altLang="ja-JP"/>
              <a:t>4</a:t>
            </a:r>
            <a:r>
              <a:rPr lang="en-US" altLang="ja-JP" smtClean="0"/>
              <a:t>/4) </a:t>
            </a:r>
            <a:endParaRPr kumimoji="1" lang="ja-JP" altLang="en-US"/>
          </a:p>
        </p:txBody>
      </p:sp>
      <p:sp>
        <p:nvSpPr>
          <p:cNvPr id="3" name="コンテンツ プレースホルダー 2"/>
          <p:cNvSpPr>
            <a:spLocks noGrp="1"/>
          </p:cNvSpPr>
          <p:nvPr>
            <p:ph sz="quarter" idx="10"/>
          </p:nvPr>
        </p:nvSpPr>
        <p:spPr/>
        <p:txBody>
          <a:bodyPr>
            <a:normAutofit/>
          </a:bodyPr>
          <a:lstStyle/>
          <a:p>
            <a:r>
              <a:rPr kumimoji="1" lang="en-US" altLang="ja-JP" b="1" smtClean="0"/>
              <a:t>Movement</a:t>
            </a:r>
            <a:r>
              <a:rPr kumimoji="1" lang="ja-JP" altLang="en-US" b="1" smtClean="0"/>
              <a:t>に</a:t>
            </a:r>
            <a:r>
              <a:rPr kumimoji="1" lang="en-US" altLang="ja-JP" b="1" smtClean="0"/>
              <a:t>Playbook</a:t>
            </a:r>
            <a:r>
              <a:rPr kumimoji="1" lang="ja-JP" altLang="en-US" b="1" smtClean="0"/>
              <a:t>を</a:t>
            </a:r>
            <a:r>
              <a:rPr kumimoji="1" lang="ja-JP" altLang="en-US" b="1" dirty="0" err="1" smtClean="0"/>
              <a:t>登</a:t>
            </a:r>
            <a:r>
              <a:rPr kumimoji="1" lang="ja-JP" altLang="en-US" b="1" dirty="0" smtClean="0"/>
              <a:t>録する</a:t>
            </a:r>
            <a:r>
              <a:rPr kumimoji="1" lang="en-US" altLang="ja-JP" dirty="0" smtClean="0"/>
              <a:t/>
            </a:r>
            <a:br>
              <a:rPr kumimoji="1" lang="en-US" altLang="ja-JP" dirty="0" smtClean="0"/>
            </a:br>
            <a:r>
              <a:rPr kumimoji="1" lang="ja-JP" altLang="en-US" sz="1600" dirty="0" smtClean="0"/>
              <a:t>作成した</a:t>
            </a:r>
            <a:r>
              <a:rPr kumimoji="1" lang="en-US" altLang="ja-JP" sz="1600" smtClean="0"/>
              <a:t>Movement</a:t>
            </a:r>
            <a:r>
              <a:rPr kumimoji="1" lang="ja-JP" altLang="en-US" sz="1600" smtClean="0"/>
              <a:t>と</a:t>
            </a:r>
            <a:r>
              <a:rPr kumimoji="1" lang="en-US" altLang="ja-JP" sz="1600" smtClean="0"/>
              <a:t>Playbook</a:t>
            </a:r>
            <a:r>
              <a:rPr kumimoji="1" lang="ja-JP" altLang="en-US" sz="1600" smtClean="0"/>
              <a:t>素材</a:t>
            </a:r>
            <a:r>
              <a:rPr kumimoji="1" lang="ja-JP" altLang="en-US" sz="1600" dirty="0" smtClean="0"/>
              <a:t>を関連付けましょう。</a:t>
            </a:r>
            <a:r>
              <a:rPr kumimoji="1" lang="en-US" altLang="ja-JP" sz="1800" dirty="0" smtClean="0"/>
              <a:t/>
            </a:r>
            <a:br>
              <a:rPr kumimoji="1" lang="en-US" altLang="ja-JP" sz="1800" dirty="0" smtClean="0"/>
            </a:br>
            <a:r>
              <a:rPr kumimoji="1" lang="ja-JP" altLang="en-US" sz="1600" dirty="0" smtClean="0"/>
              <a:t>作業内容を分割し、分かりやすい名前をつけることで再利用が容易になります。</a:t>
            </a:r>
            <a:r>
              <a:rPr kumimoji="1" lang="en-US" altLang="ja-JP" sz="1600" dirty="0" smtClean="0"/>
              <a:t/>
            </a:r>
            <a:br>
              <a:rPr kumimoji="1" lang="en-US" altLang="ja-JP" sz="1600" dirty="0" smtClean="0"/>
            </a:br>
            <a:r>
              <a:rPr kumimoji="1" lang="en-US" altLang="ja-JP" dirty="0" smtClean="0"/>
              <a:t/>
            </a:r>
            <a:br>
              <a:rPr kumimoji="1" lang="en-US" altLang="ja-JP" dirty="0" smtClean="0"/>
            </a:br>
            <a:r>
              <a:rPr lang="ja-JP" altLang="en-US" sz="1600" dirty="0" smtClean="0"/>
              <a:t>メニュー</a:t>
            </a:r>
            <a:r>
              <a:rPr lang="en-US" altLang="ja-JP" sz="1600" dirty="0" smtClean="0"/>
              <a:t>:</a:t>
            </a:r>
            <a:r>
              <a:rPr lang="ja-JP" altLang="en-US" sz="1600" dirty="0" smtClean="0"/>
              <a:t> </a:t>
            </a:r>
            <a:r>
              <a:rPr lang="en-US" altLang="ja-JP" sz="1600" b="1" dirty="0" err="1" smtClean="0"/>
              <a:t>Ansible</a:t>
            </a:r>
            <a:r>
              <a:rPr lang="en-US" altLang="ja-JP" sz="1600" b="1" dirty="0" smtClean="0"/>
              <a:t>-Legacy &gt; Movement-Playbook</a:t>
            </a:r>
            <a:r>
              <a:rPr lang="ja-JP" altLang="en-US" sz="1600" b="1" dirty="0" smtClean="0"/>
              <a:t>紐付</a:t>
            </a:r>
            <a:endParaRPr lang="en-US" altLang="ja-JP" sz="1600" b="1" dirty="0"/>
          </a:p>
          <a:p>
            <a:pPr marL="342900" indent="-342900">
              <a:buFont typeface="+mj-ea"/>
              <a:buAutoNum type="circleNumDbPlain"/>
            </a:pPr>
            <a:r>
              <a:rPr lang="ja-JP" altLang="en-US" sz="1600" dirty="0" smtClean="0"/>
              <a:t>登録 </a:t>
            </a:r>
            <a:r>
              <a:rPr lang="en-US" altLang="ja-JP" sz="1600" dirty="0" smtClean="0"/>
              <a:t>&gt; </a:t>
            </a:r>
            <a:r>
              <a:rPr lang="ja-JP" altLang="en-US" sz="1600" dirty="0" smtClean="0"/>
              <a:t>登録開始 を押下する。</a:t>
            </a:r>
            <a:endParaRPr lang="en-US" altLang="ja-JP" sz="1600" dirty="0" smtClean="0"/>
          </a:p>
          <a:p>
            <a:pPr marL="342900" indent="-342900">
              <a:buFont typeface="+mj-ea"/>
              <a:buAutoNum type="circleNumDbPlain"/>
            </a:pPr>
            <a:r>
              <a:rPr lang="ja-JP" altLang="en-US" sz="1600" dirty="0" smtClean="0"/>
              <a:t>各項目</a:t>
            </a:r>
            <a:r>
              <a:rPr lang="ja-JP" altLang="en-US" sz="1600" dirty="0"/>
              <a:t>で</a:t>
            </a:r>
            <a:r>
              <a:rPr lang="ja-JP" altLang="en-US" sz="1600" dirty="0" smtClean="0"/>
              <a:t>下表</a:t>
            </a:r>
            <a:r>
              <a:rPr lang="ja-JP" altLang="en-US" sz="1600" dirty="0"/>
              <a:t>のよう</a:t>
            </a:r>
            <a:r>
              <a:rPr lang="ja-JP" altLang="en-US" sz="1600" dirty="0" smtClean="0"/>
              <a:t>に選択または入力し</a:t>
            </a:r>
            <a:r>
              <a:rPr lang="ja-JP" altLang="en-US" sz="1600" dirty="0"/>
              <a:t>、</a:t>
            </a:r>
            <a:r>
              <a:rPr lang="en-US" altLang="ja-JP" sz="1600" dirty="0"/>
              <a:t>[</a:t>
            </a:r>
            <a:r>
              <a:rPr lang="ja-JP" altLang="en-US" sz="1600" dirty="0"/>
              <a:t>登録</a:t>
            </a:r>
            <a:r>
              <a:rPr lang="en-US" altLang="ja-JP" sz="1600" dirty="0"/>
              <a:t>]</a:t>
            </a:r>
            <a:r>
              <a:rPr lang="ja-JP" altLang="en-US" sz="1600" dirty="0"/>
              <a:t>を押下する。</a:t>
            </a:r>
            <a:endParaRPr lang="en-US" altLang="ja-JP" sz="1600" dirty="0" smtClean="0"/>
          </a:p>
          <a:p>
            <a:pPr marL="0" indent="0">
              <a:buNone/>
            </a:pPr>
            <a:endParaRPr lang="en-US" altLang="ja-JP" sz="1600" dirty="0"/>
          </a:p>
          <a:p>
            <a:pPr marL="0" indent="0">
              <a:buNone/>
            </a:pPr>
            <a:endParaRPr lang="en-US" altLang="ja-JP" sz="1600" dirty="0" smtClean="0"/>
          </a:p>
        </p:txBody>
      </p:sp>
      <p:sp>
        <p:nvSpPr>
          <p:cNvPr id="10" name="角丸四角形 9"/>
          <p:cNvSpPr/>
          <p:nvPr/>
        </p:nvSpPr>
        <p:spPr bwMode="auto">
          <a:xfrm>
            <a:off x="683460" y="3151502"/>
            <a:ext cx="3240450" cy="72010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graphicFrame>
        <p:nvGraphicFramePr>
          <p:cNvPr id="4" name="表 3"/>
          <p:cNvGraphicFramePr>
            <a:graphicFrameLocks noGrp="1"/>
          </p:cNvGraphicFramePr>
          <p:nvPr>
            <p:extLst>
              <p:ext uri="{D42A27DB-BD31-4B8C-83A1-F6EECF244321}">
                <p14:modId xmlns:p14="http://schemas.microsoft.com/office/powerpoint/2010/main" val="1518348270"/>
              </p:ext>
            </p:extLst>
          </p:nvPr>
        </p:nvGraphicFramePr>
        <p:xfrm>
          <a:off x="223317" y="4690502"/>
          <a:ext cx="5285614" cy="1839136"/>
        </p:xfrm>
        <a:graphic>
          <a:graphicData uri="http://schemas.openxmlformats.org/drawingml/2006/table">
            <a:tbl>
              <a:tblPr firstRow="1" bandRow="1">
                <a:tableStyleId>{93296810-A885-4BE3-A3E7-6D5BEEA58F35}</a:tableStyleId>
              </a:tblPr>
              <a:tblGrid>
                <a:gridCol w="1629601">
                  <a:extLst>
                    <a:ext uri="{9D8B030D-6E8A-4147-A177-3AD203B41FA5}">
                      <a16:colId xmlns:a16="http://schemas.microsoft.com/office/drawing/2014/main" val="1402159686"/>
                    </a:ext>
                  </a:extLst>
                </a:gridCol>
                <a:gridCol w="1991995">
                  <a:extLst>
                    <a:ext uri="{9D8B030D-6E8A-4147-A177-3AD203B41FA5}">
                      <a16:colId xmlns:a16="http://schemas.microsoft.com/office/drawing/2014/main" val="3655207279"/>
                    </a:ext>
                  </a:extLst>
                </a:gridCol>
                <a:gridCol w="1664018">
                  <a:extLst>
                    <a:ext uri="{9D8B030D-6E8A-4147-A177-3AD203B41FA5}">
                      <a16:colId xmlns:a16="http://schemas.microsoft.com/office/drawing/2014/main" val="2446437995"/>
                    </a:ext>
                  </a:extLst>
                </a:gridCol>
              </a:tblGrid>
              <a:tr h="290263">
                <a:tc>
                  <a:txBody>
                    <a:bodyPr/>
                    <a:lstStyle/>
                    <a:p>
                      <a:r>
                        <a:rPr kumimoji="1" lang="en-US" altLang="ja-JP" sz="1400" smtClean="0"/>
                        <a:t>Movement</a:t>
                      </a:r>
                      <a:endParaRPr kumimoji="1" lang="ja-JP" altLang="en-US" sz="14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en-US" altLang="ja-JP" sz="1400" smtClean="0"/>
                        <a:t>Playbook</a:t>
                      </a:r>
                      <a:r>
                        <a:rPr kumimoji="1" lang="ja-JP" altLang="en-US" sz="1400" smtClean="0"/>
                        <a:t>素材</a:t>
                      </a:r>
                      <a:endParaRPr kumimoji="1" lang="ja-JP" altLang="en-US" sz="1400" dirty="0"/>
                    </a:p>
                  </a:txBody>
                  <a:tcPr>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400" smtClean="0"/>
                        <a:t>インクルード順序</a:t>
                      </a:r>
                      <a:endParaRPr kumimoji="1" lang="ja-JP" altLang="en-US" sz="140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1519022025"/>
                  </a:ext>
                </a:extLst>
              </a:tr>
              <a:tr h="3151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Install</a:t>
                      </a:r>
                      <a:r>
                        <a:rPr kumimoji="1" lang="en-US" altLang="ja-JP" sz="1400" baseline="0" smtClean="0"/>
                        <a:t> Packages</a:t>
                      </a:r>
                      <a:endParaRPr kumimoji="1" lang="ja-JP" altLang="en-US" sz="1400" smtClean="0"/>
                    </a:p>
                  </a:txBody>
                  <a:tcPr>
                    <a:lnL w="28575" cap="flat" cmpd="sng" algn="ctr">
                      <a:solidFill>
                        <a:schemeClr val="bg2">
                          <a:lumMod val="50000"/>
                        </a:schemeClr>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err="1" smtClean="0"/>
                        <a:t>yum_install</a:t>
                      </a:r>
                      <a:endParaRPr kumimoji="1" lang="ja-JP" altLang="en-US" sz="1400" smtClean="0"/>
                    </a:p>
                  </a:txBody>
                  <a:tcPr/>
                </a:tc>
                <a:tc>
                  <a:txBody>
                    <a:bodyPr/>
                    <a:lstStyle/>
                    <a:p>
                      <a:r>
                        <a:rPr kumimoji="1" lang="en-US" altLang="ja-JP" sz="1400" smtClean="0"/>
                        <a:t>1</a:t>
                      </a:r>
                      <a:endParaRPr kumimoji="1" lang="ja-JP" altLang="en-US" sz="14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1542890631"/>
                  </a:ext>
                </a:extLst>
              </a:tr>
              <a:tr h="290263">
                <a:tc>
                  <a:txBody>
                    <a:bodyPr/>
                    <a:lstStyle/>
                    <a:p>
                      <a:r>
                        <a:rPr kumimoji="1" lang="en-US" altLang="ja-JP" sz="1400" smtClean="0"/>
                        <a:t>Open Ports</a:t>
                      </a:r>
                      <a:endParaRPr kumimoji="1" lang="ja-JP" altLang="en-US" sz="1400"/>
                    </a:p>
                  </a:txBody>
                  <a:tcPr>
                    <a:lnL w="28575" cap="flat" cmpd="sng" algn="ctr">
                      <a:solidFill>
                        <a:schemeClr val="bg2">
                          <a:lumMod val="50000"/>
                        </a:schemeClr>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open_ports</a:t>
                      </a:r>
                      <a:endParaRPr kumimoji="1" lang="ja-JP" altLang="en-US" sz="1400" smtClean="0"/>
                    </a:p>
                  </a:txBody>
                  <a:tcPr/>
                </a:tc>
                <a:tc>
                  <a:txBody>
                    <a:bodyPr/>
                    <a:lstStyle/>
                    <a:p>
                      <a:r>
                        <a:rPr kumimoji="1" lang="en-US" altLang="ja-JP" sz="1400" smtClean="0"/>
                        <a:t>1</a:t>
                      </a:r>
                      <a:endParaRPr kumimoji="1" lang="ja-JP" altLang="en-US" sz="14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067700620"/>
                  </a:ext>
                </a:extLst>
              </a:tr>
              <a:tr h="2902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Start</a:t>
                      </a:r>
                      <a:r>
                        <a:rPr kumimoji="1" lang="ja-JP" altLang="en-US" sz="1400" smtClean="0"/>
                        <a:t> </a:t>
                      </a:r>
                      <a:r>
                        <a:rPr kumimoji="1" lang="en-US" altLang="ja-JP" sz="1400" smtClean="0"/>
                        <a:t>Service</a:t>
                      </a:r>
                      <a:endParaRPr kumimoji="1" lang="ja-JP" altLang="en-US" sz="1400" smtClean="0"/>
                    </a:p>
                  </a:txBody>
                  <a:tcPr>
                    <a:lnL w="28575" cap="flat" cmpd="sng" algn="ctr">
                      <a:solidFill>
                        <a:schemeClr val="bg2">
                          <a:lumMod val="50000"/>
                        </a:schemeClr>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err="1" smtClean="0"/>
                        <a:t>copy_index</a:t>
                      </a:r>
                      <a:endParaRPr kumimoji="1" lang="ja-JP" altLang="en-US" sz="1400" dirty="0" smtClean="0"/>
                    </a:p>
                  </a:txBody>
                  <a:tcPr/>
                </a:tc>
                <a:tc>
                  <a:txBody>
                    <a:bodyPr/>
                    <a:lstStyle/>
                    <a:p>
                      <a:r>
                        <a:rPr kumimoji="1" lang="en-US" altLang="ja-JP" sz="1400" smtClean="0"/>
                        <a:t>1</a:t>
                      </a:r>
                      <a:endParaRPr kumimoji="1" lang="ja-JP" altLang="en-US" sz="14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2988484239"/>
                  </a:ext>
                </a:extLst>
              </a:tr>
              <a:tr h="2902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Start</a:t>
                      </a:r>
                      <a:r>
                        <a:rPr kumimoji="1" lang="ja-JP" altLang="en-US" sz="1400" smtClean="0"/>
                        <a:t> </a:t>
                      </a:r>
                      <a:r>
                        <a:rPr kumimoji="1" lang="en-US" altLang="ja-JP" sz="1400" smtClean="0"/>
                        <a:t>Service</a:t>
                      </a:r>
                      <a:endParaRPr kumimoji="1" lang="ja-JP" altLang="en-US" sz="1400" smtClean="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400" err="1" smtClean="0"/>
                        <a:t>start_service</a:t>
                      </a:r>
                      <a:endParaRPr kumimoji="1" lang="ja-JP" altLang="en-US" sz="1400"/>
                    </a:p>
                  </a:txBody>
                  <a:tcPr/>
                </a:tc>
                <a:tc>
                  <a:txBody>
                    <a:bodyPr/>
                    <a:lstStyle/>
                    <a:p>
                      <a:r>
                        <a:rPr kumimoji="1" lang="en-US" altLang="ja-JP" sz="1400" smtClean="0"/>
                        <a:t>2</a:t>
                      </a:r>
                      <a:endParaRPr kumimoji="1" lang="ja-JP" altLang="en-US" sz="14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238023613"/>
                  </a:ext>
                </a:extLst>
              </a:tr>
              <a:tr h="2902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Start</a:t>
                      </a:r>
                      <a:r>
                        <a:rPr kumimoji="1" lang="ja-JP" altLang="en-US" sz="1400" smtClean="0"/>
                        <a:t> </a:t>
                      </a:r>
                      <a:r>
                        <a:rPr kumimoji="1" lang="en-US" altLang="ja-JP" sz="1400" smtClean="0"/>
                        <a:t>Service</a:t>
                      </a:r>
                      <a:endParaRPr kumimoji="1" lang="ja-JP" altLang="en-US" sz="1400" smtClean="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err="1" smtClean="0"/>
                        <a:t>check_service_state</a:t>
                      </a:r>
                      <a:endParaRPr kumimoji="1" lang="ja-JP" altLang="en-US" sz="1400"/>
                    </a:p>
                  </a:txBody>
                  <a:tcPr>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dirty="0" smtClean="0"/>
                        <a:t>3</a:t>
                      </a:r>
                      <a:endParaRPr kumimoji="1" lang="ja-JP" altLang="en-US" sz="1400" dirty="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117749007"/>
                  </a:ext>
                </a:extLst>
              </a:tr>
            </a:tbl>
          </a:graphicData>
        </a:graphic>
      </p:graphicFrame>
      <p:sp>
        <p:nvSpPr>
          <p:cNvPr id="9" name="角丸四角形 8"/>
          <p:cNvSpPr/>
          <p:nvPr/>
        </p:nvSpPr>
        <p:spPr bwMode="auto">
          <a:xfrm>
            <a:off x="6041069" y="4956770"/>
            <a:ext cx="2922444" cy="784349"/>
          </a:xfrm>
          <a:prstGeom prst="roundRect">
            <a:avLst/>
          </a:prstGeom>
          <a:ln>
            <a:solidFill>
              <a:srgbClr val="FF000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セットで実行する</a:t>
            </a:r>
            <a:r>
              <a:rPr lang="en-US" altLang="ja-JP" sz="1200" smtClean="0">
                <a:solidFill>
                  <a:schemeClr val="tx1"/>
                </a:solidFill>
                <a:latin typeface="+mn-ea"/>
              </a:rPr>
              <a:t>Playbook</a:t>
            </a:r>
            <a:r>
              <a:rPr lang="ja-JP" altLang="en-US" sz="1200" smtClean="0">
                <a:solidFill>
                  <a:schemeClr val="tx1"/>
                </a:solidFill>
                <a:latin typeface="+mn-ea"/>
              </a:rPr>
              <a:t>として、</a:t>
            </a:r>
            <a:r>
              <a:rPr lang="en-US" altLang="ja-JP" sz="1200" smtClean="0">
                <a:solidFill>
                  <a:schemeClr val="tx1"/>
                </a:solidFill>
                <a:latin typeface="+mn-ea"/>
              </a:rPr>
              <a:t/>
            </a:r>
            <a:br>
              <a:rPr lang="en-US" altLang="ja-JP" sz="1200" smtClean="0">
                <a:solidFill>
                  <a:schemeClr val="tx1"/>
                </a:solidFill>
                <a:latin typeface="+mn-ea"/>
              </a:rPr>
            </a:br>
            <a:r>
              <a:rPr lang="ja-JP" altLang="en-US" sz="1200" smtClean="0">
                <a:solidFill>
                  <a:schemeClr val="tx1"/>
                </a:solidFill>
                <a:latin typeface="+mn-ea"/>
              </a:rPr>
              <a:t>「</a:t>
            </a:r>
            <a:r>
              <a:rPr lang="en-US" altLang="ja-JP" sz="1200" smtClean="0">
                <a:solidFill>
                  <a:schemeClr val="tx1"/>
                </a:solidFill>
                <a:latin typeface="+mn-ea"/>
              </a:rPr>
              <a:t>Start Service</a:t>
            </a:r>
            <a:r>
              <a:rPr lang="ja-JP" altLang="en-US" sz="1200" smtClean="0">
                <a:solidFill>
                  <a:schemeClr val="tx1"/>
                </a:solidFill>
                <a:latin typeface="+mn-ea"/>
              </a:rPr>
              <a:t>」には</a:t>
            </a:r>
            <a:r>
              <a:rPr lang="en-US" altLang="ja-JP" sz="1200" smtClean="0">
                <a:solidFill>
                  <a:schemeClr val="tx1"/>
                </a:solidFill>
                <a:latin typeface="+mn-ea"/>
              </a:rPr>
              <a:t>3</a:t>
            </a:r>
            <a:r>
              <a:rPr lang="ja-JP" altLang="en-US" sz="1200" smtClean="0">
                <a:solidFill>
                  <a:schemeClr val="tx1"/>
                </a:solidFill>
                <a:latin typeface="+mn-ea"/>
              </a:rPr>
              <a:t>つをまとめて</a:t>
            </a:r>
            <a:r>
              <a:rPr lang="en-US" altLang="ja-JP" sz="1200" smtClean="0">
                <a:solidFill>
                  <a:schemeClr val="tx1"/>
                </a:solidFill>
                <a:latin typeface="+mn-ea"/>
              </a:rPr>
              <a:t/>
            </a:r>
            <a:br>
              <a:rPr lang="en-US" altLang="ja-JP" sz="1200" smtClean="0">
                <a:solidFill>
                  <a:schemeClr val="tx1"/>
                </a:solidFill>
                <a:latin typeface="+mn-ea"/>
              </a:rPr>
            </a:br>
            <a:r>
              <a:rPr lang="ja-JP" altLang="en-US" sz="1200" smtClean="0">
                <a:solidFill>
                  <a:schemeClr val="tx1"/>
                </a:solidFill>
                <a:latin typeface="+mn-ea"/>
              </a:rPr>
              <a:t>関連付けています。</a:t>
            </a:r>
            <a:endParaRPr lang="en-US" altLang="ja-JP" sz="1200" smtClean="0">
              <a:solidFill>
                <a:schemeClr val="tx1"/>
              </a:solidFill>
              <a:latin typeface="+mn-ea"/>
            </a:endParaRPr>
          </a:p>
        </p:txBody>
      </p:sp>
      <p:sp>
        <p:nvSpPr>
          <p:cNvPr id="11" name="円形吹き出し 10"/>
          <p:cNvSpPr/>
          <p:nvPr/>
        </p:nvSpPr>
        <p:spPr bwMode="auto">
          <a:xfrm>
            <a:off x="5391419" y="5471119"/>
            <a:ext cx="766267" cy="540000"/>
          </a:xfrm>
          <a:prstGeom prst="wedgeEllipseCallout">
            <a:avLst>
              <a:gd name="adj1" fmla="val -53029"/>
              <a:gd name="adj2" fmla="val 54553"/>
            </a:avLst>
          </a:prstGeom>
          <a:solidFill>
            <a:srgbClr val="FF0000"/>
          </a:solidFill>
          <a:ln>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en-US" altLang="ja-JP" sz="1400" b="1" smtClean="0">
                <a:latin typeface="+mn-ea"/>
              </a:rPr>
              <a:t>Poin</a:t>
            </a:r>
            <a:r>
              <a:rPr lang="en-US" altLang="ja-JP" sz="1400" b="1">
                <a:latin typeface="+mn-ea"/>
              </a:rPr>
              <a:t>t</a:t>
            </a:r>
            <a:endParaRPr kumimoji="1" lang="ja-JP" altLang="en-US" sz="1400" b="1" smtClean="0">
              <a:latin typeface="+mn-ea"/>
            </a:endParaRPr>
          </a:p>
        </p:txBody>
      </p:sp>
      <p:sp>
        <p:nvSpPr>
          <p:cNvPr id="13" name="円形吹き出し 12"/>
          <p:cNvSpPr/>
          <p:nvPr/>
        </p:nvSpPr>
        <p:spPr bwMode="auto">
          <a:xfrm>
            <a:off x="46755" y="4113212"/>
            <a:ext cx="301542" cy="312200"/>
          </a:xfrm>
          <a:prstGeom prst="wedgeEllipseCallout">
            <a:avLst>
              <a:gd name="adj1" fmla="val 80519"/>
              <a:gd name="adj2" fmla="val -100366"/>
            </a:avLst>
          </a:prstGeom>
          <a:solidFill>
            <a:srgbClr val="FF0000"/>
          </a:solidFill>
          <a:ln>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dirty="0">
                <a:latin typeface="+mn-ea"/>
              </a:rPr>
              <a:t>２</a:t>
            </a:r>
            <a:endParaRPr kumimoji="1" lang="ja-JP" altLang="en-US" sz="1400" b="1" dirty="0" smtClean="0">
              <a:latin typeface="+mn-ea"/>
            </a:endParaRPr>
          </a:p>
        </p:txBody>
      </p:sp>
    </p:spTree>
    <p:extLst>
      <p:ext uri="{BB962C8B-B14F-4D97-AF65-F5344CB8AC3E}">
        <p14:creationId xmlns:p14="http://schemas.microsoft.com/office/powerpoint/2010/main" val="41102263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p:cNvPicPr>
            <a:picLocks noChangeAspect="1"/>
          </p:cNvPicPr>
          <p:nvPr/>
        </p:nvPicPr>
        <p:blipFill>
          <a:blip r:embed="rId2"/>
          <a:stretch>
            <a:fillRect/>
          </a:stretch>
        </p:blipFill>
        <p:spPr>
          <a:xfrm>
            <a:off x="252000" y="2232000"/>
            <a:ext cx="7344431" cy="4212960"/>
          </a:xfrm>
          <a:prstGeom prst="rect">
            <a:avLst/>
          </a:prstGeom>
        </p:spPr>
      </p:pic>
      <p:sp>
        <p:nvSpPr>
          <p:cNvPr id="2" name="タイトル 1"/>
          <p:cNvSpPr>
            <a:spLocks noGrp="1"/>
          </p:cNvSpPr>
          <p:nvPr>
            <p:ph type="title"/>
          </p:nvPr>
        </p:nvSpPr>
        <p:spPr/>
        <p:txBody>
          <a:bodyPr/>
          <a:lstStyle/>
          <a:p>
            <a:r>
              <a:rPr kumimoji="1" lang="en-US" altLang="ja-JP" smtClean="0"/>
              <a:t>1.4</a:t>
            </a:r>
            <a:r>
              <a:rPr kumimoji="1" lang="ja-JP" altLang="en-US" smtClean="0"/>
              <a:t> </a:t>
            </a:r>
            <a:r>
              <a:rPr kumimoji="1" lang="en-US" altLang="ja-JP" smtClean="0">
                <a:latin typeface="Microsoft Sans Serif" panose="020B0604020202020204" pitchFamily="34" charset="0"/>
                <a:ea typeface="Microsoft Sans Serif" panose="020B0604020202020204" pitchFamily="34" charset="0"/>
                <a:cs typeface="Microsoft Sans Serif" panose="020B0604020202020204" pitchFamily="34" charset="0"/>
              </a:rPr>
              <a:t>Conductor</a:t>
            </a:r>
            <a:r>
              <a:rPr lang="ja-JP" altLang="en-US" smtClean="0"/>
              <a:t>の作成</a:t>
            </a:r>
            <a:endParaRPr kumimoji="1" lang="ja-JP" altLang="en-US"/>
          </a:p>
        </p:txBody>
      </p:sp>
      <p:sp>
        <p:nvSpPr>
          <p:cNvPr id="3" name="コンテンツ プレースホルダー 2"/>
          <p:cNvSpPr>
            <a:spLocks noGrp="1"/>
          </p:cNvSpPr>
          <p:nvPr>
            <p:ph sz="quarter" idx="10"/>
          </p:nvPr>
        </p:nvSpPr>
        <p:spPr/>
        <p:txBody>
          <a:bodyPr/>
          <a:lstStyle/>
          <a:p>
            <a:r>
              <a:rPr lang="en-US" altLang="ja-JP" b="1" dirty="0" smtClean="0"/>
              <a:t>Conductor</a:t>
            </a:r>
            <a:r>
              <a:rPr kumimoji="1" lang="ja-JP" altLang="en-US" b="1" dirty="0" smtClean="0"/>
              <a:t>を作成する</a:t>
            </a:r>
            <a:r>
              <a:rPr lang="en-US" altLang="ja-JP" dirty="0" smtClean="0"/>
              <a:t/>
            </a:r>
            <a:br>
              <a:rPr lang="en-US" altLang="ja-JP" dirty="0" smtClean="0"/>
            </a:br>
            <a:r>
              <a:rPr lang="ja-JP" altLang="en-US" sz="1600" dirty="0" smtClean="0"/>
              <a:t>定義した</a:t>
            </a:r>
            <a:r>
              <a:rPr lang="en-US" altLang="ja-JP" sz="1600" dirty="0" smtClean="0"/>
              <a:t>Movement</a:t>
            </a:r>
            <a:r>
              <a:rPr lang="ja-JP" altLang="en-US" sz="1600" dirty="0" smtClean="0"/>
              <a:t>をまとめた</a:t>
            </a:r>
            <a:r>
              <a:rPr lang="en-US" altLang="ja-JP" sz="1600" dirty="0" smtClean="0"/>
              <a:t>Conductor</a:t>
            </a:r>
            <a:r>
              <a:rPr lang="ja-JP" altLang="en-US" sz="1600" dirty="0" smtClean="0"/>
              <a:t>を作成しましょう。</a:t>
            </a:r>
            <a:r>
              <a:rPr lang="en-US" altLang="ja-JP" sz="1600" dirty="0" smtClean="0"/>
              <a:t/>
            </a:r>
            <a:br>
              <a:rPr lang="en-US" altLang="ja-JP" sz="1600" dirty="0" smtClean="0"/>
            </a:br>
            <a:endParaRPr kumimoji="1" lang="en-US" altLang="ja-JP" sz="1800" dirty="0" smtClean="0"/>
          </a:p>
          <a:p>
            <a:pPr marL="0" indent="0">
              <a:buNone/>
            </a:pPr>
            <a:r>
              <a:rPr lang="ja-JP" altLang="en-US" sz="1600" dirty="0" smtClean="0"/>
              <a:t>メニュー</a:t>
            </a:r>
            <a:r>
              <a:rPr lang="en-US" altLang="ja-JP" sz="1600" dirty="0" smtClean="0"/>
              <a:t>:</a:t>
            </a:r>
            <a:r>
              <a:rPr lang="ja-JP" altLang="en-US" sz="1600" dirty="0" smtClean="0"/>
              <a:t> </a:t>
            </a:r>
            <a:r>
              <a:rPr lang="en-US" altLang="ja-JP" sz="1600" b="1" dirty="0" smtClean="0"/>
              <a:t>Conductor &gt; Conductor</a:t>
            </a:r>
            <a:r>
              <a:rPr lang="ja-JP" altLang="en-US" sz="1600" b="1" dirty="0" smtClean="0"/>
              <a:t>クラス編集</a:t>
            </a:r>
            <a:endParaRPr lang="en-US" altLang="ja-JP" sz="1600" b="1" dirty="0" smtClean="0"/>
          </a:p>
          <a:p>
            <a:pPr marL="0" indent="0">
              <a:buNone/>
            </a:pPr>
            <a:endParaRPr kumimoji="1" lang="en-US" altLang="ja-JP" dirty="0" smtClean="0"/>
          </a:p>
        </p:txBody>
      </p:sp>
      <p:sp>
        <p:nvSpPr>
          <p:cNvPr id="7" name="角丸四角形 6"/>
          <p:cNvSpPr/>
          <p:nvPr/>
        </p:nvSpPr>
        <p:spPr bwMode="auto">
          <a:xfrm>
            <a:off x="6084210" y="2644457"/>
            <a:ext cx="1512221" cy="172736"/>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8" name="角丸四角形 7"/>
          <p:cNvSpPr/>
          <p:nvPr/>
        </p:nvSpPr>
        <p:spPr bwMode="auto">
          <a:xfrm>
            <a:off x="6084210" y="4268072"/>
            <a:ext cx="1512222" cy="1512909"/>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9" name="図形 8"/>
          <p:cNvSpPr/>
          <p:nvPr/>
        </p:nvSpPr>
        <p:spPr>
          <a:xfrm rot="21447710" flipH="1">
            <a:off x="5247996" y="3910108"/>
            <a:ext cx="952328" cy="800552"/>
          </a:xfrm>
          <a:prstGeom prst="swooshArrow">
            <a:avLst>
              <a:gd name="adj1" fmla="val 20732"/>
              <a:gd name="adj2" fmla="val 22713"/>
            </a:avLst>
          </a:prstGeom>
          <a:ln/>
        </p:spPr>
        <p:style>
          <a:lnRef idx="3">
            <a:schemeClr val="lt1"/>
          </a:lnRef>
          <a:fillRef idx="1">
            <a:schemeClr val="accent6"/>
          </a:fillRef>
          <a:effectRef idx="1">
            <a:schemeClr val="accent6"/>
          </a:effectRef>
          <a:fontRef idx="minor">
            <a:schemeClr val="lt1"/>
          </a:fontRef>
        </p:style>
        <p:txBody>
          <a:bodyPr/>
          <a:lstStyle/>
          <a:p>
            <a:endParaRPr lang="ja-JP" altLang="en-US"/>
          </a:p>
        </p:txBody>
      </p:sp>
      <p:sp>
        <p:nvSpPr>
          <p:cNvPr id="10" name="角丸四角形 9"/>
          <p:cNvSpPr/>
          <p:nvPr/>
        </p:nvSpPr>
        <p:spPr bwMode="auto">
          <a:xfrm>
            <a:off x="5442161" y="5917678"/>
            <a:ext cx="2232310" cy="504070"/>
          </a:xfrm>
          <a:prstGeom prst="roundRect">
            <a:avLst/>
          </a:prstGeom>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smtClean="0">
                <a:solidFill>
                  <a:schemeClr val="tx1"/>
                </a:solidFill>
                <a:latin typeface="+mn-ea"/>
              </a:rPr>
              <a:t>ドラッグ＆ドロップで</a:t>
            </a:r>
            <a:r>
              <a:rPr lang="en-US" altLang="ja-JP" sz="1200" dirty="0" smtClean="0">
                <a:solidFill>
                  <a:schemeClr val="tx1"/>
                </a:solidFill>
                <a:latin typeface="+mn-ea"/>
              </a:rPr>
              <a:t/>
            </a:r>
            <a:br>
              <a:rPr lang="en-US" altLang="ja-JP" sz="1200" dirty="0" smtClean="0">
                <a:solidFill>
                  <a:schemeClr val="tx1"/>
                </a:solidFill>
                <a:latin typeface="+mn-ea"/>
              </a:rPr>
            </a:br>
            <a:r>
              <a:rPr lang="ja-JP" altLang="en-US" sz="1200" dirty="0" smtClean="0">
                <a:solidFill>
                  <a:schemeClr val="tx1"/>
                </a:solidFill>
                <a:latin typeface="+mn-ea"/>
              </a:rPr>
              <a:t>必要な</a:t>
            </a:r>
            <a:r>
              <a:rPr lang="en-US" altLang="ja-JP" sz="1200" dirty="0" smtClean="0">
                <a:solidFill>
                  <a:schemeClr val="tx1"/>
                </a:solidFill>
                <a:latin typeface="+mn-ea"/>
              </a:rPr>
              <a:t>Movement</a:t>
            </a:r>
            <a:r>
              <a:rPr lang="ja-JP" altLang="en-US" sz="1200" dirty="0" smtClean="0">
                <a:solidFill>
                  <a:schemeClr val="tx1"/>
                </a:solidFill>
                <a:latin typeface="+mn-ea"/>
              </a:rPr>
              <a:t>を追加する。</a:t>
            </a:r>
            <a:endParaRPr lang="en-US" altLang="ja-JP" sz="1200" dirty="0">
              <a:solidFill>
                <a:schemeClr val="tx1"/>
              </a:solidFill>
              <a:latin typeface="+mn-ea"/>
            </a:endParaRPr>
          </a:p>
        </p:txBody>
      </p:sp>
      <p:sp>
        <p:nvSpPr>
          <p:cNvPr id="11" name="円形吹き出し 10"/>
          <p:cNvSpPr/>
          <p:nvPr/>
        </p:nvSpPr>
        <p:spPr bwMode="auto">
          <a:xfrm>
            <a:off x="5314273" y="5661310"/>
            <a:ext cx="301542" cy="312200"/>
          </a:xfrm>
          <a:prstGeom prst="wedgeEllipseCallout">
            <a:avLst>
              <a:gd name="adj1" fmla="val 186444"/>
              <a:gd name="adj2" fmla="val -63455"/>
            </a:avLst>
          </a:prstGeom>
          <a:solidFill>
            <a:srgbClr val="FF0000"/>
          </a:solidFill>
          <a:ln w="19050">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dirty="0">
                <a:latin typeface="+mn-ea"/>
              </a:rPr>
              <a:t>２</a:t>
            </a:r>
            <a:endParaRPr kumimoji="1" lang="ja-JP" altLang="en-US" sz="1400" b="1" dirty="0" smtClean="0">
              <a:latin typeface="+mn-ea"/>
            </a:endParaRPr>
          </a:p>
        </p:txBody>
      </p:sp>
      <p:sp>
        <p:nvSpPr>
          <p:cNvPr id="13" name="角丸四角形 12"/>
          <p:cNvSpPr/>
          <p:nvPr/>
        </p:nvSpPr>
        <p:spPr bwMode="auto">
          <a:xfrm>
            <a:off x="242820" y="3429000"/>
            <a:ext cx="5841390" cy="382812"/>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7" name="角丸四角形 16"/>
          <p:cNvSpPr/>
          <p:nvPr/>
        </p:nvSpPr>
        <p:spPr bwMode="auto">
          <a:xfrm>
            <a:off x="1167690" y="6087901"/>
            <a:ext cx="1533931" cy="346234"/>
          </a:xfrm>
          <a:prstGeom prst="roundRect">
            <a:avLst/>
          </a:prstGeom>
          <a:solidFill>
            <a:schemeClr val="bg2"/>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200" dirty="0" smtClean="0">
                <a:solidFill>
                  <a:schemeClr val="tx1"/>
                </a:solidFill>
                <a:latin typeface="+mn-ea"/>
              </a:rPr>
              <a:t>[</a:t>
            </a:r>
            <a:r>
              <a:rPr lang="ja-JP" altLang="en-US" sz="1200" dirty="0" smtClean="0">
                <a:solidFill>
                  <a:schemeClr val="tx1"/>
                </a:solidFill>
                <a:latin typeface="+mn-ea"/>
              </a:rPr>
              <a:t>登録</a:t>
            </a:r>
            <a:r>
              <a:rPr lang="en-US" altLang="ja-JP" sz="1200" dirty="0" smtClean="0">
                <a:solidFill>
                  <a:schemeClr val="tx1"/>
                </a:solidFill>
                <a:latin typeface="+mn-ea"/>
              </a:rPr>
              <a:t>]</a:t>
            </a:r>
            <a:r>
              <a:rPr lang="ja-JP" altLang="en-US" sz="1200" dirty="0" smtClean="0">
                <a:solidFill>
                  <a:schemeClr val="tx1"/>
                </a:solidFill>
                <a:latin typeface="+mn-ea"/>
              </a:rPr>
              <a:t>を押下する。</a:t>
            </a:r>
            <a:endParaRPr lang="en-US" altLang="ja-JP" sz="1200" dirty="0">
              <a:solidFill>
                <a:schemeClr val="tx1"/>
              </a:solidFill>
              <a:latin typeface="+mn-ea"/>
            </a:endParaRPr>
          </a:p>
        </p:txBody>
      </p:sp>
      <p:sp>
        <p:nvSpPr>
          <p:cNvPr id="19" name="角丸四角形 18"/>
          <p:cNvSpPr/>
          <p:nvPr/>
        </p:nvSpPr>
        <p:spPr bwMode="auto">
          <a:xfrm>
            <a:off x="173960" y="6257377"/>
            <a:ext cx="720100" cy="221146"/>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8" name="円形吹き出し 17"/>
          <p:cNvSpPr/>
          <p:nvPr/>
        </p:nvSpPr>
        <p:spPr bwMode="auto">
          <a:xfrm>
            <a:off x="927405" y="5936150"/>
            <a:ext cx="301542" cy="312200"/>
          </a:xfrm>
          <a:prstGeom prst="wedgeEllipseCallout">
            <a:avLst>
              <a:gd name="adj1" fmla="val -138622"/>
              <a:gd name="adj2" fmla="val 65794"/>
            </a:avLst>
          </a:prstGeom>
          <a:solidFill>
            <a:srgbClr val="FF0000"/>
          </a:solidFill>
          <a:ln w="19050">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dirty="0">
                <a:latin typeface="+mn-ea"/>
              </a:rPr>
              <a:t>４</a:t>
            </a:r>
            <a:endParaRPr kumimoji="1" lang="ja-JP" altLang="en-US" sz="1400" b="1" dirty="0" smtClean="0">
              <a:latin typeface="+mn-ea"/>
            </a:endParaRPr>
          </a:p>
        </p:txBody>
      </p:sp>
      <p:graphicFrame>
        <p:nvGraphicFramePr>
          <p:cNvPr id="12" name="表 11"/>
          <p:cNvGraphicFramePr>
            <a:graphicFrameLocks noGrp="1"/>
          </p:cNvGraphicFramePr>
          <p:nvPr>
            <p:extLst>
              <p:ext uri="{D42A27DB-BD31-4B8C-83A1-F6EECF244321}">
                <p14:modId xmlns:p14="http://schemas.microsoft.com/office/powerpoint/2010/main" val="1672570741"/>
              </p:ext>
            </p:extLst>
          </p:nvPr>
        </p:nvGraphicFramePr>
        <p:xfrm>
          <a:off x="3109394" y="4668844"/>
          <a:ext cx="2084869" cy="1075229"/>
        </p:xfrm>
        <a:graphic>
          <a:graphicData uri="http://schemas.openxmlformats.org/drawingml/2006/table">
            <a:tbl>
              <a:tblPr firstRow="1" bandRow="1">
                <a:tableStyleId>{93296810-A885-4BE3-A3E7-6D5BEEA58F35}</a:tableStyleId>
              </a:tblPr>
              <a:tblGrid>
                <a:gridCol w="1290633">
                  <a:extLst>
                    <a:ext uri="{9D8B030D-6E8A-4147-A177-3AD203B41FA5}">
                      <a16:colId xmlns:a16="http://schemas.microsoft.com/office/drawing/2014/main" val="4248193966"/>
                    </a:ext>
                  </a:extLst>
                </a:gridCol>
                <a:gridCol w="794236">
                  <a:extLst>
                    <a:ext uri="{9D8B030D-6E8A-4147-A177-3AD203B41FA5}">
                      <a16:colId xmlns:a16="http://schemas.microsoft.com/office/drawing/2014/main" val="2879362138"/>
                    </a:ext>
                  </a:extLst>
                </a:gridCol>
              </a:tblGrid>
              <a:tr h="233300">
                <a:tc>
                  <a:txBody>
                    <a:bodyPr/>
                    <a:lstStyle/>
                    <a:p>
                      <a:r>
                        <a:rPr kumimoji="1" lang="en-US" altLang="ja-JP" sz="1100" smtClean="0"/>
                        <a:t>Movement</a:t>
                      </a:r>
                      <a:endParaRPr kumimoji="1" lang="ja-JP" altLang="en-US" sz="1100"/>
                    </a:p>
                  </a:txBody>
                  <a:tcPr/>
                </a:tc>
                <a:tc>
                  <a:txBody>
                    <a:bodyPr/>
                    <a:lstStyle/>
                    <a:p>
                      <a:r>
                        <a:rPr kumimoji="1" lang="ja-JP" altLang="en-US" sz="1100" smtClean="0"/>
                        <a:t>作業順序</a:t>
                      </a:r>
                      <a:endParaRPr kumimoji="1" lang="ja-JP" altLang="en-US" sz="1100"/>
                    </a:p>
                  </a:txBody>
                  <a:tcPr/>
                </a:tc>
                <a:extLst>
                  <a:ext uri="{0D108BD9-81ED-4DB2-BD59-A6C34878D82A}">
                    <a16:rowId xmlns:a16="http://schemas.microsoft.com/office/drawing/2014/main" val="3155595021"/>
                  </a:ext>
                </a:extLst>
              </a:tr>
              <a:tr h="2979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smtClean="0"/>
                        <a:t>Install</a:t>
                      </a:r>
                      <a:r>
                        <a:rPr kumimoji="1" lang="en-US" altLang="ja-JP" sz="1100" baseline="0" smtClean="0"/>
                        <a:t> Packages</a:t>
                      </a:r>
                      <a:endParaRPr kumimoji="1" lang="ja-JP" altLang="en-US" sz="1100" smtClean="0"/>
                    </a:p>
                  </a:txBody>
                  <a:tcPr/>
                </a:tc>
                <a:tc>
                  <a:txBody>
                    <a:bodyPr/>
                    <a:lstStyle/>
                    <a:p>
                      <a:r>
                        <a:rPr kumimoji="1" lang="en-US" altLang="ja-JP" sz="1100" smtClean="0"/>
                        <a:t>1</a:t>
                      </a:r>
                      <a:endParaRPr kumimoji="1" lang="ja-JP" altLang="en-US" sz="1100"/>
                    </a:p>
                  </a:txBody>
                  <a:tcPr/>
                </a:tc>
                <a:extLst>
                  <a:ext uri="{0D108BD9-81ED-4DB2-BD59-A6C34878D82A}">
                    <a16:rowId xmlns:a16="http://schemas.microsoft.com/office/drawing/2014/main" val="2032819985"/>
                  </a:ext>
                </a:extLst>
              </a:tr>
              <a:tr h="255180">
                <a:tc>
                  <a:txBody>
                    <a:bodyPr/>
                    <a:lstStyle/>
                    <a:p>
                      <a:r>
                        <a:rPr kumimoji="1" lang="en-US" altLang="ja-JP" sz="1100" smtClean="0"/>
                        <a:t>Open Ports</a:t>
                      </a:r>
                      <a:endParaRPr kumimoji="1" lang="ja-JP" altLang="en-US" sz="1100"/>
                    </a:p>
                  </a:txBody>
                  <a:tcPr/>
                </a:tc>
                <a:tc>
                  <a:txBody>
                    <a:bodyPr/>
                    <a:lstStyle/>
                    <a:p>
                      <a:r>
                        <a:rPr kumimoji="1" lang="en-US" altLang="ja-JP" sz="1100" smtClean="0"/>
                        <a:t>2</a:t>
                      </a:r>
                      <a:endParaRPr kumimoji="1" lang="ja-JP" altLang="en-US" sz="1100"/>
                    </a:p>
                  </a:txBody>
                  <a:tcPr/>
                </a:tc>
                <a:extLst>
                  <a:ext uri="{0D108BD9-81ED-4DB2-BD59-A6C34878D82A}">
                    <a16:rowId xmlns:a16="http://schemas.microsoft.com/office/drawing/2014/main" val="1860247556"/>
                  </a:ext>
                </a:extLst>
              </a:tr>
              <a:tr h="2551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smtClean="0"/>
                        <a:t>Start</a:t>
                      </a:r>
                      <a:r>
                        <a:rPr kumimoji="1" lang="ja-JP" altLang="en-US" sz="1100" smtClean="0"/>
                        <a:t> </a:t>
                      </a:r>
                      <a:r>
                        <a:rPr kumimoji="1" lang="en-US" altLang="ja-JP" sz="1100" smtClean="0"/>
                        <a:t>Service</a:t>
                      </a:r>
                      <a:endParaRPr kumimoji="1" lang="ja-JP" altLang="en-US" sz="1100" smtClean="0"/>
                    </a:p>
                  </a:txBody>
                  <a:tcPr/>
                </a:tc>
                <a:tc>
                  <a:txBody>
                    <a:bodyPr/>
                    <a:lstStyle/>
                    <a:p>
                      <a:r>
                        <a:rPr kumimoji="1" lang="en-US" altLang="ja-JP" sz="1100" smtClean="0"/>
                        <a:t>3</a:t>
                      </a:r>
                      <a:endParaRPr kumimoji="1" lang="ja-JP" altLang="en-US" sz="1100"/>
                    </a:p>
                  </a:txBody>
                  <a:tcPr/>
                </a:tc>
                <a:extLst>
                  <a:ext uri="{0D108BD9-81ED-4DB2-BD59-A6C34878D82A}">
                    <a16:rowId xmlns:a16="http://schemas.microsoft.com/office/drawing/2014/main" val="3664011049"/>
                  </a:ext>
                </a:extLst>
              </a:tr>
            </a:tbl>
          </a:graphicData>
        </a:graphic>
      </p:graphicFrame>
      <p:sp>
        <p:nvSpPr>
          <p:cNvPr id="15" name="角丸四角形 14"/>
          <p:cNvSpPr/>
          <p:nvPr/>
        </p:nvSpPr>
        <p:spPr bwMode="auto">
          <a:xfrm>
            <a:off x="3105973" y="4321662"/>
            <a:ext cx="2088290" cy="346234"/>
          </a:xfrm>
          <a:prstGeom prst="roundRect">
            <a:avLst/>
          </a:prstGeom>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作業順にノード同士を繋ぐ。</a:t>
            </a:r>
            <a:endParaRPr lang="en-US" altLang="ja-JP" sz="1200">
              <a:solidFill>
                <a:schemeClr val="tx1"/>
              </a:solidFill>
              <a:latin typeface="+mn-ea"/>
            </a:endParaRPr>
          </a:p>
        </p:txBody>
      </p:sp>
      <p:sp>
        <p:nvSpPr>
          <p:cNvPr id="16" name="円形吹き出し 15"/>
          <p:cNvSpPr/>
          <p:nvPr/>
        </p:nvSpPr>
        <p:spPr bwMode="auto">
          <a:xfrm>
            <a:off x="2906075" y="4102184"/>
            <a:ext cx="301542" cy="312200"/>
          </a:xfrm>
          <a:prstGeom prst="wedgeEllipseCallout">
            <a:avLst>
              <a:gd name="adj1" fmla="val 32526"/>
              <a:gd name="adj2" fmla="val -152209"/>
            </a:avLst>
          </a:prstGeom>
          <a:solidFill>
            <a:srgbClr val="FF0000"/>
          </a:solidFill>
          <a:ln w="19050">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dirty="0">
                <a:latin typeface="+mn-ea"/>
              </a:rPr>
              <a:t>３</a:t>
            </a:r>
            <a:endParaRPr kumimoji="1" lang="ja-JP" altLang="en-US" sz="1400" b="1" dirty="0" smtClean="0">
              <a:latin typeface="+mn-ea"/>
            </a:endParaRPr>
          </a:p>
        </p:txBody>
      </p:sp>
      <p:graphicFrame>
        <p:nvGraphicFramePr>
          <p:cNvPr id="20" name="表 19"/>
          <p:cNvGraphicFramePr>
            <a:graphicFrameLocks noGrp="1"/>
          </p:cNvGraphicFramePr>
          <p:nvPr>
            <p:extLst>
              <p:ext uri="{D42A27DB-BD31-4B8C-83A1-F6EECF244321}">
                <p14:modId xmlns:p14="http://schemas.microsoft.com/office/powerpoint/2010/main" val="1919234975"/>
              </p:ext>
            </p:extLst>
          </p:nvPr>
        </p:nvGraphicFramePr>
        <p:xfrm>
          <a:off x="7668430" y="2910840"/>
          <a:ext cx="1296180" cy="518160"/>
        </p:xfrm>
        <a:graphic>
          <a:graphicData uri="http://schemas.openxmlformats.org/drawingml/2006/table">
            <a:tbl>
              <a:tblPr firstRow="1" bandRow="1">
                <a:tableStyleId>{93296810-A885-4BE3-A3E7-6D5BEEA58F35}</a:tableStyleId>
              </a:tblPr>
              <a:tblGrid>
                <a:gridCol w="1296180">
                  <a:extLst>
                    <a:ext uri="{9D8B030D-6E8A-4147-A177-3AD203B41FA5}">
                      <a16:colId xmlns:a16="http://schemas.microsoft.com/office/drawing/2014/main" val="2953390857"/>
                    </a:ext>
                  </a:extLst>
                </a:gridCol>
              </a:tblGrid>
              <a:tr h="220813">
                <a:tc>
                  <a:txBody>
                    <a:bodyPr/>
                    <a:lstStyle/>
                    <a:p>
                      <a:r>
                        <a:rPr kumimoji="1" lang="en-US" altLang="ja-JP" sz="1100" smtClean="0"/>
                        <a:t>Conductor</a:t>
                      </a:r>
                      <a:r>
                        <a:rPr kumimoji="1" lang="ja-JP" altLang="en-US" sz="1100" smtClean="0"/>
                        <a:t>名</a:t>
                      </a:r>
                      <a:endParaRPr kumimoji="1" lang="ja-JP" altLang="en-US" sz="1100"/>
                    </a:p>
                  </a:txBody>
                  <a:tcP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1770740808"/>
                  </a:ext>
                </a:extLst>
              </a:tr>
              <a:tr h="2208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dirty="0" smtClean="0"/>
                        <a:t>サービス追加</a:t>
                      </a:r>
                    </a:p>
                  </a:txBody>
                  <a:tcP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215429472"/>
                  </a:ext>
                </a:extLst>
              </a:tr>
            </a:tbl>
          </a:graphicData>
        </a:graphic>
      </p:graphicFrame>
      <p:sp>
        <p:nvSpPr>
          <p:cNvPr id="5" name="角丸四角形 4"/>
          <p:cNvSpPr/>
          <p:nvPr/>
        </p:nvSpPr>
        <p:spPr bwMode="auto">
          <a:xfrm>
            <a:off x="5388572" y="2953890"/>
            <a:ext cx="2232310" cy="432060"/>
          </a:xfrm>
          <a:prstGeom prst="roundRect">
            <a:avLst/>
          </a:prstGeom>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200" dirty="0" smtClean="0">
                <a:solidFill>
                  <a:schemeClr val="tx1"/>
                </a:solidFill>
                <a:latin typeface="+mn-ea"/>
              </a:rPr>
              <a:t>Conductor</a:t>
            </a:r>
            <a:r>
              <a:rPr lang="ja-JP" altLang="en-US" sz="1200" dirty="0" smtClean="0">
                <a:solidFill>
                  <a:schemeClr val="tx1"/>
                </a:solidFill>
                <a:latin typeface="+mn-ea"/>
              </a:rPr>
              <a:t>の名前を入力する。</a:t>
            </a:r>
            <a:endParaRPr lang="en-US" altLang="ja-JP" sz="1200" dirty="0">
              <a:solidFill>
                <a:schemeClr val="tx1"/>
              </a:solidFill>
              <a:latin typeface="+mn-ea"/>
            </a:endParaRPr>
          </a:p>
        </p:txBody>
      </p:sp>
      <p:sp>
        <p:nvSpPr>
          <p:cNvPr id="6" name="円形吹き出し 5"/>
          <p:cNvSpPr/>
          <p:nvPr/>
        </p:nvSpPr>
        <p:spPr bwMode="auto">
          <a:xfrm>
            <a:off x="5277341" y="2747769"/>
            <a:ext cx="301542" cy="312200"/>
          </a:xfrm>
          <a:prstGeom prst="wedgeEllipseCallout">
            <a:avLst>
              <a:gd name="adj1" fmla="val 199252"/>
              <a:gd name="adj2" fmla="val -28876"/>
            </a:avLst>
          </a:prstGeom>
          <a:solidFill>
            <a:srgbClr val="FF0000"/>
          </a:solidFill>
          <a:ln w="19050">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ja-JP" altLang="en-US" sz="1400" b="1" dirty="0" smtClean="0">
                <a:latin typeface="+mn-ea"/>
              </a:rPr>
              <a:t>１</a:t>
            </a:r>
          </a:p>
        </p:txBody>
      </p:sp>
    </p:spTree>
    <p:extLst>
      <p:ext uri="{BB962C8B-B14F-4D97-AF65-F5344CB8AC3E}">
        <p14:creationId xmlns:p14="http://schemas.microsoft.com/office/powerpoint/2010/main" val="934986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角丸四角形 8"/>
          <p:cNvSpPr/>
          <p:nvPr/>
        </p:nvSpPr>
        <p:spPr bwMode="auto">
          <a:xfrm>
            <a:off x="107380" y="4866732"/>
            <a:ext cx="4824670" cy="1199562"/>
          </a:xfrm>
          <a:prstGeom prst="roundRect">
            <a:avLst>
              <a:gd name="adj" fmla="val 5067"/>
            </a:avLst>
          </a:prstGeom>
          <a:solidFill>
            <a:schemeClr val="bg1"/>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endParaRPr lang="en-US" altLang="ja-JP" sz="14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p:txBody>
      </p:sp>
      <p:sp>
        <p:nvSpPr>
          <p:cNvPr id="2" name="タイトル 1"/>
          <p:cNvSpPr>
            <a:spLocks noGrp="1"/>
          </p:cNvSpPr>
          <p:nvPr>
            <p:ph type="title"/>
          </p:nvPr>
        </p:nvSpPr>
        <p:spPr/>
        <p:txBody>
          <a:bodyPr/>
          <a:lstStyle/>
          <a:p>
            <a:r>
              <a:rPr kumimoji="1" lang="en-US" altLang="ja-JP" smtClean="0"/>
              <a:t>1.5</a:t>
            </a:r>
            <a:r>
              <a:rPr lang="ja-JP" altLang="en-US" smtClean="0"/>
              <a:t> </a:t>
            </a:r>
            <a:r>
              <a:rPr kumimoji="1" lang="ja-JP" altLang="en-US" smtClean="0"/>
              <a:t>オペレーションの</a:t>
            </a:r>
            <a:r>
              <a:rPr lang="ja-JP" altLang="en-US"/>
              <a:t>登録</a:t>
            </a:r>
            <a:endParaRPr kumimoji="1" lang="ja-JP" altLang="en-US"/>
          </a:p>
        </p:txBody>
      </p:sp>
      <p:sp>
        <p:nvSpPr>
          <p:cNvPr id="3" name="コンテンツ プレースホルダー 2"/>
          <p:cNvSpPr>
            <a:spLocks noGrp="1"/>
          </p:cNvSpPr>
          <p:nvPr>
            <p:ph sz="quarter" idx="10"/>
          </p:nvPr>
        </p:nvSpPr>
        <p:spPr/>
        <p:txBody>
          <a:bodyPr>
            <a:normAutofit/>
          </a:bodyPr>
          <a:lstStyle/>
          <a:p>
            <a:r>
              <a:rPr kumimoji="1" lang="ja-JP" altLang="en-US" b="1" dirty="0" smtClean="0"/>
              <a:t>オペレーションを新規登録する</a:t>
            </a:r>
            <a:r>
              <a:rPr lang="en-US" altLang="ja-JP" dirty="0"/>
              <a:t/>
            </a:r>
            <a:br>
              <a:rPr lang="en-US" altLang="ja-JP" dirty="0"/>
            </a:br>
            <a:r>
              <a:rPr lang="ja-JP" altLang="en-US" sz="1600" dirty="0" smtClean="0"/>
              <a:t>オペレーションを作成し、</a:t>
            </a:r>
            <a:r>
              <a:rPr lang="en-US" altLang="ja-JP" sz="1600" dirty="0" smtClean="0"/>
              <a:t>Movement</a:t>
            </a:r>
            <a:r>
              <a:rPr lang="ja-JP" altLang="en-US" sz="1600" dirty="0" smtClean="0"/>
              <a:t>とホストを</a:t>
            </a:r>
            <a:r>
              <a:rPr lang="ja-JP" altLang="en-US" sz="1600" dirty="0"/>
              <a:t>関連</a:t>
            </a:r>
            <a:r>
              <a:rPr lang="ja-JP" altLang="en-US" sz="1600" dirty="0" smtClean="0"/>
              <a:t>付けましょう。</a:t>
            </a:r>
            <a:r>
              <a:rPr lang="en-US" altLang="ja-JP" sz="1600" dirty="0"/>
              <a:t/>
            </a:r>
            <a:br>
              <a:rPr lang="en-US" altLang="ja-JP" sz="1600" dirty="0"/>
            </a:br>
            <a:r>
              <a:rPr lang="en-US" altLang="ja-JP" sz="1600" dirty="0"/>
              <a:t>※</a:t>
            </a:r>
            <a:r>
              <a:rPr lang="ja-JP" altLang="en-US" sz="1600" dirty="0"/>
              <a:t>オペレーションとは、作業全体を示す</a:t>
            </a:r>
            <a:r>
              <a:rPr lang="en-US" altLang="ja-JP" sz="1600" dirty="0"/>
              <a:t>ITA</a:t>
            </a:r>
            <a:r>
              <a:rPr lang="ja-JP" altLang="en-US" sz="1600" dirty="0"/>
              <a:t>システム内で使用する</a:t>
            </a:r>
            <a:r>
              <a:rPr lang="ja-JP" altLang="en-US" sz="1600" dirty="0">
                <a:solidFill>
                  <a:srgbClr val="FF0000"/>
                </a:solidFill>
              </a:rPr>
              <a:t>作業</a:t>
            </a:r>
            <a:r>
              <a:rPr lang="ja-JP" altLang="en-US" sz="1600" dirty="0" smtClean="0">
                <a:solidFill>
                  <a:srgbClr val="FF0000"/>
                </a:solidFill>
              </a:rPr>
              <a:t>名称</a:t>
            </a:r>
            <a:r>
              <a:rPr lang="ja-JP" altLang="en-US" sz="1600" dirty="0" smtClean="0"/>
              <a:t>です。</a:t>
            </a:r>
            <a:endParaRPr lang="en-US" altLang="ja-JP" sz="1600" dirty="0"/>
          </a:p>
          <a:p>
            <a:pPr marL="0" indent="0">
              <a:buNone/>
            </a:pPr>
            <a:endParaRPr lang="en-US" altLang="ja-JP" sz="1600" dirty="0" smtClean="0"/>
          </a:p>
          <a:p>
            <a:pPr marL="0" indent="0">
              <a:lnSpc>
                <a:spcPct val="150000"/>
              </a:lnSpc>
              <a:buNone/>
            </a:pPr>
            <a:r>
              <a:rPr kumimoji="1" lang="ja-JP" altLang="en-US" sz="1600" dirty="0" smtClean="0"/>
              <a:t>メニュー：</a:t>
            </a:r>
            <a:r>
              <a:rPr kumimoji="1" lang="ja-JP" altLang="en-US" sz="1600" b="1" dirty="0" smtClean="0"/>
              <a:t>基本コンソール </a:t>
            </a:r>
            <a:r>
              <a:rPr kumimoji="1" lang="en-US" altLang="ja-JP" sz="1600" b="1" dirty="0" smtClean="0"/>
              <a:t>&gt;</a:t>
            </a:r>
            <a:r>
              <a:rPr kumimoji="1" lang="ja-JP" altLang="en-US" sz="1600" b="1" dirty="0" smtClean="0"/>
              <a:t> オペレーション一覧</a:t>
            </a:r>
            <a:endParaRPr lang="en-US" altLang="ja-JP" sz="1600" b="1" dirty="0"/>
          </a:p>
          <a:p>
            <a:pPr marL="457200" indent="-457200">
              <a:buFont typeface="+mj-ea"/>
              <a:buAutoNum type="circleNumDbPlain"/>
            </a:pPr>
            <a:r>
              <a:rPr kumimoji="1" lang="ja-JP" altLang="en-US" sz="1600" dirty="0" smtClean="0"/>
              <a:t>登録 </a:t>
            </a:r>
            <a:r>
              <a:rPr lang="en-US" altLang="ja-JP" sz="1600" dirty="0" smtClean="0"/>
              <a:t>&gt; </a:t>
            </a:r>
            <a:r>
              <a:rPr lang="ja-JP" altLang="en-US" sz="1600" dirty="0" smtClean="0"/>
              <a:t>登録開始 を押下する。</a:t>
            </a:r>
            <a:endParaRPr lang="en-US" altLang="ja-JP" sz="1600" dirty="0" smtClean="0"/>
          </a:p>
          <a:p>
            <a:pPr marL="457200" indent="-457200">
              <a:buFont typeface="+mj-ea"/>
              <a:buAutoNum type="circleNumDbPlain"/>
            </a:pPr>
            <a:r>
              <a:rPr lang="ja-JP" altLang="en-US" sz="1600" dirty="0"/>
              <a:t>各項目へ下表のように入力し、</a:t>
            </a:r>
            <a:r>
              <a:rPr lang="en-US" altLang="ja-JP" sz="1600" dirty="0"/>
              <a:t>[</a:t>
            </a:r>
            <a:r>
              <a:rPr lang="ja-JP" altLang="en-US" sz="1600" dirty="0"/>
              <a:t>登録</a:t>
            </a:r>
            <a:r>
              <a:rPr lang="en-US" altLang="ja-JP" sz="1600" dirty="0"/>
              <a:t>]</a:t>
            </a:r>
            <a:r>
              <a:rPr lang="ja-JP" altLang="en-US" sz="1600" dirty="0"/>
              <a:t>を押下する</a:t>
            </a:r>
            <a:r>
              <a:rPr lang="ja-JP" altLang="en-US" sz="1600" dirty="0" smtClean="0"/>
              <a:t>。</a:t>
            </a:r>
            <a:endParaRPr lang="en-US" altLang="ja-JP" sz="1600" dirty="0" smtClean="0"/>
          </a:p>
          <a:p>
            <a:pPr marL="0" indent="0">
              <a:buNone/>
            </a:pPr>
            <a:endParaRPr kumimoji="1" lang="en-US" altLang="ja-JP" sz="1800" dirty="0"/>
          </a:p>
          <a:p>
            <a:pPr marL="0" indent="0">
              <a:buNone/>
            </a:pPr>
            <a:endParaRPr kumimoji="1" lang="en-US" altLang="ja-JP" sz="1800" dirty="0" smtClean="0"/>
          </a:p>
          <a:p>
            <a:endParaRPr lang="en-US" altLang="ja-JP" sz="1800" dirty="0"/>
          </a:p>
          <a:p>
            <a:endParaRPr kumimoji="1" lang="ja-JP" altLang="en-US" sz="1800" dirty="0"/>
          </a:p>
        </p:txBody>
      </p:sp>
      <p:pic>
        <p:nvPicPr>
          <p:cNvPr id="8" name="図 7"/>
          <p:cNvPicPr>
            <a:picLocks noChangeAspect="1"/>
          </p:cNvPicPr>
          <p:nvPr/>
        </p:nvPicPr>
        <p:blipFill>
          <a:blip r:embed="rId2"/>
          <a:stretch>
            <a:fillRect/>
          </a:stretch>
        </p:blipFill>
        <p:spPr>
          <a:xfrm>
            <a:off x="183475" y="3065958"/>
            <a:ext cx="5180636" cy="1773709"/>
          </a:xfrm>
          <a:prstGeom prst="rect">
            <a:avLst/>
          </a:prstGeom>
        </p:spPr>
      </p:pic>
      <p:graphicFrame>
        <p:nvGraphicFramePr>
          <p:cNvPr id="5" name="表 4"/>
          <p:cNvGraphicFramePr>
            <a:graphicFrameLocks noGrp="1"/>
          </p:cNvGraphicFramePr>
          <p:nvPr>
            <p:extLst>
              <p:ext uri="{D42A27DB-BD31-4B8C-83A1-F6EECF244321}">
                <p14:modId xmlns:p14="http://schemas.microsoft.com/office/powerpoint/2010/main" val="2469591139"/>
              </p:ext>
            </p:extLst>
          </p:nvPr>
        </p:nvGraphicFramePr>
        <p:xfrm>
          <a:off x="177212" y="4922839"/>
          <a:ext cx="4682828" cy="1067343"/>
        </p:xfrm>
        <a:graphic>
          <a:graphicData uri="http://schemas.openxmlformats.org/drawingml/2006/table">
            <a:tbl>
              <a:tblPr firstRow="1" bandRow="1">
                <a:tableStyleId>{93296810-A885-4BE3-A3E7-6D5BEEA58F35}</a:tableStyleId>
              </a:tblPr>
              <a:tblGrid>
                <a:gridCol w="2341414">
                  <a:extLst>
                    <a:ext uri="{9D8B030D-6E8A-4147-A177-3AD203B41FA5}">
                      <a16:colId xmlns:a16="http://schemas.microsoft.com/office/drawing/2014/main" val="2677977182"/>
                    </a:ext>
                  </a:extLst>
                </a:gridCol>
                <a:gridCol w="2341414">
                  <a:extLst>
                    <a:ext uri="{9D8B030D-6E8A-4147-A177-3AD203B41FA5}">
                      <a16:colId xmlns:a16="http://schemas.microsoft.com/office/drawing/2014/main" val="2856548907"/>
                    </a:ext>
                  </a:extLst>
                </a:gridCol>
              </a:tblGrid>
              <a:tr h="355781">
                <a:tc>
                  <a:txBody>
                    <a:bodyPr/>
                    <a:lstStyle/>
                    <a:p>
                      <a:r>
                        <a:rPr kumimoji="1" lang="ja-JP" altLang="en-US" sz="1400" smtClean="0"/>
                        <a:t>オペレーション名</a:t>
                      </a:r>
                      <a:endParaRPr kumimoji="1" lang="ja-JP" altLang="en-US" sz="14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400" smtClean="0"/>
                        <a:t>実施予定日時</a:t>
                      </a:r>
                      <a:endParaRPr kumimoji="1" lang="ja-JP" altLang="en-US" sz="140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2288927196"/>
                  </a:ext>
                </a:extLst>
              </a:tr>
              <a:tr h="355781">
                <a:tc>
                  <a:txBody>
                    <a:bodyPr/>
                    <a:lstStyle/>
                    <a:p>
                      <a:r>
                        <a:rPr kumimoji="1" lang="en-US" altLang="ja-JP" sz="1400" dirty="0" smtClean="0"/>
                        <a:t>Install Apache</a:t>
                      </a:r>
                      <a:endParaRPr kumimoji="1" lang="ja-JP" altLang="en-US" sz="1400" dirty="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400" smtClean="0"/>
                        <a:t>(</a:t>
                      </a:r>
                      <a:r>
                        <a:rPr kumimoji="1" lang="ja-JP" altLang="en-US" sz="1400" smtClean="0"/>
                        <a:t>任意でご入力下さい</a:t>
                      </a:r>
                      <a:r>
                        <a:rPr kumimoji="1" lang="en-US" altLang="ja-JP" sz="1400" smtClean="0"/>
                        <a:t>)</a:t>
                      </a:r>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1398436385"/>
                  </a:ext>
                </a:extLst>
              </a:tr>
              <a:tr h="355781">
                <a:tc>
                  <a:txBody>
                    <a:bodyPr/>
                    <a:lstStyle/>
                    <a:p>
                      <a:r>
                        <a:rPr kumimoji="1" lang="en-US" altLang="ja-JP" sz="1400" dirty="0" smtClean="0"/>
                        <a:t>Install Tomcat</a:t>
                      </a:r>
                      <a:endParaRPr kumimoji="1" lang="ja-JP" altLang="en-US" sz="1400" dirty="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dirty="0" smtClean="0"/>
                        <a:t>(</a:t>
                      </a:r>
                      <a:r>
                        <a:rPr kumimoji="1" lang="ja-JP" altLang="en-US" sz="1400" dirty="0" smtClean="0"/>
                        <a:t>任意でご入力下さい</a:t>
                      </a:r>
                      <a:r>
                        <a:rPr kumimoji="1" lang="en-US" altLang="ja-JP" sz="1400" dirty="0" smtClean="0"/>
                        <a:t>)</a:t>
                      </a:r>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029791559"/>
                  </a:ext>
                </a:extLst>
              </a:tr>
            </a:tbl>
          </a:graphicData>
        </a:graphic>
      </p:graphicFrame>
      <p:sp>
        <p:nvSpPr>
          <p:cNvPr id="6" name="テキスト ボックス 5"/>
          <p:cNvSpPr txBox="1"/>
          <p:nvPr/>
        </p:nvSpPr>
        <p:spPr>
          <a:xfrm>
            <a:off x="177212" y="6066294"/>
            <a:ext cx="7921838" cy="276999"/>
          </a:xfrm>
          <a:prstGeom prst="rect">
            <a:avLst/>
          </a:prstGeom>
          <a:noFill/>
        </p:spPr>
        <p:txBody>
          <a:bodyPr wrap="square" rtlCol="0">
            <a:spAutoFit/>
          </a:bodyPr>
          <a:lstStyle/>
          <a:p>
            <a:r>
              <a:rPr kumimoji="1" lang="en-US" altLang="ja-JP" sz="1200" smtClean="0"/>
              <a:t>※</a:t>
            </a:r>
            <a:r>
              <a:rPr kumimoji="1" lang="ja-JP" altLang="en-US" sz="1200" smtClean="0"/>
              <a:t> 「実施予定日時」は管理用の項目です。自動的に処理が実行されるわけではありません。</a:t>
            </a:r>
            <a:endParaRPr kumimoji="1" lang="ja-JP" altLang="en-US" sz="1200"/>
          </a:p>
        </p:txBody>
      </p:sp>
      <p:sp>
        <p:nvSpPr>
          <p:cNvPr id="7" name="角丸四角形 6"/>
          <p:cNvSpPr/>
          <p:nvPr/>
        </p:nvSpPr>
        <p:spPr bwMode="auto">
          <a:xfrm>
            <a:off x="611450" y="3429000"/>
            <a:ext cx="2304320" cy="72010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0" name="円形吹き出し 9"/>
          <p:cNvSpPr/>
          <p:nvPr/>
        </p:nvSpPr>
        <p:spPr bwMode="auto">
          <a:xfrm>
            <a:off x="86820" y="4593324"/>
            <a:ext cx="301542" cy="312200"/>
          </a:xfrm>
          <a:prstGeom prst="wedgeEllipseCallout">
            <a:avLst>
              <a:gd name="adj1" fmla="val 158015"/>
              <a:gd name="adj2" fmla="val -176340"/>
            </a:avLst>
          </a:prstGeom>
          <a:solidFill>
            <a:srgbClr val="FF0000"/>
          </a:solidFill>
          <a:ln w="19050">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dirty="0">
                <a:latin typeface="+mn-ea"/>
              </a:rPr>
              <a:t>２</a:t>
            </a:r>
            <a:endParaRPr kumimoji="1" lang="ja-JP" altLang="en-US" sz="1400" b="1" dirty="0" smtClean="0">
              <a:latin typeface="+mn-ea"/>
            </a:endParaRPr>
          </a:p>
        </p:txBody>
      </p:sp>
    </p:spTree>
    <p:extLst>
      <p:ext uri="{BB962C8B-B14F-4D97-AF65-F5344CB8AC3E}">
        <p14:creationId xmlns:p14="http://schemas.microsoft.com/office/powerpoint/2010/main" val="5717036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rotWithShape="1">
          <a:blip r:embed="rId2"/>
          <a:srcRect r="1313"/>
          <a:stretch/>
        </p:blipFill>
        <p:spPr>
          <a:xfrm>
            <a:off x="179512" y="2810899"/>
            <a:ext cx="8569068" cy="1803142"/>
          </a:xfrm>
          <a:prstGeom prst="rect">
            <a:avLst/>
          </a:prstGeom>
        </p:spPr>
      </p:pic>
      <p:sp>
        <p:nvSpPr>
          <p:cNvPr id="12" name="角丸四角形 11"/>
          <p:cNvSpPr/>
          <p:nvPr/>
        </p:nvSpPr>
        <p:spPr bwMode="auto">
          <a:xfrm>
            <a:off x="3851900" y="4145630"/>
            <a:ext cx="4608640" cy="2442598"/>
          </a:xfrm>
          <a:prstGeom prst="roundRect">
            <a:avLst>
              <a:gd name="adj" fmla="val 5067"/>
            </a:avLst>
          </a:prstGeom>
          <a:solidFill>
            <a:schemeClr val="bg1"/>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endParaRPr lang="en-US" altLang="ja-JP" sz="14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p:txBody>
      </p:sp>
      <p:sp>
        <p:nvSpPr>
          <p:cNvPr id="2" name="タイトル 1"/>
          <p:cNvSpPr>
            <a:spLocks noGrp="1"/>
          </p:cNvSpPr>
          <p:nvPr>
            <p:ph type="title"/>
          </p:nvPr>
        </p:nvSpPr>
        <p:spPr/>
        <p:txBody>
          <a:bodyPr/>
          <a:lstStyle/>
          <a:p>
            <a:r>
              <a:rPr lang="en-US" altLang="ja-JP" smtClean="0"/>
              <a:t>1.6 </a:t>
            </a:r>
            <a:r>
              <a:rPr lang="ja-JP" altLang="en-US" smtClean="0"/>
              <a:t>機器一覧への登録</a:t>
            </a:r>
            <a:endParaRPr kumimoji="1" lang="ja-JP" altLang="en-US"/>
          </a:p>
        </p:txBody>
      </p:sp>
      <p:sp>
        <p:nvSpPr>
          <p:cNvPr id="3" name="コンテンツ プレースホルダー 2"/>
          <p:cNvSpPr>
            <a:spLocks noGrp="1"/>
          </p:cNvSpPr>
          <p:nvPr>
            <p:ph sz="quarter" idx="10"/>
          </p:nvPr>
        </p:nvSpPr>
        <p:spPr/>
        <p:txBody>
          <a:bodyPr>
            <a:normAutofit/>
          </a:bodyPr>
          <a:lstStyle/>
          <a:p>
            <a:r>
              <a:rPr kumimoji="1" lang="ja-JP" altLang="en-US" b="1" dirty="0" smtClean="0"/>
              <a:t>機器一覧にホストを登録する</a:t>
            </a:r>
            <a:r>
              <a:rPr kumimoji="1" lang="en-US" altLang="ja-JP" b="1" dirty="0" smtClean="0"/>
              <a:t/>
            </a:r>
            <a:br>
              <a:rPr kumimoji="1" lang="en-US" altLang="ja-JP" b="1" dirty="0" smtClean="0"/>
            </a:br>
            <a:r>
              <a:rPr kumimoji="1" lang="ja-JP" altLang="en-US" sz="1600" dirty="0" smtClean="0"/>
              <a:t>作業の実行対象となるホストを</a:t>
            </a:r>
            <a:r>
              <a:rPr kumimoji="1" lang="en-US" altLang="ja-JP" sz="1600" dirty="0" smtClean="0"/>
              <a:t>ITA</a:t>
            </a:r>
            <a:r>
              <a:rPr kumimoji="1" lang="ja-JP" altLang="en-US" sz="1600" dirty="0" err="1" smtClean="0"/>
              <a:t>に登</a:t>
            </a:r>
            <a:r>
              <a:rPr kumimoji="1" lang="ja-JP" altLang="en-US" sz="1600" dirty="0" smtClean="0"/>
              <a:t>録しましょう。</a:t>
            </a:r>
            <a:r>
              <a:rPr kumimoji="1" lang="en-US" altLang="ja-JP" b="1" dirty="0" smtClean="0"/>
              <a:t/>
            </a:r>
            <a:br>
              <a:rPr kumimoji="1" lang="en-US" altLang="ja-JP" b="1" dirty="0" smtClean="0"/>
            </a:br>
            <a:r>
              <a:rPr lang="en-US" altLang="ja-JP" sz="1600" dirty="0" smtClean="0"/>
              <a:t/>
            </a:r>
            <a:br>
              <a:rPr lang="en-US" altLang="ja-JP" sz="1600" dirty="0" smtClean="0"/>
            </a:br>
            <a:r>
              <a:rPr lang="ja-JP" altLang="en-US" sz="1600" dirty="0" smtClean="0"/>
              <a:t>メニュー：</a:t>
            </a:r>
            <a:r>
              <a:rPr lang="ja-JP" altLang="en-US" sz="1600" b="1" dirty="0" smtClean="0"/>
              <a:t>基本コンソール </a:t>
            </a:r>
            <a:r>
              <a:rPr lang="en-US" altLang="ja-JP" sz="1600" b="1" dirty="0" smtClean="0"/>
              <a:t>&gt; </a:t>
            </a:r>
            <a:r>
              <a:rPr lang="ja-JP" altLang="en-US" sz="1600" b="1" dirty="0" smtClean="0"/>
              <a:t>機器一覧</a:t>
            </a:r>
            <a:endParaRPr lang="en-US" altLang="ja-JP" sz="1600" b="1" dirty="0" smtClean="0"/>
          </a:p>
          <a:p>
            <a:pPr marL="457200" indent="-457200">
              <a:buFont typeface="+mj-ea"/>
              <a:buAutoNum type="circleNumDbPlain"/>
            </a:pPr>
            <a:r>
              <a:rPr lang="ja-JP" altLang="en-US" sz="1600" dirty="0" smtClean="0"/>
              <a:t>登録 </a:t>
            </a:r>
            <a:r>
              <a:rPr lang="en-US" altLang="ja-JP" sz="1600" dirty="0" smtClean="0"/>
              <a:t>&gt; </a:t>
            </a:r>
            <a:r>
              <a:rPr lang="ja-JP" altLang="en-US" sz="1600" dirty="0" smtClean="0"/>
              <a:t>登録開始 を押下する。</a:t>
            </a:r>
            <a:endParaRPr lang="en-US" altLang="ja-JP" sz="1600" dirty="0" smtClean="0"/>
          </a:p>
          <a:p>
            <a:pPr marL="457200" indent="-457200">
              <a:buFont typeface="+mj-lt"/>
              <a:buAutoNum type="circleNumDbPlain"/>
            </a:pPr>
            <a:r>
              <a:rPr lang="ja-JP" altLang="en-US" sz="1600" dirty="0"/>
              <a:t>各項目で下表のように選択または入力</a:t>
            </a:r>
            <a:r>
              <a:rPr lang="ja-JP" altLang="en-US" sz="1600" dirty="0" smtClean="0"/>
              <a:t>し、</a:t>
            </a:r>
            <a:r>
              <a:rPr lang="en-US" altLang="ja-JP" sz="1600" dirty="0" smtClean="0"/>
              <a:t>[</a:t>
            </a:r>
            <a:r>
              <a:rPr lang="ja-JP" altLang="en-US" sz="1600" dirty="0" smtClean="0"/>
              <a:t>登録</a:t>
            </a:r>
            <a:r>
              <a:rPr lang="en-US" altLang="ja-JP" sz="1600" dirty="0" smtClean="0"/>
              <a:t>]</a:t>
            </a:r>
            <a:r>
              <a:rPr lang="ja-JP" altLang="en-US" sz="1600" dirty="0" smtClean="0"/>
              <a:t>を押下する。</a:t>
            </a:r>
            <a:r>
              <a:rPr lang="en-US" altLang="ja-JP" sz="1600" dirty="0" smtClean="0"/>
              <a:t/>
            </a:r>
            <a:br>
              <a:rPr lang="en-US" altLang="ja-JP" sz="1600" dirty="0" smtClean="0"/>
            </a:br>
            <a:endParaRPr lang="en-US" altLang="ja-JP" sz="1600" dirty="0"/>
          </a:p>
        </p:txBody>
      </p:sp>
      <p:graphicFrame>
        <p:nvGraphicFramePr>
          <p:cNvPr id="4" name="表 3"/>
          <p:cNvGraphicFramePr>
            <a:graphicFrameLocks noGrp="1"/>
          </p:cNvGraphicFramePr>
          <p:nvPr>
            <p:extLst>
              <p:ext uri="{D42A27DB-BD31-4B8C-83A1-F6EECF244321}">
                <p14:modId xmlns:p14="http://schemas.microsoft.com/office/powerpoint/2010/main" val="3146659399"/>
              </p:ext>
            </p:extLst>
          </p:nvPr>
        </p:nvGraphicFramePr>
        <p:xfrm>
          <a:off x="4067930" y="4270626"/>
          <a:ext cx="4248590" cy="2203532"/>
        </p:xfrm>
        <a:graphic>
          <a:graphicData uri="http://schemas.openxmlformats.org/drawingml/2006/table">
            <a:tbl>
              <a:tblPr firstRow="1" bandRow="1">
                <a:tableStyleId>{93296810-A885-4BE3-A3E7-6D5BEEA58F35}</a:tableStyleId>
              </a:tblPr>
              <a:tblGrid>
                <a:gridCol w="1800250">
                  <a:extLst>
                    <a:ext uri="{9D8B030D-6E8A-4147-A177-3AD203B41FA5}">
                      <a16:colId xmlns:a16="http://schemas.microsoft.com/office/drawing/2014/main" val="2119812807"/>
                    </a:ext>
                  </a:extLst>
                </a:gridCol>
                <a:gridCol w="2448340">
                  <a:extLst>
                    <a:ext uri="{9D8B030D-6E8A-4147-A177-3AD203B41FA5}">
                      <a16:colId xmlns:a16="http://schemas.microsoft.com/office/drawing/2014/main" val="1894997068"/>
                    </a:ext>
                  </a:extLst>
                </a:gridCol>
              </a:tblGrid>
              <a:tr h="230787">
                <a:tc>
                  <a:txBody>
                    <a:bodyPr/>
                    <a:lstStyle/>
                    <a:p>
                      <a:r>
                        <a:rPr kumimoji="1" lang="ja-JP" altLang="en-US" sz="1200" smtClean="0"/>
                        <a:t>項目</a:t>
                      </a:r>
                      <a:endParaRPr kumimoji="1" lang="ja-JP" altLang="en-US" sz="12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200" smtClean="0"/>
                        <a:t>入力内容</a:t>
                      </a:r>
                      <a:endParaRPr kumimoji="1" lang="ja-JP" altLang="en-US" sz="120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749562730"/>
                  </a:ext>
                </a:extLst>
              </a:tr>
              <a:tr h="230787">
                <a:tc>
                  <a:txBody>
                    <a:bodyPr/>
                    <a:lstStyle/>
                    <a:p>
                      <a:r>
                        <a:rPr kumimoji="1" lang="en-US" altLang="ja-JP" sz="1200" smtClean="0"/>
                        <a:t>HW</a:t>
                      </a:r>
                      <a:r>
                        <a:rPr kumimoji="1" lang="ja-JP" altLang="en-US" sz="1200" smtClean="0"/>
                        <a:t>機器種別</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200" smtClean="0"/>
                        <a:t>SV</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121057944"/>
                  </a:ext>
                </a:extLst>
              </a:tr>
              <a:tr h="230787">
                <a:tc>
                  <a:txBody>
                    <a:bodyPr/>
                    <a:lstStyle/>
                    <a:p>
                      <a:r>
                        <a:rPr kumimoji="1" lang="ja-JP" altLang="en-US" sz="1200" smtClean="0"/>
                        <a:t>ホスト名</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200" smtClean="0"/>
                        <a:t>(</a:t>
                      </a:r>
                      <a:r>
                        <a:rPr kumimoji="1" lang="ja-JP" altLang="en-US" sz="1200" smtClean="0"/>
                        <a:t>任意の値</a:t>
                      </a:r>
                      <a:r>
                        <a:rPr kumimoji="1" lang="en-US" altLang="ja-JP" sz="1200" smtClean="0"/>
                        <a:t>)</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079861930"/>
                  </a:ext>
                </a:extLst>
              </a:tr>
              <a:tr h="243470">
                <a:tc>
                  <a:txBody>
                    <a:bodyPr/>
                    <a:lstStyle/>
                    <a:p>
                      <a:r>
                        <a:rPr kumimoji="1" lang="en-US" altLang="ja-JP" sz="1200" smtClean="0"/>
                        <a:t>IP</a:t>
                      </a:r>
                      <a:r>
                        <a:rPr kumimoji="1" lang="ja-JP" altLang="en-US" sz="1200" smtClean="0"/>
                        <a:t>アドレス</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pPr algn="l"/>
                      <a:r>
                        <a:rPr kumimoji="1" lang="en-US" altLang="ja-JP" sz="1200" dirty="0" smtClean="0"/>
                        <a:t>(</a:t>
                      </a:r>
                      <a:r>
                        <a:rPr kumimoji="1" lang="ja-JP" altLang="en-US" sz="1200" dirty="0" smtClean="0"/>
                        <a:t>任意の値</a:t>
                      </a:r>
                      <a:r>
                        <a:rPr kumimoji="1" lang="en-US" altLang="ja-JP" sz="1200" dirty="0" smtClean="0"/>
                        <a:t>)</a:t>
                      </a:r>
                      <a:endParaRPr kumimoji="1" lang="ja-JP" altLang="en-US" sz="1200" dirty="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98417131"/>
                  </a:ext>
                </a:extLst>
              </a:tr>
              <a:tr h="276563">
                <a:tc>
                  <a:txBody>
                    <a:bodyPr/>
                    <a:lstStyle/>
                    <a:p>
                      <a:r>
                        <a:rPr kumimoji="1" lang="ja-JP" altLang="en-US" sz="1200" smtClean="0"/>
                        <a:t>ログインユーザ</a:t>
                      </a:r>
                      <a:r>
                        <a:rPr kumimoji="1" lang="en-US" altLang="ja-JP" sz="1200" smtClean="0"/>
                        <a:t>ID</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200" smtClean="0"/>
                        <a:t>(</a:t>
                      </a:r>
                      <a:r>
                        <a:rPr kumimoji="1" lang="ja-JP" altLang="en-US" sz="1200" smtClean="0"/>
                        <a:t>任意の値</a:t>
                      </a:r>
                      <a:r>
                        <a:rPr kumimoji="1" lang="en-US" altLang="ja-JP" sz="1200" smtClean="0"/>
                        <a:t>)</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20395060"/>
                  </a:ext>
                </a:extLst>
              </a:tr>
              <a:tr h="276563">
                <a:tc>
                  <a:txBody>
                    <a:bodyPr/>
                    <a:lstStyle/>
                    <a:p>
                      <a:r>
                        <a:rPr kumimoji="1" lang="ja-JP" altLang="en-US" sz="1200" smtClean="0"/>
                        <a:t>管理</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ja-JP" altLang="en-US" sz="1200" smtClean="0"/>
                        <a:t>●</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1319051918"/>
                  </a:ext>
                </a:extLst>
              </a:tr>
              <a:tr h="276563">
                <a:tc>
                  <a:txBody>
                    <a:bodyPr/>
                    <a:lstStyle/>
                    <a:p>
                      <a:r>
                        <a:rPr kumimoji="1" lang="ja-JP" altLang="en-US" sz="1200" smtClean="0"/>
                        <a:t>ログインパスワード</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200" smtClean="0"/>
                        <a:t>(</a:t>
                      </a:r>
                      <a:r>
                        <a:rPr kumimoji="1" lang="ja-JP" altLang="en-US" sz="1200" smtClean="0"/>
                        <a:t>任意の値</a:t>
                      </a:r>
                      <a:r>
                        <a:rPr kumimoji="1" lang="en-US" altLang="ja-JP" sz="1200" smtClean="0"/>
                        <a:t>)</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517127668"/>
                  </a:ext>
                </a:extLst>
              </a:tr>
              <a:tr h="276563">
                <a:tc>
                  <a:txBody>
                    <a:bodyPr/>
                    <a:lstStyle/>
                    <a:p>
                      <a:r>
                        <a:rPr kumimoji="1" lang="ja-JP" altLang="en-US" sz="1200" smtClean="0"/>
                        <a:t>認証方式</a:t>
                      </a:r>
                      <a:endParaRPr kumimoji="1" lang="ja-JP" altLang="en-US" sz="120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ja-JP" altLang="en-US" sz="1200" dirty="0" smtClean="0"/>
                        <a:t>パスワード認証</a:t>
                      </a:r>
                      <a:endParaRPr kumimoji="1" lang="ja-JP" altLang="en-US" sz="1200" dirty="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415054761"/>
                  </a:ext>
                </a:extLst>
              </a:tr>
            </a:tbl>
          </a:graphicData>
        </a:graphic>
      </p:graphicFrame>
      <p:sp>
        <p:nvSpPr>
          <p:cNvPr id="9" name="角丸四角形 8"/>
          <p:cNvSpPr/>
          <p:nvPr/>
        </p:nvSpPr>
        <p:spPr bwMode="auto">
          <a:xfrm>
            <a:off x="7164360" y="3063720"/>
            <a:ext cx="1008140" cy="94136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0" name="角丸四角形 9"/>
          <p:cNvSpPr/>
          <p:nvPr/>
        </p:nvSpPr>
        <p:spPr bwMode="auto">
          <a:xfrm>
            <a:off x="755470" y="3063720"/>
            <a:ext cx="2016280" cy="94136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1" name="角丸四角形 10"/>
          <p:cNvSpPr/>
          <p:nvPr/>
        </p:nvSpPr>
        <p:spPr bwMode="auto">
          <a:xfrm>
            <a:off x="4067930" y="3063720"/>
            <a:ext cx="1944270" cy="94136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3" name="円形吹き出し 12"/>
          <p:cNvSpPr/>
          <p:nvPr/>
        </p:nvSpPr>
        <p:spPr bwMode="auto">
          <a:xfrm>
            <a:off x="3752233" y="4113645"/>
            <a:ext cx="301542" cy="312200"/>
          </a:xfrm>
          <a:prstGeom prst="wedgeEllipseCallout">
            <a:avLst>
              <a:gd name="adj1" fmla="val 22188"/>
              <a:gd name="adj2" fmla="val -72608"/>
            </a:avLst>
          </a:prstGeom>
          <a:solidFill>
            <a:srgbClr val="FF0000"/>
          </a:solidFill>
          <a:ln w="19050">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dirty="0">
                <a:latin typeface="+mn-ea"/>
              </a:rPr>
              <a:t>２</a:t>
            </a:r>
            <a:endParaRPr kumimoji="1" lang="ja-JP" altLang="en-US" sz="1400" b="1" dirty="0" smtClean="0">
              <a:latin typeface="+mn-ea"/>
            </a:endParaRPr>
          </a:p>
        </p:txBody>
      </p:sp>
    </p:spTree>
    <p:extLst>
      <p:ext uri="{BB962C8B-B14F-4D97-AF65-F5344CB8AC3E}">
        <p14:creationId xmlns:p14="http://schemas.microsoft.com/office/powerpoint/2010/main" val="29233094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369400" y="2132820"/>
            <a:ext cx="2247480" cy="4320000"/>
          </a:xfrm>
          <a:prstGeom prst="rect">
            <a:avLst/>
          </a:prstGeom>
        </p:spPr>
      </p:pic>
      <p:sp>
        <p:nvSpPr>
          <p:cNvPr id="9" name="角丸四角形 8"/>
          <p:cNvSpPr/>
          <p:nvPr/>
        </p:nvSpPr>
        <p:spPr bwMode="auto">
          <a:xfrm>
            <a:off x="2915770" y="3630868"/>
            <a:ext cx="4752660" cy="1958432"/>
          </a:xfrm>
          <a:prstGeom prst="roundRect">
            <a:avLst>
              <a:gd name="adj" fmla="val 5067"/>
            </a:avLst>
          </a:prstGeom>
          <a:solidFill>
            <a:schemeClr val="bg1"/>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ja-JP" altLang="en-US" sz="1400" dirty="0" smtClean="0">
                <a:solidFill>
                  <a:schemeClr val="tx1"/>
                </a:solidFill>
                <a:latin typeface="+mn-ea"/>
              </a:rPr>
              <a:t>下表のように入力する（次項へ）</a:t>
            </a:r>
            <a:endParaRPr lang="en-US" altLang="ja-JP" sz="14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p:txBody>
      </p:sp>
      <p:sp>
        <p:nvSpPr>
          <p:cNvPr id="2" name="タイトル 1"/>
          <p:cNvSpPr>
            <a:spLocks noGrp="1"/>
          </p:cNvSpPr>
          <p:nvPr>
            <p:ph type="title"/>
          </p:nvPr>
        </p:nvSpPr>
        <p:spPr/>
        <p:txBody>
          <a:bodyPr/>
          <a:lstStyle/>
          <a:p>
            <a:r>
              <a:rPr kumimoji="1" lang="en-US" altLang="ja-JP" smtClean="0"/>
              <a:t>1.7</a:t>
            </a:r>
            <a:r>
              <a:rPr kumimoji="1" lang="ja-JP" altLang="en-US" smtClean="0"/>
              <a:t> パラメータシートの作成 </a:t>
            </a:r>
            <a:r>
              <a:rPr lang="en-US" altLang="ja-JP"/>
              <a:t>(</a:t>
            </a:r>
            <a:r>
              <a:rPr lang="en-US" altLang="ja-JP" smtClean="0"/>
              <a:t>1/2) </a:t>
            </a:r>
            <a:endParaRPr kumimoji="1" lang="ja-JP" altLang="en-US"/>
          </a:p>
        </p:txBody>
      </p:sp>
      <p:sp>
        <p:nvSpPr>
          <p:cNvPr id="3" name="コンテンツ プレースホルダー 2"/>
          <p:cNvSpPr>
            <a:spLocks noGrp="1"/>
          </p:cNvSpPr>
          <p:nvPr>
            <p:ph sz="quarter" idx="10"/>
          </p:nvPr>
        </p:nvSpPr>
        <p:spPr>
          <a:xfrm>
            <a:off x="178058" y="836640"/>
            <a:ext cx="8784976" cy="4968690"/>
          </a:xfrm>
        </p:spPr>
        <p:txBody>
          <a:bodyPr/>
          <a:lstStyle/>
          <a:p>
            <a:r>
              <a:rPr kumimoji="1" lang="ja-JP" altLang="en-US" b="1" dirty="0" smtClean="0"/>
              <a:t>メニューを作成する</a:t>
            </a:r>
            <a:r>
              <a:rPr lang="en-US" altLang="ja-JP"/>
              <a:t/>
            </a:r>
            <a:br>
              <a:rPr lang="en-US" altLang="ja-JP"/>
            </a:br>
            <a:r>
              <a:rPr lang="ja-JP" altLang="en-US" sz="1600" smtClean="0"/>
              <a:t>パラメータシート</a:t>
            </a:r>
            <a:r>
              <a:rPr lang="ja-JP" altLang="en-US" sz="1600" dirty="0" smtClean="0"/>
              <a:t>を作成し、</a:t>
            </a:r>
            <a:r>
              <a:rPr lang="en-US" altLang="ja-JP" sz="1600" dirty="0" smtClean="0"/>
              <a:t/>
            </a:r>
            <a:br>
              <a:rPr lang="en-US" altLang="ja-JP" sz="1600" dirty="0" smtClean="0"/>
            </a:br>
            <a:r>
              <a:rPr lang="ja-JP" altLang="en-US" sz="1600" dirty="0" smtClean="0"/>
              <a:t>ターゲットホストに適用するパラメータを管理しましょう。</a:t>
            </a:r>
            <a:endParaRPr kumimoji="1" lang="en-US" altLang="ja-JP" sz="1600" dirty="0" smtClean="0"/>
          </a:p>
          <a:p>
            <a:pPr marL="0" indent="0">
              <a:lnSpc>
                <a:spcPct val="150000"/>
              </a:lnSpc>
              <a:buNone/>
            </a:pPr>
            <a:r>
              <a:rPr lang="ja-JP" altLang="en-US" sz="1600" dirty="0" smtClean="0"/>
              <a:t>メニュー</a:t>
            </a:r>
            <a:r>
              <a:rPr lang="en-US" altLang="ja-JP" sz="1600" dirty="0" smtClean="0"/>
              <a:t>:</a:t>
            </a:r>
            <a:r>
              <a:rPr lang="ja-JP" altLang="en-US" sz="1600" dirty="0" smtClean="0"/>
              <a:t> </a:t>
            </a:r>
            <a:r>
              <a:rPr lang="ja-JP" altLang="en-US" sz="1600" b="1" dirty="0" smtClean="0"/>
              <a:t>メニュー作成</a:t>
            </a:r>
            <a:r>
              <a:rPr lang="en-US" altLang="ja-JP" sz="1600" b="1" dirty="0" smtClean="0"/>
              <a:t> &gt; </a:t>
            </a:r>
            <a:r>
              <a:rPr lang="ja-JP" altLang="en-US" sz="1600" b="1" dirty="0" smtClean="0"/>
              <a:t>メニュー定義</a:t>
            </a:r>
            <a:r>
              <a:rPr lang="en-US" altLang="ja-JP" sz="1600" b="1" dirty="0" smtClean="0"/>
              <a:t>/</a:t>
            </a:r>
            <a:r>
              <a:rPr lang="ja-JP" altLang="en-US" sz="1600" b="1" dirty="0" smtClean="0"/>
              <a:t>作成</a:t>
            </a:r>
            <a:endParaRPr lang="en-US" altLang="ja-JP" sz="1600" dirty="0"/>
          </a:p>
        </p:txBody>
      </p:sp>
      <p:graphicFrame>
        <p:nvGraphicFramePr>
          <p:cNvPr id="7" name="表 6"/>
          <p:cNvGraphicFramePr>
            <a:graphicFrameLocks noGrp="1"/>
          </p:cNvGraphicFramePr>
          <p:nvPr>
            <p:extLst>
              <p:ext uri="{D42A27DB-BD31-4B8C-83A1-F6EECF244321}">
                <p14:modId xmlns:p14="http://schemas.microsoft.com/office/powerpoint/2010/main" val="4074778671"/>
              </p:ext>
            </p:extLst>
          </p:nvPr>
        </p:nvGraphicFramePr>
        <p:xfrm>
          <a:off x="3095795" y="3985725"/>
          <a:ext cx="4392610" cy="1438105"/>
        </p:xfrm>
        <a:graphic>
          <a:graphicData uri="http://schemas.openxmlformats.org/drawingml/2006/table">
            <a:tbl>
              <a:tblPr firstRow="1" bandRow="1">
                <a:tableStyleId>{93296810-A885-4BE3-A3E7-6D5BEEA58F35}</a:tableStyleId>
              </a:tblPr>
              <a:tblGrid>
                <a:gridCol w="1181502">
                  <a:extLst>
                    <a:ext uri="{9D8B030D-6E8A-4147-A177-3AD203B41FA5}">
                      <a16:colId xmlns:a16="http://schemas.microsoft.com/office/drawing/2014/main" val="1787364272"/>
                    </a:ext>
                  </a:extLst>
                </a:gridCol>
                <a:gridCol w="3211108">
                  <a:extLst>
                    <a:ext uri="{9D8B030D-6E8A-4147-A177-3AD203B41FA5}">
                      <a16:colId xmlns:a16="http://schemas.microsoft.com/office/drawing/2014/main" val="1382453829"/>
                    </a:ext>
                  </a:extLst>
                </a:gridCol>
              </a:tblGrid>
              <a:tr h="310345">
                <a:tc>
                  <a:txBody>
                    <a:bodyPr/>
                    <a:lstStyle/>
                    <a:p>
                      <a:r>
                        <a:rPr kumimoji="1" lang="ja-JP" altLang="en-US" sz="1400" smtClean="0"/>
                        <a:t>項目名</a:t>
                      </a:r>
                      <a:endParaRPr kumimoji="1" lang="ja-JP" altLang="en-US" sz="14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400" dirty="0" smtClean="0"/>
                        <a:t>入力内容</a:t>
                      </a:r>
                      <a:endParaRPr kumimoji="1" lang="ja-JP" altLang="en-US" sz="1400" dirty="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23883333"/>
                  </a:ext>
                </a:extLst>
              </a:tr>
              <a:tr h="152792">
                <a:tc>
                  <a:txBody>
                    <a:bodyPr/>
                    <a:lstStyle/>
                    <a:p>
                      <a:r>
                        <a:rPr kumimoji="1" lang="ja-JP" altLang="en-US" sz="1400" smtClean="0"/>
                        <a:t>メニュー名</a:t>
                      </a:r>
                      <a:endParaRPr kumimoji="1" lang="ja-JP" altLang="en-US" sz="14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400" dirty="0" smtClean="0"/>
                        <a:t>Legacy</a:t>
                      </a:r>
                      <a:r>
                        <a:rPr kumimoji="1" lang="ja-JP" altLang="en-US" sz="1400" dirty="0" smtClean="0"/>
                        <a:t>実践</a:t>
                      </a:r>
                      <a:endParaRPr kumimoji="1" lang="ja-JP" altLang="en-US" sz="1400" dirty="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689715469"/>
                  </a:ext>
                </a:extLst>
              </a:tr>
              <a:tr h="263187">
                <a:tc>
                  <a:txBody>
                    <a:bodyPr/>
                    <a:lstStyle/>
                    <a:p>
                      <a:r>
                        <a:rPr kumimoji="1" lang="ja-JP" altLang="en-US" sz="1400" smtClean="0"/>
                        <a:t>作成対象</a:t>
                      </a:r>
                      <a:endParaRPr kumimoji="1" lang="ja-JP" altLang="en-US" sz="14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ja-JP" altLang="en-US" sz="1400" dirty="0" smtClean="0"/>
                        <a:t>パラメータシート</a:t>
                      </a:r>
                      <a:r>
                        <a:rPr kumimoji="1" lang="en-US" altLang="ja-JP" sz="1400" dirty="0" smtClean="0"/>
                        <a:t/>
                      </a:r>
                      <a:br>
                        <a:rPr kumimoji="1" lang="en-US" altLang="ja-JP" sz="1400" dirty="0" smtClean="0"/>
                      </a:br>
                      <a:r>
                        <a:rPr kumimoji="1" lang="en-US" altLang="ja-JP" sz="1400" dirty="0" smtClean="0"/>
                        <a:t>(</a:t>
                      </a:r>
                      <a:r>
                        <a:rPr kumimoji="1" lang="ja-JP" altLang="en-US" sz="1400" dirty="0" smtClean="0"/>
                        <a:t>ホスト</a:t>
                      </a:r>
                      <a:r>
                        <a:rPr kumimoji="1" lang="en-US" altLang="ja-JP" sz="1400" dirty="0" smtClean="0"/>
                        <a:t>/</a:t>
                      </a:r>
                      <a:r>
                        <a:rPr kumimoji="1" lang="ja-JP" altLang="en-US" sz="1400" dirty="0" smtClean="0"/>
                        <a:t>オペレーションあり</a:t>
                      </a:r>
                      <a:r>
                        <a:rPr kumimoji="1" lang="en-US" altLang="ja-JP" sz="1400" dirty="0" smtClean="0"/>
                        <a:t>)</a:t>
                      </a:r>
                      <a:endParaRPr kumimoji="1" lang="ja-JP" altLang="en-US" sz="1400" dirty="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622294804"/>
                  </a:ext>
                </a:extLst>
              </a:tr>
              <a:tr h="152792">
                <a:tc>
                  <a:txBody>
                    <a:bodyPr/>
                    <a:lstStyle/>
                    <a:p>
                      <a:r>
                        <a:rPr kumimoji="1" lang="ja-JP" altLang="en-US" sz="1400" smtClean="0"/>
                        <a:t>表示順序</a:t>
                      </a:r>
                      <a:endParaRPr kumimoji="1" lang="ja-JP" altLang="en-US" sz="140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dirty="0" smtClean="0"/>
                        <a:t>1</a:t>
                      </a:r>
                      <a:endParaRPr kumimoji="1" lang="ja-JP" altLang="en-US" sz="1400" dirty="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09883027"/>
                  </a:ext>
                </a:extLst>
              </a:tr>
            </a:tbl>
          </a:graphicData>
        </a:graphic>
      </p:graphicFrame>
      <p:sp>
        <p:nvSpPr>
          <p:cNvPr id="15" name="角丸四角形 14"/>
          <p:cNvSpPr/>
          <p:nvPr/>
        </p:nvSpPr>
        <p:spPr bwMode="auto">
          <a:xfrm>
            <a:off x="385745" y="2672894"/>
            <a:ext cx="2218669" cy="648091"/>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7" name="円形吹き出し 16"/>
          <p:cNvSpPr/>
          <p:nvPr/>
        </p:nvSpPr>
        <p:spPr bwMode="auto">
          <a:xfrm>
            <a:off x="2719005" y="3543331"/>
            <a:ext cx="301542" cy="312200"/>
          </a:xfrm>
          <a:prstGeom prst="wedgeEllipseCallout">
            <a:avLst>
              <a:gd name="adj1" fmla="val -116015"/>
              <a:gd name="adj2" fmla="val -70915"/>
            </a:avLst>
          </a:prstGeom>
          <a:solidFill>
            <a:srgbClr val="FF0000"/>
          </a:solidFill>
          <a:ln w="19050">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rgbClr val="FFFFFF"/>
                </a:solidFill>
                <a:latin typeface="メイリオ"/>
                <a:ea typeface="メイリオ"/>
              </a:rPr>
              <a:t>１</a:t>
            </a:r>
            <a:endParaRPr kumimoji="1" lang="en-US" altLang="ja-JP" sz="1400" b="1" i="0" u="none" strike="noStrike" kern="1200" cap="none" spc="0" normalizeH="0" baseline="0" noProof="0" dirty="0" smtClean="0">
              <a:ln>
                <a:noFill/>
              </a:ln>
              <a:solidFill>
                <a:srgbClr val="FFFFFF"/>
              </a:solidFill>
              <a:effectLst/>
              <a:uLnTx/>
              <a:uFillTx/>
              <a:latin typeface="メイリオ"/>
              <a:ea typeface="メイリオ"/>
              <a:cs typeface="+mn-cs"/>
            </a:endParaRPr>
          </a:p>
        </p:txBody>
      </p:sp>
    </p:spTree>
    <p:extLst>
      <p:ext uri="{BB962C8B-B14F-4D97-AF65-F5344CB8AC3E}">
        <p14:creationId xmlns:p14="http://schemas.microsoft.com/office/powerpoint/2010/main" val="34273208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角丸四角形 11"/>
          <p:cNvSpPr/>
          <p:nvPr/>
        </p:nvSpPr>
        <p:spPr bwMode="auto">
          <a:xfrm>
            <a:off x="4737397" y="2736000"/>
            <a:ext cx="4298979" cy="1701140"/>
          </a:xfrm>
          <a:prstGeom prst="roundRect">
            <a:avLst>
              <a:gd name="adj" fmla="val 5067"/>
            </a:avLst>
          </a:prstGeom>
          <a:solidFill>
            <a:schemeClr val="bg1"/>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endParaRPr lang="en-US" altLang="ja-JP" sz="14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p:txBody>
      </p:sp>
      <p:sp>
        <p:nvSpPr>
          <p:cNvPr id="2" name="タイトル 1"/>
          <p:cNvSpPr>
            <a:spLocks noGrp="1"/>
          </p:cNvSpPr>
          <p:nvPr>
            <p:ph type="title"/>
          </p:nvPr>
        </p:nvSpPr>
        <p:spPr/>
        <p:txBody>
          <a:bodyPr/>
          <a:lstStyle/>
          <a:p>
            <a:r>
              <a:rPr lang="en-US" altLang="ja-JP" smtClean="0"/>
              <a:t>1.7</a:t>
            </a:r>
            <a:r>
              <a:rPr lang="ja-JP" altLang="en-US" smtClean="0"/>
              <a:t> </a:t>
            </a:r>
            <a:r>
              <a:rPr lang="ja-JP" altLang="en-US"/>
              <a:t>パラメータシートの作成 </a:t>
            </a:r>
            <a:r>
              <a:rPr lang="en-US" altLang="ja-JP" smtClean="0"/>
              <a:t>(2/2) </a:t>
            </a:r>
            <a:endParaRPr kumimoji="1" lang="ja-JP" altLang="en-US"/>
          </a:p>
        </p:txBody>
      </p:sp>
      <p:sp>
        <p:nvSpPr>
          <p:cNvPr id="3" name="コンテンツ プレースホルダー 2"/>
          <p:cNvSpPr>
            <a:spLocks noGrp="1"/>
          </p:cNvSpPr>
          <p:nvPr>
            <p:ph sz="quarter" idx="10"/>
          </p:nvPr>
        </p:nvSpPr>
        <p:spPr/>
        <p:txBody>
          <a:bodyPr/>
          <a:lstStyle/>
          <a:p>
            <a:r>
              <a:rPr kumimoji="1" lang="ja-JP" altLang="en-US" b="1" dirty="0" smtClean="0"/>
              <a:t>パラメータシートの項目名を定義する</a:t>
            </a:r>
            <a:r>
              <a:rPr lang="en-US" altLang="ja-JP" b="1" dirty="0" smtClean="0"/>
              <a:t/>
            </a:r>
            <a:br>
              <a:rPr lang="en-US" altLang="ja-JP" b="1" dirty="0" smtClean="0"/>
            </a:br>
            <a:r>
              <a:rPr lang="ja-JP" altLang="en-US" sz="1600" dirty="0" smtClean="0"/>
              <a:t>前項に続き、シートの項目を定義していきましょう。</a:t>
            </a:r>
            <a:r>
              <a:rPr lang="en-US" altLang="ja-JP" sz="1600" dirty="0" smtClean="0"/>
              <a:t/>
            </a:r>
            <a:br>
              <a:rPr lang="en-US" altLang="ja-JP" sz="1600" dirty="0" smtClean="0"/>
            </a:br>
            <a:endParaRPr lang="en-US" altLang="ja-JP" sz="1600" dirty="0"/>
          </a:p>
          <a:p>
            <a:pPr marL="0" indent="0">
              <a:buNone/>
            </a:pPr>
            <a:r>
              <a:rPr kumimoji="1" lang="ja-JP" altLang="en-US" sz="1600" dirty="0" smtClean="0"/>
              <a:t>メニュー</a:t>
            </a:r>
            <a:r>
              <a:rPr kumimoji="1" lang="en-US" altLang="ja-JP" sz="1600" dirty="0" smtClean="0"/>
              <a:t>:</a:t>
            </a:r>
            <a:r>
              <a:rPr kumimoji="1" lang="ja-JP" altLang="en-US" sz="1600" dirty="0" smtClean="0"/>
              <a:t>　</a:t>
            </a:r>
            <a:r>
              <a:rPr kumimoji="1" lang="ja-JP" altLang="en-US" sz="1600" b="1" dirty="0" smtClean="0"/>
              <a:t>メニュー作成 </a:t>
            </a:r>
            <a:r>
              <a:rPr kumimoji="1" lang="en-US" altLang="ja-JP" sz="1600" b="1" dirty="0" smtClean="0"/>
              <a:t>&gt;</a:t>
            </a:r>
            <a:r>
              <a:rPr kumimoji="1" lang="ja-JP" altLang="en-US" sz="1600" b="1" dirty="0" smtClean="0"/>
              <a:t> メニュ</a:t>
            </a:r>
            <a:r>
              <a:rPr lang="ja-JP" altLang="en-US" sz="1600" b="1" dirty="0" smtClean="0"/>
              <a:t>ー定義</a:t>
            </a:r>
            <a:r>
              <a:rPr lang="en-US" altLang="ja-JP" sz="1600" b="1" dirty="0" smtClean="0"/>
              <a:t>/</a:t>
            </a:r>
            <a:r>
              <a:rPr lang="ja-JP" altLang="en-US" sz="1600" b="1" dirty="0" smtClean="0"/>
              <a:t>作成</a:t>
            </a:r>
            <a:endParaRPr lang="en-US" altLang="ja-JP" sz="1600" b="1" dirty="0" smtClean="0"/>
          </a:p>
          <a:p>
            <a:pPr marL="342900" indent="-342900">
              <a:buFont typeface="+mj-ea"/>
              <a:buAutoNum type="circleNumDbPlain"/>
            </a:pPr>
            <a:r>
              <a:rPr lang="ja-JP" altLang="en-US" sz="1600" dirty="0"/>
              <a:t>項目</a:t>
            </a:r>
            <a:r>
              <a:rPr lang="ja-JP" altLang="en-US" sz="1600" dirty="0" smtClean="0"/>
              <a:t>を</a:t>
            </a:r>
            <a:r>
              <a:rPr lang="ja-JP" altLang="en-US" sz="1600" dirty="0"/>
              <a:t>押下</a:t>
            </a:r>
            <a:r>
              <a:rPr lang="ja-JP" altLang="en-US" sz="1600" dirty="0" smtClean="0"/>
              <a:t>する。</a:t>
            </a:r>
            <a:endParaRPr lang="en-US" altLang="ja-JP" sz="1600" dirty="0" smtClean="0"/>
          </a:p>
          <a:p>
            <a:pPr marL="342900" indent="-342900">
              <a:buFont typeface="+mj-ea"/>
              <a:buAutoNum type="circleNumDbPlain"/>
            </a:pPr>
            <a:r>
              <a:rPr lang="ja-JP" altLang="en-US" sz="1600" dirty="0"/>
              <a:t>各項目で下表のように選択または入力し、</a:t>
            </a:r>
            <a:r>
              <a:rPr lang="en-US" altLang="ja-JP" sz="1600" dirty="0" smtClean="0"/>
              <a:t>[</a:t>
            </a:r>
            <a:r>
              <a:rPr lang="ja-JP" altLang="en-US" sz="1600" dirty="0"/>
              <a:t>作成</a:t>
            </a:r>
            <a:r>
              <a:rPr lang="en-US" altLang="ja-JP" sz="1600" dirty="0" smtClean="0"/>
              <a:t>]</a:t>
            </a:r>
            <a:r>
              <a:rPr lang="ja-JP" altLang="en-US" sz="1600" dirty="0"/>
              <a:t>を押下する。</a:t>
            </a:r>
            <a:r>
              <a:rPr lang="en-US" altLang="ja-JP" sz="1600" dirty="0"/>
              <a:t/>
            </a:r>
            <a:br>
              <a:rPr lang="en-US" altLang="ja-JP" sz="1600" dirty="0"/>
            </a:br>
            <a:endParaRPr lang="en-US" altLang="ja-JP" sz="1600" dirty="0"/>
          </a:p>
          <a:p>
            <a:pPr marL="342900" indent="-342900">
              <a:buFont typeface="+mj-ea"/>
              <a:buAutoNum type="circleNumDbPlain"/>
            </a:pPr>
            <a:endParaRPr lang="en-US" altLang="ja-JP" sz="1600" b="1" dirty="0" smtClean="0"/>
          </a:p>
        </p:txBody>
      </p:sp>
      <p:graphicFrame>
        <p:nvGraphicFramePr>
          <p:cNvPr id="4" name="表 3"/>
          <p:cNvGraphicFramePr>
            <a:graphicFrameLocks noGrp="1"/>
          </p:cNvGraphicFramePr>
          <p:nvPr>
            <p:extLst>
              <p:ext uri="{D42A27DB-BD31-4B8C-83A1-F6EECF244321}">
                <p14:modId xmlns:p14="http://schemas.microsoft.com/office/powerpoint/2010/main" val="1827642239"/>
              </p:ext>
            </p:extLst>
          </p:nvPr>
        </p:nvGraphicFramePr>
        <p:xfrm>
          <a:off x="4825913" y="2808000"/>
          <a:ext cx="4107790" cy="1566232"/>
        </p:xfrm>
        <a:graphic>
          <a:graphicData uri="http://schemas.openxmlformats.org/drawingml/2006/table">
            <a:tbl>
              <a:tblPr firstRow="1" bandRow="1">
                <a:tableStyleId>{93296810-A885-4BE3-A3E7-6D5BEEA58F35}</a:tableStyleId>
              </a:tblPr>
              <a:tblGrid>
                <a:gridCol w="1731459">
                  <a:extLst>
                    <a:ext uri="{9D8B030D-6E8A-4147-A177-3AD203B41FA5}">
                      <a16:colId xmlns:a16="http://schemas.microsoft.com/office/drawing/2014/main" val="2131603622"/>
                    </a:ext>
                  </a:extLst>
                </a:gridCol>
                <a:gridCol w="1368190">
                  <a:extLst>
                    <a:ext uri="{9D8B030D-6E8A-4147-A177-3AD203B41FA5}">
                      <a16:colId xmlns:a16="http://schemas.microsoft.com/office/drawing/2014/main" val="428160483"/>
                    </a:ext>
                  </a:extLst>
                </a:gridCol>
                <a:gridCol w="1008141">
                  <a:extLst>
                    <a:ext uri="{9D8B030D-6E8A-4147-A177-3AD203B41FA5}">
                      <a16:colId xmlns:a16="http://schemas.microsoft.com/office/drawing/2014/main" val="2290200986"/>
                    </a:ext>
                  </a:extLst>
                </a:gridCol>
              </a:tblGrid>
              <a:tr h="269915">
                <a:tc>
                  <a:txBody>
                    <a:bodyPr/>
                    <a:lstStyle/>
                    <a:p>
                      <a:pPr algn="l"/>
                      <a:r>
                        <a:rPr lang="ja-JP" altLang="en-US" sz="1100">
                          <a:effectLst/>
                        </a:rPr>
                        <a:t>項目名</a:t>
                      </a:r>
                      <a:endParaRPr lang="ja-JP" altLang="en-US" sz="1100" b="0">
                        <a:effectLst/>
                        <a:latin typeface="+mn-lt"/>
                      </a:endParaRPr>
                    </a:p>
                  </a:txBody>
                  <a:tcPr marL="76200" marR="76200" marT="60960" marB="60960" anchor="ct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pPr algn="l"/>
                      <a:r>
                        <a:rPr lang="ja-JP" altLang="en-US" sz="1100" dirty="0">
                          <a:effectLst/>
                        </a:rPr>
                        <a:t>入力方式</a:t>
                      </a:r>
                      <a:endParaRPr lang="ja-JP" altLang="en-US" sz="1100" b="0" dirty="0">
                        <a:effectLst/>
                        <a:latin typeface="+mn-lt"/>
                      </a:endParaRPr>
                    </a:p>
                  </a:txBody>
                  <a:tcPr marL="76200" marR="76200" marT="60960" marB="60960" anchor="ctr">
                    <a:lnT w="28575" cap="flat" cmpd="sng" algn="ctr">
                      <a:solidFill>
                        <a:schemeClr val="bg2">
                          <a:lumMod val="50000"/>
                        </a:schemeClr>
                      </a:solidFill>
                      <a:prstDash val="solid"/>
                      <a:round/>
                      <a:headEnd type="none" w="med" len="med"/>
                      <a:tailEnd type="none" w="med" len="med"/>
                    </a:lnT>
                  </a:tcPr>
                </a:tc>
                <a:tc>
                  <a:txBody>
                    <a:bodyPr/>
                    <a:lstStyle/>
                    <a:p>
                      <a:pPr algn="l"/>
                      <a:r>
                        <a:rPr lang="ja-JP" altLang="en-US" sz="1100" smtClean="0">
                          <a:effectLst/>
                        </a:rPr>
                        <a:t>最大</a:t>
                      </a:r>
                      <a:r>
                        <a:rPr lang="ja-JP" altLang="en-US" sz="1100">
                          <a:effectLst/>
                        </a:rPr>
                        <a:t>バイト数</a:t>
                      </a:r>
                      <a:endParaRPr lang="ja-JP" altLang="en-US" sz="1100" b="0">
                        <a:effectLst/>
                        <a:latin typeface="+mn-lt"/>
                      </a:endParaRPr>
                    </a:p>
                  </a:txBody>
                  <a:tcPr marL="76200" marR="76200" marT="60960" marB="60960" anchor="ct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2119718465"/>
                  </a:ext>
                </a:extLst>
              </a:tr>
              <a:tr h="319168">
                <a:tc>
                  <a:txBody>
                    <a:bodyPr/>
                    <a:lstStyle/>
                    <a:p>
                      <a:r>
                        <a:rPr kumimoji="1" lang="en-US" altLang="ja-JP" sz="1200" dirty="0" err="1" smtClean="0"/>
                        <a:t>package_name</a:t>
                      </a:r>
                      <a:endParaRPr kumimoji="1" lang="ja-JP" altLang="en-US" sz="1200" dirty="0"/>
                    </a:p>
                  </a:txBody>
                  <a:tcPr>
                    <a:lnL w="28575" cap="flat" cmpd="sng" algn="ctr">
                      <a:solidFill>
                        <a:schemeClr val="bg2">
                          <a:lumMod val="50000"/>
                        </a:schemeClr>
                      </a:solidFill>
                      <a:prstDash val="solid"/>
                      <a:round/>
                      <a:headEnd type="none" w="med" len="med"/>
                      <a:tailEnd type="none" w="med" len="med"/>
                    </a:lnL>
                  </a:tcPr>
                </a:tc>
                <a:tc>
                  <a:txBody>
                    <a:bodyPr/>
                    <a:lstStyle/>
                    <a:p>
                      <a:r>
                        <a:rPr kumimoji="1" lang="ja-JP" altLang="en-US" sz="1200" smtClean="0"/>
                        <a:t>文字列</a:t>
                      </a:r>
                      <a:r>
                        <a:rPr kumimoji="1" lang="en-US" altLang="ja-JP" sz="1200" smtClean="0"/>
                        <a:t>(</a:t>
                      </a:r>
                      <a:r>
                        <a:rPr kumimoji="1" lang="ja-JP" altLang="en-US" sz="1200" smtClean="0"/>
                        <a:t>単一行</a:t>
                      </a:r>
                      <a:r>
                        <a:rPr kumimoji="1" lang="en-US" altLang="ja-JP" sz="1200" smtClean="0"/>
                        <a:t>)</a:t>
                      </a:r>
                      <a:endParaRPr kumimoji="1" lang="ja-JP" altLang="en-US" sz="1200"/>
                    </a:p>
                  </a:txBody>
                  <a:tcPr/>
                </a:tc>
                <a:tc>
                  <a:txBody>
                    <a:bodyPr/>
                    <a:lstStyle/>
                    <a:p>
                      <a:r>
                        <a:rPr kumimoji="1" lang="en-US" altLang="ja-JP" sz="1200" smtClean="0"/>
                        <a:t>32</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687640512"/>
                  </a:ext>
                </a:extLst>
              </a:tr>
              <a:tr h="3191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err="1" smtClean="0"/>
                        <a:t>package_name_sub</a:t>
                      </a:r>
                      <a:endParaRPr kumimoji="1" lang="ja-JP" altLang="en-US" sz="1200" dirty="0" smtClean="0"/>
                    </a:p>
                  </a:txBody>
                  <a:tcPr>
                    <a:lnL w="28575" cap="flat" cmpd="sng" algn="ctr">
                      <a:solidFill>
                        <a:schemeClr val="bg2">
                          <a:lumMod val="50000"/>
                        </a:schemeClr>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smtClean="0"/>
                        <a:t>文字列</a:t>
                      </a:r>
                      <a:r>
                        <a:rPr kumimoji="1" lang="en-US" altLang="ja-JP" sz="1200" smtClean="0"/>
                        <a:t>(</a:t>
                      </a:r>
                      <a:r>
                        <a:rPr kumimoji="1" lang="ja-JP" altLang="en-US" sz="1200" smtClean="0"/>
                        <a:t>単一行</a:t>
                      </a:r>
                      <a:r>
                        <a:rPr kumimoji="1" lang="en-US" altLang="ja-JP" sz="1200" smtClean="0"/>
                        <a:t>)</a:t>
                      </a:r>
                      <a:endParaRPr kumimoji="1" lang="ja-JP" altLang="en-US" sz="120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32</a:t>
                      </a:r>
                      <a:endParaRPr kumimoji="1" lang="ja-JP" altLang="en-US" sz="1200" smtClean="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775555701"/>
                  </a:ext>
                </a:extLst>
              </a:tr>
              <a:tr h="319168">
                <a:tc>
                  <a:txBody>
                    <a:bodyPr/>
                    <a:lstStyle/>
                    <a:p>
                      <a:r>
                        <a:rPr kumimoji="1" lang="en-US" altLang="ja-JP" sz="1200" dirty="0" err="1" smtClean="0"/>
                        <a:t>port_number</a:t>
                      </a:r>
                      <a:endParaRPr kumimoji="1" lang="ja-JP" altLang="en-US" sz="1200" dirty="0"/>
                    </a:p>
                  </a:txBody>
                  <a:tcPr>
                    <a:lnL w="28575" cap="flat" cmpd="sng" algn="ctr">
                      <a:solidFill>
                        <a:schemeClr val="bg2">
                          <a:lumMod val="50000"/>
                        </a:schemeClr>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smtClean="0"/>
                        <a:t>文字列</a:t>
                      </a:r>
                      <a:r>
                        <a:rPr kumimoji="1" lang="en-US" altLang="ja-JP" sz="1200" smtClean="0"/>
                        <a:t>(</a:t>
                      </a:r>
                      <a:r>
                        <a:rPr kumimoji="1" lang="ja-JP" altLang="en-US" sz="1200" smtClean="0"/>
                        <a:t>単一行</a:t>
                      </a:r>
                      <a:r>
                        <a:rPr kumimoji="1" lang="en-US" altLang="ja-JP" sz="1200" smtClean="0"/>
                        <a:t>)</a:t>
                      </a:r>
                      <a:endParaRPr kumimoji="1" lang="ja-JP" altLang="en-US" sz="120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32</a:t>
                      </a:r>
                      <a:endParaRPr kumimoji="1" lang="ja-JP" altLang="en-US" sz="1200" smtClean="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2338755945"/>
                  </a:ext>
                </a:extLst>
              </a:tr>
              <a:tr h="319168">
                <a:tc>
                  <a:txBody>
                    <a:bodyPr/>
                    <a:lstStyle/>
                    <a:p>
                      <a:r>
                        <a:rPr kumimoji="1" lang="en-US" altLang="ja-JP" sz="1200" dirty="0" err="1" smtClean="0"/>
                        <a:t>service_name</a:t>
                      </a:r>
                      <a:endParaRPr kumimoji="1" lang="ja-JP" altLang="en-US" sz="1200" dirty="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smtClean="0"/>
                        <a:t>文字列</a:t>
                      </a:r>
                      <a:r>
                        <a:rPr kumimoji="1" lang="en-US" altLang="ja-JP" sz="1200" smtClean="0"/>
                        <a:t>(</a:t>
                      </a:r>
                      <a:r>
                        <a:rPr kumimoji="1" lang="ja-JP" altLang="en-US" sz="1200" smtClean="0"/>
                        <a:t>単一行</a:t>
                      </a:r>
                      <a:r>
                        <a:rPr kumimoji="1" lang="en-US" altLang="ja-JP" sz="1200" smtClean="0"/>
                        <a:t>)</a:t>
                      </a:r>
                      <a:endParaRPr kumimoji="1" lang="ja-JP" altLang="en-US" sz="1200" smtClean="0"/>
                    </a:p>
                  </a:txBody>
                  <a:tcP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32</a:t>
                      </a:r>
                      <a:endParaRPr kumimoji="1" lang="ja-JP" altLang="en-US" sz="1200" dirty="0" smtClean="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795359325"/>
                  </a:ext>
                </a:extLst>
              </a:tr>
            </a:tbl>
          </a:graphicData>
        </a:graphic>
      </p:graphicFrame>
      <p:pic>
        <p:nvPicPr>
          <p:cNvPr id="8" name="図 7"/>
          <p:cNvPicPr>
            <a:picLocks noChangeAspect="1"/>
          </p:cNvPicPr>
          <p:nvPr/>
        </p:nvPicPr>
        <p:blipFill>
          <a:blip r:embed="rId2"/>
          <a:stretch>
            <a:fillRect/>
          </a:stretch>
        </p:blipFill>
        <p:spPr>
          <a:xfrm>
            <a:off x="251400" y="2772000"/>
            <a:ext cx="4449057" cy="2641074"/>
          </a:xfrm>
          <a:prstGeom prst="rect">
            <a:avLst/>
          </a:prstGeom>
        </p:spPr>
      </p:pic>
      <p:sp>
        <p:nvSpPr>
          <p:cNvPr id="17" name="角丸四角形 16"/>
          <p:cNvSpPr/>
          <p:nvPr/>
        </p:nvSpPr>
        <p:spPr bwMode="auto">
          <a:xfrm>
            <a:off x="220615" y="2736000"/>
            <a:ext cx="360050" cy="226326"/>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pic>
        <p:nvPicPr>
          <p:cNvPr id="14" name="図 13"/>
          <p:cNvPicPr>
            <a:picLocks noChangeAspect="1"/>
          </p:cNvPicPr>
          <p:nvPr/>
        </p:nvPicPr>
        <p:blipFill>
          <a:blip r:embed="rId3"/>
          <a:stretch>
            <a:fillRect/>
          </a:stretch>
        </p:blipFill>
        <p:spPr>
          <a:xfrm>
            <a:off x="2195670" y="4557495"/>
            <a:ext cx="3000415" cy="1403220"/>
          </a:xfrm>
          <a:prstGeom prst="rect">
            <a:avLst/>
          </a:prstGeom>
        </p:spPr>
      </p:pic>
      <p:sp>
        <p:nvSpPr>
          <p:cNvPr id="19" name="角丸四角形 18"/>
          <p:cNvSpPr/>
          <p:nvPr/>
        </p:nvSpPr>
        <p:spPr bwMode="auto">
          <a:xfrm>
            <a:off x="2195670" y="5764480"/>
            <a:ext cx="648090" cy="226326"/>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20" name="円形吹き出し 19"/>
          <p:cNvSpPr/>
          <p:nvPr/>
        </p:nvSpPr>
        <p:spPr bwMode="auto">
          <a:xfrm>
            <a:off x="705081" y="2562613"/>
            <a:ext cx="301542" cy="312200"/>
          </a:xfrm>
          <a:prstGeom prst="wedgeEllipseCallout">
            <a:avLst>
              <a:gd name="adj1" fmla="val -84061"/>
              <a:gd name="adj2" fmla="val 6161"/>
            </a:avLst>
          </a:prstGeom>
          <a:solidFill>
            <a:srgbClr val="FF0000"/>
          </a:solidFill>
          <a:ln w="19050">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ja-JP" altLang="en-US" sz="1400" b="1" smtClean="0">
                <a:latin typeface="+mn-ea"/>
              </a:rPr>
              <a:t>１</a:t>
            </a:r>
          </a:p>
        </p:txBody>
      </p:sp>
      <p:sp>
        <p:nvSpPr>
          <p:cNvPr id="21" name="円形吹き出し 20"/>
          <p:cNvSpPr/>
          <p:nvPr/>
        </p:nvSpPr>
        <p:spPr bwMode="auto">
          <a:xfrm>
            <a:off x="2987780" y="5608380"/>
            <a:ext cx="301542" cy="312200"/>
          </a:xfrm>
          <a:prstGeom prst="wedgeEllipseCallout">
            <a:avLst>
              <a:gd name="adj1" fmla="val -84061"/>
              <a:gd name="adj2" fmla="val 6161"/>
            </a:avLst>
          </a:prstGeom>
          <a:solidFill>
            <a:srgbClr val="FF0000"/>
          </a:solidFill>
          <a:ln w="19050">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dirty="0">
                <a:latin typeface="+mn-ea"/>
              </a:rPr>
              <a:t>２</a:t>
            </a:r>
            <a:endParaRPr kumimoji="1" lang="ja-JP" altLang="en-US" sz="1400" b="1" dirty="0" smtClean="0">
              <a:latin typeface="+mn-ea"/>
            </a:endParaRPr>
          </a:p>
        </p:txBody>
      </p:sp>
      <p:sp>
        <p:nvSpPr>
          <p:cNvPr id="23" name="円形吹き出し 22"/>
          <p:cNvSpPr/>
          <p:nvPr/>
        </p:nvSpPr>
        <p:spPr bwMode="auto">
          <a:xfrm>
            <a:off x="4591116" y="2628000"/>
            <a:ext cx="301542" cy="312200"/>
          </a:xfrm>
          <a:prstGeom prst="wedgeEllipseCallout">
            <a:avLst>
              <a:gd name="adj1" fmla="val -161444"/>
              <a:gd name="adj2" fmla="val 115702"/>
            </a:avLst>
          </a:prstGeom>
          <a:solidFill>
            <a:srgbClr val="FF0000"/>
          </a:solidFill>
          <a:ln w="19050">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smtClean="0">
                <a:ln>
                  <a:noFill/>
                </a:ln>
                <a:solidFill>
                  <a:srgbClr val="FFFFFF"/>
                </a:solidFill>
                <a:effectLst/>
                <a:uLnTx/>
                <a:uFillTx/>
                <a:latin typeface="メイリオ"/>
                <a:ea typeface="メイリオ"/>
                <a:cs typeface="+mn-cs"/>
              </a:rPr>
              <a:t>2</a:t>
            </a:r>
          </a:p>
        </p:txBody>
      </p:sp>
    </p:spTree>
    <p:extLst>
      <p:ext uri="{BB962C8B-B14F-4D97-AF65-F5344CB8AC3E}">
        <p14:creationId xmlns:p14="http://schemas.microsoft.com/office/powerpoint/2010/main" val="37421143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2"/>
          <a:stretch>
            <a:fillRect/>
          </a:stretch>
        </p:blipFill>
        <p:spPr>
          <a:xfrm>
            <a:off x="178415" y="3185814"/>
            <a:ext cx="5987907" cy="1468833"/>
          </a:xfrm>
          <a:prstGeom prst="rect">
            <a:avLst/>
          </a:prstGeom>
          <a:ln>
            <a:solidFill>
              <a:schemeClr val="bg1">
                <a:lumMod val="85000"/>
              </a:schemeClr>
            </a:solidFill>
          </a:ln>
        </p:spPr>
      </p:pic>
      <p:sp>
        <p:nvSpPr>
          <p:cNvPr id="7" name="角丸四角形 6"/>
          <p:cNvSpPr/>
          <p:nvPr/>
        </p:nvSpPr>
        <p:spPr bwMode="auto">
          <a:xfrm>
            <a:off x="181910" y="4726657"/>
            <a:ext cx="8790066" cy="1150683"/>
          </a:xfrm>
          <a:prstGeom prst="roundRect">
            <a:avLst>
              <a:gd name="adj" fmla="val 5067"/>
            </a:avLst>
          </a:prstGeom>
          <a:solidFill>
            <a:schemeClr val="bg1"/>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endParaRPr lang="en-US" altLang="ja-JP" sz="14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p:txBody>
      </p:sp>
      <p:sp>
        <p:nvSpPr>
          <p:cNvPr id="2" name="タイトル 1"/>
          <p:cNvSpPr>
            <a:spLocks noGrp="1"/>
          </p:cNvSpPr>
          <p:nvPr>
            <p:ph type="title"/>
          </p:nvPr>
        </p:nvSpPr>
        <p:spPr/>
        <p:txBody>
          <a:bodyPr/>
          <a:lstStyle/>
          <a:p>
            <a:r>
              <a:rPr lang="en-US" altLang="ja-JP" smtClean="0"/>
              <a:t>1.8</a:t>
            </a:r>
            <a:r>
              <a:rPr lang="ja-JP" altLang="en-US" smtClean="0"/>
              <a:t> データの</a:t>
            </a:r>
            <a:r>
              <a:rPr lang="ja-JP" altLang="en-US" dirty="0" smtClean="0"/>
              <a:t>登録</a:t>
            </a:r>
            <a:r>
              <a:rPr lang="en-US" altLang="ja-JP" dirty="0" smtClean="0"/>
              <a:t> </a:t>
            </a:r>
            <a:endParaRPr kumimoji="1" lang="ja-JP" altLang="en-US" dirty="0"/>
          </a:p>
        </p:txBody>
      </p:sp>
      <p:sp>
        <p:nvSpPr>
          <p:cNvPr id="3" name="コンテンツ プレースホルダー 2"/>
          <p:cNvSpPr>
            <a:spLocks noGrp="1"/>
          </p:cNvSpPr>
          <p:nvPr>
            <p:ph sz="quarter" idx="10"/>
          </p:nvPr>
        </p:nvSpPr>
        <p:spPr/>
        <p:txBody>
          <a:bodyPr/>
          <a:lstStyle/>
          <a:p>
            <a:r>
              <a:rPr lang="ja-JP" altLang="en-US" b="1" dirty="0" smtClean="0"/>
              <a:t>パラメータ</a:t>
            </a:r>
            <a:r>
              <a:rPr lang="ja-JP" altLang="en-US" b="1" dirty="0"/>
              <a:t>シート</a:t>
            </a:r>
            <a:r>
              <a:rPr lang="ja-JP" altLang="en-US" b="1" dirty="0" smtClean="0"/>
              <a:t>に</a:t>
            </a:r>
            <a:r>
              <a:rPr lang="ja-JP" altLang="en-US" b="1" dirty="0"/>
              <a:t>データ</a:t>
            </a:r>
            <a:r>
              <a:rPr lang="ja-JP" altLang="en-US" b="1" dirty="0" smtClean="0"/>
              <a:t>を登録する</a:t>
            </a:r>
            <a:r>
              <a:rPr lang="en-US" altLang="ja-JP" dirty="0"/>
              <a:t/>
            </a:r>
            <a:br>
              <a:rPr lang="en-US" altLang="ja-JP" dirty="0"/>
            </a:br>
            <a:r>
              <a:rPr lang="ja-JP" altLang="en-US" sz="1600" dirty="0" smtClean="0"/>
              <a:t>前項の操作でパラメータシートが作成されました。</a:t>
            </a:r>
            <a:r>
              <a:rPr lang="en-US" altLang="ja-JP" sz="1600" dirty="0"/>
              <a:t/>
            </a:r>
            <a:br>
              <a:rPr lang="en-US" altLang="ja-JP" sz="1600" dirty="0"/>
            </a:br>
            <a:r>
              <a:rPr lang="ja-JP" altLang="en-US" sz="1600" dirty="0" smtClean="0"/>
              <a:t>作成したメニューに移動し</a:t>
            </a:r>
            <a:r>
              <a:rPr lang="ja-JP" altLang="en-US" sz="1600" dirty="0"/>
              <a:t>、データを</a:t>
            </a:r>
            <a:r>
              <a:rPr lang="ja-JP" altLang="en-US" sz="1600" dirty="0" smtClean="0"/>
              <a:t>入力していきましょう。</a:t>
            </a:r>
            <a:r>
              <a:rPr lang="en-US" altLang="ja-JP" sz="1600" dirty="0"/>
              <a:t/>
            </a:r>
            <a:br>
              <a:rPr lang="en-US" altLang="ja-JP" sz="1600" dirty="0"/>
            </a:br>
            <a:endParaRPr kumimoji="1" lang="en-US" altLang="ja-JP" sz="1600" dirty="0" smtClean="0"/>
          </a:p>
          <a:p>
            <a:pPr marL="0" indent="0">
              <a:buNone/>
            </a:pPr>
            <a:r>
              <a:rPr lang="ja-JP" altLang="en-US" sz="1600" dirty="0" smtClean="0"/>
              <a:t>メニュー</a:t>
            </a:r>
            <a:r>
              <a:rPr lang="en-US" altLang="ja-JP" sz="1600" smtClean="0"/>
              <a:t>:</a:t>
            </a:r>
            <a:r>
              <a:rPr lang="ja-JP" altLang="en-US" sz="1600" smtClean="0"/>
              <a:t> </a:t>
            </a:r>
            <a:r>
              <a:rPr lang="ja-JP" altLang="en-US" sz="1600" b="1" smtClean="0"/>
              <a:t>入力用 </a:t>
            </a:r>
            <a:r>
              <a:rPr lang="en-US" altLang="ja-JP" sz="1600" b="1" smtClean="0"/>
              <a:t>&gt; Legacy</a:t>
            </a:r>
            <a:r>
              <a:rPr lang="ja-JP" altLang="en-US" sz="1600" b="1" smtClean="0"/>
              <a:t>実践</a:t>
            </a:r>
            <a:r>
              <a:rPr lang="en-US" altLang="ja-JP" sz="1600" b="1" smtClean="0"/>
              <a:t>(</a:t>
            </a:r>
            <a:r>
              <a:rPr lang="ja-JP" altLang="en-US" sz="1600" b="1" smtClean="0"/>
              <a:t>作成したメニュー</a:t>
            </a:r>
            <a:r>
              <a:rPr lang="en-US" altLang="ja-JP" sz="1600" b="1" smtClean="0"/>
              <a:t>)</a:t>
            </a:r>
          </a:p>
          <a:p>
            <a:pPr marL="457200" indent="-457200">
              <a:buFont typeface="+mj-ea"/>
              <a:buAutoNum type="circleNumDbPlain"/>
            </a:pPr>
            <a:r>
              <a:rPr lang="ja-JP" altLang="en-US" sz="1600" smtClean="0"/>
              <a:t>登録 </a:t>
            </a:r>
            <a:r>
              <a:rPr lang="en-US" altLang="ja-JP" sz="1600"/>
              <a:t>&gt; </a:t>
            </a:r>
            <a:r>
              <a:rPr lang="ja-JP" altLang="en-US" sz="1600"/>
              <a:t>登録開始 を押下</a:t>
            </a:r>
            <a:r>
              <a:rPr lang="ja-JP" altLang="en-US" sz="1600" smtClean="0"/>
              <a:t>する。</a:t>
            </a:r>
            <a:endParaRPr lang="ja-JP" altLang="en-US" sz="1600"/>
          </a:p>
          <a:p>
            <a:pPr marL="457200" indent="-457200">
              <a:buFont typeface="+mj-ea"/>
              <a:buAutoNum type="circleNumDbPlain"/>
            </a:pPr>
            <a:r>
              <a:rPr lang="ja-JP" altLang="en-US" sz="1600"/>
              <a:t>各項目で下表のように選択または入力し、</a:t>
            </a:r>
            <a:r>
              <a:rPr lang="en-US" altLang="ja-JP" sz="1600"/>
              <a:t>[</a:t>
            </a:r>
            <a:r>
              <a:rPr lang="ja-JP" altLang="en-US" sz="1600"/>
              <a:t>登録</a:t>
            </a:r>
            <a:r>
              <a:rPr lang="en-US" altLang="ja-JP" sz="1600"/>
              <a:t>]</a:t>
            </a:r>
            <a:r>
              <a:rPr lang="ja-JP" altLang="en-US" sz="1600"/>
              <a:t>を押下する。</a:t>
            </a:r>
            <a:endParaRPr lang="en-US" altLang="ja-JP" sz="1600" smtClean="0"/>
          </a:p>
          <a:p>
            <a:pPr marL="0" indent="0">
              <a:buNone/>
            </a:pPr>
            <a:endParaRPr lang="en-US" altLang="ja-JP" sz="1800" smtClean="0"/>
          </a:p>
          <a:p>
            <a:pPr marL="0" indent="0">
              <a:buNone/>
            </a:pPr>
            <a:endParaRPr lang="ja-JP" altLang="en-US" sz="1800"/>
          </a:p>
          <a:p>
            <a:pPr marL="457200" indent="-457200">
              <a:buFont typeface="+mj-ea"/>
              <a:buAutoNum type="circleNumDbPlain"/>
            </a:pPr>
            <a:endParaRPr lang="en-US" altLang="ja-JP" smtClean="0"/>
          </a:p>
          <a:p>
            <a:pPr marL="457200" indent="-457200">
              <a:buFont typeface="+mj-ea"/>
              <a:buAutoNum type="circleNumDbPlain"/>
            </a:pPr>
            <a:endParaRPr kumimoji="1" lang="ja-JP" altLang="en-US"/>
          </a:p>
        </p:txBody>
      </p:sp>
      <p:graphicFrame>
        <p:nvGraphicFramePr>
          <p:cNvPr id="4" name="表 3"/>
          <p:cNvGraphicFramePr>
            <a:graphicFrameLocks noGrp="1"/>
          </p:cNvGraphicFramePr>
          <p:nvPr>
            <p:extLst>
              <p:ext uri="{D42A27DB-BD31-4B8C-83A1-F6EECF244321}">
                <p14:modId xmlns:p14="http://schemas.microsoft.com/office/powerpoint/2010/main" val="1633456421"/>
              </p:ext>
            </p:extLst>
          </p:nvPr>
        </p:nvGraphicFramePr>
        <p:xfrm>
          <a:off x="257791" y="4890519"/>
          <a:ext cx="8589393" cy="822960"/>
        </p:xfrm>
        <a:graphic>
          <a:graphicData uri="http://schemas.openxmlformats.org/drawingml/2006/table">
            <a:tbl>
              <a:tblPr firstRow="1" bandRow="1">
                <a:tableStyleId>{93296810-A885-4BE3-A3E7-6D5BEEA58F35}</a:tableStyleId>
              </a:tblPr>
              <a:tblGrid>
                <a:gridCol w="1283018">
                  <a:extLst>
                    <a:ext uri="{9D8B030D-6E8A-4147-A177-3AD203B41FA5}">
                      <a16:colId xmlns:a16="http://schemas.microsoft.com/office/drawing/2014/main" val="3513618482"/>
                    </a:ext>
                  </a:extLst>
                </a:gridCol>
                <a:gridCol w="1334961">
                  <a:extLst>
                    <a:ext uri="{9D8B030D-6E8A-4147-A177-3AD203B41FA5}">
                      <a16:colId xmlns:a16="http://schemas.microsoft.com/office/drawing/2014/main" val="3224140352"/>
                    </a:ext>
                  </a:extLst>
                </a:gridCol>
                <a:gridCol w="1456055">
                  <a:extLst>
                    <a:ext uri="{9D8B030D-6E8A-4147-A177-3AD203B41FA5}">
                      <a16:colId xmlns:a16="http://schemas.microsoft.com/office/drawing/2014/main" val="2571579917"/>
                    </a:ext>
                  </a:extLst>
                </a:gridCol>
                <a:gridCol w="1848168">
                  <a:extLst>
                    <a:ext uri="{9D8B030D-6E8A-4147-A177-3AD203B41FA5}">
                      <a16:colId xmlns:a16="http://schemas.microsoft.com/office/drawing/2014/main" val="525289859"/>
                    </a:ext>
                  </a:extLst>
                </a:gridCol>
                <a:gridCol w="1307402">
                  <a:extLst>
                    <a:ext uri="{9D8B030D-6E8A-4147-A177-3AD203B41FA5}">
                      <a16:colId xmlns:a16="http://schemas.microsoft.com/office/drawing/2014/main" val="431791396"/>
                    </a:ext>
                  </a:extLst>
                </a:gridCol>
                <a:gridCol w="1359789">
                  <a:extLst>
                    <a:ext uri="{9D8B030D-6E8A-4147-A177-3AD203B41FA5}">
                      <a16:colId xmlns:a16="http://schemas.microsoft.com/office/drawing/2014/main" val="1580498366"/>
                    </a:ext>
                  </a:extLst>
                </a:gridCol>
              </a:tblGrid>
              <a:tr h="247494">
                <a:tc>
                  <a:txBody>
                    <a:bodyPr/>
                    <a:lstStyle/>
                    <a:p>
                      <a:r>
                        <a:rPr kumimoji="1" lang="ja-JP" altLang="en-US" sz="1200" smtClean="0"/>
                        <a:t>ホスト名</a:t>
                      </a:r>
                      <a:endParaRPr kumimoji="1" lang="ja-JP" altLang="en-US" sz="12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200" smtClean="0"/>
                        <a:t>オペレーション</a:t>
                      </a:r>
                      <a:endParaRPr kumimoji="1" lang="ja-JP" altLang="en-US" sz="12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en-US" altLang="ja-JP" sz="1200" err="1" smtClean="0"/>
                        <a:t>package_name</a:t>
                      </a:r>
                      <a:endParaRPr kumimoji="1" lang="ja-JP" altLang="en-US" sz="12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en-US" altLang="ja-JP" sz="1200" err="1" smtClean="0"/>
                        <a:t>package_name_sub</a:t>
                      </a:r>
                      <a:endParaRPr kumimoji="1" lang="ja-JP" altLang="en-US" sz="12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en-US" altLang="ja-JP" sz="1200" err="1" smtClean="0"/>
                        <a:t>port_number</a:t>
                      </a:r>
                      <a:endParaRPr kumimoji="1" lang="ja-JP" altLang="en-US" sz="12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en-US" altLang="ja-JP" sz="1200" err="1" smtClean="0"/>
                        <a:t>service_name</a:t>
                      </a:r>
                      <a:endParaRPr kumimoji="1" lang="ja-JP" altLang="en-US" sz="120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1326770688"/>
                  </a:ext>
                </a:extLst>
              </a:tr>
              <a:tr h="264958">
                <a:tc>
                  <a:txBody>
                    <a:bodyPr/>
                    <a:lstStyle/>
                    <a:p>
                      <a:r>
                        <a:rPr kumimoji="1" lang="en-US" altLang="ja-JP" sz="1200" smtClean="0"/>
                        <a:t>(</a:t>
                      </a:r>
                      <a:r>
                        <a:rPr kumimoji="1" lang="ja-JP" altLang="en-US" sz="1200" smtClean="0"/>
                        <a:t>対象のホスト</a:t>
                      </a:r>
                      <a:r>
                        <a:rPr kumimoji="1" lang="en-US" altLang="ja-JP" sz="1200" smtClean="0"/>
                        <a:t>)</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Install Apache</a:t>
                      </a:r>
                      <a:endParaRPr kumimoji="1" lang="ja-JP" altLang="en-US" sz="1200" dirty="0"/>
                    </a:p>
                  </a:txBody>
                  <a:tcPr/>
                </a:tc>
                <a:tc>
                  <a:txBody>
                    <a:bodyPr/>
                    <a:lstStyle/>
                    <a:p>
                      <a:r>
                        <a:rPr kumimoji="1" lang="en-US" altLang="ja-JP" sz="1200" err="1" smtClean="0"/>
                        <a:t>httpd</a:t>
                      </a:r>
                      <a:endParaRPr kumimoji="1" lang="ja-JP" altLang="en-US" sz="1200"/>
                    </a:p>
                  </a:txBody>
                  <a:tcPr/>
                </a:tc>
                <a:tc>
                  <a:txBody>
                    <a:bodyPr/>
                    <a:lstStyle/>
                    <a:p>
                      <a:r>
                        <a:rPr kumimoji="1" lang="en-US" altLang="ja-JP" sz="1200" smtClean="0"/>
                        <a:t>(</a:t>
                      </a:r>
                      <a:r>
                        <a:rPr kumimoji="1" lang="ja-JP" altLang="en-US" sz="1200" smtClean="0"/>
                        <a:t>空欄</a:t>
                      </a:r>
                      <a:r>
                        <a:rPr kumimoji="1" lang="en-US" altLang="ja-JP" sz="1200" smtClean="0"/>
                        <a:t>)</a:t>
                      </a:r>
                      <a:endParaRPr kumimoji="1" lang="ja-JP" altLang="en-US" sz="1200"/>
                    </a:p>
                  </a:txBody>
                  <a:tcPr/>
                </a:tc>
                <a:tc>
                  <a:txBody>
                    <a:bodyPr/>
                    <a:lstStyle/>
                    <a:p>
                      <a:r>
                        <a:rPr kumimoji="1" lang="en-US" altLang="ja-JP" sz="1200" smtClean="0"/>
                        <a:t>80/</a:t>
                      </a:r>
                      <a:r>
                        <a:rPr kumimoji="1" lang="en-US" altLang="ja-JP" sz="1200" err="1" smtClean="0"/>
                        <a:t>tcp</a:t>
                      </a:r>
                      <a:endParaRPr kumimoji="1" lang="ja-JP" altLang="en-US" sz="1200"/>
                    </a:p>
                  </a:txBody>
                  <a:tcPr/>
                </a:tc>
                <a:tc>
                  <a:txBody>
                    <a:bodyPr/>
                    <a:lstStyle/>
                    <a:p>
                      <a:r>
                        <a:rPr kumimoji="1" lang="en-US" altLang="ja-JP" sz="1200" err="1" smtClean="0"/>
                        <a:t>httpd</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305449721"/>
                  </a:ext>
                </a:extLst>
              </a:tr>
              <a:tr h="258609">
                <a:tc>
                  <a:txBody>
                    <a:bodyPr/>
                    <a:lstStyle/>
                    <a:p>
                      <a:r>
                        <a:rPr kumimoji="1" lang="en-US" altLang="ja-JP" sz="1200" smtClean="0"/>
                        <a:t>(</a:t>
                      </a:r>
                      <a:r>
                        <a:rPr kumimoji="1" lang="ja-JP" altLang="en-US" sz="1200" smtClean="0"/>
                        <a:t>対象のホスト</a:t>
                      </a:r>
                      <a:r>
                        <a:rPr kumimoji="1" lang="en-US" altLang="ja-JP" sz="1200" smtClean="0"/>
                        <a:t>)</a:t>
                      </a:r>
                      <a:endParaRPr kumimoji="1" lang="ja-JP" altLang="en-US" sz="120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Install Tomcat </a:t>
                      </a:r>
                      <a:endParaRPr kumimoji="1" lang="ja-JP" altLang="en-US" sz="1200" dirty="0" smtClean="0"/>
                    </a:p>
                  </a:txBody>
                  <a:tcPr>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200" dirty="0" smtClean="0"/>
                        <a:t>tomcat</a:t>
                      </a:r>
                      <a:endParaRPr kumimoji="1" lang="ja-JP" altLang="en-US" sz="1200" dirty="0"/>
                    </a:p>
                  </a:txBody>
                  <a:tcPr>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200" dirty="0" smtClean="0"/>
                        <a:t>tomcat-</a:t>
                      </a:r>
                      <a:r>
                        <a:rPr kumimoji="1" lang="en-US" altLang="ja-JP" sz="1200" dirty="0" err="1" smtClean="0"/>
                        <a:t>webapps</a:t>
                      </a:r>
                      <a:endParaRPr kumimoji="1" lang="ja-JP" altLang="en-US" sz="1200" dirty="0"/>
                    </a:p>
                  </a:txBody>
                  <a:tcPr>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200" smtClean="0"/>
                        <a:t>8080/</a:t>
                      </a:r>
                      <a:r>
                        <a:rPr kumimoji="1" lang="en-US" altLang="ja-JP" sz="1200" err="1" smtClean="0"/>
                        <a:t>tcp</a:t>
                      </a:r>
                      <a:endParaRPr kumimoji="1" lang="ja-JP" altLang="en-US" sz="1200"/>
                    </a:p>
                  </a:txBody>
                  <a:tcPr>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200" dirty="0" smtClean="0"/>
                        <a:t>tomcat</a:t>
                      </a:r>
                      <a:endParaRPr kumimoji="1" lang="ja-JP" altLang="en-US" sz="1200" dirty="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683530784"/>
                  </a:ext>
                </a:extLst>
              </a:tr>
            </a:tbl>
          </a:graphicData>
        </a:graphic>
      </p:graphicFrame>
      <p:sp>
        <p:nvSpPr>
          <p:cNvPr id="6" name="角丸四角形 5"/>
          <p:cNvSpPr/>
          <p:nvPr/>
        </p:nvSpPr>
        <p:spPr bwMode="auto">
          <a:xfrm>
            <a:off x="516067" y="3501010"/>
            <a:ext cx="5626882" cy="64809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8" name="円形吹き出し 7"/>
          <p:cNvSpPr/>
          <p:nvPr/>
        </p:nvSpPr>
        <p:spPr bwMode="auto">
          <a:xfrm>
            <a:off x="170927" y="4474187"/>
            <a:ext cx="301542" cy="312200"/>
          </a:xfrm>
          <a:prstGeom prst="wedgeEllipseCallout">
            <a:avLst>
              <a:gd name="adj1" fmla="val 62828"/>
              <a:gd name="adj2" fmla="val -131423"/>
            </a:avLst>
          </a:prstGeom>
          <a:solidFill>
            <a:srgbClr val="FF0000"/>
          </a:solidFill>
          <a:ln w="19050">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smtClean="0">
                <a:ln>
                  <a:noFill/>
                </a:ln>
                <a:solidFill>
                  <a:srgbClr val="FFFFFF"/>
                </a:solidFill>
                <a:effectLst/>
                <a:uLnTx/>
                <a:uFillTx/>
                <a:latin typeface="メイリオ"/>
                <a:ea typeface="メイリオ"/>
                <a:cs typeface="+mn-cs"/>
              </a:rPr>
              <a:t>2</a:t>
            </a:r>
          </a:p>
        </p:txBody>
      </p:sp>
    </p:spTree>
    <p:extLst>
      <p:ext uri="{BB962C8B-B14F-4D97-AF65-F5344CB8AC3E}">
        <p14:creationId xmlns:p14="http://schemas.microsoft.com/office/powerpoint/2010/main" val="14615465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331550" y="32109"/>
            <a:ext cx="7344000" cy="405683"/>
          </a:xfrm>
        </p:spPr>
        <p:txBody>
          <a:bodyPr/>
          <a:lstStyle/>
          <a:p>
            <a:r>
              <a:rPr kumimoji="1" lang="ja-JP" altLang="en-US" smtClean="0"/>
              <a:t>目次</a:t>
            </a:r>
            <a:endParaRPr kumimoji="1" lang="ja-JP" altLang="en-US"/>
          </a:p>
        </p:txBody>
      </p:sp>
      <p:sp>
        <p:nvSpPr>
          <p:cNvPr id="5" name="正方形/長方形 4"/>
          <p:cNvSpPr/>
          <p:nvPr/>
        </p:nvSpPr>
        <p:spPr bwMode="auto">
          <a:xfrm>
            <a:off x="5276028" y="692620"/>
            <a:ext cx="3744520" cy="2618844"/>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342900" indent="-342900">
              <a:buFont typeface="+mj-ea"/>
              <a:buAutoNum type="circleNumDbPlain" startAt="3"/>
            </a:pPr>
            <a:r>
              <a:rPr lang="en-US" altLang="ja-JP" u="sng" smtClean="0"/>
              <a:t>Ansible-Pioneer</a:t>
            </a:r>
          </a:p>
          <a:p>
            <a:pPr marL="800100" lvl="1" indent="-342900">
              <a:buFont typeface="+mj-lt"/>
              <a:buAutoNum type="arabicPeriod"/>
            </a:pPr>
            <a:r>
              <a:rPr lang="ja-JP" altLang="en-US" sz="1600" smtClean="0">
                <a:hlinkClick r:id="rId2" action="ppaction://hlinksldjump"/>
              </a:rPr>
              <a:t>作業環境とシナリオ</a:t>
            </a:r>
            <a:endParaRPr lang="en-US" altLang="ja-JP" sz="1600" smtClean="0"/>
          </a:p>
          <a:p>
            <a:pPr marL="800100" lvl="1" indent="-342900">
              <a:buFont typeface="+mj-lt"/>
              <a:buAutoNum type="arabicPeriod"/>
            </a:pPr>
            <a:r>
              <a:rPr lang="ja-JP" altLang="en-US" sz="1600" smtClean="0">
                <a:hlinkClick r:id="rId3" action="ppaction://hlinksldjump"/>
              </a:rPr>
              <a:t>対話</a:t>
            </a:r>
            <a:r>
              <a:rPr lang="ja-JP" altLang="en-US" sz="1600">
                <a:hlinkClick r:id="rId3" action="ppaction://hlinksldjump"/>
              </a:rPr>
              <a:t>ファイル</a:t>
            </a:r>
            <a:r>
              <a:rPr lang="ja-JP" altLang="en-US" sz="1600" smtClean="0">
                <a:hlinkClick r:id="rId3" action="ppaction://hlinksldjump"/>
              </a:rPr>
              <a:t>の</a:t>
            </a:r>
            <a:r>
              <a:rPr lang="ja-JP" altLang="en-US" sz="1600">
                <a:hlinkClick r:id="rId3" action="ppaction://hlinksldjump"/>
              </a:rPr>
              <a:t>作成</a:t>
            </a:r>
            <a:endParaRPr lang="en-US" altLang="ja-JP" sz="1600" smtClean="0"/>
          </a:p>
          <a:p>
            <a:pPr marL="800100" lvl="1" indent="-342900">
              <a:buFont typeface="+mj-lt"/>
              <a:buAutoNum type="arabicPeriod"/>
            </a:pPr>
            <a:r>
              <a:rPr lang="en-US" altLang="ja-JP" sz="1600" smtClean="0">
                <a:hlinkClick r:id="rId4" action="ppaction://hlinksldjump"/>
              </a:rPr>
              <a:t>OS</a:t>
            </a:r>
            <a:r>
              <a:rPr lang="ja-JP" altLang="en-US" sz="1600" smtClean="0">
                <a:hlinkClick r:id="rId4" action="ppaction://hlinksldjump"/>
              </a:rPr>
              <a:t>種別の</a:t>
            </a:r>
            <a:r>
              <a:rPr lang="ja-JP" altLang="en-US" sz="1600">
                <a:hlinkClick r:id="rId4" action="ppaction://hlinksldjump"/>
              </a:rPr>
              <a:t>作成</a:t>
            </a:r>
            <a:endParaRPr lang="en-US" altLang="ja-JP" sz="1600" smtClean="0"/>
          </a:p>
          <a:p>
            <a:pPr marL="800100" lvl="1" indent="-342900">
              <a:buFont typeface="+mj-lt"/>
              <a:buAutoNum type="arabicPeriod"/>
            </a:pPr>
            <a:r>
              <a:rPr lang="en-US" altLang="ja-JP" sz="1600" smtClean="0">
                <a:hlinkClick r:id="rId5" action="ppaction://hlinksldjump"/>
              </a:rPr>
              <a:t>Movement</a:t>
            </a:r>
            <a:r>
              <a:rPr lang="ja-JP" altLang="en-US" sz="1600" smtClean="0">
                <a:hlinkClick r:id="rId5" action="ppaction://hlinksldjump"/>
              </a:rPr>
              <a:t>の設定</a:t>
            </a:r>
            <a:endParaRPr lang="en-US" altLang="ja-JP" sz="1600" smtClean="0"/>
          </a:p>
          <a:p>
            <a:pPr marL="800100" lvl="1" indent="-342900">
              <a:buFont typeface="+mj-lt"/>
              <a:buAutoNum type="arabicPeriod"/>
            </a:pPr>
            <a:r>
              <a:rPr lang="ja-JP" altLang="en-US" sz="1600">
                <a:solidFill>
                  <a:srgbClr val="000000"/>
                </a:solidFill>
                <a:hlinkClick r:id="rId6" action="ppaction://hlinksldjump"/>
              </a:rPr>
              <a:t>オペレーション</a:t>
            </a:r>
            <a:r>
              <a:rPr lang="ja-JP" altLang="en-US" sz="1600" smtClean="0">
                <a:solidFill>
                  <a:srgbClr val="000000"/>
                </a:solidFill>
                <a:hlinkClick r:id="rId6" action="ppaction://hlinksldjump"/>
              </a:rPr>
              <a:t>の登録</a:t>
            </a:r>
            <a:endParaRPr lang="en-US" altLang="ja-JP" sz="1600" smtClean="0">
              <a:solidFill>
                <a:srgbClr val="000000"/>
              </a:solidFill>
            </a:endParaRPr>
          </a:p>
          <a:p>
            <a:pPr marL="800100" lvl="1" indent="-342900">
              <a:buFont typeface="+mj-lt"/>
              <a:buAutoNum type="arabicPeriod"/>
            </a:pPr>
            <a:r>
              <a:rPr lang="ja-JP" altLang="en-US" sz="1600" smtClean="0">
                <a:solidFill>
                  <a:srgbClr val="000000"/>
                </a:solidFill>
                <a:hlinkClick r:id="rId7" action="ppaction://hlinksldjump"/>
              </a:rPr>
              <a:t>機器一覧への登録</a:t>
            </a:r>
            <a:endParaRPr lang="en-US" altLang="ja-JP" sz="1600">
              <a:solidFill>
                <a:srgbClr val="000000"/>
              </a:solidFill>
            </a:endParaRPr>
          </a:p>
          <a:p>
            <a:pPr marL="800100" lvl="1" indent="-342900">
              <a:buFont typeface="+mj-lt"/>
              <a:buAutoNum type="arabicPeriod"/>
            </a:pPr>
            <a:r>
              <a:rPr lang="ja-JP" altLang="en-US" sz="1600">
                <a:solidFill>
                  <a:srgbClr val="000000"/>
                </a:solidFill>
                <a:hlinkClick r:id="rId8" action="ppaction://hlinksldjump"/>
              </a:rPr>
              <a:t>パラメータシート作成</a:t>
            </a:r>
            <a:endParaRPr lang="en-US" altLang="ja-JP" sz="1600">
              <a:solidFill>
                <a:srgbClr val="000000"/>
              </a:solidFill>
            </a:endParaRPr>
          </a:p>
          <a:p>
            <a:pPr marL="800100" lvl="1" indent="-342900">
              <a:buFont typeface="+mj-lt"/>
              <a:buAutoNum type="arabicPeriod"/>
            </a:pPr>
            <a:r>
              <a:rPr lang="ja-JP" altLang="en-US" sz="1600">
                <a:hlinkClick r:id="rId9" action="ppaction://hlinksldjump"/>
              </a:rPr>
              <a:t>データ</a:t>
            </a:r>
            <a:r>
              <a:rPr lang="ja-JP" altLang="en-US" sz="1600" smtClean="0">
                <a:solidFill>
                  <a:srgbClr val="000000"/>
                </a:solidFill>
                <a:hlinkClick r:id="rId9" action="ppaction://hlinksldjump"/>
              </a:rPr>
              <a:t>の</a:t>
            </a:r>
            <a:r>
              <a:rPr lang="ja-JP" altLang="en-US" sz="1600">
                <a:solidFill>
                  <a:srgbClr val="000000"/>
                </a:solidFill>
                <a:hlinkClick r:id="rId9" action="ppaction://hlinksldjump"/>
              </a:rPr>
              <a:t>登録</a:t>
            </a:r>
            <a:endParaRPr lang="en-US" altLang="ja-JP" sz="1600">
              <a:solidFill>
                <a:srgbClr val="000000"/>
              </a:solidFill>
            </a:endParaRPr>
          </a:p>
          <a:p>
            <a:pPr marL="800100" lvl="1" indent="-342900">
              <a:buFont typeface="+mj-lt"/>
              <a:buAutoNum type="arabicPeriod"/>
            </a:pPr>
            <a:r>
              <a:rPr lang="ja-JP" altLang="en-US" sz="1600">
                <a:hlinkClick r:id="rId10" action="ppaction://hlinksldjump"/>
              </a:rPr>
              <a:t>代入値自動登録</a:t>
            </a:r>
            <a:r>
              <a:rPr lang="ja-JP" altLang="en-US" sz="1600" smtClean="0">
                <a:hlinkClick r:id="rId10" action="ppaction://hlinksldjump"/>
              </a:rPr>
              <a:t>設定</a:t>
            </a:r>
            <a:endParaRPr lang="en-US" altLang="ja-JP" sz="1600" smtClean="0"/>
          </a:p>
          <a:p>
            <a:pPr marL="800100" lvl="1" indent="-342900">
              <a:buFont typeface="+mj-lt"/>
              <a:buAutoNum type="arabicPeriod"/>
            </a:pPr>
            <a:r>
              <a:rPr lang="ja-JP" altLang="en-US" sz="1600" smtClean="0">
                <a:solidFill>
                  <a:srgbClr val="000000"/>
                </a:solidFill>
                <a:hlinkClick r:id="rId11" action="ppaction://hlinksldjump"/>
              </a:rPr>
              <a:t>代入値</a:t>
            </a:r>
            <a:r>
              <a:rPr lang="ja-JP" altLang="en-US" sz="1600">
                <a:solidFill>
                  <a:srgbClr val="000000"/>
                </a:solidFill>
                <a:hlinkClick r:id="rId11" action="ppaction://hlinksldjump"/>
              </a:rPr>
              <a:t>・対象ホストの確認</a:t>
            </a:r>
            <a:endParaRPr lang="en-US" altLang="ja-JP" sz="1600">
              <a:solidFill>
                <a:srgbClr val="000000"/>
              </a:solidFill>
            </a:endParaRPr>
          </a:p>
          <a:p>
            <a:pPr marL="800100" lvl="1" indent="-342900">
              <a:buFont typeface="+mj-lt"/>
              <a:buAutoNum type="arabicPeriod"/>
            </a:pPr>
            <a:r>
              <a:rPr lang="ja-JP" altLang="en-US" sz="1600">
                <a:solidFill>
                  <a:srgbClr val="000000"/>
                </a:solidFill>
                <a:hlinkClick r:id="rId12" action="ppaction://hlinksldjump"/>
              </a:rPr>
              <a:t>作業の実行</a:t>
            </a:r>
            <a:endParaRPr lang="en-US" altLang="ja-JP" sz="1600">
              <a:solidFill>
                <a:srgbClr val="000000"/>
              </a:solidFill>
            </a:endParaRPr>
          </a:p>
        </p:txBody>
      </p:sp>
      <p:sp>
        <p:nvSpPr>
          <p:cNvPr id="6" name="正方形/長方形 5"/>
          <p:cNvSpPr/>
          <p:nvPr/>
        </p:nvSpPr>
        <p:spPr bwMode="auto">
          <a:xfrm>
            <a:off x="1565660" y="437792"/>
            <a:ext cx="3744520" cy="6219344"/>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ja-JP" altLang="en-US" smtClean="0">
                <a:solidFill>
                  <a:srgbClr val="000000"/>
                </a:solidFill>
                <a:latin typeface="メイリオ"/>
                <a:ea typeface="メイリオ"/>
              </a:rPr>
              <a:t>■はじめに</a:t>
            </a:r>
            <a:endParaRPr lang="en-US" altLang="ja-JP">
              <a:solidFill>
                <a:srgbClr val="000000"/>
              </a:solidFill>
              <a:latin typeface="メイリオ"/>
              <a:ea typeface="メイリオ"/>
            </a:endParaRPr>
          </a:p>
          <a:p>
            <a:pPr marL="342900" indent="-342900">
              <a:buFont typeface="+mj-ea"/>
              <a:buAutoNum type="circleNumDbPlain"/>
            </a:pPr>
            <a:r>
              <a:rPr lang="en-US" altLang="ja-JP" u="sng" smtClean="0">
                <a:solidFill>
                  <a:srgbClr val="000000"/>
                </a:solidFill>
                <a:latin typeface="メイリオ"/>
                <a:ea typeface="メイリオ"/>
              </a:rPr>
              <a:t>Ansible-Legacy</a:t>
            </a:r>
            <a:endParaRPr lang="en-US" altLang="ja-JP" u="sng">
              <a:solidFill>
                <a:srgbClr val="000000"/>
              </a:solidFill>
              <a:latin typeface="メイリオ"/>
              <a:ea typeface="メイリオ"/>
            </a:endParaRPr>
          </a:p>
          <a:p>
            <a:pPr marL="800100" lvl="1" indent="-342900">
              <a:buFont typeface="+mj-lt"/>
              <a:buAutoNum type="arabicPeriod"/>
            </a:pPr>
            <a:r>
              <a:rPr lang="ja-JP" altLang="en-US" sz="1600" smtClean="0">
                <a:solidFill>
                  <a:srgbClr val="000000"/>
                </a:solidFill>
                <a:latin typeface="メイリオ"/>
                <a:ea typeface="メイリオ"/>
                <a:hlinkClick r:id="rId13" action="ppaction://hlinksldjump"/>
              </a:rPr>
              <a:t>作業環境とシナリオ</a:t>
            </a:r>
            <a:endParaRPr lang="en-US" altLang="ja-JP" sz="1600">
              <a:solidFill>
                <a:srgbClr val="000000"/>
              </a:solidFill>
              <a:latin typeface="メイリオ"/>
              <a:ea typeface="メイリオ"/>
            </a:endParaRPr>
          </a:p>
          <a:p>
            <a:pPr marL="800100" lvl="1" indent="-342900">
              <a:buFont typeface="+mj-lt"/>
              <a:buAutoNum type="arabicPeriod"/>
            </a:pPr>
            <a:r>
              <a:rPr lang="ja-JP" altLang="en-US" sz="1600">
                <a:solidFill>
                  <a:srgbClr val="000000"/>
                </a:solidFill>
                <a:latin typeface="メイリオ"/>
                <a:ea typeface="メイリオ"/>
                <a:hlinkClick r:id="rId14" action="ppaction://hlinksldjump"/>
              </a:rPr>
              <a:t>必要</a:t>
            </a:r>
            <a:r>
              <a:rPr lang="ja-JP" altLang="en-US" sz="1600" smtClean="0">
                <a:solidFill>
                  <a:srgbClr val="000000"/>
                </a:solidFill>
                <a:latin typeface="メイリオ"/>
                <a:ea typeface="メイリオ"/>
                <a:hlinkClick r:id="rId14" action="ppaction://hlinksldjump"/>
              </a:rPr>
              <a:t>なファイルの作成</a:t>
            </a:r>
            <a:endParaRPr lang="en-US" altLang="ja-JP" sz="1600">
              <a:solidFill>
                <a:srgbClr val="000000"/>
              </a:solidFill>
              <a:latin typeface="メイリオ"/>
              <a:ea typeface="メイリオ"/>
            </a:endParaRPr>
          </a:p>
          <a:p>
            <a:pPr marL="800100" lvl="1" indent="-342900">
              <a:buFont typeface="+mj-lt"/>
              <a:buAutoNum type="arabicPeriod"/>
            </a:pPr>
            <a:r>
              <a:rPr lang="en-US" altLang="ja-JP" sz="1600" smtClean="0">
                <a:solidFill>
                  <a:srgbClr val="000000"/>
                </a:solidFill>
                <a:latin typeface="メイリオ"/>
                <a:ea typeface="メイリオ"/>
                <a:hlinkClick r:id="rId15" action="ppaction://hlinksldjump"/>
              </a:rPr>
              <a:t>Movement</a:t>
            </a:r>
            <a:r>
              <a:rPr lang="ja-JP" altLang="en-US" sz="1600">
                <a:solidFill>
                  <a:srgbClr val="000000"/>
                </a:solidFill>
                <a:latin typeface="メイリオ"/>
                <a:ea typeface="メイリオ"/>
                <a:hlinkClick r:id="rId15" action="ppaction://hlinksldjump"/>
              </a:rPr>
              <a:t>の</a:t>
            </a:r>
            <a:r>
              <a:rPr lang="ja-JP" altLang="en-US" sz="1600" smtClean="0">
                <a:solidFill>
                  <a:srgbClr val="000000"/>
                </a:solidFill>
                <a:latin typeface="メイリオ"/>
                <a:ea typeface="メイリオ"/>
                <a:hlinkClick r:id="rId15" action="ppaction://hlinksldjump"/>
              </a:rPr>
              <a:t>設定</a:t>
            </a:r>
            <a:endParaRPr lang="en-US" altLang="ja-JP" sz="1600">
              <a:solidFill>
                <a:srgbClr val="000000"/>
              </a:solidFill>
              <a:latin typeface="メイリオ"/>
              <a:ea typeface="メイリオ"/>
            </a:endParaRPr>
          </a:p>
          <a:p>
            <a:pPr marL="800100" lvl="1" indent="-342900">
              <a:buFont typeface="+mj-lt"/>
              <a:buAutoNum type="arabicPeriod"/>
            </a:pPr>
            <a:r>
              <a:rPr lang="en-US" altLang="ja-JP" sz="1600" smtClean="0">
                <a:solidFill>
                  <a:srgbClr val="000000"/>
                </a:solidFill>
                <a:latin typeface="メイリオ"/>
                <a:ea typeface="メイリオ"/>
                <a:hlinkClick r:id="rId16" action="ppaction://hlinksldjump"/>
              </a:rPr>
              <a:t>Conductor</a:t>
            </a:r>
            <a:r>
              <a:rPr lang="ja-JP" altLang="en-US" sz="1600" smtClean="0">
                <a:solidFill>
                  <a:srgbClr val="000000"/>
                </a:solidFill>
                <a:latin typeface="メイリオ"/>
                <a:ea typeface="メイリオ"/>
                <a:hlinkClick r:id="rId16" action="ppaction://hlinksldjump"/>
              </a:rPr>
              <a:t>の作成</a:t>
            </a:r>
            <a:endParaRPr lang="en-US" altLang="ja-JP" sz="1600">
              <a:solidFill>
                <a:srgbClr val="000000"/>
              </a:solidFill>
              <a:latin typeface="メイリオ"/>
              <a:ea typeface="メイリオ"/>
            </a:endParaRPr>
          </a:p>
          <a:p>
            <a:pPr marL="800100" lvl="1" indent="-342900">
              <a:buFont typeface="+mj-lt"/>
              <a:buAutoNum type="arabicPeriod"/>
            </a:pPr>
            <a:r>
              <a:rPr lang="ja-JP" altLang="en-US" sz="1600">
                <a:solidFill>
                  <a:srgbClr val="000000"/>
                </a:solidFill>
                <a:latin typeface="メイリオ"/>
                <a:ea typeface="メイリオ"/>
                <a:hlinkClick r:id="rId17" action="ppaction://hlinksldjump"/>
              </a:rPr>
              <a:t>オペレーション</a:t>
            </a:r>
            <a:r>
              <a:rPr lang="ja-JP" altLang="en-US" sz="1600" smtClean="0">
                <a:solidFill>
                  <a:srgbClr val="000000"/>
                </a:solidFill>
                <a:latin typeface="メイリオ"/>
                <a:ea typeface="メイリオ"/>
                <a:hlinkClick r:id="rId17" action="ppaction://hlinksldjump"/>
              </a:rPr>
              <a:t>の</a:t>
            </a:r>
            <a:r>
              <a:rPr lang="ja-JP" altLang="en-US" sz="1600" smtClean="0">
                <a:hlinkClick r:id="rId17" action="ppaction://hlinksldjump"/>
              </a:rPr>
              <a:t>登録</a:t>
            </a:r>
            <a:endParaRPr lang="en-US" altLang="ja-JP" sz="1600" smtClean="0"/>
          </a:p>
          <a:p>
            <a:pPr marL="800100" lvl="1" indent="-342900">
              <a:buFont typeface="+mj-lt"/>
              <a:buAutoNum type="arabicPeriod"/>
            </a:pPr>
            <a:r>
              <a:rPr lang="ja-JP" altLang="en-US" sz="1600" smtClean="0">
                <a:hlinkClick r:id="rId18" action="ppaction://hlinksldjump"/>
              </a:rPr>
              <a:t>機器</a:t>
            </a:r>
            <a:r>
              <a:rPr lang="ja-JP" altLang="en-US" sz="1600">
                <a:hlinkClick r:id="rId18" action="ppaction://hlinksldjump"/>
              </a:rPr>
              <a:t>一覧</a:t>
            </a:r>
            <a:r>
              <a:rPr lang="ja-JP" altLang="en-US" sz="1600" smtClean="0">
                <a:hlinkClick r:id="rId18" action="ppaction://hlinksldjump"/>
              </a:rPr>
              <a:t>への登録</a:t>
            </a:r>
            <a:endParaRPr lang="en-US" altLang="ja-JP" sz="1600"/>
          </a:p>
          <a:p>
            <a:pPr marL="800100" lvl="1" indent="-342900">
              <a:buFont typeface="+mj-lt"/>
              <a:buAutoNum type="arabicPeriod"/>
            </a:pPr>
            <a:r>
              <a:rPr lang="ja-JP" altLang="en-US" sz="1600" smtClean="0">
                <a:solidFill>
                  <a:srgbClr val="000000"/>
                </a:solidFill>
                <a:latin typeface="メイリオ"/>
                <a:ea typeface="メイリオ"/>
                <a:hlinkClick r:id="rId19" action="ppaction://hlinksldjump"/>
              </a:rPr>
              <a:t>パラメータシート作成</a:t>
            </a:r>
            <a:endParaRPr lang="en-US" altLang="ja-JP" sz="1600">
              <a:solidFill>
                <a:srgbClr val="000000"/>
              </a:solidFill>
              <a:latin typeface="メイリオ"/>
              <a:ea typeface="メイリオ"/>
            </a:endParaRPr>
          </a:p>
          <a:p>
            <a:pPr marL="800100" lvl="1" indent="-342900">
              <a:buFont typeface="+mj-lt"/>
              <a:buAutoNum type="arabicPeriod"/>
            </a:pPr>
            <a:r>
              <a:rPr lang="ja-JP" altLang="en-US" sz="1600">
                <a:hlinkClick r:id="rId20" action="ppaction://hlinksldjump"/>
              </a:rPr>
              <a:t>データ</a:t>
            </a:r>
            <a:r>
              <a:rPr lang="ja-JP" altLang="en-US" sz="1600" smtClean="0">
                <a:solidFill>
                  <a:srgbClr val="000000"/>
                </a:solidFill>
                <a:latin typeface="メイリオ"/>
                <a:ea typeface="メイリオ"/>
                <a:hlinkClick r:id="rId20" action="ppaction://hlinksldjump"/>
              </a:rPr>
              <a:t>の登録</a:t>
            </a:r>
            <a:endParaRPr lang="en-US" altLang="ja-JP" sz="1600" smtClean="0">
              <a:solidFill>
                <a:srgbClr val="000000"/>
              </a:solidFill>
              <a:latin typeface="メイリオ"/>
              <a:ea typeface="メイリオ"/>
            </a:endParaRPr>
          </a:p>
          <a:p>
            <a:pPr marL="800100" lvl="1" indent="-342900">
              <a:buFont typeface="+mj-lt"/>
              <a:buAutoNum type="arabicPeriod"/>
            </a:pPr>
            <a:r>
              <a:rPr lang="ja-JP" altLang="en-US" sz="1600">
                <a:hlinkClick r:id="rId21" action="ppaction://hlinksldjump"/>
              </a:rPr>
              <a:t>代入値自動登録</a:t>
            </a:r>
            <a:r>
              <a:rPr lang="ja-JP" altLang="en-US" sz="1600" smtClean="0">
                <a:hlinkClick r:id="rId21" action="ppaction://hlinksldjump"/>
              </a:rPr>
              <a:t>設定</a:t>
            </a:r>
            <a:endParaRPr lang="en-US" altLang="ja-JP" sz="1600" smtClean="0"/>
          </a:p>
          <a:p>
            <a:pPr marL="800100" lvl="1" indent="-342900">
              <a:buFont typeface="+mj-lt"/>
              <a:buAutoNum type="arabicPeriod"/>
            </a:pPr>
            <a:r>
              <a:rPr lang="ja-JP" altLang="en-US" sz="1600" smtClean="0">
                <a:solidFill>
                  <a:srgbClr val="000000"/>
                </a:solidFill>
                <a:latin typeface="メイリオ"/>
                <a:ea typeface="メイリオ"/>
                <a:hlinkClick r:id="rId22" action="ppaction://hlinksldjump"/>
              </a:rPr>
              <a:t>代入値・対象ホストの確認</a:t>
            </a:r>
            <a:endParaRPr lang="en-US" altLang="ja-JP" sz="1600">
              <a:solidFill>
                <a:srgbClr val="000000"/>
              </a:solidFill>
            </a:endParaRPr>
          </a:p>
          <a:p>
            <a:pPr marL="800100" lvl="1" indent="-342900">
              <a:buFont typeface="+mj-lt"/>
              <a:buAutoNum type="arabicPeriod"/>
            </a:pPr>
            <a:r>
              <a:rPr lang="ja-JP" altLang="en-US" sz="1600" smtClean="0">
                <a:solidFill>
                  <a:srgbClr val="000000"/>
                </a:solidFill>
                <a:latin typeface="メイリオ"/>
                <a:ea typeface="メイリオ"/>
                <a:hlinkClick r:id="rId23" action="ppaction://hlinksldjump"/>
              </a:rPr>
              <a:t>作業の実行</a:t>
            </a:r>
            <a:endParaRPr lang="en-US" altLang="ja-JP" sz="1600" smtClean="0">
              <a:solidFill>
                <a:srgbClr val="000000"/>
              </a:solidFill>
              <a:latin typeface="メイリオ"/>
              <a:ea typeface="メイリオ"/>
            </a:endParaRPr>
          </a:p>
          <a:p>
            <a:pPr lvl="1"/>
            <a:endParaRPr lang="en-US" altLang="ja-JP" sz="1600">
              <a:solidFill>
                <a:srgbClr val="000000"/>
              </a:solidFill>
              <a:latin typeface="メイリオ"/>
              <a:ea typeface="メイリオ"/>
            </a:endParaRPr>
          </a:p>
          <a:p>
            <a:pPr marL="342900" indent="-342900">
              <a:buFont typeface="+mj-lt"/>
              <a:buAutoNum type="circleNumDbPlain"/>
            </a:pPr>
            <a:r>
              <a:rPr lang="en-US" altLang="ja-JP" u="sng">
                <a:solidFill>
                  <a:srgbClr val="000000"/>
                </a:solidFill>
                <a:latin typeface="メイリオ"/>
                <a:ea typeface="メイリオ"/>
              </a:rPr>
              <a:t>Ansible-LegacyRole</a:t>
            </a:r>
          </a:p>
          <a:p>
            <a:pPr marL="800100" lvl="1" indent="-342900">
              <a:buFont typeface="+mj-lt"/>
              <a:buAutoNum type="arabicPeriod"/>
            </a:pPr>
            <a:r>
              <a:rPr lang="ja-JP" altLang="en-US" sz="1600" smtClean="0">
                <a:solidFill>
                  <a:srgbClr val="000000"/>
                </a:solidFill>
                <a:latin typeface="メイリオ"/>
                <a:ea typeface="メイリオ"/>
                <a:hlinkClick r:id="rId24" action="ppaction://hlinksldjump"/>
              </a:rPr>
              <a:t>作業環境とシナリオ</a:t>
            </a:r>
            <a:endParaRPr lang="en-US" altLang="ja-JP" sz="1600">
              <a:solidFill>
                <a:srgbClr val="000000"/>
              </a:solidFill>
              <a:latin typeface="メイリオ"/>
              <a:ea typeface="メイリオ"/>
            </a:endParaRPr>
          </a:p>
          <a:p>
            <a:pPr marL="800100" lvl="1" indent="-342900">
              <a:buFont typeface="+mj-lt"/>
              <a:buAutoNum type="arabicPeriod"/>
            </a:pPr>
            <a:r>
              <a:rPr lang="ja-JP" altLang="en-US" sz="1600">
                <a:solidFill>
                  <a:srgbClr val="000000"/>
                </a:solidFill>
                <a:latin typeface="メイリオ"/>
                <a:ea typeface="メイリオ"/>
                <a:hlinkClick r:id="rId25" action="ppaction://hlinksldjump"/>
              </a:rPr>
              <a:t>ロール</a:t>
            </a:r>
            <a:r>
              <a:rPr lang="ja-JP" altLang="en-US" sz="1600" smtClean="0">
                <a:solidFill>
                  <a:srgbClr val="000000"/>
                </a:solidFill>
                <a:latin typeface="メイリオ"/>
                <a:ea typeface="メイリオ"/>
                <a:hlinkClick r:id="rId25" action="ppaction://hlinksldjump"/>
              </a:rPr>
              <a:t>パッケージの準備</a:t>
            </a:r>
            <a:endParaRPr lang="en-US" altLang="ja-JP" sz="1600">
              <a:solidFill>
                <a:srgbClr val="000000"/>
              </a:solidFill>
              <a:latin typeface="メイリオ"/>
              <a:ea typeface="メイリオ"/>
            </a:endParaRPr>
          </a:p>
          <a:p>
            <a:pPr marL="800100" lvl="1" indent="-342900">
              <a:buFont typeface="+mj-lt"/>
              <a:buAutoNum type="arabicPeriod"/>
            </a:pPr>
            <a:r>
              <a:rPr lang="en-US" altLang="ja-JP" sz="1600" smtClean="0">
                <a:solidFill>
                  <a:srgbClr val="000000"/>
                </a:solidFill>
                <a:latin typeface="メイリオ"/>
                <a:ea typeface="メイリオ"/>
                <a:hlinkClick r:id="rId26" action="ppaction://hlinksldjump"/>
              </a:rPr>
              <a:t>Movement</a:t>
            </a:r>
            <a:r>
              <a:rPr lang="ja-JP" altLang="en-US" sz="1600">
                <a:solidFill>
                  <a:srgbClr val="000000"/>
                </a:solidFill>
                <a:latin typeface="メイリオ"/>
                <a:ea typeface="メイリオ"/>
                <a:hlinkClick r:id="rId26" action="ppaction://hlinksldjump"/>
              </a:rPr>
              <a:t>の設定</a:t>
            </a:r>
            <a:endParaRPr lang="en-US" altLang="ja-JP" sz="1600">
              <a:solidFill>
                <a:srgbClr val="000000"/>
              </a:solidFill>
              <a:latin typeface="メイリオ"/>
              <a:ea typeface="メイリオ"/>
            </a:endParaRPr>
          </a:p>
          <a:p>
            <a:pPr marL="800100" lvl="1" indent="-342900">
              <a:buFont typeface="+mj-lt"/>
              <a:buAutoNum type="arabicPeriod"/>
            </a:pPr>
            <a:r>
              <a:rPr lang="ja-JP" altLang="en-US" sz="1600">
                <a:solidFill>
                  <a:srgbClr val="000000"/>
                </a:solidFill>
                <a:latin typeface="メイリオ"/>
                <a:ea typeface="メイリオ"/>
                <a:hlinkClick r:id="rId27" action="ppaction://hlinksldjump"/>
              </a:rPr>
              <a:t>オペレーション</a:t>
            </a:r>
            <a:r>
              <a:rPr lang="ja-JP" altLang="en-US" sz="1600" smtClean="0">
                <a:solidFill>
                  <a:srgbClr val="000000"/>
                </a:solidFill>
                <a:latin typeface="メイリオ"/>
                <a:ea typeface="メイリオ"/>
                <a:hlinkClick r:id="rId27" action="ppaction://hlinksldjump"/>
              </a:rPr>
              <a:t>の</a:t>
            </a:r>
            <a:r>
              <a:rPr lang="ja-JP" altLang="en-US" sz="1600" smtClean="0">
                <a:hlinkClick r:id="rId27" action="ppaction://hlinksldjump"/>
              </a:rPr>
              <a:t>登録</a:t>
            </a:r>
            <a:endParaRPr lang="en-US" altLang="ja-JP" sz="1600" smtClean="0"/>
          </a:p>
          <a:p>
            <a:pPr marL="800100" lvl="1" indent="-342900">
              <a:buFont typeface="+mj-lt"/>
              <a:buAutoNum type="arabicPeriod"/>
            </a:pPr>
            <a:r>
              <a:rPr lang="ja-JP" altLang="en-US" sz="1600">
                <a:hlinkClick r:id="rId28" action="ppaction://hlinksldjump"/>
              </a:rPr>
              <a:t>機器一覧への</a:t>
            </a:r>
            <a:r>
              <a:rPr lang="ja-JP" altLang="en-US" sz="1600" smtClean="0">
                <a:hlinkClick r:id="rId28" action="ppaction://hlinksldjump"/>
              </a:rPr>
              <a:t>登録</a:t>
            </a:r>
            <a:endParaRPr lang="en-US" altLang="ja-JP" sz="1600" smtClean="0"/>
          </a:p>
          <a:p>
            <a:pPr marL="800100" lvl="1" indent="-342900">
              <a:buFont typeface="+mj-lt"/>
              <a:buAutoNum type="arabicPeriod"/>
            </a:pPr>
            <a:r>
              <a:rPr lang="ja-JP" altLang="en-US" sz="1600" smtClean="0">
                <a:solidFill>
                  <a:srgbClr val="000000"/>
                </a:solidFill>
                <a:hlinkClick r:id="rId29" action="ppaction://hlinksldjump"/>
              </a:rPr>
              <a:t>パラメータシート</a:t>
            </a:r>
            <a:r>
              <a:rPr lang="ja-JP" altLang="en-US" sz="1600">
                <a:solidFill>
                  <a:srgbClr val="000000"/>
                </a:solidFill>
                <a:hlinkClick r:id="rId29" action="ppaction://hlinksldjump"/>
              </a:rPr>
              <a:t>作成</a:t>
            </a:r>
            <a:endParaRPr lang="en-US" altLang="ja-JP" sz="1600">
              <a:solidFill>
                <a:srgbClr val="000000"/>
              </a:solidFill>
            </a:endParaRPr>
          </a:p>
          <a:p>
            <a:pPr marL="800100" lvl="1" indent="-342900">
              <a:buFont typeface="+mj-lt"/>
              <a:buAutoNum type="arabicPeriod"/>
            </a:pPr>
            <a:r>
              <a:rPr lang="ja-JP" altLang="en-US" sz="1600">
                <a:hlinkClick r:id="rId30" action="ppaction://hlinksldjump"/>
              </a:rPr>
              <a:t>データ</a:t>
            </a:r>
            <a:r>
              <a:rPr lang="ja-JP" altLang="en-US" sz="1600" smtClean="0">
                <a:solidFill>
                  <a:srgbClr val="000000"/>
                </a:solidFill>
                <a:hlinkClick r:id="rId30" action="ppaction://hlinksldjump"/>
              </a:rPr>
              <a:t>の登録</a:t>
            </a:r>
            <a:endParaRPr lang="en-US" altLang="ja-JP" sz="1600">
              <a:solidFill>
                <a:srgbClr val="000000"/>
              </a:solidFill>
            </a:endParaRPr>
          </a:p>
          <a:p>
            <a:pPr marL="800100" lvl="1" indent="-342900">
              <a:buFont typeface="+mj-lt"/>
              <a:buAutoNum type="arabicPeriod"/>
            </a:pPr>
            <a:r>
              <a:rPr lang="ja-JP" altLang="en-US" sz="1600">
                <a:hlinkClick r:id="rId31" action="ppaction://hlinksldjump"/>
              </a:rPr>
              <a:t>代入値自動登録</a:t>
            </a:r>
            <a:r>
              <a:rPr lang="ja-JP" altLang="en-US" sz="1600" smtClean="0">
                <a:hlinkClick r:id="rId31" action="ppaction://hlinksldjump"/>
              </a:rPr>
              <a:t>設定</a:t>
            </a:r>
            <a:endParaRPr lang="en-US" altLang="ja-JP" sz="1600" smtClean="0"/>
          </a:p>
          <a:p>
            <a:pPr marL="800100" lvl="1" indent="-342900">
              <a:buFont typeface="+mj-lt"/>
              <a:buAutoNum type="arabicPeriod"/>
            </a:pPr>
            <a:r>
              <a:rPr lang="ja-JP" altLang="en-US" sz="1600" smtClean="0">
                <a:solidFill>
                  <a:srgbClr val="000000"/>
                </a:solidFill>
                <a:hlinkClick r:id="rId32" action="ppaction://hlinksldjump"/>
              </a:rPr>
              <a:t>代入値と対象</a:t>
            </a:r>
            <a:r>
              <a:rPr lang="ja-JP" altLang="en-US" sz="1600">
                <a:solidFill>
                  <a:srgbClr val="000000"/>
                </a:solidFill>
                <a:hlinkClick r:id="rId32" action="ppaction://hlinksldjump"/>
              </a:rPr>
              <a:t>ホストの確認</a:t>
            </a:r>
            <a:endParaRPr lang="en-US" altLang="ja-JP" sz="1600">
              <a:solidFill>
                <a:srgbClr val="000000"/>
              </a:solidFill>
            </a:endParaRPr>
          </a:p>
          <a:p>
            <a:pPr marL="800100" lvl="1" indent="-342900">
              <a:buFont typeface="+mj-lt"/>
              <a:buAutoNum type="arabicPeriod"/>
            </a:pPr>
            <a:r>
              <a:rPr lang="ja-JP" altLang="en-US" sz="1600">
                <a:solidFill>
                  <a:srgbClr val="000000"/>
                </a:solidFill>
                <a:hlinkClick r:id="rId33" action="ppaction://hlinksldjump"/>
              </a:rPr>
              <a:t>作業の</a:t>
            </a:r>
            <a:r>
              <a:rPr lang="ja-JP" altLang="en-US" sz="1600" smtClean="0">
                <a:solidFill>
                  <a:srgbClr val="000000"/>
                </a:solidFill>
                <a:hlinkClick r:id="rId33" action="ppaction://hlinksldjump"/>
              </a:rPr>
              <a:t>実行</a:t>
            </a:r>
            <a:r>
              <a:rPr lang="en-US" altLang="ja-JP" sz="1600">
                <a:solidFill>
                  <a:srgbClr val="000000"/>
                </a:solidFill>
                <a:latin typeface="メイリオ"/>
                <a:ea typeface="メイリオ"/>
              </a:rPr>
              <a:t/>
            </a:r>
            <a:br>
              <a:rPr lang="en-US" altLang="ja-JP" sz="1600">
                <a:solidFill>
                  <a:srgbClr val="000000"/>
                </a:solidFill>
                <a:latin typeface="メイリオ"/>
                <a:ea typeface="メイリオ"/>
              </a:rPr>
            </a:br>
            <a:endParaRPr lang="en-US" altLang="ja-JP" sz="1600">
              <a:solidFill>
                <a:srgbClr val="000000"/>
              </a:solidFill>
              <a:latin typeface="メイリオ"/>
              <a:ea typeface="メイリオ"/>
            </a:endParaRPr>
          </a:p>
        </p:txBody>
      </p:sp>
      <p:sp>
        <p:nvSpPr>
          <p:cNvPr id="7" name="正方形/長方形 6"/>
          <p:cNvSpPr/>
          <p:nvPr/>
        </p:nvSpPr>
        <p:spPr bwMode="auto">
          <a:xfrm>
            <a:off x="5276028" y="4293120"/>
            <a:ext cx="3744520" cy="493596"/>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342900" indent="-342900">
              <a:buFont typeface="+mj-lt"/>
              <a:buAutoNum type="alphaUcParenR"/>
            </a:pPr>
            <a:r>
              <a:rPr lang="ja-JP" altLang="en-US" sz="1600" smtClean="0">
                <a:hlinkClick r:id="rId34" action="ppaction://hlinksldjump"/>
              </a:rPr>
              <a:t>付録</a:t>
            </a:r>
            <a:endParaRPr lang="en-US" altLang="ja-JP" sz="1600" smtClean="0"/>
          </a:p>
        </p:txBody>
      </p:sp>
    </p:spTree>
    <p:extLst>
      <p:ext uri="{BB962C8B-B14F-4D97-AF65-F5344CB8AC3E}">
        <p14:creationId xmlns:p14="http://schemas.microsoft.com/office/powerpoint/2010/main" val="20916560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2"/>
          <a:stretch>
            <a:fillRect/>
          </a:stretch>
        </p:blipFill>
        <p:spPr>
          <a:xfrm>
            <a:off x="282446" y="2871112"/>
            <a:ext cx="7505087" cy="1505906"/>
          </a:xfrm>
          <a:prstGeom prst="rect">
            <a:avLst/>
          </a:prstGeom>
        </p:spPr>
      </p:pic>
      <p:sp>
        <p:nvSpPr>
          <p:cNvPr id="8" name="角丸四角形 7"/>
          <p:cNvSpPr/>
          <p:nvPr/>
        </p:nvSpPr>
        <p:spPr bwMode="auto">
          <a:xfrm>
            <a:off x="162727" y="4377018"/>
            <a:ext cx="8153793" cy="2076170"/>
          </a:xfrm>
          <a:prstGeom prst="roundRect">
            <a:avLst>
              <a:gd name="adj" fmla="val 5067"/>
            </a:avLst>
          </a:prstGeom>
          <a:solidFill>
            <a:schemeClr val="bg1"/>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endParaRPr lang="en-US" altLang="ja-JP" sz="14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p:txBody>
      </p:sp>
      <p:sp>
        <p:nvSpPr>
          <p:cNvPr id="2" name="タイトル 1"/>
          <p:cNvSpPr>
            <a:spLocks noGrp="1"/>
          </p:cNvSpPr>
          <p:nvPr>
            <p:ph type="title"/>
          </p:nvPr>
        </p:nvSpPr>
        <p:spPr/>
        <p:txBody>
          <a:bodyPr/>
          <a:lstStyle/>
          <a:p>
            <a:r>
              <a:rPr lang="en-US" altLang="ja-JP" smtClean="0"/>
              <a:t>1.9</a:t>
            </a:r>
            <a:r>
              <a:rPr lang="ja-JP" altLang="en-US" smtClean="0"/>
              <a:t> 代入値自動登録設定</a:t>
            </a:r>
            <a:endParaRPr kumimoji="1" lang="ja-JP" altLang="en-US"/>
          </a:p>
        </p:txBody>
      </p:sp>
      <p:sp>
        <p:nvSpPr>
          <p:cNvPr id="3" name="コンテンツ プレースホルダー 2"/>
          <p:cNvSpPr>
            <a:spLocks noGrp="1"/>
          </p:cNvSpPr>
          <p:nvPr>
            <p:ph sz="quarter" idx="10"/>
          </p:nvPr>
        </p:nvSpPr>
        <p:spPr/>
        <p:txBody>
          <a:bodyPr/>
          <a:lstStyle/>
          <a:p>
            <a:r>
              <a:rPr lang="ja-JP" altLang="en-US" b="1" dirty="0" smtClean="0"/>
              <a:t>代入値自動登録設定を行う</a:t>
            </a:r>
            <a:r>
              <a:rPr lang="en-US" altLang="ja-JP" dirty="0"/>
              <a:t/>
            </a:r>
            <a:br>
              <a:rPr lang="en-US" altLang="ja-JP" dirty="0"/>
            </a:br>
            <a:r>
              <a:rPr lang="ja-JP" altLang="en-US" sz="1600" dirty="0" smtClean="0"/>
              <a:t>パラメータシートの入力が終わったところで、</a:t>
            </a:r>
            <a:r>
              <a:rPr lang="en-US" altLang="ja-JP" sz="1600" dirty="0"/>
              <a:t/>
            </a:r>
            <a:br>
              <a:rPr lang="en-US" altLang="ja-JP" sz="1600" dirty="0"/>
            </a:br>
            <a:r>
              <a:rPr lang="ja-JP" altLang="en-US" sz="1600" dirty="0" smtClean="0"/>
              <a:t>各項目と変数を関連付けていきます。</a:t>
            </a:r>
            <a:r>
              <a:rPr lang="en-US" altLang="ja-JP" sz="1600" dirty="0" smtClean="0"/>
              <a:t/>
            </a:r>
            <a:br>
              <a:rPr lang="en-US" altLang="ja-JP" sz="1600" dirty="0" smtClean="0"/>
            </a:br>
            <a:endParaRPr lang="en-US" altLang="ja-JP" sz="1600" dirty="0"/>
          </a:p>
          <a:p>
            <a:pPr marL="0" indent="0">
              <a:buNone/>
            </a:pPr>
            <a:r>
              <a:rPr lang="ja-JP" altLang="en-US" sz="1600" dirty="0" smtClean="0"/>
              <a:t>メニュー</a:t>
            </a:r>
            <a:r>
              <a:rPr lang="en-US" altLang="ja-JP" sz="1600" dirty="0" smtClean="0"/>
              <a:t>:</a:t>
            </a:r>
            <a:r>
              <a:rPr lang="ja-JP" altLang="en-US" sz="1600" dirty="0" smtClean="0"/>
              <a:t> </a:t>
            </a:r>
            <a:r>
              <a:rPr lang="en-US" altLang="ja-JP" sz="1600" b="1" dirty="0" err="1" smtClean="0"/>
              <a:t>Ansible</a:t>
            </a:r>
            <a:r>
              <a:rPr lang="en-US" altLang="ja-JP" sz="1600" b="1" dirty="0" smtClean="0"/>
              <a:t>-Legacy &gt; </a:t>
            </a:r>
            <a:r>
              <a:rPr lang="ja-JP" altLang="en-US" sz="1600" b="1" dirty="0" smtClean="0"/>
              <a:t>代入値自動登録設定</a:t>
            </a:r>
            <a:endParaRPr lang="en-US" altLang="ja-JP" sz="1600" b="1" dirty="0" smtClean="0"/>
          </a:p>
          <a:p>
            <a:pPr marL="457200" indent="-457200">
              <a:buFont typeface="+mj-ea"/>
              <a:buAutoNum type="circleNumDbPlain"/>
            </a:pPr>
            <a:r>
              <a:rPr lang="ja-JP" altLang="en-US" sz="1600" dirty="0" smtClean="0"/>
              <a:t>登録 </a:t>
            </a:r>
            <a:r>
              <a:rPr lang="en-US" altLang="ja-JP" sz="1600" dirty="0" smtClean="0"/>
              <a:t>&gt;</a:t>
            </a:r>
            <a:r>
              <a:rPr lang="ja-JP" altLang="en-US" sz="1600" dirty="0" smtClean="0"/>
              <a:t> 登録開始 を押下する。</a:t>
            </a:r>
            <a:endParaRPr lang="en-US" altLang="ja-JP" sz="1600" dirty="0"/>
          </a:p>
          <a:p>
            <a:pPr marL="457200" indent="-457200">
              <a:buFont typeface="+mj-ea"/>
              <a:buAutoNum type="circleNumDbPlain"/>
            </a:pPr>
            <a:r>
              <a:rPr lang="ja-JP" altLang="en-US" sz="1600" dirty="0" smtClean="0"/>
              <a:t>各項目</a:t>
            </a:r>
            <a:r>
              <a:rPr lang="ja-JP" altLang="en-US" sz="1600" dirty="0"/>
              <a:t>で下表のように選択または入力し、</a:t>
            </a:r>
            <a:r>
              <a:rPr lang="en-US" altLang="ja-JP" sz="1600" dirty="0"/>
              <a:t>[</a:t>
            </a:r>
            <a:r>
              <a:rPr lang="ja-JP" altLang="en-US" sz="1600" dirty="0"/>
              <a:t>登録</a:t>
            </a:r>
            <a:r>
              <a:rPr lang="en-US" altLang="ja-JP" sz="1600" dirty="0"/>
              <a:t>]</a:t>
            </a:r>
            <a:r>
              <a:rPr lang="ja-JP" altLang="en-US" sz="1600" dirty="0"/>
              <a:t>を押下する。</a:t>
            </a:r>
            <a:r>
              <a:rPr lang="en-US" altLang="ja-JP" sz="1600" dirty="0"/>
              <a:t/>
            </a:r>
            <a:br>
              <a:rPr lang="en-US" altLang="ja-JP" sz="1600" dirty="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endParaRPr lang="en-US" altLang="ja-JP" dirty="0" smtClean="0"/>
          </a:p>
          <a:p>
            <a:pPr marL="457200" indent="-457200">
              <a:buFont typeface="+mj-ea"/>
              <a:buAutoNum type="circleNumDbPlain"/>
            </a:pPr>
            <a:endParaRPr lang="en-US" altLang="ja-JP" dirty="0" smtClean="0"/>
          </a:p>
        </p:txBody>
      </p:sp>
      <p:graphicFrame>
        <p:nvGraphicFramePr>
          <p:cNvPr id="5" name="表 4"/>
          <p:cNvGraphicFramePr>
            <a:graphicFrameLocks noGrp="1"/>
          </p:cNvGraphicFramePr>
          <p:nvPr>
            <p:extLst>
              <p:ext uri="{D42A27DB-BD31-4B8C-83A1-F6EECF244321}">
                <p14:modId xmlns:p14="http://schemas.microsoft.com/office/powerpoint/2010/main" val="1778985409"/>
              </p:ext>
            </p:extLst>
          </p:nvPr>
        </p:nvGraphicFramePr>
        <p:xfrm>
          <a:off x="274335" y="4470858"/>
          <a:ext cx="7930575" cy="1940560"/>
        </p:xfrm>
        <a:graphic>
          <a:graphicData uri="http://schemas.openxmlformats.org/drawingml/2006/table">
            <a:tbl>
              <a:tblPr firstRow="1" bandRow="1">
                <a:tableStyleId>{93296810-A885-4BE3-A3E7-6D5BEEA58F35}</a:tableStyleId>
              </a:tblPr>
              <a:tblGrid>
                <a:gridCol w="1009347">
                  <a:extLst>
                    <a:ext uri="{9D8B030D-6E8A-4147-A177-3AD203B41FA5}">
                      <a16:colId xmlns:a16="http://schemas.microsoft.com/office/drawing/2014/main" val="2448772164"/>
                    </a:ext>
                  </a:extLst>
                </a:gridCol>
                <a:gridCol w="1730307">
                  <a:extLst>
                    <a:ext uri="{9D8B030D-6E8A-4147-A177-3AD203B41FA5}">
                      <a16:colId xmlns:a16="http://schemas.microsoft.com/office/drawing/2014/main" val="1334665212"/>
                    </a:ext>
                  </a:extLst>
                </a:gridCol>
                <a:gridCol w="865154">
                  <a:extLst>
                    <a:ext uri="{9D8B030D-6E8A-4147-A177-3AD203B41FA5}">
                      <a16:colId xmlns:a16="http://schemas.microsoft.com/office/drawing/2014/main" val="3272670384"/>
                    </a:ext>
                  </a:extLst>
                </a:gridCol>
                <a:gridCol w="1507903">
                  <a:extLst>
                    <a:ext uri="{9D8B030D-6E8A-4147-A177-3AD203B41FA5}">
                      <a16:colId xmlns:a16="http://schemas.microsoft.com/office/drawing/2014/main" val="1387883647"/>
                    </a:ext>
                  </a:extLst>
                </a:gridCol>
                <a:gridCol w="1872260">
                  <a:extLst>
                    <a:ext uri="{9D8B030D-6E8A-4147-A177-3AD203B41FA5}">
                      <a16:colId xmlns:a16="http://schemas.microsoft.com/office/drawing/2014/main" val="360698662"/>
                    </a:ext>
                  </a:extLst>
                </a:gridCol>
                <a:gridCol w="945604">
                  <a:extLst>
                    <a:ext uri="{9D8B030D-6E8A-4147-A177-3AD203B41FA5}">
                      <a16:colId xmlns:a16="http://schemas.microsoft.com/office/drawing/2014/main" val="3291335556"/>
                    </a:ext>
                  </a:extLst>
                </a:gridCol>
              </a:tblGrid>
              <a:tr h="370840">
                <a:tc>
                  <a:txBody>
                    <a:bodyPr/>
                    <a:lstStyle/>
                    <a:p>
                      <a:r>
                        <a:rPr kumimoji="1" lang="ja-JP" altLang="en-US" sz="1200" smtClean="0"/>
                        <a:t>メニュー</a:t>
                      </a:r>
                      <a:endParaRPr kumimoji="1" lang="ja-JP" altLang="en-US" sz="12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200" smtClean="0"/>
                        <a:t>項目</a:t>
                      </a:r>
                      <a:endParaRPr kumimoji="1" lang="ja-JP" altLang="en-US" sz="12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200" smtClean="0"/>
                        <a:t>登録方式</a:t>
                      </a:r>
                      <a:endParaRPr kumimoji="1" lang="ja-JP" altLang="en-US" sz="12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en-US" altLang="ja-JP" sz="1200" dirty="0" smtClean="0"/>
                        <a:t>Movement</a:t>
                      </a:r>
                      <a:endParaRPr kumimoji="1" lang="ja-JP" altLang="en-US" sz="1200" dirty="0"/>
                    </a:p>
                  </a:txBody>
                  <a:tcPr>
                    <a:lnT w="28575" cap="flat" cmpd="sng" algn="ctr">
                      <a:solidFill>
                        <a:schemeClr val="bg2">
                          <a:lumMod val="50000"/>
                        </a:schemeClr>
                      </a:solidFill>
                      <a:prstDash val="solid"/>
                      <a:round/>
                      <a:headEnd type="none" w="med" len="med"/>
                      <a:tailEnd type="none" w="med" len="med"/>
                    </a:lnT>
                  </a:tcPr>
                </a:tc>
                <a:tc>
                  <a:txBody>
                    <a:bodyPr/>
                    <a:lstStyle/>
                    <a:p>
                      <a:r>
                        <a:rPr kumimoji="1" lang="en-US" altLang="ja-JP" sz="1200" smtClean="0"/>
                        <a:t>Value</a:t>
                      </a:r>
                      <a:r>
                        <a:rPr kumimoji="1" lang="ja-JP" altLang="en-US" sz="1200" smtClean="0"/>
                        <a:t>変数</a:t>
                      </a:r>
                      <a:r>
                        <a:rPr kumimoji="1" lang="en-US" altLang="ja-JP" sz="1200" smtClean="0"/>
                        <a:t/>
                      </a:r>
                      <a:br>
                        <a:rPr kumimoji="1" lang="en-US" altLang="ja-JP" sz="1200" smtClean="0"/>
                      </a:br>
                      <a:r>
                        <a:rPr kumimoji="1" lang="ja-JP" altLang="en-US" sz="1200" smtClean="0"/>
                        <a:t>変数名</a:t>
                      </a:r>
                      <a:endParaRPr kumimoji="1" lang="ja-JP" altLang="en-US" sz="12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200" smtClean="0"/>
                        <a:t>代入順序</a:t>
                      </a:r>
                      <a:endParaRPr kumimoji="1" lang="ja-JP" altLang="en-US" sz="120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634671748"/>
                  </a:ext>
                </a:extLst>
              </a:tr>
              <a:tr h="370840">
                <a:tc>
                  <a:txBody>
                    <a:bodyPr/>
                    <a:lstStyle/>
                    <a:p>
                      <a:r>
                        <a:rPr kumimoji="1" lang="en-US" altLang="ja-JP" sz="1200" smtClean="0"/>
                        <a:t>Legacy</a:t>
                      </a:r>
                      <a:r>
                        <a:rPr kumimoji="1" lang="ja-JP" altLang="en-US" sz="1200" smtClean="0"/>
                        <a:t>実践</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200" err="1" smtClean="0"/>
                        <a:t>package_name</a:t>
                      </a:r>
                      <a:endParaRPr kumimoji="1" lang="ja-JP" altLang="en-US" sz="1200"/>
                    </a:p>
                  </a:txBody>
                  <a:tcPr/>
                </a:tc>
                <a:tc>
                  <a:txBody>
                    <a:bodyPr/>
                    <a:lstStyle/>
                    <a:p>
                      <a:r>
                        <a:rPr kumimoji="1" lang="en-US" altLang="ja-JP" sz="1200" smtClean="0"/>
                        <a:t>Value</a:t>
                      </a:r>
                      <a:r>
                        <a:rPr kumimoji="1" lang="ja-JP" altLang="en-US" sz="1200" smtClean="0"/>
                        <a:t>型</a:t>
                      </a:r>
                      <a:endParaRPr kumimoji="1" lang="ja-JP" altLang="en-US" sz="1200"/>
                    </a:p>
                  </a:txBody>
                  <a:tcPr/>
                </a:tc>
                <a:tc>
                  <a:txBody>
                    <a:bodyPr/>
                    <a:lstStyle/>
                    <a:p>
                      <a:r>
                        <a:rPr kumimoji="1" lang="en-US" altLang="ja-JP" sz="1200" smtClean="0"/>
                        <a:t>Install Packages</a:t>
                      </a:r>
                      <a:endParaRPr kumimoji="1" lang="ja-JP" altLang="en-US" sz="1200"/>
                    </a:p>
                  </a:txBody>
                  <a:tcPr/>
                </a:tc>
                <a:tc>
                  <a:txBody>
                    <a:bodyPr/>
                    <a:lstStyle/>
                    <a:p>
                      <a:r>
                        <a:rPr kumimoji="1" lang="en-US" altLang="ja-JP" sz="1200" dirty="0" err="1" smtClean="0"/>
                        <a:t>VAR_package_name</a:t>
                      </a:r>
                      <a:endParaRPr kumimoji="1" lang="ja-JP" altLang="en-US" sz="1200" dirty="0"/>
                    </a:p>
                  </a:txBody>
                  <a:tcPr/>
                </a:tc>
                <a:tc>
                  <a:txBody>
                    <a:bodyPr/>
                    <a:lstStyle/>
                    <a:p>
                      <a:r>
                        <a:rPr kumimoji="1" lang="en-US" altLang="ja-JP" sz="1200" smtClean="0"/>
                        <a:t>1</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403214773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Legacy</a:t>
                      </a:r>
                      <a:r>
                        <a:rPr kumimoji="1" lang="ja-JP" altLang="en-US" sz="1200" smtClean="0"/>
                        <a:t>実践</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err="1" smtClean="0"/>
                        <a:t>package_name_sub</a:t>
                      </a:r>
                      <a:endParaRPr kumimoji="1" lang="ja-JP" alt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Value</a:t>
                      </a:r>
                      <a:r>
                        <a:rPr kumimoji="1" lang="ja-JP" altLang="en-US" sz="1200" smtClean="0"/>
                        <a:t>型</a:t>
                      </a:r>
                      <a:endParaRPr kumimoji="1" lang="ja-JP" altLang="en-US" sz="1200"/>
                    </a:p>
                  </a:txBody>
                  <a:tcPr/>
                </a:tc>
                <a:tc>
                  <a:txBody>
                    <a:bodyPr/>
                    <a:lstStyle/>
                    <a:p>
                      <a:r>
                        <a:rPr kumimoji="1" lang="en-US" altLang="ja-JP" sz="1200" smtClean="0"/>
                        <a:t>Install Packages</a:t>
                      </a:r>
                      <a:endParaRPr kumimoji="1" lang="ja-JP" altLang="en-US" sz="1200"/>
                    </a:p>
                  </a:txBody>
                  <a:tcPr/>
                </a:tc>
                <a:tc>
                  <a:txBody>
                    <a:bodyPr/>
                    <a:lstStyle/>
                    <a:p>
                      <a:r>
                        <a:rPr kumimoji="1" lang="en-US" altLang="ja-JP" sz="1200" err="1" smtClean="0"/>
                        <a:t>VAR_package_name</a:t>
                      </a:r>
                      <a:endParaRPr kumimoji="1" lang="ja-JP" altLang="en-US" sz="1200"/>
                    </a:p>
                  </a:txBody>
                  <a:tcPr/>
                </a:tc>
                <a:tc>
                  <a:txBody>
                    <a:bodyPr/>
                    <a:lstStyle/>
                    <a:p>
                      <a:r>
                        <a:rPr kumimoji="1" lang="en-US" altLang="ja-JP" sz="1200" smtClean="0"/>
                        <a:t>2</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427503662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Legacy</a:t>
                      </a:r>
                      <a:r>
                        <a:rPr kumimoji="1" lang="ja-JP" altLang="en-US" sz="1200" smtClean="0"/>
                        <a:t>実践</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200" err="1" smtClean="0"/>
                        <a:t>port_number</a:t>
                      </a:r>
                      <a:endParaRPr kumimoji="1" lang="ja-JP" alt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Value</a:t>
                      </a:r>
                      <a:r>
                        <a:rPr kumimoji="1" lang="ja-JP" altLang="en-US" sz="1200" smtClean="0"/>
                        <a:t>型</a:t>
                      </a:r>
                      <a:endParaRPr kumimoji="1" lang="ja-JP" altLang="en-US" sz="1200"/>
                    </a:p>
                  </a:txBody>
                  <a:tcPr/>
                </a:tc>
                <a:tc>
                  <a:txBody>
                    <a:bodyPr/>
                    <a:lstStyle/>
                    <a:p>
                      <a:r>
                        <a:rPr kumimoji="1" lang="en-US" altLang="ja-JP" sz="1200" smtClean="0"/>
                        <a:t>Open</a:t>
                      </a:r>
                      <a:r>
                        <a:rPr kumimoji="1" lang="en-US" altLang="ja-JP" sz="1200" baseline="0" smtClean="0"/>
                        <a:t> Ports</a:t>
                      </a:r>
                      <a:endParaRPr kumimoji="1" lang="ja-JP" altLang="en-US" sz="1200"/>
                    </a:p>
                  </a:txBody>
                  <a:tcPr/>
                </a:tc>
                <a:tc>
                  <a:txBody>
                    <a:bodyPr/>
                    <a:lstStyle/>
                    <a:p>
                      <a:r>
                        <a:rPr kumimoji="1" lang="en-US" altLang="ja-JP" sz="1200" err="1" smtClean="0"/>
                        <a:t>VAR_port_number</a:t>
                      </a:r>
                      <a:endParaRPr kumimoji="1" lang="ja-JP" altLang="en-US" sz="1200"/>
                    </a:p>
                  </a:txBody>
                  <a:tcPr/>
                </a:tc>
                <a:tc>
                  <a:txBody>
                    <a:bodyPr/>
                    <a:lstStyle/>
                    <a:p>
                      <a:r>
                        <a:rPr kumimoji="1" lang="en-US" altLang="ja-JP" sz="1200" smtClean="0"/>
                        <a:t>(</a:t>
                      </a:r>
                      <a:r>
                        <a:rPr kumimoji="1" lang="ja-JP" altLang="en-US" sz="1200" smtClean="0"/>
                        <a:t>空欄</a:t>
                      </a:r>
                      <a:r>
                        <a:rPr kumimoji="1" lang="en-US" altLang="ja-JP" sz="1200" smtClean="0"/>
                        <a:t>)</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243565793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Legacy</a:t>
                      </a:r>
                      <a:r>
                        <a:rPr kumimoji="1" lang="ja-JP" altLang="en-US" sz="1200" smtClean="0"/>
                        <a:t>実践</a:t>
                      </a:r>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200" err="1" smtClean="0"/>
                        <a:t>service_name</a:t>
                      </a:r>
                      <a:endParaRPr kumimoji="1" lang="ja-JP" altLang="en-US" sz="1200"/>
                    </a:p>
                  </a:txBody>
                  <a:tcP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Value</a:t>
                      </a:r>
                      <a:r>
                        <a:rPr kumimoji="1" lang="ja-JP" altLang="en-US" sz="1200" smtClean="0"/>
                        <a:t>型</a:t>
                      </a:r>
                      <a:endParaRPr kumimoji="1" lang="ja-JP" altLang="en-US" sz="1200"/>
                    </a:p>
                  </a:txBody>
                  <a:tcPr>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200" smtClean="0"/>
                        <a:t>Start</a:t>
                      </a:r>
                      <a:r>
                        <a:rPr kumimoji="1" lang="en-US" altLang="ja-JP" sz="1200" baseline="0" smtClean="0"/>
                        <a:t> Service</a:t>
                      </a:r>
                      <a:endParaRPr kumimoji="1" lang="ja-JP" altLang="en-US" sz="1200"/>
                    </a:p>
                  </a:txBody>
                  <a:tcPr>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200" err="1" smtClean="0"/>
                        <a:t>VAR_service_name</a:t>
                      </a:r>
                      <a:endParaRPr kumimoji="1" lang="ja-JP" altLang="en-US" sz="1200"/>
                    </a:p>
                  </a:txBody>
                  <a:tcPr>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200" dirty="0" smtClean="0"/>
                        <a:t>(</a:t>
                      </a:r>
                      <a:r>
                        <a:rPr kumimoji="1" lang="ja-JP" altLang="en-US" sz="1200" dirty="0" smtClean="0"/>
                        <a:t>空欄</a:t>
                      </a:r>
                      <a:r>
                        <a:rPr kumimoji="1" lang="en-US" altLang="ja-JP" sz="1200" dirty="0" smtClean="0"/>
                        <a:t>)</a:t>
                      </a:r>
                      <a:endParaRPr kumimoji="1" lang="ja-JP" altLang="en-US" sz="1200" dirty="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160013511"/>
                  </a:ext>
                </a:extLst>
              </a:tr>
            </a:tbl>
          </a:graphicData>
        </a:graphic>
      </p:graphicFrame>
      <p:sp>
        <p:nvSpPr>
          <p:cNvPr id="6" name="角丸四角形 5"/>
          <p:cNvSpPr/>
          <p:nvPr/>
        </p:nvSpPr>
        <p:spPr bwMode="auto">
          <a:xfrm>
            <a:off x="594725" y="3140960"/>
            <a:ext cx="7192808" cy="72010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10" name="円形吹き出し 9"/>
          <p:cNvSpPr/>
          <p:nvPr/>
        </p:nvSpPr>
        <p:spPr bwMode="auto">
          <a:xfrm>
            <a:off x="123283" y="4104686"/>
            <a:ext cx="301542" cy="312200"/>
          </a:xfrm>
          <a:prstGeom prst="wedgeEllipseCallout">
            <a:avLst>
              <a:gd name="adj1" fmla="val 113368"/>
              <a:gd name="adj2" fmla="val -113118"/>
            </a:avLst>
          </a:prstGeom>
          <a:solidFill>
            <a:srgbClr val="FF0000"/>
          </a:solidFill>
          <a:ln w="19050">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smtClean="0">
                <a:ln>
                  <a:noFill/>
                </a:ln>
                <a:solidFill>
                  <a:srgbClr val="FFFFFF"/>
                </a:solidFill>
                <a:effectLst/>
                <a:uLnTx/>
                <a:uFillTx/>
                <a:latin typeface="メイリオ"/>
                <a:ea typeface="メイリオ"/>
                <a:cs typeface="+mn-cs"/>
              </a:rPr>
              <a:t>2</a:t>
            </a:r>
          </a:p>
        </p:txBody>
      </p:sp>
    </p:spTree>
    <p:extLst>
      <p:ext uri="{BB962C8B-B14F-4D97-AF65-F5344CB8AC3E}">
        <p14:creationId xmlns:p14="http://schemas.microsoft.com/office/powerpoint/2010/main" val="31334866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286553" y="3350944"/>
            <a:ext cx="6196705" cy="1375026"/>
          </a:xfrm>
          <a:prstGeom prst="rect">
            <a:avLst/>
          </a:prstGeom>
          <a:ln>
            <a:solidFill>
              <a:schemeClr val="bg1">
                <a:lumMod val="85000"/>
              </a:schemeClr>
            </a:solidFill>
          </a:ln>
        </p:spPr>
      </p:pic>
      <p:sp>
        <p:nvSpPr>
          <p:cNvPr id="2" name="タイトル 1"/>
          <p:cNvSpPr>
            <a:spLocks noGrp="1"/>
          </p:cNvSpPr>
          <p:nvPr>
            <p:ph type="title"/>
          </p:nvPr>
        </p:nvSpPr>
        <p:spPr/>
        <p:txBody>
          <a:bodyPr/>
          <a:lstStyle/>
          <a:p>
            <a:r>
              <a:rPr kumimoji="1" lang="en-US" altLang="ja-JP" smtClean="0"/>
              <a:t>1.10 </a:t>
            </a:r>
            <a:r>
              <a:rPr kumimoji="1" lang="ja-JP" altLang="en-US" smtClean="0"/>
              <a:t>代入値・対象ホストの確認</a:t>
            </a:r>
            <a:endParaRPr kumimoji="1" lang="ja-JP" altLang="en-US"/>
          </a:p>
        </p:txBody>
      </p:sp>
      <p:sp>
        <p:nvSpPr>
          <p:cNvPr id="3" name="コンテンツ プレースホルダー 2"/>
          <p:cNvSpPr>
            <a:spLocks noGrp="1"/>
          </p:cNvSpPr>
          <p:nvPr>
            <p:ph sz="quarter" idx="10"/>
          </p:nvPr>
        </p:nvSpPr>
        <p:spPr/>
        <p:txBody>
          <a:bodyPr/>
          <a:lstStyle/>
          <a:p>
            <a:r>
              <a:rPr lang="ja-JP" altLang="en-US" b="1" dirty="0" smtClean="0"/>
              <a:t>代入値と作業対象ホストを確認する</a:t>
            </a:r>
            <a:r>
              <a:rPr lang="en-US" altLang="ja-JP" b="1" dirty="0"/>
              <a:t/>
            </a:r>
            <a:br>
              <a:rPr lang="en-US" altLang="ja-JP" b="1" dirty="0"/>
            </a:br>
            <a:r>
              <a:rPr lang="ja-JP" altLang="en-US" sz="1600" dirty="0" smtClean="0"/>
              <a:t>代入値自動登録により指定された値と対象ホストを確認しましょう。</a:t>
            </a:r>
            <a:endParaRPr kumimoji="1" lang="en-US" altLang="ja-JP" sz="1600" dirty="0"/>
          </a:p>
          <a:p>
            <a:pPr marL="0" indent="0">
              <a:buNone/>
            </a:pPr>
            <a:endParaRPr lang="en-US" altLang="ja-JP" sz="1600" dirty="0" smtClean="0"/>
          </a:p>
          <a:p>
            <a:pPr marL="0" indent="0">
              <a:buNone/>
            </a:pPr>
            <a:r>
              <a:rPr lang="ja-JP" altLang="en-US" sz="1600" dirty="0"/>
              <a:t>メニュー</a:t>
            </a:r>
            <a:r>
              <a:rPr lang="en-US" altLang="ja-JP" sz="1600" dirty="0"/>
              <a:t>:</a:t>
            </a:r>
            <a:r>
              <a:rPr lang="ja-JP" altLang="en-US" sz="1600" dirty="0"/>
              <a:t> </a:t>
            </a:r>
            <a:r>
              <a:rPr lang="en-US" altLang="ja-JP" sz="1600" b="1" dirty="0" err="1" smtClean="0"/>
              <a:t>Ansible</a:t>
            </a:r>
            <a:r>
              <a:rPr lang="en-US" altLang="ja-JP" sz="1600" b="1" dirty="0" smtClean="0"/>
              <a:t>-Legacy </a:t>
            </a:r>
            <a:r>
              <a:rPr lang="en-US" altLang="ja-JP" sz="1600" b="1" dirty="0"/>
              <a:t>&gt; </a:t>
            </a:r>
            <a:r>
              <a:rPr lang="ja-JP" altLang="en-US" sz="1600" b="1" dirty="0" smtClean="0"/>
              <a:t>作業</a:t>
            </a:r>
            <a:r>
              <a:rPr lang="ja-JP" altLang="en-US" sz="1600" b="1" smtClean="0"/>
              <a:t>対象</a:t>
            </a:r>
            <a:r>
              <a:rPr lang="ja-JP" altLang="en-US" sz="1600" b="1" smtClean="0"/>
              <a:t>ホスト</a:t>
            </a:r>
            <a:endParaRPr lang="en-US" altLang="ja-JP" sz="1600" b="1" smtClean="0"/>
          </a:p>
          <a:p>
            <a:pPr marL="0" indent="0">
              <a:buNone/>
            </a:pPr>
            <a:r>
              <a:rPr lang="en-US" altLang="ja-JP" sz="1600" b="1"/>
              <a:t>	</a:t>
            </a:r>
            <a:r>
              <a:rPr lang="ja-JP" altLang="en-US" sz="1600" b="1" smtClean="0"/>
              <a:t> </a:t>
            </a:r>
            <a:r>
              <a:rPr lang="en-US" altLang="ja-JP" sz="1600" b="1" smtClean="0"/>
              <a:t>Ansible-Legacy </a:t>
            </a:r>
            <a:r>
              <a:rPr lang="en-US" altLang="ja-JP" sz="1600" b="1" dirty="0" smtClean="0"/>
              <a:t>&gt; </a:t>
            </a:r>
            <a:r>
              <a:rPr lang="ja-JP" altLang="en-US" sz="1600" b="1" dirty="0" smtClean="0"/>
              <a:t>代入値</a:t>
            </a:r>
            <a:r>
              <a:rPr lang="ja-JP" altLang="en-US" sz="1600" b="1" dirty="0"/>
              <a:t>管理</a:t>
            </a:r>
            <a:endParaRPr lang="en-US" altLang="ja-JP" sz="1600" b="1" dirty="0" smtClean="0"/>
          </a:p>
          <a:p>
            <a:pPr marL="457200" indent="-457200">
              <a:buFont typeface="+mj-ea"/>
              <a:buAutoNum type="circleNumDbPlain"/>
            </a:pPr>
            <a:r>
              <a:rPr lang="en-US" altLang="ja-JP" sz="1600" dirty="0" smtClean="0"/>
              <a:t>[</a:t>
            </a:r>
            <a:r>
              <a:rPr lang="ja-JP" altLang="en-US" sz="1600" dirty="0" smtClean="0"/>
              <a:t>フィルタ</a:t>
            </a:r>
            <a:r>
              <a:rPr lang="en-US" altLang="ja-JP" sz="1600" dirty="0" smtClean="0"/>
              <a:t>]</a:t>
            </a:r>
            <a:r>
              <a:rPr lang="ja-JP" altLang="en-US" sz="1600" dirty="0" smtClean="0"/>
              <a:t>を押下する</a:t>
            </a:r>
          </a:p>
          <a:p>
            <a:pPr marL="457200" indent="-457200">
              <a:buFont typeface="+mj-ea"/>
              <a:buAutoNum type="circleNumDbPlain"/>
            </a:pPr>
            <a:r>
              <a:rPr lang="ja-JP" altLang="en-US" sz="1600" dirty="0" smtClean="0"/>
              <a:t>「</a:t>
            </a:r>
            <a:r>
              <a:rPr lang="en-US" altLang="ja-JP" sz="1600" dirty="0" smtClean="0"/>
              <a:t>legacy</a:t>
            </a:r>
            <a:r>
              <a:rPr lang="ja-JP" altLang="en-US" sz="1600" dirty="0" smtClean="0"/>
              <a:t>代入値自動登録設定プロシージャ」によって正しい値が指定されていることを確認する。</a:t>
            </a:r>
            <a:endParaRPr kumimoji="1" lang="ja-JP" altLang="en-US" sz="1600" dirty="0"/>
          </a:p>
        </p:txBody>
      </p:sp>
      <p:sp>
        <p:nvSpPr>
          <p:cNvPr id="8" name="角丸四角形 7"/>
          <p:cNvSpPr/>
          <p:nvPr/>
        </p:nvSpPr>
        <p:spPr bwMode="auto">
          <a:xfrm>
            <a:off x="4971048" y="3630986"/>
            <a:ext cx="1224170" cy="1002478"/>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pic>
        <p:nvPicPr>
          <p:cNvPr id="5" name="図 4"/>
          <p:cNvPicPr>
            <a:picLocks noChangeAspect="1"/>
          </p:cNvPicPr>
          <p:nvPr/>
        </p:nvPicPr>
        <p:blipFill>
          <a:blip r:embed="rId3"/>
          <a:stretch>
            <a:fillRect/>
          </a:stretch>
        </p:blipFill>
        <p:spPr>
          <a:xfrm>
            <a:off x="289548" y="5091759"/>
            <a:ext cx="6193710" cy="1368000"/>
          </a:xfrm>
          <a:prstGeom prst="rect">
            <a:avLst/>
          </a:prstGeom>
          <a:ln>
            <a:solidFill>
              <a:schemeClr val="bg1">
                <a:lumMod val="85000"/>
              </a:schemeClr>
            </a:solidFill>
          </a:ln>
        </p:spPr>
      </p:pic>
      <p:sp>
        <p:nvSpPr>
          <p:cNvPr id="12" name="角丸四角形 11"/>
          <p:cNvSpPr/>
          <p:nvPr/>
        </p:nvSpPr>
        <p:spPr bwMode="auto">
          <a:xfrm>
            <a:off x="5331099" y="5293834"/>
            <a:ext cx="1080150" cy="108015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10" name="テキスト ボックス 9"/>
          <p:cNvSpPr txBox="1"/>
          <p:nvPr/>
        </p:nvSpPr>
        <p:spPr>
          <a:xfrm>
            <a:off x="6588280" y="6053710"/>
            <a:ext cx="1440200" cy="307777"/>
          </a:xfrm>
          <a:prstGeom prst="rect">
            <a:avLst/>
          </a:prstGeom>
          <a:noFill/>
          <a:ln>
            <a:solidFill>
              <a:schemeClr val="tx1"/>
            </a:solidFill>
          </a:ln>
        </p:spPr>
        <p:txBody>
          <a:bodyPr wrap="square" rtlCol="0">
            <a:spAutoFit/>
          </a:bodyPr>
          <a:lstStyle/>
          <a:p>
            <a:r>
              <a:rPr kumimoji="1" lang="ja-JP" altLang="en-US" sz="1400" smtClean="0"/>
              <a:t>代入値管理</a:t>
            </a:r>
            <a:endParaRPr kumimoji="1" lang="ja-JP" altLang="en-US" sz="1400"/>
          </a:p>
        </p:txBody>
      </p:sp>
      <p:sp>
        <p:nvSpPr>
          <p:cNvPr id="9" name="テキスト ボックス 8"/>
          <p:cNvSpPr txBox="1"/>
          <p:nvPr/>
        </p:nvSpPr>
        <p:spPr>
          <a:xfrm>
            <a:off x="6587228" y="4325687"/>
            <a:ext cx="1440200" cy="307777"/>
          </a:xfrm>
          <a:prstGeom prst="rect">
            <a:avLst/>
          </a:prstGeom>
          <a:noFill/>
          <a:ln>
            <a:solidFill>
              <a:schemeClr val="tx1"/>
            </a:solidFill>
          </a:ln>
        </p:spPr>
        <p:txBody>
          <a:bodyPr wrap="square" rtlCol="0">
            <a:spAutoFit/>
          </a:bodyPr>
          <a:lstStyle/>
          <a:p>
            <a:r>
              <a:rPr kumimoji="1" lang="ja-JP" altLang="en-US" sz="1400" smtClean="0"/>
              <a:t>作業対象ホスト</a:t>
            </a:r>
            <a:endParaRPr kumimoji="1" lang="ja-JP" altLang="en-US" sz="1400"/>
          </a:p>
        </p:txBody>
      </p:sp>
    </p:spTree>
    <p:extLst>
      <p:ext uri="{BB962C8B-B14F-4D97-AF65-F5344CB8AC3E}">
        <p14:creationId xmlns:p14="http://schemas.microsoft.com/office/powerpoint/2010/main" val="36663508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図 21"/>
          <p:cNvPicPr>
            <a:picLocks noChangeAspect="1"/>
          </p:cNvPicPr>
          <p:nvPr/>
        </p:nvPicPr>
        <p:blipFill>
          <a:blip r:embed="rId2"/>
          <a:stretch>
            <a:fillRect/>
          </a:stretch>
        </p:blipFill>
        <p:spPr>
          <a:xfrm>
            <a:off x="323410" y="2636890"/>
            <a:ext cx="5548319" cy="2910512"/>
          </a:xfrm>
          <a:prstGeom prst="rect">
            <a:avLst/>
          </a:prstGeom>
        </p:spPr>
      </p:pic>
      <p:sp>
        <p:nvSpPr>
          <p:cNvPr id="2" name="タイトル 1"/>
          <p:cNvSpPr>
            <a:spLocks noGrp="1"/>
          </p:cNvSpPr>
          <p:nvPr>
            <p:ph type="title"/>
          </p:nvPr>
        </p:nvSpPr>
        <p:spPr/>
        <p:txBody>
          <a:bodyPr/>
          <a:lstStyle/>
          <a:p>
            <a:r>
              <a:rPr kumimoji="1" lang="en-US" altLang="ja-JP" smtClean="0"/>
              <a:t>1.11</a:t>
            </a:r>
            <a:r>
              <a:rPr kumimoji="1" lang="ja-JP" altLang="en-US" smtClean="0"/>
              <a:t> 作業の実行 </a:t>
            </a:r>
            <a:r>
              <a:rPr lang="en-US" altLang="ja-JP"/>
              <a:t>(</a:t>
            </a:r>
            <a:r>
              <a:rPr lang="en-US" altLang="ja-JP" smtClean="0"/>
              <a:t>1/3)</a:t>
            </a:r>
            <a:endParaRPr kumimoji="1" lang="ja-JP" altLang="en-US"/>
          </a:p>
        </p:txBody>
      </p:sp>
      <p:sp>
        <p:nvSpPr>
          <p:cNvPr id="3" name="コンテンツ プレースホルダー 2"/>
          <p:cNvSpPr>
            <a:spLocks noGrp="1"/>
          </p:cNvSpPr>
          <p:nvPr>
            <p:ph sz="quarter" idx="10"/>
          </p:nvPr>
        </p:nvSpPr>
        <p:spPr/>
        <p:txBody>
          <a:bodyPr/>
          <a:lstStyle/>
          <a:p>
            <a:r>
              <a:rPr lang="en-US" altLang="ja-JP" b="1"/>
              <a:t>Conductor</a:t>
            </a:r>
            <a:r>
              <a:rPr kumimoji="1" lang="ja-JP" altLang="en-US" b="1" smtClean="0"/>
              <a:t>を</a:t>
            </a:r>
            <a:r>
              <a:rPr lang="ja-JP" altLang="en-US" b="1"/>
              <a:t>実行</a:t>
            </a:r>
            <a:r>
              <a:rPr lang="ja-JP" altLang="en-US" b="1" smtClean="0"/>
              <a:t>する</a:t>
            </a:r>
            <a:r>
              <a:rPr kumimoji="1" lang="ja-JP" altLang="en-US" smtClean="0"/>
              <a:t>　</a:t>
            </a:r>
            <a:r>
              <a:rPr kumimoji="1" lang="en-US" altLang="ja-JP" smtClean="0"/>
              <a:t/>
            </a:r>
            <a:br>
              <a:rPr kumimoji="1" lang="en-US" altLang="ja-JP" smtClean="0"/>
            </a:br>
            <a:r>
              <a:rPr kumimoji="1" lang="ja-JP" altLang="en-US" sz="1600" smtClean="0"/>
              <a:t>前項までの操作で、</a:t>
            </a:r>
            <a:r>
              <a:rPr kumimoji="1" lang="en-US" altLang="ja-JP" sz="1600" smtClean="0"/>
              <a:t>Conductor</a:t>
            </a:r>
            <a:r>
              <a:rPr kumimoji="1" lang="ja-JP" altLang="en-US" sz="1600" smtClean="0"/>
              <a:t>の作成と代入値の登録が終了しました。</a:t>
            </a:r>
            <a:r>
              <a:rPr kumimoji="1" lang="en-US" altLang="ja-JP" sz="1600" smtClean="0"/>
              <a:t/>
            </a:r>
            <a:br>
              <a:rPr kumimoji="1" lang="en-US" altLang="ja-JP" sz="1600" smtClean="0"/>
            </a:br>
            <a:r>
              <a:rPr kumimoji="1" lang="ja-JP" altLang="en-US" sz="1600" smtClean="0"/>
              <a:t>最後に</a:t>
            </a:r>
            <a:r>
              <a:rPr kumimoji="1" lang="en-US" altLang="ja-JP" sz="1600" smtClean="0"/>
              <a:t>Conductor</a:t>
            </a:r>
            <a:r>
              <a:rPr kumimoji="1" lang="ja-JP" altLang="en-US" sz="1600" smtClean="0"/>
              <a:t>を実行し、結果を対象ホストで確認してください</a:t>
            </a:r>
            <a:r>
              <a:rPr kumimoji="1" lang="ja-JP" altLang="en-US" sz="1600" smtClean="0"/>
              <a:t>。</a:t>
            </a:r>
            <a:r>
              <a:rPr kumimoji="1" lang="en-US" altLang="ja-JP" sz="1200" smtClean="0"/>
              <a:t/>
            </a:r>
            <a:br>
              <a:rPr kumimoji="1" lang="en-US" altLang="ja-JP" sz="1200" smtClean="0"/>
            </a:br>
            <a:endParaRPr kumimoji="1" lang="en-US" altLang="ja-JP" sz="1400" smtClean="0"/>
          </a:p>
          <a:p>
            <a:pPr marL="0" indent="0">
              <a:buNone/>
            </a:pPr>
            <a:r>
              <a:rPr kumimoji="1" lang="ja-JP" altLang="en-US" sz="1600" smtClean="0"/>
              <a:t>メニュー</a:t>
            </a:r>
            <a:r>
              <a:rPr kumimoji="1" lang="ja-JP" altLang="en-US" sz="1600" smtClean="0"/>
              <a:t>： </a:t>
            </a:r>
            <a:r>
              <a:rPr lang="en-US" altLang="ja-JP" sz="1600" b="1"/>
              <a:t>Conductor</a:t>
            </a:r>
            <a:r>
              <a:rPr kumimoji="1" lang="ja-JP" altLang="en-US" sz="1600" b="1" smtClean="0"/>
              <a:t> </a:t>
            </a:r>
            <a:r>
              <a:rPr kumimoji="1" lang="en-US" altLang="ja-JP" sz="1600" b="1" smtClean="0"/>
              <a:t>&gt;</a:t>
            </a:r>
            <a:r>
              <a:rPr kumimoji="1" lang="ja-JP" altLang="en-US" sz="1600" b="1" smtClean="0"/>
              <a:t> </a:t>
            </a:r>
            <a:r>
              <a:rPr lang="en-US" altLang="ja-JP" sz="1600" b="1"/>
              <a:t>Conductor</a:t>
            </a:r>
            <a:r>
              <a:rPr lang="ja-JP" altLang="en-US" sz="1600" b="1" smtClean="0"/>
              <a:t>作業実行</a:t>
            </a:r>
            <a:endParaRPr kumimoji="1" lang="en-US" altLang="ja-JP" sz="1600" b="1" smtClean="0"/>
          </a:p>
          <a:p>
            <a:pPr marL="0" indent="0">
              <a:buNone/>
            </a:pPr>
            <a:endParaRPr kumimoji="1" lang="ja-JP" altLang="en-US"/>
          </a:p>
        </p:txBody>
      </p:sp>
      <p:sp>
        <p:nvSpPr>
          <p:cNvPr id="6" name="角丸四角形 5"/>
          <p:cNvSpPr/>
          <p:nvPr/>
        </p:nvSpPr>
        <p:spPr bwMode="auto">
          <a:xfrm>
            <a:off x="2786585" y="3012585"/>
            <a:ext cx="2664370" cy="436686"/>
          </a:xfrm>
          <a:prstGeom prst="roundRect">
            <a:avLst/>
          </a:prstGeom>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smtClean="0">
                <a:solidFill>
                  <a:schemeClr val="tx1"/>
                </a:solidFill>
                <a:latin typeface="+mn-ea"/>
              </a:rPr>
              <a:t>実行する</a:t>
            </a:r>
            <a:r>
              <a:rPr lang="en-US" altLang="ja-JP" sz="1200" dirty="0" smtClean="0">
                <a:solidFill>
                  <a:schemeClr val="tx1"/>
                </a:solidFill>
                <a:latin typeface="+mn-ea"/>
              </a:rPr>
              <a:t>Conductor</a:t>
            </a:r>
            <a:r>
              <a:rPr lang="ja-JP" altLang="en-US" sz="1200" dirty="0" smtClean="0">
                <a:solidFill>
                  <a:schemeClr val="tx1"/>
                </a:solidFill>
                <a:latin typeface="+mn-ea"/>
              </a:rPr>
              <a:t>を選択する。</a:t>
            </a:r>
            <a:endParaRPr lang="en-US" altLang="ja-JP" sz="1200" dirty="0">
              <a:solidFill>
                <a:schemeClr val="tx1"/>
              </a:solidFill>
              <a:latin typeface="+mn-ea"/>
            </a:endParaRPr>
          </a:p>
        </p:txBody>
      </p:sp>
      <p:sp>
        <p:nvSpPr>
          <p:cNvPr id="7" name="角丸四角形 6"/>
          <p:cNvSpPr/>
          <p:nvPr/>
        </p:nvSpPr>
        <p:spPr bwMode="auto">
          <a:xfrm>
            <a:off x="1187530" y="3712957"/>
            <a:ext cx="3024298" cy="128415"/>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8" name="円形吹き出し 7"/>
          <p:cNvSpPr/>
          <p:nvPr/>
        </p:nvSpPr>
        <p:spPr bwMode="auto">
          <a:xfrm>
            <a:off x="2635813" y="3279184"/>
            <a:ext cx="289351" cy="315543"/>
          </a:xfrm>
          <a:prstGeom prst="wedgeEllipseCallout">
            <a:avLst>
              <a:gd name="adj1" fmla="val -101627"/>
              <a:gd name="adj2" fmla="val 104442"/>
            </a:avLst>
          </a:prstGeom>
          <a:solidFill>
            <a:srgbClr val="FF0000"/>
          </a:solidFill>
          <a:ln w="19050">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ja-JP" altLang="en-US" sz="1400" b="1" dirty="0" smtClean="0">
                <a:latin typeface="+mn-ea"/>
              </a:rPr>
              <a:t>１</a:t>
            </a:r>
          </a:p>
        </p:txBody>
      </p:sp>
      <p:sp>
        <p:nvSpPr>
          <p:cNvPr id="10" name="角丸四角形 9"/>
          <p:cNvSpPr/>
          <p:nvPr/>
        </p:nvSpPr>
        <p:spPr bwMode="auto">
          <a:xfrm>
            <a:off x="2808315" y="4100210"/>
            <a:ext cx="2664370" cy="391976"/>
          </a:xfrm>
          <a:prstGeom prst="roundRect">
            <a:avLst/>
          </a:prstGeom>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オペレーションを選択する。</a:t>
            </a:r>
            <a:endParaRPr lang="en-US" altLang="ja-JP" sz="1200">
              <a:solidFill>
                <a:schemeClr val="tx1"/>
              </a:solidFill>
              <a:latin typeface="+mn-ea"/>
            </a:endParaRPr>
          </a:p>
        </p:txBody>
      </p:sp>
      <p:sp>
        <p:nvSpPr>
          <p:cNvPr id="11" name="角丸四角形 10"/>
          <p:cNvSpPr/>
          <p:nvPr/>
        </p:nvSpPr>
        <p:spPr bwMode="auto">
          <a:xfrm>
            <a:off x="1187530" y="4834793"/>
            <a:ext cx="4320600" cy="200462"/>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2" name="円形吹き出し 11"/>
          <p:cNvSpPr/>
          <p:nvPr/>
        </p:nvSpPr>
        <p:spPr bwMode="auto">
          <a:xfrm>
            <a:off x="2657544" y="4325442"/>
            <a:ext cx="289350" cy="312200"/>
          </a:xfrm>
          <a:prstGeom prst="wedgeEllipseCallout">
            <a:avLst>
              <a:gd name="adj1" fmla="val -93727"/>
              <a:gd name="adj2" fmla="val 131083"/>
            </a:avLst>
          </a:prstGeom>
          <a:solidFill>
            <a:srgbClr val="FF0000"/>
          </a:solidFill>
          <a:ln w="19050">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dirty="0">
                <a:latin typeface="+mn-ea"/>
              </a:rPr>
              <a:t>２</a:t>
            </a:r>
            <a:endParaRPr kumimoji="1" lang="ja-JP" altLang="en-US" sz="1400" b="1" dirty="0" smtClean="0">
              <a:latin typeface="+mn-ea"/>
            </a:endParaRPr>
          </a:p>
        </p:txBody>
      </p:sp>
      <p:grpSp>
        <p:nvGrpSpPr>
          <p:cNvPr id="15" name="グループ化 14"/>
          <p:cNvGrpSpPr/>
          <p:nvPr/>
        </p:nvGrpSpPr>
        <p:grpSpPr>
          <a:xfrm>
            <a:off x="5848257" y="5058261"/>
            <a:ext cx="3197035" cy="1345755"/>
            <a:chOff x="5244298" y="5000704"/>
            <a:chExt cx="3197035" cy="1345755"/>
          </a:xfrm>
        </p:grpSpPr>
        <p:sp>
          <p:nvSpPr>
            <p:cNvPr id="16" name="角丸四角形 15"/>
            <p:cNvSpPr/>
            <p:nvPr/>
          </p:nvSpPr>
          <p:spPr bwMode="auto">
            <a:xfrm>
              <a:off x="5481096" y="5297957"/>
              <a:ext cx="2960237" cy="1048502"/>
            </a:xfrm>
            <a:prstGeom prst="roundRect">
              <a:avLst/>
            </a:prstGeom>
            <a:ln>
              <a:solidFill>
                <a:srgbClr val="FF000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実行後、自動で</a:t>
              </a:r>
              <a:r>
                <a:rPr lang="en-US" altLang="ja-JP" sz="1200" smtClean="0">
                  <a:solidFill>
                    <a:schemeClr val="tx1"/>
                  </a:solidFill>
                  <a:latin typeface="+mn-ea"/>
                </a:rPr>
                <a:t>【Conductor</a:t>
              </a:r>
              <a:r>
                <a:rPr lang="ja-JP" altLang="en-US" sz="1200" smtClean="0">
                  <a:solidFill>
                    <a:schemeClr val="tx1"/>
                  </a:solidFill>
                  <a:latin typeface="+mn-ea"/>
                </a:rPr>
                <a:t>作業確認</a:t>
              </a:r>
              <a:r>
                <a:rPr lang="en-US" altLang="ja-JP" sz="1200" smtClean="0">
                  <a:solidFill>
                    <a:schemeClr val="tx1"/>
                  </a:solidFill>
                  <a:latin typeface="+mn-ea"/>
                </a:rPr>
                <a:t>】</a:t>
              </a:r>
              <a:br>
                <a:rPr lang="en-US" altLang="ja-JP" sz="1200" smtClean="0">
                  <a:solidFill>
                    <a:schemeClr val="tx1"/>
                  </a:solidFill>
                  <a:latin typeface="+mn-ea"/>
                </a:rPr>
              </a:br>
              <a:r>
                <a:rPr lang="ja-JP" altLang="en-US" sz="1200" smtClean="0">
                  <a:solidFill>
                    <a:schemeClr val="tx1"/>
                  </a:solidFill>
                  <a:latin typeface="+mn-ea"/>
                </a:rPr>
                <a:t>へ画面遷移します。</a:t>
              </a:r>
              <a:endParaRPr lang="en-US" altLang="ja-JP" sz="1200" smtClean="0">
                <a:solidFill>
                  <a:srgbClr val="FF0000"/>
                </a:solidFill>
                <a:latin typeface="+mn-ea"/>
              </a:endParaRPr>
            </a:p>
          </p:txBody>
        </p:sp>
        <p:sp>
          <p:nvSpPr>
            <p:cNvPr id="17" name="円/楕円 44"/>
            <p:cNvSpPr/>
            <p:nvPr/>
          </p:nvSpPr>
          <p:spPr bwMode="auto">
            <a:xfrm>
              <a:off x="5244298" y="5000704"/>
              <a:ext cx="565503" cy="549789"/>
            </a:xfrm>
            <a:prstGeom prst="ellipse">
              <a:avLst/>
            </a:prstGeom>
            <a:solidFill>
              <a:srgbClr val="FF0000"/>
            </a:solidFill>
            <a:ln>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a:solidFill>
                  <a:schemeClr val="bg1"/>
                </a:solidFill>
                <a:latin typeface="+mj-ea"/>
              </a:endParaRPr>
            </a:p>
          </p:txBody>
        </p:sp>
        <p:sp>
          <p:nvSpPr>
            <p:cNvPr id="18" name="テキスト ボックス 17"/>
            <p:cNvSpPr txBox="1"/>
            <p:nvPr/>
          </p:nvSpPr>
          <p:spPr>
            <a:xfrm>
              <a:off x="5267770" y="5161213"/>
              <a:ext cx="576081" cy="307777"/>
            </a:xfrm>
            <a:prstGeom prst="rect">
              <a:avLst/>
            </a:prstGeom>
            <a:noFill/>
          </p:spPr>
          <p:txBody>
            <a:bodyPr wrap="square" rtlCol="0">
              <a:spAutoFit/>
            </a:bodyPr>
            <a:lstStyle/>
            <a:p>
              <a:r>
                <a:rPr lang="en-US" altLang="ja-JP" sz="1400" b="1">
                  <a:solidFill>
                    <a:schemeClr val="bg1"/>
                  </a:solidFill>
                </a:rPr>
                <a:t>T</a:t>
              </a:r>
              <a:r>
                <a:rPr kumimoji="1" lang="en-US" altLang="ja-JP" sz="1400" b="1" smtClean="0">
                  <a:solidFill>
                    <a:schemeClr val="bg1"/>
                  </a:solidFill>
                </a:rPr>
                <a:t>ips</a:t>
              </a:r>
              <a:endParaRPr kumimoji="1" lang="ja-JP" altLang="en-US" sz="1400" b="1">
                <a:solidFill>
                  <a:schemeClr val="bg1"/>
                </a:solidFill>
              </a:endParaRPr>
            </a:p>
          </p:txBody>
        </p:sp>
      </p:grpSp>
      <p:pic>
        <p:nvPicPr>
          <p:cNvPr id="5" name="図 4"/>
          <p:cNvPicPr>
            <a:picLocks noChangeAspect="1"/>
          </p:cNvPicPr>
          <p:nvPr/>
        </p:nvPicPr>
        <p:blipFill rotWithShape="1">
          <a:blip r:embed="rId3"/>
          <a:srcRect b="8319"/>
          <a:stretch/>
        </p:blipFill>
        <p:spPr>
          <a:xfrm>
            <a:off x="325475" y="2636891"/>
            <a:ext cx="715399" cy="2910512"/>
          </a:xfrm>
          <a:prstGeom prst="rect">
            <a:avLst/>
          </a:prstGeom>
        </p:spPr>
      </p:pic>
      <p:pic>
        <p:nvPicPr>
          <p:cNvPr id="9" name="図 8"/>
          <p:cNvPicPr>
            <a:picLocks noChangeAspect="1"/>
          </p:cNvPicPr>
          <p:nvPr/>
        </p:nvPicPr>
        <p:blipFill>
          <a:blip r:embed="rId4"/>
          <a:stretch>
            <a:fillRect/>
          </a:stretch>
        </p:blipFill>
        <p:spPr>
          <a:xfrm>
            <a:off x="6085009" y="2993437"/>
            <a:ext cx="2809262" cy="1268858"/>
          </a:xfrm>
          <a:prstGeom prst="rect">
            <a:avLst/>
          </a:prstGeom>
          <a:ln>
            <a:solidFill>
              <a:schemeClr val="tx1"/>
            </a:solidFill>
          </a:ln>
        </p:spPr>
      </p:pic>
      <p:sp>
        <p:nvSpPr>
          <p:cNvPr id="20" name="角丸四角形 19"/>
          <p:cNvSpPr/>
          <p:nvPr/>
        </p:nvSpPr>
        <p:spPr bwMode="auto">
          <a:xfrm>
            <a:off x="6085009" y="4055750"/>
            <a:ext cx="689352" cy="201092"/>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3" name="角丸四角形 12"/>
          <p:cNvSpPr/>
          <p:nvPr/>
        </p:nvSpPr>
        <p:spPr bwMode="auto">
          <a:xfrm>
            <a:off x="6475723" y="3350241"/>
            <a:ext cx="2549858" cy="391976"/>
          </a:xfrm>
          <a:prstGeom prst="roundRect">
            <a:avLst/>
          </a:prstGeom>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smtClean="0">
                <a:solidFill>
                  <a:schemeClr val="tx1"/>
                </a:solidFill>
                <a:latin typeface="+mn-ea"/>
              </a:rPr>
              <a:t>画面下部より、</a:t>
            </a:r>
            <a:r>
              <a:rPr lang="en-US" altLang="ja-JP" sz="1200" dirty="0" smtClean="0">
                <a:solidFill>
                  <a:schemeClr val="tx1"/>
                </a:solidFill>
                <a:latin typeface="+mn-ea"/>
              </a:rPr>
              <a:t>[</a:t>
            </a:r>
            <a:r>
              <a:rPr lang="ja-JP" altLang="en-US" sz="1200" dirty="0" smtClean="0">
                <a:solidFill>
                  <a:srgbClr val="FF0000"/>
                </a:solidFill>
                <a:latin typeface="+mn-ea"/>
              </a:rPr>
              <a:t>実行</a:t>
            </a:r>
            <a:r>
              <a:rPr lang="en-US" altLang="ja-JP" sz="1200" dirty="0" smtClean="0">
                <a:solidFill>
                  <a:schemeClr val="tx1"/>
                </a:solidFill>
                <a:latin typeface="+mn-ea"/>
              </a:rPr>
              <a:t>]</a:t>
            </a:r>
            <a:r>
              <a:rPr lang="ja-JP" altLang="en-US" sz="1200" dirty="0" smtClean="0">
                <a:solidFill>
                  <a:schemeClr val="tx1"/>
                </a:solidFill>
                <a:latin typeface="+mn-ea"/>
              </a:rPr>
              <a:t>を押下する。</a:t>
            </a:r>
            <a:endParaRPr lang="en-US" altLang="ja-JP" sz="1200" dirty="0">
              <a:solidFill>
                <a:schemeClr val="tx1"/>
              </a:solidFill>
              <a:latin typeface="+mn-ea"/>
            </a:endParaRPr>
          </a:p>
        </p:txBody>
      </p:sp>
      <p:sp>
        <p:nvSpPr>
          <p:cNvPr id="14" name="円形吹き出し 13"/>
          <p:cNvSpPr/>
          <p:nvPr/>
        </p:nvSpPr>
        <p:spPr bwMode="auto">
          <a:xfrm>
            <a:off x="6345160" y="3647640"/>
            <a:ext cx="289350" cy="312200"/>
          </a:xfrm>
          <a:prstGeom prst="wedgeEllipseCallout">
            <a:avLst>
              <a:gd name="adj1" fmla="val -49334"/>
              <a:gd name="adj2" fmla="val 72918"/>
            </a:avLst>
          </a:prstGeom>
          <a:solidFill>
            <a:srgbClr val="FF0000"/>
          </a:solidFill>
          <a:ln w="19050">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en-US" altLang="ja-JP" sz="1400" b="1" smtClean="0">
                <a:latin typeface="+mn-ea"/>
              </a:rPr>
              <a:t>3</a:t>
            </a:r>
            <a:endParaRPr kumimoji="1" lang="ja-JP" altLang="en-US" sz="1400" b="1" smtClean="0">
              <a:latin typeface="+mn-ea"/>
            </a:endParaRPr>
          </a:p>
        </p:txBody>
      </p:sp>
      <p:sp>
        <p:nvSpPr>
          <p:cNvPr id="21" name="角丸四角形 20"/>
          <p:cNvSpPr/>
          <p:nvPr/>
        </p:nvSpPr>
        <p:spPr bwMode="auto">
          <a:xfrm>
            <a:off x="475221" y="5465102"/>
            <a:ext cx="3530469" cy="784349"/>
          </a:xfrm>
          <a:prstGeom prst="roundRect">
            <a:avLst/>
          </a:prstGeom>
          <a:ln>
            <a:solidFill>
              <a:srgbClr val="FF000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a:t>今回は「</a:t>
            </a:r>
            <a:r>
              <a:rPr lang="en-US" altLang="ja-JP" sz="1200"/>
              <a:t>Install</a:t>
            </a:r>
            <a:r>
              <a:rPr lang="ja-JP" altLang="en-US" sz="1200"/>
              <a:t> </a:t>
            </a:r>
            <a:r>
              <a:rPr lang="en-US" altLang="ja-JP" sz="1200"/>
              <a:t>Apache</a:t>
            </a:r>
            <a:r>
              <a:rPr lang="ja-JP" altLang="en-US" sz="1200"/>
              <a:t>」「</a:t>
            </a:r>
            <a:r>
              <a:rPr lang="en-US" altLang="ja-JP" sz="1200"/>
              <a:t>Install</a:t>
            </a:r>
            <a:r>
              <a:rPr lang="ja-JP" altLang="en-US" sz="1200"/>
              <a:t> </a:t>
            </a:r>
            <a:r>
              <a:rPr lang="en-US" altLang="ja-JP" sz="1200"/>
              <a:t>Tomcat</a:t>
            </a:r>
            <a:r>
              <a:rPr lang="ja-JP" altLang="en-US" sz="1200" smtClean="0"/>
              <a:t>」</a:t>
            </a:r>
            <a:endParaRPr lang="en-US" altLang="ja-JP" sz="1200" smtClean="0"/>
          </a:p>
          <a:p>
            <a:r>
              <a:rPr lang="en-US" altLang="ja-JP" sz="1200" smtClean="0"/>
              <a:t>2</a:t>
            </a:r>
            <a:r>
              <a:rPr lang="ja-JP" altLang="en-US" sz="1200"/>
              <a:t>つのオペレーションがあるので、</a:t>
            </a:r>
            <a:r>
              <a:rPr lang="en-US" altLang="ja-JP" sz="1200"/>
              <a:t>Conductor</a:t>
            </a:r>
            <a:r>
              <a:rPr lang="ja-JP" altLang="en-US" sz="1200" smtClean="0"/>
              <a:t>は</a:t>
            </a:r>
            <a:endParaRPr lang="en-US" altLang="ja-JP" sz="1200" smtClean="0"/>
          </a:p>
          <a:p>
            <a:r>
              <a:rPr lang="ja-JP" altLang="en-US" sz="1200" smtClean="0"/>
              <a:t>同じ</a:t>
            </a:r>
            <a:r>
              <a:rPr lang="ja-JP" altLang="en-US" sz="1200"/>
              <a:t>ものを利用して、</a:t>
            </a:r>
            <a:r>
              <a:rPr lang="en-US" altLang="ja-JP" sz="1200"/>
              <a:t>2</a:t>
            </a:r>
            <a:r>
              <a:rPr lang="ja-JP" altLang="en-US" sz="1200" smtClean="0"/>
              <a:t>回作業実行</a:t>
            </a:r>
            <a:r>
              <a:rPr lang="ja-JP" altLang="en-US" sz="1200"/>
              <a:t>します。</a:t>
            </a:r>
            <a:endParaRPr lang="en-US" altLang="ja-JP" sz="1200" smtClean="0">
              <a:solidFill>
                <a:schemeClr val="tx1"/>
              </a:solidFill>
              <a:latin typeface="+mn-ea"/>
            </a:endParaRPr>
          </a:p>
        </p:txBody>
      </p:sp>
      <p:sp>
        <p:nvSpPr>
          <p:cNvPr id="23" name="円形吹き出し 22"/>
          <p:cNvSpPr/>
          <p:nvPr/>
        </p:nvSpPr>
        <p:spPr bwMode="auto">
          <a:xfrm>
            <a:off x="3766454" y="5225052"/>
            <a:ext cx="766267" cy="540000"/>
          </a:xfrm>
          <a:prstGeom prst="wedgeEllipseCallout">
            <a:avLst>
              <a:gd name="adj1" fmla="val -55871"/>
              <a:gd name="adj2" fmla="val -76479"/>
            </a:avLst>
          </a:prstGeom>
          <a:solidFill>
            <a:srgbClr val="FF0000"/>
          </a:solidFill>
          <a:ln>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en-US" altLang="ja-JP" sz="1400" b="1" smtClean="0">
                <a:latin typeface="+mn-ea"/>
              </a:rPr>
              <a:t>Poin</a:t>
            </a:r>
            <a:r>
              <a:rPr lang="en-US" altLang="ja-JP" sz="1400" b="1">
                <a:latin typeface="+mn-ea"/>
              </a:rPr>
              <a:t>t</a:t>
            </a:r>
            <a:endParaRPr kumimoji="1" lang="ja-JP" altLang="en-US" sz="1400" b="1" smtClean="0">
              <a:latin typeface="+mn-ea"/>
            </a:endParaRPr>
          </a:p>
        </p:txBody>
      </p:sp>
    </p:spTree>
    <p:extLst>
      <p:ext uri="{BB962C8B-B14F-4D97-AF65-F5344CB8AC3E}">
        <p14:creationId xmlns:p14="http://schemas.microsoft.com/office/powerpoint/2010/main" val="12804238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342514" y="2495500"/>
            <a:ext cx="6400000" cy="3600000"/>
          </a:xfrm>
          <a:prstGeom prst="rect">
            <a:avLst/>
          </a:prstGeom>
        </p:spPr>
      </p:pic>
      <p:sp>
        <p:nvSpPr>
          <p:cNvPr id="2" name="タイトル 1"/>
          <p:cNvSpPr>
            <a:spLocks noGrp="1"/>
          </p:cNvSpPr>
          <p:nvPr>
            <p:ph type="title"/>
          </p:nvPr>
        </p:nvSpPr>
        <p:spPr/>
        <p:txBody>
          <a:bodyPr/>
          <a:lstStyle/>
          <a:p>
            <a:r>
              <a:rPr kumimoji="1" lang="en-US" altLang="ja-JP" smtClean="0"/>
              <a:t>1.11</a:t>
            </a:r>
            <a:r>
              <a:rPr kumimoji="1" lang="ja-JP" altLang="en-US" smtClean="0"/>
              <a:t> 作業の実行 </a:t>
            </a:r>
            <a:r>
              <a:rPr lang="en-US" altLang="ja-JP" smtClean="0"/>
              <a:t>(2/3)</a:t>
            </a:r>
            <a:endParaRPr kumimoji="1" lang="ja-JP" altLang="en-US"/>
          </a:p>
        </p:txBody>
      </p:sp>
      <p:sp>
        <p:nvSpPr>
          <p:cNvPr id="3" name="コンテンツ プレースホルダー 2"/>
          <p:cNvSpPr>
            <a:spLocks noGrp="1"/>
          </p:cNvSpPr>
          <p:nvPr>
            <p:ph sz="quarter" idx="10"/>
          </p:nvPr>
        </p:nvSpPr>
        <p:spPr/>
        <p:txBody>
          <a:bodyPr/>
          <a:lstStyle/>
          <a:p>
            <a:r>
              <a:rPr lang="en-US" altLang="ja-JP" b="1" dirty="0" smtClean="0"/>
              <a:t>Conductor</a:t>
            </a:r>
            <a:r>
              <a:rPr lang="ja-JP" altLang="en-US" b="1" dirty="0" smtClean="0"/>
              <a:t>の実行結果を確認する</a:t>
            </a:r>
            <a:r>
              <a:rPr kumimoji="1" lang="ja-JP" altLang="en-US" dirty="0" smtClean="0"/>
              <a:t>　</a:t>
            </a:r>
            <a:r>
              <a:rPr kumimoji="1" lang="en-US" altLang="ja-JP" dirty="0" smtClean="0"/>
              <a:t/>
            </a:r>
            <a:br>
              <a:rPr kumimoji="1" lang="en-US" altLang="ja-JP" dirty="0" smtClean="0"/>
            </a:br>
            <a:r>
              <a:rPr kumimoji="1" lang="ja-JP" altLang="en-US" sz="1600" dirty="0" smtClean="0"/>
              <a:t>作業確認画面では、全体およびノードごとの実行結果を確認できます。</a:t>
            </a:r>
            <a:r>
              <a:rPr kumimoji="1" lang="en-US" altLang="ja-JP" sz="1600" dirty="0" smtClean="0"/>
              <a:t/>
            </a:r>
            <a:br>
              <a:rPr kumimoji="1" lang="en-US" altLang="ja-JP" sz="1600" dirty="0" smtClean="0"/>
            </a:br>
            <a:r>
              <a:rPr kumimoji="1" lang="ja-JP" altLang="en-US" sz="1600" dirty="0" smtClean="0"/>
              <a:t>投入した</a:t>
            </a:r>
            <a:r>
              <a:rPr kumimoji="1" lang="en-US" altLang="ja-JP" sz="1600" dirty="0" smtClean="0"/>
              <a:t>Movement</a:t>
            </a:r>
            <a:r>
              <a:rPr kumimoji="1" lang="ja-JP" altLang="en-US" sz="1600" dirty="0" smtClean="0"/>
              <a:t>を選択すると、</a:t>
            </a:r>
            <a:r>
              <a:rPr kumimoji="1" lang="ja-JP" altLang="en-US" sz="1600" dirty="0" smtClean="0">
                <a:solidFill>
                  <a:srgbClr val="FF0000"/>
                </a:solidFill>
              </a:rPr>
              <a:t>詳細結果へのリンク</a:t>
            </a:r>
            <a:r>
              <a:rPr kumimoji="1" lang="ja-JP" altLang="en-US" sz="1600" dirty="0" smtClean="0"/>
              <a:t>を表示できます。</a:t>
            </a:r>
            <a:r>
              <a:rPr kumimoji="1" lang="en-US" altLang="ja-JP" sz="1600" dirty="0" smtClean="0"/>
              <a:t/>
            </a:r>
            <a:br>
              <a:rPr kumimoji="1" lang="en-US" altLang="ja-JP" sz="1600" dirty="0" smtClean="0"/>
            </a:br>
            <a:endParaRPr kumimoji="1" lang="en-US" altLang="ja-JP" sz="1800" dirty="0" smtClean="0"/>
          </a:p>
          <a:p>
            <a:pPr marL="0" indent="0">
              <a:buNone/>
            </a:pPr>
            <a:r>
              <a:rPr kumimoji="1" lang="ja-JP" altLang="en-US" sz="1600" dirty="0" smtClean="0"/>
              <a:t>メニュー： </a:t>
            </a:r>
            <a:r>
              <a:rPr lang="en-US" altLang="ja-JP" sz="1600" b="1" dirty="0"/>
              <a:t>Conductor</a:t>
            </a:r>
            <a:r>
              <a:rPr kumimoji="1" lang="ja-JP" altLang="en-US" sz="1600" b="1" dirty="0" smtClean="0"/>
              <a:t> </a:t>
            </a:r>
            <a:r>
              <a:rPr kumimoji="1" lang="en-US" altLang="ja-JP" sz="1600" b="1" dirty="0" smtClean="0"/>
              <a:t>&gt;</a:t>
            </a:r>
            <a:r>
              <a:rPr kumimoji="1" lang="ja-JP" altLang="en-US" sz="1600" b="1" dirty="0" smtClean="0"/>
              <a:t> </a:t>
            </a:r>
            <a:r>
              <a:rPr lang="en-US" altLang="ja-JP" sz="1600" b="1" dirty="0"/>
              <a:t>Conductor</a:t>
            </a:r>
            <a:r>
              <a:rPr lang="ja-JP" altLang="en-US" sz="1600" b="1" dirty="0" smtClean="0"/>
              <a:t>作業</a:t>
            </a:r>
            <a:r>
              <a:rPr lang="ja-JP" altLang="en-US" sz="1600" b="1" dirty="0"/>
              <a:t>確認</a:t>
            </a:r>
            <a:endParaRPr kumimoji="1" lang="en-US" altLang="ja-JP" sz="1600" b="1" dirty="0" smtClean="0"/>
          </a:p>
          <a:p>
            <a:pPr marL="0" indent="0">
              <a:buNone/>
            </a:pPr>
            <a:endParaRPr kumimoji="1" lang="ja-JP" altLang="en-US" dirty="0"/>
          </a:p>
        </p:txBody>
      </p:sp>
      <p:sp>
        <p:nvSpPr>
          <p:cNvPr id="21" name="角丸四角形 20"/>
          <p:cNvSpPr/>
          <p:nvPr/>
        </p:nvSpPr>
        <p:spPr bwMode="auto">
          <a:xfrm>
            <a:off x="5436119" y="2636890"/>
            <a:ext cx="1306395" cy="1267114"/>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22" name="角丸四角形 21"/>
          <p:cNvSpPr/>
          <p:nvPr/>
        </p:nvSpPr>
        <p:spPr bwMode="auto">
          <a:xfrm>
            <a:off x="6936365" y="3467318"/>
            <a:ext cx="1812215" cy="436686"/>
          </a:xfrm>
          <a:prstGeom prst="roundRect">
            <a:avLst/>
          </a:prstGeom>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smtClean="0">
                <a:solidFill>
                  <a:schemeClr val="tx1"/>
                </a:solidFill>
                <a:latin typeface="+mn-ea"/>
              </a:rPr>
              <a:t>リンクや作業の情報が</a:t>
            </a:r>
            <a:r>
              <a:rPr lang="en-US" altLang="ja-JP" sz="1200" dirty="0" smtClean="0">
                <a:solidFill>
                  <a:schemeClr val="tx1"/>
                </a:solidFill>
                <a:latin typeface="+mn-ea"/>
              </a:rPr>
              <a:t/>
            </a:r>
            <a:br>
              <a:rPr lang="en-US" altLang="ja-JP" sz="1200" dirty="0" smtClean="0">
                <a:solidFill>
                  <a:schemeClr val="tx1"/>
                </a:solidFill>
                <a:latin typeface="+mn-ea"/>
              </a:rPr>
            </a:br>
            <a:r>
              <a:rPr lang="ja-JP" altLang="en-US" sz="1200" dirty="0" smtClean="0">
                <a:solidFill>
                  <a:schemeClr val="tx1"/>
                </a:solidFill>
                <a:latin typeface="+mn-ea"/>
              </a:rPr>
              <a:t>表示される。</a:t>
            </a:r>
            <a:endParaRPr lang="en-US" altLang="ja-JP" sz="1200" dirty="0">
              <a:solidFill>
                <a:schemeClr val="tx1"/>
              </a:solidFill>
              <a:latin typeface="+mn-ea"/>
            </a:endParaRPr>
          </a:p>
        </p:txBody>
      </p:sp>
      <p:sp>
        <p:nvSpPr>
          <p:cNvPr id="23" name="円形吹き出し 22"/>
          <p:cNvSpPr/>
          <p:nvPr/>
        </p:nvSpPr>
        <p:spPr bwMode="auto">
          <a:xfrm>
            <a:off x="6730973" y="3334949"/>
            <a:ext cx="277463" cy="315543"/>
          </a:xfrm>
          <a:prstGeom prst="wedgeEllipseCallout">
            <a:avLst>
              <a:gd name="adj1" fmla="val -78266"/>
              <a:gd name="adj2" fmla="val 51754"/>
            </a:avLst>
          </a:prstGeom>
          <a:solidFill>
            <a:srgbClr val="FF0000"/>
          </a:solidFill>
          <a:ln w="19050">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a:latin typeface="+mn-ea"/>
              </a:rPr>
              <a:t>２</a:t>
            </a:r>
            <a:endParaRPr kumimoji="1" lang="ja-JP" altLang="en-US" sz="1400" b="1" smtClean="0">
              <a:latin typeface="+mn-ea"/>
            </a:endParaRPr>
          </a:p>
        </p:txBody>
      </p:sp>
      <p:sp>
        <p:nvSpPr>
          <p:cNvPr id="13" name="角丸四角形 12"/>
          <p:cNvSpPr/>
          <p:nvPr/>
        </p:nvSpPr>
        <p:spPr bwMode="auto">
          <a:xfrm>
            <a:off x="2274132" y="2742586"/>
            <a:ext cx="2297381" cy="436686"/>
          </a:xfrm>
          <a:prstGeom prst="roundRect">
            <a:avLst/>
          </a:prstGeom>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確認したいノードを</a:t>
            </a:r>
            <a:r>
              <a:rPr lang="ja-JP" altLang="en-US" sz="1200">
                <a:solidFill>
                  <a:schemeClr val="tx1"/>
                </a:solidFill>
                <a:latin typeface="+mn-ea"/>
              </a:rPr>
              <a:t>選択</a:t>
            </a:r>
            <a:r>
              <a:rPr lang="ja-JP" altLang="en-US" sz="1200" smtClean="0">
                <a:solidFill>
                  <a:schemeClr val="tx1"/>
                </a:solidFill>
                <a:latin typeface="+mn-ea"/>
              </a:rPr>
              <a:t>する。</a:t>
            </a:r>
            <a:endParaRPr lang="en-US" altLang="ja-JP" sz="1200">
              <a:solidFill>
                <a:schemeClr val="tx1"/>
              </a:solidFill>
              <a:latin typeface="+mn-ea"/>
            </a:endParaRPr>
          </a:p>
        </p:txBody>
      </p:sp>
      <p:sp>
        <p:nvSpPr>
          <p:cNvPr id="24" name="円形吹き出し 23"/>
          <p:cNvSpPr/>
          <p:nvPr/>
        </p:nvSpPr>
        <p:spPr bwMode="auto">
          <a:xfrm>
            <a:off x="2123659" y="3051115"/>
            <a:ext cx="288040" cy="315543"/>
          </a:xfrm>
          <a:prstGeom prst="wedgeEllipseCallout">
            <a:avLst>
              <a:gd name="adj1" fmla="val -78266"/>
              <a:gd name="adj2" fmla="val 51754"/>
            </a:avLst>
          </a:prstGeom>
          <a:solidFill>
            <a:srgbClr val="FF0000"/>
          </a:solidFill>
          <a:ln w="19050">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ja-JP" altLang="en-US" sz="1400" b="1" dirty="0" smtClean="0">
                <a:latin typeface="+mn-ea"/>
              </a:rPr>
              <a:t>１</a:t>
            </a:r>
          </a:p>
        </p:txBody>
      </p:sp>
      <p:grpSp>
        <p:nvGrpSpPr>
          <p:cNvPr id="10" name="グループ化 9"/>
          <p:cNvGrpSpPr/>
          <p:nvPr/>
        </p:nvGrpSpPr>
        <p:grpSpPr>
          <a:xfrm>
            <a:off x="5848257" y="5058261"/>
            <a:ext cx="2900323" cy="1345755"/>
            <a:chOff x="5244298" y="5000704"/>
            <a:chExt cx="2900323" cy="1345755"/>
          </a:xfrm>
        </p:grpSpPr>
        <p:sp>
          <p:nvSpPr>
            <p:cNvPr id="11" name="角丸四角形 10"/>
            <p:cNvSpPr/>
            <p:nvPr/>
          </p:nvSpPr>
          <p:spPr bwMode="auto">
            <a:xfrm>
              <a:off x="5481096" y="5297957"/>
              <a:ext cx="2663525" cy="1048502"/>
            </a:xfrm>
            <a:prstGeom prst="roundRect">
              <a:avLst/>
            </a:prstGeom>
            <a:ln>
              <a:solidFill>
                <a:srgbClr val="FF000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smtClean="0">
                  <a:solidFill>
                    <a:schemeClr val="tx1"/>
                  </a:solidFill>
                  <a:latin typeface="+mn-ea"/>
                </a:rPr>
                <a:t>「</a:t>
              </a:r>
              <a:r>
                <a:rPr lang="en-US" altLang="ja-JP" sz="1200" dirty="0" smtClean="0">
                  <a:solidFill>
                    <a:schemeClr val="tx1"/>
                  </a:solidFill>
                  <a:latin typeface="+mn-ea"/>
                </a:rPr>
                <a:t>DONE</a:t>
              </a:r>
              <a:r>
                <a:rPr lang="ja-JP" altLang="en-US" sz="1200" dirty="0" smtClean="0">
                  <a:solidFill>
                    <a:schemeClr val="tx1"/>
                  </a:solidFill>
                  <a:latin typeface="+mn-ea"/>
                </a:rPr>
                <a:t>」をクリックすることで</a:t>
              </a:r>
              <a:endParaRPr lang="en-US" altLang="ja-JP" sz="1200" dirty="0" smtClean="0">
                <a:solidFill>
                  <a:schemeClr val="tx1"/>
                </a:solidFill>
                <a:latin typeface="+mn-ea"/>
              </a:endParaRPr>
            </a:p>
            <a:p>
              <a:r>
                <a:rPr lang="ja-JP" altLang="en-US" sz="1200" dirty="0" smtClean="0">
                  <a:solidFill>
                    <a:schemeClr val="tx1"/>
                  </a:solidFill>
                  <a:latin typeface="+mn-ea"/>
                </a:rPr>
                <a:t>詳細結果へ移動できます。</a:t>
              </a:r>
              <a:endParaRPr lang="en-US" altLang="ja-JP" sz="1200" dirty="0" smtClean="0">
                <a:solidFill>
                  <a:srgbClr val="FF0000"/>
                </a:solidFill>
                <a:latin typeface="+mn-ea"/>
              </a:endParaRPr>
            </a:p>
          </p:txBody>
        </p:sp>
        <p:sp>
          <p:nvSpPr>
            <p:cNvPr id="12" name="円/楕円 44"/>
            <p:cNvSpPr/>
            <p:nvPr/>
          </p:nvSpPr>
          <p:spPr bwMode="auto">
            <a:xfrm>
              <a:off x="5244298" y="5000704"/>
              <a:ext cx="565503" cy="549789"/>
            </a:xfrm>
            <a:prstGeom prst="ellipse">
              <a:avLst/>
            </a:prstGeom>
            <a:solidFill>
              <a:srgbClr val="FF0000"/>
            </a:solidFill>
            <a:ln>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a:solidFill>
                  <a:schemeClr val="bg1"/>
                </a:solidFill>
                <a:latin typeface="+mj-ea"/>
              </a:endParaRPr>
            </a:p>
          </p:txBody>
        </p:sp>
        <p:sp>
          <p:nvSpPr>
            <p:cNvPr id="14" name="テキスト ボックス 13"/>
            <p:cNvSpPr txBox="1"/>
            <p:nvPr/>
          </p:nvSpPr>
          <p:spPr>
            <a:xfrm>
              <a:off x="5267770" y="5161213"/>
              <a:ext cx="576081" cy="307777"/>
            </a:xfrm>
            <a:prstGeom prst="rect">
              <a:avLst/>
            </a:prstGeom>
            <a:noFill/>
          </p:spPr>
          <p:txBody>
            <a:bodyPr wrap="square" rtlCol="0">
              <a:spAutoFit/>
            </a:bodyPr>
            <a:lstStyle/>
            <a:p>
              <a:r>
                <a:rPr lang="en-US" altLang="ja-JP" sz="1400" b="1">
                  <a:solidFill>
                    <a:schemeClr val="bg1"/>
                  </a:solidFill>
                </a:rPr>
                <a:t>T</a:t>
              </a:r>
              <a:r>
                <a:rPr kumimoji="1" lang="en-US" altLang="ja-JP" sz="1400" b="1" smtClean="0">
                  <a:solidFill>
                    <a:schemeClr val="bg1"/>
                  </a:solidFill>
                </a:rPr>
                <a:t>ips</a:t>
              </a:r>
              <a:endParaRPr kumimoji="1" lang="ja-JP" altLang="en-US" sz="1400" b="1">
                <a:solidFill>
                  <a:schemeClr val="bg1"/>
                </a:solidFill>
              </a:endParaRPr>
            </a:p>
          </p:txBody>
        </p:sp>
      </p:grpSp>
    </p:spTree>
    <p:extLst>
      <p:ext uri="{BB962C8B-B14F-4D97-AF65-F5344CB8AC3E}">
        <p14:creationId xmlns:p14="http://schemas.microsoft.com/office/powerpoint/2010/main" val="36132391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p:cNvPicPr>
            <a:picLocks noChangeAspect="1"/>
          </p:cNvPicPr>
          <p:nvPr/>
        </p:nvPicPr>
        <p:blipFill>
          <a:blip r:embed="rId2"/>
          <a:stretch>
            <a:fillRect/>
          </a:stretch>
        </p:blipFill>
        <p:spPr>
          <a:xfrm>
            <a:off x="284032" y="1760447"/>
            <a:ext cx="4241759" cy="4320000"/>
          </a:xfrm>
          <a:prstGeom prst="rect">
            <a:avLst/>
          </a:prstGeom>
        </p:spPr>
      </p:pic>
      <p:sp>
        <p:nvSpPr>
          <p:cNvPr id="2" name="タイトル 1"/>
          <p:cNvSpPr>
            <a:spLocks noGrp="1"/>
          </p:cNvSpPr>
          <p:nvPr>
            <p:ph type="title"/>
          </p:nvPr>
        </p:nvSpPr>
        <p:spPr/>
        <p:txBody>
          <a:bodyPr>
            <a:normAutofit/>
          </a:bodyPr>
          <a:lstStyle/>
          <a:p>
            <a:r>
              <a:rPr lang="en-US" altLang="ja-JP" dirty="0" smtClean="0"/>
              <a:t>1.11</a:t>
            </a:r>
            <a:r>
              <a:rPr lang="ja-JP" altLang="en-US" dirty="0" smtClean="0"/>
              <a:t> </a:t>
            </a:r>
            <a:r>
              <a:rPr lang="ja-JP" altLang="en-US" dirty="0"/>
              <a:t>作業の実行 </a:t>
            </a:r>
            <a:r>
              <a:rPr lang="en-US" altLang="ja-JP" dirty="0" smtClean="0"/>
              <a:t>(3/3)</a:t>
            </a:r>
            <a:endParaRPr kumimoji="1" lang="ja-JP" altLang="en-US" dirty="0"/>
          </a:p>
        </p:txBody>
      </p:sp>
      <p:sp>
        <p:nvSpPr>
          <p:cNvPr id="3" name="コンテンツ プレースホルダー 2"/>
          <p:cNvSpPr>
            <a:spLocks noGrp="1"/>
          </p:cNvSpPr>
          <p:nvPr>
            <p:ph sz="quarter" idx="10"/>
          </p:nvPr>
        </p:nvSpPr>
        <p:spPr/>
        <p:txBody>
          <a:bodyPr/>
          <a:lstStyle/>
          <a:p>
            <a:r>
              <a:rPr kumimoji="1" lang="en-US" altLang="ja-JP" b="1" dirty="0" smtClean="0"/>
              <a:t>Movement</a:t>
            </a:r>
            <a:r>
              <a:rPr lang="ja-JP" altLang="en-US" b="1" dirty="0"/>
              <a:t>毎</a:t>
            </a:r>
            <a:r>
              <a:rPr lang="ja-JP" altLang="en-US" b="1" dirty="0" smtClean="0"/>
              <a:t>の詳細結果を確認する</a:t>
            </a:r>
            <a:r>
              <a:rPr lang="en-US" altLang="ja-JP" b="1" dirty="0" smtClean="0"/>
              <a:t/>
            </a:r>
            <a:br>
              <a:rPr lang="en-US" altLang="ja-JP" b="1" dirty="0" smtClean="0"/>
            </a:br>
            <a:r>
              <a:rPr lang="ja-JP" altLang="en-US" sz="1600" dirty="0" smtClean="0"/>
              <a:t>リンクをクリックすると</a:t>
            </a:r>
            <a:r>
              <a:rPr lang="ja-JP" altLang="en-US" sz="1600" dirty="0"/>
              <a:t>画面が遷移し、</a:t>
            </a:r>
            <a:r>
              <a:rPr lang="ja-JP" altLang="en-US" sz="1600" dirty="0">
                <a:solidFill>
                  <a:srgbClr val="FF0000"/>
                </a:solidFill>
              </a:rPr>
              <a:t>実行ステータス</a:t>
            </a:r>
            <a:r>
              <a:rPr lang="ja-JP" altLang="en-US" sz="1600" dirty="0"/>
              <a:t>や</a:t>
            </a:r>
            <a:r>
              <a:rPr lang="ja-JP" altLang="en-US" sz="1600" dirty="0">
                <a:solidFill>
                  <a:srgbClr val="FF0000"/>
                </a:solidFill>
              </a:rPr>
              <a:t>ログ</a:t>
            </a:r>
            <a:r>
              <a:rPr lang="ja-JP" altLang="en-US" sz="1600" dirty="0"/>
              <a:t>が表示されます</a:t>
            </a:r>
            <a:r>
              <a:rPr lang="ja-JP" altLang="en-US" sz="1600" dirty="0" smtClean="0"/>
              <a:t>。</a:t>
            </a:r>
            <a:r>
              <a:rPr lang="en-US" altLang="ja-JP" sz="1600" dirty="0" smtClean="0"/>
              <a:t/>
            </a:r>
            <a:br>
              <a:rPr lang="en-US" altLang="ja-JP" sz="1600" dirty="0" smtClean="0"/>
            </a:br>
            <a:r>
              <a:rPr lang="ja-JP" altLang="en-US" sz="1600" dirty="0" smtClean="0"/>
              <a:t>投入データや出力データを確認することもできます。</a:t>
            </a:r>
            <a:r>
              <a:rPr lang="ja-JP" altLang="en-US" sz="1600" dirty="0"/>
              <a:t/>
            </a:r>
            <a:br>
              <a:rPr lang="ja-JP" altLang="en-US" sz="1600" dirty="0"/>
            </a:br>
            <a:endParaRPr lang="en-US" altLang="ja-JP" sz="1600" dirty="0" smtClean="0"/>
          </a:p>
        </p:txBody>
      </p:sp>
      <p:sp>
        <p:nvSpPr>
          <p:cNvPr id="7" name="角丸四角形 6"/>
          <p:cNvSpPr/>
          <p:nvPr/>
        </p:nvSpPr>
        <p:spPr bwMode="auto">
          <a:xfrm>
            <a:off x="3122328" y="5044168"/>
            <a:ext cx="1373124" cy="332756"/>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
        <p:nvSpPr>
          <p:cNvPr id="9" name="角丸四角形 8"/>
          <p:cNvSpPr/>
          <p:nvPr/>
        </p:nvSpPr>
        <p:spPr bwMode="auto">
          <a:xfrm>
            <a:off x="4517213" y="4511808"/>
            <a:ext cx="3583277" cy="532360"/>
          </a:xfrm>
          <a:prstGeom prst="roundRect">
            <a:avLst/>
          </a:prstGeom>
          <a:ln>
            <a:solidFill>
              <a:srgbClr val="FF000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投入データや結果データをまとめた</a:t>
            </a:r>
            <a:r>
              <a:rPr lang="en-US" altLang="ja-JP" sz="1200" smtClean="0">
                <a:solidFill>
                  <a:schemeClr val="tx1"/>
                </a:solidFill>
                <a:latin typeface="+mn-ea"/>
              </a:rPr>
              <a:t>zip</a:t>
            </a:r>
            <a:r>
              <a:rPr lang="ja-JP" altLang="en-US" sz="1200" smtClean="0">
                <a:solidFill>
                  <a:schemeClr val="tx1"/>
                </a:solidFill>
                <a:latin typeface="+mn-ea"/>
              </a:rPr>
              <a:t>ファイルを</a:t>
            </a:r>
            <a:r>
              <a:rPr lang="en-US" altLang="ja-JP" sz="1200" smtClean="0">
                <a:solidFill>
                  <a:schemeClr val="tx1"/>
                </a:solidFill>
                <a:latin typeface="+mn-ea"/>
              </a:rPr>
              <a:t/>
            </a:r>
            <a:br>
              <a:rPr lang="en-US" altLang="ja-JP" sz="1200" smtClean="0">
                <a:solidFill>
                  <a:schemeClr val="tx1"/>
                </a:solidFill>
                <a:latin typeface="+mn-ea"/>
              </a:rPr>
            </a:br>
            <a:r>
              <a:rPr lang="ja-JP" altLang="en-US" sz="1200" smtClean="0">
                <a:solidFill>
                  <a:schemeClr val="tx1"/>
                </a:solidFill>
                <a:latin typeface="+mn-ea"/>
              </a:rPr>
              <a:t>ダウンロードできます。</a:t>
            </a:r>
            <a:endParaRPr lang="en-US" altLang="ja-JP" sz="1200" smtClean="0">
              <a:solidFill>
                <a:schemeClr val="tx1"/>
              </a:solidFill>
              <a:latin typeface="+mn-ea"/>
            </a:endParaRPr>
          </a:p>
        </p:txBody>
      </p:sp>
      <p:sp>
        <p:nvSpPr>
          <p:cNvPr id="10" name="円形吹き出し 9"/>
          <p:cNvSpPr/>
          <p:nvPr/>
        </p:nvSpPr>
        <p:spPr bwMode="auto">
          <a:xfrm>
            <a:off x="3950770" y="4160306"/>
            <a:ext cx="782123" cy="540000"/>
          </a:xfrm>
          <a:prstGeom prst="wedgeEllipseCallout">
            <a:avLst>
              <a:gd name="adj1" fmla="val -73609"/>
              <a:gd name="adj2" fmla="val 93786"/>
            </a:avLst>
          </a:prstGeom>
          <a:solidFill>
            <a:srgbClr val="FF0000"/>
          </a:solidFill>
          <a:ln>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en-US" altLang="ja-JP" sz="1400" b="1" smtClean="0">
                <a:latin typeface="+mn-ea"/>
              </a:rPr>
              <a:t>Tips</a:t>
            </a:r>
            <a:endParaRPr kumimoji="1" lang="ja-JP" altLang="en-US" sz="1400" b="1" smtClean="0">
              <a:latin typeface="+mn-ea"/>
            </a:endParaRPr>
          </a:p>
        </p:txBody>
      </p:sp>
      <p:sp>
        <p:nvSpPr>
          <p:cNvPr id="11" name="角丸四角形 10"/>
          <p:cNvSpPr/>
          <p:nvPr/>
        </p:nvSpPr>
        <p:spPr bwMode="auto">
          <a:xfrm>
            <a:off x="5313824" y="5454983"/>
            <a:ext cx="3465152" cy="1102756"/>
          </a:xfrm>
          <a:prstGeom prst="roundRect">
            <a:avLst/>
          </a:prstGeom>
          <a:ln>
            <a:solidFill>
              <a:srgbClr val="FF000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ja-JP" altLang="en-US" sz="1200" dirty="0" smtClean="0"/>
              <a:t>以下の</a:t>
            </a:r>
            <a:r>
              <a:rPr lang="en-US" altLang="ja-JP" sz="1200" dirty="0" smtClean="0"/>
              <a:t>URL</a:t>
            </a:r>
            <a:r>
              <a:rPr lang="ja-JP" altLang="en-US" sz="1200" dirty="0" smtClean="0"/>
              <a:t>にて、</a:t>
            </a:r>
            <a:r>
              <a:rPr lang="en-US" altLang="ja-JP" sz="1200" dirty="0" smtClean="0"/>
              <a:t>Apache</a:t>
            </a:r>
            <a:r>
              <a:rPr lang="ja-JP" altLang="en-US" sz="1200" dirty="0" smtClean="0"/>
              <a:t>及び</a:t>
            </a:r>
            <a:r>
              <a:rPr lang="en-US" altLang="ja-JP" sz="1200" dirty="0" smtClean="0"/>
              <a:t>Tomcat</a:t>
            </a:r>
            <a:r>
              <a:rPr lang="ja-JP" altLang="en-US" sz="1200" dirty="0" smtClean="0"/>
              <a:t>の</a:t>
            </a:r>
            <a:r>
              <a:rPr lang="en-US" altLang="ja-JP" sz="1200" dirty="0" smtClean="0"/>
              <a:t/>
            </a:r>
            <a:br>
              <a:rPr lang="en-US" altLang="ja-JP" sz="1200" dirty="0" smtClean="0"/>
            </a:br>
            <a:r>
              <a:rPr lang="ja-JP" altLang="en-US" sz="1200" dirty="0" smtClean="0"/>
              <a:t>インストールを確認できます。</a:t>
            </a:r>
            <a:r>
              <a:rPr lang="en-US" altLang="ja-JP" sz="1200" dirty="0" smtClean="0"/>
              <a:t/>
            </a:r>
            <a:br>
              <a:rPr lang="en-US" altLang="ja-JP" sz="1200" dirty="0" smtClean="0"/>
            </a:br>
            <a:r>
              <a:rPr lang="en-US" altLang="ja-JP" sz="1200" dirty="0" smtClean="0"/>
              <a:t/>
            </a:r>
            <a:br>
              <a:rPr lang="en-US" altLang="ja-JP" sz="1200" dirty="0" smtClean="0"/>
            </a:br>
            <a:r>
              <a:rPr lang="en-US" altLang="ja-JP" sz="1200" dirty="0" smtClean="0"/>
              <a:t>Apache- http://(</a:t>
            </a:r>
            <a:r>
              <a:rPr lang="ja-JP" altLang="en-US" sz="1200" dirty="0" smtClean="0"/>
              <a:t>ホストの</a:t>
            </a:r>
            <a:r>
              <a:rPr lang="en-US" altLang="ja-JP" sz="1200" dirty="0" smtClean="0"/>
              <a:t>IP</a:t>
            </a:r>
            <a:r>
              <a:rPr lang="ja-JP" altLang="en-US" sz="1200" dirty="0" smtClean="0"/>
              <a:t>アドレス</a:t>
            </a:r>
            <a:r>
              <a:rPr lang="en-US" altLang="ja-JP" sz="1200" dirty="0" smtClean="0"/>
              <a:t>):80</a:t>
            </a:r>
          </a:p>
          <a:p>
            <a:r>
              <a:rPr lang="en-US" altLang="ja-JP" sz="1200" dirty="0" smtClean="0"/>
              <a:t>Tomcat- </a:t>
            </a:r>
            <a:r>
              <a:rPr lang="en-US" altLang="ja-JP" sz="1200" dirty="0"/>
              <a:t>http://(</a:t>
            </a:r>
            <a:r>
              <a:rPr lang="ja-JP" altLang="en-US" sz="1200" dirty="0"/>
              <a:t>ホストの</a:t>
            </a:r>
            <a:r>
              <a:rPr lang="en-US" altLang="ja-JP" sz="1200" dirty="0"/>
              <a:t>IP</a:t>
            </a:r>
            <a:r>
              <a:rPr lang="ja-JP" altLang="en-US" sz="1200" dirty="0"/>
              <a:t>アドレス</a:t>
            </a:r>
            <a:r>
              <a:rPr lang="en-US" altLang="ja-JP" sz="1200" dirty="0" smtClean="0"/>
              <a:t>):8080</a:t>
            </a:r>
            <a:endParaRPr lang="en-US" altLang="ja-JP" sz="1200" dirty="0"/>
          </a:p>
          <a:p>
            <a:endParaRPr lang="en-US" altLang="ja-JP" sz="1200" dirty="0"/>
          </a:p>
        </p:txBody>
      </p:sp>
      <p:sp>
        <p:nvSpPr>
          <p:cNvPr id="13" name="円/楕円 44"/>
          <p:cNvSpPr/>
          <p:nvPr/>
        </p:nvSpPr>
        <p:spPr bwMode="auto">
          <a:xfrm>
            <a:off x="4932050" y="5125670"/>
            <a:ext cx="565503" cy="549789"/>
          </a:xfrm>
          <a:prstGeom prst="ellipse">
            <a:avLst/>
          </a:prstGeom>
          <a:solidFill>
            <a:srgbClr val="FF0000"/>
          </a:solidFill>
          <a:ln>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r>
              <a:rPr lang="en-US" altLang="ja-JP" sz="1400" b="1" dirty="0" smtClean="0">
                <a:solidFill>
                  <a:schemeClr val="bg1"/>
                </a:solidFill>
                <a:latin typeface="+mj-ea"/>
              </a:rPr>
              <a:t>Tips</a:t>
            </a:r>
            <a:endParaRPr lang="ja-JP" altLang="en-US" sz="1400" b="1" dirty="0">
              <a:solidFill>
                <a:schemeClr val="bg1"/>
              </a:solidFill>
              <a:latin typeface="+mj-ea"/>
            </a:endParaRPr>
          </a:p>
        </p:txBody>
      </p:sp>
      <p:pic>
        <p:nvPicPr>
          <p:cNvPr id="14" name="図 13"/>
          <p:cNvPicPr>
            <a:picLocks noChangeAspect="1"/>
          </p:cNvPicPr>
          <p:nvPr/>
        </p:nvPicPr>
        <p:blipFill>
          <a:blip r:embed="rId3"/>
          <a:stretch>
            <a:fillRect/>
          </a:stretch>
        </p:blipFill>
        <p:spPr>
          <a:xfrm>
            <a:off x="4711303" y="1780938"/>
            <a:ext cx="4292017" cy="2424685"/>
          </a:xfrm>
          <a:prstGeom prst="rect">
            <a:avLst/>
          </a:prstGeom>
        </p:spPr>
      </p:pic>
    </p:spTree>
    <p:extLst>
      <p:ext uri="{BB962C8B-B14F-4D97-AF65-F5344CB8AC3E}">
        <p14:creationId xmlns:p14="http://schemas.microsoft.com/office/powerpoint/2010/main" val="29594640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ja-JP" altLang="en-US" smtClean="0"/>
              <a:t>第２章 </a:t>
            </a:r>
            <a:r>
              <a:rPr lang="en-US" altLang="ja-JP" smtClean="0"/>
              <a:t>Ansible-LegacyRole</a:t>
            </a:r>
            <a:r>
              <a:rPr lang="ja-JP" altLang="en-US" smtClean="0"/>
              <a:t>編</a:t>
            </a:r>
            <a:endParaRPr kumimoji="1" lang="ja-JP" altLang="en-US"/>
          </a:p>
        </p:txBody>
      </p:sp>
      <p:sp>
        <p:nvSpPr>
          <p:cNvPr id="3" name="テキスト プレースホルダー 2"/>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12523769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179513" y="847856"/>
            <a:ext cx="8784976" cy="5043891"/>
          </a:xfrm>
        </p:spPr>
        <p:txBody>
          <a:bodyPr>
            <a:normAutofit/>
          </a:bodyPr>
          <a:lstStyle/>
          <a:p>
            <a:r>
              <a:rPr lang="ja-JP" altLang="en-US" b="1" dirty="0" smtClean="0"/>
              <a:t>作業環境</a:t>
            </a:r>
            <a:r>
              <a:rPr lang="en-US" altLang="ja-JP" sz="1600" dirty="0" smtClean="0"/>
              <a:t/>
            </a:r>
            <a:br>
              <a:rPr lang="en-US" altLang="ja-JP" sz="1600" dirty="0" smtClean="0"/>
            </a:br>
            <a:r>
              <a:rPr lang="ja-JP" altLang="en-US" sz="1600" dirty="0" smtClean="0"/>
              <a:t>本章で</a:t>
            </a:r>
            <a:r>
              <a:rPr lang="ja-JP" altLang="en-US" sz="1600" dirty="0"/>
              <a:t>使用</a:t>
            </a:r>
            <a:r>
              <a:rPr lang="ja-JP" altLang="en-US" sz="1600" dirty="0" smtClean="0"/>
              <a:t>する作業環境は以下の通りです。</a:t>
            </a:r>
            <a:r>
              <a:rPr lang="en-US" altLang="ja-JP" sz="1600" dirty="0" smtClean="0"/>
              <a:t>(</a:t>
            </a:r>
            <a:r>
              <a:rPr lang="ja-JP" altLang="en-US" sz="1600" dirty="0" smtClean="0"/>
              <a:t>第</a:t>
            </a:r>
            <a:r>
              <a:rPr lang="en-US" altLang="ja-JP" sz="1600" dirty="0" smtClean="0"/>
              <a:t>1</a:t>
            </a:r>
            <a:r>
              <a:rPr lang="ja-JP" altLang="en-US" sz="1600" dirty="0" smtClean="0"/>
              <a:t>章</a:t>
            </a:r>
            <a:r>
              <a:rPr lang="en-US" altLang="ja-JP" sz="1600" dirty="0" err="1" smtClean="0"/>
              <a:t>Ansible</a:t>
            </a:r>
            <a:r>
              <a:rPr lang="en-US" altLang="ja-JP" sz="1600" dirty="0" smtClean="0"/>
              <a:t>-Legacy</a:t>
            </a:r>
            <a:r>
              <a:rPr lang="ja-JP" altLang="en-US" sz="1600" dirty="0" smtClean="0"/>
              <a:t>編と共通</a:t>
            </a:r>
            <a:r>
              <a:rPr lang="en-US" altLang="ja-JP" sz="1600" dirty="0" smtClean="0"/>
              <a:t>)</a:t>
            </a:r>
            <a:r>
              <a:rPr lang="en-US" altLang="ja-JP" sz="1600" dirty="0"/>
              <a:t/>
            </a:r>
            <a:br>
              <a:rPr lang="en-US" altLang="ja-JP" sz="1600" dirty="0"/>
            </a:br>
            <a:r>
              <a:rPr lang="en-US" altLang="ja-JP" sz="1600" dirty="0" smtClean="0"/>
              <a:t>ITA</a:t>
            </a:r>
            <a:r>
              <a:rPr lang="ja-JP" altLang="en-US" sz="1600" dirty="0" smtClean="0"/>
              <a:t>ホストサーバーと</a:t>
            </a:r>
            <a:r>
              <a:rPr lang="ja-JP" altLang="en-US" sz="1600" dirty="0"/>
              <a:t>は</a:t>
            </a:r>
            <a:r>
              <a:rPr lang="ja-JP" altLang="en-US" sz="1600" dirty="0" smtClean="0"/>
              <a:t>別に、</a:t>
            </a:r>
            <a:r>
              <a:rPr lang="ja-JP" altLang="en-US" sz="1600" dirty="0"/>
              <a:t>ターゲット</a:t>
            </a:r>
            <a:r>
              <a:rPr lang="ja-JP" altLang="en-US" sz="1600" dirty="0" smtClean="0"/>
              <a:t>となるサーバーをご用意</a:t>
            </a:r>
            <a:r>
              <a:rPr lang="ja-JP" altLang="en-US" sz="1600" dirty="0"/>
              <a:t>ください</a:t>
            </a:r>
            <a:r>
              <a:rPr lang="ja-JP" altLang="en-US" sz="1600" dirty="0" smtClean="0"/>
              <a:t>。</a:t>
            </a:r>
            <a:r>
              <a:rPr lang="en-US" altLang="ja-JP" sz="1600" dirty="0" smtClean="0"/>
              <a:t/>
            </a:r>
            <a:br>
              <a:rPr lang="en-US" altLang="ja-JP" sz="1600" dirty="0" smtClean="0"/>
            </a:br>
            <a:r>
              <a:rPr lang="en-US" altLang="ja-JP" sz="1600" dirty="0" smtClean="0"/>
              <a:t/>
            </a:r>
            <a:br>
              <a:rPr lang="en-US" altLang="ja-JP" sz="1600" dirty="0" smtClean="0"/>
            </a:br>
            <a:r>
              <a:rPr lang="en-US" altLang="ja-JP" sz="1600" b="1" dirty="0" smtClean="0"/>
              <a:t>ITA</a:t>
            </a:r>
            <a:r>
              <a:rPr lang="ja-JP" altLang="en-US" sz="1600" b="1" dirty="0" smtClean="0"/>
              <a:t>ホストサーバー</a:t>
            </a:r>
            <a:r>
              <a:rPr lang="en-US" altLang="ja-JP" sz="1600" b="1" dirty="0"/>
              <a:t/>
            </a:r>
            <a:br>
              <a:rPr lang="en-US" altLang="ja-JP" sz="1600" b="1" dirty="0"/>
            </a:br>
            <a:r>
              <a:rPr lang="ja-JP" altLang="en-US" sz="1600" b="1" dirty="0" smtClean="0"/>
              <a:t>・</a:t>
            </a:r>
            <a:r>
              <a:rPr lang="en-US" altLang="ja-JP" sz="1600" dirty="0" smtClean="0"/>
              <a:t>CentOS 7</a:t>
            </a:r>
            <a:r>
              <a:rPr lang="ja-JP" altLang="en-US" sz="1600" dirty="0" smtClean="0"/>
              <a:t> </a:t>
            </a:r>
            <a:r>
              <a:rPr lang="en-US" altLang="ja-JP" sz="1600" dirty="0" smtClean="0"/>
              <a:t>(※1)</a:t>
            </a:r>
            <a:br>
              <a:rPr lang="en-US" altLang="ja-JP" sz="1600" dirty="0" smtClean="0"/>
            </a:br>
            <a:r>
              <a:rPr lang="ja-JP" altLang="en-US" sz="1600" dirty="0" smtClean="0"/>
              <a:t>・</a:t>
            </a:r>
            <a:r>
              <a:rPr lang="en-US" altLang="ja-JP" sz="1600" smtClean="0"/>
              <a:t>ITA 1.9.0</a:t>
            </a:r>
            <a:r>
              <a:rPr lang="en-US" altLang="ja-JP" sz="1600" dirty="0" smtClean="0"/>
              <a:t/>
            </a:r>
            <a:br>
              <a:rPr lang="en-US" altLang="ja-JP" sz="1600" dirty="0" smtClean="0"/>
            </a:br>
            <a:r>
              <a:rPr lang="en-US" altLang="ja-JP" sz="1600" dirty="0" smtClean="0"/>
              <a:t>・</a:t>
            </a:r>
            <a:r>
              <a:rPr lang="en-US" altLang="ja-JP" sz="1600" dirty="0" err="1" smtClean="0"/>
              <a:t>Ansible</a:t>
            </a:r>
            <a:r>
              <a:rPr lang="en-US" altLang="ja-JP" sz="1600" dirty="0" smtClean="0"/>
              <a:t> 2.11.2</a:t>
            </a:r>
            <a:br>
              <a:rPr lang="en-US" altLang="ja-JP" sz="1600" dirty="0" smtClean="0"/>
            </a:br>
            <a:r>
              <a:rPr lang="en-US" altLang="ja-JP" sz="1600" dirty="0" smtClean="0"/>
              <a:t/>
            </a:r>
            <a:br>
              <a:rPr lang="en-US" altLang="ja-JP" sz="1600" dirty="0" smtClean="0"/>
            </a:br>
            <a:r>
              <a:rPr lang="ja-JP" altLang="en-US" sz="1600" b="1" dirty="0"/>
              <a:t>ターゲット</a:t>
            </a:r>
            <a:r>
              <a:rPr lang="en-US" altLang="ja-JP" sz="1600" dirty="0" smtClean="0"/>
              <a:t/>
            </a:r>
            <a:br>
              <a:rPr lang="en-US" altLang="ja-JP" sz="1600" dirty="0" smtClean="0"/>
            </a:br>
            <a:r>
              <a:rPr lang="ja-JP" altLang="en-US" sz="1600" dirty="0" smtClean="0"/>
              <a:t>・</a:t>
            </a:r>
            <a:r>
              <a:rPr lang="en-US" altLang="ja-JP" sz="1600" dirty="0" smtClean="0"/>
              <a:t>CentOS</a:t>
            </a:r>
            <a:r>
              <a:rPr lang="ja-JP" altLang="en-US" sz="1600" dirty="0" smtClean="0"/>
              <a:t> </a:t>
            </a:r>
            <a:r>
              <a:rPr lang="en-US" altLang="ja-JP" sz="1600" dirty="0"/>
              <a:t>7 </a:t>
            </a:r>
            <a:r>
              <a:rPr lang="en-US" altLang="ja-JP" sz="1600" dirty="0" smtClean="0"/>
              <a:t>(※2)</a:t>
            </a:r>
            <a:br>
              <a:rPr lang="en-US" altLang="ja-JP" sz="1600" dirty="0" smtClean="0"/>
            </a:br>
            <a:endParaRPr lang="en-US" altLang="ja-JP" sz="1600" dirty="0"/>
          </a:p>
        </p:txBody>
      </p:sp>
      <p:sp>
        <p:nvSpPr>
          <p:cNvPr id="2" name="タイトル 1"/>
          <p:cNvSpPr>
            <a:spLocks noGrp="1"/>
          </p:cNvSpPr>
          <p:nvPr>
            <p:ph type="title"/>
          </p:nvPr>
        </p:nvSpPr>
        <p:spPr/>
        <p:txBody>
          <a:bodyPr/>
          <a:lstStyle/>
          <a:p>
            <a:r>
              <a:rPr kumimoji="1" lang="en-US" altLang="ja-JP" dirty="0" smtClean="0"/>
              <a:t>2.1 </a:t>
            </a:r>
            <a:r>
              <a:rPr kumimoji="1" lang="ja-JP" altLang="en-US" dirty="0" smtClean="0"/>
              <a:t>作業環境とシナリオ</a:t>
            </a:r>
            <a:r>
              <a:rPr kumimoji="1" lang="en-US" altLang="ja-JP" dirty="0" smtClean="0"/>
              <a:t>(1/3)</a:t>
            </a:r>
            <a:endParaRPr kumimoji="1" lang="ja-JP" altLang="en-US" dirty="0"/>
          </a:p>
        </p:txBody>
      </p:sp>
      <p:pic>
        <p:nvPicPr>
          <p:cNvPr id="8" name="図 7"/>
          <p:cNvPicPr>
            <a:picLocks noChangeAspect="1"/>
          </p:cNvPicPr>
          <p:nvPr/>
        </p:nvPicPr>
        <p:blipFill>
          <a:blip r:embed="rId2"/>
          <a:stretch>
            <a:fillRect/>
          </a:stretch>
        </p:blipFill>
        <p:spPr>
          <a:xfrm>
            <a:off x="7884460" y="4341682"/>
            <a:ext cx="504070" cy="859884"/>
          </a:xfrm>
          <a:prstGeom prst="rect">
            <a:avLst/>
          </a:prstGeom>
        </p:spPr>
      </p:pic>
      <p:sp>
        <p:nvSpPr>
          <p:cNvPr id="9" name="正方形/長方形 8"/>
          <p:cNvSpPr/>
          <p:nvPr/>
        </p:nvSpPr>
        <p:spPr bwMode="auto">
          <a:xfrm>
            <a:off x="2411700" y="3714950"/>
            <a:ext cx="4680650" cy="1656230"/>
          </a:xfrm>
          <a:prstGeom prst="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kumimoji="1" lang="en-US" altLang="ja-JP" sz="1400" smtClean="0">
                <a:solidFill>
                  <a:srgbClr val="002960"/>
                </a:solidFill>
                <a:latin typeface="+mn-ea"/>
              </a:rPr>
              <a:t>CentOS 7</a:t>
            </a:r>
            <a:endParaRPr kumimoji="1" lang="ja-JP" altLang="en-US" sz="1400" smtClean="0">
              <a:solidFill>
                <a:srgbClr val="002960"/>
              </a:solidFill>
              <a:latin typeface="+mn-ea"/>
            </a:endParaRPr>
          </a:p>
        </p:txBody>
      </p:sp>
      <p:pic>
        <p:nvPicPr>
          <p:cNvPr id="7" name="図 6"/>
          <p:cNvPicPr>
            <a:picLocks noChangeAspect="1"/>
          </p:cNvPicPr>
          <p:nvPr/>
        </p:nvPicPr>
        <p:blipFill>
          <a:blip r:embed="rId3"/>
          <a:stretch>
            <a:fillRect/>
          </a:stretch>
        </p:blipFill>
        <p:spPr>
          <a:xfrm>
            <a:off x="658047" y="4447580"/>
            <a:ext cx="1105563" cy="648089"/>
          </a:xfrm>
          <a:prstGeom prst="rect">
            <a:avLst/>
          </a:prstGeom>
        </p:spPr>
      </p:pic>
      <p:sp>
        <p:nvSpPr>
          <p:cNvPr id="11" name="角丸四角形 10"/>
          <p:cNvSpPr/>
          <p:nvPr/>
        </p:nvSpPr>
        <p:spPr bwMode="auto">
          <a:xfrm>
            <a:off x="2843760" y="4553796"/>
            <a:ext cx="1440200" cy="435657"/>
          </a:xfrm>
          <a:prstGeom prst="roundRect">
            <a:avLst/>
          </a:prstGeom>
          <a:solidFill>
            <a:schemeClr val="accent6"/>
          </a:solidFill>
          <a:ln>
            <a:noFill/>
          </a:ln>
          <a:ex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200" dirty="0" smtClean="0">
                <a:latin typeface="+mn-ea"/>
              </a:rPr>
              <a:t>ITA</a:t>
            </a:r>
          </a:p>
          <a:p>
            <a:pPr algn="ctr"/>
            <a:r>
              <a:rPr lang="en-US" altLang="ja-JP" sz="1200" smtClean="0">
                <a:latin typeface="+mn-ea"/>
              </a:rPr>
              <a:t>1.9.0</a:t>
            </a:r>
            <a:endParaRPr kumimoji="1" lang="ja-JP" altLang="en-US" sz="1200" dirty="0" smtClean="0">
              <a:latin typeface="+mn-ea"/>
            </a:endParaRPr>
          </a:p>
        </p:txBody>
      </p:sp>
      <p:sp>
        <p:nvSpPr>
          <p:cNvPr id="13" name="テキスト ボックス 12"/>
          <p:cNvSpPr txBox="1"/>
          <p:nvPr/>
        </p:nvSpPr>
        <p:spPr>
          <a:xfrm>
            <a:off x="7308380" y="5302433"/>
            <a:ext cx="1662649" cy="430887"/>
          </a:xfrm>
          <a:prstGeom prst="rect">
            <a:avLst/>
          </a:prstGeom>
          <a:noFill/>
        </p:spPr>
        <p:txBody>
          <a:bodyPr wrap="square" rtlCol="0">
            <a:spAutoFit/>
          </a:bodyPr>
          <a:lstStyle/>
          <a:p>
            <a:pPr algn="ctr"/>
            <a:r>
              <a:rPr lang="en-US" altLang="ja-JP" sz="1100" b="1" smtClean="0">
                <a:ln w="0"/>
                <a:solidFill>
                  <a:schemeClr val="accent6">
                    <a:lumMod val="90000"/>
                    <a:lumOff val="10000"/>
                  </a:schemeClr>
                </a:solidFill>
              </a:rPr>
              <a:t>CentOS 7</a:t>
            </a:r>
            <a:br>
              <a:rPr lang="en-US" altLang="ja-JP" sz="1100" b="1" smtClean="0">
                <a:ln w="0"/>
                <a:solidFill>
                  <a:schemeClr val="accent6">
                    <a:lumMod val="90000"/>
                    <a:lumOff val="10000"/>
                  </a:schemeClr>
                </a:solidFill>
              </a:rPr>
            </a:br>
            <a:r>
              <a:rPr lang="ja-JP" altLang="en-US" sz="1100" b="1">
                <a:ln w="0"/>
                <a:solidFill>
                  <a:schemeClr val="accent6">
                    <a:lumMod val="90000"/>
                    <a:lumOff val="10000"/>
                  </a:schemeClr>
                </a:solidFill>
              </a:rPr>
              <a:t>ターゲット</a:t>
            </a:r>
            <a:r>
              <a:rPr lang="ja-JP" altLang="en-US" sz="1100" b="1" smtClean="0">
                <a:ln w="0"/>
                <a:solidFill>
                  <a:schemeClr val="accent6">
                    <a:lumMod val="90000"/>
                    <a:lumOff val="10000"/>
                  </a:schemeClr>
                </a:solidFill>
              </a:rPr>
              <a:t>サーバー</a:t>
            </a:r>
            <a:endParaRPr lang="en-US" altLang="ja-JP" sz="1100" b="1">
              <a:ln w="0"/>
              <a:solidFill>
                <a:schemeClr val="accent6">
                  <a:lumMod val="90000"/>
                  <a:lumOff val="10000"/>
                </a:schemeClr>
              </a:solidFill>
            </a:endParaRPr>
          </a:p>
        </p:txBody>
      </p:sp>
      <p:sp>
        <p:nvSpPr>
          <p:cNvPr id="14" name="テキスト ボックス 13"/>
          <p:cNvSpPr txBox="1"/>
          <p:nvPr/>
        </p:nvSpPr>
        <p:spPr>
          <a:xfrm>
            <a:off x="4031925" y="5484925"/>
            <a:ext cx="1440200" cy="261610"/>
          </a:xfrm>
          <a:prstGeom prst="rect">
            <a:avLst/>
          </a:prstGeom>
          <a:noFill/>
        </p:spPr>
        <p:txBody>
          <a:bodyPr wrap="square" rtlCol="0">
            <a:spAutoFit/>
          </a:bodyPr>
          <a:lstStyle/>
          <a:p>
            <a:r>
              <a:rPr lang="en-US" altLang="ja-JP" sz="1100" b="1" smtClean="0">
                <a:ln w="0"/>
                <a:solidFill>
                  <a:schemeClr val="accent6">
                    <a:lumMod val="90000"/>
                    <a:lumOff val="10000"/>
                  </a:schemeClr>
                </a:solidFill>
              </a:rPr>
              <a:t>ITA</a:t>
            </a:r>
            <a:r>
              <a:rPr lang="ja-JP" altLang="en-US" sz="1100" b="1" smtClean="0">
                <a:ln w="0"/>
                <a:solidFill>
                  <a:schemeClr val="accent6">
                    <a:lumMod val="90000"/>
                    <a:lumOff val="10000"/>
                  </a:schemeClr>
                </a:solidFill>
              </a:rPr>
              <a:t>ホストサーバー</a:t>
            </a:r>
            <a:endParaRPr lang="en-US" altLang="ja-JP" sz="1100" b="1">
              <a:ln w="0"/>
              <a:solidFill>
                <a:schemeClr val="accent6">
                  <a:lumMod val="90000"/>
                  <a:lumOff val="10000"/>
                </a:schemeClr>
              </a:solidFill>
            </a:endParaRPr>
          </a:p>
        </p:txBody>
      </p:sp>
      <p:cxnSp>
        <p:nvCxnSpPr>
          <p:cNvPr id="16" name="カギ線コネクタ 122"/>
          <p:cNvCxnSpPr>
            <a:stCxn id="12" idx="3"/>
            <a:endCxn id="8" idx="1"/>
          </p:cNvCxnSpPr>
          <p:nvPr/>
        </p:nvCxnSpPr>
        <p:spPr bwMode="auto">
          <a:xfrm flipV="1">
            <a:off x="6804310" y="4771624"/>
            <a:ext cx="1080150" cy="1"/>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sp>
        <p:nvSpPr>
          <p:cNvPr id="12" name="角丸四角形 11"/>
          <p:cNvSpPr/>
          <p:nvPr/>
        </p:nvSpPr>
        <p:spPr bwMode="auto">
          <a:xfrm>
            <a:off x="5364110" y="4553796"/>
            <a:ext cx="1440200" cy="435657"/>
          </a:xfrm>
          <a:prstGeom prst="roundRect">
            <a:avLst/>
          </a:prstGeom>
          <a:solidFill>
            <a:schemeClr val="accent6"/>
          </a:solidFill>
          <a:ln>
            <a:noFill/>
          </a:ln>
          <a:ex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200" dirty="0" err="1" smtClean="0">
                <a:latin typeface="+mn-ea"/>
              </a:rPr>
              <a:t>Ansible</a:t>
            </a:r>
            <a:endParaRPr lang="en-US" altLang="ja-JP" sz="1200" dirty="0" smtClean="0">
              <a:latin typeface="+mn-ea"/>
            </a:endParaRPr>
          </a:p>
          <a:p>
            <a:pPr algn="ctr"/>
            <a:r>
              <a:rPr kumimoji="1" lang="en-US" altLang="ja-JP" sz="1200" dirty="0" smtClean="0">
                <a:latin typeface="+mn-ea"/>
              </a:rPr>
              <a:t>2.11.2</a:t>
            </a:r>
          </a:p>
        </p:txBody>
      </p:sp>
      <p:cxnSp>
        <p:nvCxnSpPr>
          <p:cNvPr id="17" name="カギ線コネクタ 122"/>
          <p:cNvCxnSpPr>
            <a:stCxn id="7" idx="3"/>
            <a:endCxn id="11" idx="1"/>
          </p:cNvCxnSpPr>
          <p:nvPr/>
        </p:nvCxnSpPr>
        <p:spPr bwMode="auto">
          <a:xfrm>
            <a:off x="1763610" y="4771625"/>
            <a:ext cx="1080150" cy="0"/>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sp>
        <p:nvSpPr>
          <p:cNvPr id="24" name="テキスト ボックス 23"/>
          <p:cNvSpPr txBox="1"/>
          <p:nvPr/>
        </p:nvSpPr>
        <p:spPr>
          <a:xfrm>
            <a:off x="323410" y="6021360"/>
            <a:ext cx="8748580" cy="461665"/>
          </a:xfrm>
          <a:prstGeom prst="rect">
            <a:avLst/>
          </a:prstGeom>
          <a:noFill/>
        </p:spPr>
        <p:txBody>
          <a:bodyPr wrap="square" rtlCol="0">
            <a:spAutoFit/>
          </a:bodyPr>
          <a:lstStyle/>
          <a:p>
            <a:r>
              <a:rPr kumimoji="1" lang="en-US" altLang="ja-JP" sz="1200" dirty="0" smtClean="0"/>
              <a:t>※1 </a:t>
            </a:r>
            <a:r>
              <a:rPr kumimoji="1" lang="ja-JP" altLang="en-US" sz="1200" dirty="0" smtClean="0"/>
              <a:t>今回はホストサーバーとして</a:t>
            </a:r>
            <a:r>
              <a:rPr kumimoji="1" lang="en-US" altLang="ja-JP" sz="1200" dirty="0" smtClean="0"/>
              <a:t>CentOS7</a:t>
            </a:r>
            <a:r>
              <a:rPr kumimoji="1" lang="ja-JP" altLang="en-US" sz="1200" dirty="0" smtClean="0"/>
              <a:t>を利用致しますが、</a:t>
            </a:r>
            <a:r>
              <a:rPr kumimoji="1" lang="en-US" altLang="ja-JP" sz="1200" dirty="0" smtClean="0"/>
              <a:t>ITA</a:t>
            </a:r>
            <a:r>
              <a:rPr kumimoji="1" lang="ja-JP" altLang="en-US" sz="1200" dirty="0" smtClean="0"/>
              <a:t>は</a:t>
            </a:r>
            <a:r>
              <a:rPr kumimoji="1" lang="en-US" altLang="ja-JP" sz="1200" dirty="0" smtClean="0"/>
              <a:t>RHEL7</a:t>
            </a:r>
            <a:r>
              <a:rPr kumimoji="1" lang="ja-JP" altLang="en-US" sz="1200" dirty="0" smtClean="0"/>
              <a:t>系および</a:t>
            </a:r>
            <a:r>
              <a:rPr kumimoji="1" lang="en-US" altLang="ja-JP" sz="1200" dirty="0" smtClean="0"/>
              <a:t>RHEL8</a:t>
            </a:r>
            <a:r>
              <a:rPr kumimoji="1" lang="ja-JP" altLang="en-US" sz="1200" dirty="0" smtClean="0"/>
              <a:t>系</a:t>
            </a:r>
            <a:r>
              <a:rPr lang="ja-JP" altLang="en-US" sz="1200" dirty="0" smtClean="0"/>
              <a:t>の</a:t>
            </a:r>
            <a:r>
              <a:rPr lang="en-US" altLang="ja-JP" sz="1200" dirty="0" smtClean="0"/>
              <a:t>OS</a:t>
            </a:r>
            <a:r>
              <a:rPr lang="ja-JP" altLang="en-US" sz="1200" dirty="0" smtClean="0"/>
              <a:t>で導入いただけます。</a:t>
            </a:r>
            <a:r>
              <a:rPr lang="en-US" altLang="ja-JP" sz="1200" dirty="0" smtClean="0"/>
              <a:t/>
            </a:r>
            <a:br>
              <a:rPr lang="en-US" altLang="ja-JP" sz="1200" dirty="0" smtClean="0"/>
            </a:br>
            <a:r>
              <a:rPr lang="en-US" altLang="ja-JP" sz="1200" dirty="0" smtClean="0"/>
              <a:t>※2 </a:t>
            </a:r>
            <a:r>
              <a:rPr lang="en-US" altLang="ja-JP" sz="1200" dirty="0" err="1" smtClean="0"/>
              <a:t>Ansible</a:t>
            </a:r>
            <a:r>
              <a:rPr lang="ja-JP" altLang="en-US" sz="1200" dirty="0" smtClean="0"/>
              <a:t>の動作対象となる</a:t>
            </a:r>
            <a:r>
              <a:rPr lang="en-US" altLang="ja-JP" sz="1200" dirty="0" smtClean="0"/>
              <a:t>OS</a:t>
            </a:r>
            <a:r>
              <a:rPr lang="ja-JP" altLang="en-US" sz="1200" dirty="0" smtClean="0"/>
              <a:t>であれば、問題なく利用いただけます。</a:t>
            </a:r>
            <a:endParaRPr kumimoji="1" lang="ja-JP" altLang="en-US" sz="1200" dirty="0"/>
          </a:p>
        </p:txBody>
      </p:sp>
      <p:cxnSp>
        <p:nvCxnSpPr>
          <p:cNvPr id="32" name="カギ線コネクタ 122"/>
          <p:cNvCxnSpPr>
            <a:stCxn id="11" idx="3"/>
            <a:endCxn id="12" idx="1"/>
          </p:cNvCxnSpPr>
          <p:nvPr/>
        </p:nvCxnSpPr>
        <p:spPr bwMode="auto">
          <a:xfrm>
            <a:off x="4283960" y="4771625"/>
            <a:ext cx="1080150" cy="0"/>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5921575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2.1 </a:t>
            </a:r>
            <a:r>
              <a:rPr lang="ja-JP" altLang="en-US" dirty="0"/>
              <a:t>作業環境と</a:t>
            </a:r>
            <a:r>
              <a:rPr lang="ja-JP" altLang="en-US" dirty="0" smtClean="0"/>
              <a:t>シナリオ</a:t>
            </a:r>
            <a:r>
              <a:rPr lang="en-US" altLang="ja-JP" dirty="0" smtClean="0"/>
              <a:t>(2/3)</a:t>
            </a:r>
            <a:endParaRPr kumimoji="1" lang="ja-JP" altLang="en-US" dirty="0"/>
          </a:p>
        </p:txBody>
      </p:sp>
      <p:sp>
        <p:nvSpPr>
          <p:cNvPr id="3" name="コンテンツ プレースホルダー 2"/>
          <p:cNvSpPr>
            <a:spLocks noGrp="1"/>
          </p:cNvSpPr>
          <p:nvPr>
            <p:ph sz="quarter" idx="10"/>
          </p:nvPr>
        </p:nvSpPr>
        <p:spPr/>
        <p:txBody>
          <a:bodyPr/>
          <a:lstStyle/>
          <a:p>
            <a:r>
              <a:rPr lang="ja-JP" altLang="en-US" b="1" dirty="0"/>
              <a:t>シナリオの</a:t>
            </a:r>
            <a:r>
              <a:rPr lang="ja-JP" altLang="en-US" b="1" dirty="0" smtClean="0"/>
              <a:t>イメージ</a:t>
            </a:r>
            <a:endParaRPr lang="en-US" altLang="ja-JP" b="1" dirty="0" smtClean="0"/>
          </a:p>
          <a:p>
            <a:pPr indent="0">
              <a:buNone/>
            </a:pPr>
            <a:r>
              <a:rPr lang="en-US" altLang="ja-JP" sz="1600" dirty="0" err="1"/>
              <a:t>LegacyRole</a:t>
            </a:r>
            <a:r>
              <a:rPr lang="ja-JP" altLang="en-US" sz="1600" dirty="0"/>
              <a:t>の最たる特長は、</a:t>
            </a:r>
            <a:r>
              <a:rPr lang="ja-JP" altLang="en-US" sz="1600" dirty="0">
                <a:solidFill>
                  <a:srgbClr val="FF0000"/>
                </a:solidFill>
              </a:rPr>
              <a:t>ロールパッケージの登録・利用</a:t>
            </a:r>
            <a:r>
              <a:rPr lang="ja-JP" altLang="en-US" sz="1600" dirty="0"/>
              <a:t>が可能な点です。</a:t>
            </a:r>
            <a:r>
              <a:rPr lang="en-US" altLang="ja-JP" sz="1600" dirty="0"/>
              <a:t/>
            </a:r>
            <a:br>
              <a:rPr lang="en-US" altLang="ja-JP" sz="1600" dirty="0"/>
            </a:br>
            <a:r>
              <a:rPr lang="en-US" altLang="ja-JP" sz="1600" dirty="0"/>
              <a:t/>
            </a:r>
            <a:br>
              <a:rPr lang="en-US" altLang="ja-JP" sz="1600" dirty="0"/>
            </a:br>
            <a:r>
              <a:rPr lang="ja-JP" altLang="en-US" sz="1600" dirty="0"/>
              <a:t>本章では</a:t>
            </a:r>
            <a:r>
              <a:rPr lang="en-US" altLang="ja-JP" sz="1600" u="sng" dirty="0" err="1"/>
              <a:t>Ansible</a:t>
            </a:r>
            <a:r>
              <a:rPr lang="en-US" altLang="ja-JP" sz="1600" u="sng" dirty="0"/>
              <a:t> Galaxy</a:t>
            </a:r>
            <a:r>
              <a:rPr lang="ja-JP" altLang="en-US" sz="1600" u="sng" dirty="0"/>
              <a:t>からダウンロードした</a:t>
            </a:r>
            <a:r>
              <a:rPr lang="en-US" altLang="ja-JP" sz="1600" u="sng" dirty="0"/>
              <a:t>Role</a:t>
            </a:r>
            <a:r>
              <a:rPr lang="ja-JP" altLang="en-US" sz="1600" u="sng" dirty="0"/>
              <a:t>を</a:t>
            </a:r>
            <a:r>
              <a:rPr lang="en-US" altLang="ja-JP" sz="1600" u="sng" dirty="0"/>
              <a:t>ITA</a:t>
            </a:r>
            <a:r>
              <a:rPr lang="ja-JP" altLang="en-US" sz="1600" u="sng" dirty="0"/>
              <a:t>に登録・実行する</a:t>
            </a:r>
            <a:r>
              <a:rPr lang="en-US" altLang="ja-JP" sz="1600" dirty="0"/>
              <a:t/>
            </a:r>
            <a:br>
              <a:rPr lang="en-US" altLang="ja-JP" sz="1600" dirty="0"/>
            </a:br>
            <a:r>
              <a:rPr lang="ja-JP" altLang="en-US" sz="1600" dirty="0"/>
              <a:t>作業を行います。</a:t>
            </a:r>
            <a:r>
              <a:rPr lang="en-US" altLang="ja-JP" sz="1600" dirty="0"/>
              <a:t/>
            </a:r>
            <a:br>
              <a:rPr lang="en-US" altLang="ja-JP" sz="1600" dirty="0"/>
            </a:br>
            <a:endParaRPr lang="ja-JP" altLang="en-US" sz="1600" b="1" dirty="0"/>
          </a:p>
          <a:p>
            <a:pPr marL="0" indent="0">
              <a:buNone/>
            </a:pPr>
            <a:endParaRPr kumimoji="1" lang="ja-JP" altLang="en-US" dirty="0"/>
          </a:p>
        </p:txBody>
      </p:sp>
      <p:grpSp>
        <p:nvGrpSpPr>
          <p:cNvPr id="4" name="グループ化 3"/>
          <p:cNvGrpSpPr/>
          <p:nvPr/>
        </p:nvGrpSpPr>
        <p:grpSpPr>
          <a:xfrm>
            <a:off x="526196" y="2508390"/>
            <a:ext cx="8090634" cy="2273120"/>
            <a:chOff x="369906" y="4180300"/>
            <a:chExt cx="8090634" cy="2273120"/>
          </a:xfrm>
        </p:grpSpPr>
        <p:sp>
          <p:nvSpPr>
            <p:cNvPr id="5" name="Freeform 76"/>
            <p:cNvSpPr>
              <a:spLocks noChangeAspect="1" noEditPoints="1"/>
            </p:cNvSpPr>
            <p:nvPr/>
          </p:nvSpPr>
          <p:spPr bwMode="gray">
            <a:xfrm>
              <a:off x="715182" y="4901008"/>
              <a:ext cx="605631" cy="606743"/>
            </a:xfrm>
            <a:custGeom>
              <a:avLst/>
              <a:gdLst>
                <a:gd name="T0" fmla="*/ 0 w 1153"/>
                <a:gd name="T1" fmla="*/ 577 h 1154"/>
                <a:gd name="T2" fmla="*/ 1153 w 1153"/>
                <a:gd name="T3" fmla="*/ 577 h 1154"/>
                <a:gd name="T4" fmla="*/ 673 w 1153"/>
                <a:gd name="T5" fmla="*/ 1078 h 1154"/>
                <a:gd name="T6" fmla="*/ 596 w 1153"/>
                <a:gd name="T7" fmla="*/ 941 h 1154"/>
                <a:gd name="T8" fmla="*/ 853 w 1153"/>
                <a:gd name="T9" fmla="*/ 868 h 1154"/>
                <a:gd name="T10" fmla="*/ 300 w 1153"/>
                <a:gd name="T11" fmla="*/ 868 h 1154"/>
                <a:gd name="T12" fmla="*/ 557 w 1153"/>
                <a:gd name="T13" fmla="*/ 941 h 1154"/>
                <a:gd name="T14" fmla="*/ 479 w 1153"/>
                <a:gd name="T15" fmla="*/ 1078 h 1154"/>
                <a:gd name="T16" fmla="*/ 67 w 1153"/>
                <a:gd name="T17" fmla="*/ 597 h 1154"/>
                <a:gd name="T18" fmla="*/ 209 w 1153"/>
                <a:gd name="T19" fmla="*/ 670 h 1154"/>
                <a:gd name="T20" fmla="*/ 133 w 1153"/>
                <a:gd name="T21" fmla="*/ 829 h 1154"/>
                <a:gd name="T22" fmla="*/ 479 w 1153"/>
                <a:gd name="T23" fmla="*/ 76 h 1154"/>
                <a:gd name="T24" fmla="*/ 557 w 1153"/>
                <a:gd name="T25" fmla="*/ 285 h 1154"/>
                <a:gd name="T26" fmla="*/ 479 w 1153"/>
                <a:gd name="T27" fmla="*/ 76 h 1154"/>
                <a:gd name="T28" fmla="*/ 789 w 1153"/>
                <a:gd name="T29" fmla="*/ 285 h 1154"/>
                <a:gd name="T30" fmla="*/ 596 w 1153"/>
                <a:gd name="T31" fmla="*/ 67 h 1154"/>
                <a:gd name="T32" fmla="*/ 825 w 1153"/>
                <a:gd name="T33" fmla="*/ 229 h 1154"/>
                <a:gd name="T34" fmla="*/ 882 w 1153"/>
                <a:gd name="T35" fmla="*/ 400 h 1154"/>
                <a:gd name="T36" fmla="*/ 909 w 1153"/>
                <a:gd name="T37" fmla="*/ 557 h 1154"/>
                <a:gd name="T38" fmla="*/ 596 w 1153"/>
                <a:gd name="T39" fmla="*/ 325 h 1154"/>
                <a:gd name="T40" fmla="*/ 557 w 1153"/>
                <a:gd name="T41" fmla="*/ 325 h 1154"/>
                <a:gd name="T42" fmla="*/ 316 w 1153"/>
                <a:gd name="T43" fmla="*/ 557 h 1154"/>
                <a:gd name="T44" fmla="*/ 284 w 1153"/>
                <a:gd name="T45" fmla="*/ 325 h 1154"/>
                <a:gd name="T46" fmla="*/ 209 w 1153"/>
                <a:gd name="T47" fmla="*/ 483 h 1154"/>
                <a:gd name="T48" fmla="*/ 67 w 1153"/>
                <a:gd name="T49" fmla="*/ 557 h 1154"/>
                <a:gd name="T50" fmla="*/ 243 w 1153"/>
                <a:gd name="T51" fmla="*/ 325 h 1154"/>
                <a:gd name="T52" fmla="*/ 248 w 1153"/>
                <a:gd name="T53" fmla="*/ 668 h 1154"/>
                <a:gd name="T54" fmla="*/ 557 w 1153"/>
                <a:gd name="T55" fmla="*/ 597 h 1154"/>
                <a:gd name="T56" fmla="*/ 483 w 1153"/>
                <a:gd name="T57" fmla="*/ 829 h 1154"/>
                <a:gd name="T58" fmla="*/ 248 w 1153"/>
                <a:gd name="T59" fmla="*/ 668 h 1154"/>
                <a:gd name="T60" fmla="*/ 596 w 1153"/>
                <a:gd name="T61" fmla="*/ 756 h 1154"/>
                <a:gd name="T62" fmla="*/ 909 w 1153"/>
                <a:gd name="T63" fmla="*/ 597 h 1154"/>
                <a:gd name="T64" fmla="*/ 669 w 1153"/>
                <a:gd name="T65" fmla="*/ 829 h 1154"/>
                <a:gd name="T66" fmla="*/ 1086 w 1153"/>
                <a:gd name="T67" fmla="*/ 597 h 1154"/>
                <a:gd name="T68" fmla="*/ 910 w 1153"/>
                <a:gd name="T69" fmla="*/ 829 h 1154"/>
                <a:gd name="T70" fmla="*/ 949 w 1153"/>
                <a:gd name="T71" fmla="*/ 557 h 1154"/>
                <a:gd name="T72" fmla="*/ 975 w 1153"/>
                <a:gd name="T73" fmla="*/ 325 h 1154"/>
                <a:gd name="T74" fmla="*/ 1086 w 1153"/>
                <a:gd name="T75" fmla="*/ 557 h 1154"/>
                <a:gd name="T76" fmla="*/ 995 w 1153"/>
                <a:gd name="T77" fmla="*/ 285 h 1154"/>
                <a:gd name="T78" fmla="*/ 882 w 1153"/>
                <a:gd name="T79" fmla="*/ 210 h 1154"/>
                <a:gd name="T80" fmla="*/ 788 w 1153"/>
                <a:gd name="T81" fmla="*/ 112 h 1154"/>
                <a:gd name="T82" fmla="*/ 365 w 1153"/>
                <a:gd name="T83" fmla="*/ 112 h 1154"/>
                <a:gd name="T84" fmla="*/ 158 w 1153"/>
                <a:gd name="T85" fmla="*/ 285 h 1154"/>
                <a:gd name="T86" fmla="*/ 158 w 1153"/>
                <a:gd name="T87" fmla="*/ 868 h 1154"/>
                <a:gd name="T88" fmla="*/ 365 w 1153"/>
                <a:gd name="T89" fmla="*/ 1041 h 1154"/>
                <a:gd name="T90" fmla="*/ 788 w 1153"/>
                <a:gd name="T91" fmla="*/ 1041 h 1154"/>
                <a:gd name="T92" fmla="*/ 995 w 1153"/>
                <a:gd name="T93" fmla="*/ 868 h 1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53" h="1154">
                  <a:moveTo>
                    <a:pt x="576" y="0"/>
                  </a:moveTo>
                  <a:cubicBezTo>
                    <a:pt x="258" y="0"/>
                    <a:pt x="0" y="259"/>
                    <a:pt x="0" y="577"/>
                  </a:cubicBezTo>
                  <a:cubicBezTo>
                    <a:pt x="0" y="895"/>
                    <a:pt x="258" y="1154"/>
                    <a:pt x="576" y="1154"/>
                  </a:cubicBezTo>
                  <a:cubicBezTo>
                    <a:pt x="895" y="1154"/>
                    <a:pt x="1153" y="895"/>
                    <a:pt x="1153" y="577"/>
                  </a:cubicBezTo>
                  <a:cubicBezTo>
                    <a:pt x="1153" y="259"/>
                    <a:pt x="895" y="0"/>
                    <a:pt x="576" y="0"/>
                  </a:cubicBezTo>
                  <a:close/>
                  <a:moveTo>
                    <a:pt x="673" y="1078"/>
                  </a:moveTo>
                  <a:cubicBezTo>
                    <a:pt x="648" y="1083"/>
                    <a:pt x="623" y="1085"/>
                    <a:pt x="596" y="1086"/>
                  </a:cubicBezTo>
                  <a:cubicBezTo>
                    <a:pt x="596" y="941"/>
                    <a:pt x="596" y="941"/>
                    <a:pt x="596" y="941"/>
                  </a:cubicBezTo>
                  <a:cubicBezTo>
                    <a:pt x="633" y="934"/>
                    <a:pt x="662" y="905"/>
                    <a:pt x="669" y="868"/>
                  </a:cubicBezTo>
                  <a:cubicBezTo>
                    <a:pt x="853" y="868"/>
                    <a:pt x="853" y="868"/>
                    <a:pt x="853" y="868"/>
                  </a:cubicBezTo>
                  <a:cubicBezTo>
                    <a:pt x="811" y="967"/>
                    <a:pt x="748" y="1042"/>
                    <a:pt x="673" y="1078"/>
                  </a:cubicBezTo>
                  <a:close/>
                  <a:moveTo>
                    <a:pt x="300" y="868"/>
                  </a:moveTo>
                  <a:cubicBezTo>
                    <a:pt x="483" y="868"/>
                    <a:pt x="483" y="868"/>
                    <a:pt x="483" y="868"/>
                  </a:cubicBezTo>
                  <a:cubicBezTo>
                    <a:pt x="491" y="905"/>
                    <a:pt x="520" y="934"/>
                    <a:pt x="557" y="941"/>
                  </a:cubicBezTo>
                  <a:cubicBezTo>
                    <a:pt x="557" y="1086"/>
                    <a:pt x="557" y="1086"/>
                    <a:pt x="557" y="1086"/>
                  </a:cubicBezTo>
                  <a:cubicBezTo>
                    <a:pt x="530" y="1085"/>
                    <a:pt x="504" y="1083"/>
                    <a:pt x="479" y="1078"/>
                  </a:cubicBezTo>
                  <a:cubicBezTo>
                    <a:pt x="405" y="1042"/>
                    <a:pt x="342" y="967"/>
                    <a:pt x="300" y="868"/>
                  </a:cubicBezTo>
                  <a:close/>
                  <a:moveTo>
                    <a:pt x="67" y="597"/>
                  </a:moveTo>
                  <a:cubicBezTo>
                    <a:pt x="130" y="597"/>
                    <a:pt x="130" y="597"/>
                    <a:pt x="130" y="597"/>
                  </a:cubicBezTo>
                  <a:cubicBezTo>
                    <a:pt x="138" y="635"/>
                    <a:pt x="169" y="664"/>
                    <a:pt x="209" y="670"/>
                  </a:cubicBezTo>
                  <a:cubicBezTo>
                    <a:pt x="215" y="726"/>
                    <a:pt x="227" y="779"/>
                    <a:pt x="243" y="829"/>
                  </a:cubicBezTo>
                  <a:cubicBezTo>
                    <a:pt x="133" y="829"/>
                    <a:pt x="133" y="829"/>
                    <a:pt x="133" y="829"/>
                  </a:cubicBezTo>
                  <a:cubicBezTo>
                    <a:pt x="94" y="760"/>
                    <a:pt x="70" y="681"/>
                    <a:pt x="67" y="597"/>
                  </a:cubicBezTo>
                  <a:close/>
                  <a:moveTo>
                    <a:pt x="479" y="76"/>
                  </a:moveTo>
                  <a:cubicBezTo>
                    <a:pt x="504" y="71"/>
                    <a:pt x="530" y="68"/>
                    <a:pt x="557" y="67"/>
                  </a:cubicBezTo>
                  <a:cubicBezTo>
                    <a:pt x="557" y="285"/>
                    <a:pt x="557" y="285"/>
                    <a:pt x="557" y="285"/>
                  </a:cubicBezTo>
                  <a:cubicBezTo>
                    <a:pt x="300" y="285"/>
                    <a:pt x="300" y="285"/>
                    <a:pt x="300" y="285"/>
                  </a:cubicBezTo>
                  <a:cubicBezTo>
                    <a:pt x="342" y="186"/>
                    <a:pt x="405" y="111"/>
                    <a:pt x="479" y="76"/>
                  </a:cubicBezTo>
                  <a:close/>
                  <a:moveTo>
                    <a:pt x="825" y="229"/>
                  </a:moveTo>
                  <a:cubicBezTo>
                    <a:pt x="807" y="243"/>
                    <a:pt x="794" y="262"/>
                    <a:pt x="789" y="285"/>
                  </a:cubicBezTo>
                  <a:cubicBezTo>
                    <a:pt x="596" y="285"/>
                    <a:pt x="596" y="285"/>
                    <a:pt x="596" y="285"/>
                  </a:cubicBezTo>
                  <a:cubicBezTo>
                    <a:pt x="596" y="67"/>
                    <a:pt x="596" y="67"/>
                    <a:pt x="596" y="67"/>
                  </a:cubicBezTo>
                  <a:cubicBezTo>
                    <a:pt x="623" y="68"/>
                    <a:pt x="648" y="71"/>
                    <a:pt x="673" y="76"/>
                  </a:cubicBezTo>
                  <a:cubicBezTo>
                    <a:pt x="733" y="104"/>
                    <a:pt x="785" y="158"/>
                    <a:pt x="825" y="229"/>
                  </a:cubicBezTo>
                  <a:close/>
                  <a:moveTo>
                    <a:pt x="789" y="325"/>
                  </a:moveTo>
                  <a:cubicBezTo>
                    <a:pt x="799" y="368"/>
                    <a:pt x="837" y="400"/>
                    <a:pt x="882" y="400"/>
                  </a:cubicBezTo>
                  <a:cubicBezTo>
                    <a:pt x="885" y="400"/>
                    <a:pt x="887" y="399"/>
                    <a:pt x="890" y="399"/>
                  </a:cubicBezTo>
                  <a:cubicBezTo>
                    <a:pt x="901" y="449"/>
                    <a:pt x="908" y="502"/>
                    <a:pt x="909" y="557"/>
                  </a:cubicBezTo>
                  <a:cubicBezTo>
                    <a:pt x="596" y="557"/>
                    <a:pt x="596" y="557"/>
                    <a:pt x="596" y="557"/>
                  </a:cubicBezTo>
                  <a:cubicBezTo>
                    <a:pt x="596" y="325"/>
                    <a:pt x="596" y="325"/>
                    <a:pt x="596" y="325"/>
                  </a:cubicBezTo>
                  <a:lnTo>
                    <a:pt x="789" y="325"/>
                  </a:lnTo>
                  <a:close/>
                  <a:moveTo>
                    <a:pt x="557" y="325"/>
                  </a:moveTo>
                  <a:cubicBezTo>
                    <a:pt x="557" y="557"/>
                    <a:pt x="557" y="557"/>
                    <a:pt x="557" y="557"/>
                  </a:cubicBezTo>
                  <a:cubicBezTo>
                    <a:pt x="316" y="557"/>
                    <a:pt x="316" y="557"/>
                    <a:pt x="316" y="557"/>
                  </a:cubicBezTo>
                  <a:cubicBezTo>
                    <a:pt x="309" y="522"/>
                    <a:pt x="282" y="495"/>
                    <a:pt x="248" y="485"/>
                  </a:cubicBezTo>
                  <a:cubicBezTo>
                    <a:pt x="255" y="428"/>
                    <a:pt x="267" y="374"/>
                    <a:pt x="284" y="325"/>
                  </a:cubicBezTo>
                  <a:lnTo>
                    <a:pt x="557" y="325"/>
                  </a:lnTo>
                  <a:close/>
                  <a:moveTo>
                    <a:pt x="209" y="483"/>
                  </a:moveTo>
                  <a:cubicBezTo>
                    <a:pt x="169" y="489"/>
                    <a:pt x="138" y="518"/>
                    <a:pt x="130" y="557"/>
                  </a:cubicBezTo>
                  <a:cubicBezTo>
                    <a:pt x="67" y="557"/>
                    <a:pt x="67" y="557"/>
                    <a:pt x="67" y="557"/>
                  </a:cubicBezTo>
                  <a:cubicBezTo>
                    <a:pt x="70" y="473"/>
                    <a:pt x="94" y="394"/>
                    <a:pt x="133" y="325"/>
                  </a:cubicBezTo>
                  <a:cubicBezTo>
                    <a:pt x="243" y="325"/>
                    <a:pt x="243" y="325"/>
                    <a:pt x="243" y="325"/>
                  </a:cubicBezTo>
                  <a:cubicBezTo>
                    <a:pt x="227" y="374"/>
                    <a:pt x="215" y="427"/>
                    <a:pt x="209" y="483"/>
                  </a:cubicBezTo>
                  <a:close/>
                  <a:moveTo>
                    <a:pt x="248" y="668"/>
                  </a:moveTo>
                  <a:cubicBezTo>
                    <a:pt x="282" y="659"/>
                    <a:pt x="309" y="631"/>
                    <a:pt x="316" y="597"/>
                  </a:cubicBezTo>
                  <a:cubicBezTo>
                    <a:pt x="557" y="597"/>
                    <a:pt x="557" y="597"/>
                    <a:pt x="557" y="597"/>
                  </a:cubicBezTo>
                  <a:cubicBezTo>
                    <a:pt x="557" y="756"/>
                    <a:pt x="557" y="756"/>
                    <a:pt x="557" y="756"/>
                  </a:cubicBezTo>
                  <a:cubicBezTo>
                    <a:pt x="520" y="763"/>
                    <a:pt x="491" y="792"/>
                    <a:pt x="483" y="829"/>
                  </a:cubicBezTo>
                  <a:cubicBezTo>
                    <a:pt x="284" y="829"/>
                    <a:pt x="284" y="829"/>
                    <a:pt x="284" y="829"/>
                  </a:cubicBezTo>
                  <a:cubicBezTo>
                    <a:pt x="267" y="779"/>
                    <a:pt x="255" y="725"/>
                    <a:pt x="248" y="668"/>
                  </a:cubicBezTo>
                  <a:close/>
                  <a:moveTo>
                    <a:pt x="669" y="829"/>
                  </a:moveTo>
                  <a:cubicBezTo>
                    <a:pt x="662" y="792"/>
                    <a:pt x="633" y="763"/>
                    <a:pt x="596" y="756"/>
                  </a:cubicBezTo>
                  <a:cubicBezTo>
                    <a:pt x="596" y="597"/>
                    <a:pt x="596" y="597"/>
                    <a:pt x="596" y="597"/>
                  </a:cubicBezTo>
                  <a:cubicBezTo>
                    <a:pt x="909" y="597"/>
                    <a:pt x="909" y="597"/>
                    <a:pt x="909" y="597"/>
                  </a:cubicBezTo>
                  <a:cubicBezTo>
                    <a:pt x="907" y="680"/>
                    <a:pt x="893" y="759"/>
                    <a:pt x="869" y="829"/>
                  </a:cubicBezTo>
                  <a:lnTo>
                    <a:pt x="669" y="829"/>
                  </a:lnTo>
                  <a:close/>
                  <a:moveTo>
                    <a:pt x="949" y="597"/>
                  </a:moveTo>
                  <a:cubicBezTo>
                    <a:pt x="1086" y="597"/>
                    <a:pt x="1086" y="597"/>
                    <a:pt x="1086" y="597"/>
                  </a:cubicBezTo>
                  <a:cubicBezTo>
                    <a:pt x="1083" y="681"/>
                    <a:pt x="1059" y="760"/>
                    <a:pt x="1020" y="829"/>
                  </a:cubicBezTo>
                  <a:cubicBezTo>
                    <a:pt x="910" y="829"/>
                    <a:pt x="910" y="829"/>
                    <a:pt x="910" y="829"/>
                  </a:cubicBezTo>
                  <a:cubicBezTo>
                    <a:pt x="933" y="758"/>
                    <a:pt x="947" y="680"/>
                    <a:pt x="949" y="597"/>
                  </a:cubicBezTo>
                  <a:close/>
                  <a:moveTo>
                    <a:pt x="949" y="557"/>
                  </a:moveTo>
                  <a:cubicBezTo>
                    <a:pt x="948" y="498"/>
                    <a:pt x="940" y="441"/>
                    <a:pt x="928" y="388"/>
                  </a:cubicBezTo>
                  <a:cubicBezTo>
                    <a:pt x="952" y="375"/>
                    <a:pt x="970" y="352"/>
                    <a:pt x="975" y="325"/>
                  </a:cubicBezTo>
                  <a:cubicBezTo>
                    <a:pt x="1020" y="325"/>
                    <a:pt x="1020" y="325"/>
                    <a:pt x="1020" y="325"/>
                  </a:cubicBezTo>
                  <a:cubicBezTo>
                    <a:pt x="1059" y="394"/>
                    <a:pt x="1083" y="473"/>
                    <a:pt x="1086" y="557"/>
                  </a:cubicBezTo>
                  <a:lnTo>
                    <a:pt x="949" y="557"/>
                  </a:lnTo>
                  <a:close/>
                  <a:moveTo>
                    <a:pt x="995" y="285"/>
                  </a:moveTo>
                  <a:cubicBezTo>
                    <a:pt x="975" y="285"/>
                    <a:pt x="975" y="285"/>
                    <a:pt x="975" y="285"/>
                  </a:cubicBezTo>
                  <a:cubicBezTo>
                    <a:pt x="966" y="242"/>
                    <a:pt x="928" y="210"/>
                    <a:pt x="882" y="210"/>
                  </a:cubicBezTo>
                  <a:cubicBezTo>
                    <a:pt x="875" y="210"/>
                    <a:pt x="868" y="211"/>
                    <a:pt x="861" y="212"/>
                  </a:cubicBezTo>
                  <a:cubicBezTo>
                    <a:pt x="839" y="174"/>
                    <a:pt x="815" y="141"/>
                    <a:pt x="788" y="112"/>
                  </a:cubicBezTo>
                  <a:cubicBezTo>
                    <a:pt x="871" y="151"/>
                    <a:pt x="943" y="210"/>
                    <a:pt x="995" y="285"/>
                  </a:cubicBezTo>
                  <a:close/>
                  <a:moveTo>
                    <a:pt x="365" y="112"/>
                  </a:moveTo>
                  <a:cubicBezTo>
                    <a:pt x="322" y="158"/>
                    <a:pt x="285" y="217"/>
                    <a:pt x="258" y="285"/>
                  </a:cubicBezTo>
                  <a:cubicBezTo>
                    <a:pt x="158" y="285"/>
                    <a:pt x="158" y="285"/>
                    <a:pt x="158" y="285"/>
                  </a:cubicBezTo>
                  <a:cubicBezTo>
                    <a:pt x="210" y="210"/>
                    <a:pt x="282" y="151"/>
                    <a:pt x="365" y="112"/>
                  </a:cubicBezTo>
                  <a:close/>
                  <a:moveTo>
                    <a:pt x="158" y="868"/>
                  </a:moveTo>
                  <a:cubicBezTo>
                    <a:pt x="258" y="868"/>
                    <a:pt x="258" y="868"/>
                    <a:pt x="258" y="868"/>
                  </a:cubicBezTo>
                  <a:cubicBezTo>
                    <a:pt x="285" y="937"/>
                    <a:pt x="322" y="996"/>
                    <a:pt x="365" y="1041"/>
                  </a:cubicBezTo>
                  <a:cubicBezTo>
                    <a:pt x="282" y="1003"/>
                    <a:pt x="210" y="943"/>
                    <a:pt x="158" y="868"/>
                  </a:cubicBezTo>
                  <a:close/>
                  <a:moveTo>
                    <a:pt x="788" y="1041"/>
                  </a:moveTo>
                  <a:cubicBezTo>
                    <a:pt x="831" y="996"/>
                    <a:pt x="868" y="937"/>
                    <a:pt x="895" y="868"/>
                  </a:cubicBezTo>
                  <a:cubicBezTo>
                    <a:pt x="995" y="868"/>
                    <a:pt x="995" y="868"/>
                    <a:pt x="995" y="868"/>
                  </a:cubicBezTo>
                  <a:cubicBezTo>
                    <a:pt x="943" y="943"/>
                    <a:pt x="871" y="1003"/>
                    <a:pt x="788" y="1041"/>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ja-JP" altLang="en-US"/>
            </a:p>
          </p:txBody>
        </p:sp>
        <p:sp>
          <p:nvSpPr>
            <p:cNvPr id="6" name="テキスト ボックス 5"/>
            <p:cNvSpPr txBox="1"/>
            <p:nvPr/>
          </p:nvSpPr>
          <p:spPr>
            <a:xfrm>
              <a:off x="369907" y="5558147"/>
              <a:ext cx="1296179" cy="261610"/>
            </a:xfrm>
            <a:prstGeom prst="rect">
              <a:avLst/>
            </a:prstGeom>
            <a:noFill/>
          </p:spPr>
          <p:txBody>
            <a:bodyPr wrap="square" rtlCol="0">
              <a:spAutoFit/>
            </a:bodyPr>
            <a:lstStyle/>
            <a:p>
              <a:r>
                <a:rPr lang="en-US" altLang="ja-JP" sz="1100" b="1" smtClean="0">
                  <a:ln w="0"/>
                  <a:solidFill>
                    <a:schemeClr val="accent6">
                      <a:lumMod val="90000"/>
                      <a:lumOff val="10000"/>
                    </a:schemeClr>
                  </a:solidFill>
                </a:rPr>
                <a:t>Ansible-Galaxy</a:t>
              </a:r>
              <a:endParaRPr kumimoji="1" lang="en-US" altLang="ja-JP" sz="1100" b="1" smtClean="0">
                <a:ln w="0"/>
                <a:solidFill>
                  <a:schemeClr val="accent6">
                    <a:lumMod val="90000"/>
                    <a:lumOff val="10000"/>
                  </a:schemeClr>
                </a:solidFill>
              </a:endParaRPr>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3037" y="4797414"/>
              <a:ext cx="813929" cy="813929"/>
            </a:xfrm>
            <a:prstGeom prst="rect">
              <a:avLst/>
            </a:prstGeom>
          </p:spPr>
        </p:pic>
        <p:sp>
          <p:nvSpPr>
            <p:cNvPr id="8" name="フローチャート: 複数書類 7"/>
            <p:cNvSpPr/>
            <p:nvPr/>
          </p:nvSpPr>
          <p:spPr bwMode="auto">
            <a:xfrm>
              <a:off x="1746562" y="4778357"/>
              <a:ext cx="689944" cy="277786"/>
            </a:xfrm>
            <a:prstGeom prst="flowChartMultidocument">
              <a:avLst/>
            </a:prstGeom>
            <a:solidFill>
              <a:srgbClr val="FFFF00"/>
            </a:solidFill>
            <a:ln w="28575">
              <a:solidFill>
                <a:srgbClr val="FFC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200" smtClean="0">
                  <a:solidFill>
                    <a:schemeClr val="accent6">
                      <a:lumMod val="90000"/>
                      <a:lumOff val="10000"/>
                    </a:schemeClr>
                  </a:solidFill>
                  <a:latin typeface="+mn-ea"/>
                </a:rPr>
                <a:t>Role</a:t>
              </a:r>
              <a:endParaRPr kumimoji="1" lang="ja-JP" altLang="en-US" smtClean="0">
                <a:solidFill>
                  <a:schemeClr val="accent6">
                    <a:lumMod val="90000"/>
                    <a:lumOff val="10000"/>
                  </a:schemeClr>
                </a:solidFill>
                <a:latin typeface="+mn-ea"/>
              </a:endParaRPr>
            </a:p>
          </p:txBody>
        </p:sp>
        <p:sp>
          <p:nvSpPr>
            <p:cNvPr id="9" name="テキスト ボックス 8"/>
            <p:cNvSpPr txBox="1"/>
            <p:nvPr/>
          </p:nvSpPr>
          <p:spPr>
            <a:xfrm>
              <a:off x="2767321" y="5652164"/>
              <a:ext cx="1296179" cy="261610"/>
            </a:xfrm>
            <a:prstGeom prst="rect">
              <a:avLst/>
            </a:prstGeom>
            <a:noFill/>
          </p:spPr>
          <p:txBody>
            <a:bodyPr wrap="square" rtlCol="0">
              <a:spAutoFit/>
            </a:bodyPr>
            <a:lstStyle/>
            <a:p>
              <a:r>
                <a:rPr kumimoji="1" lang="en-US" altLang="ja-JP" sz="1100" b="1" dirty="0" err="1" smtClean="0">
                  <a:ln w="0"/>
                  <a:solidFill>
                    <a:schemeClr val="accent6">
                      <a:lumMod val="90000"/>
                      <a:lumOff val="10000"/>
                    </a:schemeClr>
                  </a:solidFill>
                </a:rPr>
                <a:t>ITALegacyRole</a:t>
              </a:r>
              <a:endParaRPr kumimoji="1" lang="en-US" altLang="ja-JP" sz="1100" b="1" dirty="0" smtClean="0">
                <a:ln w="0"/>
                <a:solidFill>
                  <a:schemeClr val="accent6">
                    <a:lumMod val="90000"/>
                    <a:lumOff val="10000"/>
                  </a:schemeClr>
                </a:solidFill>
              </a:endParaRPr>
            </a:p>
          </p:txBody>
        </p:sp>
        <p:sp>
          <p:nvSpPr>
            <p:cNvPr id="10" name="テキスト ボックス 9"/>
            <p:cNvSpPr txBox="1"/>
            <p:nvPr/>
          </p:nvSpPr>
          <p:spPr>
            <a:xfrm>
              <a:off x="369906" y="5843141"/>
              <a:ext cx="1567001" cy="261610"/>
            </a:xfrm>
            <a:prstGeom prst="rect">
              <a:avLst/>
            </a:prstGeom>
            <a:noFill/>
          </p:spPr>
          <p:txBody>
            <a:bodyPr wrap="square" rtlCol="0">
              <a:spAutoFit/>
            </a:bodyPr>
            <a:lstStyle/>
            <a:p>
              <a:r>
                <a:rPr lang="ja-JP" altLang="en-US" sz="1100" b="1" smtClean="0">
                  <a:ln w="0"/>
                  <a:solidFill>
                    <a:schemeClr val="accent6">
                      <a:lumMod val="90000"/>
                      <a:lumOff val="10000"/>
                    </a:schemeClr>
                  </a:solidFill>
                </a:rPr>
                <a:t>①ダウンロード</a:t>
              </a:r>
              <a:endParaRPr kumimoji="1" lang="en-US" altLang="ja-JP" sz="1100" b="1" smtClean="0">
                <a:ln w="0"/>
                <a:solidFill>
                  <a:schemeClr val="accent6">
                    <a:lumMod val="90000"/>
                    <a:lumOff val="10000"/>
                  </a:schemeClr>
                </a:solidFill>
              </a:endParaRPr>
            </a:p>
          </p:txBody>
        </p:sp>
        <p:sp>
          <p:nvSpPr>
            <p:cNvPr id="11" name="テキスト ボックス 10"/>
            <p:cNvSpPr txBox="1"/>
            <p:nvPr/>
          </p:nvSpPr>
          <p:spPr>
            <a:xfrm>
              <a:off x="2787971" y="5853256"/>
              <a:ext cx="2376764" cy="600164"/>
            </a:xfrm>
            <a:prstGeom prst="rect">
              <a:avLst/>
            </a:prstGeom>
            <a:noFill/>
          </p:spPr>
          <p:txBody>
            <a:bodyPr wrap="square" rtlCol="0">
              <a:spAutoFit/>
            </a:bodyPr>
            <a:lstStyle/>
            <a:p>
              <a:pPr marL="228600" indent="-228600">
                <a:buFont typeface="+mj-ea"/>
                <a:buAutoNum type="circleNumDbPlain" startAt="2"/>
              </a:pPr>
              <a:r>
                <a:rPr lang="en-US" altLang="ja-JP" sz="1100" b="1" smtClean="0">
                  <a:ln w="0"/>
                  <a:solidFill>
                    <a:schemeClr val="accent6">
                      <a:lumMod val="90000"/>
                      <a:lumOff val="10000"/>
                    </a:schemeClr>
                  </a:solidFill>
                </a:rPr>
                <a:t>ITAreadme</a:t>
              </a:r>
              <a:r>
                <a:rPr lang="ja-JP" altLang="en-US" sz="1100" b="1" smtClean="0">
                  <a:ln w="0"/>
                  <a:solidFill>
                    <a:schemeClr val="accent6">
                      <a:lumMod val="90000"/>
                      <a:lumOff val="10000"/>
                    </a:schemeClr>
                  </a:solidFill>
                </a:rPr>
                <a:t>と読替表を作成</a:t>
              </a:r>
              <a:endParaRPr lang="en-US" altLang="ja-JP" sz="1100" b="1">
                <a:ln w="0"/>
                <a:solidFill>
                  <a:schemeClr val="accent6">
                    <a:lumMod val="90000"/>
                    <a:lumOff val="10000"/>
                  </a:schemeClr>
                </a:solidFill>
              </a:endParaRPr>
            </a:p>
            <a:p>
              <a:pPr marL="228600" indent="-228600">
                <a:buFont typeface="+mj-ea"/>
                <a:buAutoNum type="circleNumDbPlain" startAt="2"/>
              </a:pPr>
              <a:r>
                <a:rPr lang="en-US" altLang="ja-JP" sz="1100" b="1" smtClean="0">
                  <a:ln w="0"/>
                  <a:solidFill>
                    <a:schemeClr val="accent6">
                      <a:lumMod val="90000"/>
                      <a:lumOff val="10000"/>
                    </a:schemeClr>
                  </a:solidFill>
                </a:rPr>
                <a:t>Movement</a:t>
              </a:r>
              <a:r>
                <a:rPr lang="ja-JP" altLang="en-US" sz="1100" b="1" err="1" smtClean="0">
                  <a:ln w="0"/>
                  <a:solidFill>
                    <a:schemeClr val="accent6">
                      <a:lumMod val="90000"/>
                      <a:lumOff val="10000"/>
                    </a:schemeClr>
                  </a:solidFill>
                </a:rPr>
                <a:t>、</a:t>
              </a:r>
              <a:r>
                <a:rPr lang="ja-JP" altLang="en-US" sz="1100" b="1" smtClean="0">
                  <a:ln w="0"/>
                  <a:solidFill>
                    <a:schemeClr val="accent6">
                      <a:lumMod val="90000"/>
                      <a:lumOff val="10000"/>
                    </a:schemeClr>
                  </a:solidFill>
                </a:rPr>
                <a:t>オペレーション</a:t>
              </a:r>
              <a:r>
                <a:rPr lang="en-US" altLang="ja-JP" sz="1100" b="1" smtClean="0">
                  <a:ln w="0"/>
                  <a:solidFill>
                    <a:schemeClr val="accent6">
                      <a:lumMod val="90000"/>
                      <a:lumOff val="10000"/>
                    </a:schemeClr>
                  </a:solidFill>
                </a:rPr>
                <a:t/>
              </a:r>
              <a:br>
                <a:rPr lang="en-US" altLang="ja-JP" sz="1100" b="1" smtClean="0">
                  <a:ln w="0"/>
                  <a:solidFill>
                    <a:schemeClr val="accent6">
                      <a:lumMod val="90000"/>
                      <a:lumOff val="10000"/>
                    </a:schemeClr>
                  </a:solidFill>
                </a:rPr>
              </a:br>
              <a:r>
                <a:rPr lang="ja-JP" altLang="en-US" sz="1100" b="1" smtClean="0">
                  <a:ln w="0"/>
                  <a:solidFill>
                    <a:schemeClr val="accent6">
                      <a:lumMod val="90000"/>
                      <a:lumOff val="10000"/>
                    </a:schemeClr>
                  </a:solidFill>
                </a:rPr>
                <a:t>の登録を行う。</a:t>
              </a:r>
              <a:endParaRPr kumimoji="1" lang="en-US" altLang="ja-JP" sz="1100" b="1" smtClean="0">
                <a:ln w="0"/>
                <a:solidFill>
                  <a:schemeClr val="accent6">
                    <a:lumMod val="90000"/>
                    <a:lumOff val="10000"/>
                  </a:schemeClr>
                </a:solidFill>
              </a:endParaRPr>
            </a:p>
          </p:txBody>
        </p:sp>
        <p:cxnSp>
          <p:nvCxnSpPr>
            <p:cNvPr id="12" name="カギ線コネクタ 122"/>
            <p:cNvCxnSpPr>
              <a:stCxn id="7" idx="3"/>
            </p:cNvCxnSpPr>
            <p:nvPr/>
          </p:nvCxnSpPr>
          <p:spPr bwMode="auto">
            <a:xfrm flipV="1">
              <a:off x="3686966" y="5181922"/>
              <a:ext cx="3189354" cy="22457"/>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sp>
          <p:nvSpPr>
            <p:cNvPr id="13" name="テキスト ボックス 12"/>
            <p:cNvSpPr txBox="1"/>
            <p:nvPr/>
          </p:nvSpPr>
          <p:spPr>
            <a:xfrm>
              <a:off x="4992338" y="4180300"/>
              <a:ext cx="1296179" cy="261610"/>
            </a:xfrm>
            <a:prstGeom prst="rect">
              <a:avLst/>
            </a:prstGeom>
            <a:noFill/>
          </p:spPr>
          <p:txBody>
            <a:bodyPr wrap="square" rtlCol="0">
              <a:spAutoFit/>
            </a:bodyPr>
            <a:lstStyle/>
            <a:p>
              <a:r>
                <a:rPr kumimoji="1" lang="ja-JP" altLang="en-US" sz="1100" b="1" smtClean="0">
                  <a:ln w="0"/>
                  <a:solidFill>
                    <a:schemeClr val="accent6">
                      <a:lumMod val="90000"/>
                      <a:lumOff val="10000"/>
                    </a:schemeClr>
                  </a:solidFill>
                </a:rPr>
                <a:t>メニュー作成</a:t>
              </a:r>
              <a:endParaRPr kumimoji="1" lang="en-US" altLang="ja-JP" sz="1100" b="1" smtClean="0">
                <a:ln w="0"/>
                <a:solidFill>
                  <a:schemeClr val="accent6">
                    <a:lumMod val="90000"/>
                    <a:lumOff val="10000"/>
                  </a:schemeClr>
                </a:solidFill>
              </a:endParaRPr>
            </a:p>
          </p:txBody>
        </p:sp>
        <p:sp>
          <p:nvSpPr>
            <p:cNvPr id="14" name="テキスト ボックス 13"/>
            <p:cNvSpPr txBox="1"/>
            <p:nvPr/>
          </p:nvSpPr>
          <p:spPr>
            <a:xfrm>
              <a:off x="4997725" y="4376792"/>
              <a:ext cx="1950605" cy="430887"/>
            </a:xfrm>
            <a:prstGeom prst="rect">
              <a:avLst/>
            </a:prstGeom>
            <a:noFill/>
          </p:spPr>
          <p:txBody>
            <a:bodyPr wrap="square" rtlCol="0">
              <a:spAutoFit/>
            </a:bodyPr>
            <a:lstStyle/>
            <a:p>
              <a:pPr marL="228600" indent="-228600">
                <a:buFont typeface="+mj-ea"/>
                <a:buAutoNum type="circleNumDbPlain" startAt="4"/>
              </a:pPr>
              <a:r>
                <a:rPr lang="ja-JP" altLang="en-US" sz="1100" b="1" smtClean="0">
                  <a:ln w="0"/>
                  <a:solidFill>
                    <a:schemeClr val="accent6">
                      <a:lumMod val="90000"/>
                      <a:lumOff val="10000"/>
                    </a:schemeClr>
                  </a:solidFill>
                </a:rPr>
                <a:t>パラメータ</a:t>
              </a:r>
              <a:r>
                <a:rPr lang="ja-JP" altLang="en-US" sz="1100" b="1">
                  <a:ln w="0"/>
                  <a:solidFill>
                    <a:schemeClr val="accent6">
                      <a:lumMod val="90000"/>
                      <a:lumOff val="10000"/>
                    </a:schemeClr>
                  </a:solidFill>
                </a:rPr>
                <a:t>シート</a:t>
              </a:r>
              <a:r>
                <a:rPr lang="ja-JP" altLang="en-US" sz="1100" b="1" smtClean="0">
                  <a:ln w="0"/>
                  <a:solidFill>
                    <a:schemeClr val="accent6">
                      <a:lumMod val="90000"/>
                      <a:lumOff val="10000"/>
                    </a:schemeClr>
                  </a:solidFill>
                </a:rPr>
                <a:t>を作成</a:t>
              </a:r>
              <a:r>
                <a:rPr lang="en-US" altLang="ja-JP" sz="1100" b="1" smtClean="0">
                  <a:ln w="0"/>
                  <a:solidFill>
                    <a:schemeClr val="accent6">
                      <a:lumMod val="90000"/>
                      <a:lumOff val="10000"/>
                    </a:schemeClr>
                  </a:solidFill>
                </a:rPr>
                <a:t/>
              </a:r>
              <a:br>
                <a:rPr lang="en-US" altLang="ja-JP" sz="1100" b="1" smtClean="0">
                  <a:ln w="0"/>
                  <a:solidFill>
                    <a:schemeClr val="accent6">
                      <a:lumMod val="90000"/>
                      <a:lumOff val="10000"/>
                    </a:schemeClr>
                  </a:solidFill>
                </a:rPr>
              </a:br>
              <a:r>
                <a:rPr lang="en-US" altLang="ja-JP" sz="1100" b="1" smtClean="0">
                  <a:ln w="0"/>
                  <a:solidFill>
                    <a:schemeClr val="accent6">
                      <a:lumMod val="90000"/>
                      <a:lumOff val="10000"/>
                    </a:schemeClr>
                  </a:solidFill>
                </a:rPr>
                <a:t>(</a:t>
              </a:r>
              <a:r>
                <a:rPr lang="ja-JP" altLang="en-US" sz="1100" b="1" smtClean="0">
                  <a:ln w="0"/>
                  <a:solidFill>
                    <a:schemeClr val="accent6">
                      <a:lumMod val="90000"/>
                      <a:lumOff val="10000"/>
                    </a:schemeClr>
                  </a:solidFill>
                </a:rPr>
                <a:t>代入値を管理</a:t>
              </a:r>
              <a:r>
                <a:rPr lang="en-US" altLang="ja-JP" sz="1100" b="1" smtClean="0">
                  <a:ln w="0"/>
                  <a:solidFill>
                    <a:schemeClr val="accent6">
                      <a:lumMod val="90000"/>
                      <a:lumOff val="10000"/>
                    </a:schemeClr>
                  </a:solidFill>
                </a:rPr>
                <a:t>)</a:t>
              </a:r>
              <a:endParaRPr lang="en-US" altLang="ja-JP" sz="1100" b="1">
                <a:ln w="0"/>
                <a:solidFill>
                  <a:schemeClr val="accent6">
                    <a:lumMod val="90000"/>
                    <a:lumOff val="10000"/>
                  </a:schemeClr>
                </a:solidFill>
              </a:endParaRPr>
            </a:p>
          </p:txBody>
        </p:sp>
        <p:grpSp>
          <p:nvGrpSpPr>
            <p:cNvPr id="15" name="グループ化 14"/>
            <p:cNvGrpSpPr>
              <a:grpSpLocks noChangeAspect="1"/>
            </p:cNvGrpSpPr>
            <p:nvPr/>
          </p:nvGrpSpPr>
          <p:grpSpPr bwMode="gray">
            <a:xfrm>
              <a:off x="6861021" y="4788303"/>
              <a:ext cx="447242" cy="769844"/>
              <a:chOff x="5936838" y="1169393"/>
              <a:chExt cx="484187" cy="833438"/>
            </a:xfrm>
          </p:grpSpPr>
          <p:sp>
            <p:nvSpPr>
              <p:cNvPr id="19" name="Freeform 22"/>
              <p:cNvSpPr>
                <a:spLocks noChangeAspect="1"/>
              </p:cNvSpPr>
              <p:nvPr/>
            </p:nvSpPr>
            <p:spPr bwMode="gray">
              <a:xfrm>
                <a:off x="5936838" y="1169393"/>
                <a:ext cx="484187" cy="833438"/>
              </a:xfrm>
              <a:custGeom>
                <a:avLst/>
                <a:gdLst>
                  <a:gd name="T0" fmla="*/ 642 w 642"/>
                  <a:gd name="T1" fmla="*/ 1081 h 1107"/>
                  <a:gd name="T2" fmla="*/ 615 w 642"/>
                  <a:gd name="T3" fmla="*/ 1107 h 1107"/>
                  <a:gd name="T4" fmla="*/ 27 w 642"/>
                  <a:gd name="T5" fmla="*/ 1107 h 1107"/>
                  <a:gd name="T6" fmla="*/ 0 w 642"/>
                  <a:gd name="T7" fmla="*/ 1081 h 1107"/>
                  <a:gd name="T8" fmla="*/ 0 w 642"/>
                  <a:gd name="T9" fmla="*/ 27 h 1107"/>
                  <a:gd name="T10" fmla="*/ 27 w 642"/>
                  <a:gd name="T11" fmla="*/ 0 h 1107"/>
                  <a:gd name="T12" fmla="*/ 615 w 642"/>
                  <a:gd name="T13" fmla="*/ 0 h 1107"/>
                  <a:gd name="T14" fmla="*/ 642 w 642"/>
                  <a:gd name="T15" fmla="*/ 27 h 1107"/>
                  <a:gd name="T16" fmla="*/ 642 w 642"/>
                  <a:gd name="T17" fmla="*/ 1081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2" h="1107">
                    <a:moveTo>
                      <a:pt x="642" y="1081"/>
                    </a:moveTo>
                    <a:cubicBezTo>
                      <a:pt x="642" y="1095"/>
                      <a:pt x="630" y="1107"/>
                      <a:pt x="615" y="1107"/>
                    </a:cubicBezTo>
                    <a:cubicBezTo>
                      <a:pt x="27" y="1107"/>
                      <a:pt x="27" y="1107"/>
                      <a:pt x="27" y="1107"/>
                    </a:cubicBezTo>
                    <a:cubicBezTo>
                      <a:pt x="12" y="1107"/>
                      <a:pt x="0" y="1095"/>
                      <a:pt x="0" y="1081"/>
                    </a:cubicBezTo>
                    <a:cubicBezTo>
                      <a:pt x="0" y="27"/>
                      <a:pt x="0" y="27"/>
                      <a:pt x="0" y="27"/>
                    </a:cubicBezTo>
                    <a:cubicBezTo>
                      <a:pt x="0" y="12"/>
                      <a:pt x="12" y="0"/>
                      <a:pt x="27" y="0"/>
                    </a:cubicBezTo>
                    <a:cubicBezTo>
                      <a:pt x="615" y="0"/>
                      <a:pt x="615" y="0"/>
                      <a:pt x="615" y="0"/>
                    </a:cubicBezTo>
                    <a:cubicBezTo>
                      <a:pt x="630" y="0"/>
                      <a:pt x="642" y="12"/>
                      <a:pt x="642" y="27"/>
                    </a:cubicBezTo>
                    <a:lnTo>
                      <a:pt x="642" y="1081"/>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0" name="フリーフォーム 19"/>
              <p:cNvSpPr>
                <a:spLocks noChangeAspect="1" noChangeArrowheads="1"/>
              </p:cNvSpPr>
              <p:nvPr/>
            </p:nvSpPr>
            <p:spPr bwMode="gray">
              <a:xfrm>
                <a:off x="6011450" y="1244006"/>
                <a:ext cx="333375" cy="684213"/>
              </a:xfrm>
              <a:custGeom>
                <a:avLst/>
                <a:gdLst>
                  <a:gd name="connsiteX0" fmla="*/ 166688 w 333375"/>
                  <a:gd name="connsiteY0" fmla="*/ 600075 h 684213"/>
                  <a:gd name="connsiteX1" fmla="*/ 207963 w 333375"/>
                  <a:gd name="connsiteY1" fmla="*/ 642144 h 684213"/>
                  <a:gd name="connsiteX2" fmla="*/ 166688 w 333375"/>
                  <a:gd name="connsiteY2" fmla="*/ 684213 h 684213"/>
                  <a:gd name="connsiteX3" fmla="*/ 125413 w 333375"/>
                  <a:gd name="connsiteY3" fmla="*/ 642144 h 684213"/>
                  <a:gd name="connsiteX4" fmla="*/ 166688 w 333375"/>
                  <a:gd name="connsiteY4" fmla="*/ 600075 h 684213"/>
                  <a:gd name="connsiteX5" fmla="*/ 16665 w 333375"/>
                  <a:gd name="connsiteY5" fmla="*/ 485775 h 684213"/>
                  <a:gd name="connsiteX6" fmla="*/ 316711 w 333375"/>
                  <a:gd name="connsiteY6" fmla="*/ 485775 h 684213"/>
                  <a:gd name="connsiteX7" fmla="*/ 331788 w 333375"/>
                  <a:gd name="connsiteY7" fmla="*/ 499696 h 684213"/>
                  <a:gd name="connsiteX8" fmla="*/ 316711 w 333375"/>
                  <a:gd name="connsiteY8" fmla="*/ 514350 h 684213"/>
                  <a:gd name="connsiteX9" fmla="*/ 16665 w 333375"/>
                  <a:gd name="connsiteY9" fmla="*/ 514350 h 684213"/>
                  <a:gd name="connsiteX10" fmla="*/ 1588 w 333375"/>
                  <a:gd name="connsiteY10" fmla="*/ 499696 h 684213"/>
                  <a:gd name="connsiteX11" fmla="*/ 16665 w 333375"/>
                  <a:gd name="connsiteY11" fmla="*/ 485775 h 684213"/>
                  <a:gd name="connsiteX12" fmla="*/ 16665 w 333375"/>
                  <a:gd name="connsiteY12" fmla="*/ 419100 h 684213"/>
                  <a:gd name="connsiteX13" fmla="*/ 316711 w 333375"/>
                  <a:gd name="connsiteY13" fmla="*/ 419100 h 684213"/>
                  <a:gd name="connsiteX14" fmla="*/ 331788 w 333375"/>
                  <a:gd name="connsiteY14" fmla="*/ 433021 h 684213"/>
                  <a:gd name="connsiteX15" fmla="*/ 316711 w 333375"/>
                  <a:gd name="connsiteY15" fmla="*/ 447675 h 684213"/>
                  <a:gd name="connsiteX16" fmla="*/ 16665 w 333375"/>
                  <a:gd name="connsiteY16" fmla="*/ 447675 h 684213"/>
                  <a:gd name="connsiteX17" fmla="*/ 1588 w 333375"/>
                  <a:gd name="connsiteY17" fmla="*/ 433021 h 684213"/>
                  <a:gd name="connsiteX18" fmla="*/ 16665 w 333375"/>
                  <a:gd name="connsiteY18" fmla="*/ 419100 h 684213"/>
                  <a:gd name="connsiteX19" fmla="*/ 16665 w 333375"/>
                  <a:gd name="connsiteY19" fmla="*/ 350837 h 684213"/>
                  <a:gd name="connsiteX20" fmla="*/ 316711 w 333375"/>
                  <a:gd name="connsiteY20" fmla="*/ 350837 h 684213"/>
                  <a:gd name="connsiteX21" fmla="*/ 331788 w 333375"/>
                  <a:gd name="connsiteY21" fmla="*/ 366305 h 684213"/>
                  <a:gd name="connsiteX22" fmla="*/ 316711 w 333375"/>
                  <a:gd name="connsiteY22" fmla="*/ 381000 h 684213"/>
                  <a:gd name="connsiteX23" fmla="*/ 16665 w 333375"/>
                  <a:gd name="connsiteY23" fmla="*/ 381000 h 684213"/>
                  <a:gd name="connsiteX24" fmla="*/ 1588 w 333375"/>
                  <a:gd name="connsiteY24" fmla="*/ 366305 h 684213"/>
                  <a:gd name="connsiteX25" fmla="*/ 16665 w 333375"/>
                  <a:gd name="connsiteY25" fmla="*/ 350837 h 684213"/>
                  <a:gd name="connsiteX26" fmla="*/ 19610 w 333375"/>
                  <a:gd name="connsiteY26" fmla="*/ 166687 h 684213"/>
                  <a:gd name="connsiteX27" fmla="*/ 313765 w 333375"/>
                  <a:gd name="connsiteY27" fmla="*/ 166687 h 684213"/>
                  <a:gd name="connsiteX28" fmla="*/ 333375 w 333375"/>
                  <a:gd name="connsiteY28" fmla="*/ 186990 h 684213"/>
                  <a:gd name="connsiteX29" fmla="*/ 333375 w 333375"/>
                  <a:gd name="connsiteY29" fmla="*/ 246397 h 684213"/>
                  <a:gd name="connsiteX30" fmla="*/ 313765 w 333375"/>
                  <a:gd name="connsiteY30" fmla="*/ 266700 h 684213"/>
                  <a:gd name="connsiteX31" fmla="*/ 19610 w 333375"/>
                  <a:gd name="connsiteY31" fmla="*/ 266700 h 684213"/>
                  <a:gd name="connsiteX32" fmla="*/ 0 w 333375"/>
                  <a:gd name="connsiteY32" fmla="*/ 246397 h 684213"/>
                  <a:gd name="connsiteX33" fmla="*/ 0 w 333375"/>
                  <a:gd name="connsiteY33" fmla="*/ 186990 h 684213"/>
                  <a:gd name="connsiteX34" fmla="*/ 19610 w 333375"/>
                  <a:gd name="connsiteY34" fmla="*/ 166687 h 684213"/>
                  <a:gd name="connsiteX35" fmla="*/ 19610 w 333375"/>
                  <a:gd name="connsiteY35" fmla="*/ 0 h 684213"/>
                  <a:gd name="connsiteX36" fmla="*/ 313765 w 333375"/>
                  <a:gd name="connsiteY36" fmla="*/ 0 h 684213"/>
                  <a:gd name="connsiteX37" fmla="*/ 333375 w 333375"/>
                  <a:gd name="connsiteY37" fmla="*/ 19551 h 684213"/>
                  <a:gd name="connsiteX38" fmla="*/ 333375 w 333375"/>
                  <a:gd name="connsiteY38" fmla="*/ 79710 h 684213"/>
                  <a:gd name="connsiteX39" fmla="*/ 313765 w 333375"/>
                  <a:gd name="connsiteY39" fmla="*/ 100013 h 684213"/>
                  <a:gd name="connsiteX40" fmla="*/ 19610 w 333375"/>
                  <a:gd name="connsiteY40" fmla="*/ 100013 h 684213"/>
                  <a:gd name="connsiteX41" fmla="*/ 0 w 333375"/>
                  <a:gd name="connsiteY41" fmla="*/ 79710 h 684213"/>
                  <a:gd name="connsiteX42" fmla="*/ 0 w 333375"/>
                  <a:gd name="connsiteY42" fmla="*/ 19551 h 684213"/>
                  <a:gd name="connsiteX43" fmla="*/ 19610 w 333375"/>
                  <a:gd name="connsiteY43"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33375" h="684213">
                    <a:moveTo>
                      <a:pt x="166688" y="600075"/>
                    </a:moveTo>
                    <a:cubicBezTo>
                      <a:pt x="189484" y="600075"/>
                      <a:pt x="207963" y="618910"/>
                      <a:pt x="207963" y="642144"/>
                    </a:cubicBezTo>
                    <a:cubicBezTo>
                      <a:pt x="207963" y="665378"/>
                      <a:pt x="189484" y="684213"/>
                      <a:pt x="166688" y="684213"/>
                    </a:cubicBezTo>
                    <a:cubicBezTo>
                      <a:pt x="143892" y="684213"/>
                      <a:pt x="125413" y="665378"/>
                      <a:pt x="125413" y="642144"/>
                    </a:cubicBezTo>
                    <a:cubicBezTo>
                      <a:pt x="125413" y="618910"/>
                      <a:pt x="143892" y="600075"/>
                      <a:pt x="166688" y="600075"/>
                    </a:cubicBezTo>
                    <a:close/>
                    <a:moveTo>
                      <a:pt x="16665" y="485775"/>
                    </a:moveTo>
                    <a:cubicBezTo>
                      <a:pt x="16665" y="485775"/>
                      <a:pt x="16665" y="485775"/>
                      <a:pt x="316711" y="485775"/>
                    </a:cubicBezTo>
                    <a:cubicBezTo>
                      <a:pt x="325003" y="485775"/>
                      <a:pt x="331788" y="491636"/>
                      <a:pt x="331788" y="499696"/>
                    </a:cubicBezTo>
                    <a:cubicBezTo>
                      <a:pt x="331788" y="507756"/>
                      <a:pt x="325003" y="514350"/>
                      <a:pt x="316711" y="514350"/>
                    </a:cubicBezTo>
                    <a:cubicBezTo>
                      <a:pt x="316711" y="514350"/>
                      <a:pt x="316711" y="514350"/>
                      <a:pt x="16665" y="514350"/>
                    </a:cubicBezTo>
                    <a:cubicBezTo>
                      <a:pt x="8373" y="514350"/>
                      <a:pt x="1588" y="507756"/>
                      <a:pt x="1588" y="499696"/>
                    </a:cubicBezTo>
                    <a:cubicBezTo>
                      <a:pt x="1588" y="491636"/>
                      <a:pt x="8373" y="485775"/>
                      <a:pt x="16665" y="485775"/>
                    </a:cubicBezTo>
                    <a:close/>
                    <a:moveTo>
                      <a:pt x="16665" y="419100"/>
                    </a:moveTo>
                    <a:cubicBezTo>
                      <a:pt x="16665" y="419100"/>
                      <a:pt x="16665" y="419100"/>
                      <a:pt x="316711" y="419100"/>
                    </a:cubicBezTo>
                    <a:cubicBezTo>
                      <a:pt x="325003" y="419100"/>
                      <a:pt x="331788" y="425694"/>
                      <a:pt x="331788" y="433021"/>
                    </a:cubicBezTo>
                    <a:cubicBezTo>
                      <a:pt x="331788" y="441081"/>
                      <a:pt x="325003" y="447675"/>
                      <a:pt x="316711" y="447675"/>
                    </a:cubicBezTo>
                    <a:cubicBezTo>
                      <a:pt x="316711" y="447675"/>
                      <a:pt x="316711" y="447675"/>
                      <a:pt x="16665" y="447675"/>
                    </a:cubicBezTo>
                    <a:cubicBezTo>
                      <a:pt x="8373" y="447675"/>
                      <a:pt x="1588" y="441081"/>
                      <a:pt x="1588" y="433021"/>
                    </a:cubicBezTo>
                    <a:cubicBezTo>
                      <a:pt x="1588" y="425694"/>
                      <a:pt x="8373" y="419100"/>
                      <a:pt x="16665" y="419100"/>
                    </a:cubicBezTo>
                    <a:close/>
                    <a:moveTo>
                      <a:pt x="16665" y="350837"/>
                    </a:moveTo>
                    <a:cubicBezTo>
                      <a:pt x="16665" y="350837"/>
                      <a:pt x="16665" y="350837"/>
                      <a:pt x="316711" y="350837"/>
                    </a:cubicBezTo>
                    <a:cubicBezTo>
                      <a:pt x="325003" y="350837"/>
                      <a:pt x="331788" y="357798"/>
                      <a:pt x="331788" y="366305"/>
                    </a:cubicBezTo>
                    <a:cubicBezTo>
                      <a:pt x="331788" y="374813"/>
                      <a:pt x="325003" y="381000"/>
                      <a:pt x="316711" y="381000"/>
                    </a:cubicBezTo>
                    <a:cubicBezTo>
                      <a:pt x="316711" y="381000"/>
                      <a:pt x="316711" y="381000"/>
                      <a:pt x="16665" y="381000"/>
                    </a:cubicBezTo>
                    <a:cubicBezTo>
                      <a:pt x="8373" y="381000"/>
                      <a:pt x="1588" y="374813"/>
                      <a:pt x="1588" y="366305"/>
                    </a:cubicBezTo>
                    <a:cubicBezTo>
                      <a:pt x="1588" y="357798"/>
                      <a:pt x="8373" y="350837"/>
                      <a:pt x="16665" y="350837"/>
                    </a:cubicBezTo>
                    <a:close/>
                    <a:moveTo>
                      <a:pt x="19610" y="166687"/>
                    </a:moveTo>
                    <a:cubicBezTo>
                      <a:pt x="19610" y="166687"/>
                      <a:pt x="19610" y="166687"/>
                      <a:pt x="313765" y="166687"/>
                    </a:cubicBezTo>
                    <a:cubicBezTo>
                      <a:pt x="324324" y="166687"/>
                      <a:pt x="333375" y="175711"/>
                      <a:pt x="333375" y="186990"/>
                    </a:cubicBezTo>
                    <a:cubicBezTo>
                      <a:pt x="333375" y="186990"/>
                      <a:pt x="333375" y="186990"/>
                      <a:pt x="333375" y="246397"/>
                    </a:cubicBezTo>
                    <a:cubicBezTo>
                      <a:pt x="333375" y="257676"/>
                      <a:pt x="324324" y="266700"/>
                      <a:pt x="313765" y="266700"/>
                    </a:cubicBezTo>
                    <a:cubicBezTo>
                      <a:pt x="313765" y="266700"/>
                      <a:pt x="313765" y="266700"/>
                      <a:pt x="19610" y="266700"/>
                    </a:cubicBezTo>
                    <a:cubicBezTo>
                      <a:pt x="9051" y="266700"/>
                      <a:pt x="0" y="257676"/>
                      <a:pt x="0" y="246397"/>
                    </a:cubicBezTo>
                    <a:cubicBezTo>
                      <a:pt x="0" y="246397"/>
                      <a:pt x="0" y="246397"/>
                      <a:pt x="0" y="186990"/>
                    </a:cubicBezTo>
                    <a:cubicBezTo>
                      <a:pt x="0" y="175711"/>
                      <a:pt x="9051" y="166687"/>
                      <a:pt x="19610" y="166687"/>
                    </a:cubicBezTo>
                    <a:close/>
                    <a:moveTo>
                      <a:pt x="19610" y="0"/>
                    </a:moveTo>
                    <a:cubicBezTo>
                      <a:pt x="19610" y="0"/>
                      <a:pt x="19610" y="0"/>
                      <a:pt x="313765" y="0"/>
                    </a:cubicBezTo>
                    <a:cubicBezTo>
                      <a:pt x="324324" y="0"/>
                      <a:pt x="333375" y="9024"/>
                      <a:pt x="333375" y="19551"/>
                    </a:cubicBezTo>
                    <a:cubicBezTo>
                      <a:pt x="333375" y="19551"/>
                      <a:pt x="333375" y="19551"/>
                      <a:pt x="333375" y="79710"/>
                    </a:cubicBezTo>
                    <a:cubicBezTo>
                      <a:pt x="333375" y="90989"/>
                      <a:pt x="324324" y="100013"/>
                      <a:pt x="313765" y="100013"/>
                    </a:cubicBezTo>
                    <a:cubicBezTo>
                      <a:pt x="313765" y="100013"/>
                      <a:pt x="313765" y="100013"/>
                      <a:pt x="19610" y="100013"/>
                    </a:cubicBezTo>
                    <a:cubicBezTo>
                      <a:pt x="9051" y="100013"/>
                      <a:pt x="0" y="90989"/>
                      <a:pt x="0" y="79710"/>
                    </a:cubicBezTo>
                    <a:cubicBezTo>
                      <a:pt x="0" y="79710"/>
                      <a:pt x="0" y="79710"/>
                      <a:pt x="0" y="19551"/>
                    </a:cubicBezTo>
                    <a:cubicBezTo>
                      <a:pt x="0" y="9024"/>
                      <a:pt x="9051" y="0"/>
                      <a:pt x="1961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solidFill>
                    <a:srgbClr val="000000"/>
                  </a:solidFill>
                </a:endParaRPr>
              </a:p>
            </p:txBody>
          </p:sp>
        </p:grpSp>
        <p:sp>
          <p:nvSpPr>
            <p:cNvPr id="16" name="テキスト ボックス 15"/>
            <p:cNvSpPr txBox="1"/>
            <p:nvPr/>
          </p:nvSpPr>
          <p:spPr>
            <a:xfrm>
              <a:off x="6797891" y="5592272"/>
              <a:ext cx="1662649" cy="261610"/>
            </a:xfrm>
            <a:prstGeom prst="rect">
              <a:avLst/>
            </a:prstGeom>
            <a:noFill/>
          </p:spPr>
          <p:txBody>
            <a:bodyPr wrap="square" rtlCol="0">
              <a:spAutoFit/>
            </a:bodyPr>
            <a:lstStyle/>
            <a:p>
              <a:pPr marL="228600" indent="-228600">
                <a:buFont typeface="+mj-ea"/>
                <a:buAutoNum type="circleNumDbPlain" startAt="5"/>
              </a:pPr>
              <a:r>
                <a:rPr lang="ja-JP" altLang="en-US" sz="1100" b="1" smtClean="0">
                  <a:ln w="0"/>
                  <a:solidFill>
                    <a:schemeClr val="accent6">
                      <a:lumMod val="90000"/>
                      <a:lumOff val="10000"/>
                    </a:schemeClr>
                  </a:solidFill>
                </a:rPr>
                <a:t>作業を実行する</a:t>
              </a:r>
              <a:endParaRPr lang="en-US" altLang="ja-JP" sz="1100" b="1">
                <a:ln w="0"/>
                <a:solidFill>
                  <a:schemeClr val="accent6">
                    <a:lumMod val="90000"/>
                    <a:lumOff val="10000"/>
                  </a:schemeClr>
                </a:solidFill>
              </a:endParaRPr>
            </a:p>
          </p:txBody>
        </p:sp>
        <p:sp>
          <p:nvSpPr>
            <p:cNvPr id="17" name="下カーブ矢印 16"/>
            <p:cNvSpPr/>
            <p:nvPr/>
          </p:nvSpPr>
          <p:spPr bwMode="auto">
            <a:xfrm>
              <a:off x="1213492" y="4652194"/>
              <a:ext cx="1731672" cy="375731"/>
            </a:xfrm>
            <a:prstGeom prst="curvedDownArrow">
              <a:avLst/>
            </a:prstGeom>
            <a:solidFill>
              <a:schemeClr val="accent2">
                <a:lumMod val="60000"/>
                <a:lumOff val="40000"/>
              </a:schemeClr>
            </a:solidFill>
            <a:ln w="12700">
              <a:solidFill>
                <a:schemeClr val="accent2">
                  <a:lumMod val="60000"/>
                  <a:lumOff val="4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smtClean="0">
                <a:latin typeface="+mn-ea"/>
              </a:endParaRPr>
            </a:p>
          </p:txBody>
        </p:sp>
        <p:pic>
          <p:nvPicPr>
            <p:cNvPr id="18" name="図 17"/>
            <p:cNvPicPr>
              <a:picLocks noChangeAspect="1"/>
            </p:cNvPicPr>
            <p:nvPr/>
          </p:nvPicPr>
          <p:blipFill>
            <a:blip r:embed="rId3"/>
            <a:stretch>
              <a:fillRect/>
            </a:stretch>
          </p:blipFill>
          <p:spPr>
            <a:xfrm>
              <a:off x="4141966" y="4188037"/>
              <a:ext cx="839888" cy="839888"/>
            </a:xfrm>
            <a:prstGeom prst="rect">
              <a:avLst/>
            </a:prstGeom>
          </p:spPr>
        </p:pic>
      </p:grpSp>
    </p:spTree>
    <p:extLst>
      <p:ext uri="{BB962C8B-B14F-4D97-AF65-F5344CB8AC3E}">
        <p14:creationId xmlns:p14="http://schemas.microsoft.com/office/powerpoint/2010/main" val="465482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2.1 </a:t>
            </a:r>
            <a:r>
              <a:rPr lang="ja-JP" altLang="en-US" dirty="0"/>
              <a:t>作業環境と</a:t>
            </a:r>
            <a:r>
              <a:rPr lang="ja-JP" altLang="en-US" dirty="0" smtClean="0"/>
              <a:t>シナリオ</a:t>
            </a:r>
            <a:r>
              <a:rPr lang="en-US" altLang="ja-JP" dirty="0" smtClean="0"/>
              <a:t>(3/3)</a:t>
            </a:r>
            <a:endParaRPr kumimoji="1" lang="ja-JP" altLang="en-US" dirty="0"/>
          </a:p>
        </p:txBody>
      </p:sp>
      <p:sp>
        <p:nvSpPr>
          <p:cNvPr id="3" name="コンテンツ プレースホルダー 2"/>
          <p:cNvSpPr>
            <a:spLocks noGrp="1"/>
          </p:cNvSpPr>
          <p:nvPr>
            <p:ph sz="quarter" idx="10"/>
          </p:nvPr>
        </p:nvSpPr>
        <p:spPr>
          <a:xfrm>
            <a:off x="179512" y="836712"/>
            <a:ext cx="8784976" cy="5112638"/>
          </a:xfrm>
        </p:spPr>
        <p:txBody>
          <a:bodyPr>
            <a:normAutofit/>
          </a:bodyPr>
          <a:lstStyle/>
          <a:p>
            <a:r>
              <a:rPr lang="ja-JP" altLang="en-US" b="1" dirty="0" smtClean="0"/>
              <a:t>ロールダウンロード</a:t>
            </a:r>
            <a:r>
              <a:rPr kumimoji="1" lang="en-US" altLang="ja-JP" dirty="0" smtClean="0"/>
              <a:t/>
            </a:r>
            <a:br>
              <a:rPr kumimoji="1" lang="en-US" altLang="ja-JP" dirty="0" smtClean="0"/>
            </a:br>
            <a:r>
              <a:rPr lang="ja-JP" altLang="en-US" sz="1600" dirty="0" smtClean="0"/>
              <a:t>まず、以下の</a:t>
            </a:r>
            <a:r>
              <a:rPr lang="en-US" altLang="ja-JP" sz="1600" dirty="0" smtClean="0"/>
              <a:t>URL</a:t>
            </a:r>
            <a:r>
              <a:rPr lang="ja-JP" altLang="en-US" sz="1600" dirty="0" smtClean="0"/>
              <a:t>から</a:t>
            </a:r>
            <a:r>
              <a:rPr lang="en-US" altLang="ja-JP" sz="1600" dirty="0" smtClean="0"/>
              <a:t>Role</a:t>
            </a:r>
            <a:r>
              <a:rPr lang="ja-JP" altLang="en-US" sz="1600" dirty="0" smtClean="0"/>
              <a:t>を取得してください。</a:t>
            </a:r>
            <a:r>
              <a:rPr lang="en-US" altLang="ja-JP" sz="1600" dirty="0" smtClean="0"/>
              <a:t/>
            </a:r>
            <a:br>
              <a:rPr lang="en-US" altLang="ja-JP" sz="1600" dirty="0" smtClean="0"/>
            </a:br>
            <a:r>
              <a:rPr lang="en-US" altLang="ja-JP" sz="1600" dirty="0" smtClean="0"/>
              <a:t/>
            </a:r>
            <a:br>
              <a:rPr lang="en-US" altLang="ja-JP" sz="1600" dirty="0" smtClean="0"/>
            </a:br>
            <a:r>
              <a:rPr lang="en-US" altLang="ja-JP" sz="1600" dirty="0" smtClean="0"/>
              <a:t/>
            </a:r>
            <a:br>
              <a:rPr lang="en-US" altLang="ja-JP" sz="1600" dirty="0" smtClean="0"/>
            </a:br>
            <a:r>
              <a:rPr lang="en-US" altLang="ja-JP" sz="1600" dirty="0" smtClean="0"/>
              <a:t/>
            </a:r>
            <a:br>
              <a:rPr lang="en-US" altLang="ja-JP" sz="1600" dirty="0" smtClean="0"/>
            </a:br>
            <a:r>
              <a:rPr lang="en-US" altLang="ja-JP" sz="1600" dirty="0" smtClean="0"/>
              <a:t>/</a:t>
            </a:r>
            <a:r>
              <a:rPr lang="en-US" altLang="ja-JP" sz="1600" dirty="0" err="1" smtClean="0"/>
              <a:t>etc</a:t>
            </a:r>
            <a:r>
              <a:rPr lang="en-US" altLang="ja-JP" sz="1600" dirty="0" smtClean="0"/>
              <a:t>/</a:t>
            </a:r>
            <a:r>
              <a:rPr lang="en-US" altLang="ja-JP" sz="1600" dirty="0" err="1" smtClean="0"/>
              <a:t>sudoers.d</a:t>
            </a:r>
            <a:r>
              <a:rPr lang="ja-JP" altLang="en-US" sz="1600" dirty="0" smtClean="0"/>
              <a:t>配下にファイルを追加するロールパッケージです。</a:t>
            </a:r>
            <a:endParaRPr lang="en-US" altLang="ja-JP" sz="1600" dirty="0" smtClean="0"/>
          </a:p>
          <a:p>
            <a:pPr marL="0" indent="0">
              <a:buNone/>
            </a:pPr>
            <a:endParaRPr lang="en-US" altLang="ja-JP" sz="1600" dirty="0" smtClean="0"/>
          </a:p>
          <a:p>
            <a:pPr indent="0">
              <a:buNone/>
            </a:pPr>
            <a:endParaRPr lang="en-US" altLang="ja-JP" sz="1600" dirty="0" smtClean="0"/>
          </a:p>
          <a:p>
            <a:pPr marL="522900" indent="-342900">
              <a:buFont typeface="+mj-ea"/>
              <a:buAutoNum type="circleNumDbPlain"/>
            </a:pPr>
            <a:r>
              <a:rPr lang="en-US" altLang="ja-JP" sz="1600" dirty="0" err="1" smtClean="0"/>
              <a:t>Github</a:t>
            </a:r>
            <a:r>
              <a:rPr lang="ja-JP" altLang="en-US" sz="1600" dirty="0"/>
              <a:t>リポジトリを押下する</a:t>
            </a:r>
            <a:endParaRPr lang="en-US" altLang="ja-JP" sz="1600" dirty="0"/>
          </a:p>
          <a:p>
            <a:pPr marL="522900" indent="-342900">
              <a:buFont typeface="+mj-ea"/>
              <a:buAutoNum type="circleNumDbPlain"/>
            </a:pPr>
            <a:r>
              <a:rPr lang="en-US" altLang="ja-JP" sz="1600" dirty="0"/>
              <a:t>Code</a:t>
            </a:r>
            <a:r>
              <a:rPr lang="ja-JP" altLang="en-US" sz="1600" dirty="0"/>
              <a:t>を押下する</a:t>
            </a:r>
            <a:endParaRPr lang="en-US" altLang="ja-JP" sz="1600" dirty="0"/>
          </a:p>
          <a:p>
            <a:pPr marL="522900" indent="-342900">
              <a:buFont typeface="+mj-ea"/>
              <a:buAutoNum type="circleNumDbPlain"/>
            </a:pPr>
            <a:r>
              <a:rPr lang="en-US" altLang="ja-JP" sz="1600" dirty="0" err="1"/>
              <a:t>DownLoadZIP</a:t>
            </a:r>
            <a:r>
              <a:rPr lang="ja-JP" altLang="en-US" sz="1600" dirty="0"/>
              <a:t>を押下する</a:t>
            </a:r>
            <a:endParaRPr lang="en-US" altLang="ja-JP" sz="1600" dirty="0"/>
          </a:p>
          <a:p>
            <a:pPr indent="0">
              <a:buNone/>
            </a:pPr>
            <a:endParaRPr lang="en-US" altLang="ja-JP" sz="1600" b="1" dirty="0"/>
          </a:p>
          <a:p>
            <a:pPr indent="0">
              <a:buNone/>
            </a:pPr>
            <a:endParaRPr lang="ja-JP" altLang="en-US" sz="1600" b="1" dirty="0"/>
          </a:p>
          <a:p>
            <a:pPr indent="0">
              <a:buNone/>
            </a:pPr>
            <a:endParaRPr lang="en-US" altLang="ja-JP" sz="1600" dirty="0" smtClean="0"/>
          </a:p>
        </p:txBody>
      </p:sp>
      <p:grpSp>
        <p:nvGrpSpPr>
          <p:cNvPr id="4" name="グループ化 3"/>
          <p:cNvGrpSpPr/>
          <p:nvPr/>
        </p:nvGrpSpPr>
        <p:grpSpPr>
          <a:xfrm>
            <a:off x="268730" y="1581007"/>
            <a:ext cx="7201975" cy="429580"/>
            <a:chOff x="60142" y="1718053"/>
            <a:chExt cx="8497058" cy="505503"/>
          </a:xfrm>
        </p:grpSpPr>
        <p:sp>
          <p:nvSpPr>
            <p:cNvPr id="5" name="角丸四角形 4"/>
            <p:cNvSpPr/>
            <p:nvPr/>
          </p:nvSpPr>
          <p:spPr bwMode="auto">
            <a:xfrm>
              <a:off x="60142" y="1718053"/>
              <a:ext cx="8497058" cy="505503"/>
            </a:xfrm>
            <a:prstGeom prst="roundRect">
              <a:avLst/>
            </a:prstGeom>
            <a:solidFill>
              <a:schemeClr val="bg1">
                <a:lumMod val="7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600" b="1" dirty="0">
                  <a:latin typeface="+mn-ea"/>
                  <a:hlinkClick r:id="rId3"/>
                </a:rPr>
                <a:t>https://</a:t>
              </a:r>
              <a:r>
                <a:rPr lang="en-US" altLang="ja-JP" sz="1600" b="1" dirty="0" smtClean="0">
                  <a:latin typeface="+mn-ea"/>
                  <a:hlinkClick r:id="rId3"/>
                </a:rPr>
                <a:t>galaxy.ansible.com/weareinteractive/sudo</a:t>
              </a:r>
              <a:endParaRPr lang="ja-JP" altLang="en-US" sz="1600" b="1" dirty="0">
                <a:latin typeface="+mn-ea"/>
              </a:endParaRPr>
            </a:p>
          </p:txBody>
        </p:sp>
        <p:pic>
          <p:nvPicPr>
            <p:cNvPr id="6" name="図 5"/>
            <p:cNvPicPr>
              <a:picLocks noChangeAspect="1"/>
            </p:cNvPicPr>
            <p:nvPr/>
          </p:nvPicPr>
          <p:blipFill>
            <a:blip r:embed="rId4"/>
            <a:stretch>
              <a:fillRect/>
            </a:stretch>
          </p:blipFill>
          <p:spPr>
            <a:xfrm>
              <a:off x="379532" y="1783486"/>
              <a:ext cx="398814" cy="383474"/>
            </a:xfrm>
            <a:prstGeom prst="rect">
              <a:avLst/>
            </a:prstGeom>
          </p:spPr>
        </p:pic>
      </p:grpSp>
      <p:sp>
        <p:nvSpPr>
          <p:cNvPr id="26" name="コンテンツ プレースホルダー 2"/>
          <p:cNvSpPr txBox="1">
            <a:spLocks/>
          </p:cNvSpPr>
          <p:nvPr/>
        </p:nvSpPr>
        <p:spPr bwMode="gray">
          <a:xfrm>
            <a:off x="251400" y="3933070"/>
            <a:ext cx="8784976" cy="409304"/>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6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6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endParaRPr lang="ja-JP" altLang="en-US" sz="1600" b="1" kern="0" dirty="0"/>
          </a:p>
        </p:txBody>
      </p:sp>
      <p:sp>
        <p:nvSpPr>
          <p:cNvPr id="28" name="コンテンツ プレースホルダー 2"/>
          <p:cNvSpPr txBox="1">
            <a:spLocks/>
          </p:cNvSpPr>
          <p:nvPr/>
        </p:nvSpPr>
        <p:spPr bwMode="gray">
          <a:xfrm>
            <a:off x="178537" y="2644312"/>
            <a:ext cx="8784976" cy="409304"/>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6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6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r>
              <a:rPr lang="ja-JP" altLang="en-US" b="1" kern="0" dirty="0" smtClean="0"/>
              <a:t>ダウンロード方法</a:t>
            </a:r>
            <a:endParaRPr lang="ja-JP" altLang="en-US" sz="1600" b="1" kern="0" dirty="0"/>
          </a:p>
        </p:txBody>
      </p:sp>
      <p:pic>
        <p:nvPicPr>
          <p:cNvPr id="29" name="図 28"/>
          <p:cNvPicPr>
            <a:picLocks noChangeAspect="1"/>
          </p:cNvPicPr>
          <p:nvPr/>
        </p:nvPicPr>
        <p:blipFill>
          <a:blip r:embed="rId5"/>
          <a:stretch>
            <a:fillRect/>
          </a:stretch>
        </p:blipFill>
        <p:spPr>
          <a:xfrm>
            <a:off x="451378" y="3973852"/>
            <a:ext cx="5410253" cy="1080000"/>
          </a:xfrm>
          <a:prstGeom prst="rect">
            <a:avLst/>
          </a:prstGeom>
        </p:spPr>
      </p:pic>
      <p:sp>
        <p:nvSpPr>
          <p:cNvPr id="30" name="角丸四角形 29"/>
          <p:cNvSpPr/>
          <p:nvPr/>
        </p:nvSpPr>
        <p:spPr bwMode="auto">
          <a:xfrm>
            <a:off x="4127976" y="4652796"/>
            <a:ext cx="864120" cy="200279"/>
          </a:xfrm>
          <a:prstGeom prst="roundRect">
            <a:avLst>
              <a:gd name="adj" fmla="val 0"/>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
        <p:nvSpPr>
          <p:cNvPr id="31" name="円形吹き出し 30"/>
          <p:cNvSpPr/>
          <p:nvPr/>
        </p:nvSpPr>
        <p:spPr bwMode="auto">
          <a:xfrm>
            <a:off x="5041303" y="4549016"/>
            <a:ext cx="301542" cy="312200"/>
          </a:xfrm>
          <a:prstGeom prst="wedgeEllipseCallout">
            <a:avLst>
              <a:gd name="adj1" fmla="val -109007"/>
              <a:gd name="adj2" fmla="val 9467"/>
            </a:avLst>
          </a:prstGeom>
          <a:solidFill>
            <a:srgbClr val="FF0000"/>
          </a:solidFill>
          <a:ln>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ja-JP" altLang="en-US" sz="1400" b="1" dirty="0" smtClean="0">
                <a:latin typeface="+mn-ea"/>
              </a:rPr>
              <a:t>１</a:t>
            </a:r>
          </a:p>
        </p:txBody>
      </p:sp>
      <p:pic>
        <p:nvPicPr>
          <p:cNvPr id="33" name="図 32"/>
          <p:cNvPicPr>
            <a:picLocks noChangeAspect="1"/>
          </p:cNvPicPr>
          <p:nvPr/>
        </p:nvPicPr>
        <p:blipFill rotWithShape="1">
          <a:blip r:embed="rId6"/>
          <a:srcRect l="8801" t="7172"/>
          <a:stretch/>
        </p:blipFill>
        <p:spPr>
          <a:xfrm>
            <a:off x="545268" y="5073214"/>
            <a:ext cx="1742400" cy="1483538"/>
          </a:xfrm>
          <a:prstGeom prst="rect">
            <a:avLst/>
          </a:prstGeom>
        </p:spPr>
      </p:pic>
      <p:sp>
        <p:nvSpPr>
          <p:cNvPr id="35" name="角丸四角形 34"/>
          <p:cNvSpPr/>
          <p:nvPr/>
        </p:nvSpPr>
        <p:spPr bwMode="auto">
          <a:xfrm>
            <a:off x="1811310" y="5175877"/>
            <a:ext cx="449818" cy="262974"/>
          </a:xfrm>
          <a:prstGeom prst="roundRect">
            <a:avLst>
              <a:gd name="adj" fmla="val 0"/>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
        <p:nvSpPr>
          <p:cNvPr id="37" name="円形吹き出し 36"/>
          <p:cNvSpPr/>
          <p:nvPr/>
        </p:nvSpPr>
        <p:spPr bwMode="auto">
          <a:xfrm>
            <a:off x="2418518" y="5015897"/>
            <a:ext cx="301542" cy="312200"/>
          </a:xfrm>
          <a:prstGeom prst="wedgeEllipseCallout">
            <a:avLst>
              <a:gd name="adj1" fmla="val -109007"/>
              <a:gd name="adj2" fmla="val 9467"/>
            </a:avLst>
          </a:prstGeom>
          <a:solidFill>
            <a:srgbClr val="FF0000"/>
          </a:solidFill>
          <a:ln>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dirty="0">
                <a:latin typeface="+mn-ea"/>
              </a:rPr>
              <a:t>２</a:t>
            </a:r>
            <a:endParaRPr kumimoji="1" lang="ja-JP" altLang="en-US" sz="1400" b="1" dirty="0" smtClean="0">
              <a:latin typeface="+mn-ea"/>
            </a:endParaRPr>
          </a:p>
        </p:txBody>
      </p:sp>
      <p:sp>
        <p:nvSpPr>
          <p:cNvPr id="38" name="角丸四角形 37"/>
          <p:cNvSpPr/>
          <p:nvPr/>
        </p:nvSpPr>
        <p:spPr bwMode="auto">
          <a:xfrm>
            <a:off x="515131" y="6274384"/>
            <a:ext cx="1296179" cy="216190"/>
          </a:xfrm>
          <a:prstGeom prst="roundRect">
            <a:avLst>
              <a:gd name="adj" fmla="val 0"/>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
        <p:nvSpPr>
          <p:cNvPr id="39" name="円形吹き出し 38"/>
          <p:cNvSpPr/>
          <p:nvPr/>
        </p:nvSpPr>
        <p:spPr bwMode="auto">
          <a:xfrm>
            <a:off x="1885448" y="6106077"/>
            <a:ext cx="301542" cy="312200"/>
          </a:xfrm>
          <a:prstGeom prst="wedgeEllipseCallout">
            <a:avLst>
              <a:gd name="adj1" fmla="val -109007"/>
              <a:gd name="adj2" fmla="val 9467"/>
            </a:avLst>
          </a:prstGeom>
          <a:solidFill>
            <a:srgbClr val="FF0000"/>
          </a:solidFill>
          <a:ln>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en-US" altLang="ja-JP" sz="1400" b="1" dirty="0" smtClean="0">
                <a:latin typeface="+mn-ea"/>
              </a:rPr>
              <a:t>3</a:t>
            </a:r>
            <a:endParaRPr kumimoji="1" lang="ja-JP" altLang="en-US" sz="1400" b="1" dirty="0" smtClean="0">
              <a:latin typeface="+mn-ea"/>
            </a:endParaRPr>
          </a:p>
        </p:txBody>
      </p:sp>
    </p:spTree>
    <p:extLst>
      <p:ext uri="{BB962C8B-B14F-4D97-AF65-F5344CB8AC3E}">
        <p14:creationId xmlns:p14="http://schemas.microsoft.com/office/powerpoint/2010/main" val="28218446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2.2 </a:t>
            </a:r>
            <a:r>
              <a:rPr lang="ja-JP" altLang="en-US" dirty="0" smtClean="0"/>
              <a:t>ロールパッケージの準備</a:t>
            </a:r>
            <a:r>
              <a:rPr lang="en-US" altLang="ja-JP" dirty="0" smtClean="0"/>
              <a:t>(1/4)</a:t>
            </a:r>
            <a:endParaRPr kumimoji="1" lang="ja-JP" altLang="en-US" dirty="0"/>
          </a:p>
        </p:txBody>
      </p:sp>
      <p:sp>
        <p:nvSpPr>
          <p:cNvPr id="3" name="コンテンツ プレースホルダー 2"/>
          <p:cNvSpPr>
            <a:spLocks noGrp="1"/>
          </p:cNvSpPr>
          <p:nvPr>
            <p:ph sz="quarter" idx="10"/>
          </p:nvPr>
        </p:nvSpPr>
        <p:spPr/>
        <p:txBody>
          <a:bodyPr/>
          <a:lstStyle/>
          <a:p>
            <a:r>
              <a:rPr lang="ja-JP" altLang="en-US" b="1" dirty="0" smtClean="0"/>
              <a:t>パッケージ準備のまえに</a:t>
            </a:r>
            <a:r>
              <a:rPr lang="en-US" altLang="ja-JP" b="1" dirty="0"/>
              <a:t/>
            </a:r>
            <a:br>
              <a:rPr lang="en-US" altLang="ja-JP" b="1" dirty="0"/>
            </a:br>
            <a:r>
              <a:rPr lang="ja-JP" altLang="en-US" sz="1600" dirty="0" smtClean="0"/>
              <a:t>今回使用する</a:t>
            </a:r>
            <a:r>
              <a:rPr lang="en-US" altLang="ja-JP" sz="1600" dirty="0" smtClean="0"/>
              <a:t>Role</a:t>
            </a:r>
            <a:r>
              <a:rPr lang="ja-JP" altLang="en-US" sz="1600" dirty="0" smtClean="0"/>
              <a:t>の</a:t>
            </a:r>
            <a:r>
              <a:rPr lang="en-US" altLang="ja-JP" sz="1600" dirty="0" smtClean="0"/>
              <a:t>defaults/</a:t>
            </a:r>
            <a:r>
              <a:rPr lang="en-US" altLang="ja-JP" sz="1600" dirty="0" err="1" smtClean="0"/>
              <a:t>main.yml</a:t>
            </a:r>
            <a:r>
              <a:rPr lang="ja-JP" altLang="en-US" sz="1600" dirty="0" smtClean="0"/>
              <a:t>を見てみましょう</a:t>
            </a:r>
            <a:r>
              <a:rPr lang="en-US" altLang="ja-JP" sz="1600" dirty="0" smtClean="0"/>
              <a:t>(</a:t>
            </a:r>
            <a:r>
              <a:rPr lang="ja-JP" altLang="en-US" sz="1600" dirty="0" smtClean="0"/>
              <a:t>下図参照</a:t>
            </a:r>
            <a:r>
              <a:rPr lang="en-US" altLang="ja-JP" sz="1600" dirty="0" smtClean="0"/>
              <a:t>)</a:t>
            </a:r>
            <a:r>
              <a:rPr lang="ja-JP" altLang="en-US" sz="1600" dirty="0" err="1" smtClean="0"/>
              <a:t>。</a:t>
            </a:r>
            <a:r>
              <a:rPr lang="en-US" altLang="ja-JP" sz="1600" dirty="0" smtClean="0"/>
              <a:t/>
            </a:r>
            <a:br>
              <a:rPr lang="en-US" altLang="ja-JP" sz="1600" dirty="0" smtClean="0"/>
            </a:br>
            <a:r>
              <a:rPr lang="ja-JP" altLang="en-US" sz="1600" dirty="0" smtClean="0"/>
              <a:t>実行前に変更す</a:t>
            </a:r>
            <a:r>
              <a:rPr lang="ja-JP" altLang="en-US" sz="1600" dirty="0"/>
              <a:t>る</a:t>
            </a:r>
            <a:r>
              <a:rPr lang="ja-JP" altLang="en-US" sz="1600" dirty="0" smtClean="0"/>
              <a:t>べき箇所が</a:t>
            </a:r>
            <a:r>
              <a:rPr lang="en-US" altLang="ja-JP" sz="1600" dirty="0" smtClean="0"/>
              <a:t>2</a:t>
            </a:r>
            <a:r>
              <a:rPr lang="ja-JP" altLang="en-US" sz="1600" dirty="0"/>
              <a:t>点</a:t>
            </a:r>
            <a:r>
              <a:rPr lang="ja-JP" altLang="en-US" sz="1600" dirty="0" smtClean="0"/>
              <a:t>あります。</a:t>
            </a:r>
            <a:r>
              <a:rPr lang="en-US" altLang="ja-JP" sz="1600" dirty="0" smtClean="0"/>
              <a:t/>
            </a:r>
            <a:br>
              <a:rPr lang="en-US" altLang="ja-JP" sz="1600" dirty="0" smtClean="0"/>
            </a:br>
            <a:r>
              <a:rPr lang="en-US" altLang="ja-JP" b="1" dirty="0"/>
              <a:t/>
            </a:r>
            <a:br>
              <a:rPr lang="en-US" altLang="ja-JP" b="1" dirty="0"/>
            </a:br>
            <a:r>
              <a:rPr lang="ja-JP" altLang="en-US" sz="1600" dirty="0" smtClean="0"/>
              <a:t>このような場合、</a:t>
            </a:r>
            <a:r>
              <a:rPr lang="en-US" altLang="ja-JP" sz="1600" dirty="0" err="1" smtClean="0"/>
              <a:t>ITAreadme</a:t>
            </a:r>
            <a:r>
              <a:rPr lang="ja-JP" altLang="en-US" sz="1600" dirty="0" err="1"/>
              <a:t>と読</a:t>
            </a:r>
            <a:r>
              <a:rPr lang="ja-JP" altLang="en-US" sz="1600" dirty="0"/>
              <a:t>替表を作成することで</a:t>
            </a:r>
            <a:r>
              <a:rPr lang="ja-JP" altLang="en-US" sz="1600" dirty="0" smtClean="0"/>
              <a:t>、パッケージ中</a:t>
            </a:r>
            <a:r>
              <a:rPr lang="ja-JP" altLang="en-US" sz="1600" dirty="0"/>
              <a:t>のファイルを変</a:t>
            </a:r>
            <a:r>
              <a:rPr lang="ja-JP" altLang="en-US" sz="1600" dirty="0" smtClean="0"/>
              <a:t>更することなく</a:t>
            </a:r>
            <a:r>
              <a:rPr lang="ja-JP" altLang="en-US" sz="1600" dirty="0" smtClean="0">
                <a:solidFill>
                  <a:srgbClr val="FF0000"/>
                </a:solidFill>
              </a:rPr>
              <a:t>変数</a:t>
            </a:r>
            <a:r>
              <a:rPr lang="ja-JP" altLang="en-US" sz="1600" dirty="0">
                <a:solidFill>
                  <a:srgbClr val="FF0000"/>
                </a:solidFill>
              </a:rPr>
              <a:t>定義に必要な変更を加える</a:t>
            </a:r>
            <a:r>
              <a:rPr lang="ja-JP" altLang="en-US" sz="1600" dirty="0"/>
              <a:t>ことができます。</a:t>
            </a:r>
            <a:r>
              <a:rPr lang="en-US" altLang="ja-JP" dirty="0"/>
              <a:t/>
            </a:r>
            <a:br>
              <a:rPr lang="en-US" altLang="ja-JP" dirty="0"/>
            </a:br>
            <a:r>
              <a:rPr lang="en-US" altLang="ja-JP" dirty="0" smtClean="0"/>
              <a:t/>
            </a:r>
            <a:br>
              <a:rPr lang="en-US" altLang="ja-JP" dirty="0" smtClean="0"/>
            </a:br>
            <a:r>
              <a:rPr lang="en-US" altLang="ja-JP" dirty="0" smtClean="0"/>
              <a:t/>
            </a:r>
            <a:br>
              <a:rPr lang="en-US" altLang="ja-JP" dirty="0" smtClean="0"/>
            </a:br>
            <a:endParaRPr lang="en-US" altLang="ja-JP" sz="1600" dirty="0" smtClean="0"/>
          </a:p>
        </p:txBody>
      </p:sp>
      <p:sp>
        <p:nvSpPr>
          <p:cNvPr id="4" name="テキスト ボックス 3"/>
          <p:cNvSpPr txBox="1"/>
          <p:nvPr/>
        </p:nvSpPr>
        <p:spPr>
          <a:xfrm>
            <a:off x="323410" y="3140960"/>
            <a:ext cx="3816530" cy="3277820"/>
          </a:xfrm>
          <a:prstGeom prst="rect">
            <a:avLst/>
          </a:prstGeom>
          <a:solidFill>
            <a:schemeClr val="bg2">
              <a:lumMod val="85000"/>
            </a:schemeClr>
          </a:solidFill>
        </p:spPr>
        <p:txBody>
          <a:bodyPr wrap="square" rtlCol="0">
            <a:spAutoFit/>
          </a:bodyPr>
          <a:lstStyle/>
          <a:p>
            <a:r>
              <a:rPr lang="en-US" altLang="ja-JP" sz="900" dirty="0"/>
              <a:t>---</a:t>
            </a:r>
          </a:p>
          <a:p>
            <a:r>
              <a:rPr lang="en-US" altLang="ja-JP" sz="900" dirty="0"/>
              <a:t># </a:t>
            </a:r>
            <a:r>
              <a:rPr lang="en-US" altLang="ja-JP" sz="900" dirty="0" err="1"/>
              <a:t>sudo_defaults</a:t>
            </a:r>
            <a:r>
              <a:rPr lang="en-US" altLang="ja-JP" sz="900" dirty="0"/>
              <a:t>:</a:t>
            </a:r>
          </a:p>
          <a:p>
            <a:r>
              <a:rPr lang="en-US" altLang="ja-JP" sz="900" dirty="0"/>
              <a:t>#(</a:t>
            </a:r>
            <a:r>
              <a:rPr lang="ja-JP" altLang="en-US" sz="900" dirty="0"/>
              <a:t>中略</a:t>
            </a:r>
            <a:r>
              <a:rPr lang="en-US" altLang="ja-JP" sz="900" dirty="0"/>
              <a:t>)</a:t>
            </a:r>
            <a:r>
              <a:rPr lang="ja-JP" altLang="en-US" sz="900" dirty="0"/>
              <a:t> </a:t>
            </a:r>
            <a:r>
              <a:rPr lang="en-US" altLang="ja-JP" sz="900" dirty="0"/>
              <a:t>~~~~</a:t>
            </a:r>
          </a:p>
          <a:p>
            <a:r>
              <a:rPr lang="en-US" altLang="ja-JP" sz="900" dirty="0"/>
              <a:t># package name (version)</a:t>
            </a:r>
          </a:p>
          <a:p>
            <a:r>
              <a:rPr lang="en-US" altLang="ja-JP" sz="900" dirty="0" err="1"/>
              <a:t>sudo_package</a:t>
            </a:r>
            <a:r>
              <a:rPr lang="en-US" altLang="ja-JP" sz="900" dirty="0"/>
              <a:t>: </a:t>
            </a:r>
            <a:r>
              <a:rPr lang="en-US" altLang="ja-JP" sz="900" dirty="0" err="1"/>
              <a:t>sudo</a:t>
            </a:r>
            <a:endParaRPr lang="en-US" altLang="ja-JP" sz="900" dirty="0"/>
          </a:p>
          <a:p>
            <a:r>
              <a:rPr lang="en-US" altLang="ja-JP" sz="900" dirty="0"/>
              <a:t># list of username or %</a:t>
            </a:r>
            <a:r>
              <a:rPr lang="en-US" altLang="ja-JP" sz="900" dirty="0" err="1"/>
              <a:t>groupname</a:t>
            </a:r>
            <a:endParaRPr lang="en-US" altLang="ja-JP" sz="900" dirty="0"/>
          </a:p>
          <a:p>
            <a:r>
              <a:rPr lang="en-US" altLang="ja-JP" sz="900" dirty="0" err="1"/>
              <a:t>sudo_users</a:t>
            </a:r>
            <a:r>
              <a:rPr lang="en-US" altLang="ja-JP" sz="900" dirty="0"/>
              <a:t>: []</a:t>
            </a:r>
          </a:p>
          <a:p>
            <a:r>
              <a:rPr lang="en-US" altLang="ja-JP" sz="900" dirty="0"/>
              <a:t># list of username or %</a:t>
            </a:r>
            <a:r>
              <a:rPr lang="en-US" altLang="ja-JP" sz="900" dirty="0" err="1"/>
              <a:t>groupname</a:t>
            </a:r>
            <a:r>
              <a:rPr lang="en-US" altLang="ja-JP" sz="900" dirty="0"/>
              <a:t> and their defaults</a:t>
            </a:r>
          </a:p>
          <a:p>
            <a:r>
              <a:rPr lang="en-US" altLang="ja-JP" sz="900" dirty="0" err="1"/>
              <a:t>sudo_defaults</a:t>
            </a:r>
            <a:r>
              <a:rPr lang="en-US" altLang="ja-JP" sz="900" dirty="0"/>
              <a:t>: []</a:t>
            </a:r>
          </a:p>
          <a:p>
            <a:r>
              <a:rPr lang="en-US" altLang="ja-JP" sz="900" dirty="0"/>
              <a:t># default </a:t>
            </a:r>
            <a:r>
              <a:rPr lang="en-US" altLang="ja-JP" sz="900" dirty="0" err="1"/>
              <a:t>sudoers</a:t>
            </a:r>
            <a:r>
              <a:rPr lang="en-US" altLang="ja-JP" sz="900" dirty="0"/>
              <a:t> file</a:t>
            </a:r>
          </a:p>
          <a:p>
            <a:r>
              <a:rPr lang="en-US" altLang="ja-JP" sz="900" dirty="0" err="1"/>
              <a:t>sudo_sudoers_file</a:t>
            </a:r>
            <a:r>
              <a:rPr lang="en-US" altLang="ja-JP" sz="900" dirty="0"/>
              <a:t>: </a:t>
            </a:r>
            <a:r>
              <a:rPr lang="en-US" altLang="ja-JP" sz="900" dirty="0" err="1"/>
              <a:t>ansible</a:t>
            </a:r>
            <a:endParaRPr lang="en-US" altLang="ja-JP" sz="900" dirty="0"/>
          </a:p>
          <a:p>
            <a:r>
              <a:rPr lang="en-US" altLang="ja-JP" sz="900" dirty="0"/>
              <a:t># path of the </a:t>
            </a:r>
            <a:r>
              <a:rPr lang="en-US" altLang="ja-JP" sz="900" dirty="0" err="1"/>
              <a:t>sudoers.d</a:t>
            </a:r>
            <a:r>
              <a:rPr lang="en-US" altLang="ja-JP" sz="900" dirty="0"/>
              <a:t> directory</a:t>
            </a:r>
          </a:p>
          <a:p>
            <a:r>
              <a:rPr lang="en-US" altLang="ja-JP" sz="900" dirty="0" err="1"/>
              <a:t>sudo_sudoers_d_path</a:t>
            </a:r>
            <a:r>
              <a:rPr lang="en-US" altLang="ja-JP" sz="900" dirty="0"/>
              <a:t>: /</a:t>
            </a:r>
            <a:r>
              <a:rPr lang="en-US" altLang="ja-JP" sz="900" dirty="0" err="1"/>
              <a:t>etc</a:t>
            </a:r>
            <a:r>
              <a:rPr lang="en-US" altLang="ja-JP" sz="900" dirty="0"/>
              <a:t>/</a:t>
            </a:r>
            <a:r>
              <a:rPr lang="en-US" altLang="ja-JP" sz="900" dirty="0" err="1"/>
              <a:t>sudoers.d</a:t>
            </a:r>
            <a:endParaRPr lang="en-US" altLang="ja-JP" sz="900" dirty="0"/>
          </a:p>
          <a:p>
            <a:r>
              <a:rPr lang="en-US" altLang="ja-JP" sz="900" dirty="0"/>
              <a:t># delete other files in `</a:t>
            </a:r>
            <a:r>
              <a:rPr lang="en-US" altLang="ja-JP" sz="900" dirty="0" err="1"/>
              <a:t>sudo_sudoers_d_path</a:t>
            </a:r>
            <a:r>
              <a:rPr lang="en-US" altLang="ja-JP" sz="900" dirty="0"/>
              <a:t>`</a:t>
            </a:r>
          </a:p>
          <a:p>
            <a:r>
              <a:rPr lang="en-US" altLang="ja-JP" sz="900" dirty="0" err="1"/>
              <a:t>purge_other_sudoers_files</a:t>
            </a:r>
            <a:r>
              <a:rPr lang="en-US" altLang="ja-JP" sz="900" dirty="0"/>
              <a:t>: no</a:t>
            </a:r>
          </a:p>
          <a:p>
            <a:r>
              <a:rPr lang="en-US" altLang="ja-JP" sz="900" dirty="0" smtClean="0"/>
              <a:t>  </a:t>
            </a:r>
            <a:r>
              <a:rPr lang="en-US" altLang="ja-JP" sz="900" dirty="0"/>
              <a:t>- defaults: </a:t>
            </a:r>
            <a:r>
              <a:rPr lang="en-US" altLang="ja-JP" sz="900" dirty="0" err="1"/>
              <a:t>env_reset</a:t>
            </a:r>
            <a:endParaRPr lang="en-US" altLang="ja-JP" sz="900" dirty="0"/>
          </a:p>
          <a:p>
            <a:r>
              <a:rPr lang="en-US" altLang="ja-JP" sz="900" dirty="0"/>
              <a:t>#  - name: user1</a:t>
            </a:r>
          </a:p>
          <a:p>
            <a:r>
              <a:rPr lang="en-US" altLang="ja-JP" sz="900" dirty="0"/>
              <a:t>#    defaults: </a:t>
            </a:r>
            <a:r>
              <a:rPr lang="en-US" altLang="ja-JP" sz="900" dirty="0" err="1"/>
              <a:t>requiretty</a:t>
            </a:r>
            <a:endParaRPr lang="en-US" altLang="ja-JP" sz="900" dirty="0"/>
          </a:p>
          <a:p>
            <a:r>
              <a:rPr lang="en-US" altLang="ja-JP" sz="900" dirty="0"/>
              <a:t># </a:t>
            </a:r>
            <a:r>
              <a:rPr lang="en-US" altLang="ja-JP" sz="900" dirty="0" err="1"/>
              <a:t>sudo_users</a:t>
            </a:r>
            <a:r>
              <a:rPr lang="en-US" altLang="ja-JP" sz="900" dirty="0"/>
              <a:t>:</a:t>
            </a:r>
          </a:p>
          <a:p>
            <a:r>
              <a:rPr lang="en-US" altLang="ja-JP" sz="900" dirty="0"/>
              <a:t>#  - name: '%group1'</a:t>
            </a:r>
          </a:p>
          <a:p>
            <a:r>
              <a:rPr lang="en-US" altLang="ja-JP" sz="900" dirty="0"/>
              <a:t>#  - name: 'bar'</a:t>
            </a:r>
          </a:p>
          <a:p>
            <a:r>
              <a:rPr lang="en-US" altLang="ja-JP" sz="900" dirty="0"/>
              <a:t>#    </a:t>
            </a:r>
            <a:r>
              <a:rPr lang="en-US" altLang="ja-JP" sz="900" dirty="0" err="1"/>
              <a:t>nopasswd</a:t>
            </a:r>
            <a:r>
              <a:rPr lang="en-US" altLang="ja-JP" sz="900" dirty="0"/>
              <a:t>: yes</a:t>
            </a:r>
          </a:p>
          <a:p>
            <a:r>
              <a:rPr lang="en-US" altLang="ja-JP" sz="900" dirty="0" smtClean="0"/>
              <a:t>~~~~</a:t>
            </a:r>
            <a:endParaRPr lang="en-US" altLang="ja-JP" sz="900" dirty="0"/>
          </a:p>
        </p:txBody>
      </p:sp>
      <p:sp>
        <p:nvSpPr>
          <p:cNvPr id="5" name="角丸四角形 4"/>
          <p:cNvSpPr/>
          <p:nvPr/>
        </p:nvSpPr>
        <p:spPr bwMode="auto">
          <a:xfrm>
            <a:off x="3757550" y="3356990"/>
            <a:ext cx="3550829" cy="608443"/>
          </a:xfrm>
          <a:prstGeom prst="roundRect">
            <a:avLst/>
          </a:prstGeom>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正しいマッピング例はコメントアウトされ、</a:t>
            </a:r>
            <a:r>
              <a:rPr lang="en-US" altLang="ja-JP" sz="1200" smtClean="0">
                <a:solidFill>
                  <a:schemeClr val="tx1"/>
                </a:solidFill>
                <a:latin typeface="+mn-ea"/>
              </a:rPr>
              <a:t/>
            </a:r>
            <a:br>
              <a:rPr lang="en-US" altLang="ja-JP" sz="1200" smtClean="0">
                <a:solidFill>
                  <a:schemeClr val="tx1"/>
                </a:solidFill>
                <a:latin typeface="+mn-ea"/>
              </a:rPr>
            </a:br>
            <a:r>
              <a:rPr lang="ja-JP" altLang="en-US" sz="1200">
                <a:solidFill>
                  <a:schemeClr val="tx1"/>
                </a:solidFill>
                <a:latin typeface="+mn-ea"/>
              </a:rPr>
              <a:t>空</a:t>
            </a:r>
            <a:r>
              <a:rPr lang="ja-JP" altLang="en-US" sz="1200" smtClean="0">
                <a:solidFill>
                  <a:schemeClr val="tx1"/>
                </a:solidFill>
                <a:latin typeface="+mn-ea"/>
              </a:rPr>
              <a:t>の配列だけが定義されています。</a:t>
            </a:r>
            <a:endParaRPr lang="en-US" altLang="ja-JP" sz="1200">
              <a:solidFill>
                <a:schemeClr val="tx1"/>
              </a:solidFill>
              <a:latin typeface="+mn-ea"/>
            </a:endParaRPr>
          </a:p>
        </p:txBody>
      </p:sp>
      <p:sp>
        <p:nvSpPr>
          <p:cNvPr id="6" name="円形吹き出し 5"/>
          <p:cNvSpPr/>
          <p:nvPr/>
        </p:nvSpPr>
        <p:spPr bwMode="auto">
          <a:xfrm>
            <a:off x="3606779" y="3795540"/>
            <a:ext cx="301542" cy="312200"/>
          </a:xfrm>
          <a:prstGeom prst="wedgeEllipseCallout">
            <a:avLst>
              <a:gd name="adj1" fmla="val -359965"/>
              <a:gd name="adj2" fmla="val 70065"/>
            </a:avLst>
          </a:prstGeom>
          <a:solidFill>
            <a:srgbClr val="FF0000"/>
          </a:solidFill>
          <a:ln>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ja-JP" altLang="en-US" sz="1400" b="1" dirty="0" smtClean="0">
                <a:latin typeface="+mn-ea"/>
              </a:rPr>
              <a:t>１</a:t>
            </a:r>
          </a:p>
        </p:txBody>
      </p:sp>
      <p:sp>
        <p:nvSpPr>
          <p:cNvPr id="7" name="角丸四角形 6"/>
          <p:cNvSpPr/>
          <p:nvPr/>
        </p:nvSpPr>
        <p:spPr bwMode="auto">
          <a:xfrm>
            <a:off x="3742310" y="4858507"/>
            <a:ext cx="2448340" cy="567890"/>
          </a:xfrm>
          <a:prstGeom prst="roundRect">
            <a:avLst/>
          </a:prstGeom>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実行時に生成するファイル名は</a:t>
            </a:r>
            <a:r>
              <a:rPr lang="en-US" altLang="ja-JP" sz="1200" smtClean="0">
                <a:solidFill>
                  <a:schemeClr val="tx1"/>
                </a:solidFill>
                <a:latin typeface="+mn-ea"/>
              </a:rPr>
              <a:t/>
            </a:r>
            <a:br>
              <a:rPr lang="en-US" altLang="ja-JP" sz="1200" smtClean="0">
                <a:solidFill>
                  <a:schemeClr val="tx1"/>
                </a:solidFill>
                <a:latin typeface="+mn-ea"/>
              </a:rPr>
            </a:br>
            <a:r>
              <a:rPr lang="ja-JP" altLang="en-US" sz="1200" smtClean="0">
                <a:solidFill>
                  <a:schemeClr val="tx1"/>
                </a:solidFill>
                <a:latin typeface="+mn-ea"/>
              </a:rPr>
              <a:t>利用者が変更したい箇所です。</a:t>
            </a:r>
            <a:endParaRPr lang="en-US" altLang="ja-JP" sz="1200">
              <a:solidFill>
                <a:schemeClr val="tx1"/>
              </a:solidFill>
              <a:latin typeface="+mn-ea"/>
            </a:endParaRPr>
          </a:p>
        </p:txBody>
      </p:sp>
      <p:sp>
        <p:nvSpPr>
          <p:cNvPr id="8" name="円形吹き出し 7"/>
          <p:cNvSpPr/>
          <p:nvPr/>
        </p:nvSpPr>
        <p:spPr bwMode="auto">
          <a:xfrm>
            <a:off x="3549865" y="5270297"/>
            <a:ext cx="301542" cy="312200"/>
          </a:xfrm>
          <a:prstGeom prst="wedgeEllipseCallout">
            <a:avLst>
              <a:gd name="adj1" fmla="val -339749"/>
              <a:gd name="adj2" fmla="val 35894"/>
            </a:avLst>
          </a:prstGeom>
          <a:solidFill>
            <a:srgbClr val="FF0000"/>
          </a:solidFill>
          <a:ln>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ja-JP" altLang="en-US" sz="1400" b="1" smtClean="0">
                <a:latin typeface="+mn-ea"/>
              </a:rPr>
              <a:t>２</a:t>
            </a:r>
          </a:p>
        </p:txBody>
      </p:sp>
      <p:sp>
        <p:nvSpPr>
          <p:cNvPr id="9" name="正方形/長方形 8"/>
          <p:cNvSpPr/>
          <p:nvPr/>
        </p:nvSpPr>
        <p:spPr bwMode="gray">
          <a:xfrm>
            <a:off x="393882" y="3861060"/>
            <a:ext cx="2233848" cy="576080"/>
          </a:xfrm>
          <a:prstGeom prst="rect">
            <a:avLst/>
          </a:prstGeom>
          <a:noFill/>
          <a:ln w="19050">
            <a:solidFill>
              <a:schemeClr val="accent2">
                <a:lumMod val="60000"/>
                <a:lumOff val="40000"/>
              </a:schemeClr>
            </a:solidFill>
            <a:prstDash val="sysDash"/>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a:latin typeface="+mj-ea"/>
              <a:ea typeface="+mj-ea"/>
            </a:endParaRPr>
          </a:p>
        </p:txBody>
      </p:sp>
      <p:sp>
        <p:nvSpPr>
          <p:cNvPr id="10" name="正方形/長方形 9"/>
          <p:cNvSpPr/>
          <p:nvPr/>
        </p:nvSpPr>
        <p:spPr bwMode="gray">
          <a:xfrm rot="10800000" flipV="1">
            <a:off x="395420" y="4826587"/>
            <a:ext cx="2232310" cy="288000"/>
          </a:xfrm>
          <a:prstGeom prst="rect">
            <a:avLst/>
          </a:prstGeom>
          <a:noFill/>
          <a:ln w="19050">
            <a:solidFill>
              <a:schemeClr val="accent2">
                <a:lumMod val="60000"/>
                <a:lumOff val="40000"/>
              </a:schemeClr>
            </a:solidFill>
            <a:prstDash val="sysDash"/>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a:latin typeface="+mj-ea"/>
              <a:ea typeface="+mj-ea"/>
            </a:endParaRPr>
          </a:p>
        </p:txBody>
      </p:sp>
      <p:sp>
        <p:nvSpPr>
          <p:cNvPr id="11" name="正方形/長方形 10"/>
          <p:cNvSpPr/>
          <p:nvPr/>
        </p:nvSpPr>
        <p:spPr bwMode="gray">
          <a:xfrm rot="10800000" flipV="1">
            <a:off x="377651" y="5385343"/>
            <a:ext cx="2232310" cy="273859"/>
          </a:xfrm>
          <a:prstGeom prst="rect">
            <a:avLst/>
          </a:prstGeom>
          <a:noFill/>
          <a:ln w="19050">
            <a:solidFill>
              <a:schemeClr val="accent2">
                <a:lumMod val="60000"/>
                <a:lumOff val="40000"/>
              </a:schemeClr>
            </a:solidFill>
            <a:prstDash val="sysDash"/>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a:latin typeface="+mj-ea"/>
              <a:ea typeface="+mj-ea"/>
            </a:endParaRPr>
          </a:p>
        </p:txBody>
      </p:sp>
      <p:sp>
        <p:nvSpPr>
          <p:cNvPr id="14" name="上下矢印 13"/>
          <p:cNvSpPr/>
          <p:nvPr/>
        </p:nvSpPr>
        <p:spPr bwMode="auto">
          <a:xfrm>
            <a:off x="2135773" y="4449193"/>
            <a:ext cx="82708" cy="365409"/>
          </a:xfrm>
          <a:prstGeom prst="upDownArrow">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5" name="テキスト ボックス 14"/>
          <p:cNvSpPr txBox="1"/>
          <p:nvPr/>
        </p:nvSpPr>
        <p:spPr>
          <a:xfrm>
            <a:off x="4355909" y="4008586"/>
            <a:ext cx="4607604" cy="523220"/>
          </a:xfrm>
          <a:prstGeom prst="rect">
            <a:avLst/>
          </a:prstGeom>
          <a:noFill/>
        </p:spPr>
        <p:txBody>
          <a:bodyPr wrap="square" rtlCol="0">
            <a:spAutoFit/>
          </a:bodyPr>
          <a:lstStyle/>
          <a:p>
            <a:pPr marL="285750" indent="-285750">
              <a:buClr>
                <a:schemeClr val="tx1"/>
              </a:buClr>
              <a:buFont typeface="Wingdings" panose="05000000000000000000" pitchFamily="2" charset="2"/>
              <a:buChar char="Ø"/>
            </a:pPr>
            <a:r>
              <a:rPr lang="en-US" altLang="ja-JP" sz="1400" b="1" dirty="0" err="1" smtClean="0">
                <a:ln w="0"/>
                <a:solidFill>
                  <a:srgbClr val="FF0000"/>
                </a:solidFill>
              </a:rPr>
              <a:t>ITAreadme</a:t>
            </a:r>
            <a:r>
              <a:rPr lang="ja-JP" altLang="en-US" sz="1400" b="1" dirty="0" smtClean="0">
                <a:ln w="0"/>
              </a:rPr>
              <a:t>を用いて構造を変更し、</a:t>
            </a:r>
            <a:r>
              <a:rPr lang="en-US" altLang="ja-JP" sz="1400" b="1" dirty="0">
                <a:ln w="0"/>
              </a:rPr>
              <a:t/>
            </a:r>
            <a:br>
              <a:rPr lang="en-US" altLang="ja-JP" sz="1400" b="1" dirty="0">
                <a:ln w="0"/>
              </a:rPr>
            </a:br>
            <a:r>
              <a:rPr lang="ja-JP" altLang="en-US" sz="1400" b="1" dirty="0" smtClean="0">
                <a:ln w="0"/>
                <a:solidFill>
                  <a:srgbClr val="FF0000"/>
                </a:solidFill>
              </a:rPr>
              <a:t>読替表</a:t>
            </a:r>
            <a:r>
              <a:rPr lang="ja-JP" altLang="en-US" sz="1400" b="1" dirty="0" smtClean="0">
                <a:ln w="0"/>
              </a:rPr>
              <a:t>を用いて</a:t>
            </a:r>
            <a:r>
              <a:rPr lang="en-US" altLang="ja-JP" sz="1400" b="1" dirty="0" smtClean="0">
                <a:ln w="0"/>
              </a:rPr>
              <a:t>ITA</a:t>
            </a:r>
            <a:r>
              <a:rPr lang="ja-JP" altLang="en-US" sz="1400" b="1" dirty="0" err="1" smtClean="0">
                <a:ln w="0"/>
              </a:rPr>
              <a:t>での</a:t>
            </a:r>
            <a:r>
              <a:rPr lang="ja-JP" altLang="en-US" sz="1400" b="1" dirty="0" smtClean="0">
                <a:ln w="0"/>
              </a:rPr>
              <a:t>編集を可能にしましょう。</a:t>
            </a:r>
            <a:endParaRPr lang="en-US" altLang="ja-JP" sz="1400" b="1" dirty="0">
              <a:ln w="0"/>
            </a:endParaRPr>
          </a:p>
        </p:txBody>
      </p:sp>
      <p:sp>
        <p:nvSpPr>
          <p:cNvPr id="16" name="テキスト ボックス 15"/>
          <p:cNvSpPr txBox="1"/>
          <p:nvPr/>
        </p:nvSpPr>
        <p:spPr>
          <a:xfrm>
            <a:off x="4355909" y="5478127"/>
            <a:ext cx="4392610" cy="307777"/>
          </a:xfrm>
          <a:prstGeom prst="rect">
            <a:avLst/>
          </a:prstGeom>
          <a:noFill/>
        </p:spPr>
        <p:txBody>
          <a:bodyPr wrap="square" rtlCol="0">
            <a:spAutoFit/>
          </a:bodyPr>
          <a:lstStyle/>
          <a:p>
            <a:pPr marL="285750" indent="-285750">
              <a:buClr>
                <a:schemeClr val="tx1"/>
              </a:buClr>
              <a:buFont typeface="Wingdings" panose="05000000000000000000" pitchFamily="2" charset="2"/>
              <a:buChar char="Ø"/>
            </a:pPr>
            <a:r>
              <a:rPr lang="ja-JP" altLang="en-US" sz="1400" b="1" smtClean="0">
                <a:ln w="0"/>
                <a:solidFill>
                  <a:srgbClr val="FF0000"/>
                </a:solidFill>
              </a:rPr>
              <a:t>読替表</a:t>
            </a:r>
            <a:r>
              <a:rPr lang="ja-JP" altLang="en-US" sz="1400" b="1" smtClean="0">
                <a:ln w="0"/>
              </a:rPr>
              <a:t>を用いて</a:t>
            </a:r>
            <a:r>
              <a:rPr lang="en-US" altLang="ja-JP" sz="1400" b="1" smtClean="0">
                <a:ln w="0"/>
              </a:rPr>
              <a:t>ITA</a:t>
            </a:r>
            <a:r>
              <a:rPr lang="ja-JP" altLang="en-US" sz="1400" b="1" smtClean="0">
                <a:ln w="0"/>
              </a:rPr>
              <a:t>での編集を可能にしましょう。</a:t>
            </a:r>
            <a:endParaRPr lang="en-US" altLang="ja-JP" sz="1400" b="1">
              <a:ln w="0"/>
            </a:endParaRPr>
          </a:p>
        </p:txBody>
      </p:sp>
    </p:spTree>
    <p:extLst>
      <p:ext uri="{BB962C8B-B14F-4D97-AF65-F5344CB8AC3E}">
        <p14:creationId xmlns:p14="http://schemas.microsoft.com/office/powerpoint/2010/main" val="39913990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mtClean="0"/>
              <a:t>はじめに </a:t>
            </a:r>
            <a:r>
              <a:rPr lang="ja-JP" altLang="en-US"/>
              <a:t>本書</a:t>
            </a:r>
            <a:r>
              <a:rPr lang="ja-JP" altLang="en-US" smtClean="0"/>
              <a:t>の使い方</a:t>
            </a:r>
            <a:endParaRPr kumimoji="1" lang="ja-JP" altLang="en-US"/>
          </a:p>
        </p:txBody>
      </p:sp>
      <p:sp>
        <p:nvSpPr>
          <p:cNvPr id="3" name="コンテンツ プレースホルダー 2"/>
          <p:cNvSpPr>
            <a:spLocks noGrp="1"/>
          </p:cNvSpPr>
          <p:nvPr>
            <p:ph sz="quarter" idx="10"/>
          </p:nvPr>
        </p:nvSpPr>
        <p:spPr/>
        <p:txBody>
          <a:bodyPr/>
          <a:lstStyle/>
          <a:p>
            <a:r>
              <a:rPr kumimoji="1" lang="ja-JP" altLang="en-US" b="1" smtClean="0"/>
              <a:t>本書の</a:t>
            </a:r>
            <a:r>
              <a:rPr lang="ja-JP" altLang="en-US" b="1" smtClean="0"/>
              <a:t>使い方</a:t>
            </a:r>
            <a:endParaRPr lang="en-US" altLang="ja-JP" b="1" smtClean="0"/>
          </a:p>
          <a:p>
            <a:pPr>
              <a:buFont typeface="Wingdings" panose="05000000000000000000" pitchFamily="2" charset="2"/>
              <a:buChar char="l"/>
            </a:pPr>
            <a:r>
              <a:rPr lang="ja-JP" altLang="en-US" sz="1600" b="1" smtClean="0"/>
              <a:t>３つの</a:t>
            </a:r>
            <a:r>
              <a:rPr kumimoji="1" lang="ja-JP" altLang="en-US" sz="1600" b="1" smtClean="0"/>
              <a:t>シナリオを体感する</a:t>
            </a:r>
            <a:r>
              <a:rPr kumimoji="1" lang="en-US" altLang="ja-JP" sz="1600" smtClean="0"/>
              <a:t/>
            </a:r>
            <a:br>
              <a:rPr kumimoji="1" lang="en-US" altLang="ja-JP" sz="1600" smtClean="0"/>
            </a:br>
            <a:r>
              <a:rPr kumimoji="1" lang="ja-JP" altLang="en-US" sz="1600" smtClean="0"/>
              <a:t>「</a:t>
            </a:r>
            <a:r>
              <a:rPr kumimoji="1" lang="en-US" altLang="ja-JP" sz="1600" smtClean="0"/>
              <a:t>Ansible-Legacy</a:t>
            </a:r>
            <a:r>
              <a:rPr kumimoji="1" lang="ja-JP" altLang="en-US" sz="1600" smtClean="0"/>
              <a:t>」</a:t>
            </a:r>
            <a:r>
              <a:rPr lang="ja-JP" altLang="en-US" sz="1600" smtClean="0"/>
              <a:t> 「</a:t>
            </a:r>
            <a:r>
              <a:rPr lang="en-US" altLang="ja-JP" sz="1600" smtClean="0"/>
              <a:t>Ansible-</a:t>
            </a:r>
            <a:r>
              <a:rPr lang="en-US" altLang="ja-JP" sz="1600" err="1" smtClean="0"/>
              <a:t>LegacyRole</a:t>
            </a:r>
            <a:r>
              <a:rPr lang="ja-JP" altLang="en-US" sz="1600" smtClean="0"/>
              <a:t>」 「</a:t>
            </a:r>
            <a:r>
              <a:rPr lang="en-US" altLang="ja-JP" sz="1600" smtClean="0"/>
              <a:t>Ansible-Pioneer</a:t>
            </a:r>
            <a:r>
              <a:rPr lang="ja-JP" altLang="en-US" sz="1600" smtClean="0"/>
              <a:t>」</a:t>
            </a:r>
            <a:r>
              <a:rPr lang="en-US" altLang="ja-JP" sz="1600" smtClean="0"/>
              <a:t/>
            </a:r>
            <a:br>
              <a:rPr lang="en-US" altLang="ja-JP" sz="1600" smtClean="0"/>
            </a:br>
            <a:r>
              <a:rPr lang="en-US" altLang="ja-JP" sz="1600" smtClean="0"/>
              <a:t>3</a:t>
            </a:r>
            <a:r>
              <a:rPr lang="ja-JP" altLang="en-US" sz="1600" smtClean="0"/>
              <a:t>モードを実際に利用し、それぞれ</a:t>
            </a:r>
            <a:r>
              <a:rPr lang="ja-JP" altLang="en-US" sz="1600"/>
              <a:t>の</a:t>
            </a:r>
            <a:r>
              <a:rPr lang="ja-JP" altLang="en-US" sz="1600" smtClean="0"/>
              <a:t>強みと利用法を体感いただけます。</a:t>
            </a:r>
            <a:r>
              <a:rPr lang="en-US" altLang="ja-JP" sz="1600" smtClean="0"/>
              <a:t/>
            </a:r>
            <a:br>
              <a:rPr lang="en-US" altLang="ja-JP" sz="1600" smtClean="0"/>
            </a:br>
            <a:r>
              <a:rPr lang="en-US" altLang="ja-JP" sz="1600" smtClean="0"/>
              <a:t/>
            </a:r>
            <a:br>
              <a:rPr lang="en-US" altLang="ja-JP" sz="1600" smtClean="0"/>
            </a:br>
            <a:r>
              <a:rPr lang="ja-JP" altLang="en-US" sz="1600" smtClean="0"/>
              <a:t>各シナリオは独立しており、必要な章を選んで学習できます。</a:t>
            </a:r>
            <a:r>
              <a:rPr lang="en-US" altLang="ja-JP" sz="1600" smtClean="0"/>
              <a:t/>
            </a:r>
            <a:br>
              <a:rPr lang="en-US" altLang="ja-JP" sz="1600" smtClean="0"/>
            </a:br>
            <a:r>
              <a:rPr lang="en-US" altLang="ja-JP" smtClean="0"/>
              <a:t/>
            </a:r>
            <a:br>
              <a:rPr lang="en-US" altLang="ja-JP" smtClean="0"/>
            </a:br>
            <a:r>
              <a:rPr lang="en-US" altLang="ja-JP" smtClean="0"/>
              <a:t/>
            </a:r>
            <a:br>
              <a:rPr lang="en-US" altLang="ja-JP" smtClean="0"/>
            </a:br>
            <a:endParaRPr lang="en-US" altLang="ja-JP" smtClean="0"/>
          </a:p>
        </p:txBody>
      </p:sp>
      <p:grpSp>
        <p:nvGrpSpPr>
          <p:cNvPr id="5" name="グループ化 4"/>
          <p:cNvGrpSpPr/>
          <p:nvPr/>
        </p:nvGrpSpPr>
        <p:grpSpPr>
          <a:xfrm>
            <a:off x="467430" y="3284980"/>
            <a:ext cx="6768940" cy="817872"/>
            <a:chOff x="4164548" y="3583689"/>
            <a:chExt cx="6768940" cy="817872"/>
          </a:xfrm>
        </p:grpSpPr>
        <p:pic>
          <p:nvPicPr>
            <p:cNvPr id="4" name="Picture 2" descr="http://10.197.18.59/uploadfiles/2100000204/MENU_GROUP_ICON/2100020001/anslg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4548" y="3587633"/>
              <a:ext cx="813928" cy="813928"/>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p:cNvSpPr txBox="1"/>
            <p:nvPr/>
          </p:nvSpPr>
          <p:spPr>
            <a:xfrm>
              <a:off x="5076070" y="3583689"/>
              <a:ext cx="5857418" cy="584775"/>
            </a:xfrm>
            <a:prstGeom prst="rect">
              <a:avLst/>
            </a:prstGeom>
            <a:noFill/>
          </p:spPr>
          <p:txBody>
            <a:bodyPr wrap="square" rtlCol="0">
              <a:spAutoFit/>
            </a:bodyPr>
            <a:lstStyle/>
            <a:p>
              <a:r>
                <a:rPr kumimoji="1" lang="ja-JP" altLang="en-US" sz="1600" smtClean="0"/>
                <a:t>第</a:t>
              </a:r>
              <a:r>
                <a:rPr kumimoji="1" lang="en-US" altLang="ja-JP" sz="1600" smtClean="0"/>
                <a:t>1</a:t>
              </a:r>
              <a:r>
                <a:rPr kumimoji="1" lang="ja-JP" altLang="en-US" sz="1600" smtClean="0"/>
                <a:t>章 </a:t>
              </a:r>
              <a:r>
                <a:rPr kumimoji="1" lang="en-US" altLang="ja-JP" sz="1600" smtClean="0"/>
                <a:t>Ansible</a:t>
              </a:r>
              <a:r>
                <a:rPr lang="en-US" altLang="ja-JP" sz="1600" smtClean="0"/>
                <a:t>-Legacy</a:t>
              </a:r>
              <a:r>
                <a:rPr lang="ja-JP" altLang="en-US" sz="1600" smtClean="0"/>
                <a:t>編</a:t>
              </a:r>
              <a:r>
                <a:rPr lang="en-US" altLang="ja-JP" sz="1600"/>
                <a:t/>
              </a:r>
              <a:br>
                <a:rPr lang="en-US" altLang="ja-JP" sz="1600"/>
              </a:br>
              <a:r>
                <a:rPr lang="en-US" altLang="ja-JP" sz="1600" smtClean="0"/>
                <a:t>Playbook(YAML</a:t>
              </a:r>
              <a:r>
                <a:rPr lang="ja-JP" altLang="en-US" sz="1600" smtClean="0"/>
                <a:t>ファイル</a:t>
              </a:r>
              <a:r>
                <a:rPr lang="en-US" altLang="ja-JP" sz="1600" smtClean="0"/>
                <a:t>)</a:t>
              </a:r>
              <a:r>
                <a:rPr lang="ja-JP" altLang="en-US" sz="1600" smtClean="0"/>
                <a:t>を登録、利用する</a:t>
              </a:r>
              <a:endParaRPr lang="en-US" altLang="ja-JP" sz="1600" smtClean="0"/>
            </a:p>
          </p:txBody>
        </p:sp>
      </p:grpSp>
      <p:grpSp>
        <p:nvGrpSpPr>
          <p:cNvPr id="13" name="グループ化 12"/>
          <p:cNvGrpSpPr/>
          <p:nvPr/>
        </p:nvGrpSpPr>
        <p:grpSpPr>
          <a:xfrm>
            <a:off x="467430" y="4256706"/>
            <a:ext cx="5328740" cy="813929"/>
            <a:chOff x="4164548" y="4528317"/>
            <a:chExt cx="5328740" cy="813929"/>
          </a:xfrm>
        </p:grpSpPr>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4548" y="4528317"/>
              <a:ext cx="813929" cy="813929"/>
            </a:xfrm>
            <a:prstGeom prst="rect">
              <a:avLst/>
            </a:prstGeom>
          </p:spPr>
        </p:pic>
        <p:sp>
          <p:nvSpPr>
            <p:cNvPr id="9" name="テキスト ボックス 8"/>
            <p:cNvSpPr txBox="1"/>
            <p:nvPr/>
          </p:nvSpPr>
          <p:spPr>
            <a:xfrm>
              <a:off x="5076070" y="4547823"/>
              <a:ext cx="4417218" cy="584775"/>
            </a:xfrm>
            <a:prstGeom prst="rect">
              <a:avLst/>
            </a:prstGeom>
            <a:noFill/>
          </p:spPr>
          <p:txBody>
            <a:bodyPr wrap="square" rtlCol="0">
              <a:spAutoFit/>
            </a:bodyPr>
            <a:lstStyle/>
            <a:p>
              <a:r>
                <a:rPr kumimoji="1" lang="ja-JP" altLang="en-US" sz="1600" smtClean="0"/>
                <a:t>第</a:t>
              </a:r>
              <a:r>
                <a:rPr kumimoji="1" lang="en-US" altLang="ja-JP" sz="1600" smtClean="0"/>
                <a:t>2</a:t>
              </a:r>
              <a:r>
                <a:rPr lang="ja-JP" altLang="en-US" sz="1600" smtClean="0"/>
                <a:t>章 </a:t>
              </a:r>
              <a:r>
                <a:rPr kumimoji="1" lang="en-US" altLang="ja-JP" sz="1600" smtClean="0"/>
                <a:t>Ansible</a:t>
              </a:r>
              <a:r>
                <a:rPr lang="en-US" altLang="ja-JP" sz="1600" smtClean="0"/>
                <a:t>-LegacyRole</a:t>
              </a:r>
              <a:r>
                <a:rPr lang="ja-JP" altLang="en-US" sz="1600" smtClean="0"/>
                <a:t>編</a:t>
              </a:r>
              <a:r>
                <a:rPr lang="en-US" altLang="ja-JP" sz="1600" smtClean="0"/>
                <a:t/>
              </a:r>
              <a:br>
                <a:rPr lang="en-US" altLang="ja-JP" sz="1600" smtClean="0"/>
              </a:br>
              <a:r>
                <a:rPr lang="ja-JP" altLang="en-US" sz="1600">
                  <a:latin typeface="+mn-ea"/>
                </a:rPr>
                <a:t>ロールパッケージを登録、</a:t>
              </a:r>
              <a:r>
                <a:rPr lang="ja-JP" altLang="en-US" sz="1600" smtClean="0">
                  <a:latin typeface="+mn-ea"/>
                </a:rPr>
                <a:t>利用する。</a:t>
              </a:r>
              <a:endParaRPr lang="en-US" altLang="ja-JP" sz="1600" smtClean="0"/>
            </a:p>
          </p:txBody>
        </p:sp>
      </p:grpSp>
      <p:grpSp>
        <p:nvGrpSpPr>
          <p:cNvPr id="16" name="グループ化 15"/>
          <p:cNvGrpSpPr/>
          <p:nvPr/>
        </p:nvGrpSpPr>
        <p:grpSpPr>
          <a:xfrm>
            <a:off x="467430" y="5224488"/>
            <a:ext cx="7449572" cy="843029"/>
            <a:chOff x="4132739" y="5491941"/>
            <a:chExt cx="7994988" cy="843029"/>
          </a:xfrm>
        </p:grpSpPr>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32739" y="5491941"/>
              <a:ext cx="873519" cy="843029"/>
            </a:xfrm>
            <a:prstGeom prst="rect">
              <a:avLst/>
            </a:prstGeom>
          </p:spPr>
        </p:pic>
        <p:sp>
          <p:nvSpPr>
            <p:cNvPr id="10" name="テキスト ボックス 9"/>
            <p:cNvSpPr txBox="1"/>
            <p:nvPr/>
          </p:nvSpPr>
          <p:spPr>
            <a:xfrm>
              <a:off x="5110996" y="5491942"/>
              <a:ext cx="7016731" cy="830997"/>
            </a:xfrm>
            <a:prstGeom prst="rect">
              <a:avLst/>
            </a:prstGeom>
            <a:noFill/>
          </p:spPr>
          <p:txBody>
            <a:bodyPr wrap="square" rtlCol="0">
              <a:spAutoFit/>
            </a:bodyPr>
            <a:lstStyle/>
            <a:p>
              <a:r>
                <a:rPr kumimoji="1" lang="ja-JP" altLang="en-US" sz="1600" smtClean="0"/>
                <a:t>第</a:t>
              </a:r>
              <a:r>
                <a:rPr kumimoji="1" lang="en-US" altLang="ja-JP" sz="1600" smtClean="0"/>
                <a:t>3</a:t>
              </a:r>
              <a:r>
                <a:rPr kumimoji="1" lang="ja-JP" altLang="en-US" sz="1600" smtClean="0"/>
                <a:t>章 </a:t>
              </a:r>
              <a:r>
                <a:rPr kumimoji="1" lang="en-US" altLang="ja-JP" sz="1600" smtClean="0"/>
                <a:t>Ansible</a:t>
              </a:r>
              <a:r>
                <a:rPr lang="en-US" altLang="ja-JP" sz="1600" smtClean="0"/>
                <a:t>-Pioneer</a:t>
              </a:r>
              <a:r>
                <a:rPr lang="ja-JP" altLang="en-US" sz="1600" smtClean="0"/>
                <a:t>編</a:t>
              </a:r>
              <a:r>
                <a:rPr lang="en-US" altLang="ja-JP" sz="1600" smtClean="0"/>
                <a:t/>
              </a:r>
              <a:br>
                <a:rPr lang="en-US" altLang="ja-JP" sz="1600" smtClean="0"/>
              </a:br>
              <a:r>
                <a:rPr lang="en-US" altLang="ja-JP" sz="1600" smtClean="0"/>
                <a:t>ITA</a:t>
              </a:r>
              <a:r>
                <a:rPr lang="ja-JP" altLang="en-US" sz="1600" err="1" smtClean="0"/>
                <a:t>が提</a:t>
              </a:r>
              <a:r>
                <a:rPr lang="ja-JP" altLang="en-US" sz="1600" smtClean="0"/>
                <a:t>供する</a:t>
              </a:r>
              <a:r>
                <a:rPr lang="en-US" altLang="ja-JP" sz="1600" smtClean="0"/>
                <a:t>Ansible</a:t>
              </a:r>
              <a:r>
                <a:rPr lang="ja-JP" altLang="en-US" sz="1600" smtClean="0"/>
                <a:t>独自</a:t>
              </a:r>
              <a:r>
                <a:rPr lang="ja-JP" altLang="en-US" sz="1600"/>
                <a:t>モジュール</a:t>
              </a:r>
              <a:r>
                <a:rPr lang="ja-JP" altLang="en-US" sz="1600" smtClean="0"/>
                <a:t>を用い、</a:t>
              </a:r>
              <a:r>
                <a:rPr lang="en-US" altLang="ja-JP" sz="1600" smtClean="0"/>
                <a:t/>
              </a:r>
              <a:br>
                <a:rPr lang="en-US" altLang="ja-JP" sz="1600" smtClean="0"/>
              </a:br>
              <a:r>
                <a:rPr lang="ja-JP" altLang="en-US" sz="1600" smtClean="0"/>
                <a:t>対話</a:t>
              </a:r>
              <a:r>
                <a:rPr lang="ja-JP" altLang="en-US" sz="1600"/>
                <a:t>ファイル</a:t>
              </a:r>
              <a:r>
                <a:rPr lang="ja-JP" altLang="en-US" sz="1600" smtClean="0"/>
                <a:t>を登録、利用する。</a:t>
              </a:r>
              <a:endParaRPr lang="en-US" altLang="ja-JP" sz="1600" smtClean="0"/>
            </a:p>
          </p:txBody>
        </p:sp>
      </p:grpSp>
    </p:spTree>
    <p:extLst>
      <p:ext uri="{BB962C8B-B14F-4D97-AF65-F5344CB8AC3E}">
        <p14:creationId xmlns:p14="http://schemas.microsoft.com/office/powerpoint/2010/main" val="34246879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カギ線コネクタ 122"/>
          <p:cNvCxnSpPr/>
          <p:nvPr/>
        </p:nvCxnSpPr>
        <p:spPr bwMode="auto">
          <a:xfrm flipV="1">
            <a:off x="3707880" y="5811081"/>
            <a:ext cx="0" cy="394746"/>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sp>
        <p:nvSpPr>
          <p:cNvPr id="3" name="コンテンツ プレースホルダー 2"/>
          <p:cNvSpPr>
            <a:spLocks noGrp="1"/>
          </p:cNvSpPr>
          <p:nvPr>
            <p:ph sz="quarter" idx="10"/>
          </p:nvPr>
        </p:nvSpPr>
        <p:spPr>
          <a:xfrm>
            <a:off x="179512" y="836711"/>
            <a:ext cx="8784976" cy="5639151"/>
          </a:xfrm>
        </p:spPr>
        <p:txBody>
          <a:bodyPr/>
          <a:lstStyle/>
          <a:p>
            <a:r>
              <a:rPr kumimoji="1" lang="en-US" altLang="ja-JP" b="1" dirty="0" err="1" smtClean="0"/>
              <a:t>ITAreadme</a:t>
            </a:r>
            <a:r>
              <a:rPr lang="ja-JP" altLang="en-US" b="1" dirty="0" smtClean="0"/>
              <a:t>の記述</a:t>
            </a:r>
            <a:r>
              <a:rPr lang="en-US" altLang="ja-JP" sz="1600" dirty="0" smtClean="0"/>
              <a:t/>
            </a:r>
            <a:br>
              <a:rPr lang="en-US" altLang="ja-JP" sz="1600" dirty="0" smtClean="0"/>
            </a:br>
            <a:r>
              <a:rPr lang="en-US" altLang="ja-JP" sz="1600" dirty="0" err="1" smtClean="0"/>
              <a:t>ita_readme</a:t>
            </a:r>
            <a:r>
              <a:rPr lang="ja-JP" altLang="en-US" sz="1600" dirty="0" smtClean="0"/>
              <a:t>は、変数の定義を追加・変更するための設定ファイルです。</a:t>
            </a:r>
            <a:r>
              <a:rPr lang="en-US" altLang="ja-JP" sz="1600" dirty="0" smtClean="0"/>
              <a:t/>
            </a:r>
            <a:br>
              <a:rPr lang="en-US" altLang="ja-JP" sz="1600" dirty="0" smtClean="0"/>
            </a:br>
            <a:r>
              <a:rPr lang="en-US" altLang="ja-JP" sz="1400" dirty="0" smtClean="0"/>
              <a:t>※</a:t>
            </a:r>
            <a:r>
              <a:rPr lang="en-US" altLang="ja-JP" sz="1400" dirty="0" err="1" smtClean="0"/>
              <a:t>ITAreadme</a:t>
            </a:r>
            <a:r>
              <a:rPr lang="ja-JP" altLang="en-US" sz="1400" dirty="0" smtClean="0"/>
              <a:t>について、詳細は</a:t>
            </a:r>
            <a:r>
              <a:rPr lang="ja-JP" altLang="en-US" sz="1400" kern="1200" dirty="0" smtClean="0">
                <a:solidFill>
                  <a:srgbClr val="000000"/>
                </a:solidFill>
                <a:hlinkClick r:id="rId2"/>
              </a:rPr>
              <a:t>マニュアル</a:t>
            </a:r>
            <a:r>
              <a:rPr lang="ja-JP" altLang="en-US" sz="1400" dirty="0" smtClean="0"/>
              <a:t>をご参照ください。</a:t>
            </a:r>
            <a:r>
              <a:rPr lang="en-US" altLang="ja-JP" sz="1400" dirty="0" smtClean="0"/>
              <a:t/>
            </a:r>
            <a:br>
              <a:rPr lang="en-US" altLang="ja-JP" sz="1400" dirty="0" smtClean="0"/>
            </a:br>
            <a:endParaRPr lang="en-US" altLang="ja-JP" sz="1200" dirty="0"/>
          </a:p>
          <a:p>
            <a:pPr marL="0" indent="0">
              <a:buNone/>
            </a:pPr>
            <a:r>
              <a:rPr lang="en-US" altLang="ja-JP" sz="1800" dirty="0" smtClean="0"/>
              <a:t/>
            </a:r>
            <a:br>
              <a:rPr lang="en-US" altLang="ja-JP" sz="1800" dirty="0" smtClean="0"/>
            </a:br>
            <a:r>
              <a:rPr lang="en-US" altLang="ja-JP" sz="1600" dirty="0" smtClean="0"/>
              <a:t/>
            </a:r>
            <a:br>
              <a:rPr lang="en-US" altLang="ja-JP" sz="1600" dirty="0" smtClean="0"/>
            </a:br>
            <a:endParaRPr lang="en-US" altLang="ja-JP" sz="1600" dirty="0" smtClean="0"/>
          </a:p>
          <a:p>
            <a:pPr marL="0" indent="0">
              <a:buNone/>
            </a:pPr>
            <a:r>
              <a:rPr lang="en-US" altLang="ja-JP" sz="1600" dirty="0" smtClean="0"/>
              <a:t/>
            </a:r>
            <a:br>
              <a:rPr lang="en-US" altLang="ja-JP" sz="1600" dirty="0" smtClean="0"/>
            </a:br>
            <a:r>
              <a:rPr lang="en-US" altLang="ja-JP" sz="1600" dirty="0" smtClean="0"/>
              <a:t/>
            </a:r>
            <a:br>
              <a:rPr lang="en-US" altLang="ja-JP" sz="1600" dirty="0" smtClean="0"/>
            </a:br>
            <a:r>
              <a:rPr lang="en-US" altLang="ja-JP" sz="1600" dirty="0" smtClean="0"/>
              <a:t/>
            </a:r>
            <a:br>
              <a:rPr lang="en-US" altLang="ja-JP" sz="1600" dirty="0" smtClean="0"/>
            </a:br>
            <a:r>
              <a:rPr lang="en-US" altLang="ja-JP" sz="1600" dirty="0" smtClean="0"/>
              <a:t>  </a:t>
            </a:r>
            <a:endParaRPr lang="en-US" altLang="ja-JP" sz="1600" dirty="0"/>
          </a:p>
        </p:txBody>
      </p:sp>
      <p:sp>
        <p:nvSpPr>
          <p:cNvPr id="2" name="タイトル 1"/>
          <p:cNvSpPr>
            <a:spLocks noGrp="1"/>
          </p:cNvSpPr>
          <p:nvPr>
            <p:ph type="title"/>
          </p:nvPr>
        </p:nvSpPr>
        <p:spPr/>
        <p:txBody>
          <a:bodyPr/>
          <a:lstStyle/>
          <a:p>
            <a:r>
              <a:rPr lang="en-US" altLang="ja-JP"/>
              <a:t>2.2 </a:t>
            </a:r>
            <a:r>
              <a:rPr lang="ja-JP" altLang="en-US"/>
              <a:t>ロールパッケージの準備</a:t>
            </a:r>
            <a:r>
              <a:rPr lang="en-US" altLang="ja-JP" smtClean="0"/>
              <a:t>(2/4</a:t>
            </a:r>
            <a:r>
              <a:rPr lang="en-US" altLang="ja-JP"/>
              <a:t>)</a:t>
            </a:r>
            <a:endParaRPr kumimoji="1" lang="ja-JP" altLang="en-US"/>
          </a:p>
        </p:txBody>
      </p:sp>
      <p:sp>
        <p:nvSpPr>
          <p:cNvPr id="4" name="フローチャート : 書類 51"/>
          <p:cNvSpPr/>
          <p:nvPr/>
        </p:nvSpPr>
        <p:spPr bwMode="auto">
          <a:xfrm>
            <a:off x="275500" y="5361110"/>
            <a:ext cx="2221466" cy="900636"/>
          </a:xfrm>
          <a:prstGeom prst="flowChartDocument">
            <a:avLst/>
          </a:prstGeom>
          <a:ln>
            <a:solidFill>
              <a:schemeClr val="tx1"/>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ja-JP" sz="1200" b="1" u="sng" smtClean="0"/>
              <a:t>ITAreadme</a:t>
            </a:r>
            <a:r>
              <a:rPr lang="en-US" altLang="ja-JP" sz="1200" smtClean="0"/>
              <a:t/>
            </a:r>
            <a:br>
              <a:rPr lang="en-US" altLang="ja-JP" sz="1200" smtClean="0"/>
            </a:br>
            <a:r>
              <a:rPr lang="en-US" altLang="ja-JP" sz="1200" smtClean="0"/>
              <a:t>sudo_users: </a:t>
            </a:r>
          </a:p>
          <a:p>
            <a:r>
              <a:rPr lang="en-US" altLang="ja-JP" sz="1200" smtClean="0"/>
              <a:t>  </a:t>
            </a:r>
            <a:r>
              <a:rPr lang="en-US" altLang="ja-JP" sz="1200"/>
              <a:t>- name: </a:t>
            </a:r>
            <a:r>
              <a:rPr lang="en-US" altLang="ja-JP" sz="1200">
                <a:latin typeface="Consolas" panose="020B0609020204030204" pitchFamily="49" charset="0"/>
                <a:cs typeface="Consolas" panose="020B0609020204030204" pitchFamily="49" charset="0"/>
              </a:rPr>
              <a:t/>
            </a:r>
            <a:br>
              <a:rPr lang="en-US" altLang="ja-JP" sz="1200">
                <a:latin typeface="Consolas" panose="020B0609020204030204" pitchFamily="49" charset="0"/>
                <a:cs typeface="Consolas" panose="020B0609020204030204" pitchFamily="49" charset="0"/>
              </a:rPr>
            </a:br>
            <a:endParaRPr lang="en-US" altLang="ja-JP" sz="1200" smtClean="0">
              <a:latin typeface="Consolas" panose="020B0609020204030204" pitchFamily="49" charset="0"/>
              <a:ea typeface="+mj-ea"/>
              <a:cs typeface="Consolas" panose="020B0609020204030204" pitchFamily="49" charset="0"/>
            </a:endParaRPr>
          </a:p>
        </p:txBody>
      </p:sp>
      <p:graphicFrame>
        <p:nvGraphicFramePr>
          <p:cNvPr id="7" name="表 6"/>
          <p:cNvGraphicFramePr>
            <a:graphicFrameLocks noGrp="1"/>
          </p:cNvGraphicFramePr>
          <p:nvPr>
            <p:extLst>
              <p:ext uri="{D42A27DB-BD31-4B8C-83A1-F6EECF244321}">
                <p14:modId xmlns:p14="http://schemas.microsoft.com/office/powerpoint/2010/main" val="4193017541"/>
              </p:ext>
            </p:extLst>
          </p:nvPr>
        </p:nvGraphicFramePr>
        <p:xfrm>
          <a:off x="4860040" y="5496468"/>
          <a:ext cx="3892712" cy="629920"/>
        </p:xfrm>
        <a:graphic>
          <a:graphicData uri="http://schemas.openxmlformats.org/drawingml/2006/table">
            <a:tbl>
              <a:tblPr firstRow="1" bandRow="1">
                <a:tableStyleId>{93296810-A885-4BE3-A3E7-6D5BEEA58F35}</a:tableStyleId>
              </a:tblPr>
              <a:tblGrid>
                <a:gridCol w="1321403">
                  <a:extLst>
                    <a:ext uri="{9D8B030D-6E8A-4147-A177-3AD203B41FA5}">
                      <a16:colId xmlns:a16="http://schemas.microsoft.com/office/drawing/2014/main" val="916670131"/>
                    </a:ext>
                  </a:extLst>
                </a:gridCol>
                <a:gridCol w="1257995">
                  <a:extLst>
                    <a:ext uri="{9D8B030D-6E8A-4147-A177-3AD203B41FA5}">
                      <a16:colId xmlns:a16="http://schemas.microsoft.com/office/drawing/2014/main" val="4118183924"/>
                    </a:ext>
                  </a:extLst>
                </a:gridCol>
                <a:gridCol w="1313314">
                  <a:extLst>
                    <a:ext uri="{9D8B030D-6E8A-4147-A177-3AD203B41FA5}">
                      <a16:colId xmlns:a16="http://schemas.microsoft.com/office/drawing/2014/main" val="2631244197"/>
                    </a:ext>
                  </a:extLst>
                </a:gridCol>
              </a:tblGrid>
              <a:tr h="0">
                <a:tc>
                  <a:txBody>
                    <a:bodyPr/>
                    <a:lstStyle/>
                    <a:p>
                      <a:r>
                        <a:rPr kumimoji="1" lang="ja-JP" altLang="en-US" sz="1100" smtClean="0"/>
                        <a:t>変数名</a:t>
                      </a:r>
                      <a:endParaRPr kumimoji="1" lang="ja-JP" altLang="en-US" sz="11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100" smtClean="0"/>
                        <a:t>メンバー変数名</a:t>
                      </a:r>
                      <a:endParaRPr kumimoji="1" lang="ja-JP" altLang="en-US" sz="1100"/>
                    </a:p>
                  </a:txBody>
                  <a:tcPr>
                    <a:lnT w="28575" cap="flat" cmpd="sng" algn="ctr">
                      <a:solidFill>
                        <a:schemeClr val="bg2">
                          <a:lumMod val="50000"/>
                        </a:schemeClr>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smtClean="0"/>
                        <a:t>具体値</a:t>
                      </a:r>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295474219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100" smtClean="0"/>
                        <a:t>LCA_sudo_users</a:t>
                      </a:r>
                      <a:endParaRPr kumimoji="1" lang="ja-JP" altLang="en-US" sz="110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smtClean="0"/>
                        <a:t>[0].name</a:t>
                      </a:r>
                      <a:endParaRPr kumimoji="1" lang="ja-JP" altLang="en-US" sz="1100" smtClean="0"/>
                    </a:p>
                  </a:txBody>
                  <a:tcP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100" smtClean="0"/>
                        <a:t>example_name</a:t>
                      </a:r>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694506176"/>
                  </a:ext>
                </a:extLst>
              </a:tr>
            </a:tbl>
          </a:graphicData>
        </a:graphic>
      </p:graphicFrame>
      <p:sp>
        <p:nvSpPr>
          <p:cNvPr id="9" name="テキスト ボックス 8"/>
          <p:cNvSpPr txBox="1"/>
          <p:nvPr/>
        </p:nvSpPr>
        <p:spPr>
          <a:xfrm>
            <a:off x="6156289" y="3631942"/>
            <a:ext cx="1980029" cy="307777"/>
          </a:xfrm>
          <a:prstGeom prst="rect">
            <a:avLst/>
          </a:prstGeom>
          <a:noFill/>
        </p:spPr>
        <p:txBody>
          <a:bodyPr wrap="none" rtlCol="0">
            <a:spAutoFit/>
          </a:bodyPr>
          <a:lstStyle/>
          <a:p>
            <a:r>
              <a:rPr kumimoji="1" lang="ja-JP" altLang="en-US" sz="1400" smtClean="0"/>
              <a:t>実際に利用される変数</a:t>
            </a:r>
            <a:endParaRPr kumimoji="1" lang="ja-JP" altLang="en-US" sz="1400"/>
          </a:p>
        </p:txBody>
      </p:sp>
      <p:sp>
        <p:nvSpPr>
          <p:cNvPr id="18" name="テキスト ボックス 17"/>
          <p:cNvSpPr txBox="1"/>
          <p:nvPr/>
        </p:nvSpPr>
        <p:spPr>
          <a:xfrm>
            <a:off x="5131327" y="5241391"/>
            <a:ext cx="1082348" cy="307777"/>
          </a:xfrm>
          <a:prstGeom prst="rect">
            <a:avLst/>
          </a:prstGeom>
          <a:noFill/>
        </p:spPr>
        <p:txBody>
          <a:bodyPr wrap="none" rtlCol="0">
            <a:spAutoFit/>
          </a:bodyPr>
          <a:lstStyle/>
          <a:p>
            <a:r>
              <a:rPr lang="ja-JP" altLang="en-US" sz="1400" smtClean="0"/>
              <a:t>代入値管理</a:t>
            </a:r>
            <a:endParaRPr kumimoji="1" lang="ja-JP" altLang="en-US" sz="1400"/>
          </a:p>
        </p:txBody>
      </p:sp>
      <p:cxnSp>
        <p:nvCxnSpPr>
          <p:cNvPr id="15" name="カギ線コネクタ 122"/>
          <p:cNvCxnSpPr>
            <a:stCxn id="4" idx="3"/>
            <a:endCxn id="7" idx="1"/>
          </p:cNvCxnSpPr>
          <p:nvPr/>
        </p:nvCxnSpPr>
        <p:spPr bwMode="auto">
          <a:xfrm>
            <a:off x="2496966" y="5811428"/>
            <a:ext cx="2363074" cy="0"/>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cxnSp>
        <p:nvCxnSpPr>
          <p:cNvPr id="24" name="カギ線コネクタ 122"/>
          <p:cNvCxnSpPr>
            <a:stCxn id="7" idx="0"/>
            <a:endCxn id="46" idx="2"/>
          </p:cNvCxnSpPr>
          <p:nvPr/>
        </p:nvCxnSpPr>
        <p:spPr bwMode="auto">
          <a:xfrm rot="5400000" flipH="1" flipV="1">
            <a:off x="6924859" y="4840367"/>
            <a:ext cx="537638" cy="774565"/>
          </a:xfrm>
          <a:prstGeom prst="bentConnector3">
            <a:avLst>
              <a:gd name="adj1" fmla="val 50000"/>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pic>
        <p:nvPicPr>
          <p:cNvPr id="5" name="図 4"/>
          <p:cNvPicPr>
            <a:picLocks noChangeAspect="1"/>
          </p:cNvPicPr>
          <p:nvPr/>
        </p:nvPicPr>
        <p:blipFill>
          <a:blip r:embed="rId3"/>
          <a:stretch>
            <a:fillRect/>
          </a:stretch>
        </p:blipFill>
        <p:spPr>
          <a:xfrm>
            <a:off x="4626392" y="4924412"/>
            <a:ext cx="578326" cy="578326"/>
          </a:xfrm>
          <a:prstGeom prst="rect">
            <a:avLst/>
          </a:prstGeom>
        </p:spPr>
      </p:pic>
      <p:cxnSp>
        <p:nvCxnSpPr>
          <p:cNvPr id="21" name="カギ線コネクタ 122"/>
          <p:cNvCxnSpPr>
            <a:stCxn id="6" idx="3"/>
            <a:endCxn id="46" idx="1"/>
          </p:cNvCxnSpPr>
          <p:nvPr/>
        </p:nvCxnSpPr>
        <p:spPr bwMode="auto">
          <a:xfrm>
            <a:off x="2589005" y="4469366"/>
            <a:ext cx="3839295" cy="15981"/>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sp>
        <p:nvSpPr>
          <p:cNvPr id="6" name="フローチャート : 書類 51"/>
          <p:cNvSpPr/>
          <p:nvPr/>
        </p:nvSpPr>
        <p:spPr bwMode="auto">
          <a:xfrm>
            <a:off x="283683" y="3923738"/>
            <a:ext cx="2305322" cy="1091255"/>
          </a:xfrm>
          <a:prstGeom prst="flowChartDocument">
            <a:avLst/>
          </a:prstGeom>
          <a:ln>
            <a:solidFill>
              <a:schemeClr val="tx1"/>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ja-JP" sz="1200" b="1" u="sng" smtClean="0">
                <a:latin typeface="Consolas" panose="020B0609020204030204" pitchFamily="49" charset="0"/>
                <a:ea typeface="+mj-ea"/>
                <a:cs typeface="Consolas" panose="020B0609020204030204" pitchFamily="49" charset="0"/>
              </a:rPr>
              <a:t>defaults/main.yml</a:t>
            </a:r>
            <a:r>
              <a:rPr lang="en-US" altLang="ja-JP" sz="1200" smtClean="0">
                <a:latin typeface="Consolas" panose="020B0609020204030204" pitchFamily="49" charset="0"/>
                <a:ea typeface="+mj-ea"/>
                <a:cs typeface="Consolas" panose="020B0609020204030204" pitchFamily="49" charset="0"/>
              </a:rPr>
              <a:t/>
            </a:r>
            <a:br>
              <a:rPr lang="en-US" altLang="ja-JP" sz="1200" smtClean="0">
                <a:latin typeface="Consolas" panose="020B0609020204030204" pitchFamily="49" charset="0"/>
                <a:ea typeface="+mj-ea"/>
                <a:cs typeface="Consolas" panose="020B0609020204030204" pitchFamily="49" charset="0"/>
              </a:rPr>
            </a:br>
            <a:r>
              <a:rPr lang="en-US" altLang="ja-JP" sz="1200"/>
              <a:t>sudo_package: </a:t>
            </a:r>
            <a:r>
              <a:rPr lang="en-US" altLang="ja-JP" sz="1200" smtClean="0"/>
              <a:t>sudo</a:t>
            </a:r>
            <a:endParaRPr lang="en-US" altLang="ja-JP" sz="1200" smtClean="0">
              <a:latin typeface="Consolas" panose="020B0609020204030204" pitchFamily="49" charset="0"/>
              <a:ea typeface="+mj-ea"/>
              <a:cs typeface="Consolas" panose="020B0609020204030204" pitchFamily="49" charset="0"/>
            </a:endParaRPr>
          </a:p>
          <a:p>
            <a:r>
              <a:rPr lang="en-US" altLang="ja-JP" sz="1200" smtClean="0"/>
              <a:t>sudo_users</a:t>
            </a:r>
            <a:r>
              <a:rPr lang="en-US" altLang="ja-JP" sz="1200"/>
              <a:t>: </a:t>
            </a:r>
            <a:r>
              <a:rPr lang="en-US" altLang="ja-JP" sz="1200" smtClean="0"/>
              <a:t>[]</a:t>
            </a:r>
          </a:p>
          <a:p>
            <a:endParaRPr lang="en-US" altLang="ja-JP" sz="1200"/>
          </a:p>
        </p:txBody>
      </p:sp>
      <p:sp>
        <p:nvSpPr>
          <p:cNvPr id="19" name="テキスト ボックス 18"/>
          <p:cNvSpPr txBox="1"/>
          <p:nvPr/>
        </p:nvSpPr>
        <p:spPr>
          <a:xfrm>
            <a:off x="278951" y="2537211"/>
            <a:ext cx="3096308" cy="523220"/>
          </a:xfrm>
          <a:prstGeom prst="rect">
            <a:avLst/>
          </a:prstGeom>
          <a:solidFill>
            <a:schemeClr val="bg2">
              <a:lumMod val="85000"/>
            </a:schemeClr>
          </a:solidFill>
        </p:spPr>
        <p:txBody>
          <a:bodyPr wrap="square" rtlCol="0">
            <a:spAutoFit/>
          </a:bodyPr>
          <a:lstStyle/>
          <a:p>
            <a:r>
              <a:rPr lang="en-US" altLang="ja-JP" sz="1400" dirty="0" err="1" smtClean="0"/>
              <a:t>sudo_users</a:t>
            </a:r>
            <a:r>
              <a:rPr lang="en-US" altLang="ja-JP" sz="1400" dirty="0"/>
              <a:t>: </a:t>
            </a:r>
          </a:p>
          <a:p>
            <a:r>
              <a:rPr lang="en-US" altLang="ja-JP" sz="1400" dirty="0"/>
              <a:t> </a:t>
            </a:r>
            <a:r>
              <a:rPr lang="en-US" altLang="ja-JP" sz="1400" dirty="0" smtClean="0"/>
              <a:t> - name: </a:t>
            </a:r>
          </a:p>
        </p:txBody>
      </p:sp>
      <p:sp>
        <p:nvSpPr>
          <p:cNvPr id="46" name="フローチャート : 書類 51"/>
          <p:cNvSpPr/>
          <p:nvPr/>
        </p:nvSpPr>
        <p:spPr bwMode="auto">
          <a:xfrm>
            <a:off x="6428300" y="3939719"/>
            <a:ext cx="2305322" cy="1091255"/>
          </a:xfrm>
          <a:prstGeom prst="flowChartDocument">
            <a:avLst/>
          </a:prstGeom>
          <a:ln>
            <a:solidFill>
              <a:schemeClr val="tx1"/>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ja-JP" sz="1200" smtClean="0"/>
              <a:t>sudo_package</a:t>
            </a:r>
            <a:r>
              <a:rPr lang="en-US" altLang="ja-JP" sz="1200"/>
              <a:t>: </a:t>
            </a:r>
            <a:r>
              <a:rPr lang="en-US" altLang="ja-JP" sz="1200" smtClean="0"/>
              <a:t>sudo</a:t>
            </a:r>
            <a:r>
              <a:rPr lang="en-US" altLang="ja-JP" sz="1200" smtClean="0">
                <a:latin typeface="Consolas" panose="020B0609020204030204" pitchFamily="49" charset="0"/>
                <a:ea typeface="+mj-ea"/>
                <a:cs typeface="Consolas" panose="020B0609020204030204" pitchFamily="49" charset="0"/>
              </a:rPr>
              <a:t/>
            </a:r>
            <a:br>
              <a:rPr lang="en-US" altLang="ja-JP" sz="1200" smtClean="0">
                <a:latin typeface="Consolas" panose="020B0609020204030204" pitchFamily="49" charset="0"/>
                <a:ea typeface="+mj-ea"/>
                <a:cs typeface="Consolas" panose="020B0609020204030204" pitchFamily="49" charset="0"/>
              </a:rPr>
            </a:br>
            <a:r>
              <a:rPr lang="en-US" altLang="ja-JP" sz="1200" smtClean="0"/>
              <a:t>sudo_users</a:t>
            </a:r>
            <a:r>
              <a:rPr lang="en-US" altLang="ja-JP" sz="1200"/>
              <a:t>: </a:t>
            </a:r>
          </a:p>
          <a:p>
            <a:r>
              <a:rPr lang="en-US" altLang="ja-JP" sz="1200"/>
              <a:t>  - name</a:t>
            </a:r>
            <a:r>
              <a:rPr lang="en-US" altLang="ja-JP" sz="1200" smtClean="0"/>
              <a:t>:</a:t>
            </a:r>
            <a:r>
              <a:rPr lang="ja-JP" altLang="en-US" sz="1200" smtClean="0"/>
              <a:t> </a:t>
            </a:r>
            <a:r>
              <a:rPr lang="en-US" altLang="ja-JP" sz="1200" smtClean="0"/>
              <a:t>example_name</a:t>
            </a:r>
            <a:endParaRPr lang="en-US" altLang="ja-JP" sz="1200"/>
          </a:p>
        </p:txBody>
      </p:sp>
      <p:sp>
        <p:nvSpPr>
          <p:cNvPr id="52" name="テキスト ボックス 51"/>
          <p:cNvSpPr txBox="1"/>
          <p:nvPr/>
        </p:nvSpPr>
        <p:spPr>
          <a:xfrm>
            <a:off x="179451" y="2192230"/>
            <a:ext cx="5616658" cy="338554"/>
          </a:xfrm>
          <a:prstGeom prst="rect">
            <a:avLst/>
          </a:prstGeom>
          <a:noFill/>
        </p:spPr>
        <p:txBody>
          <a:bodyPr wrap="square" rtlCol="0">
            <a:spAutoFit/>
          </a:bodyPr>
          <a:lstStyle/>
          <a:p>
            <a:r>
              <a:rPr lang="ja-JP" altLang="en-US" sz="1600" kern="0" dirty="0" smtClean="0"/>
              <a:t>ファイル名</a:t>
            </a:r>
            <a:r>
              <a:rPr lang="en-US" altLang="ja-JP" sz="1600" kern="0" dirty="0"/>
              <a:t>:</a:t>
            </a:r>
            <a:r>
              <a:rPr lang="ja-JP" altLang="en-US" sz="1600" kern="0" dirty="0"/>
              <a:t> </a:t>
            </a:r>
            <a:r>
              <a:rPr lang="en-US" altLang="ja-JP" sz="1600" kern="0" dirty="0" err="1"/>
              <a:t>ita_readme_</a:t>
            </a:r>
            <a:r>
              <a:rPr lang="en-US" altLang="ja-JP" sz="1600" dirty="0" err="1"/>
              <a:t>ansible-sudo-master</a:t>
            </a:r>
            <a:r>
              <a:rPr lang="en-US" altLang="ja-JP" sz="1600" kern="0" dirty="0" err="1"/>
              <a:t>.yml</a:t>
            </a:r>
            <a:endParaRPr kumimoji="1" lang="ja-JP" altLang="en-US" sz="1600" dirty="0"/>
          </a:p>
        </p:txBody>
      </p:sp>
      <p:sp>
        <p:nvSpPr>
          <p:cNvPr id="12" name="正方形/長方形 11"/>
          <p:cNvSpPr/>
          <p:nvPr/>
        </p:nvSpPr>
        <p:spPr bwMode="auto">
          <a:xfrm>
            <a:off x="179451" y="3501010"/>
            <a:ext cx="8784062" cy="2974852"/>
          </a:xfrm>
          <a:prstGeom prst="rect">
            <a:avLst/>
          </a:prstGeom>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1" lang="ja-JP" altLang="en-US" b="1" u="sng" smtClean="0">
                <a:latin typeface="+mn-ea"/>
              </a:rPr>
              <a:t>イメージ図</a:t>
            </a:r>
            <a:endParaRPr kumimoji="1" lang="ja-JP" altLang="en-US" b="1" u="sng" dirty="0" smtClean="0">
              <a:latin typeface="+mn-ea"/>
            </a:endParaRPr>
          </a:p>
        </p:txBody>
      </p:sp>
      <p:grpSp>
        <p:nvGrpSpPr>
          <p:cNvPr id="17" name="グループ化 16"/>
          <p:cNvGrpSpPr>
            <a:grpSpLocks noChangeAspect="1"/>
          </p:cNvGrpSpPr>
          <p:nvPr/>
        </p:nvGrpSpPr>
        <p:grpSpPr bwMode="gray">
          <a:xfrm>
            <a:off x="3491850" y="5909955"/>
            <a:ext cx="516436" cy="594483"/>
            <a:chOff x="-2227263" y="1692275"/>
            <a:chExt cx="2468563" cy="2841625"/>
          </a:xfrm>
        </p:grpSpPr>
        <p:sp>
          <p:nvSpPr>
            <p:cNvPr id="20" name="Freeform 85"/>
            <p:cNvSpPr>
              <a:spLocks noChangeAspect="1"/>
            </p:cNvSpPr>
            <p:nvPr/>
          </p:nvSpPr>
          <p:spPr bwMode="gray">
            <a:xfrm>
              <a:off x="-2227263" y="1692275"/>
              <a:ext cx="2468563" cy="2841625"/>
            </a:xfrm>
            <a:custGeom>
              <a:avLst/>
              <a:gdLst>
                <a:gd name="T0" fmla="*/ 633 w 655"/>
                <a:gd name="T1" fmla="*/ 180 h 755"/>
                <a:gd name="T2" fmla="*/ 467 w 655"/>
                <a:gd name="T3" fmla="*/ 21 h 755"/>
                <a:gd name="T4" fmla="*/ 414 w 655"/>
                <a:gd name="T5" fmla="*/ 0 h 755"/>
                <a:gd name="T6" fmla="*/ 134 w 655"/>
                <a:gd name="T7" fmla="*/ 0 h 755"/>
                <a:gd name="T8" fmla="*/ 81 w 655"/>
                <a:gd name="T9" fmla="*/ 52 h 755"/>
                <a:gd name="T10" fmla="*/ 81 w 655"/>
                <a:gd name="T11" fmla="*/ 105 h 755"/>
                <a:gd name="T12" fmla="*/ 24 w 655"/>
                <a:gd name="T13" fmla="*/ 105 h 755"/>
                <a:gd name="T14" fmla="*/ 0 w 655"/>
                <a:gd name="T15" fmla="*/ 129 h 755"/>
                <a:gd name="T16" fmla="*/ 0 w 655"/>
                <a:gd name="T17" fmla="*/ 273 h 755"/>
                <a:gd name="T18" fmla="*/ 24 w 655"/>
                <a:gd name="T19" fmla="*/ 297 h 755"/>
                <a:gd name="T20" fmla="*/ 81 w 655"/>
                <a:gd name="T21" fmla="*/ 297 h 755"/>
                <a:gd name="T22" fmla="*/ 81 w 655"/>
                <a:gd name="T23" fmla="*/ 703 h 755"/>
                <a:gd name="T24" fmla="*/ 134 w 655"/>
                <a:gd name="T25" fmla="*/ 755 h 755"/>
                <a:gd name="T26" fmla="*/ 603 w 655"/>
                <a:gd name="T27" fmla="*/ 755 h 755"/>
                <a:gd name="T28" fmla="*/ 655 w 655"/>
                <a:gd name="T29" fmla="*/ 703 h 755"/>
                <a:gd name="T30" fmla="*/ 655 w 655"/>
                <a:gd name="T31" fmla="*/ 233 h 755"/>
                <a:gd name="T32" fmla="*/ 633 w 655"/>
                <a:gd name="T33" fmla="*/ 180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5" h="755">
                  <a:moveTo>
                    <a:pt x="633" y="180"/>
                  </a:moveTo>
                  <a:cubicBezTo>
                    <a:pt x="467" y="21"/>
                    <a:pt x="467" y="21"/>
                    <a:pt x="467" y="21"/>
                  </a:cubicBezTo>
                  <a:cubicBezTo>
                    <a:pt x="454" y="8"/>
                    <a:pt x="433" y="0"/>
                    <a:pt x="414" y="0"/>
                  </a:cubicBezTo>
                  <a:cubicBezTo>
                    <a:pt x="134" y="0"/>
                    <a:pt x="134" y="0"/>
                    <a:pt x="134" y="0"/>
                  </a:cubicBezTo>
                  <a:cubicBezTo>
                    <a:pt x="105" y="0"/>
                    <a:pt x="81" y="23"/>
                    <a:pt x="81" y="52"/>
                  </a:cubicBezTo>
                  <a:cubicBezTo>
                    <a:pt x="81" y="70"/>
                    <a:pt x="81" y="88"/>
                    <a:pt x="81" y="105"/>
                  </a:cubicBezTo>
                  <a:cubicBezTo>
                    <a:pt x="24" y="105"/>
                    <a:pt x="24" y="105"/>
                    <a:pt x="24" y="105"/>
                  </a:cubicBezTo>
                  <a:cubicBezTo>
                    <a:pt x="11" y="105"/>
                    <a:pt x="0" y="116"/>
                    <a:pt x="0" y="129"/>
                  </a:cubicBezTo>
                  <a:cubicBezTo>
                    <a:pt x="0" y="273"/>
                    <a:pt x="0" y="273"/>
                    <a:pt x="0" y="273"/>
                  </a:cubicBezTo>
                  <a:cubicBezTo>
                    <a:pt x="0" y="287"/>
                    <a:pt x="11" y="297"/>
                    <a:pt x="24" y="297"/>
                  </a:cubicBezTo>
                  <a:cubicBezTo>
                    <a:pt x="81" y="297"/>
                    <a:pt x="81" y="297"/>
                    <a:pt x="81" y="297"/>
                  </a:cubicBezTo>
                  <a:cubicBezTo>
                    <a:pt x="81" y="703"/>
                    <a:pt x="81" y="703"/>
                    <a:pt x="81" y="703"/>
                  </a:cubicBezTo>
                  <a:cubicBezTo>
                    <a:pt x="81" y="732"/>
                    <a:pt x="105" y="755"/>
                    <a:pt x="134" y="755"/>
                  </a:cubicBezTo>
                  <a:cubicBezTo>
                    <a:pt x="603" y="755"/>
                    <a:pt x="603" y="755"/>
                    <a:pt x="603" y="755"/>
                  </a:cubicBezTo>
                  <a:cubicBezTo>
                    <a:pt x="632" y="755"/>
                    <a:pt x="655" y="732"/>
                    <a:pt x="655" y="703"/>
                  </a:cubicBezTo>
                  <a:cubicBezTo>
                    <a:pt x="655" y="233"/>
                    <a:pt x="655" y="233"/>
                    <a:pt x="655" y="233"/>
                  </a:cubicBezTo>
                  <a:cubicBezTo>
                    <a:pt x="655" y="215"/>
                    <a:pt x="646" y="193"/>
                    <a:pt x="633" y="180"/>
                  </a:cubicBezTo>
                  <a:close/>
                </a:path>
              </a:pathLst>
            </a:custGeom>
            <a:solidFill>
              <a:srgbClr val="002B62"/>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メイリオ"/>
                <a:ea typeface="メイリオ"/>
              </a:endParaRPr>
            </a:p>
          </p:txBody>
        </p:sp>
        <p:sp>
          <p:nvSpPr>
            <p:cNvPr id="22" name="フリーフォーム 21"/>
            <p:cNvSpPr>
              <a:spLocks noChangeAspect="1"/>
            </p:cNvSpPr>
            <p:nvPr/>
          </p:nvSpPr>
          <p:spPr bwMode="gray">
            <a:xfrm>
              <a:off x="-1782764" y="1827212"/>
              <a:ext cx="1887538" cy="2571750"/>
            </a:xfrm>
            <a:custGeom>
              <a:avLst/>
              <a:gdLst>
                <a:gd name="connsiteX0" fmla="*/ 316700 w 1887538"/>
                <a:gd name="connsiteY0" fmla="*/ 2041525 h 2571750"/>
                <a:gd name="connsiteX1" fmla="*/ 271463 w 1887538"/>
                <a:gd name="connsiteY1" fmla="*/ 2085975 h 2571750"/>
                <a:gd name="connsiteX2" fmla="*/ 316700 w 1887538"/>
                <a:gd name="connsiteY2" fmla="*/ 2130425 h 2571750"/>
                <a:gd name="connsiteX3" fmla="*/ 557964 w 1887538"/>
                <a:gd name="connsiteY3" fmla="*/ 2130425 h 2571750"/>
                <a:gd name="connsiteX4" fmla="*/ 580583 w 1887538"/>
                <a:gd name="connsiteY4" fmla="*/ 2130425 h 2571750"/>
                <a:gd name="connsiteX5" fmla="*/ 614511 w 1887538"/>
                <a:gd name="connsiteY5" fmla="*/ 2130425 h 2571750"/>
                <a:gd name="connsiteX6" fmla="*/ 618281 w 1887538"/>
                <a:gd name="connsiteY6" fmla="*/ 2130425 h 2571750"/>
                <a:gd name="connsiteX7" fmla="*/ 1564489 w 1887538"/>
                <a:gd name="connsiteY7" fmla="*/ 2130425 h 2571750"/>
                <a:gd name="connsiteX8" fmla="*/ 1609726 w 1887538"/>
                <a:gd name="connsiteY8" fmla="*/ 2085975 h 2571750"/>
                <a:gd name="connsiteX9" fmla="*/ 1564489 w 1887538"/>
                <a:gd name="connsiteY9" fmla="*/ 2041525 h 2571750"/>
                <a:gd name="connsiteX10" fmla="*/ 618281 w 1887538"/>
                <a:gd name="connsiteY10" fmla="*/ 2041525 h 2571750"/>
                <a:gd name="connsiteX11" fmla="*/ 610741 w 1887538"/>
                <a:gd name="connsiteY11" fmla="*/ 2041525 h 2571750"/>
                <a:gd name="connsiteX12" fmla="*/ 573043 w 1887538"/>
                <a:gd name="connsiteY12" fmla="*/ 2041525 h 2571750"/>
                <a:gd name="connsiteX13" fmla="*/ 557964 w 1887538"/>
                <a:gd name="connsiteY13" fmla="*/ 2041525 h 2571750"/>
                <a:gd name="connsiteX14" fmla="*/ 316700 w 1887538"/>
                <a:gd name="connsiteY14" fmla="*/ 2041525 h 2571750"/>
                <a:gd name="connsiteX15" fmla="*/ 316700 w 1887538"/>
                <a:gd name="connsiteY15" fmla="*/ 1646237 h 2571750"/>
                <a:gd name="connsiteX16" fmla="*/ 271463 w 1887538"/>
                <a:gd name="connsiteY16" fmla="*/ 1694942 h 2571750"/>
                <a:gd name="connsiteX17" fmla="*/ 316700 w 1887538"/>
                <a:gd name="connsiteY17" fmla="*/ 1739900 h 2571750"/>
                <a:gd name="connsiteX18" fmla="*/ 557964 w 1887538"/>
                <a:gd name="connsiteY18" fmla="*/ 1739900 h 2571750"/>
                <a:gd name="connsiteX19" fmla="*/ 580583 w 1887538"/>
                <a:gd name="connsiteY19" fmla="*/ 1739900 h 2571750"/>
                <a:gd name="connsiteX20" fmla="*/ 614511 w 1887538"/>
                <a:gd name="connsiteY20" fmla="*/ 1739900 h 2571750"/>
                <a:gd name="connsiteX21" fmla="*/ 618281 w 1887538"/>
                <a:gd name="connsiteY21" fmla="*/ 1739900 h 2571750"/>
                <a:gd name="connsiteX22" fmla="*/ 1564489 w 1887538"/>
                <a:gd name="connsiteY22" fmla="*/ 1739900 h 2571750"/>
                <a:gd name="connsiteX23" fmla="*/ 1609726 w 1887538"/>
                <a:gd name="connsiteY23" fmla="*/ 1694942 h 2571750"/>
                <a:gd name="connsiteX24" fmla="*/ 1564489 w 1887538"/>
                <a:gd name="connsiteY24" fmla="*/ 1646237 h 2571750"/>
                <a:gd name="connsiteX25" fmla="*/ 618281 w 1887538"/>
                <a:gd name="connsiteY25" fmla="*/ 1646237 h 2571750"/>
                <a:gd name="connsiteX26" fmla="*/ 610741 w 1887538"/>
                <a:gd name="connsiteY26" fmla="*/ 1646237 h 2571750"/>
                <a:gd name="connsiteX27" fmla="*/ 573043 w 1887538"/>
                <a:gd name="connsiteY27" fmla="*/ 1646237 h 2571750"/>
                <a:gd name="connsiteX28" fmla="*/ 557964 w 1887538"/>
                <a:gd name="connsiteY28" fmla="*/ 1646237 h 2571750"/>
                <a:gd name="connsiteX29" fmla="*/ 316700 w 1887538"/>
                <a:gd name="connsiteY29" fmla="*/ 1646237 h 2571750"/>
                <a:gd name="connsiteX30" fmla="*/ 316700 w 1887538"/>
                <a:gd name="connsiteY30" fmla="*/ 1249362 h 2571750"/>
                <a:gd name="connsiteX31" fmla="*/ 271463 w 1887538"/>
                <a:gd name="connsiteY31" fmla="*/ 1298892 h 2571750"/>
                <a:gd name="connsiteX32" fmla="*/ 316700 w 1887538"/>
                <a:gd name="connsiteY32" fmla="*/ 1344612 h 2571750"/>
                <a:gd name="connsiteX33" fmla="*/ 557964 w 1887538"/>
                <a:gd name="connsiteY33" fmla="*/ 1344612 h 2571750"/>
                <a:gd name="connsiteX34" fmla="*/ 580583 w 1887538"/>
                <a:gd name="connsiteY34" fmla="*/ 1344612 h 2571750"/>
                <a:gd name="connsiteX35" fmla="*/ 614511 w 1887538"/>
                <a:gd name="connsiteY35" fmla="*/ 1344612 h 2571750"/>
                <a:gd name="connsiteX36" fmla="*/ 618281 w 1887538"/>
                <a:gd name="connsiteY36" fmla="*/ 1344612 h 2571750"/>
                <a:gd name="connsiteX37" fmla="*/ 1564489 w 1887538"/>
                <a:gd name="connsiteY37" fmla="*/ 1344612 h 2571750"/>
                <a:gd name="connsiteX38" fmla="*/ 1609726 w 1887538"/>
                <a:gd name="connsiteY38" fmla="*/ 1298892 h 2571750"/>
                <a:gd name="connsiteX39" fmla="*/ 1564489 w 1887538"/>
                <a:gd name="connsiteY39" fmla="*/ 1249362 h 2571750"/>
                <a:gd name="connsiteX40" fmla="*/ 618281 w 1887538"/>
                <a:gd name="connsiteY40" fmla="*/ 1249362 h 2571750"/>
                <a:gd name="connsiteX41" fmla="*/ 610741 w 1887538"/>
                <a:gd name="connsiteY41" fmla="*/ 1249362 h 2571750"/>
                <a:gd name="connsiteX42" fmla="*/ 573043 w 1887538"/>
                <a:gd name="connsiteY42" fmla="*/ 1249362 h 2571750"/>
                <a:gd name="connsiteX43" fmla="*/ 557964 w 1887538"/>
                <a:gd name="connsiteY43" fmla="*/ 1249362 h 2571750"/>
                <a:gd name="connsiteX44" fmla="*/ 316700 w 1887538"/>
                <a:gd name="connsiteY44" fmla="*/ 1249362 h 2571750"/>
                <a:gd name="connsiteX45" fmla="*/ 1220789 w 1887538"/>
                <a:gd name="connsiteY45" fmla="*/ 41276 h 2571750"/>
                <a:gd name="connsiteX46" fmla="*/ 1843089 w 1887538"/>
                <a:gd name="connsiteY46" fmla="*/ 639764 h 2571750"/>
                <a:gd name="connsiteX47" fmla="*/ 1220789 w 1887538"/>
                <a:gd name="connsiteY47" fmla="*/ 639764 h 2571750"/>
                <a:gd name="connsiteX48" fmla="*/ 56513 w 1887538"/>
                <a:gd name="connsiteY48" fmla="*/ 0 h 2571750"/>
                <a:gd name="connsiteX49" fmla="*/ 557596 w 1887538"/>
                <a:gd name="connsiteY49" fmla="*/ 0 h 2571750"/>
                <a:gd name="connsiteX50" fmla="*/ 587736 w 1887538"/>
                <a:gd name="connsiteY50" fmla="*/ 0 h 2571750"/>
                <a:gd name="connsiteX51" fmla="*/ 610342 w 1887538"/>
                <a:gd name="connsiteY51" fmla="*/ 0 h 2571750"/>
                <a:gd name="connsiteX52" fmla="*/ 617877 w 1887538"/>
                <a:gd name="connsiteY52" fmla="*/ 0 h 2571750"/>
                <a:gd name="connsiteX53" fmla="*/ 1115192 w 1887538"/>
                <a:gd name="connsiteY53" fmla="*/ 0 h 2571750"/>
                <a:gd name="connsiteX54" fmla="*/ 1130262 w 1887538"/>
                <a:gd name="connsiteY54" fmla="*/ 0 h 2571750"/>
                <a:gd name="connsiteX55" fmla="*/ 1130262 w 1887538"/>
                <a:gd name="connsiteY55" fmla="*/ 681532 h 2571750"/>
                <a:gd name="connsiteX56" fmla="*/ 1175473 w 1887538"/>
                <a:gd name="connsiteY56" fmla="*/ 726717 h 2571750"/>
                <a:gd name="connsiteX57" fmla="*/ 1887538 w 1887538"/>
                <a:gd name="connsiteY57" fmla="*/ 726717 h 2571750"/>
                <a:gd name="connsiteX58" fmla="*/ 1887538 w 1887538"/>
                <a:gd name="connsiteY58" fmla="*/ 745544 h 2571750"/>
                <a:gd name="connsiteX59" fmla="*/ 1887538 w 1887538"/>
                <a:gd name="connsiteY59" fmla="*/ 2511504 h 2571750"/>
                <a:gd name="connsiteX60" fmla="*/ 1827257 w 1887538"/>
                <a:gd name="connsiteY60" fmla="*/ 2571750 h 2571750"/>
                <a:gd name="connsiteX61" fmla="*/ 617877 w 1887538"/>
                <a:gd name="connsiteY61" fmla="*/ 2571750 h 2571750"/>
                <a:gd name="connsiteX62" fmla="*/ 576434 w 1887538"/>
                <a:gd name="connsiteY62" fmla="*/ 2571750 h 2571750"/>
                <a:gd name="connsiteX63" fmla="*/ 557596 w 1887538"/>
                <a:gd name="connsiteY63" fmla="*/ 2571750 h 2571750"/>
                <a:gd name="connsiteX64" fmla="*/ 56513 w 1887538"/>
                <a:gd name="connsiteY64" fmla="*/ 2571750 h 2571750"/>
                <a:gd name="connsiteX65" fmla="*/ 0 w 1887538"/>
                <a:gd name="connsiteY65" fmla="*/ 2511504 h 2571750"/>
                <a:gd name="connsiteX66" fmla="*/ 0 w 1887538"/>
                <a:gd name="connsiteY66" fmla="*/ 982762 h 2571750"/>
                <a:gd name="connsiteX67" fmla="*/ 851464 w 1887538"/>
                <a:gd name="connsiteY67" fmla="*/ 982762 h 2571750"/>
                <a:gd name="connsiteX68" fmla="*/ 941885 w 1887538"/>
                <a:gd name="connsiteY68" fmla="*/ 892393 h 2571750"/>
                <a:gd name="connsiteX69" fmla="*/ 941885 w 1887538"/>
                <a:gd name="connsiteY69" fmla="*/ 350180 h 2571750"/>
                <a:gd name="connsiteX70" fmla="*/ 851464 w 1887538"/>
                <a:gd name="connsiteY70" fmla="*/ 259811 h 2571750"/>
                <a:gd name="connsiteX71" fmla="*/ 0 w 1887538"/>
                <a:gd name="connsiteY71" fmla="*/ 259811 h 2571750"/>
                <a:gd name="connsiteX72" fmla="*/ 0 w 1887538"/>
                <a:gd name="connsiteY72" fmla="*/ 60246 h 2571750"/>
                <a:gd name="connsiteX73" fmla="*/ 56513 w 1887538"/>
                <a:gd name="connsiteY73" fmla="*/ 0 h 257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1887538" h="2571750">
                  <a:moveTo>
                    <a:pt x="316700" y="2041525"/>
                  </a:moveTo>
                  <a:cubicBezTo>
                    <a:pt x="290312" y="2041525"/>
                    <a:pt x="271463" y="2060046"/>
                    <a:pt x="271463" y="2085975"/>
                  </a:cubicBezTo>
                  <a:cubicBezTo>
                    <a:pt x="271463" y="2111904"/>
                    <a:pt x="290312" y="2130425"/>
                    <a:pt x="316700" y="2130425"/>
                  </a:cubicBezTo>
                  <a:cubicBezTo>
                    <a:pt x="441102" y="2130425"/>
                    <a:pt x="512727" y="2130425"/>
                    <a:pt x="557964" y="2130425"/>
                  </a:cubicBezTo>
                  <a:cubicBezTo>
                    <a:pt x="565504" y="2130425"/>
                    <a:pt x="573043" y="2130425"/>
                    <a:pt x="580583" y="2130425"/>
                  </a:cubicBezTo>
                  <a:cubicBezTo>
                    <a:pt x="580583" y="2130425"/>
                    <a:pt x="580583" y="2130425"/>
                    <a:pt x="614511" y="2130425"/>
                  </a:cubicBezTo>
                  <a:cubicBezTo>
                    <a:pt x="618281" y="2130425"/>
                    <a:pt x="618281" y="2130425"/>
                    <a:pt x="618281" y="2130425"/>
                  </a:cubicBezTo>
                  <a:cubicBezTo>
                    <a:pt x="1556949" y="2130425"/>
                    <a:pt x="1564489" y="2130425"/>
                    <a:pt x="1564489" y="2130425"/>
                  </a:cubicBezTo>
                  <a:cubicBezTo>
                    <a:pt x="1590877" y="2130425"/>
                    <a:pt x="1609726" y="2111904"/>
                    <a:pt x="1609726" y="2085975"/>
                  </a:cubicBezTo>
                  <a:cubicBezTo>
                    <a:pt x="1609726" y="2060046"/>
                    <a:pt x="1590877" y="2041525"/>
                    <a:pt x="1564489" y="2041525"/>
                  </a:cubicBezTo>
                  <a:cubicBezTo>
                    <a:pt x="957558" y="2041525"/>
                    <a:pt x="716294" y="2041525"/>
                    <a:pt x="618281" y="2041525"/>
                  </a:cubicBezTo>
                  <a:cubicBezTo>
                    <a:pt x="618281" y="2041525"/>
                    <a:pt x="618281" y="2041525"/>
                    <a:pt x="610741" y="2041525"/>
                  </a:cubicBezTo>
                  <a:cubicBezTo>
                    <a:pt x="610741" y="2041525"/>
                    <a:pt x="610741" y="2041525"/>
                    <a:pt x="573043" y="2041525"/>
                  </a:cubicBezTo>
                  <a:cubicBezTo>
                    <a:pt x="573043" y="2041525"/>
                    <a:pt x="573043" y="2041525"/>
                    <a:pt x="557964" y="2041525"/>
                  </a:cubicBezTo>
                  <a:cubicBezTo>
                    <a:pt x="316700" y="2041525"/>
                    <a:pt x="316700" y="2041525"/>
                    <a:pt x="316700" y="2041525"/>
                  </a:cubicBezTo>
                  <a:close/>
                  <a:moveTo>
                    <a:pt x="316700" y="1646237"/>
                  </a:moveTo>
                  <a:cubicBezTo>
                    <a:pt x="290312" y="1646237"/>
                    <a:pt x="271463" y="1668716"/>
                    <a:pt x="271463" y="1694942"/>
                  </a:cubicBezTo>
                  <a:cubicBezTo>
                    <a:pt x="271463" y="1717421"/>
                    <a:pt x="290312" y="1739900"/>
                    <a:pt x="316700" y="1739900"/>
                  </a:cubicBezTo>
                  <a:cubicBezTo>
                    <a:pt x="441102" y="1739900"/>
                    <a:pt x="512727" y="1739900"/>
                    <a:pt x="557964" y="1739900"/>
                  </a:cubicBezTo>
                  <a:cubicBezTo>
                    <a:pt x="565504" y="1739900"/>
                    <a:pt x="573043" y="1739900"/>
                    <a:pt x="580583" y="1739900"/>
                  </a:cubicBezTo>
                  <a:cubicBezTo>
                    <a:pt x="580583" y="1739900"/>
                    <a:pt x="580583" y="1739900"/>
                    <a:pt x="614511" y="1739900"/>
                  </a:cubicBezTo>
                  <a:cubicBezTo>
                    <a:pt x="614511" y="1739900"/>
                    <a:pt x="614511" y="1739900"/>
                    <a:pt x="618281" y="1739900"/>
                  </a:cubicBezTo>
                  <a:cubicBezTo>
                    <a:pt x="1556949" y="1739900"/>
                    <a:pt x="1564489" y="1739900"/>
                    <a:pt x="1564489" y="1739900"/>
                  </a:cubicBezTo>
                  <a:cubicBezTo>
                    <a:pt x="1590877" y="1739900"/>
                    <a:pt x="1609726" y="1717421"/>
                    <a:pt x="1609726" y="1694942"/>
                  </a:cubicBezTo>
                  <a:cubicBezTo>
                    <a:pt x="1609726" y="1668716"/>
                    <a:pt x="1590877" y="1646237"/>
                    <a:pt x="1564489" y="1646237"/>
                  </a:cubicBezTo>
                  <a:cubicBezTo>
                    <a:pt x="957558" y="1646237"/>
                    <a:pt x="716294" y="1646237"/>
                    <a:pt x="618281" y="1646237"/>
                  </a:cubicBezTo>
                  <a:cubicBezTo>
                    <a:pt x="618281" y="1646237"/>
                    <a:pt x="618281" y="1646237"/>
                    <a:pt x="610741" y="1646237"/>
                  </a:cubicBezTo>
                  <a:cubicBezTo>
                    <a:pt x="610741" y="1646237"/>
                    <a:pt x="610741" y="1646237"/>
                    <a:pt x="573043" y="1646237"/>
                  </a:cubicBezTo>
                  <a:cubicBezTo>
                    <a:pt x="573043" y="1646237"/>
                    <a:pt x="573043" y="1646237"/>
                    <a:pt x="557964" y="1646237"/>
                  </a:cubicBezTo>
                  <a:cubicBezTo>
                    <a:pt x="316700" y="1646237"/>
                    <a:pt x="316700" y="1646237"/>
                    <a:pt x="316700" y="1646237"/>
                  </a:cubicBezTo>
                  <a:close/>
                  <a:moveTo>
                    <a:pt x="316700" y="1249362"/>
                  </a:moveTo>
                  <a:cubicBezTo>
                    <a:pt x="290312" y="1249362"/>
                    <a:pt x="271463" y="1272222"/>
                    <a:pt x="271463" y="1298892"/>
                  </a:cubicBezTo>
                  <a:cubicBezTo>
                    <a:pt x="271463" y="1321752"/>
                    <a:pt x="290312" y="1344612"/>
                    <a:pt x="316700" y="1344612"/>
                  </a:cubicBezTo>
                  <a:cubicBezTo>
                    <a:pt x="441102" y="1344612"/>
                    <a:pt x="512727" y="1344612"/>
                    <a:pt x="557964" y="1344612"/>
                  </a:cubicBezTo>
                  <a:cubicBezTo>
                    <a:pt x="565504" y="1344612"/>
                    <a:pt x="573043" y="1344612"/>
                    <a:pt x="580583" y="1344612"/>
                  </a:cubicBezTo>
                  <a:cubicBezTo>
                    <a:pt x="580583" y="1344612"/>
                    <a:pt x="580583" y="1344612"/>
                    <a:pt x="614511" y="1344612"/>
                  </a:cubicBezTo>
                  <a:cubicBezTo>
                    <a:pt x="618281" y="1344612"/>
                    <a:pt x="618281" y="1344612"/>
                    <a:pt x="618281" y="1344612"/>
                  </a:cubicBezTo>
                  <a:cubicBezTo>
                    <a:pt x="1556949" y="1344612"/>
                    <a:pt x="1564489" y="1344612"/>
                    <a:pt x="1564489" y="1344612"/>
                  </a:cubicBezTo>
                  <a:cubicBezTo>
                    <a:pt x="1590877" y="1344612"/>
                    <a:pt x="1609726" y="1321752"/>
                    <a:pt x="1609726" y="1298892"/>
                  </a:cubicBezTo>
                  <a:cubicBezTo>
                    <a:pt x="1609726" y="1272222"/>
                    <a:pt x="1590877" y="1249362"/>
                    <a:pt x="1564489" y="1249362"/>
                  </a:cubicBezTo>
                  <a:cubicBezTo>
                    <a:pt x="957558" y="1249362"/>
                    <a:pt x="716294" y="1249362"/>
                    <a:pt x="618281" y="1249362"/>
                  </a:cubicBezTo>
                  <a:cubicBezTo>
                    <a:pt x="618281" y="1249362"/>
                    <a:pt x="618281" y="1249362"/>
                    <a:pt x="610741" y="1249362"/>
                  </a:cubicBezTo>
                  <a:cubicBezTo>
                    <a:pt x="610741" y="1249362"/>
                    <a:pt x="610741" y="1249362"/>
                    <a:pt x="573043" y="1249362"/>
                  </a:cubicBezTo>
                  <a:cubicBezTo>
                    <a:pt x="573043" y="1249362"/>
                    <a:pt x="573043" y="1249362"/>
                    <a:pt x="557964" y="1249362"/>
                  </a:cubicBezTo>
                  <a:cubicBezTo>
                    <a:pt x="316700" y="1249362"/>
                    <a:pt x="316700" y="1249362"/>
                    <a:pt x="316700" y="1249362"/>
                  </a:cubicBezTo>
                  <a:close/>
                  <a:moveTo>
                    <a:pt x="1220789" y="41276"/>
                  </a:moveTo>
                  <a:lnTo>
                    <a:pt x="1843089" y="639764"/>
                  </a:lnTo>
                  <a:lnTo>
                    <a:pt x="1220789" y="639764"/>
                  </a:lnTo>
                  <a:close/>
                  <a:moveTo>
                    <a:pt x="56513" y="0"/>
                  </a:moveTo>
                  <a:cubicBezTo>
                    <a:pt x="346614" y="0"/>
                    <a:pt x="489780" y="0"/>
                    <a:pt x="557596" y="0"/>
                  </a:cubicBezTo>
                  <a:cubicBezTo>
                    <a:pt x="568899" y="0"/>
                    <a:pt x="580201" y="0"/>
                    <a:pt x="587736" y="0"/>
                  </a:cubicBezTo>
                  <a:cubicBezTo>
                    <a:pt x="587736" y="0"/>
                    <a:pt x="587736" y="0"/>
                    <a:pt x="610342" y="0"/>
                  </a:cubicBezTo>
                  <a:cubicBezTo>
                    <a:pt x="610342" y="0"/>
                    <a:pt x="610342" y="0"/>
                    <a:pt x="617877" y="0"/>
                  </a:cubicBezTo>
                  <a:cubicBezTo>
                    <a:pt x="1111425" y="0"/>
                    <a:pt x="1115192" y="0"/>
                    <a:pt x="1115192" y="0"/>
                  </a:cubicBezTo>
                  <a:cubicBezTo>
                    <a:pt x="1122727" y="0"/>
                    <a:pt x="1126495" y="0"/>
                    <a:pt x="1130262" y="0"/>
                  </a:cubicBezTo>
                  <a:cubicBezTo>
                    <a:pt x="1130262" y="677767"/>
                    <a:pt x="1130262" y="681532"/>
                    <a:pt x="1130262" y="681532"/>
                  </a:cubicBezTo>
                  <a:cubicBezTo>
                    <a:pt x="1130262" y="707890"/>
                    <a:pt x="1152868" y="726717"/>
                    <a:pt x="1175473" y="726717"/>
                  </a:cubicBezTo>
                  <a:cubicBezTo>
                    <a:pt x="1880003" y="726717"/>
                    <a:pt x="1887538" y="726717"/>
                    <a:pt x="1887538" y="726717"/>
                  </a:cubicBezTo>
                  <a:cubicBezTo>
                    <a:pt x="1887538" y="734248"/>
                    <a:pt x="1887538" y="738013"/>
                    <a:pt x="1887538" y="745544"/>
                  </a:cubicBezTo>
                  <a:cubicBezTo>
                    <a:pt x="1887538" y="2500208"/>
                    <a:pt x="1887538" y="2511504"/>
                    <a:pt x="1887538" y="2511504"/>
                  </a:cubicBezTo>
                  <a:cubicBezTo>
                    <a:pt x="1887538" y="2545393"/>
                    <a:pt x="1861165" y="2571750"/>
                    <a:pt x="1827257" y="2571750"/>
                  </a:cubicBezTo>
                  <a:cubicBezTo>
                    <a:pt x="1024771" y="2571750"/>
                    <a:pt x="727135" y="2571750"/>
                    <a:pt x="617877" y="2571750"/>
                  </a:cubicBezTo>
                  <a:cubicBezTo>
                    <a:pt x="617877" y="2571750"/>
                    <a:pt x="617877" y="2571750"/>
                    <a:pt x="576434" y="2571750"/>
                  </a:cubicBezTo>
                  <a:cubicBezTo>
                    <a:pt x="576434" y="2571750"/>
                    <a:pt x="576434" y="2571750"/>
                    <a:pt x="557596" y="2571750"/>
                  </a:cubicBezTo>
                  <a:cubicBezTo>
                    <a:pt x="56513" y="2571750"/>
                    <a:pt x="56513" y="2571750"/>
                    <a:pt x="56513" y="2571750"/>
                  </a:cubicBezTo>
                  <a:cubicBezTo>
                    <a:pt x="26373" y="2571750"/>
                    <a:pt x="0" y="2545393"/>
                    <a:pt x="0" y="2511504"/>
                  </a:cubicBezTo>
                  <a:cubicBezTo>
                    <a:pt x="0" y="1829972"/>
                    <a:pt x="0" y="1340473"/>
                    <a:pt x="0" y="982762"/>
                  </a:cubicBezTo>
                  <a:cubicBezTo>
                    <a:pt x="0" y="982762"/>
                    <a:pt x="0" y="982762"/>
                    <a:pt x="851464" y="982762"/>
                  </a:cubicBezTo>
                  <a:cubicBezTo>
                    <a:pt x="904210" y="982762"/>
                    <a:pt x="941885" y="945109"/>
                    <a:pt x="941885" y="892393"/>
                  </a:cubicBezTo>
                  <a:cubicBezTo>
                    <a:pt x="941885" y="892393"/>
                    <a:pt x="941885" y="892393"/>
                    <a:pt x="941885" y="350180"/>
                  </a:cubicBezTo>
                  <a:cubicBezTo>
                    <a:pt x="941885" y="301230"/>
                    <a:pt x="904210" y="259811"/>
                    <a:pt x="851464" y="259811"/>
                  </a:cubicBezTo>
                  <a:cubicBezTo>
                    <a:pt x="851464" y="259811"/>
                    <a:pt x="851464" y="259811"/>
                    <a:pt x="0" y="259811"/>
                  </a:cubicBezTo>
                  <a:cubicBezTo>
                    <a:pt x="0" y="60246"/>
                    <a:pt x="0" y="60246"/>
                    <a:pt x="0" y="60246"/>
                  </a:cubicBezTo>
                  <a:cubicBezTo>
                    <a:pt x="0" y="26358"/>
                    <a:pt x="26373" y="0"/>
                    <a:pt x="56513"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メイリオ"/>
                <a:ea typeface="メイリオ"/>
              </a:endParaRPr>
            </a:p>
          </p:txBody>
        </p:sp>
        <p:sp>
          <p:nvSpPr>
            <p:cNvPr id="23" name="テキスト ボックス 22"/>
            <p:cNvSpPr txBox="1">
              <a:spLocks noChangeAspect="1"/>
            </p:cNvSpPr>
            <p:nvPr/>
          </p:nvSpPr>
          <p:spPr bwMode="gray">
            <a:xfrm>
              <a:off x="-2065933" y="2287202"/>
              <a:ext cx="1096525" cy="359350"/>
            </a:xfrm>
            <a:prstGeom prst="rect">
              <a:avLst/>
            </a:prstGeom>
            <a:noFill/>
          </p:spPr>
          <p:txBody>
            <a:bodyPr wrap="none" rtlCol="0">
              <a:prstTxWarp prst="textPlain">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2000" b="1" kern="0">
                  <a:solidFill>
                    <a:srgbClr val="FFFFFF"/>
                  </a:solidFill>
                  <a:latin typeface="Verdana" panose="020B0604030504040204" pitchFamily="34" charset="0"/>
                  <a:ea typeface="メイリオ"/>
                  <a:cs typeface="Verdana" panose="020B0604030504040204" pitchFamily="34" charset="0"/>
                </a:rPr>
                <a:t>読</a:t>
              </a:r>
              <a:r>
                <a:rPr kumimoji="0" lang="ja-JP" altLang="en-US" sz="2000" b="1" kern="0" smtClean="0">
                  <a:solidFill>
                    <a:srgbClr val="FFFFFF"/>
                  </a:solidFill>
                  <a:latin typeface="Verdana" panose="020B0604030504040204" pitchFamily="34" charset="0"/>
                  <a:ea typeface="メイリオ"/>
                  <a:cs typeface="Verdana" panose="020B0604030504040204" pitchFamily="34" charset="0"/>
                </a:rPr>
                <a:t>替</a:t>
              </a:r>
              <a:r>
                <a:rPr kumimoji="0" lang="ja-JP" altLang="en-US" sz="2000" b="1" kern="0">
                  <a:solidFill>
                    <a:srgbClr val="FFFFFF"/>
                  </a:solidFill>
                  <a:latin typeface="Verdana" panose="020B0604030504040204" pitchFamily="34" charset="0"/>
                  <a:ea typeface="メイリオ"/>
                  <a:cs typeface="Verdana" panose="020B0604030504040204" pitchFamily="34" charset="0"/>
                </a:rPr>
                <a:t>表</a:t>
              </a:r>
              <a:endParaRPr kumimoji="0" lang="ja-JP" altLang="en-US" sz="2000" b="1" i="0" u="none" strike="noStrike" kern="0" cap="none" spc="0" normalizeH="0" baseline="0" noProof="0" dirty="0" smtClean="0">
                <a:ln>
                  <a:noFill/>
                </a:ln>
                <a:solidFill>
                  <a:srgbClr val="FFFFFF"/>
                </a:solidFill>
                <a:effectLst/>
                <a:uLnTx/>
                <a:uFillTx/>
                <a:latin typeface="Verdana" panose="020B0604030504040204" pitchFamily="34" charset="0"/>
                <a:ea typeface="メイリオ"/>
                <a:cs typeface="Verdana" panose="020B0604030504040204" pitchFamily="34" charset="0"/>
              </a:endParaRPr>
            </a:p>
          </p:txBody>
        </p:sp>
      </p:grpSp>
      <p:sp>
        <p:nvSpPr>
          <p:cNvPr id="26" name="正方形/長方形 25"/>
          <p:cNvSpPr/>
          <p:nvPr/>
        </p:nvSpPr>
        <p:spPr bwMode="gray">
          <a:xfrm rot="10800000" flipV="1">
            <a:off x="323401" y="4286869"/>
            <a:ext cx="2173564" cy="294292"/>
          </a:xfrm>
          <a:prstGeom prst="rect">
            <a:avLst/>
          </a:prstGeom>
          <a:noFill/>
          <a:ln w="19050">
            <a:solidFill>
              <a:schemeClr val="accent2">
                <a:lumMod val="60000"/>
                <a:lumOff val="40000"/>
              </a:schemeClr>
            </a:solidFill>
            <a:prstDash val="sysDash"/>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a:latin typeface="+mj-ea"/>
              <a:ea typeface="+mj-ea"/>
            </a:endParaRPr>
          </a:p>
        </p:txBody>
      </p:sp>
      <p:sp>
        <p:nvSpPr>
          <p:cNvPr id="28" name="角丸四角形 27"/>
          <p:cNvSpPr/>
          <p:nvPr/>
        </p:nvSpPr>
        <p:spPr bwMode="auto">
          <a:xfrm>
            <a:off x="2793858" y="3379626"/>
            <a:ext cx="2337469" cy="502928"/>
          </a:xfrm>
          <a:prstGeom prst="roundRect">
            <a:avLst/>
          </a:prstGeom>
          <a:solidFill>
            <a:schemeClr val="bg1"/>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正しいマッピングに変更する。</a:t>
            </a:r>
            <a:endParaRPr lang="en-US" altLang="ja-JP" sz="1200">
              <a:solidFill>
                <a:schemeClr val="tx1"/>
              </a:solidFill>
              <a:latin typeface="+mn-ea"/>
            </a:endParaRPr>
          </a:p>
        </p:txBody>
      </p:sp>
      <p:sp>
        <p:nvSpPr>
          <p:cNvPr id="29" name="円形吹き出し 28"/>
          <p:cNvSpPr/>
          <p:nvPr/>
        </p:nvSpPr>
        <p:spPr bwMode="auto">
          <a:xfrm>
            <a:off x="2643087" y="3818175"/>
            <a:ext cx="301542" cy="312200"/>
          </a:xfrm>
          <a:prstGeom prst="wedgeEllipseCallout">
            <a:avLst>
              <a:gd name="adj1" fmla="val -119899"/>
              <a:gd name="adj2" fmla="val 99354"/>
            </a:avLst>
          </a:prstGeom>
          <a:solidFill>
            <a:srgbClr val="FF0000"/>
          </a:solidFill>
          <a:ln>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ja-JP" altLang="en-US" sz="1400" b="1" dirty="0" smtClean="0">
                <a:latin typeface="+mn-ea"/>
              </a:rPr>
              <a:t>１</a:t>
            </a:r>
          </a:p>
        </p:txBody>
      </p:sp>
      <p:sp>
        <p:nvSpPr>
          <p:cNvPr id="30" name="正方形/長方形 29"/>
          <p:cNvSpPr/>
          <p:nvPr/>
        </p:nvSpPr>
        <p:spPr bwMode="gray">
          <a:xfrm rot="10800000" flipV="1">
            <a:off x="292904" y="5577583"/>
            <a:ext cx="2173564" cy="407635"/>
          </a:xfrm>
          <a:prstGeom prst="rect">
            <a:avLst/>
          </a:prstGeom>
          <a:noFill/>
          <a:ln w="19050">
            <a:solidFill>
              <a:schemeClr val="accent2">
                <a:lumMod val="60000"/>
                <a:lumOff val="40000"/>
              </a:schemeClr>
            </a:solidFill>
            <a:prstDash val="sysDash"/>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a:latin typeface="+mj-ea"/>
              <a:ea typeface="+mj-ea"/>
            </a:endParaRPr>
          </a:p>
        </p:txBody>
      </p:sp>
      <p:sp>
        <p:nvSpPr>
          <p:cNvPr id="31" name="角丸四角形 30"/>
          <p:cNvSpPr/>
          <p:nvPr/>
        </p:nvSpPr>
        <p:spPr bwMode="auto">
          <a:xfrm>
            <a:off x="2291695" y="4542500"/>
            <a:ext cx="2337469" cy="502928"/>
          </a:xfrm>
          <a:prstGeom prst="roundRect">
            <a:avLst/>
          </a:prstGeom>
          <a:solidFill>
            <a:schemeClr val="bg1"/>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正しいマッピングを記入する。</a:t>
            </a:r>
            <a:endParaRPr lang="en-US" altLang="ja-JP" sz="1200">
              <a:solidFill>
                <a:schemeClr val="tx1"/>
              </a:solidFill>
              <a:latin typeface="+mn-ea"/>
            </a:endParaRPr>
          </a:p>
        </p:txBody>
      </p:sp>
      <p:sp>
        <p:nvSpPr>
          <p:cNvPr id="32" name="円形吹き出し 31"/>
          <p:cNvSpPr/>
          <p:nvPr/>
        </p:nvSpPr>
        <p:spPr bwMode="auto">
          <a:xfrm>
            <a:off x="2140924" y="4981049"/>
            <a:ext cx="301542" cy="312200"/>
          </a:xfrm>
          <a:prstGeom prst="wedgeEllipseCallout">
            <a:avLst>
              <a:gd name="adj1" fmla="val -119899"/>
              <a:gd name="adj2" fmla="val 99354"/>
            </a:avLst>
          </a:prstGeom>
          <a:solidFill>
            <a:srgbClr val="FF0000"/>
          </a:solidFill>
          <a:ln>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a:latin typeface="+mn-ea"/>
              </a:rPr>
              <a:t>２</a:t>
            </a:r>
            <a:endParaRPr kumimoji="1" lang="ja-JP" altLang="en-US" sz="1400" b="1" smtClean="0">
              <a:latin typeface="+mn-ea"/>
            </a:endParaRPr>
          </a:p>
        </p:txBody>
      </p:sp>
      <p:sp>
        <p:nvSpPr>
          <p:cNvPr id="37" name="テキスト ボックス 36"/>
          <p:cNvSpPr txBox="1"/>
          <p:nvPr/>
        </p:nvSpPr>
        <p:spPr>
          <a:xfrm>
            <a:off x="4008286" y="6192005"/>
            <a:ext cx="3948184" cy="307777"/>
          </a:xfrm>
          <a:prstGeom prst="rect">
            <a:avLst/>
          </a:prstGeom>
          <a:noFill/>
        </p:spPr>
        <p:txBody>
          <a:bodyPr wrap="square" rtlCol="0">
            <a:spAutoFit/>
          </a:bodyPr>
          <a:lstStyle/>
          <a:p>
            <a:r>
              <a:rPr kumimoji="1" lang="ja-JP" altLang="en-US" sz="1400" smtClean="0"/>
              <a:t>読替表については次項で説明します。</a:t>
            </a:r>
            <a:endParaRPr kumimoji="1" lang="ja-JP" altLang="en-US"/>
          </a:p>
        </p:txBody>
      </p:sp>
    </p:spTree>
    <p:extLst>
      <p:ext uri="{BB962C8B-B14F-4D97-AF65-F5344CB8AC3E}">
        <p14:creationId xmlns:p14="http://schemas.microsoft.com/office/powerpoint/2010/main" val="32971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lstStyle/>
          <a:p>
            <a:r>
              <a:rPr kumimoji="1" lang="ja-JP" altLang="en-US" b="1" dirty="0" smtClean="0"/>
              <a:t>読替表</a:t>
            </a:r>
            <a:r>
              <a:rPr lang="ja-JP" altLang="en-US" b="1" dirty="0" smtClean="0"/>
              <a:t>の</a:t>
            </a:r>
            <a:r>
              <a:rPr lang="ja-JP" altLang="en-US" b="1" dirty="0"/>
              <a:t>記述</a:t>
            </a:r>
            <a:r>
              <a:rPr lang="en-US" altLang="ja-JP" sz="1600" b="1" dirty="0" smtClean="0"/>
              <a:t/>
            </a:r>
            <a:br>
              <a:rPr lang="en-US" altLang="ja-JP" sz="1600" b="1" dirty="0" smtClean="0"/>
            </a:br>
            <a:r>
              <a:rPr lang="ja-JP" altLang="en-US" sz="1600" dirty="0" smtClean="0"/>
              <a:t>読替表は、</a:t>
            </a:r>
            <a:r>
              <a:rPr lang="en-US" altLang="ja-JP" sz="1600" dirty="0" smtClean="0"/>
              <a:t>defaults</a:t>
            </a:r>
            <a:r>
              <a:rPr lang="ja-JP" altLang="en-US" sz="1600" dirty="0" smtClean="0"/>
              <a:t>変数定義ファイルまたは</a:t>
            </a:r>
            <a:r>
              <a:rPr lang="en-US" altLang="ja-JP" sz="1600" dirty="0" err="1" smtClean="0"/>
              <a:t>ITAreadme</a:t>
            </a:r>
            <a:r>
              <a:rPr lang="ja-JP" altLang="en-US" sz="1600" dirty="0" smtClean="0"/>
              <a:t>に定義されている</a:t>
            </a:r>
            <a:r>
              <a:rPr lang="en-US" altLang="ja-JP" sz="1600" dirty="0" smtClean="0"/>
              <a:t/>
            </a:r>
            <a:br>
              <a:rPr lang="en-US" altLang="ja-JP" sz="1600" dirty="0" smtClean="0"/>
            </a:br>
            <a:r>
              <a:rPr lang="ja-JP" altLang="en-US" sz="1600" dirty="0" smtClean="0"/>
              <a:t>「</a:t>
            </a:r>
            <a:r>
              <a:rPr lang="en-US" altLang="ja-JP" sz="1600" dirty="0" smtClean="0"/>
              <a:t>VAR_...</a:t>
            </a:r>
            <a:r>
              <a:rPr lang="ja-JP" altLang="en-US" sz="1600" dirty="0" smtClean="0"/>
              <a:t>」以外の変数に対して、</a:t>
            </a:r>
            <a:r>
              <a:rPr lang="en-US" altLang="ja-JP" sz="1600" dirty="0" smtClean="0"/>
              <a:t>ITA</a:t>
            </a:r>
            <a:r>
              <a:rPr lang="ja-JP" altLang="en-US" sz="1600" dirty="0" smtClean="0"/>
              <a:t>で具体値を設定できるようにするファイルです。</a:t>
            </a:r>
            <a:r>
              <a:rPr lang="en-US" altLang="ja-JP" sz="1600" dirty="0" smtClean="0"/>
              <a:t/>
            </a:r>
            <a:br>
              <a:rPr lang="en-US" altLang="ja-JP" sz="1600" dirty="0" smtClean="0"/>
            </a:br>
            <a:r>
              <a:rPr lang="en-US" altLang="ja-JP" sz="1400" dirty="0" smtClean="0"/>
              <a:t>※</a:t>
            </a:r>
            <a:r>
              <a:rPr lang="ja-JP" altLang="en-US" sz="1400" dirty="0" smtClean="0"/>
              <a:t>読替表について、詳細は</a:t>
            </a:r>
            <a:r>
              <a:rPr lang="ja-JP" altLang="en-US" sz="1400" kern="1200" dirty="0">
                <a:solidFill>
                  <a:srgbClr val="000000"/>
                </a:solidFill>
                <a:hlinkClick r:id="rId2"/>
              </a:rPr>
              <a:t>マニュアル</a:t>
            </a:r>
            <a:r>
              <a:rPr lang="ja-JP" altLang="en-US" sz="1400" dirty="0" smtClean="0"/>
              <a:t>をご参照ください。</a:t>
            </a:r>
            <a:r>
              <a:rPr lang="en-US" altLang="ja-JP" sz="1400" dirty="0" smtClean="0"/>
              <a:t/>
            </a:r>
            <a:br>
              <a:rPr lang="en-US" altLang="ja-JP" sz="1400" dirty="0" smtClean="0"/>
            </a:br>
            <a:r>
              <a:rPr lang="en-US" altLang="ja-JP" sz="1400" dirty="0" smtClean="0"/>
              <a:t/>
            </a:r>
            <a:br>
              <a:rPr lang="en-US" altLang="ja-JP" sz="1400" dirty="0" smtClean="0"/>
            </a:br>
            <a:endParaRPr lang="en-US" altLang="ja-JP" sz="1600" dirty="0" smtClean="0"/>
          </a:p>
          <a:p>
            <a:pPr marL="0" indent="0">
              <a:buNone/>
            </a:pPr>
            <a:r>
              <a:rPr lang="en-US" altLang="ja-JP" sz="1600" dirty="0" smtClean="0"/>
              <a:t/>
            </a:r>
            <a:br>
              <a:rPr lang="en-US" altLang="ja-JP" sz="1600" dirty="0" smtClean="0"/>
            </a:br>
            <a:r>
              <a:rPr lang="en-US" altLang="ja-JP" sz="1600" dirty="0" smtClean="0"/>
              <a:t/>
            </a:r>
            <a:br>
              <a:rPr lang="en-US" altLang="ja-JP" sz="1600" dirty="0" smtClean="0"/>
            </a:br>
            <a:r>
              <a:rPr lang="en-US" altLang="ja-JP" sz="1600" dirty="0" smtClean="0"/>
              <a:t/>
            </a:r>
            <a:br>
              <a:rPr lang="en-US" altLang="ja-JP" sz="1600" dirty="0" smtClean="0"/>
            </a:br>
            <a:endParaRPr lang="en-US" altLang="ja-JP" sz="1600" dirty="0"/>
          </a:p>
        </p:txBody>
      </p:sp>
      <p:sp>
        <p:nvSpPr>
          <p:cNvPr id="2" name="タイトル 1"/>
          <p:cNvSpPr>
            <a:spLocks noGrp="1"/>
          </p:cNvSpPr>
          <p:nvPr>
            <p:ph type="title"/>
          </p:nvPr>
        </p:nvSpPr>
        <p:spPr/>
        <p:txBody>
          <a:bodyPr/>
          <a:lstStyle/>
          <a:p>
            <a:r>
              <a:rPr lang="en-US" altLang="ja-JP"/>
              <a:t>2.2 </a:t>
            </a:r>
            <a:r>
              <a:rPr lang="ja-JP" altLang="en-US"/>
              <a:t>ロールパッケージの準備</a:t>
            </a:r>
            <a:r>
              <a:rPr lang="en-US" altLang="ja-JP" smtClean="0"/>
              <a:t>(3/4</a:t>
            </a:r>
            <a:r>
              <a:rPr lang="en-US" altLang="ja-JP"/>
              <a:t>)</a:t>
            </a:r>
            <a:endParaRPr kumimoji="1" lang="ja-JP" altLang="en-US"/>
          </a:p>
        </p:txBody>
      </p:sp>
      <p:sp>
        <p:nvSpPr>
          <p:cNvPr id="4" name="フローチャート : 書類 51"/>
          <p:cNvSpPr/>
          <p:nvPr/>
        </p:nvSpPr>
        <p:spPr bwMode="auto">
          <a:xfrm>
            <a:off x="221426" y="5270974"/>
            <a:ext cx="3108192" cy="1171074"/>
          </a:xfrm>
          <a:prstGeom prst="flowChartDocument">
            <a:avLst/>
          </a:prstGeom>
          <a:ln>
            <a:solidFill>
              <a:schemeClr val="tx1"/>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1200" b="1" smtClean="0">
                <a:latin typeface="Consolas" panose="020B0609020204030204" pitchFamily="49" charset="0"/>
                <a:ea typeface="+mj-ea"/>
                <a:cs typeface="Consolas" panose="020B0609020204030204" pitchFamily="49" charset="0"/>
              </a:rPr>
              <a:t>読替表</a:t>
            </a:r>
            <a:endParaRPr lang="en-US" altLang="ja-JP" sz="1200" b="1" smtClean="0">
              <a:latin typeface="Consolas" panose="020B0609020204030204" pitchFamily="49" charset="0"/>
              <a:ea typeface="+mj-ea"/>
              <a:cs typeface="Consolas" panose="020B0609020204030204" pitchFamily="49" charset="0"/>
            </a:endParaRPr>
          </a:p>
          <a:p>
            <a:r>
              <a:rPr lang="en-US" altLang="ja-JP" sz="1100"/>
              <a:t>LCA_sudo_users: </a:t>
            </a:r>
            <a:r>
              <a:rPr lang="en-US" altLang="ja-JP" sz="1100">
                <a:solidFill>
                  <a:srgbClr val="FF0000"/>
                </a:solidFill>
              </a:rPr>
              <a:t>sudo_users</a:t>
            </a:r>
          </a:p>
          <a:p>
            <a:r>
              <a:rPr lang="en-US" altLang="ja-JP" sz="1100"/>
              <a:t>LCA_sudo_sudoers_file: </a:t>
            </a:r>
            <a:r>
              <a:rPr lang="en-US" altLang="ja-JP" sz="1100">
                <a:solidFill>
                  <a:srgbClr val="FF0000"/>
                </a:solidFill>
              </a:rPr>
              <a:t>sudo_sudoers_file</a:t>
            </a:r>
            <a:endParaRPr lang="ja-JP" altLang="en-US" sz="1100">
              <a:solidFill>
                <a:srgbClr val="FF0000"/>
              </a:solidFill>
            </a:endParaRPr>
          </a:p>
        </p:txBody>
      </p:sp>
      <p:sp>
        <p:nvSpPr>
          <p:cNvPr id="6" name="フローチャート : 書類 51"/>
          <p:cNvSpPr/>
          <p:nvPr/>
        </p:nvSpPr>
        <p:spPr bwMode="auto">
          <a:xfrm>
            <a:off x="222600" y="3535495"/>
            <a:ext cx="2448340" cy="1047286"/>
          </a:xfrm>
          <a:prstGeom prst="flowChartDocument">
            <a:avLst/>
          </a:prstGeom>
          <a:ln>
            <a:solidFill>
              <a:schemeClr val="tx1"/>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ja-JP" sz="1200" b="1" u="sng" smtClean="0">
                <a:latin typeface="Consolas" panose="020B0609020204030204" pitchFamily="49" charset="0"/>
                <a:ea typeface="+mj-ea"/>
                <a:cs typeface="Consolas" panose="020B0609020204030204" pitchFamily="49" charset="0"/>
              </a:rPr>
              <a:t>defaults/main.yml</a:t>
            </a:r>
            <a:r>
              <a:rPr lang="en-US" altLang="ja-JP" sz="1200" b="1" smtClean="0">
                <a:latin typeface="Consolas" panose="020B0609020204030204" pitchFamily="49" charset="0"/>
                <a:ea typeface="+mj-ea"/>
                <a:cs typeface="Consolas" panose="020B0609020204030204" pitchFamily="49" charset="0"/>
              </a:rPr>
              <a:t/>
            </a:r>
            <a:br>
              <a:rPr lang="en-US" altLang="ja-JP" sz="1200" b="1" smtClean="0">
                <a:latin typeface="Consolas" panose="020B0609020204030204" pitchFamily="49" charset="0"/>
                <a:ea typeface="+mj-ea"/>
                <a:cs typeface="Consolas" panose="020B0609020204030204" pitchFamily="49" charset="0"/>
              </a:rPr>
            </a:br>
            <a:r>
              <a:rPr lang="en-US" altLang="ja-JP" sz="1200"/>
              <a:t>sudo_users: []</a:t>
            </a:r>
          </a:p>
          <a:p>
            <a:r>
              <a:rPr lang="en-US" altLang="ja-JP" sz="1200"/>
              <a:t>~~~~ </a:t>
            </a:r>
            <a:r>
              <a:rPr lang="en-US" altLang="ja-JP" sz="1200" smtClean="0"/>
              <a:t>(</a:t>
            </a:r>
            <a:r>
              <a:rPr lang="ja-JP" altLang="en-US" sz="1200" smtClean="0"/>
              <a:t>中略</a:t>
            </a:r>
            <a:r>
              <a:rPr lang="en-US" altLang="ja-JP" sz="1200" smtClean="0"/>
              <a:t>)</a:t>
            </a:r>
            <a:r>
              <a:rPr lang="ja-JP" altLang="en-US" sz="1200" smtClean="0"/>
              <a:t> </a:t>
            </a:r>
            <a:r>
              <a:rPr lang="en-US" altLang="ja-JP" sz="1200" smtClean="0"/>
              <a:t>~~~~</a:t>
            </a:r>
            <a:endParaRPr lang="en-US" altLang="ja-JP" sz="1200"/>
          </a:p>
          <a:p>
            <a:r>
              <a:rPr lang="en-US" altLang="ja-JP" sz="1200">
                <a:solidFill>
                  <a:srgbClr val="FF0000"/>
                </a:solidFill>
              </a:rPr>
              <a:t>sudo_sudoers_file</a:t>
            </a:r>
            <a:r>
              <a:rPr lang="en-US" altLang="ja-JP" sz="1200"/>
              <a:t>: ansible</a:t>
            </a:r>
          </a:p>
          <a:p>
            <a:r>
              <a:rPr lang="en-US" altLang="ja-JP" sz="1200" smtClean="0">
                <a:latin typeface="Consolas" panose="020B0609020204030204" pitchFamily="49" charset="0"/>
                <a:ea typeface="+mj-ea"/>
                <a:cs typeface="Consolas" panose="020B0609020204030204" pitchFamily="49" charset="0"/>
              </a:rPr>
              <a:t/>
            </a:r>
            <a:br>
              <a:rPr lang="en-US" altLang="ja-JP" sz="1200" smtClean="0">
                <a:latin typeface="Consolas" panose="020B0609020204030204" pitchFamily="49" charset="0"/>
                <a:ea typeface="+mj-ea"/>
                <a:cs typeface="Consolas" panose="020B0609020204030204" pitchFamily="49" charset="0"/>
              </a:rPr>
            </a:br>
            <a:endParaRPr lang="en-US" altLang="ja-JP" sz="1200" smtClean="0">
              <a:latin typeface="Consolas" panose="020B0609020204030204" pitchFamily="49" charset="0"/>
              <a:ea typeface="+mj-ea"/>
              <a:cs typeface="Consolas" panose="020B0609020204030204" pitchFamily="49" charset="0"/>
            </a:endParaRPr>
          </a:p>
        </p:txBody>
      </p:sp>
      <p:graphicFrame>
        <p:nvGraphicFramePr>
          <p:cNvPr id="7" name="表 6"/>
          <p:cNvGraphicFramePr>
            <a:graphicFrameLocks noGrp="1"/>
          </p:cNvGraphicFramePr>
          <p:nvPr>
            <p:extLst>
              <p:ext uri="{D42A27DB-BD31-4B8C-83A1-F6EECF244321}">
                <p14:modId xmlns:p14="http://schemas.microsoft.com/office/powerpoint/2010/main" val="4294241505"/>
              </p:ext>
            </p:extLst>
          </p:nvPr>
        </p:nvGraphicFramePr>
        <p:xfrm>
          <a:off x="4355971" y="5193008"/>
          <a:ext cx="4464620" cy="1282854"/>
        </p:xfrm>
        <a:graphic>
          <a:graphicData uri="http://schemas.openxmlformats.org/drawingml/2006/table">
            <a:tbl>
              <a:tblPr firstRow="1" bandRow="1">
                <a:tableStyleId>{93296810-A885-4BE3-A3E7-6D5BEEA58F35}</a:tableStyleId>
              </a:tblPr>
              <a:tblGrid>
                <a:gridCol w="1795687">
                  <a:extLst>
                    <a:ext uri="{9D8B030D-6E8A-4147-A177-3AD203B41FA5}">
                      <a16:colId xmlns:a16="http://schemas.microsoft.com/office/drawing/2014/main" val="916670131"/>
                    </a:ext>
                  </a:extLst>
                </a:gridCol>
                <a:gridCol w="1226268">
                  <a:extLst>
                    <a:ext uri="{9D8B030D-6E8A-4147-A177-3AD203B41FA5}">
                      <a16:colId xmlns:a16="http://schemas.microsoft.com/office/drawing/2014/main" val="2131989420"/>
                    </a:ext>
                  </a:extLst>
                </a:gridCol>
                <a:gridCol w="1442665">
                  <a:extLst>
                    <a:ext uri="{9D8B030D-6E8A-4147-A177-3AD203B41FA5}">
                      <a16:colId xmlns:a16="http://schemas.microsoft.com/office/drawing/2014/main" val="4118183924"/>
                    </a:ext>
                  </a:extLst>
                </a:gridCol>
              </a:tblGrid>
              <a:tr h="597890">
                <a:tc>
                  <a:txBody>
                    <a:bodyPr/>
                    <a:lstStyle/>
                    <a:p>
                      <a:r>
                        <a:rPr kumimoji="1" lang="ja-JP" altLang="en-US" sz="1100" smtClean="0"/>
                        <a:t>変数名</a:t>
                      </a:r>
                      <a:endParaRPr kumimoji="1" lang="ja-JP" altLang="en-US" sz="11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100" smtClean="0"/>
                        <a:t>メンバー変数名</a:t>
                      </a:r>
                      <a:r>
                        <a:rPr kumimoji="1" lang="en-US" altLang="ja-JP" sz="1100" smtClean="0"/>
                        <a:t/>
                      </a:r>
                      <a:br>
                        <a:rPr kumimoji="1" lang="en-US" altLang="ja-JP" sz="1100" smtClean="0"/>
                      </a:br>
                      <a:r>
                        <a:rPr kumimoji="1" lang="en-US" altLang="ja-JP" sz="1100" smtClean="0"/>
                        <a:t>(ITAreadme</a:t>
                      </a:r>
                      <a:r>
                        <a:rPr kumimoji="1" lang="ja-JP" altLang="en-US" sz="1100" smtClean="0"/>
                        <a:t>で追加</a:t>
                      </a:r>
                      <a:r>
                        <a:rPr kumimoji="1" lang="en-US" altLang="ja-JP" sz="1100" smtClean="0"/>
                        <a:t>)</a:t>
                      </a:r>
                      <a:endParaRPr kumimoji="1" lang="ja-JP" altLang="en-US" sz="11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100" smtClean="0"/>
                        <a:t>具体値</a:t>
                      </a:r>
                      <a:endParaRPr kumimoji="1" lang="ja-JP" altLang="en-US" sz="110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2954742190"/>
                  </a:ext>
                </a:extLst>
              </a:tr>
              <a:tr h="3361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100" smtClean="0"/>
                        <a:t>LCA_sudo_users</a:t>
                      </a:r>
                      <a:endParaRPr kumimoji="1" lang="ja-JP" altLang="en-US" sz="1100"/>
                    </a:p>
                  </a:txBody>
                  <a:tcPr>
                    <a:lnL w="28575" cap="flat" cmpd="sng" algn="ctr">
                      <a:solidFill>
                        <a:schemeClr val="bg2">
                          <a:lumMod val="50000"/>
                        </a:schemeClr>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smtClean="0"/>
                        <a:t>[0].name</a:t>
                      </a:r>
                      <a:endParaRPr kumimoji="1" lang="ja-JP" altLang="en-US" sz="110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smtClean="0"/>
                        <a:t>example_name</a:t>
                      </a:r>
                      <a:endParaRPr kumimoji="1" lang="ja-JP" altLang="en-US" sz="1100" smtClean="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1850628290"/>
                  </a:ext>
                </a:extLst>
              </a:tr>
              <a:tr h="3488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kern="1200" smtClean="0"/>
                        <a:t>LCA_</a:t>
                      </a:r>
                      <a:r>
                        <a:rPr lang="en-US" altLang="ja-JP" sz="1100" smtClean="0"/>
                        <a:t>sudo_sudoers_file</a:t>
                      </a:r>
                      <a:endParaRPr kumimoji="1" lang="en-US" altLang="ja-JP" sz="1100" kern="1200" smtClean="0">
                        <a:solidFill>
                          <a:schemeClr val="dk1"/>
                        </a:solidFill>
                        <a:latin typeface="Consolas" panose="020B0609020204030204" pitchFamily="49" charset="0"/>
                        <a:ea typeface="+mn-ea"/>
                        <a:cs typeface="Consolas" panose="020B0609020204030204" pitchFamily="49" charset="0"/>
                      </a:endParaRPr>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100" kern="1200" smtClean="0">
                        <a:solidFill>
                          <a:schemeClr val="dk1"/>
                        </a:solidFill>
                        <a:latin typeface="Consolas" panose="020B0609020204030204" pitchFamily="49" charset="0"/>
                        <a:ea typeface="+mn-ea"/>
                        <a:cs typeface="Consolas" panose="020B0609020204030204" pitchFamily="49" charset="0"/>
                      </a:endParaRPr>
                    </a:p>
                  </a:txBody>
                  <a:tcPr>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100" smtClean="0"/>
                        <a:t>example_sudoers</a:t>
                      </a:r>
                      <a:endParaRPr kumimoji="1" lang="ja-JP" altLang="en-US" sz="110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694506176"/>
                  </a:ext>
                </a:extLst>
              </a:tr>
            </a:tbl>
          </a:graphicData>
        </a:graphic>
      </p:graphicFrame>
      <p:sp>
        <p:nvSpPr>
          <p:cNvPr id="9" name="テキスト ボックス 8"/>
          <p:cNvSpPr txBox="1"/>
          <p:nvPr/>
        </p:nvSpPr>
        <p:spPr>
          <a:xfrm>
            <a:off x="5602081" y="3292041"/>
            <a:ext cx="1980029" cy="307777"/>
          </a:xfrm>
          <a:prstGeom prst="rect">
            <a:avLst/>
          </a:prstGeom>
          <a:noFill/>
        </p:spPr>
        <p:txBody>
          <a:bodyPr wrap="square" rtlCol="0">
            <a:spAutoFit/>
          </a:bodyPr>
          <a:lstStyle/>
          <a:p>
            <a:r>
              <a:rPr kumimoji="1" lang="ja-JP" altLang="en-US" sz="1400" smtClean="0"/>
              <a:t>実際に利用される変数</a:t>
            </a:r>
            <a:endParaRPr kumimoji="1" lang="ja-JP" altLang="en-US" sz="1400"/>
          </a:p>
        </p:txBody>
      </p:sp>
      <p:sp>
        <p:nvSpPr>
          <p:cNvPr id="18" name="テキスト ボックス 17"/>
          <p:cNvSpPr txBox="1"/>
          <p:nvPr/>
        </p:nvSpPr>
        <p:spPr>
          <a:xfrm>
            <a:off x="4377009" y="4898648"/>
            <a:ext cx="1084202" cy="309605"/>
          </a:xfrm>
          <a:prstGeom prst="rect">
            <a:avLst/>
          </a:prstGeom>
          <a:noFill/>
        </p:spPr>
        <p:txBody>
          <a:bodyPr wrap="square" rtlCol="0">
            <a:spAutoFit/>
          </a:bodyPr>
          <a:lstStyle/>
          <a:p>
            <a:r>
              <a:rPr lang="ja-JP" altLang="en-US" sz="1400" smtClean="0"/>
              <a:t>代入値管理</a:t>
            </a:r>
            <a:endParaRPr kumimoji="1" lang="ja-JP" altLang="en-US" sz="1400"/>
          </a:p>
        </p:txBody>
      </p:sp>
      <p:cxnSp>
        <p:nvCxnSpPr>
          <p:cNvPr id="15" name="カギ線コネクタ 122"/>
          <p:cNvCxnSpPr>
            <a:stCxn id="4" idx="3"/>
            <a:endCxn id="7" idx="1"/>
          </p:cNvCxnSpPr>
          <p:nvPr/>
        </p:nvCxnSpPr>
        <p:spPr bwMode="auto">
          <a:xfrm flipV="1">
            <a:off x="3329618" y="5834435"/>
            <a:ext cx="1026353" cy="22076"/>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cxnSp>
        <p:nvCxnSpPr>
          <p:cNvPr id="19" name="カギ線コネクタ 122"/>
          <p:cNvCxnSpPr>
            <a:stCxn id="6" idx="2"/>
          </p:cNvCxnSpPr>
          <p:nvPr/>
        </p:nvCxnSpPr>
        <p:spPr bwMode="auto">
          <a:xfrm flipH="1">
            <a:off x="1446648" y="4513544"/>
            <a:ext cx="122" cy="747911"/>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cxnSp>
        <p:nvCxnSpPr>
          <p:cNvPr id="24" name="カギ線コネクタ 122"/>
          <p:cNvCxnSpPr>
            <a:stCxn id="7" idx="0"/>
            <a:endCxn id="72" idx="2"/>
          </p:cNvCxnSpPr>
          <p:nvPr/>
        </p:nvCxnSpPr>
        <p:spPr bwMode="auto">
          <a:xfrm rot="5400000" flipH="1" flipV="1">
            <a:off x="6640548" y="4585775"/>
            <a:ext cx="554966" cy="659500"/>
          </a:xfrm>
          <a:prstGeom prst="bentConnector3">
            <a:avLst>
              <a:gd name="adj1" fmla="val 50000"/>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pic>
        <p:nvPicPr>
          <p:cNvPr id="5" name="図 4"/>
          <p:cNvPicPr>
            <a:picLocks noChangeAspect="1"/>
          </p:cNvPicPr>
          <p:nvPr/>
        </p:nvPicPr>
        <p:blipFill>
          <a:blip r:embed="rId3"/>
          <a:stretch>
            <a:fillRect/>
          </a:stretch>
        </p:blipFill>
        <p:spPr>
          <a:xfrm>
            <a:off x="3835446" y="4712198"/>
            <a:ext cx="581762" cy="547637"/>
          </a:xfrm>
          <a:prstGeom prst="rect">
            <a:avLst/>
          </a:prstGeom>
        </p:spPr>
      </p:pic>
      <p:sp>
        <p:nvSpPr>
          <p:cNvPr id="23" name="テキスト ボックス 22"/>
          <p:cNvSpPr txBox="1"/>
          <p:nvPr/>
        </p:nvSpPr>
        <p:spPr>
          <a:xfrm>
            <a:off x="179451" y="2579826"/>
            <a:ext cx="4320600" cy="523220"/>
          </a:xfrm>
          <a:prstGeom prst="rect">
            <a:avLst/>
          </a:prstGeom>
          <a:solidFill>
            <a:schemeClr val="bg2">
              <a:lumMod val="85000"/>
            </a:schemeClr>
          </a:solidFill>
        </p:spPr>
        <p:txBody>
          <a:bodyPr wrap="square" rtlCol="0">
            <a:spAutoFit/>
          </a:bodyPr>
          <a:lstStyle/>
          <a:p>
            <a:r>
              <a:rPr lang="en-US" altLang="ja-JP" sz="1400" dirty="0" err="1" smtClean="0"/>
              <a:t>LCA_sudo_users</a:t>
            </a:r>
            <a:r>
              <a:rPr lang="en-US" altLang="ja-JP" sz="1400" dirty="0"/>
              <a:t>: </a:t>
            </a:r>
            <a:r>
              <a:rPr lang="en-US" altLang="ja-JP" sz="1400" dirty="0" err="1" smtClean="0"/>
              <a:t>sudo_users</a:t>
            </a:r>
            <a:endParaRPr lang="en-US" altLang="ja-JP" sz="1400" dirty="0"/>
          </a:p>
          <a:p>
            <a:r>
              <a:rPr lang="en-US" altLang="ja-JP" sz="1400" dirty="0" err="1" smtClean="0"/>
              <a:t>LCA_sudo_sudoers_file</a:t>
            </a:r>
            <a:r>
              <a:rPr lang="en-US" altLang="ja-JP" sz="1400" dirty="0"/>
              <a:t>: </a:t>
            </a:r>
            <a:r>
              <a:rPr lang="en-US" altLang="ja-JP" sz="1400" dirty="0" err="1"/>
              <a:t>sudo_sudoers_file</a:t>
            </a:r>
            <a:endParaRPr kumimoji="1" lang="ja-JP" altLang="en-US" sz="1400" dirty="0"/>
          </a:p>
        </p:txBody>
      </p:sp>
      <p:sp>
        <p:nvSpPr>
          <p:cNvPr id="72" name="フローチャート : 書類 51"/>
          <p:cNvSpPr/>
          <p:nvPr/>
        </p:nvSpPr>
        <p:spPr bwMode="auto">
          <a:xfrm>
            <a:off x="5674972" y="3590511"/>
            <a:ext cx="3145618" cy="1121687"/>
          </a:xfrm>
          <a:prstGeom prst="flowChartDocument">
            <a:avLst/>
          </a:prstGeom>
          <a:ln>
            <a:solidFill>
              <a:schemeClr val="tx1"/>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ja-JP" sz="1200" smtClean="0"/>
              <a:t>sudo_users</a:t>
            </a:r>
            <a:r>
              <a:rPr lang="en-US" altLang="ja-JP" sz="1200"/>
              <a:t>: </a:t>
            </a:r>
          </a:p>
          <a:p>
            <a:r>
              <a:rPr lang="en-US" altLang="ja-JP" sz="1200"/>
              <a:t>  - name:</a:t>
            </a:r>
            <a:r>
              <a:rPr lang="ja-JP" altLang="en-US" sz="1200"/>
              <a:t> </a:t>
            </a:r>
            <a:r>
              <a:rPr lang="en-US" altLang="ja-JP" sz="1200" smtClean="0"/>
              <a:t>example_name</a:t>
            </a:r>
            <a:endParaRPr lang="en-US" altLang="ja-JP" sz="1200"/>
          </a:p>
          <a:p>
            <a:r>
              <a:rPr lang="en-US" altLang="ja-JP" sz="1200"/>
              <a:t>sudo_sudoers_file: </a:t>
            </a:r>
            <a:r>
              <a:rPr lang="en-US" altLang="ja-JP" sz="1200" smtClean="0"/>
              <a:t>example_sudoers</a:t>
            </a:r>
            <a:endParaRPr lang="en-US" altLang="ja-JP" sz="1200"/>
          </a:p>
        </p:txBody>
      </p:sp>
      <p:sp>
        <p:nvSpPr>
          <p:cNvPr id="77" name="テキスト ボックス 76"/>
          <p:cNvSpPr txBox="1"/>
          <p:nvPr/>
        </p:nvSpPr>
        <p:spPr>
          <a:xfrm>
            <a:off x="152259" y="2265266"/>
            <a:ext cx="5976708" cy="338554"/>
          </a:xfrm>
          <a:prstGeom prst="rect">
            <a:avLst/>
          </a:prstGeom>
          <a:noFill/>
        </p:spPr>
        <p:txBody>
          <a:bodyPr wrap="square" rtlCol="0">
            <a:spAutoFit/>
          </a:bodyPr>
          <a:lstStyle/>
          <a:p>
            <a:r>
              <a:rPr lang="ja-JP" altLang="en-US" sz="1600" kern="0" dirty="0" smtClean="0"/>
              <a:t>ファイル名</a:t>
            </a:r>
            <a:r>
              <a:rPr lang="en-US" altLang="ja-JP" sz="1600" kern="0" dirty="0"/>
              <a:t>:</a:t>
            </a:r>
            <a:r>
              <a:rPr lang="ja-JP" altLang="en-US" sz="1600" kern="0" dirty="0"/>
              <a:t> </a:t>
            </a:r>
            <a:r>
              <a:rPr lang="en-US" altLang="ja-JP" sz="1600" kern="0" dirty="0" smtClean="0"/>
              <a:t>ita_translation-table_</a:t>
            </a:r>
            <a:r>
              <a:rPr lang="en-US" altLang="ja-JP" sz="1600" dirty="0" smtClean="0"/>
              <a:t>ansible-sudo-master</a:t>
            </a:r>
            <a:r>
              <a:rPr lang="en-US" altLang="ja-JP" sz="1600" kern="0" dirty="0" smtClean="0"/>
              <a:t>.txt</a:t>
            </a:r>
            <a:endParaRPr kumimoji="1" lang="ja-JP" altLang="en-US" sz="1600" dirty="0"/>
          </a:p>
        </p:txBody>
      </p:sp>
      <p:sp>
        <p:nvSpPr>
          <p:cNvPr id="22" name="正方形/長方形 21"/>
          <p:cNvSpPr/>
          <p:nvPr/>
        </p:nvSpPr>
        <p:spPr bwMode="auto">
          <a:xfrm>
            <a:off x="179451" y="3220265"/>
            <a:ext cx="8784062" cy="3305165"/>
          </a:xfrm>
          <a:prstGeom prst="rect">
            <a:avLst/>
          </a:prstGeom>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1" lang="ja-JP" altLang="en-US" b="1" u="sng" smtClean="0">
                <a:latin typeface="+mn-ea"/>
              </a:rPr>
              <a:t>イメージ図</a:t>
            </a:r>
            <a:endParaRPr kumimoji="1" lang="ja-JP" altLang="en-US" b="1" u="sng" dirty="0" smtClean="0">
              <a:latin typeface="+mn-ea"/>
            </a:endParaRPr>
          </a:p>
        </p:txBody>
      </p:sp>
      <p:sp>
        <p:nvSpPr>
          <p:cNvPr id="17" name="フローチャート : 書類 51"/>
          <p:cNvSpPr/>
          <p:nvPr/>
        </p:nvSpPr>
        <p:spPr bwMode="auto">
          <a:xfrm>
            <a:off x="2848507" y="3539296"/>
            <a:ext cx="2221466" cy="900636"/>
          </a:xfrm>
          <a:prstGeom prst="flowChartDocument">
            <a:avLst/>
          </a:prstGeom>
          <a:ln>
            <a:solidFill>
              <a:schemeClr val="tx1"/>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ja-JP" sz="1200" b="1" u="sng" smtClean="0"/>
              <a:t>ITAreadme</a:t>
            </a:r>
            <a:r>
              <a:rPr lang="en-US" altLang="ja-JP" sz="1200" smtClean="0"/>
              <a:t/>
            </a:r>
            <a:br>
              <a:rPr lang="en-US" altLang="ja-JP" sz="1200" smtClean="0"/>
            </a:br>
            <a:r>
              <a:rPr lang="en-US" altLang="ja-JP" sz="1200" smtClean="0">
                <a:solidFill>
                  <a:srgbClr val="FF0000"/>
                </a:solidFill>
              </a:rPr>
              <a:t>sudo_users</a:t>
            </a:r>
            <a:r>
              <a:rPr lang="en-US" altLang="ja-JP" sz="1200" smtClean="0"/>
              <a:t>: </a:t>
            </a:r>
          </a:p>
          <a:p>
            <a:r>
              <a:rPr lang="en-US" altLang="ja-JP" sz="1200" smtClean="0"/>
              <a:t>  </a:t>
            </a:r>
            <a:r>
              <a:rPr lang="en-US" altLang="ja-JP" sz="1200"/>
              <a:t>- name: </a:t>
            </a:r>
            <a:r>
              <a:rPr lang="en-US" altLang="ja-JP" sz="1200">
                <a:latin typeface="Consolas" panose="020B0609020204030204" pitchFamily="49" charset="0"/>
                <a:cs typeface="Consolas" panose="020B0609020204030204" pitchFamily="49" charset="0"/>
              </a:rPr>
              <a:t/>
            </a:r>
            <a:br>
              <a:rPr lang="en-US" altLang="ja-JP" sz="1200">
                <a:latin typeface="Consolas" panose="020B0609020204030204" pitchFamily="49" charset="0"/>
                <a:cs typeface="Consolas" panose="020B0609020204030204" pitchFamily="49" charset="0"/>
              </a:rPr>
            </a:br>
            <a:endParaRPr lang="en-US" altLang="ja-JP" sz="1200" smtClean="0">
              <a:latin typeface="Consolas" panose="020B0609020204030204" pitchFamily="49" charset="0"/>
              <a:ea typeface="+mj-ea"/>
              <a:cs typeface="Consolas" panose="020B0609020204030204" pitchFamily="49" charset="0"/>
            </a:endParaRPr>
          </a:p>
        </p:txBody>
      </p:sp>
      <p:cxnSp>
        <p:nvCxnSpPr>
          <p:cNvPr id="20" name="カギ線コネクタ 122"/>
          <p:cNvCxnSpPr>
            <a:stCxn id="17" idx="2"/>
          </p:cNvCxnSpPr>
          <p:nvPr/>
        </p:nvCxnSpPr>
        <p:spPr bwMode="auto">
          <a:xfrm flipH="1">
            <a:off x="1440462" y="4380390"/>
            <a:ext cx="2518778" cy="857368"/>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968440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2.2 </a:t>
            </a:r>
            <a:r>
              <a:rPr lang="ja-JP" altLang="en-US"/>
              <a:t>ロールパッケージの準備</a:t>
            </a:r>
            <a:r>
              <a:rPr lang="en-US" altLang="ja-JP" smtClean="0"/>
              <a:t>(4/4</a:t>
            </a:r>
            <a:r>
              <a:rPr lang="en-US" altLang="ja-JP"/>
              <a:t>)</a:t>
            </a:r>
            <a:endParaRPr kumimoji="1" lang="ja-JP" altLang="en-US"/>
          </a:p>
        </p:txBody>
      </p:sp>
      <p:sp>
        <p:nvSpPr>
          <p:cNvPr id="3" name="コンテンツ プレースホルダー 2"/>
          <p:cNvSpPr>
            <a:spLocks noGrp="1"/>
          </p:cNvSpPr>
          <p:nvPr>
            <p:ph sz="quarter" idx="10"/>
          </p:nvPr>
        </p:nvSpPr>
        <p:spPr/>
        <p:txBody>
          <a:bodyPr/>
          <a:lstStyle/>
          <a:p>
            <a:r>
              <a:rPr lang="ja-JP" altLang="en-US" b="1"/>
              <a:t>必要</a:t>
            </a:r>
            <a:r>
              <a:rPr lang="ja-JP" altLang="en-US" b="1" smtClean="0"/>
              <a:t>な</a:t>
            </a:r>
            <a:r>
              <a:rPr lang="ja-JP" altLang="en-US" b="1"/>
              <a:t>ファイル</a:t>
            </a:r>
            <a:r>
              <a:rPr lang="ja-JP" altLang="en-US" b="1" smtClean="0"/>
              <a:t>を</a:t>
            </a:r>
            <a:r>
              <a:rPr lang="en-US" altLang="ja-JP" b="1" smtClean="0"/>
              <a:t>zip</a:t>
            </a:r>
            <a:r>
              <a:rPr lang="ja-JP" altLang="en-US" b="1" smtClean="0"/>
              <a:t>にまとめる</a:t>
            </a:r>
            <a:r>
              <a:rPr lang="en-US" altLang="ja-JP" b="1" smtClean="0"/>
              <a:t/>
            </a:r>
            <a:br>
              <a:rPr lang="en-US" altLang="ja-JP" b="1" smtClean="0"/>
            </a:br>
            <a:r>
              <a:rPr lang="ja-JP" altLang="en-US" sz="1600"/>
              <a:t>これまでの作成物を</a:t>
            </a:r>
            <a:r>
              <a:rPr lang="en-US" altLang="ja-JP" sz="1600">
                <a:solidFill>
                  <a:srgbClr val="FF0000"/>
                </a:solidFill>
              </a:rPr>
              <a:t>zip</a:t>
            </a:r>
            <a:r>
              <a:rPr lang="ja-JP" altLang="en-US" sz="1600">
                <a:solidFill>
                  <a:srgbClr val="FF0000"/>
                </a:solidFill>
              </a:rPr>
              <a:t>ファイル</a:t>
            </a:r>
            <a:r>
              <a:rPr lang="ja-JP" altLang="en-US" sz="1600"/>
              <a:t>にまとめ、</a:t>
            </a:r>
            <a:r>
              <a:rPr lang="en-US" altLang="ja-JP" sz="1600"/>
              <a:t>ITA</a:t>
            </a:r>
            <a:r>
              <a:rPr lang="ja-JP" altLang="en-US" sz="1600" err="1"/>
              <a:t>に登</a:t>
            </a:r>
            <a:r>
              <a:rPr lang="ja-JP" altLang="en-US" sz="1600"/>
              <a:t>録しましょう。</a:t>
            </a:r>
            <a:r>
              <a:rPr lang="en-US" altLang="ja-JP" sz="1600"/>
              <a:t/>
            </a:r>
            <a:br>
              <a:rPr lang="en-US" altLang="ja-JP" sz="1600"/>
            </a:br>
            <a:r>
              <a:rPr lang="ja-JP" altLang="en-US" sz="1600" smtClean="0"/>
              <a:t>下記の構造通りの</a:t>
            </a:r>
            <a:r>
              <a:rPr lang="en-US" altLang="ja-JP" sz="1600" smtClean="0"/>
              <a:t>zip</a:t>
            </a:r>
            <a:r>
              <a:rPr lang="ja-JP" altLang="en-US" sz="1600"/>
              <a:t>ファイルを作成して下さい</a:t>
            </a:r>
            <a:r>
              <a:rPr lang="ja-JP" altLang="en-US" smtClean="0"/>
              <a:t>。</a:t>
            </a:r>
            <a:r>
              <a:rPr lang="en-US" altLang="ja-JP"/>
              <a:t/>
            </a:r>
            <a:br>
              <a:rPr lang="en-US" altLang="ja-JP"/>
            </a:br>
            <a:endParaRPr lang="en-US" altLang="ja-JP" smtClean="0"/>
          </a:p>
          <a:p>
            <a:pPr marL="457200" indent="-457200">
              <a:buFont typeface="+mj-ea"/>
              <a:buAutoNum type="circleNumDbPlain"/>
            </a:pPr>
            <a:r>
              <a:rPr lang="ja-JP" altLang="en-US" sz="1600"/>
              <a:t>「</a:t>
            </a:r>
            <a:r>
              <a:rPr lang="en-US" altLang="ja-JP" sz="1600"/>
              <a:t>roles</a:t>
            </a:r>
            <a:r>
              <a:rPr lang="ja-JP" altLang="en-US" sz="1600"/>
              <a:t>」</a:t>
            </a:r>
            <a:r>
              <a:rPr lang="ja-JP" altLang="en-US" sz="1600" smtClean="0"/>
              <a:t>フォルダを作成し、ダウンロードした</a:t>
            </a:r>
            <a:r>
              <a:rPr lang="en-US" altLang="ja-JP" sz="1600" smtClean="0"/>
              <a:t>Role</a:t>
            </a:r>
            <a:r>
              <a:rPr lang="ja-JP" altLang="en-US" sz="1600" smtClean="0"/>
              <a:t>を入れる。</a:t>
            </a:r>
            <a:endParaRPr lang="en-US" altLang="ja-JP" sz="1600" smtClean="0"/>
          </a:p>
          <a:p>
            <a:pPr marL="457200" indent="-457200">
              <a:buFont typeface="+mj-ea"/>
              <a:buAutoNum type="circleNumDbPlain"/>
            </a:pPr>
            <a:r>
              <a:rPr lang="ja-JP" altLang="en-US" sz="1600" smtClean="0"/>
              <a:t>「</a:t>
            </a:r>
            <a:r>
              <a:rPr lang="en-US" altLang="ja-JP" sz="1600" smtClean="0"/>
              <a:t>roles</a:t>
            </a:r>
            <a:r>
              <a:rPr lang="ja-JP" altLang="en-US" sz="1600" smtClean="0"/>
              <a:t>」フォルダに並べて読替表と</a:t>
            </a:r>
            <a:r>
              <a:rPr lang="en-US" altLang="ja-JP" sz="1600" smtClean="0"/>
              <a:t>ITAreadme</a:t>
            </a:r>
            <a:r>
              <a:rPr lang="ja-JP" altLang="en-US" sz="1600" smtClean="0"/>
              <a:t>を配置する</a:t>
            </a:r>
            <a:endParaRPr lang="en-US" altLang="ja-JP" sz="1600"/>
          </a:p>
          <a:p>
            <a:pPr marL="457200" indent="-457200">
              <a:buFont typeface="+mj-ea"/>
              <a:buAutoNum type="circleNumDbPlain"/>
            </a:pPr>
            <a:r>
              <a:rPr lang="ja-JP" altLang="en-US" sz="1600" smtClean="0"/>
              <a:t>「</a:t>
            </a:r>
            <a:r>
              <a:rPr lang="en-US" altLang="ja-JP" sz="1600" smtClean="0"/>
              <a:t>roles</a:t>
            </a:r>
            <a:r>
              <a:rPr lang="ja-JP" altLang="en-US" sz="1600" smtClean="0"/>
              <a:t>」フォルダ、読替表、</a:t>
            </a:r>
            <a:r>
              <a:rPr lang="en-US" altLang="ja-JP" sz="1600" smtClean="0"/>
              <a:t>ITAreadme</a:t>
            </a:r>
            <a:r>
              <a:rPr lang="ja-JP" altLang="en-US" sz="1600" smtClean="0"/>
              <a:t>をまとめて</a:t>
            </a:r>
            <a:r>
              <a:rPr lang="en-US" altLang="ja-JP" sz="1600" smtClean="0"/>
              <a:t>zip</a:t>
            </a:r>
            <a:r>
              <a:rPr lang="ja-JP" altLang="en-US" sz="1600" smtClean="0"/>
              <a:t>で圧縮する。</a:t>
            </a:r>
            <a:endParaRPr lang="en-US" altLang="ja-JP" sz="1600"/>
          </a:p>
        </p:txBody>
      </p:sp>
      <p:pic>
        <p:nvPicPr>
          <p:cNvPr id="6" name="図 5"/>
          <p:cNvPicPr>
            <a:picLocks noChangeAspect="1"/>
          </p:cNvPicPr>
          <p:nvPr/>
        </p:nvPicPr>
        <p:blipFill>
          <a:blip r:embed="rId2"/>
          <a:stretch>
            <a:fillRect/>
          </a:stretch>
        </p:blipFill>
        <p:spPr>
          <a:xfrm>
            <a:off x="179511" y="3284980"/>
            <a:ext cx="4609705" cy="2808390"/>
          </a:xfrm>
          <a:prstGeom prst="rect">
            <a:avLst/>
          </a:prstGeom>
          <a:ln>
            <a:solidFill>
              <a:schemeClr val="tx1"/>
            </a:solidFill>
          </a:ln>
        </p:spPr>
      </p:pic>
      <p:sp>
        <p:nvSpPr>
          <p:cNvPr id="7" name="角丸四角形 6"/>
          <p:cNvSpPr/>
          <p:nvPr/>
        </p:nvSpPr>
        <p:spPr bwMode="auto">
          <a:xfrm>
            <a:off x="4358957" y="3238370"/>
            <a:ext cx="4533642" cy="456222"/>
          </a:xfrm>
          <a:prstGeom prst="roundRect">
            <a:avLst/>
          </a:prstGeom>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400" smtClean="0">
                <a:solidFill>
                  <a:schemeClr val="tx1"/>
                </a:solidFill>
                <a:latin typeface="+mn-ea"/>
              </a:rPr>
              <a:t>「</a:t>
            </a:r>
            <a:r>
              <a:rPr lang="en-US" altLang="ja-JP" sz="1400" smtClean="0">
                <a:solidFill>
                  <a:schemeClr val="tx1"/>
                </a:solidFill>
                <a:latin typeface="+mn-ea"/>
              </a:rPr>
              <a:t>roles</a:t>
            </a:r>
            <a:r>
              <a:rPr lang="ja-JP" altLang="en-US" sz="1400" smtClean="0">
                <a:solidFill>
                  <a:schemeClr val="tx1"/>
                </a:solidFill>
                <a:latin typeface="+mn-ea"/>
              </a:rPr>
              <a:t>」配下へ「</a:t>
            </a:r>
            <a:r>
              <a:rPr lang="en-US" altLang="ja-JP" sz="1400" smtClean="0">
                <a:solidFill>
                  <a:schemeClr val="tx1"/>
                </a:solidFill>
                <a:latin typeface="+mn-ea"/>
              </a:rPr>
              <a:t>ansible-sudo-master</a:t>
            </a:r>
            <a:r>
              <a:rPr lang="ja-JP" altLang="en-US" sz="1400" smtClean="0">
                <a:solidFill>
                  <a:schemeClr val="tx1"/>
                </a:solidFill>
                <a:latin typeface="+mn-ea"/>
              </a:rPr>
              <a:t>」を</a:t>
            </a:r>
            <a:r>
              <a:rPr lang="ja-JP" altLang="en-US" sz="1400">
                <a:solidFill>
                  <a:schemeClr val="tx1"/>
                </a:solidFill>
                <a:latin typeface="+mn-ea"/>
              </a:rPr>
              <a:t>配置</a:t>
            </a:r>
            <a:r>
              <a:rPr lang="ja-JP" altLang="en-US" sz="1400" smtClean="0">
                <a:solidFill>
                  <a:schemeClr val="tx1"/>
                </a:solidFill>
                <a:latin typeface="+mn-ea"/>
              </a:rPr>
              <a:t>する。</a:t>
            </a:r>
            <a:endParaRPr lang="en-US" altLang="ja-JP" sz="1400">
              <a:solidFill>
                <a:schemeClr val="tx1"/>
              </a:solidFill>
              <a:latin typeface="+mn-ea"/>
            </a:endParaRPr>
          </a:p>
        </p:txBody>
      </p:sp>
      <p:sp>
        <p:nvSpPr>
          <p:cNvPr id="8" name="円形吹き出し 7"/>
          <p:cNvSpPr/>
          <p:nvPr/>
        </p:nvSpPr>
        <p:spPr bwMode="auto">
          <a:xfrm>
            <a:off x="4132971" y="3128878"/>
            <a:ext cx="301542" cy="312200"/>
          </a:xfrm>
          <a:prstGeom prst="wedgeEllipseCallout">
            <a:avLst>
              <a:gd name="adj1" fmla="val -238668"/>
              <a:gd name="adj2" fmla="val 105863"/>
            </a:avLst>
          </a:prstGeom>
          <a:solidFill>
            <a:srgbClr val="FF0000"/>
          </a:solidFill>
          <a:ln>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ja-JP" altLang="en-US" sz="1400" b="1" smtClean="0">
                <a:latin typeface="+mn-ea"/>
              </a:rPr>
              <a:t>１</a:t>
            </a:r>
          </a:p>
        </p:txBody>
      </p:sp>
      <p:sp>
        <p:nvSpPr>
          <p:cNvPr id="9" name="角丸四角形 8"/>
          <p:cNvSpPr/>
          <p:nvPr/>
        </p:nvSpPr>
        <p:spPr bwMode="auto">
          <a:xfrm>
            <a:off x="4358956" y="3804084"/>
            <a:ext cx="4533643" cy="456222"/>
          </a:xfrm>
          <a:prstGeom prst="roundRect">
            <a:avLst/>
          </a:prstGeom>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400">
                <a:solidFill>
                  <a:schemeClr val="tx1"/>
                </a:solidFill>
                <a:latin typeface="+mn-ea"/>
              </a:rPr>
              <a:t>読</a:t>
            </a:r>
            <a:r>
              <a:rPr lang="ja-JP" altLang="en-US" sz="1400" smtClean="0">
                <a:solidFill>
                  <a:schemeClr val="tx1"/>
                </a:solidFill>
                <a:latin typeface="+mn-ea"/>
              </a:rPr>
              <a:t>替</a:t>
            </a:r>
            <a:r>
              <a:rPr lang="ja-JP" altLang="en-US" sz="1400">
                <a:solidFill>
                  <a:schemeClr val="tx1"/>
                </a:solidFill>
                <a:latin typeface="+mn-ea"/>
              </a:rPr>
              <a:t>表</a:t>
            </a:r>
            <a:r>
              <a:rPr lang="ja-JP" altLang="en-US" sz="1400" smtClean="0">
                <a:solidFill>
                  <a:schemeClr val="tx1"/>
                </a:solidFill>
                <a:latin typeface="+mn-ea"/>
              </a:rPr>
              <a:t>と</a:t>
            </a:r>
            <a:r>
              <a:rPr lang="en-US" altLang="ja-JP" sz="1400" smtClean="0">
                <a:solidFill>
                  <a:schemeClr val="tx1"/>
                </a:solidFill>
                <a:latin typeface="+mn-ea"/>
              </a:rPr>
              <a:t>ITAreadme</a:t>
            </a:r>
            <a:r>
              <a:rPr lang="ja-JP" altLang="en-US" sz="1400" smtClean="0">
                <a:solidFill>
                  <a:schemeClr val="tx1"/>
                </a:solidFill>
                <a:latin typeface="+mn-ea"/>
              </a:rPr>
              <a:t>を配置する。</a:t>
            </a:r>
            <a:endParaRPr lang="en-US" altLang="ja-JP" sz="1400">
              <a:solidFill>
                <a:schemeClr val="tx1"/>
              </a:solidFill>
              <a:latin typeface="+mn-ea"/>
            </a:endParaRPr>
          </a:p>
        </p:txBody>
      </p:sp>
      <p:sp>
        <p:nvSpPr>
          <p:cNvPr id="10" name="円形吹き出し 9"/>
          <p:cNvSpPr/>
          <p:nvPr/>
        </p:nvSpPr>
        <p:spPr bwMode="auto">
          <a:xfrm>
            <a:off x="4139940" y="3694592"/>
            <a:ext cx="301542" cy="312200"/>
          </a:xfrm>
          <a:prstGeom prst="wedgeEllipseCallout">
            <a:avLst>
              <a:gd name="adj1" fmla="val -248776"/>
              <a:gd name="adj2" fmla="val -1530"/>
            </a:avLst>
          </a:prstGeom>
          <a:solidFill>
            <a:srgbClr val="FF0000"/>
          </a:solidFill>
          <a:ln>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a:latin typeface="+mn-ea"/>
              </a:rPr>
              <a:t>２</a:t>
            </a:r>
            <a:endParaRPr kumimoji="1" lang="ja-JP" altLang="en-US" sz="1400" b="1" smtClean="0">
              <a:latin typeface="+mn-ea"/>
            </a:endParaRPr>
          </a:p>
        </p:txBody>
      </p:sp>
      <p:sp>
        <p:nvSpPr>
          <p:cNvPr id="11" name="角丸四角形 10"/>
          <p:cNvSpPr/>
          <p:nvPr/>
        </p:nvSpPr>
        <p:spPr bwMode="auto">
          <a:xfrm>
            <a:off x="3271453" y="5511612"/>
            <a:ext cx="2160300" cy="456222"/>
          </a:xfrm>
          <a:prstGeom prst="roundRect">
            <a:avLst/>
          </a:prstGeom>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400" smtClean="0">
                <a:solidFill>
                  <a:schemeClr val="tx1"/>
                </a:solidFill>
                <a:latin typeface="+mn-ea"/>
              </a:rPr>
              <a:t>まとめて</a:t>
            </a:r>
            <a:r>
              <a:rPr lang="en-US" altLang="ja-JP" sz="1400" smtClean="0">
                <a:solidFill>
                  <a:schemeClr val="tx1"/>
                </a:solidFill>
                <a:latin typeface="+mn-ea"/>
              </a:rPr>
              <a:t>zip</a:t>
            </a:r>
            <a:r>
              <a:rPr lang="ja-JP" altLang="en-US" sz="1400" smtClean="0">
                <a:solidFill>
                  <a:schemeClr val="tx1"/>
                </a:solidFill>
                <a:latin typeface="+mn-ea"/>
              </a:rPr>
              <a:t>で圧縮する。</a:t>
            </a:r>
            <a:endParaRPr lang="en-US" altLang="ja-JP" sz="1400">
              <a:solidFill>
                <a:schemeClr val="tx1"/>
              </a:solidFill>
              <a:latin typeface="+mn-ea"/>
            </a:endParaRPr>
          </a:p>
        </p:txBody>
      </p:sp>
      <p:sp>
        <p:nvSpPr>
          <p:cNvPr id="12" name="円形吹き出し 11"/>
          <p:cNvSpPr/>
          <p:nvPr/>
        </p:nvSpPr>
        <p:spPr bwMode="auto">
          <a:xfrm>
            <a:off x="3088900" y="5355514"/>
            <a:ext cx="301542" cy="312200"/>
          </a:xfrm>
          <a:prstGeom prst="wedgeEllipseCallout">
            <a:avLst>
              <a:gd name="adj1" fmla="val -122425"/>
              <a:gd name="adj2" fmla="val 54607"/>
            </a:avLst>
          </a:prstGeom>
          <a:solidFill>
            <a:srgbClr val="FF0000"/>
          </a:solidFill>
          <a:ln>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ja-JP" altLang="en-US" sz="1400" b="1" dirty="0" smtClean="0">
                <a:latin typeface="+mn-ea"/>
              </a:rPr>
              <a:t>３</a:t>
            </a:r>
          </a:p>
        </p:txBody>
      </p:sp>
      <p:sp>
        <p:nvSpPr>
          <p:cNvPr id="71" name="角丸四角形 70"/>
          <p:cNvSpPr/>
          <p:nvPr/>
        </p:nvSpPr>
        <p:spPr bwMode="auto">
          <a:xfrm>
            <a:off x="6085055" y="5355514"/>
            <a:ext cx="2960237" cy="1048502"/>
          </a:xfrm>
          <a:prstGeom prst="roundRect">
            <a:avLst/>
          </a:prstGeom>
          <a:ln>
            <a:solidFill>
              <a:srgbClr val="FF000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200" smtClean="0">
                <a:solidFill>
                  <a:schemeClr val="tx1"/>
                </a:solidFill>
                <a:latin typeface="+mn-ea"/>
              </a:rPr>
              <a:t>LegacyRole</a:t>
            </a:r>
            <a:r>
              <a:rPr lang="ja-JP" altLang="en-US" sz="1200" smtClean="0">
                <a:solidFill>
                  <a:schemeClr val="tx1"/>
                </a:solidFill>
                <a:latin typeface="+mn-ea"/>
              </a:rPr>
              <a:t>は下記２つの条件を満たす</a:t>
            </a:r>
            <a:r>
              <a:rPr lang="en-US" altLang="ja-JP" sz="1200" smtClean="0">
                <a:solidFill>
                  <a:schemeClr val="tx1"/>
                </a:solidFill>
                <a:latin typeface="+mn-ea"/>
              </a:rPr>
              <a:t/>
            </a:r>
            <a:br>
              <a:rPr lang="en-US" altLang="ja-JP" sz="1200" smtClean="0">
                <a:solidFill>
                  <a:schemeClr val="tx1"/>
                </a:solidFill>
                <a:latin typeface="+mn-ea"/>
              </a:rPr>
            </a:br>
            <a:r>
              <a:rPr lang="ja-JP" altLang="en-US" sz="1200" smtClean="0">
                <a:solidFill>
                  <a:schemeClr val="tx1"/>
                </a:solidFill>
                <a:latin typeface="+mn-ea"/>
              </a:rPr>
              <a:t>フォルダを</a:t>
            </a:r>
            <a:r>
              <a:rPr lang="en-US" altLang="ja-JP" sz="1200" smtClean="0">
                <a:solidFill>
                  <a:schemeClr val="tx1"/>
                </a:solidFill>
                <a:latin typeface="+mn-ea"/>
              </a:rPr>
              <a:t>Role</a:t>
            </a:r>
            <a:r>
              <a:rPr lang="ja-JP" altLang="en-US" sz="1200" smtClean="0">
                <a:solidFill>
                  <a:schemeClr val="tx1"/>
                </a:solidFill>
                <a:latin typeface="+mn-ea"/>
              </a:rPr>
              <a:t>として扱います。</a:t>
            </a:r>
            <a:r>
              <a:rPr lang="en-US" altLang="ja-JP" sz="1200" smtClean="0">
                <a:solidFill>
                  <a:schemeClr val="tx1"/>
                </a:solidFill>
                <a:latin typeface="+mn-ea"/>
              </a:rPr>
              <a:t/>
            </a:r>
            <a:br>
              <a:rPr lang="en-US" altLang="ja-JP" sz="1200" smtClean="0">
                <a:solidFill>
                  <a:schemeClr val="tx1"/>
                </a:solidFill>
                <a:latin typeface="+mn-ea"/>
              </a:rPr>
            </a:br>
            <a:r>
              <a:rPr lang="ja-JP" altLang="en-US" sz="1200" smtClean="0">
                <a:solidFill>
                  <a:schemeClr val="tx1"/>
                </a:solidFill>
                <a:latin typeface="+mn-ea"/>
              </a:rPr>
              <a:t>① 「</a:t>
            </a:r>
            <a:r>
              <a:rPr lang="en-US" altLang="ja-JP" sz="1200" smtClean="0">
                <a:solidFill>
                  <a:schemeClr val="tx1"/>
                </a:solidFill>
                <a:latin typeface="+mn-ea"/>
              </a:rPr>
              <a:t>roles</a:t>
            </a:r>
            <a:r>
              <a:rPr lang="ja-JP" altLang="en-US" sz="1200" smtClean="0">
                <a:solidFill>
                  <a:schemeClr val="tx1"/>
                </a:solidFill>
                <a:latin typeface="+mn-ea"/>
              </a:rPr>
              <a:t>」フォルダの配下に存在する。</a:t>
            </a:r>
            <a:endParaRPr lang="en-US" altLang="ja-JP" sz="1200" smtClean="0">
              <a:solidFill>
                <a:schemeClr val="tx1"/>
              </a:solidFill>
              <a:latin typeface="+mn-ea"/>
            </a:endParaRPr>
          </a:p>
          <a:p>
            <a:r>
              <a:rPr lang="ja-JP" altLang="en-US" sz="1200" smtClean="0">
                <a:solidFill>
                  <a:schemeClr val="tx1"/>
                </a:solidFill>
                <a:latin typeface="+mn-ea"/>
              </a:rPr>
              <a:t>② 「</a:t>
            </a:r>
            <a:r>
              <a:rPr lang="en-US" altLang="ja-JP" sz="1200" smtClean="0">
                <a:solidFill>
                  <a:schemeClr val="tx1"/>
                </a:solidFill>
                <a:latin typeface="+mn-ea"/>
              </a:rPr>
              <a:t>tasks</a:t>
            </a:r>
            <a:r>
              <a:rPr lang="ja-JP" altLang="en-US" sz="1200" smtClean="0">
                <a:solidFill>
                  <a:schemeClr val="tx1"/>
                </a:solidFill>
                <a:latin typeface="+mn-ea"/>
              </a:rPr>
              <a:t>」フォルダを含む。</a:t>
            </a:r>
            <a:endParaRPr lang="en-US" altLang="ja-JP" sz="1200" smtClean="0">
              <a:solidFill>
                <a:schemeClr val="tx1"/>
              </a:solidFill>
              <a:latin typeface="+mn-ea"/>
            </a:endParaRPr>
          </a:p>
        </p:txBody>
      </p:sp>
      <p:sp>
        <p:nvSpPr>
          <p:cNvPr id="69" name="円/楕円 44"/>
          <p:cNvSpPr/>
          <p:nvPr/>
        </p:nvSpPr>
        <p:spPr bwMode="auto">
          <a:xfrm>
            <a:off x="5693152" y="5031447"/>
            <a:ext cx="565503" cy="549789"/>
          </a:xfrm>
          <a:prstGeom prst="ellipse">
            <a:avLst/>
          </a:prstGeom>
          <a:solidFill>
            <a:srgbClr val="FF0000"/>
          </a:solidFill>
          <a:ln>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a:solidFill>
                <a:schemeClr val="bg1"/>
              </a:solidFill>
              <a:latin typeface="+mj-ea"/>
            </a:endParaRPr>
          </a:p>
        </p:txBody>
      </p:sp>
      <p:sp>
        <p:nvSpPr>
          <p:cNvPr id="70" name="テキスト ボックス 69"/>
          <p:cNvSpPr txBox="1"/>
          <p:nvPr/>
        </p:nvSpPr>
        <p:spPr>
          <a:xfrm>
            <a:off x="5716624" y="5191956"/>
            <a:ext cx="576081" cy="307777"/>
          </a:xfrm>
          <a:prstGeom prst="rect">
            <a:avLst/>
          </a:prstGeom>
          <a:noFill/>
        </p:spPr>
        <p:txBody>
          <a:bodyPr wrap="square" rtlCol="0">
            <a:spAutoFit/>
          </a:bodyPr>
          <a:lstStyle/>
          <a:p>
            <a:r>
              <a:rPr lang="en-US" altLang="ja-JP" sz="1400" b="1" smtClean="0">
                <a:solidFill>
                  <a:schemeClr val="bg1"/>
                </a:solidFill>
              </a:rPr>
              <a:t>Tips</a:t>
            </a:r>
            <a:endParaRPr kumimoji="1" lang="ja-JP" altLang="en-US" sz="1400" b="1">
              <a:solidFill>
                <a:schemeClr val="bg1"/>
              </a:solidFill>
            </a:endParaRPr>
          </a:p>
        </p:txBody>
      </p:sp>
    </p:spTree>
    <p:extLst>
      <p:ext uri="{BB962C8B-B14F-4D97-AF65-F5344CB8AC3E}">
        <p14:creationId xmlns:p14="http://schemas.microsoft.com/office/powerpoint/2010/main" val="36714624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179511" y="2723670"/>
            <a:ext cx="6727749" cy="2406160"/>
          </a:xfrm>
          <a:prstGeom prst="rect">
            <a:avLst/>
          </a:prstGeom>
          <a:ln>
            <a:solidFill>
              <a:schemeClr val="bg1">
                <a:lumMod val="85000"/>
              </a:schemeClr>
            </a:solidFill>
          </a:ln>
        </p:spPr>
      </p:pic>
      <p:sp>
        <p:nvSpPr>
          <p:cNvPr id="2" name="タイトル 1"/>
          <p:cNvSpPr>
            <a:spLocks noGrp="1"/>
          </p:cNvSpPr>
          <p:nvPr>
            <p:ph type="title"/>
          </p:nvPr>
        </p:nvSpPr>
        <p:spPr>
          <a:xfrm>
            <a:off x="179513" y="116540"/>
            <a:ext cx="8784000" cy="468000"/>
          </a:xfrm>
        </p:spPr>
        <p:txBody>
          <a:bodyPr/>
          <a:lstStyle/>
          <a:p>
            <a:r>
              <a:rPr lang="en-US" altLang="ja-JP" smtClean="0"/>
              <a:t>2</a:t>
            </a:r>
            <a:r>
              <a:rPr kumimoji="1" lang="en-US" altLang="ja-JP" smtClean="0"/>
              <a:t>.3</a:t>
            </a:r>
            <a:r>
              <a:rPr kumimoji="1" lang="ja-JP" altLang="en-US" smtClean="0"/>
              <a:t> </a:t>
            </a:r>
            <a:r>
              <a:rPr kumimoji="1" lang="en-US" altLang="ja-JP" smtClean="0"/>
              <a:t>Movement</a:t>
            </a:r>
            <a:r>
              <a:rPr kumimoji="1" lang="ja-JP" altLang="en-US" smtClean="0"/>
              <a:t>の設定 </a:t>
            </a:r>
            <a:r>
              <a:rPr kumimoji="1" lang="en-US" altLang="ja-JP" smtClean="0"/>
              <a:t>(1/3)</a:t>
            </a:r>
            <a:endParaRPr kumimoji="1" lang="ja-JP" altLang="en-US"/>
          </a:p>
        </p:txBody>
      </p:sp>
      <p:sp>
        <p:nvSpPr>
          <p:cNvPr id="3" name="コンテンツ プレースホルダー 2"/>
          <p:cNvSpPr>
            <a:spLocks noGrp="1"/>
          </p:cNvSpPr>
          <p:nvPr>
            <p:ph sz="quarter" idx="10"/>
          </p:nvPr>
        </p:nvSpPr>
        <p:spPr/>
        <p:txBody>
          <a:bodyPr/>
          <a:lstStyle/>
          <a:p>
            <a:r>
              <a:rPr kumimoji="1" lang="en-US" altLang="ja-JP" b="1" smtClean="0"/>
              <a:t>Movement</a:t>
            </a:r>
            <a:r>
              <a:rPr kumimoji="1" lang="ja-JP" altLang="en-US" b="1" smtClean="0"/>
              <a:t>を作成する</a:t>
            </a:r>
            <a:endParaRPr kumimoji="1" lang="en-US" altLang="ja-JP" b="1" smtClean="0"/>
          </a:p>
          <a:p>
            <a:pPr marL="0" indent="0">
              <a:buNone/>
            </a:pPr>
            <a:r>
              <a:rPr lang="ja-JP" altLang="en-US" sz="1800"/>
              <a:t>　</a:t>
            </a:r>
            <a:r>
              <a:rPr lang="en-US" altLang="ja-JP" sz="1600" smtClean="0"/>
              <a:t>Role</a:t>
            </a:r>
            <a:r>
              <a:rPr lang="ja-JP" altLang="en-US" sz="1600" smtClean="0"/>
              <a:t>を関連付ける</a:t>
            </a:r>
            <a:r>
              <a:rPr lang="en-US" altLang="ja-JP" sz="1600" smtClean="0"/>
              <a:t>Movement</a:t>
            </a:r>
            <a:r>
              <a:rPr lang="ja-JP" altLang="en-US" sz="1600" smtClean="0"/>
              <a:t>を</a:t>
            </a:r>
            <a:r>
              <a:rPr lang="en-US" altLang="ja-JP" sz="1600" smtClean="0"/>
              <a:t>1</a:t>
            </a:r>
            <a:r>
              <a:rPr lang="ja-JP" altLang="en-US" sz="1600" smtClean="0"/>
              <a:t>つ作成しましょう。</a:t>
            </a:r>
            <a:endParaRPr lang="en-US" altLang="ja-JP" sz="1600"/>
          </a:p>
          <a:p>
            <a:pPr marL="0" indent="0">
              <a:buNone/>
            </a:pPr>
            <a:r>
              <a:rPr lang="ja-JP" altLang="en-US" sz="1600"/>
              <a:t>　</a:t>
            </a:r>
            <a:r>
              <a:rPr lang="en-US" altLang="ja-JP" sz="1600" smtClean="0"/>
              <a:t/>
            </a:r>
            <a:br>
              <a:rPr lang="en-US" altLang="ja-JP" sz="1600" smtClean="0"/>
            </a:br>
            <a:r>
              <a:rPr lang="ja-JP" altLang="en-US" sz="1600" smtClean="0"/>
              <a:t>メニュ</a:t>
            </a:r>
            <a:r>
              <a:rPr lang="en-US" altLang="ja-JP" sz="1600" smtClean="0"/>
              <a:t>―</a:t>
            </a:r>
            <a:r>
              <a:rPr lang="ja-JP" altLang="en-US" sz="1600" smtClean="0"/>
              <a:t>：</a:t>
            </a:r>
            <a:r>
              <a:rPr lang="en-US" altLang="ja-JP" sz="1600" b="1" smtClean="0"/>
              <a:t>Ansible-LegacyRole &gt; Movement</a:t>
            </a:r>
            <a:r>
              <a:rPr lang="ja-JP" altLang="en-US" sz="1600" b="1" smtClean="0"/>
              <a:t>一覧</a:t>
            </a:r>
            <a:endParaRPr lang="en-US" altLang="ja-JP" sz="1600" b="1"/>
          </a:p>
          <a:p>
            <a:pPr marL="457200" indent="-457200">
              <a:buFont typeface="+mj-ea"/>
              <a:buAutoNum type="circleNumDbPlain"/>
            </a:pPr>
            <a:r>
              <a:rPr kumimoji="1" lang="ja-JP" altLang="en-US" sz="1600" smtClean="0"/>
              <a:t>登録 </a:t>
            </a:r>
            <a:r>
              <a:rPr kumimoji="1" lang="en-US" altLang="ja-JP" sz="1600" smtClean="0"/>
              <a:t>&gt; </a:t>
            </a:r>
            <a:r>
              <a:rPr kumimoji="1" lang="ja-JP" altLang="en-US" sz="1600" smtClean="0"/>
              <a:t>登録開始 を押下する。</a:t>
            </a:r>
            <a:endParaRPr kumimoji="1" lang="en-US" altLang="ja-JP" sz="1600" smtClean="0"/>
          </a:p>
          <a:p>
            <a:pPr marL="457200" indent="-457200">
              <a:buFont typeface="+mj-ea"/>
              <a:buAutoNum type="circleNumDbPlain"/>
            </a:pPr>
            <a:r>
              <a:rPr lang="ja-JP" altLang="en-US" sz="1600"/>
              <a:t>各項目で下表のように選択または入力し、</a:t>
            </a:r>
            <a:r>
              <a:rPr lang="en-US" altLang="ja-JP" sz="1600"/>
              <a:t>[</a:t>
            </a:r>
            <a:r>
              <a:rPr lang="ja-JP" altLang="en-US" sz="1600"/>
              <a:t>登録</a:t>
            </a:r>
            <a:r>
              <a:rPr lang="en-US" altLang="ja-JP" sz="1600"/>
              <a:t>]</a:t>
            </a:r>
            <a:r>
              <a:rPr lang="ja-JP" altLang="en-US" sz="1600"/>
              <a:t>を押下</a:t>
            </a:r>
            <a:r>
              <a:rPr lang="ja-JP" altLang="en-US" sz="1600" smtClean="0"/>
              <a:t>する。</a:t>
            </a:r>
            <a:endParaRPr kumimoji="1" lang="en-US" altLang="ja-JP" sz="1600" smtClean="0"/>
          </a:p>
        </p:txBody>
      </p:sp>
      <p:sp>
        <p:nvSpPr>
          <p:cNvPr id="8" name="角丸四角形 7"/>
          <p:cNvSpPr/>
          <p:nvPr/>
        </p:nvSpPr>
        <p:spPr bwMode="auto">
          <a:xfrm>
            <a:off x="4720790" y="4545292"/>
            <a:ext cx="3703451" cy="1573218"/>
          </a:xfrm>
          <a:prstGeom prst="roundRect">
            <a:avLst>
              <a:gd name="adj" fmla="val 5067"/>
            </a:avLst>
          </a:prstGeom>
          <a:solidFill>
            <a:schemeClr val="bg1"/>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p:txBody>
      </p:sp>
      <p:sp>
        <p:nvSpPr>
          <p:cNvPr id="7" name="角丸四角形 6"/>
          <p:cNvSpPr/>
          <p:nvPr/>
        </p:nvSpPr>
        <p:spPr bwMode="auto">
          <a:xfrm>
            <a:off x="971501" y="3196862"/>
            <a:ext cx="3600499" cy="1096258"/>
          </a:xfrm>
          <a:prstGeom prst="roundRect">
            <a:avLst>
              <a:gd name="adj" fmla="val 0"/>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graphicFrame>
        <p:nvGraphicFramePr>
          <p:cNvPr id="6" name="表 5"/>
          <p:cNvGraphicFramePr>
            <a:graphicFrameLocks noGrp="1"/>
          </p:cNvGraphicFramePr>
          <p:nvPr>
            <p:extLst>
              <p:ext uri="{D42A27DB-BD31-4B8C-83A1-F6EECF244321}">
                <p14:modId xmlns:p14="http://schemas.microsoft.com/office/powerpoint/2010/main" val="2132857949"/>
              </p:ext>
            </p:extLst>
          </p:nvPr>
        </p:nvGraphicFramePr>
        <p:xfrm>
          <a:off x="4938464" y="4784086"/>
          <a:ext cx="3268101" cy="1112520"/>
        </p:xfrm>
        <a:graphic>
          <a:graphicData uri="http://schemas.openxmlformats.org/drawingml/2006/table">
            <a:tbl>
              <a:tblPr firstRow="1" bandRow="1">
                <a:tableStyleId>{93296810-A885-4BE3-A3E7-6D5BEEA58F35}</a:tableStyleId>
              </a:tblPr>
              <a:tblGrid>
                <a:gridCol w="1487805">
                  <a:extLst>
                    <a:ext uri="{9D8B030D-6E8A-4147-A177-3AD203B41FA5}">
                      <a16:colId xmlns:a16="http://schemas.microsoft.com/office/drawing/2014/main" val="3914107317"/>
                    </a:ext>
                  </a:extLst>
                </a:gridCol>
                <a:gridCol w="1780296">
                  <a:extLst>
                    <a:ext uri="{9D8B030D-6E8A-4147-A177-3AD203B41FA5}">
                      <a16:colId xmlns:a16="http://schemas.microsoft.com/office/drawing/2014/main" val="418709912"/>
                    </a:ext>
                  </a:extLst>
                </a:gridCol>
              </a:tblGrid>
              <a:tr h="370840">
                <a:tc>
                  <a:txBody>
                    <a:bodyPr/>
                    <a:lstStyle/>
                    <a:p>
                      <a:r>
                        <a:rPr kumimoji="1" lang="ja-JP" altLang="en-US" sz="1400" smtClean="0"/>
                        <a:t>項目名</a:t>
                      </a:r>
                      <a:endParaRPr kumimoji="1" lang="ja-JP" altLang="en-US" sz="14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400" smtClean="0"/>
                        <a:t>入力内容</a:t>
                      </a:r>
                      <a:endParaRPr kumimoji="1" lang="ja-JP" altLang="en-US" sz="140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231445850"/>
                  </a:ext>
                </a:extLst>
              </a:tr>
              <a:tr h="370840">
                <a:tc>
                  <a:txBody>
                    <a:bodyPr/>
                    <a:lstStyle/>
                    <a:p>
                      <a:r>
                        <a:rPr kumimoji="1" lang="en-US" altLang="ja-JP" sz="1400" smtClean="0"/>
                        <a:t>Movement</a:t>
                      </a:r>
                      <a:r>
                        <a:rPr kumimoji="1" lang="ja-JP" altLang="en-US" sz="1400" smtClean="0"/>
                        <a:t>名</a:t>
                      </a:r>
                      <a:endParaRPr kumimoji="1" lang="ja-JP" altLang="en-US" sz="14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400" dirty="0" err="1" smtClean="0"/>
                        <a:t>Sudoer</a:t>
                      </a:r>
                      <a:r>
                        <a:rPr kumimoji="1" lang="ja-JP" altLang="en-US" sz="1400" dirty="0" smtClean="0"/>
                        <a:t>登録</a:t>
                      </a:r>
                      <a:endParaRPr kumimoji="1" lang="ja-JP" altLang="en-US" sz="1400" dirty="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2085754608"/>
                  </a:ext>
                </a:extLst>
              </a:tr>
              <a:tr h="370840">
                <a:tc>
                  <a:txBody>
                    <a:bodyPr/>
                    <a:lstStyle/>
                    <a:p>
                      <a:r>
                        <a:rPr kumimoji="1" lang="ja-JP" altLang="en-US" sz="1400" smtClean="0"/>
                        <a:t>ホスト指定形式</a:t>
                      </a:r>
                      <a:endParaRPr kumimoji="1" lang="ja-JP" altLang="en-US" sz="140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dirty="0" smtClean="0"/>
                        <a:t>IP</a:t>
                      </a:r>
                      <a:endParaRPr kumimoji="1" lang="ja-JP" altLang="en-US" sz="1400" dirty="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818764418"/>
                  </a:ext>
                </a:extLst>
              </a:tr>
            </a:tbl>
          </a:graphicData>
        </a:graphic>
      </p:graphicFrame>
      <p:sp>
        <p:nvSpPr>
          <p:cNvPr id="9" name="円形吹き出し 8"/>
          <p:cNvSpPr/>
          <p:nvPr/>
        </p:nvSpPr>
        <p:spPr bwMode="auto">
          <a:xfrm>
            <a:off x="4577053" y="4415342"/>
            <a:ext cx="361411" cy="307987"/>
          </a:xfrm>
          <a:prstGeom prst="wedgeEllipseCallout">
            <a:avLst>
              <a:gd name="adj1" fmla="val -92276"/>
              <a:gd name="adj2" fmla="val -62464"/>
            </a:avLst>
          </a:prstGeom>
          <a:solidFill>
            <a:srgbClr val="FF0000"/>
          </a:solidFill>
          <a:ln>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en-US" altLang="ja-JP" sz="1400" b="1" dirty="0">
                <a:latin typeface="+mn-ea"/>
              </a:rPr>
              <a:t>2</a:t>
            </a:r>
            <a:endParaRPr kumimoji="1" lang="ja-JP" altLang="en-US" sz="1400" b="1" dirty="0" smtClean="0">
              <a:latin typeface="+mn-ea"/>
            </a:endParaRPr>
          </a:p>
        </p:txBody>
      </p:sp>
    </p:spTree>
    <p:extLst>
      <p:ext uri="{BB962C8B-B14F-4D97-AF65-F5344CB8AC3E}">
        <p14:creationId xmlns:p14="http://schemas.microsoft.com/office/powerpoint/2010/main" val="3260866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2.3</a:t>
            </a:r>
            <a:r>
              <a:rPr lang="ja-JP" altLang="en-US"/>
              <a:t> </a:t>
            </a:r>
            <a:r>
              <a:rPr lang="en-US" altLang="ja-JP"/>
              <a:t>Movement</a:t>
            </a:r>
            <a:r>
              <a:rPr lang="ja-JP" altLang="en-US"/>
              <a:t>の設定 </a:t>
            </a:r>
            <a:r>
              <a:rPr lang="en-US" altLang="ja-JP" smtClean="0"/>
              <a:t>(2/3</a:t>
            </a:r>
            <a:r>
              <a:rPr lang="en-US" altLang="ja-JP"/>
              <a:t>)</a:t>
            </a:r>
            <a:endParaRPr kumimoji="1" lang="ja-JP" altLang="en-US"/>
          </a:p>
        </p:txBody>
      </p:sp>
      <p:pic>
        <p:nvPicPr>
          <p:cNvPr id="6" name="図 5"/>
          <p:cNvPicPr>
            <a:picLocks noChangeAspect="1"/>
          </p:cNvPicPr>
          <p:nvPr/>
        </p:nvPicPr>
        <p:blipFill>
          <a:blip r:embed="rId2"/>
          <a:stretch>
            <a:fillRect/>
          </a:stretch>
        </p:blipFill>
        <p:spPr>
          <a:xfrm>
            <a:off x="178371" y="3356990"/>
            <a:ext cx="4249610" cy="2100659"/>
          </a:xfrm>
          <a:prstGeom prst="rect">
            <a:avLst/>
          </a:prstGeom>
        </p:spPr>
      </p:pic>
      <p:sp>
        <p:nvSpPr>
          <p:cNvPr id="3" name="コンテンツ プレースホルダー 2"/>
          <p:cNvSpPr>
            <a:spLocks noGrp="1"/>
          </p:cNvSpPr>
          <p:nvPr>
            <p:ph sz="quarter" idx="10"/>
          </p:nvPr>
        </p:nvSpPr>
        <p:spPr/>
        <p:txBody>
          <a:bodyPr/>
          <a:lstStyle/>
          <a:p>
            <a:r>
              <a:rPr kumimoji="1" lang="ja-JP" altLang="en-US" b="1" dirty="0" smtClean="0"/>
              <a:t>ロールパッケージの登録</a:t>
            </a:r>
            <a:r>
              <a:rPr lang="en-US" altLang="ja-JP" sz="1600" dirty="0" smtClean="0"/>
              <a:t/>
            </a:r>
            <a:br>
              <a:rPr lang="en-US" altLang="ja-JP" sz="1600" dirty="0" smtClean="0"/>
            </a:br>
            <a:r>
              <a:rPr lang="ja-JP" altLang="en-US" sz="1600" dirty="0" smtClean="0"/>
              <a:t>作成したロールパッケージファイルを登録しましょう。</a:t>
            </a:r>
            <a:endParaRPr lang="en-US" altLang="ja-JP" sz="1600" dirty="0"/>
          </a:p>
          <a:p>
            <a:pPr marL="0" indent="0">
              <a:buNone/>
            </a:pPr>
            <a:r>
              <a:rPr kumimoji="1" lang="en-US" altLang="ja-JP" sz="1600" dirty="0" smtClean="0"/>
              <a:t/>
            </a:r>
            <a:br>
              <a:rPr kumimoji="1" lang="en-US" altLang="ja-JP" sz="1600" dirty="0" smtClean="0"/>
            </a:br>
            <a:r>
              <a:rPr kumimoji="1" lang="en-US" altLang="ja-JP" sz="1600" dirty="0" smtClean="0"/>
              <a:t/>
            </a:r>
            <a:br>
              <a:rPr kumimoji="1" lang="en-US" altLang="ja-JP" sz="1600" dirty="0" smtClean="0"/>
            </a:br>
            <a:r>
              <a:rPr kumimoji="1" lang="ja-JP" altLang="en-US" sz="1600" dirty="0" smtClean="0"/>
              <a:t>メニュー</a:t>
            </a:r>
            <a:r>
              <a:rPr kumimoji="1" lang="en-US" altLang="ja-JP" sz="1600" dirty="0" smtClean="0"/>
              <a:t>: </a:t>
            </a:r>
            <a:r>
              <a:rPr kumimoji="1" lang="en-US" altLang="ja-JP" sz="1600" b="1" dirty="0" err="1" smtClean="0"/>
              <a:t>Ansible-LegacyRole</a:t>
            </a:r>
            <a:r>
              <a:rPr kumimoji="1" lang="en-US" altLang="ja-JP" sz="1600" b="1" dirty="0" smtClean="0"/>
              <a:t> &gt; </a:t>
            </a:r>
            <a:r>
              <a:rPr kumimoji="1" lang="ja-JP" altLang="en-US" sz="1600" b="1" dirty="0" smtClean="0"/>
              <a:t>ロールパッケージ管理</a:t>
            </a:r>
            <a:endParaRPr kumimoji="1" lang="en-US" altLang="ja-JP" sz="1600" b="1" dirty="0" smtClean="0"/>
          </a:p>
          <a:p>
            <a:pPr marL="457200" indent="-457200">
              <a:buFont typeface="+mj-ea"/>
              <a:buAutoNum type="circleNumDbPlain"/>
            </a:pPr>
            <a:r>
              <a:rPr lang="ja-JP" altLang="en-US" sz="1600" dirty="0"/>
              <a:t>登録 </a:t>
            </a:r>
            <a:r>
              <a:rPr lang="en-US" altLang="ja-JP" sz="1600" dirty="0"/>
              <a:t>&gt; </a:t>
            </a:r>
            <a:r>
              <a:rPr lang="ja-JP" altLang="en-US" sz="1600" dirty="0"/>
              <a:t>登録開始 を押下</a:t>
            </a:r>
            <a:r>
              <a:rPr lang="ja-JP" altLang="en-US" sz="1600" dirty="0" smtClean="0"/>
              <a:t>する。</a:t>
            </a:r>
            <a:endParaRPr lang="en-US" altLang="ja-JP" sz="1600" dirty="0"/>
          </a:p>
          <a:p>
            <a:pPr marL="457200" indent="-457200">
              <a:buFont typeface="+mj-ea"/>
              <a:buAutoNum type="circleNumDbPlain"/>
            </a:pPr>
            <a:r>
              <a:rPr lang="ja-JP" altLang="en-US" sz="1600" dirty="0" smtClean="0"/>
              <a:t>［</a:t>
            </a:r>
            <a:r>
              <a:rPr lang="ja-JP" altLang="en-US" sz="1600" dirty="0"/>
              <a:t>ファイル</a:t>
            </a:r>
            <a:r>
              <a:rPr lang="ja-JP" altLang="en-US" sz="1600" dirty="0" smtClean="0"/>
              <a:t>を</a:t>
            </a:r>
            <a:r>
              <a:rPr lang="ja-JP" altLang="en-US" sz="1600" dirty="0"/>
              <a:t>選択</a:t>
            </a:r>
            <a:r>
              <a:rPr lang="ja-JP" altLang="en-US" sz="1600" dirty="0" smtClean="0"/>
              <a:t>］から作成した</a:t>
            </a:r>
            <a:r>
              <a:rPr lang="en-US" altLang="ja-JP" sz="1600" b="1" dirty="0" smtClean="0"/>
              <a:t>zip</a:t>
            </a:r>
            <a:r>
              <a:rPr lang="ja-JP" altLang="en-US" sz="1600" b="1" dirty="0" smtClean="0"/>
              <a:t>ファイル</a:t>
            </a:r>
            <a:r>
              <a:rPr lang="ja-JP" altLang="en-US" sz="1600" dirty="0" smtClean="0"/>
              <a:t>を</a:t>
            </a:r>
            <a:r>
              <a:rPr lang="ja-JP" altLang="en-US" sz="1600" dirty="0"/>
              <a:t>選択し</a:t>
            </a:r>
            <a:r>
              <a:rPr lang="ja-JP" altLang="en-US" sz="1600" dirty="0" smtClean="0"/>
              <a:t>、「</a:t>
            </a:r>
            <a:r>
              <a:rPr lang="ja-JP" altLang="en-US" sz="1600" dirty="0"/>
              <a:t>事前アップロード」を</a:t>
            </a:r>
            <a:r>
              <a:rPr lang="ja-JP" altLang="en-US" sz="1600" dirty="0" smtClean="0"/>
              <a:t>行う。</a:t>
            </a:r>
            <a:endParaRPr lang="en-US" altLang="ja-JP" sz="1600" dirty="0"/>
          </a:p>
          <a:p>
            <a:pPr marL="457200" indent="-457200">
              <a:buFont typeface="+mj-ea"/>
              <a:buAutoNum type="circleNumDbPlain"/>
            </a:pPr>
            <a:r>
              <a:rPr lang="ja-JP" altLang="en-US" sz="1600" dirty="0"/>
              <a:t>各項目へ下表のように入力し、</a:t>
            </a:r>
            <a:r>
              <a:rPr lang="en-US" altLang="ja-JP" sz="1600" dirty="0"/>
              <a:t>[</a:t>
            </a:r>
            <a:r>
              <a:rPr lang="ja-JP" altLang="en-US" sz="1600" dirty="0"/>
              <a:t>登録</a:t>
            </a:r>
            <a:r>
              <a:rPr lang="en-US" altLang="ja-JP" sz="1600" dirty="0"/>
              <a:t>]</a:t>
            </a:r>
            <a:r>
              <a:rPr lang="ja-JP" altLang="en-US" sz="1600" dirty="0"/>
              <a:t>を押下する</a:t>
            </a:r>
            <a:endParaRPr lang="en-US" altLang="ja-JP" sz="1600" dirty="0"/>
          </a:p>
        </p:txBody>
      </p:sp>
      <p:sp>
        <p:nvSpPr>
          <p:cNvPr id="7" name="角丸四角形 6"/>
          <p:cNvSpPr/>
          <p:nvPr/>
        </p:nvSpPr>
        <p:spPr bwMode="auto">
          <a:xfrm>
            <a:off x="539440" y="3717040"/>
            <a:ext cx="2448340" cy="1080150"/>
          </a:xfrm>
          <a:prstGeom prst="roundRect">
            <a:avLst>
              <a:gd name="adj" fmla="val 0"/>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
        <p:nvSpPr>
          <p:cNvPr id="8" name="角丸四角形 7"/>
          <p:cNvSpPr/>
          <p:nvPr/>
        </p:nvSpPr>
        <p:spPr bwMode="auto">
          <a:xfrm>
            <a:off x="3347708" y="4247953"/>
            <a:ext cx="3600500" cy="648090"/>
          </a:xfrm>
          <a:prstGeom prst="roundRect">
            <a:avLst>
              <a:gd name="adj" fmla="val 5067"/>
            </a:avLst>
          </a:prstGeom>
          <a:solidFill>
            <a:schemeClr val="bg1"/>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p:txBody>
      </p:sp>
      <p:graphicFrame>
        <p:nvGraphicFramePr>
          <p:cNvPr id="4" name="表 3"/>
          <p:cNvGraphicFramePr>
            <a:graphicFrameLocks noGrp="1"/>
          </p:cNvGraphicFramePr>
          <p:nvPr>
            <p:extLst>
              <p:ext uri="{D42A27DB-BD31-4B8C-83A1-F6EECF244321}">
                <p14:modId xmlns:p14="http://schemas.microsoft.com/office/powerpoint/2010/main" val="2604618908"/>
              </p:ext>
            </p:extLst>
          </p:nvPr>
        </p:nvGraphicFramePr>
        <p:xfrm>
          <a:off x="3557883" y="4386578"/>
          <a:ext cx="3180398" cy="370840"/>
        </p:xfrm>
        <a:graphic>
          <a:graphicData uri="http://schemas.openxmlformats.org/drawingml/2006/table">
            <a:tbl>
              <a:tblPr firstCol="1" bandRow="1">
                <a:tableStyleId>{93296810-A885-4BE3-A3E7-6D5BEEA58F35}</a:tableStyleId>
              </a:tblPr>
              <a:tblGrid>
                <a:gridCol w="1841818">
                  <a:extLst>
                    <a:ext uri="{9D8B030D-6E8A-4147-A177-3AD203B41FA5}">
                      <a16:colId xmlns:a16="http://schemas.microsoft.com/office/drawing/2014/main" val="566703531"/>
                    </a:ext>
                  </a:extLst>
                </a:gridCol>
                <a:gridCol w="1338580">
                  <a:extLst>
                    <a:ext uri="{9D8B030D-6E8A-4147-A177-3AD203B41FA5}">
                      <a16:colId xmlns:a16="http://schemas.microsoft.com/office/drawing/2014/main" val="1127822724"/>
                    </a:ext>
                  </a:extLst>
                </a:gridCol>
              </a:tblGrid>
              <a:tr h="370840">
                <a:tc>
                  <a:txBody>
                    <a:bodyPr/>
                    <a:lstStyle/>
                    <a:p>
                      <a:r>
                        <a:rPr kumimoji="1" lang="ja-JP" altLang="en-US" sz="1400" dirty="0" smtClean="0"/>
                        <a:t>ロールパッケージ名</a:t>
                      </a:r>
                      <a:endParaRPr kumimoji="1" lang="ja-JP" altLang="en-US" sz="1400" dirty="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dirty="0" err="1" smtClean="0"/>
                        <a:t>sudo</a:t>
                      </a:r>
                      <a:r>
                        <a:rPr kumimoji="1" lang="en-US" altLang="ja-JP" sz="1400" dirty="0" smtClean="0"/>
                        <a:t>-master</a:t>
                      </a:r>
                      <a:endParaRPr kumimoji="1" lang="ja-JP" altLang="en-US" sz="1400" dirty="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20505908"/>
                  </a:ext>
                </a:extLst>
              </a:tr>
            </a:tbl>
          </a:graphicData>
        </a:graphic>
      </p:graphicFrame>
      <p:sp>
        <p:nvSpPr>
          <p:cNvPr id="9" name="円形吹き出し 8"/>
          <p:cNvSpPr/>
          <p:nvPr/>
        </p:nvSpPr>
        <p:spPr bwMode="auto">
          <a:xfrm>
            <a:off x="3132083" y="4046482"/>
            <a:ext cx="361411" cy="307987"/>
          </a:xfrm>
          <a:prstGeom prst="wedgeEllipseCallout">
            <a:avLst>
              <a:gd name="adj1" fmla="val -92276"/>
              <a:gd name="adj2" fmla="val -62464"/>
            </a:avLst>
          </a:prstGeom>
          <a:solidFill>
            <a:srgbClr val="FF0000"/>
          </a:solidFill>
          <a:ln>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en-US" altLang="ja-JP" sz="1400" b="1" dirty="0" smtClean="0">
                <a:latin typeface="+mn-ea"/>
              </a:rPr>
              <a:t>3</a:t>
            </a:r>
            <a:endParaRPr kumimoji="1" lang="ja-JP" altLang="en-US" sz="1400" b="1" dirty="0" smtClean="0">
              <a:latin typeface="+mn-ea"/>
            </a:endParaRPr>
          </a:p>
        </p:txBody>
      </p:sp>
    </p:spTree>
    <p:extLst>
      <p:ext uri="{BB962C8B-B14F-4D97-AF65-F5344CB8AC3E}">
        <p14:creationId xmlns:p14="http://schemas.microsoft.com/office/powerpoint/2010/main" val="12766927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179513" y="3002491"/>
            <a:ext cx="4299888" cy="1533527"/>
          </a:xfrm>
          <a:prstGeom prst="rect">
            <a:avLst/>
          </a:prstGeom>
          <a:ln>
            <a:solidFill>
              <a:schemeClr val="bg1">
                <a:lumMod val="85000"/>
              </a:schemeClr>
            </a:solidFill>
          </a:ln>
        </p:spPr>
      </p:pic>
      <p:sp>
        <p:nvSpPr>
          <p:cNvPr id="11" name="角丸四角形 10"/>
          <p:cNvSpPr/>
          <p:nvPr/>
        </p:nvSpPr>
        <p:spPr bwMode="auto">
          <a:xfrm>
            <a:off x="1227668" y="4560871"/>
            <a:ext cx="7754236" cy="1174616"/>
          </a:xfrm>
          <a:prstGeom prst="roundRect">
            <a:avLst>
              <a:gd name="adj" fmla="val 5067"/>
            </a:avLst>
          </a:prstGeom>
          <a:solidFill>
            <a:schemeClr val="bg1"/>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p:txBody>
      </p:sp>
      <p:sp>
        <p:nvSpPr>
          <p:cNvPr id="2" name="タイトル 1"/>
          <p:cNvSpPr>
            <a:spLocks noGrp="1"/>
          </p:cNvSpPr>
          <p:nvPr>
            <p:ph type="title"/>
          </p:nvPr>
        </p:nvSpPr>
        <p:spPr/>
        <p:txBody>
          <a:bodyPr/>
          <a:lstStyle/>
          <a:p>
            <a:r>
              <a:rPr lang="en-US" altLang="ja-JP"/>
              <a:t>2.3</a:t>
            </a:r>
            <a:r>
              <a:rPr lang="ja-JP" altLang="en-US"/>
              <a:t> </a:t>
            </a:r>
            <a:r>
              <a:rPr lang="en-US" altLang="ja-JP"/>
              <a:t>Movement</a:t>
            </a:r>
            <a:r>
              <a:rPr lang="ja-JP" altLang="en-US"/>
              <a:t>の設定 </a:t>
            </a:r>
            <a:r>
              <a:rPr lang="en-US" altLang="ja-JP" smtClean="0"/>
              <a:t>(3/3</a:t>
            </a:r>
            <a:r>
              <a:rPr lang="en-US" altLang="ja-JP"/>
              <a:t>)</a:t>
            </a:r>
            <a:endParaRPr kumimoji="1" lang="ja-JP" altLang="en-US"/>
          </a:p>
        </p:txBody>
      </p:sp>
      <p:sp>
        <p:nvSpPr>
          <p:cNvPr id="3" name="コンテンツ プレースホルダー 2"/>
          <p:cNvSpPr>
            <a:spLocks noGrp="1"/>
          </p:cNvSpPr>
          <p:nvPr>
            <p:ph sz="quarter" idx="10"/>
          </p:nvPr>
        </p:nvSpPr>
        <p:spPr/>
        <p:txBody>
          <a:bodyPr>
            <a:normAutofit/>
          </a:bodyPr>
          <a:lstStyle/>
          <a:p>
            <a:r>
              <a:rPr kumimoji="1" lang="en-US" altLang="ja-JP" b="1" dirty="0" smtClean="0"/>
              <a:t>Movement</a:t>
            </a:r>
            <a:r>
              <a:rPr kumimoji="1" lang="ja-JP" altLang="en-US" b="1" dirty="0" smtClean="0"/>
              <a:t>に</a:t>
            </a:r>
            <a:r>
              <a:rPr lang="ja-JP" altLang="en-US" b="1" dirty="0" smtClean="0"/>
              <a:t>ロール名</a:t>
            </a:r>
            <a:r>
              <a:rPr kumimoji="1" lang="ja-JP" altLang="en-US" b="1" dirty="0" smtClean="0"/>
              <a:t>を登録する</a:t>
            </a:r>
            <a:r>
              <a:rPr lang="en-US" altLang="ja-JP" b="1" dirty="0"/>
              <a:t/>
            </a:r>
            <a:br>
              <a:rPr lang="en-US" altLang="ja-JP" b="1" dirty="0"/>
            </a:br>
            <a:r>
              <a:rPr kumimoji="1" lang="en-US" altLang="ja-JP" sz="1600" dirty="0" smtClean="0"/>
              <a:t>Movement</a:t>
            </a:r>
            <a:r>
              <a:rPr kumimoji="1" lang="ja-JP" altLang="en-US" sz="1600" dirty="0" smtClean="0"/>
              <a:t>に個別のロール名を登録しましょう。</a:t>
            </a:r>
            <a:r>
              <a:rPr kumimoji="1" lang="en-US" altLang="ja-JP" sz="1600" dirty="0" smtClean="0"/>
              <a:t/>
            </a:r>
            <a:br>
              <a:rPr kumimoji="1" lang="en-US" altLang="ja-JP" sz="1600" dirty="0" smtClean="0"/>
            </a:br>
            <a:endParaRPr kumimoji="1" lang="en-US" altLang="ja-JP" sz="1600" dirty="0" smtClean="0"/>
          </a:p>
          <a:p>
            <a:pPr marL="0" indent="0">
              <a:lnSpc>
                <a:spcPct val="150000"/>
              </a:lnSpc>
              <a:buNone/>
            </a:pPr>
            <a:r>
              <a:rPr lang="ja-JP" altLang="en-US" sz="1600" dirty="0" smtClean="0"/>
              <a:t>メニュー</a:t>
            </a:r>
            <a:r>
              <a:rPr lang="en-US" altLang="ja-JP" sz="1600" dirty="0" smtClean="0"/>
              <a:t>:</a:t>
            </a:r>
            <a:r>
              <a:rPr lang="ja-JP" altLang="en-US" sz="1600" dirty="0" smtClean="0"/>
              <a:t> </a:t>
            </a:r>
            <a:r>
              <a:rPr lang="en-US" altLang="ja-JP" sz="1600" b="1" dirty="0" err="1" smtClean="0"/>
              <a:t>Ansible-LegacyRole</a:t>
            </a:r>
            <a:r>
              <a:rPr lang="en-US" altLang="ja-JP" sz="1600" b="1" dirty="0" smtClean="0"/>
              <a:t> &gt; Movement-</a:t>
            </a:r>
            <a:r>
              <a:rPr lang="ja-JP" altLang="en-US" sz="1600" b="1" dirty="0" smtClean="0"/>
              <a:t>ロール紐付</a:t>
            </a:r>
            <a:endParaRPr lang="en-US" altLang="ja-JP" sz="1600" b="1" dirty="0"/>
          </a:p>
          <a:p>
            <a:pPr marL="342900" indent="-342900">
              <a:buFont typeface="+mj-ea"/>
              <a:buAutoNum type="circleNumDbPlain"/>
            </a:pPr>
            <a:r>
              <a:rPr lang="ja-JP" altLang="en-US" sz="1600" dirty="0" smtClean="0"/>
              <a:t>登録 </a:t>
            </a:r>
            <a:r>
              <a:rPr lang="en-US" altLang="ja-JP" sz="1600" dirty="0" smtClean="0"/>
              <a:t>&gt; </a:t>
            </a:r>
            <a:r>
              <a:rPr lang="ja-JP" altLang="en-US" sz="1600" dirty="0" smtClean="0"/>
              <a:t>登録開始 を押下する。</a:t>
            </a:r>
            <a:endParaRPr lang="en-US" altLang="ja-JP" sz="1600" dirty="0" smtClean="0"/>
          </a:p>
          <a:p>
            <a:pPr marL="342900" indent="-342900">
              <a:buFont typeface="+mj-ea"/>
              <a:buAutoNum type="circleNumDbPlain"/>
            </a:pPr>
            <a:r>
              <a:rPr lang="ja-JP" altLang="en-US" sz="1600" dirty="0"/>
              <a:t>各項目で下表のように選択または入力し、</a:t>
            </a:r>
            <a:r>
              <a:rPr lang="en-US" altLang="ja-JP" sz="1600" dirty="0"/>
              <a:t>[</a:t>
            </a:r>
            <a:r>
              <a:rPr lang="ja-JP" altLang="en-US" sz="1600" dirty="0"/>
              <a:t>登録</a:t>
            </a:r>
            <a:r>
              <a:rPr lang="en-US" altLang="ja-JP" sz="1600" dirty="0"/>
              <a:t>]</a:t>
            </a:r>
            <a:r>
              <a:rPr lang="ja-JP" altLang="en-US" sz="1600" dirty="0"/>
              <a:t>を押下する。</a:t>
            </a:r>
            <a:endParaRPr lang="en-US" altLang="ja-JP" sz="1600" dirty="0"/>
          </a:p>
          <a:p>
            <a:pPr marL="0" indent="0">
              <a:buNone/>
            </a:pPr>
            <a:endParaRPr lang="en-US" altLang="ja-JP" sz="1600" dirty="0" smtClean="0"/>
          </a:p>
        </p:txBody>
      </p:sp>
      <p:graphicFrame>
        <p:nvGraphicFramePr>
          <p:cNvPr id="4" name="表 3"/>
          <p:cNvGraphicFramePr>
            <a:graphicFrameLocks noGrp="1"/>
          </p:cNvGraphicFramePr>
          <p:nvPr>
            <p:extLst>
              <p:ext uri="{D42A27DB-BD31-4B8C-83A1-F6EECF244321}">
                <p14:modId xmlns:p14="http://schemas.microsoft.com/office/powerpoint/2010/main" val="2685123312"/>
              </p:ext>
            </p:extLst>
          </p:nvPr>
        </p:nvGraphicFramePr>
        <p:xfrm>
          <a:off x="1475570" y="4774935"/>
          <a:ext cx="6924206" cy="609600"/>
        </p:xfrm>
        <a:graphic>
          <a:graphicData uri="http://schemas.openxmlformats.org/drawingml/2006/table">
            <a:tbl>
              <a:tblPr firstRow="1" bandRow="1">
                <a:tableStyleId>{93296810-A885-4BE3-A3E7-6D5BEEA58F35}</a:tableStyleId>
              </a:tblPr>
              <a:tblGrid>
                <a:gridCol w="1401064">
                  <a:extLst>
                    <a:ext uri="{9D8B030D-6E8A-4147-A177-3AD203B41FA5}">
                      <a16:colId xmlns:a16="http://schemas.microsoft.com/office/drawing/2014/main" val="3655207279"/>
                    </a:ext>
                  </a:extLst>
                </a:gridCol>
                <a:gridCol w="1841818">
                  <a:extLst>
                    <a:ext uri="{9D8B030D-6E8A-4147-A177-3AD203B41FA5}">
                      <a16:colId xmlns:a16="http://schemas.microsoft.com/office/drawing/2014/main" val="2009616631"/>
                    </a:ext>
                  </a:extLst>
                </a:gridCol>
                <a:gridCol w="2018030">
                  <a:extLst>
                    <a:ext uri="{9D8B030D-6E8A-4147-A177-3AD203B41FA5}">
                      <a16:colId xmlns:a16="http://schemas.microsoft.com/office/drawing/2014/main" val="287206662"/>
                    </a:ext>
                  </a:extLst>
                </a:gridCol>
                <a:gridCol w="1663294">
                  <a:extLst>
                    <a:ext uri="{9D8B030D-6E8A-4147-A177-3AD203B41FA5}">
                      <a16:colId xmlns:a16="http://schemas.microsoft.com/office/drawing/2014/main" val="2446437995"/>
                    </a:ext>
                  </a:extLst>
                </a:gridCol>
              </a:tblGrid>
              <a:tr h="304800">
                <a:tc>
                  <a:txBody>
                    <a:bodyPr/>
                    <a:lstStyle/>
                    <a:p>
                      <a:r>
                        <a:rPr kumimoji="1" lang="en-US" altLang="ja-JP" sz="1400" smtClean="0"/>
                        <a:t>Movement</a:t>
                      </a:r>
                      <a:r>
                        <a:rPr kumimoji="1" lang="ja-JP" altLang="en-US" sz="1400" smtClean="0"/>
                        <a:t>名</a:t>
                      </a:r>
                      <a:endParaRPr kumimoji="1" lang="ja-JP" altLang="en-US" sz="14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400" dirty="0" smtClean="0"/>
                        <a:t>ロールパッケージ名</a:t>
                      </a:r>
                      <a:endParaRPr kumimoji="1" lang="ja-JP" altLang="en-US" sz="1400" dirty="0"/>
                    </a:p>
                  </a:txBody>
                  <a:tcPr>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400" smtClean="0"/>
                        <a:t>ロール名</a:t>
                      </a:r>
                      <a:endParaRPr kumimoji="1" lang="ja-JP" altLang="en-US" sz="14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400" smtClean="0"/>
                        <a:t>インクルード順序</a:t>
                      </a:r>
                      <a:endParaRPr kumimoji="1" lang="ja-JP" altLang="en-US" sz="140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1519022025"/>
                  </a:ext>
                </a:extLst>
              </a:tr>
              <a:tr h="276317">
                <a:tc>
                  <a:txBody>
                    <a:bodyPr/>
                    <a:lstStyle/>
                    <a:p>
                      <a:r>
                        <a:rPr kumimoji="1" lang="en-US" altLang="ja-JP" sz="1400" err="1" smtClean="0"/>
                        <a:t>Sudoer</a:t>
                      </a:r>
                      <a:r>
                        <a:rPr kumimoji="1" lang="ja-JP" altLang="en-US" sz="1400" smtClean="0"/>
                        <a:t>登録</a:t>
                      </a:r>
                      <a:endParaRPr kumimoji="1" lang="ja-JP" altLang="en-US" sz="140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sudo-master</a:t>
                      </a:r>
                      <a:endParaRPr kumimoji="1" lang="ja-JP" altLang="en-US" sz="1400" smtClean="0"/>
                    </a:p>
                  </a:txBody>
                  <a:tcP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ansible-sudo-master</a:t>
                      </a:r>
                      <a:endParaRPr kumimoji="1" lang="ja-JP" altLang="en-US" sz="1400" smtClean="0"/>
                    </a:p>
                  </a:txBody>
                  <a:tcPr>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dirty="0" smtClean="0"/>
                        <a:t>1</a:t>
                      </a:r>
                      <a:endParaRPr kumimoji="1" lang="ja-JP" altLang="en-US" sz="1400" dirty="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917381923"/>
                  </a:ext>
                </a:extLst>
              </a:tr>
            </a:tbl>
          </a:graphicData>
        </a:graphic>
      </p:graphicFrame>
      <p:sp>
        <p:nvSpPr>
          <p:cNvPr id="10" name="テキスト ボックス 9"/>
          <p:cNvSpPr txBox="1"/>
          <p:nvPr/>
        </p:nvSpPr>
        <p:spPr>
          <a:xfrm>
            <a:off x="1227668" y="5460099"/>
            <a:ext cx="7920978" cy="276999"/>
          </a:xfrm>
          <a:prstGeom prst="rect">
            <a:avLst/>
          </a:prstGeom>
          <a:noFill/>
        </p:spPr>
        <p:txBody>
          <a:bodyPr wrap="square" rtlCol="0">
            <a:spAutoFit/>
          </a:bodyPr>
          <a:lstStyle/>
          <a:p>
            <a:r>
              <a:rPr kumimoji="1" lang="en-US" altLang="ja-JP" sz="1200" smtClean="0">
                <a:solidFill>
                  <a:srgbClr val="FF0000"/>
                </a:solidFill>
              </a:rPr>
              <a:t>※</a:t>
            </a:r>
            <a:r>
              <a:rPr kumimoji="1" lang="ja-JP" altLang="en-US" sz="1200" smtClean="0">
                <a:solidFill>
                  <a:srgbClr val="FF0000"/>
                </a:solidFill>
              </a:rPr>
              <a:t>同一</a:t>
            </a:r>
            <a:r>
              <a:rPr kumimoji="1" lang="en-US" altLang="ja-JP" sz="1200" smtClean="0">
                <a:solidFill>
                  <a:srgbClr val="FF0000"/>
                </a:solidFill>
              </a:rPr>
              <a:t>Movement</a:t>
            </a:r>
            <a:r>
              <a:rPr kumimoji="1" lang="ja-JP" altLang="en-US" sz="1200" smtClean="0">
                <a:solidFill>
                  <a:srgbClr val="FF0000"/>
                </a:solidFill>
              </a:rPr>
              <a:t>内に複数のロールパッケージを登録しないでください。実行時に想定外エラーとなります。</a:t>
            </a:r>
            <a:endParaRPr kumimoji="1" lang="ja-JP" altLang="en-US" sz="1200">
              <a:solidFill>
                <a:srgbClr val="FF0000"/>
              </a:solidFill>
            </a:endParaRPr>
          </a:p>
        </p:txBody>
      </p:sp>
      <p:sp>
        <p:nvSpPr>
          <p:cNvPr id="7" name="角丸四角形 6"/>
          <p:cNvSpPr/>
          <p:nvPr/>
        </p:nvSpPr>
        <p:spPr bwMode="auto">
          <a:xfrm>
            <a:off x="539440" y="3303921"/>
            <a:ext cx="3939960" cy="701159"/>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
        <p:nvSpPr>
          <p:cNvPr id="12" name="円形吹き出し 11"/>
          <p:cNvSpPr/>
          <p:nvPr/>
        </p:nvSpPr>
        <p:spPr bwMode="auto">
          <a:xfrm>
            <a:off x="1114159" y="4452301"/>
            <a:ext cx="361411" cy="307987"/>
          </a:xfrm>
          <a:prstGeom prst="wedgeEllipseCallout">
            <a:avLst>
              <a:gd name="adj1" fmla="val 32774"/>
              <a:gd name="adj2" fmla="val -239919"/>
            </a:avLst>
          </a:prstGeom>
          <a:solidFill>
            <a:srgbClr val="FF0000"/>
          </a:solidFill>
          <a:ln>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en-US" altLang="ja-JP" sz="1400" b="1" dirty="0">
                <a:latin typeface="+mn-ea"/>
              </a:rPr>
              <a:t>2</a:t>
            </a:r>
            <a:endParaRPr kumimoji="1" lang="ja-JP" altLang="en-US" sz="1400" b="1" dirty="0" smtClean="0">
              <a:latin typeface="+mn-ea"/>
            </a:endParaRPr>
          </a:p>
        </p:txBody>
      </p:sp>
    </p:spTree>
    <p:extLst>
      <p:ext uri="{BB962C8B-B14F-4D97-AF65-F5344CB8AC3E}">
        <p14:creationId xmlns:p14="http://schemas.microsoft.com/office/powerpoint/2010/main" val="6143104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2"/>
          <a:stretch>
            <a:fillRect/>
          </a:stretch>
        </p:blipFill>
        <p:spPr>
          <a:xfrm>
            <a:off x="179510" y="3215060"/>
            <a:ext cx="3960429" cy="1924346"/>
          </a:xfrm>
          <a:prstGeom prst="rect">
            <a:avLst/>
          </a:prstGeom>
          <a:ln>
            <a:solidFill>
              <a:schemeClr val="bg1">
                <a:lumMod val="85000"/>
              </a:schemeClr>
            </a:solidFill>
          </a:ln>
        </p:spPr>
      </p:pic>
      <p:sp>
        <p:nvSpPr>
          <p:cNvPr id="3" name="コンテンツ プレースホルダー 2"/>
          <p:cNvSpPr>
            <a:spLocks noGrp="1"/>
          </p:cNvSpPr>
          <p:nvPr>
            <p:ph sz="quarter" idx="10"/>
          </p:nvPr>
        </p:nvSpPr>
        <p:spPr/>
        <p:txBody>
          <a:bodyPr>
            <a:normAutofit/>
          </a:bodyPr>
          <a:lstStyle/>
          <a:p>
            <a:r>
              <a:rPr kumimoji="1" lang="ja-JP" altLang="en-US" b="1" dirty="0" smtClean="0"/>
              <a:t>オペレーションの新規登録</a:t>
            </a:r>
            <a:r>
              <a:rPr lang="en-US" altLang="ja-JP" b="1" dirty="0"/>
              <a:t/>
            </a:r>
            <a:br>
              <a:rPr lang="en-US" altLang="ja-JP" b="1" dirty="0"/>
            </a:br>
            <a:r>
              <a:rPr lang="ja-JP" altLang="en-US" sz="1600" dirty="0" smtClean="0"/>
              <a:t>オペレーションを作成し、</a:t>
            </a:r>
            <a:r>
              <a:rPr lang="en-US" altLang="ja-JP" sz="1600" dirty="0" smtClean="0"/>
              <a:t>Movement</a:t>
            </a:r>
            <a:r>
              <a:rPr lang="ja-JP" altLang="en-US" sz="1600" dirty="0" smtClean="0"/>
              <a:t>とホストを関連付けましょう。</a:t>
            </a:r>
            <a:endParaRPr lang="en-US" altLang="ja-JP" sz="1600" dirty="0" smtClean="0"/>
          </a:p>
          <a:p>
            <a:pPr marL="0" indent="0">
              <a:lnSpc>
                <a:spcPct val="150000"/>
              </a:lnSpc>
              <a:buNone/>
            </a:pPr>
            <a:endParaRPr kumimoji="1" lang="en-US" altLang="ja-JP" sz="1600" dirty="0" smtClean="0"/>
          </a:p>
          <a:p>
            <a:pPr marL="0" indent="0">
              <a:lnSpc>
                <a:spcPct val="150000"/>
              </a:lnSpc>
              <a:buNone/>
            </a:pPr>
            <a:r>
              <a:rPr kumimoji="1" lang="ja-JP" altLang="en-US" sz="1600" dirty="0" smtClean="0"/>
              <a:t>メニュー：</a:t>
            </a:r>
            <a:r>
              <a:rPr kumimoji="1" lang="ja-JP" altLang="en-US" sz="1600" b="1" dirty="0" smtClean="0"/>
              <a:t>基本コンソール </a:t>
            </a:r>
            <a:r>
              <a:rPr kumimoji="1" lang="en-US" altLang="ja-JP" sz="1600" b="1" dirty="0" smtClean="0"/>
              <a:t>&gt;</a:t>
            </a:r>
            <a:r>
              <a:rPr kumimoji="1" lang="ja-JP" altLang="en-US" sz="1600" b="1" dirty="0" smtClean="0"/>
              <a:t> オペレーション一覧</a:t>
            </a:r>
            <a:endParaRPr lang="en-US" altLang="ja-JP" sz="1600" b="1" dirty="0"/>
          </a:p>
          <a:p>
            <a:pPr marL="457200" indent="-457200">
              <a:buFont typeface="+mj-ea"/>
              <a:buAutoNum type="circleNumDbPlain"/>
            </a:pPr>
            <a:r>
              <a:rPr kumimoji="1" lang="ja-JP" altLang="en-US" sz="1600" dirty="0" smtClean="0"/>
              <a:t>登録 </a:t>
            </a:r>
            <a:r>
              <a:rPr lang="en-US" altLang="ja-JP" sz="1600" dirty="0" smtClean="0"/>
              <a:t>&gt; </a:t>
            </a:r>
            <a:r>
              <a:rPr lang="ja-JP" altLang="en-US" sz="1600" dirty="0" smtClean="0"/>
              <a:t>登録開始 を押下する。</a:t>
            </a:r>
            <a:endParaRPr lang="en-US" altLang="ja-JP" sz="1600" dirty="0" smtClean="0"/>
          </a:p>
          <a:p>
            <a:pPr marL="457200" indent="-457200">
              <a:buFont typeface="+mj-ea"/>
              <a:buAutoNum type="circleNumDbPlain"/>
            </a:pPr>
            <a:r>
              <a:rPr lang="ja-JP" altLang="en-US" sz="1600" dirty="0"/>
              <a:t>各項目へ下表のように入力し、</a:t>
            </a:r>
            <a:r>
              <a:rPr lang="en-US" altLang="ja-JP" sz="1600" dirty="0"/>
              <a:t>[</a:t>
            </a:r>
            <a:r>
              <a:rPr lang="ja-JP" altLang="en-US" sz="1600" dirty="0"/>
              <a:t>登録</a:t>
            </a:r>
            <a:r>
              <a:rPr lang="en-US" altLang="ja-JP" sz="1600" dirty="0"/>
              <a:t>]</a:t>
            </a:r>
            <a:r>
              <a:rPr lang="ja-JP" altLang="en-US" sz="1600" dirty="0"/>
              <a:t>を押下する</a:t>
            </a:r>
            <a:r>
              <a:rPr lang="ja-JP" altLang="en-US" sz="1600" dirty="0" smtClean="0"/>
              <a:t>。</a:t>
            </a:r>
            <a:endParaRPr lang="en-US" altLang="ja-JP" sz="1600" dirty="0" smtClean="0"/>
          </a:p>
          <a:p>
            <a:pPr marL="0" indent="0">
              <a:buNone/>
            </a:pPr>
            <a:endParaRPr kumimoji="1" lang="en-US" altLang="ja-JP" sz="1800" dirty="0"/>
          </a:p>
          <a:p>
            <a:pPr marL="0" indent="0">
              <a:buNone/>
            </a:pPr>
            <a:endParaRPr kumimoji="1" lang="en-US" altLang="ja-JP" sz="1800" dirty="0" smtClean="0"/>
          </a:p>
          <a:p>
            <a:endParaRPr lang="en-US" altLang="ja-JP" sz="1800" dirty="0"/>
          </a:p>
          <a:p>
            <a:endParaRPr kumimoji="1" lang="ja-JP" altLang="en-US" sz="1800" dirty="0"/>
          </a:p>
        </p:txBody>
      </p:sp>
      <p:sp>
        <p:nvSpPr>
          <p:cNvPr id="8" name="角丸四角形 7"/>
          <p:cNvSpPr/>
          <p:nvPr/>
        </p:nvSpPr>
        <p:spPr bwMode="auto">
          <a:xfrm>
            <a:off x="3131800" y="4560871"/>
            <a:ext cx="5328740" cy="1615318"/>
          </a:xfrm>
          <a:prstGeom prst="roundRect">
            <a:avLst>
              <a:gd name="adj" fmla="val 5067"/>
            </a:avLst>
          </a:prstGeom>
          <a:solidFill>
            <a:schemeClr val="bg1"/>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p:txBody>
      </p:sp>
      <p:sp>
        <p:nvSpPr>
          <p:cNvPr id="2" name="タイトル 1"/>
          <p:cNvSpPr>
            <a:spLocks noGrp="1"/>
          </p:cNvSpPr>
          <p:nvPr>
            <p:ph type="title"/>
          </p:nvPr>
        </p:nvSpPr>
        <p:spPr/>
        <p:txBody>
          <a:bodyPr/>
          <a:lstStyle/>
          <a:p>
            <a:r>
              <a:rPr lang="en-US" altLang="ja-JP" smtClean="0"/>
              <a:t>2</a:t>
            </a:r>
            <a:r>
              <a:rPr kumimoji="1" lang="en-US" altLang="ja-JP" smtClean="0"/>
              <a:t>.4</a:t>
            </a:r>
            <a:r>
              <a:rPr lang="ja-JP" altLang="en-US" smtClean="0"/>
              <a:t> </a:t>
            </a:r>
            <a:r>
              <a:rPr kumimoji="1" lang="ja-JP" altLang="en-US" smtClean="0"/>
              <a:t>オペレーションの設定</a:t>
            </a:r>
            <a:endParaRPr kumimoji="1" lang="ja-JP" altLang="en-US"/>
          </a:p>
        </p:txBody>
      </p:sp>
      <p:graphicFrame>
        <p:nvGraphicFramePr>
          <p:cNvPr id="5" name="表 4"/>
          <p:cNvGraphicFramePr>
            <a:graphicFrameLocks noGrp="1"/>
          </p:cNvGraphicFramePr>
          <p:nvPr>
            <p:extLst>
              <p:ext uri="{D42A27DB-BD31-4B8C-83A1-F6EECF244321}">
                <p14:modId xmlns:p14="http://schemas.microsoft.com/office/powerpoint/2010/main" val="442714568"/>
              </p:ext>
            </p:extLst>
          </p:nvPr>
        </p:nvGraphicFramePr>
        <p:xfrm>
          <a:off x="3347830" y="4816838"/>
          <a:ext cx="4896680" cy="1152159"/>
        </p:xfrm>
        <a:graphic>
          <a:graphicData uri="http://schemas.openxmlformats.org/drawingml/2006/table">
            <a:tbl>
              <a:tblPr firstRow="1" bandRow="1">
                <a:tableStyleId>{93296810-A885-4BE3-A3E7-6D5BEEA58F35}</a:tableStyleId>
              </a:tblPr>
              <a:tblGrid>
                <a:gridCol w="2448340">
                  <a:extLst>
                    <a:ext uri="{9D8B030D-6E8A-4147-A177-3AD203B41FA5}">
                      <a16:colId xmlns:a16="http://schemas.microsoft.com/office/drawing/2014/main" val="2677977182"/>
                    </a:ext>
                  </a:extLst>
                </a:gridCol>
                <a:gridCol w="2448340">
                  <a:extLst>
                    <a:ext uri="{9D8B030D-6E8A-4147-A177-3AD203B41FA5}">
                      <a16:colId xmlns:a16="http://schemas.microsoft.com/office/drawing/2014/main" val="2856548907"/>
                    </a:ext>
                  </a:extLst>
                </a:gridCol>
              </a:tblGrid>
              <a:tr h="384053">
                <a:tc>
                  <a:txBody>
                    <a:bodyPr/>
                    <a:lstStyle/>
                    <a:p>
                      <a:r>
                        <a:rPr kumimoji="1" lang="ja-JP" altLang="en-US" sz="1400" dirty="0" smtClean="0"/>
                        <a:t>項目名</a:t>
                      </a:r>
                      <a:endParaRPr kumimoji="1" lang="ja-JP" altLang="en-US" sz="1400" dirty="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400" smtClean="0"/>
                        <a:t>入力内容</a:t>
                      </a:r>
                      <a:endParaRPr kumimoji="1" lang="ja-JP" altLang="en-US" sz="140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2847179783"/>
                  </a:ext>
                </a:extLst>
              </a:tr>
              <a:tr h="384053">
                <a:tc>
                  <a:txBody>
                    <a:bodyPr/>
                    <a:lstStyle/>
                    <a:p>
                      <a:r>
                        <a:rPr kumimoji="1" lang="ja-JP" altLang="en-US" sz="1400" smtClean="0"/>
                        <a:t>オペレーション名</a:t>
                      </a:r>
                      <a:endParaRPr kumimoji="1" lang="ja-JP" altLang="en-US" sz="14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400" dirty="0" err="1" smtClean="0"/>
                        <a:t>LegacyRole_Practice</a:t>
                      </a:r>
                      <a:endParaRPr kumimoji="1" lang="ja-JP" altLang="en-US" sz="1400" dirty="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2288927196"/>
                  </a:ext>
                </a:extLst>
              </a:tr>
              <a:tr h="384053">
                <a:tc>
                  <a:txBody>
                    <a:bodyPr/>
                    <a:lstStyle/>
                    <a:p>
                      <a:r>
                        <a:rPr kumimoji="1" lang="ja-JP" altLang="en-US" sz="1400" smtClean="0"/>
                        <a:t>実施予定日時</a:t>
                      </a:r>
                      <a:endParaRPr kumimoji="1" lang="ja-JP" altLang="en-US" sz="140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dirty="0" smtClean="0"/>
                        <a:t>(</a:t>
                      </a:r>
                      <a:r>
                        <a:rPr kumimoji="1" lang="ja-JP" altLang="en-US" sz="1400" dirty="0" smtClean="0"/>
                        <a:t>任意の値を入力下さい。</a:t>
                      </a:r>
                      <a:r>
                        <a:rPr kumimoji="1" lang="en-US" altLang="ja-JP" sz="1400" dirty="0" smtClean="0"/>
                        <a:t>)</a:t>
                      </a:r>
                      <a:endParaRPr kumimoji="1" lang="ja-JP" altLang="en-US" sz="1400" dirty="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398436385"/>
                  </a:ext>
                </a:extLst>
              </a:tr>
            </a:tbl>
          </a:graphicData>
        </a:graphic>
      </p:graphicFrame>
      <p:sp>
        <p:nvSpPr>
          <p:cNvPr id="6" name="テキスト ボックス 5"/>
          <p:cNvSpPr txBox="1"/>
          <p:nvPr/>
        </p:nvSpPr>
        <p:spPr>
          <a:xfrm>
            <a:off x="0" y="6243694"/>
            <a:ext cx="7921838" cy="276999"/>
          </a:xfrm>
          <a:prstGeom prst="rect">
            <a:avLst/>
          </a:prstGeom>
          <a:noFill/>
        </p:spPr>
        <p:txBody>
          <a:bodyPr wrap="square" rtlCol="0">
            <a:spAutoFit/>
          </a:bodyPr>
          <a:lstStyle/>
          <a:p>
            <a:r>
              <a:rPr kumimoji="1" lang="en-US" altLang="ja-JP" sz="1200" smtClean="0"/>
              <a:t>※</a:t>
            </a:r>
            <a:r>
              <a:rPr kumimoji="1" lang="ja-JP" altLang="en-US" sz="1200" smtClean="0"/>
              <a:t> 「実施予定日時」は管理用の項目です。自動的に処理が実行されるわけではありません。</a:t>
            </a:r>
            <a:endParaRPr kumimoji="1" lang="ja-JP" altLang="en-US" sz="1200"/>
          </a:p>
        </p:txBody>
      </p:sp>
      <p:sp>
        <p:nvSpPr>
          <p:cNvPr id="7" name="角丸四角形 6"/>
          <p:cNvSpPr/>
          <p:nvPr/>
        </p:nvSpPr>
        <p:spPr bwMode="auto">
          <a:xfrm>
            <a:off x="611450" y="3645030"/>
            <a:ext cx="2448340" cy="79211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
        <p:nvSpPr>
          <p:cNvPr id="10" name="円形吹き出し 9"/>
          <p:cNvSpPr/>
          <p:nvPr/>
        </p:nvSpPr>
        <p:spPr bwMode="auto">
          <a:xfrm>
            <a:off x="2965115" y="4505465"/>
            <a:ext cx="361411" cy="307987"/>
          </a:xfrm>
          <a:prstGeom prst="wedgeEllipseCallout">
            <a:avLst>
              <a:gd name="adj1" fmla="val -71919"/>
              <a:gd name="adj2" fmla="val -140954"/>
            </a:avLst>
          </a:prstGeom>
          <a:solidFill>
            <a:srgbClr val="FF0000"/>
          </a:solidFill>
          <a:ln>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en-US" altLang="ja-JP" sz="1400" b="1" dirty="0">
                <a:latin typeface="+mn-ea"/>
              </a:rPr>
              <a:t>2</a:t>
            </a:r>
            <a:endParaRPr kumimoji="1" lang="ja-JP" altLang="en-US" sz="1400" b="1" dirty="0" smtClean="0">
              <a:latin typeface="+mn-ea"/>
            </a:endParaRPr>
          </a:p>
        </p:txBody>
      </p:sp>
    </p:spTree>
    <p:extLst>
      <p:ext uri="{BB962C8B-B14F-4D97-AF65-F5344CB8AC3E}">
        <p14:creationId xmlns:p14="http://schemas.microsoft.com/office/powerpoint/2010/main" val="16533082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177395" y="2813624"/>
            <a:ext cx="5708613" cy="1814545"/>
          </a:xfrm>
          <a:prstGeom prst="rect">
            <a:avLst/>
          </a:prstGeom>
          <a:ln>
            <a:solidFill>
              <a:schemeClr val="bg1">
                <a:lumMod val="85000"/>
              </a:schemeClr>
            </a:solidFill>
          </a:ln>
        </p:spPr>
      </p:pic>
      <p:pic>
        <p:nvPicPr>
          <p:cNvPr id="11" name="図 10"/>
          <p:cNvPicPr>
            <a:picLocks noChangeAspect="1"/>
          </p:cNvPicPr>
          <p:nvPr/>
        </p:nvPicPr>
        <p:blipFill>
          <a:blip r:embed="rId3"/>
          <a:stretch>
            <a:fillRect/>
          </a:stretch>
        </p:blipFill>
        <p:spPr>
          <a:xfrm>
            <a:off x="6030028" y="2813624"/>
            <a:ext cx="1888006" cy="1812718"/>
          </a:xfrm>
          <a:prstGeom prst="rect">
            <a:avLst/>
          </a:prstGeom>
          <a:ln>
            <a:solidFill>
              <a:schemeClr val="bg1">
                <a:lumMod val="85000"/>
              </a:schemeClr>
            </a:solidFill>
          </a:ln>
        </p:spPr>
      </p:pic>
      <p:sp>
        <p:nvSpPr>
          <p:cNvPr id="2" name="タイトル 1"/>
          <p:cNvSpPr>
            <a:spLocks noGrp="1"/>
          </p:cNvSpPr>
          <p:nvPr>
            <p:ph type="title"/>
          </p:nvPr>
        </p:nvSpPr>
        <p:spPr/>
        <p:txBody>
          <a:bodyPr/>
          <a:lstStyle/>
          <a:p>
            <a:r>
              <a:rPr lang="en-US" altLang="ja-JP" dirty="0" smtClean="0"/>
              <a:t>2.5 </a:t>
            </a:r>
            <a:r>
              <a:rPr lang="ja-JP" altLang="en-US" dirty="0" smtClean="0"/>
              <a:t>機器一覧への登録</a:t>
            </a:r>
            <a:endParaRPr kumimoji="1" lang="ja-JP" altLang="en-US" dirty="0"/>
          </a:p>
        </p:txBody>
      </p:sp>
      <p:sp>
        <p:nvSpPr>
          <p:cNvPr id="3" name="コンテンツ プレースホルダー 2"/>
          <p:cNvSpPr>
            <a:spLocks noGrp="1"/>
          </p:cNvSpPr>
          <p:nvPr>
            <p:ph sz="quarter" idx="10"/>
          </p:nvPr>
        </p:nvSpPr>
        <p:spPr/>
        <p:txBody>
          <a:bodyPr>
            <a:normAutofit/>
          </a:bodyPr>
          <a:lstStyle/>
          <a:p>
            <a:r>
              <a:rPr kumimoji="1" lang="ja-JP" altLang="en-US" b="1" dirty="0" smtClean="0"/>
              <a:t>機器一覧へホストを登録する</a:t>
            </a:r>
            <a:r>
              <a:rPr kumimoji="1" lang="en-US" altLang="ja-JP" b="1" dirty="0" smtClean="0"/>
              <a:t/>
            </a:r>
            <a:br>
              <a:rPr kumimoji="1" lang="en-US" altLang="ja-JP" b="1" dirty="0" smtClean="0"/>
            </a:br>
            <a:r>
              <a:rPr kumimoji="1" lang="ja-JP" altLang="en-US" sz="1600" dirty="0" smtClean="0"/>
              <a:t>作業の実行対象となるホストを</a:t>
            </a:r>
            <a:r>
              <a:rPr kumimoji="1" lang="en-US" altLang="ja-JP" sz="1600" dirty="0" smtClean="0"/>
              <a:t>ITA</a:t>
            </a:r>
            <a:r>
              <a:rPr kumimoji="1" lang="ja-JP" altLang="en-US" sz="1600" dirty="0" err="1" smtClean="0"/>
              <a:t>に登</a:t>
            </a:r>
            <a:r>
              <a:rPr kumimoji="1" lang="ja-JP" altLang="en-US" sz="1600" dirty="0" smtClean="0"/>
              <a:t>録しましょう。</a:t>
            </a:r>
            <a:r>
              <a:rPr kumimoji="1" lang="en-US" altLang="ja-JP" b="1" dirty="0" smtClean="0"/>
              <a:t/>
            </a:r>
            <a:br>
              <a:rPr kumimoji="1" lang="en-US" altLang="ja-JP" b="1" dirty="0" smtClean="0"/>
            </a:br>
            <a:r>
              <a:rPr lang="en-US" altLang="ja-JP" sz="1600" dirty="0" smtClean="0"/>
              <a:t/>
            </a:r>
            <a:br>
              <a:rPr lang="en-US" altLang="ja-JP" sz="1600" dirty="0" smtClean="0"/>
            </a:br>
            <a:r>
              <a:rPr lang="ja-JP" altLang="en-US" sz="1600" dirty="0" smtClean="0"/>
              <a:t>メニュー：</a:t>
            </a:r>
            <a:r>
              <a:rPr lang="ja-JP" altLang="en-US" sz="1600" b="1" dirty="0" smtClean="0"/>
              <a:t>基本コンソール </a:t>
            </a:r>
            <a:r>
              <a:rPr lang="en-US" altLang="ja-JP" sz="1600" b="1" dirty="0" smtClean="0"/>
              <a:t>&gt; </a:t>
            </a:r>
            <a:r>
              <a:rPr lang="ja-JP" altLang="en-US" sz="1600" b="1" dirty="0" smtClean="0"/>
              <a:t>機器一覧</a:t>
            </a:r>
            <a:endParaRPr lang="en-US" altLang="ja-JP" sz="1600" b="1" dirty="0" smtClean="0"/>
          </a:p>
          <a:p>
            <a:pPr marL="457200" indent="-457200">
              <a:buFont typeface="+mj-ea"/>
              <a:buAutoNum type="circleNumDbPlain"/>
            </a:pPr>
            <a:r>
              <a:rPr lang="ja-JP" altLang="en-US" sz="1600" dirty="0" smtClean="0"/>
              <a:t>登録 </a:t>
            </a:r>
            <a:r>
              <a:rPr lang="en-US" altLang="ja-JP" sz="1600" dirty="0" smtClean="0"/>
              <a:t>&gt; </a:t>
            </a:r>
            <a:r>
              <a:rPr lang="ja-JP" altLang="en-US" sz="1600" dirty="0" smtClean="0"/>
              <a:t>登録開始 を押下する。</a:t>
            </a:r>
            <a:endParaRPr lang="en-US" altLang="ja-JP" sz="1600" dirty="0" smtClean="0"/>
          </a:p>
          <a:p>
            <a:pPr marL="457200" indent="-457200">
              <a:buFont typeface="+mj-lt"/>
              <a:buAutoNum type="circleNumDbPlain"/>
            </a:pPr>
            <a:r>
              <a:rPr lang="ja-JP" altLang="en-US" sz="1600" dirty="0"/>
              <a:t>各項目で下表のように選択または入力</a:t>
            </a:r>
            <a:r>
              <a:rPr lang="ja-JP" altLang="en-US" sz="1600" dirty="0" smtClean="0"/>
              <a:t>し、</a:t>
            </a:r>
            <a:r>
              <a:rPr lang="en-US" altLang="ja-JP" sz="1600" dirty="0" smtClean="0"/>
              <a:t>[</a:t>
            </a:r>
            <a:r>
              <a:rPr lang="ja-JP" altLang="en-US" sz="1600" dirty="0" smtClean="0"/>
              <a:t>登録</a:t>
            </a:r>
            <a:r>
              <a:rPr lang="en-US" altLang="ja-JP" sz="1600" dirty="0" smtClean="0"/>
              <a:t>]</a:t>
            </a:r>
            <a:r>
              <a:rPr lang="ja-JP" altLang="en-US" sz="1600" dirty="0" smtClean="0"/>
              <a:t>を押下する。</a:t>
            </a:r>
            <a:r>
              <a:rPr lang="en-US" altLang="ja-JP" sz="1600" dirty="0" smtClean="0"/>
              <a:t/>
            </a:r>
            <a:br>
              <a:rPr lang="en-US" altLang="ja-JP" sz="1600" dirty="0" smtClean="0"/>
            </a:br>
            <a:endParaRPr lang="en-US" altLang="ja-JP" sz="1600" dirty="0"/>
          </a:p>
        </p:txBody>
      </p:sp>
      <p:sp>
        <p:nvSpPr>
          <p:cNvPr id="8" name="角丸四角形 7"/>
          <p:cNvSpPr/>
          <p:nvPr/>
        </p:nvSpPr>
        <p:spPr bwMode="auto">
          <a:xfrm>
            <a:off x="755470" y="3068949"/>
            <a:ext cx="1890088" cy="1081303"/>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9" name="角丸四角形 8"/>
          <p:cNvSpPr/>
          <p:nvPr/>
        </p:nvSpPr>
        <p:spPr bwMode="auto">
          <a:xfrm>
            <a:off x="6030028" y="3068949"/>
            <a:ext cx="1278352" cy="1081303"/>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0" name="角丸四角形 9"/>
          <p:cNvSpPr/>
          <p:nvPr/>
        </p:nvSpPr>
        <p:spPr bwMode="auto">
          <a:xfrm>
            <a:off x="3938411" y="3068949"/>
            <a:ext cx="1944270" cy="1081303"/>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2" name="角丸四角形 11"/>
          <p:cNvSpPr/>
          <p:nvPr/>
        </p:nvSpPr>
        <p:spPr bwMode="auto">
          <a:xfrm>
            <a:off x="4804749" y="4050851"/>
            <a:ext cx="4104570" cy="2402337"/>
          </a:xfrm>
          <a:prstGeom prst="roundRect">
            <a:avLst>
              <a:gd name="adj" fmla="val 5067"/>
            </a:avLst>
          </a:prstGeom>
          <a:solidFill>
            <a:schemeClr val="bg1"/>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p:txBody>
      </p:sp>
      <p:graphicFrame>
        <p:nvGraphicFramePr>
          <p:cNvPr id="4" name="表 3"/>
          <p:cNvGraphicFramePr>
            <a:graphicFrameLocks noGrp="1"/>
          </p:cNvGraphicFramePr>
          <p:nvPr>
            <p:extLst>
              <p:ext uri="{D42A27DB-BD31-4B8C-83A1-F6EECF244321}">
                <p14:modId xmlns:p14="http://schemas.microsoft.com/office/powerpoint/2010/main" val="5135383"/>
              </p:ext>
            </p:extLst>
          </p:nvPr>
        </p:nvGraphicFramePr>
        <p:xfrm>
          <a:off x="4948769" y="4150253"/>
          <a:ext cx="3816530" cy="2203532"/>
        </p:xfrm>
        <a:graphic>
          <a:graphicData uri="http://schemas.openxmlformats.org/drawingml/2006/table">
            <a:tbl>
              <a:tblPr firstRow="1" bandRow="1">
                <a:tableStyleId>{93296810-A885-4BE3-A3E7-6D5BEEA58F35}</a:tableStyleId>
              </a:tblPr>
              <a:tblGrid>
                <a:gridCol w="1728240">
                  <a:extLst>
                    <a:ext uri="{9D8B030D-6E8A-4147-A177-3AD203B41FA5}">
                      <a16:colId xmlns:a16="http://schemas.microsoft.com/office/drawing/2014/main" val="2119812807"/>
                    </a:ext>
                  </a:extLst>
                </a:gridCol>
                <a:gridCol w="2088290">
                  <a:extLst>
                    <a:ext uri="{9D8B030D-6E8A-4147-A177-3AD203B41FA5}">
                      <a16:colId xmlns:a16="http://schemas.microsoft.com/office/drawing/2014/main" val="1894997068"/>
                    </a:ext>
                  </a:extLst>
                </a:gridCol>
              </a:tblGrid>
              <a:tr h="230787">
                <a:tc>
                  <a:txBody>
                    <a:bodyPr/>
                    <a:lstStyle/>
                    <a:p>
                      <a:r>
                        <a:rPr kumimoji="1" lang="ja-JP" altLang="en-US" sz="1200" smtClean="0"/>
                        <a:t>項目</a:t>
                      </a:r>
                      <a:endParaRPr kumimoji="1" lang="ja-JP" altLang="en-US" sz="12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200" dirty="0" smtClean="0"/>
                        <a:t>入力内容</a:t>
                      </a:r>
                      <a:endParaRPr kumimoji="1" lang="ja-JP" altLang="en-US" sz="1200" dirty="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749562730"/>
                  </a:ext>
                </a:extLst>
              </a:tr>
              <a:tr h="230787">
                <a:tc>
                  <a:txBody>
                    <a:bodyPr/>
                    <a:lstStyle/>
                    <a:p>
                      <a:r>
                        <a:rPr kumimoji="1" lang="en-US" altLang="ja-JP" sz="1200" smtClean="0"/>
                        <a:t>HW</a:t>
                      </a:r>
                      <a:r>
                        <a:rPr kumimoji="1" lang="ja-JP" altLang="en-US" sz="1200" smtClean="0"/>
                        <a:t>機器種別</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200" smtClean="0"/>
                        <a:t>SV</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121057944"/>
                  </a:ext>
                </a:extLst>
              </a:tr>
              <a:tr h="230787">
                <a:tc>
                  <a:txBody>
                    <a:bodyPr/>
                    <a:lstStyle/>
                    <a:p>
                      <a:r>
                        <a:rPr kumimoji="1" lang="ja-JP" altLang="en-US" sz="1200" smtClean="0"/>
                        <a:t>ホスト名</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200" smtClean="0"/>
                        <a:t>(</a:t>
                      </a:r>
                      <a:r>
                        <a:rPr kumimoji="1" lang="ja-JP" altLang="en-US" sz="1200" smtClean="0"/>
                        <a:t>任意の値</a:t>
                      </a:r>
                      <a:r>
                        <a:rPr kumimoji="1" lang="en-US" altLang="ja-JP" sz="1200" smtClean="0"/>
                        <a:t>)</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079861930"/>
                  </a:ext>
                </a:extLst>
              </a:tr>
              <a:tr h="243470">
                <a:tc>
                  <a:txBody>
                    <a:bodyPr/>
                    <a:lstStyle/>
                    <a:p>
                      <a:r>
                        <a:rPr kumimoji="1" lang="en-US" altLang="ja-JP" sz="1200" dirty="0" smtClean="0"/>
                        <a:t>IP</a:t>
                      </a:r>
                      <a:r>
                        <a:rPr kumimoji="1" lang="ja-JP" altLang="en-US" sz="1200" dirty="0" smtClean="0"/>
                        <a:t>アドレス</a:t>
                      </a:r>
                      <a:endParaRPr kumimoji="1" lang="ja-JP" altLang="en-US" sz="1200" dirty="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200" smtClean="0"/>
                        <a:t>(</a:t>
                      </a:r>
                      <a:r>
                        <a:rPr kumimoji="1" lang="ja-JP" altLang="en-US" sz="1200" smtClean="0"/>
                        <a:t>任意の値</a:t>
                      </a:r>
                      <a:r>
                        <a:rPr kumimoji="1" lang="en-US" altLang="ja-JP" sz="1200" smtClean="0"/>
                        <a:t>)</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98417131"/>
                  </a:ext>
                </a:extLst>
              </a:tr>
              <a:tr h="276563">
                <a:tc>
                  <a:txBody>
                    <a:bodyPr/>
                    <a:lstStyle/>
                    <a:p>
                      <a:r>
                        <a:rPr kumimoji="1" lang="ja-JP" altLang="en-US" sz="1200" smtClean="0"/>
                        <a:t>ログインユーザ</a:t>
                      </a:r>
                      <a:r>
                        <a:rPr kumimoji="1" lang="en-US" altLang="ja-JP" sz="1200" smtClean="0"/>
                        <a:t>ID</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200" dirty="0" smtClean="0"/>
                        <a:t>(</a:t>
                      </a:r>
                      <a:r>
                        <a:rPr kumimoji="1" lang="ja-JP" altLang="en-US" sz="1200" dirty="0" smtClean="0"/>
                        <a:t>任意の値</a:t>
                      </a:r>
                      <a:r>
                        <a:rPr kumimoji="1" lang="en-US" altLang="ja-JP" sz="1200" dirty="0" smtClean="0"/>
                        <a:t>)</a:t>
                      </a:r>
                      <a:endParaRPr kumimoji="1" lang="ja-JP" altLang="en-US" sz="1200" dirty="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20395060"/>
                  </a:ext>
                </a:extLst>
              </a:tr>
              <a:tr h="276563">
                <a:tc>
                  <a:txBody>
                    <a:bodyPr/>
                    <a:lstStyle/>
                    <a:p>
                      <a:r>
                        <a:rPr kumimoji="1" lang="ja-JP" altLang="en-US" sz="1200" smtClean="0"/>
                        <a:t>管理</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ja-JP" altLang="en-US" sz="1200" smtClean="0"/>
                        <a:t>●</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1319051918"/>
                  </a:ext>
                </a:extLst>
              </a:tr>
              <a:tr h="276563">
                <a:tc>
                  <a:txBody>
                    <a:bodyPr/>
                    <a:lstStyle/>
                    <a:p>
                      <a:r>
                        <a:rPr kumimoji="1" lang="ja-JP" altLang="en-US" sz="1200" smtClean="0"/>
                        <a:t>ログインパスワード</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200" smtClean="0"/>
                        <a:t>(</a:t>
                      </a:r>
                      <a:r>
                        <a:rPr kumimoji="1" lang="ja-JP" altLang="en-US" sz="1200" smtClean="0"/>
                        <a:t>任意の値</a:t>
                      </a:r>
                      <a:r>
                        <a:rPr kumimoji="1" lang="en-US" altLang="ja-JP" sz="1200" smtClean="0"/>
                        <a:t>)</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517127668"/>
                  </a:ext>
                </a:extLst>
              </a:tr>
              <a:tr h="276563">
                <a:tc>
                  <a:txBody>
                    <a:bodyPr/>
                    <a:lstStyle/>
                    <a:p>
                      <a:r>
                        <a:rPr kumimoji="1" lang="ja-JP" altLang="en-US" sz="1200" smtClean="0"/>
                        <a:t>認証方式</a:t>
                      </a:r>
                      <a:endParaRPr kumimoji="1" lang="ja-JP" altLang="en-US" sz="120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ja-JP" altLang="en-US" sz="1200" dirty="0" smtClean="0"/>
                        <a:t>パスワード認証</a:t>
                      </a:r>
                      <a:endParaRPr kumimoji="1" lang="ja-JP" altLang="en-US" sz="1200" dirty="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415054761"/>
                  </a:ext>
                </a:extLst>
              </a:tr>
            </a:tbl>
          </a:graphicData>
        </a:graphic>
      </p:graphicFrame>
      <p:sp>
        <p:nvSpPr>
          <p:cNvPr id="13" name="円形吹き出し 12"/>
          <p:cNvSpPr/>
          <p:nvPr/>
        </p:nvSpPr>
        <p:spPr bwMode="auto">
          <a:xfrm>
            <a:off x="7881348" y="3797339"/>
            <a:ext cx="361411" cy="307987"/>
          </a:xfrm>
          <a:prstGeom prst="wedgeEllipseCallout">
            <a:avLst>
              <a:gd name="adj1" fmla="val -185246"/>
              <a:gd name="adj2" fmla="val -122398"/>
            </a:avLst>
          </a:prstGeom>
          <a:solidFill>
            <a:srgbClr val="FF0000"/>
          </a:solidFill>
          <a:ln>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en-US" altLang="ja-JP" sz="1400" b="1" dirty="0">
                <a:latin typeface="+mn-ea"/>
              </a:rPr>
              <a:t>2</a:t>
            </a:r>
            <a:endParaRPr kumimoji="1" lang="ja-JP" altLang="en-US" sz="1400" b="1" dirty="0" smtClean="0">
              <a:latin typeface="+mn-ea"/>
            </a:endParaRPr>
          </a:p>
        </p:txBody>
      </p:sp>
    </p:spTree>
    <p:extLst>
      <p:ext uri="{BB962C8B-B14F-4D97-AF65-F5344CB8AC3E}">
        <p14:creationId xmlns:p14="http://schemas.microsoft.com/office/powerpoint/2010/main" val="28238216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289329" y="2132820"/>
            <a:ext cx="2122371" cy="4328351"/>
          </a:xfrm>
          <a:prstGeom prst="rect">
            <a:avLst/>
          </a:prstGeom>
        </p:spPr>
      </p:pic>
      <p:sp>
        <p:nvSpPr>
          <p:cNvPr id="2" name="タイトル 1"/>
          <p:cNvSpPr>
            <a:spLocks noGrp="1"/>
          </p:cNvSpPr>
          <p:nvPr>
            <p:ph type="title"/>
          </p:nvPr>
        </p:nvSpPr>
        <p:spPr/>
        <p:txBody>
          <a:bodyPr/>
          <a:lstStyle/>
          <a:p>
            <a:r>
              <a:rPr lang="en-US" altLang="ja-JP" smtClean="0"/>
              <a:t>2.6</a:t>
            </a:r>
            <a:r>
              <a:rPr lang="ja-JP" altLang="en-US" smtClean="0"/>
              <a:t> パラメータシート作成</a:t>
            </a:r>
            <a:r>
              <a:rPr lang="en-US" altLang="ja-JP" smtClean="0"/>
              <a:t>(1/2)</a:t>
            </a:r>
            <a:endParaRPr kumimoji="1" lang="ja-JP" altLang="en-US"/>
          </a:p>
        </p:txBody>
      </p:sp>
      <p:sp>
        <p:nvSpPr>
          <p:cNvPr id="3" name="コンテンツ プレースホルダー 2"/>
          <p:cNvSpPr>
            <a:spLocks noGrp="1"/>
          </p:cNvSpPr>
          <p:nvPr>
            <p:ph sz="quarter" idx="10"/>
          </p:nvPr>
        </p:nvSpPr>
        <p:spPr>
          <a:xfrm>
            <a:off x="178058" y="836640"/>
            <a:ext cx="8784976" cy="4968690"/>
          </a:xfrm>
        </p:spPr>
        <p:txBody>
          <a:bodyPr/>
          <a:lstStyle/>
          <a:p>
            <a:r>
              <a:rPr kumimoji="1" lang="ja-JP" altLang="en-US" b="1" dirty="0" smtClean="0"/>
              <a:t>メニューを作成する</a:t>
            </a:r>
            <a:r>
              <a:rPr lang="en-US" altLang="ja-JP" b="1" dirty="0">
                <a:solidFill>
                  <a:schemeClr val="accent3">
                    <a:lumMod val="75000"/>
                    <a:lumOff val="25000"/>
                  </a:schemeClr>
                </a:solidFill>
              </a:rPr>
              <a:t/>
            </a:r>
            <a:br>
              <a:rPr lang="en-US" altLang="ja-JP" b="1" dirty="0">
                <a:solidFill>
                  <a:schemeClr val="accent3">
                    <a:lumMod val="75000"/>
                    <a:lumOff val="25000"/>
                  </a:schemeClr>
                </a:solidFill>
              </a:rPr>
            </a:br>
            <a:r>
              <a:rPr lang="ja-JP" altLang="en-US" sz="1600" dirty="0" smtClean="0"/>
              <a:t>パラメーターシートを作成し、</a:t>
            </a:r>
            <a:r>
              <a:rPr lang="en-US" altLang="ja-JP" sz="1600" dirty="0" smtClean="0"/>
              <a:t/>
            </a:r>
            <a:br>
              <a:rPr lang="en-US" altLang="ja-JP" sz="1600" dirty="0" smtClean="0"/>
            </a:br>
            <a:r>
              <a:rPr lang="ja-JP" altLang="en-US" sz="1600" dirty="0" smtClean="0"/>
              <a:t>ターゲットホストに適用するパラメータを管理しましょう。</a:t>
            </a:r>
            <a:endParaRPr kumimoji="1" lang="en-US" altLang="ja-JP" sz="1600" dirty="0" smtClean="0"/>
          </a:p>
          <a:p>
            <a:pPr marL="0" indent="0">
              <a:lnSpc>
                <a:spcPct val="150000"/>
              </a:lnSpc>
              <a:buNone/>
            </a:pPr>
            <a:r>
              <a:rPr lang="ja-JP" altLang="en-US" sz="1600" dirty="0" smtClean="0"/>
              <a:t>メニュー</a:t>
            </a:r>
            <a:r>
              <a:rPr lang="en-US" altLang="ja-JP" sz="1600" dirty="0" smtClean="0"/>
              <a:t>:</a:t>
            </a:r>
            <a:r>
              <a:rPr lang="ja-JP" altLang="en-US" sz="1600" dirty="0" smtClean="0"/>
              <a:t> </a:t>
            </a:r>
            <a:r>
              <a:rPr lang="ja-JP" altLang="en-US" sz="1600" b="1" dirty="0" smtClean="0"/>
              <a:t>メニュー作成</a:t>
            </a:r>
            <a:r>
              <a:rPr lang="en-US" altLang="ja-JP" sz="1600" b="1" dirty="0" smtClean="0"/>
              <a:t> &gt; </a:t>
            </a:r>
            <a:r>
              <a:rPr lang="ja-JP" altLang="en-US" sz="1600" b="1" dirty="0" smtClean="0"/>
              <a:t>メニュー定義</a:t>
            </a:r>
            <a:r>
              <a:rPr lang="en-US" altLang="ja-JP" sz="1600" b="1" dirty="0" smtClean="0"/>
              <a:t>/</a:t>
            </a:r>
            <a:r>
              <a:rPr lang="ja-JP" altLang="en-US" sz="1600" b="1" dirty="0" smtClean="0"/>
              <a:t>作成</a:t>
            </a:r>
            <a:endParaRPr lang="en-US" altLang="ja-JP" dirty="0" smtClean="0"/>
          </a:p>
          <a:p>
            <a:pPr marL="0" indent="0">
              <a:buNone/>
            </a:pPr>
            <a:endParaRPr kumimoji="1" lang="en-US" altLang="ja-JP" dirty="0" smtClean="0"/>
          </a:p>
        </p:txBody>
      </p:sp>
      <p:sp>
        <p:nvSpPr>
          <p:cNvPr id="15" name="角丸四角形 14"/>
          <p:cNvSpPr/>
          <p:nvPr/>
        </p:nvSpPr>
        <p:spPr bwMode="auto">
          <a:xfrm>
            <a:off x="387862" y="2672895"/>
            <a:ext cx="1925303" cy="64809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0" name="角丸四角形 9"/>
          <p:cNvSpPr/>
          <p:nvPr/>
        </p:nvSpPr>
        <p:spPr bwMode="auto">
          <a:xfrm>
            <a:off x="2548708" y="3404378"/>
            <a:ext cx="4164074" cy="1933330"/>
          </a:xfrm>
          <a:prstGeom prst="roundRect">
            <a:avLst>
              <a:gd name="adj" fmla="val 5067"/>
            </a:avLst>
          </a:prstGeom>
          <a:solidFill>
            <a:schemeClr val="bg1"/>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ja-JP" altLang="en-US" sz="1200" smtClean="0">
                <a:solidFill>
                  <a:schemeClr val="tx1"/>
                </a:solidFill>
                <a:latin typeface="+mn-ea"/>
              </a:rPr>
              <a:t>下表のように</a:t>
            </a:r>
            <a:r>
              <a:rPr lang="ja-JP" altLang="en-US" sz="1200" dirty="0" smtClean="0">
                <a:solidFill>
                  <a:schemeClr val="tx1"/>
                </a:solidFill>
                <a:latin typeface="+mn-ea"/>
              </a:rPr>
              <a:t>入力する。（次項へ）</a:t>
            </a: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p:txBody>
      </p:sp>
      <p:graphicFrame>
        <p:nvGraphicFramePr>
          <p:cNvPr id="7" name="表 6"/>
          <p:cNvGraphicFramePr>
            <a:graphicFrameLocks noGrp="1"/>
          </p:cNvGraphicFramePr>
          <p:nvPr>
            <p:extLst>
              <p:ext uri="{D42A27DB-BD31-4B8C-83A1-F6EECF244321}">
                <p14:modId xmlns:p14="http://schemas.microsoft.com/office/powerpoint/2010/main" val="1564078903"/>
              </p:ext>
            </p:extLst>
          </p:nvPr>
        </p:nvGraphicFramePr>
        <p:xfrm>
          <a:off x="2651958" y="3736371"/>
          <a:ext cx="3896218" cy="1438105"/>
        </p:xfrm>
        <a:graphic>
          <a:graphicData uri="http://schemas.openxmlformats.org/drawingml/2006/table">
            <a:tbl>
              <a:tblPr firstRow="1" bandRow="1">
                <a:tableStyleId>{93296810-A885-4BE3-A3E7-6D5BEEA58F35}</a:tableStyleId>
              </a:tblPr>
              <a:tblGrid>
                <a:gridCol w="1284463">
                  <a:extLst>
                    <a:ext uri="{9D8B030D-6E8A-4147-A177-3AD203B41FA5}">
                      <a16:colId xmlns:a16="http://schemas.microsoft.com/office/drawing/2014/main" val="1787364272"/>
                    </a:ext>
                  </a:extLst>
                </a:gridCol>
                <a:gridCol w="2611755">
                  <a:extLst>
                    <a:ext uri="{9D8B030D-6E8A-4147-A177-3AD203B41FA5}">
                      <a16:colId xmlns:a16="http://schemas.microsoft.com/office/drawing/2014/main" val="1382453829"/>
                    </a:ext>
                  </a:extLst>
                </a:gridCol>
              </a:tblGrid>
              <a:tr h="310345">
                <a:tc>
                  <a:txBody>
                    <a:bodyPr/>
                    <a:lstStyle/>
                    <a:p>
                      <a:r>
                        <a:rPr kumimoji="1" lang="ja-JP" altLang="en-US" sz="1400" dirty="0" smtClean="0"/>
                        <a:t>項目名</a:t>
                      </a:r>
                      <a:endParaRPr kumimoji="1" lang="ja-JP" altLang="en-US" sz="1400" dirty="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400" dirty="0" smtClean="0"/>
                        <a:t>入力内容</a:t>
                      </a:r>
                      <a:endParaRPr kumimoji="1" lang="ja-JP" altLang="en-US" sz="1400" dirty="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23883333"/>
                  </a:ext>
                </a:extLst>
              </a:tr>
              <a:tr h="152792">
                <a:tc>
                  <a:txBody>
                    <a:bodyPr/>
                    <a:lstStyle/>
                    <a:p>
                      <a:r>
                        <a:rPr kumimoji="1" lang="ja-JP" altLang="en-US" sz="1400" smtClean="0"/>
                        <a:t>メニュー名</a:t>
                      </a:r>
                      <a:endParaRPr kumimoji="1" lang="ja-JP" altLang="en-US" sz="14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400" dirty="0" err="1" smtClean="0"/>
                        <a:t>LegacyRole</a:t>
                      </a:r>
                      <a:r>
                        <a:rPr kumimoji="1" lang="ja-JP" altLang="en-US" sz="1400" dirty="0" smtClean="0"/>
                        <a:t>実践</a:t>
                      </a:r>
                      <a:endParaRPr kumimoji="1" lang="ja-JP" altLang="en-US" sz="1400" dirty="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689715469"/>
                  </a:ext>
                </a:extLst>
              </a:tr>
              <a:tr h="263187">
                <a:tc>
                  <a:txBody>
                    <a:bodyPr/>
                    <a:lstStyle/>
                    <a:p>
                      <a:r>
                        <a:rPr kumimoji="1" lang="ja-JP" altLang="en-US" sz="1400" smtClean="0"/>
                        <a:t>作成対象</a:t>
                      </a:r>
                      <a:endParaRPr kumimoji="1" lang="ja-JP" altLang="en-US" sz="14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ja-JP" altLang="en-US" sz="1400" dirty="0" smtClean="0"/>
                        <a:t>パラメータシート</a:t>
                      </a:r>
                      <a:r>
                        <a:rPr kumimoji="1" lang="en-US" altLang="ja-JP" sz="1400" dirty="0" smtClean="0"/>
                        <a:t/>
                      </a:r>
                      <a:br>
                        <a:rPr kumimoji="1" lang="en-US" altLang="ja-JP" sz="1400" dirty="0" smtClean="0"/>
                      </a:br>
                      <a:r>
                        <a:rPr kumimoji="1" lang="en-US" altLang="ja-JP" sz="1400" dirty="0" smtClean="0"/>
                        <a:t>(</a:t>
                      </a:r>
                      <a:r>
                        <a:rPr kumimoji="1" lang="ja-JP" altLang="en-US" sz="1400" dirty="0" smtClean="0"/>
                        <a:t>ホスト</a:t>
                      </a:r>
                      <a:r>
                        <a:rPr kumimoji="1" lang="en-US" altLang="ja-JP" sz="1400" dirty="0" smtClean="0"/>
                        <a:t>/</a:t>
                      </a:r>
                      <a:r>
                        <a:rPr kumimoji="1" lang="ja-JP" altLang="en-US" sz="1400" dirty="0" smtClean="0"/>
                        <a:t>オペレーションあり</a:t>
                      </a:r>
                      <a:r>
                        <a:rPr kumimoji="1" lang="en-US" altLang="ja-JP" sz="1400" dirty="0" smtClean="0"/>
                        <a:t>)</a:t>
                      </a:r>
                      <a:endParaRPr kumimoji="1" lang="ja-JP" altLang="en-US" sz="1400" dirty="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622294804"/>
                  </a:ext>
                </a:extLst>
              </a:tr>
              <a:tr h="152792">
                <a:tc>
                  <a:txBody>
                    <a:bodyPr/>
                    <a:lstStyle/>
                    <a:p>
                      <a:r>
                        <a:rPr kumimoji="1" lang="ja-JP" altLang="en-US" sz="1400" smtClean="0"/>
                        <a:t>表示順序</a:t>
                      </a:r>
                      <a:endParaRPr kumimoji="1" lang="ja-JP" altLang="en-US" sz="140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dirty="0" smtClean="0"/>
                        <a:t>2</a:t>
                      </a:r>
                      <a:endParaRPr kumimoji="1" lang="ja-JP" altLang="en-US" sz="1400" dirty="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09883027"/>
                  </a:ext>
                </a:extLst>
              </a:tr>
            </a:tbl>
          </a:graphicData>
        </a:graphic>
      </p:graphicFrame>
      <p:sp>
        <p:nvSpPr>
          <p:cNvPr id="17" name="円形吹き出し 16"/>
          <p:cNvSpPr/>
          <p:nvPr/>
        </p:nvSpPr>
        <p:spPr bwMode="auto">
          <a:xfrm>
            <a:off x="2385498" y="3137544"/>
            <a:ext cx="301542" cy="312200"/>
          </a:xfrm>
          <a:prstGeom prst="wedgeEllipseCallout">
            <a:avLst>
              <a:gd name="adj1" fmla="val -90097"/>
              <a:gd name="adj2" fmla="val -33365"/>
            </a:avLst>
          </a:prstGeom>
          <a:solidFill>
            <a:srgbClr val="FF0000"/>
          </a:solidFill>
          <a:ln w="19050">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rgbClr val="FFFFFF"/>
                </a:solidFill>
                <a:latin typeface="メイリオ"/>
                <a:ea typeface="メイリオ"/>
              </a:rPr>
              <a:t>１</a:t>
            </a:r>
            <a:endParaRPr kumimoji="1" lang="en-US" altLang="ja-JP" sz="1400" b="1" i="0" u="none" strike="noStrike" kern="1200" cap="none" spc="0" normalizeH="0" baseline="0" noProof="0" dirty="0" smtClean="0">
              <a:ln>
                <a:noFill/>
              </a:ln>
              <a:solidFill>
                <a:srgbClr val="FFFFFF"/>
              </a:solidFill>
              <a:effectLst/>
              <a:uLnTx/>
              <a:uFillTx/>
              <a:latin typeface="メイリオ"/>
              <a:ea typeface="メイリオ"/>
              <a:cs typeface="+mn-cs"/>
            </a:endParaRPr>
          </a:p>
        </p:txBody>
      </p:sp>
    </p:spTree>
    <p:extLst>
      <p:ext uri="{BB962C8B-B14F-4D97-AF65-F5344CB8AC3E}">
        <p14:creationId xmlns:p14="http://schemas.microsoft.com/office/powerpoint/2010/main" val="23466149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93488" y="2725909"/>
            <a:ext cx="4469277" cy="2873703"/>
          </a:xfrm>
          <a:prstGeom prst="rect">
            <a:avLst/>
          </a:prstGeom>
        </p:spPr>
      </p:pic>
      <p:sp>
        <p:nvSpPr>
          <p:cNvPr id="15" name="角丸四角形 14"/>
          <p:cNvSpPr/>
          <p:nvPr/>
        </p:nvSpPr>
        <p:spPr bwMode="auto">
          <a:xfrm>
            <a:off x="3802306" y="3178057"/>
            <a:ext cx="4104570" cy="1020655"/>
          </a:xfrm>
          <a:prstGeom prst="roundRect">
            <a:avLst>
              <a:gd name="adj" fmla="val 5067"/>
            </a:avLst>
          </a:prstGeom>
          <a:solidFill>
            <a:schemeClr val="bg1"/>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p:txBody>
      </p:sp>
      <p:sp>
        <p:nvSpPr>
          <p:cNvPr id="2" name="タイトル 1"/>
          <p:cNvSpPr>
            <a:spLocks noGrp="1"/>
          </p:cNvSpPr>
          <p:nvPr>
            <p:ph type="title"/>
          </p:nvPr>
        </p:nvSpPr>
        <p:spPr/>
        <p:txBody>
          <a:bodyPr/>
          <a:lstStyle/>
          <a:p>
            <a:r>
              <a:rPr lang="en-US" altLang="ja-JP" smtClean="0"/>
              <a:t>2.6</a:t>
            </a:r>
            <a:r>
              <a:rPr lang="ja-JP" altLang="en-US" smtClean="0"/>
              <a:t> </a:t>
            </a:r>
            <a:r>
              <a:rPr lang="ja-JP" altLang="en-US"/>
              <a:t>パラメータシート作成</a:t>
            </a:r>
            <a:r>
              <a:rPr lang="en-US" altLang="ja-JP" smtClean="0"/>
              <a:t>(</a:t>
            </a:r>
            <a:r>
              <a:rPr lang="en-US" altLang="ja-JP"/>
              <a:t>2</a:t>
            </a:r>
            <a:r>
              <a:rPr lang="en-US" altLang="ja-JP" smtClean="0"/>
              <a:t>/2)</a:t>
            </a:r>
            <a:endParaRPr kumimoji="1" lang="ja-JP" altLang="en-US"/>
          </a:p>
        </p:txBody>
      </p:sp>
      <p:sp>
        <p:nvSpPr>
          <p:cNvPr id="3" name="コンテンツ プレースホルダー 2"/>
          <p:cNvSpPr>
            <a:spLocks noGrp="1"/>
          </p:cNvSpPr>
          <p:nvPr>
            <p:ph sz="quarter" idx="10"/>
          </p:nvPr>
        </p:nvSpPr>
        <p:spPr>
          <a:xfrm>
            <a:off x="179512" y="836712"/>
            <a:ext cx="8784976" cy="2218374"/>
          </a:xfrm>
        </p:spPr>
        <p:txBody>
          <a:bodyPr/>
          <a:lstStyle/>
          <a:p>
            <a:r>
              <a:rPr kumimoji="1" lang="ja-JP" altLang="en-US" b="1" dirty="0" smtClean="0"/>
              <a:t>パラメータシートの項目名を定義する</a:t>
            </a:r>
            <a:r>
              <a:rPr lang="en-US" altLang="ja-JP" b="1" dirty="0" smtClean="0"/>
              <a:t/>
            </a:r>
            <a:br>
              <a:rPr lang="en-US" altLang="ja-JP" b="1" dirty="0" smtClean="0"/>
            </a:br>
            <a:r>
              <a:rPr lang="ja-JP" altLang="en-US" sz="1600" dirty="0" smtClean="0"/>
              <a:t>前項に続き、シートの項目を定義していきましょう。</a:t>
            </a:r>
            <a:r>
              <a:rPr lang="en-US" altLang="ja-JP" sz="1600" dirty="0" smtClean="0"/>
              <a:t/>
            </a:r>
            <a:br>
              <a:rPr lang="en-US" altLang="ja-JP" sz="1600" dirty="0" smtClean="0"/>
            </a:br>
            <a:endParaRPr lang="en-US" altLang="ja-JP" sz="1600" dirty="0"/>
          </a:p>
          <a:p>
            <a:pPr marL="0" indent="0">
              <a:buNone/>
            </a:pPr>
            <a:r>
              <a:rPr kumimoji="1" lang="ja-JP" altLang="en-US" sz="1600" dirty="0" smtClean="0"/>
              <a:t>メニュー</a:t>
            </a:r>
            <a:r>
              <a:rPr kumimoji="1" lang="en-US" altLang="ja-JP" sz="1600" dirty="0" smtClean="0"/>
              <a:t>:</a:t>
            </a:r>
            <a:r>
              <a:rPr kumimoji="1" lang="ja-JP" altLang="en-US" sz="1600" dirty="0" smtClean="0"/>
              <a:t>　</a:t>
            </a:r>
            <a:r>
              <a:rPr kumimoji="1" lang="ja-JP" altLang="en-US" sz="1600" b="1" dirty="0" smtClean="0"/>
              <a:t>メニュー作成 </a:t>
            </a:r>
            <a:r>
              <a:rPr kumimoji="1" lang="en-US" altLang="ja-JP" sz="1600" b="1" dirty="0" smtClean="0"/>
              <a:t>&gt;</a:t>
            </a:r>
            <a:r>
              <a:rPr kumimoji="1" lang="ja-JP" altLang="en-US" sz="1600" b="1" dirty="0" smtClean="0"/>
              <a:t> メニュ</a:t>
            </a:r>
            <a:r>
              <a:rPr lang="ja-JP" altLang="en-US" sz="1600" b="1" dirty="0" smtClean="0"/>
              <a:t>ー定義</a:t>
            </a:r>
            <a:r>
              <a:rPr lang="en-US" altLang="ja-JP" sz="1600" b="1" dirty="0" smtClean="0"/>
              <a:t>/</a:t>
            </a:r>
            <a:r>
              <a:rPr lang="ja-JP" altLang="en-US" sz="1600" b="1" dirty="0" smtClean="0"/>
              <a:t>作成 </a:t>
            </a:r>
            <a:endParaRPr lang="en-US" altLang="ja-JP" sz="1600" b="1" dirty="0" smtClean="0"/>
          </a:p>
          <a:p>
            <a:pPr marL="342900" indent="-342900">
              <a:buFont typeface="+mj-ea"/>
              <a:buAutoNum type="circleNumDbPlain"/>
            </a:pPr>
            <a:r>
              <a:rPr lang="ja-JP" altLang="en-US" sz="1600" dirty="0" smtClean="0"/>
              <a:t>項目を押下して新しい項目を追加する。</a:t>
            </a:r>
            <a:endParaRPr lang="en-US" altLang="ja-JP" sz="1600" dirty="0" smtClean="0"/>
          </a:p>
          <a:p>
            <a:pPr marL="342900" indent="-342900">
              <a:buFont typeface="+mj-ea"/>
              <a:buAutoNum type="circleNumDbPlain"/>
            </a:pPr>
            <a:r>
              <a:rPr lang="ja-JP" altLang="en-US" sz="1600" dirty="0"/>
              <a:t>各項目</a:t>
            </a:r>
            <a:r>
              <a:rPr lang="ja-JP" altLang="en-US" sz="1600" dirty="0" smtClean="0"/>
              <a:t>で下表のように入力し、</a:t>
            </a:r>
            <a:r>
              <a:rPr lang="en-US" altLang="ja-JP" sz="1600" dirty="0" smtClean="0"/>
              <a:t>[</a:t>
            </a:r>
            <a:r>
              <a:rPr lang="ja-JP" altLang="en-US" sz="1600" dirty="0" smtClean="0"/>
              <a:t>作成</a:t>
            </a:r>
            <a:r>
              <a:rPr lang="en-US" altLang="ja-JP" sz="1600" dirty="0"/>
              <a:t>]</a:t>
            </a:r>
            <a:r>
              <a:rPr lang="ja-JP" altLang="en-US" sz="1600" dirty="0" smtClean="0"/>
              <a:t>を押下する。</a:t>
            </a:r>
            <a:endParaRPr lang="en-US" altLang="ja-JP" sz="1600" dirty="0" smtClean="0"/>
          </a:p>
        </p:txBody>
      </p:sp>
      <p:sp>
        <p:nvSpPr>
          <p:cNvPr id="17" name="角丸四角形 16"/>
          <p:cNvSpPr/>
          <p:nvPr/>
        </p:nvSpPr>
        <p:spPr bwMode="auto">
          <a:xfrm>
            <a:off x="262272" y="2745382"/>
            <a:ext cx="360050" cy="226326"/>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smtClean="0">
              <a:ln>
                <a:noFill/>
              </a:ln>
              <a:solidFill>
                <a:srgbClr val="FF0000"/>
              </a:solidFill>
              <a:effectLst/>
              <a:uLnTx/>
              <a:uFillTx/>
              <a:latin typeface="メイリオ"/>
              <a:ea typeface="メイリオ"/>
              <a:cs typeface="+mn-cs"/>
            </a:endParaRPr>
          </a:p>
        </p:txBody>
      </p:sp>
      <p:graphicFrame>
        <p:nvGraphicFramePr>
          <p:cNvPr id="11" name="表 10"/>
          <p:cNvGraphicFramePr>
            <a:graphicFrameLocks noGrp="1"/>
          </p:cNvGraphicFramePr>
          <p:nvPr>
            <p:extLst>
              <p:ext uri="{D42A27DB-BD31-4B8C-83A1-F6EECF244321}">
                <p14:modId xmlns:p14="http://schemas.microsoft.com/office/powerpoint/2010/main" val="479469922"/>
              </p:ext>
            </p:extLst>
          </p:nvPr>
        </p:nvGraphicFramePr>
        <p:xfrm>
          <a:off x="3960893" y="3282205"/>
          <a:ext cx="3787395" cy="850761"/>
        </p:xfrm>
        <a:graphic>
          <a:graphicData uri="http://schemas.openxmlformats.org/drawingml/2006/table">
            <a:tbl>
              <a:tblPr firstRow="1" bandRow="1">
                <a:tableStyleId>{93296810-A885-4BE3-A3E7-6D5BEEA58F35}</a:tableStyleId>
              </a:tblPr>
              <a:tblGrid>
                <a:gridCol w="1466152">
                  <a:extLst>
                    <a:ext uri="{9D8B030D-6E8A-4147-A177-3AD203B41FA5}">
                      <a16:colId xmlns:a16="http://schemas.microsoft.com/office/drawing/2014/main" val="2131603622"/>
                    </a:ext>
                  </a:extLst>
                </a:gridCol>
                <a:gridCol w="1283018">
                  <a:extLst>
                    <a:ext uri="{9D8B030D-6E8A-4147-A177-3AD203B41FA5}">
                      <a16:colId xmlns:a16="http://schemas.microsoft.com/office/drawing/2014/main" val="428160483"/>
                    </a:ext>
                  </a:extLst>
                </a:gridCol>
                <a:gridCol w="1038225">
                  <a:extLst>
                    <a:ext uri="{9D8B030D-6E8A-4147-A177-3AD203B41FA5}">
                      <a16:colId xmlns:a16="http://schemas.microsoft.com/office/drawing/2014/main" val="2290200986"/>
                    </a:ext>
                  </a:extLst>
                </a:gridCol>
              </a:tblGrid>
              <a:tr h="260268">
                <a:tc>
                  <a:txBody>
                    <a:bodyPr/>
                    <a:lstStyle/>
                    <a:p>
                      <a:pPr algn="l"/>
                      <a:r>
                        <a:rPr lang="ja-JP" altLang="en-US" sz="1100" dirty="0">
                          <a:effectLst/>
                        </a:rPr>
                        <a:t>項目名</a:t>
                      </a:r>
                      <a:endParaRPr lang="ja-JP" altLang="en-US" sz="1100" b="0" dirty="0">
                        <a:effectLst/>
                        <a:latin typeface="+mn-lt"/>
                      </a:endParaRPr>
                    </a:p>
                  </a:txBody>
                  <a:tcPr marL="76200" marR="76200" marT="60960" marB="60960" anchor="ct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pPr algn="l"/>
                      <a:r>
                        <a:rPr lang="ja-JP" altLang="en-US" sz="1100">
                          <a:effectLst/>
                        </a:rPr>
                        <a:t>入力方式</a:t>
                      </a:r>
                      <a:endParaRPr lang="ja-JP" altLang="en-US" sz="1100" b="0">
                        <a:effectLst/>
                        <a:latin typeface="+mn-lt"/>
                      </a:endParaRPr>
                    </a:p>
                  </a:txBody>
                  <a:tcPr marL="76200" marR="76200" marT="60960" marB="60960" anchor="ctr">
                    <a:lnT w="28575" cap="flat" cmpd="sng" algn="ctr">
                      <a:solidFill>
                        <a:schemeClr val="bg2">
                          <a:lumMod val="50000"/>
                        </a:schemeClr>
                      </a:solidFill>
                      <a:prstDash val="solid"/>
                      <a:round/>
                      <a:headEnd type="none" w="med" len="med"/>
                      <a:tailEnd type="none" w="med" len="med"/>
                    </a:lnT>
                  </a:tcPr>
                </a:tc>
                <a:tc>
                  <a:txBody>
                    <a:bodyPr/>
                    <a:lstStyle/>
                    <a:p>
                      <a:pPr algn="l"/>
                      <a:r>
                        <a:rPr lang="ja-JP" altLang="en-US" sz="1100" smtClean="0">
                          <a:effectLst/>
                        </a:rPr>
                        <a:t>最大</a:t>
                      </a:r>
                      <a:r>
                        <a:rPr lang="ja-JP" altLang="en-US" sz="1100">
                          <a:effectLst/>
                        </a:rPr>
                        <a:t>バイト数</a:t>
                      </a:r>
                      <a:endParaRPr lang="ja-JP" altLang="en-US" sz="1100" b="0">
                        <a:effectLst/>
                        <a:latin typeface="+mn-lt"/>
                      </a:endParaRPr>
                    </a:p>
                  </a:txBody>
                  <a:tcPr marL="76200" marR="76200" marT="60960" marB="60960" anchor="ct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2119718465"/>
                  </a:ext>
                </a:extLst>
              </a:tr>
              <a:tr h="286881">
                <a:tc>
                  <a:txBody>
                    <a:bodyPr/>
                    <a:lstStyle/>
                    <a:p>
                      <a:r>
                        <a:rPr kumimoji="1" lang="en-US" altLang="ja-JP" sz="1200" dirty="0" err="1" smtClean="0"/>
                        <a:t>sudoer_name</a:t>
                      </a:r>
                      <a:endParaRPr kumimoji="1" lang="ja-JP" altLang="en-US" sz="1200" dirty="0"/>
                    </a:p>
                  </a:txBody>
                  <a:tcPr>
                    <a:lnL w="28575" cap="flat" cmpd="sng" algn="ctr">
                      <a:solidFill>
                        <a:schemeClr val="bg2">
                          <a:lumMod val="50000"/>
                        </a:schemeClr>
                      </a:solidFill>
                      <a:prstDash val="solid"/>
                      <a:round/>
                      <a:headEnd type="none" w="med" len="med"/>
                      <a:tailEnd type="none" w="med" len="med"/>
                    </a:lnL>
                  </a:tcPr>
                </a:tc>
                <a:tc>
                  <a:txBody>
                    <a:bodyPr/>
                    <a:lstStyle/>
                    <a:p>
                      <a:r>
                        <a:rPr kumimoji="1" lang="ja-JP" altLang="en-US" sz="1200" dirty="0" smtClean="0"/>
                        <a:t>文字列</a:t>
                      </a:r>
                      <a:r>
                        <a:rPr kumimoji="1" lang="en-US" altLang="ja-JP" sz="1200" dirty="0" smtClean="0"/>
                        <a:t>(</a:t>
                      </a:r>
                      <a:r>
                        <a:rPr kumimoji="1" lang="ja-JP" altLang="en-US" sz="1200" dirty="0" smtClean="0"/>
                        <a:t>単一行</a:t>
                      </a:r>
                      <a:r>
                        <a:rPr kumimoji="1" lang="en-US" altLang="ja-JP" sz="1200" dirty="0" smtClean="0"/>
                        <a:t>)</a:t>
                      </a:r>
                      <a:endParaRPr kumimoji="1" lang="ja-JP" altLang="en-US" sz="1200" dirty="0"/>
                    </a:p>
                  </a:txBody>
                  <a:tcPr/>
                </a:tc>
                <a:tc>
                  <a:txBody>
                    <a:bodyPr/>
                    <a:lstStyle/>
                    <a:p>
                      <a:r>
                        <a:rPr kumimoji="1" lang="en-US" altLang="ja-JP" sz="1200" smtClean="0"/>
                        <a:t>32</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687640512"/>
                  </a:ext>
                </a:extLst>
              </a:tr>
              <a:tr h="2000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err="1" smtClean="0"/>
                        <a:t>sudoer_filename</a:t>
                      </a:r>
                      <a:endParaRPr kumimoji="1" lang="ja-JP" altLang="en-US" sz="1200" dirty="0" smtClean="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smtClean="0"/>
                        <a:t>文字列</a:t>
                      </a:r>
                      <a:r>
                        <a:rPr kumimoji="1" lang="en-US" altLang="ja-JP" sz="1200" smtClean="0"/>
                        <a:t>(</a:t>
                      </a:r>
                      <a:r>
                        <a:rPr kumimoji="1" lang="ja-JP" altLang="en-US" sz="1200" smtClean="0"/>
                        <a:t>単一行</a:t>
                      </a:r>
                      <a:r>
                        <a:rPr kumimoji="1" lang="en-US" altLang="ja-JP" sz="1200" smtClean="0"/>
                        <a:t>)</a:t>
                      </a:r>
                      <a:endParaRPr kumimoji="1" lang="ja-JP" altLang="en-US" sz="1200" smtClean="0"/>
                    </a:p>
                  </a:txBody>
                  <a:tcP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32</a:t>
                      </a:r>
                      <a:endParaRPr kumimoji="1" lang="ja-JP" altLang="en-US" sz="1200" dirty="0" smtClean="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75555701"/>
                  </a:ext>
                </a:extLst>
              </a:tr>
            </a:tbl>
          </a:graphicData>
        </a:graphic>
      </p:graphicFrame>
      <p:pic>
        <p:nvPicPr>
          <p:cNvPr id="22" name="図 21"/>
          <p:cNvPicPr>
            <a:picLocks noChangeAspect="1"/>
          </p:cNvPicPr>
          <p:nvPr/>
        </p:nvPicPr>
        <p:blipFill>
          <a:blip r:embed="rId3"/>
          <a:stretch>
            <a:fillRect/>
          </a:stretch>
        </p:blipFill>
        <p:spPr>
          <a:xfrm>
            <a:off x="2291483" y="4948099"/>
            <a:ext cx="3000415" cy="1403220"/>
          </a:xfrm>
          <a:prstGeom prst="rect">
            <a:avLst/>
          </a:prstGeom>
        </p:spPr>
      </p:pic>
      <p:sp>
        <p:nvSpPr>
          <p:cNvPr id="23" name="角丸四角形 22"/>
          <p:cNvSpPr/>
          <p:nvPr/>
        </p:nvSpPr>
        <p:spPr bwMode="auto">
          <a:xfrm>
            <a:off x="2267680" y="6155084"/>
            <a:ext cx="648090" cy="226326"/>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smtClean="0">
              <a:ln>
                <a:noFill/>
              </a:ln>
              <a:solidFill>
                <a:srgbClr val="FF0000"/>
              </a:solidFill>
              <a:effectLst/>
              <a:uLnTx/>
              <a:uFillTx/>
              <a:latin typeface="メイリオ"/>
              <a:ea typeface="メイリオ"/>
              <a:cs typeface="+mn-cs"/>
            </a:endParaRPr>
          </a:p>
        </p:txBody>
      </p:sp>
      <p:sp>
        <p:nvSpPr>
          <p:cNvPr id="27" name="円形吹き出し 26"/>
          <p:cNvSpPr/>
          <p:nvPr/>
        </p:nvSpPr>
        <p:spPr bwMode="auto">
          <a:xfrm>
            <a:off x="3635870" y="2970005"/>
            <a:ext cx="301542" cy="312200"/>
          </a:xfrm>
          <a:prstGeom prst="wedgeEllipseCallout">
            <a:avLst>
              <a:gd name="adj1" fmla="val -153035"/>
              <a:gd name="adj2" fmla="val 64221"/>
            </a:avLst>
          </a:prstGeom>
          <a:solidFill>
            <a:srgbClr val="FF0000"/>
          </a:solidFill>
          <a:ln w="19050">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smtClean="0">
                <a:ln>
                  <a:noFill/>
                </a:ln>
                <a:solidFill>
                  <a:srgbClr val="FFFFFF"/>
                </a:solidFill>
                <a:effectLst/>
                <a:uLnTx/>
                <a:uFillTx/>
                <a:latin typeface="メイリオ"/>
                <a:ea typeface="メイリオ"/>
                <a:cs typeface="+mn-cs"/>
              </a:rPr>
              <a:t>2</a:t>
            </a:r>
          </a:p>
        </p:txBody>
      </p:sp>
      <p:sp>
        <p:nvSpPr>
          <p:cNvPr id="29" name="円形吹き出し 28"/>
          <p:cNvSpPr/>
          <p:nvPr/>
        </p:nvSpPr>
        <p:spPr bwMode="auto">
          <a:xfrm>
            <a:off x="3059790" y="5998984"/>
            <a:ext cx="301542" cy="312200"/>
          </a:xfrm>
          <a:prstGeom prst="wedgeEllipseCallout">
            <a:avLst>
              <a:gd name="adj1" fmla="val -84061"/>
              <a:gd name="adj2" fmla="val 6161"/>
            </a:avLst>
          </a:prstGeom>
          <a:solidFill>
            <a:srgbClr val="FF0000"/>
          </a:solidFill>
          <a:ln w="19050">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smtClean="0">
                <a:ln>
                  <a:noFill/>
                </a:ln>
                <a:solidFill>
                  <a:srgbClr val="FFFFFF"/>
                </a:solidFill>
                <a:effectLst/>
                <a:uLnTx/>
                <a:uFillTx/>
                <a:latin typeface="メイリオ"/>
                <a:ea typeface="メイリオ"/>
                <a:cs typeface="+mn-cs"/>
              </a:rPr>
              <a:t>2</a:t>
            </a:r>
            <a:endParaRPr kumimoji="1" lang="ja-JP" altLang="en-US" sz="1400" b="1" i="0" u="none" strike="noStrike" kern="1200" cap="none" spc="0" normalizeH="0" baseline="0" noProof="0" dirty="0" smtClean="0">
              <a:ln>
                <a:noFill/>
              </a:ln>
              <a:solidFill>
                <a:srgbClr val="FFFFFF"/>
              </a:solidFill>
              <a:effectLst/>
              <a:uLnTx/>
              <a:uFillTx/>
              <a:latin typeface="メイリオ"/>
              <a:ea typeface="メイリオ"/>
              <a:cs typeface="+mn-cs"/>
            </a:endParaRPr>
          </a:p>
        </p:txBody>
      </p:sp>
      <p:sp>
        <p:nvSpPr>
          <p:cNvPr id="20" name="円形吹き出し 19"/>
          <p:cNvSpPr/>
          <p:nvPr/>
        </p:nvSpPr>
        <p:spPr bwMode="auto">
          <a:xfrm>
            <a:off x="705081" y="2635658"/>
            <a:ext cx="301542" cy="312200"/>
          </a:xfrm>
          <a:prstGeom prst="wedgeEllipseCallout">
            <a:avLst>
              <a:gd name="adj1" fmla="val -84061"/>
              <a:gd name="adj2" fmla="val 6161"/>
            </a:avLst>
          </a:prstGeom>
          <a:solidFill>
            <a:srgbClr val="FF0000"/>
          </a:solidFill>
          <a:ln w="19050">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i="0" u="none" strike="noStrike" kern="1200" cap="none" spc="0" normalizeH="0" baseline="0" noProof="0" smtClean="0">
                <a:ln>
                  <a:noFill/>
                </a:ln>
                <a:solidFill>
                  <a:srgbClr val="FFFFFF"/>
                </a:solidFill>
                <a:effectLst/>
                <a:uLnTx/>
                <a:uFillTx/>
                <a:latin typeface="メイリオ"/>
                <a:ea typeface="メイリオ"/>
                <a:cs typeface="+mn-cs"/>
              </a:rPr>
              <a:t>１</a:t>
            </a:r>
          </a:p>
        </p:txBody>
      </p:sp>
    </p:spTree>
    <p:extLst>
      <p:ext uri="{BB962C8B-B14F-4D97-AF65-F5344CB8AC3E}">
        <p14:creationId xmlns:p14="http://schemas.microsoft.com/office/powerpoint/2010/main" val="445224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ja-JP" altLang="en-US" smtClean="0"/>
              <a:t>第１章 </a:t>
            </a:r>
            <a:r>
              <a:rPr lang="en-US" altLang="ja-JP" smtClean="0"/>
              <a:t>Ansible‐Legacy</a:t>
            </a:r>
            <a:r>
              <a:rPr lang="ja-JP" altLang="en-US" smtClean="0"/>
              <a:t>編</a:t>
            </a:r>
            <a:endParaRPr kumimoji="1" lang="ja-JP" altLang="en-US"/>
          </a:p>
        </p:txBody>
      </p:sp>
    </p:spTree>
    <p:extLst>
      <p:ext uri="{BB962C8B-B14F-4D97-AF65-F5344CB8AC3E}">
        <p14:creationId xmlns:p14="http://schemas.microsoft.com/office/powerpoint/2010/main" val="212977311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2.7 </a:t>
            </a:r>
            <a:r>
              <a:rPr lang="ja-JP" altLang="en-US" smtClean="0"/>
              <a:t>データの登録</a:t>
            </a:r>
            <a:endParaRPr lang="ja-JP" altLang="en-US"/>
          </a:p>
        </p:txBody>
      </p:sp>
      <p:sp>
        <p:nvSpPr>
          <p:cNvPr id="3" name="コンテンツ プレースホルダー 2"/>
          <p:cNvSpPr>
            <a:spLocks noGrp="1"/>
          </p:cNvSpPr>
          <p:nvPr>
            <p:ph sz="quarter" idx="10"/>
          </p:nvPr>
        </p:nvSpPr>
        <p:spPr/>
        <p:txBody>
          <a:bodyPr/>
          <a:lstStyle/>
          <a:p>
            <a:r>
              <a:rPr lang="ja-JP" altLang="en-US" b="1" smtClean="0"/>
              <a:t>パラメータ</a:t>
            </a:r>
            <a:r>
              <a:rPr lang="ja-JP" altLang="en-US" b="1"/>
              <a:t>シート</a:t>
            </a:r>
            <a:r>
              <a:rPr lang="ja-JP" altLang="en-US" b="1" smtClean="0"/>
              <a:t>にデータを登録する</a:t>
            </a:r>
            <a:r>
              <a:rPr lang="en-US" altLang="ja-JP" smtClean="0"/>
              <a:t/>
            </a:r>
            <a:br>
              <a:rPr lang="en-US" altLang="ja-JP" smtClean="0"/>
            </a:br>
            <a:r>
              <a:rPr lang="ja-JP" altLang="en-US" sz="1600" smtClean="0"/>
              <a:t>前項までの操作で、パラメータシートが作成できました。</a:t>
            </a:r>
            <a:r>
              <a:rPr lang="en-US" altLang="ja-JP" sz="1600" smtClean="0"/>
              <a:t/>
            </a:r>
            <a:br>
              <a:rPr lang="en-US" altLang="ja-JP" sz="1600" smtClean="0"/>
            </a:br>
            <a:r>
              <a:rPr lang="ja-JP" altLang="en-US" sz="1600" smtClean="0"/>
              <a:t>ターゲットホストの設定に使用</a:t>
            </a:r>
            <a:r>
              <a:rPr lang="ja-JP" altLang="en-US" sz="1600"/>
              <a:t>するデータを</a:t>
            </a:r>
            <a:r>
              <a:rPr lang="ja-JP" altLang="en-US" sz="1600" smtClean="0"/>
              <a:t>登録しましょう。</a:t>
            </a:r>
            <a:endParaRPr kumimoji="1" lang="en-US" altLang="ja-JP" sz="1600" smtClean="0"/>
          </a:p>
          <a:p>
            <a:pPr marL="0" indent="0">
              <a:buNone/>
            </a:pPr>
            <a:endParaRPr kumimoji="1" lang="en-US" altLang="ja-JP" sz="1600"/>
          </a:p>
          <a:p>
            <a:pPr marL="0" indent="0">
              <a:buNone/>
            </a:pPr>
            <a:r>
              <a:rPr lang="ja-JP" altLang="en-US" sz="1600" smtClean="0"/>
              <a:t>メニュー</a:t>
            </a:r>
            <a:r>
              <a:rPr lang="en-US" altLang="ja-JP" sz="1600" smtClean="0"/>
              <a:t>:</a:t>
            </a:r>
            <a:r>
              <a:rPr lang="ja-JP" altLang="en-US" sz="1600" smtClean="0"/>
              <a:t> </a:t>
            </a:r>
            <a:r>
              <a:rPr lang="ja-JP" altLang="en-US" sz="1600" b="1" smtClean="0"/>
              <a:t>入力用</a:t>
            </a:r>
            <a:r>
              <a:rPr lang="en-US" altLang="ja-JP" sz="1600" b="1" smtClean="0"/>
              <a:t>&gt; </a:t>
            </a:r>
            <a:r>
              <a:rPr lang="en-US" altLang="ja-JP" sz="1600" b="1" err="1" smtClean="0"/>
              <a:t>LegacyRole</a:t>
            </a:r>
            <a:r>
              <a:rPr lang="ja-JP" altLang="en-US" sz="1600" b="1" smtClean="0"/>
              <a:t>実践</a:t>
            </a:r>
            <a:r>
              <a:rPr lang="en-US" altLang="ja-JP" sz="1600" b="1" smtClean="0"/>
              <a:t>(</a:t>
            </a:r>
            <a:r>
              <a:rPr lang="ja-JP" altLang="en-US" sz="1600" b="1" smtClean="0"/>
              <a:t>作成したメニュー</a:t>
            </a:r>
            <a:r>
              <a:rPr lang="en-US" altLang="ja-JP" sz="1600" b="1" smtClean="0"/>
              <a:t>)</a:t>
            </a:r>
          </a:p>
          <a:p>
            <a:pPr marL="457200" indent="-457200">
              <a:buFont typeface="+mj-ea"/>
              <a:buAutoNum type="circleNumDbPlain"/>
            </a:pPr>
            <a:r>
              <a:rPr lang="ja-JP" altLang="en-US" sz="1600"/>
              <a:t>登録 </a:t>
            </a:r>
            <a:r>
              <a:rPr lang="en-US" altLang="ja-JP" sz="1600"/>
              <a:t>&gt; </a:t>
            </a:r>
            <a:r>
              <a:rPr lang="ja-JP" altLang="en-US" sz="1600"/>
              <a:t>登録開始 を押下</a:t>
            </a:r>
            <a:r>
              <a:rPr lang="ja-JP" altLang="en-US" sz="1600" smtClean="0"/>
              <a:t>する。</a:t>
            </a:r>
            <a:endParaRPr lang="ja-JP" altLang="en-US" sz="1600"/>
          </a:p>
          <a:p>
            <a:pPr marL="457200" indent="-457200">
              <a:buFont typeface="+mj-ea"/>
              <a:buAutoNum type="circleNumDbPlain"/>
            </a:pPr>
            <a:r>
              <a:rPr lang="ja-JP" altLang="en-US" sz="1600"/>
              <a:t>各項目で下表のように選択または入力し、</a:t>
            </a:r>
            <a:r>
              <a:rPr lang="en-US" altLang="ja-JP" sz="1600"/>
              <a:t>[</a:t>
            </a:r>
            <a:r>
              <a:rPr lang="ja-JP" altLang="en-US" sz="1600"/>
              <a:t>登録</a:t>
            </a:r>
            <a:r>
              <a:rPr lang="en-US" altLang="ja-JP" sz="1600"/>
              <a:t>]</a:t>
            </a:r>
            <a:r>
              <a:rPr lang="ja-JP" altLang="en-US" sz="1600"/>
              <a:t>を押下</a:t>
            </a:r>
            <a:r>
              <a:rPr lang="ja-JP" altLang="en-US" sz="1600" smtClean="0"/>
              <a:t>する。</a:t>
            </a:r>
            <a:endParaRPr lang="en-US" altLang="ja-JP" smtClean="0"/>
          </a:p>
          <a:p>
            <a:pPr marL="457200" indent="-457200">
              <a:buFont typeface="+mj-ea"/>
              <a:buAutoNum type="circleNumDbPlain"/>
            </a:pPr>
            <a:endParaRPr kumimoji="1" lang="ja-JP" altLang="en-US"/>
          </a:p>
        </p:txBody>
      </p:sp>
      <p:pic>
        <p:nvPicPr>
          <p:cNvPr id="4" name="図 3"/>
          <p:cNvPicPr>
            <a:picLocks noChangeAspect="1"/>
          </p:cNvPicPr>
          <p:nvPr/>
        </p:nvPicPr>
        <p:blipFill>
          <a:blip r:embed="rId2"/>
          <a:stretch>
            <a:fillRect/>
          </a:stretch>
        </p:blipFill>
        <p:spPr>
          <a:xfrm>
            <a:off x="179512" y="3172890"/>
            <a:ext cx="6437963" cy="1539388"/>
          </a:xfrm>
          <a:prstGeom prst="rect">
            <a:avLst/>
          </a:prstGeom>
        </p:spPr>
      </p:pic>
      <p:sp>
        <p:nvSpPr>
          <p:cNvPr id="7" name="角丸四角形 6"/>
          <p:cNvSpPr/>
          <p:nvPr/>
        </p:nvSpPr>
        <p:spPr bwMode="auto">
          <a:xfrm>
            <a:off x="683460" y="3640592"/>
            <a:ext cx="5934016" cy="72010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
        <p:nvSpPr>
          <p:cNvPr id="10" name="角丸四角形 9"/>
          <p:cNvSpPr/>
          <p:nvPr/>
        </p:nvSpPr>
        <p:spPr bwMode="auto">
          <a:xfrm>
            <a:off x="986206" y="4595967"/>
            <a:ext cx="6394183" cy="849313"/>
          </a:xfrm>
          <a:prstGeom prst="roundRect">
            <a:avLst>
              <a:gd name="adj" fmla="val 5067"/>
            </a:avLst>
          </a:prstGeom>
          <a:solidFill>
            <a:schemeClr val="bg1"/>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p:txBody>
      </p:sp>
      <p:sp>
        <p:nvSpPr>
          <p:cNvPr id="9" name="円形吹き出し 8"/>
          <p:cNvSpPr/>
          <p:nvPr/>
        </p:nvSpPr>
        <p:spPr bwMode="auto">
          <a:xfrm>
            <a:off x="822083" y="4479687"/>
            <a:ext cx="301542" cy="312200"/>
          </a:xfrm>
          <a:prstGeom prst="wedgeEllipseCallout">
            <a:avLst>
              <a:gd name="adj1" fmla="val 62331"/>
              <a:gd name="adj2" fmla="val -64536"/>
            </a:avLst>
          </a:prstGeom>
          <a:solidFill>
            <a:srgbClr val="FF0000"/>
          </a:solidFill>
          <a:ln w="19050">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rgbClr val="FFFFFF"/>
                </a:solidFill>
                <a:latin typeface="メイリオ"/>
                <a:ea typeface="メイリオ"/>
              </a:rPr>
              <a:t>２</a:t>
            </a:r>
            <a:endParaRPr kumimoji="1" lang="ja-JP" altLang="en-US" sz="1400" b="1" i="0" u="none" strike="noStrike" kern="1200" cap="none" spc="0" normalizeH="0" baseline="0" noProof="0" dirty="0" smtClean="0">
              <a:ln>
                <a:noFill/>
              </a:ln>
              <a:solidFill>
                <a:srgbClr val="FFFFFF"/>
              </a:solidFill>
              <a:effectLst/>
              <a:uLnTx/>
              <a:uFillTx/>
              <a:latin typeface="メイリオ"/>
              <a:ea typeface="メイリオ"/>
              <a:cs typeface="+mn-cs"/>
            </a:endParaRPr>
          </a:p>
        </p:txBody>
      </p:sp>
      <p:graphicFrame>
        <p:nvGraphicFramePr>
          <p:cNvPr id="5" name="表 4"/>
          <p:cNvGraphicFramePr>
            <a:graphicFrameLocks noGrp="1"/>
          </p:cNvGraphicFramePr>
          <p:nvPr>
            <p:extLst>
              <p:ext uri="{D42A27DB-BD31-4B8C-83A1-F6EECF244321}">
                <p14:modId xmlns:p14="http://schemas.microsoft.com/office/powerpoint/2010/main" val="2469143390"/>
              </p:ext>
            </p:extLst>
          </p:nvPr>
        </p:nvGraphicFramePr>
        <p:xfrm>
          <a:off x="1096494" y="4753424"/>
          <a:ext cx="6106287" cy="548640"/>
        </p:xfrm>
        <a:graphic>
          <a:graphicData uri="http://schemas.openxmlformats.org/drawingml/2006/table">
            <a:tbl>
              <a:tblPr firstRow="1" bandRow="1">
                <a:tableStyleId>{93296810-A885-4BE3-A3E7-6D5BEEA58F35}</a:tableStyleId>
              </a:tblPr>
              <a:tblGrid>
                <a:gridCol w="1368190">
                  <a:extLst>
                    <a:ext uri="{9D8B030D-6E8A-4147-A177-3AD203B41FA5}">
                      <a16:colId xmlns:a16="http://schemas.microsoft.com/office/drawing/2014/main" val="1444865699"/>
                    </a:ext>
                  </a:extLst>
                </a:gridCol>
                <a:gridCol w="1728240">
                  <a:extLst>
                    <a:ext uri="{9D8B030D-6E8A-4147-A177-3AD203B41FA5}">
                      <a16:colId xmlns:a16="http://schemas.microsoft.com/office/drawing/2014/main" val="3511064000"/>
                    </a:ext>
                  </a:extLst>
                </a:gridCol>
                <a:gridCol w="1366142">
                  <a:extLst>
                    <a:ext uri="{9D8B030D-6E8A-4147-A177-3AD203B41FA5}">
                      <a16:colId xmlns:a16="http://schemas.microsoft.com/office/drawing/2014/main" val="2121103340"/>
                    </a:ext>
                  </a:extLst>
                </a:gridCol>
                <a:gridCol w="1643715">
                  <a:extLst>
                    <a:ext uri="{9D8B030D-6E8A-4147-A177-3AD203B41FA5}">
                      <a16:colId xmlns:a16="http://schemas.microsoft.com/office/drawing/2014/main" val="2669761008"/>
                    </a:ext>
                  </a:extLst>
                </a:gridCol>
              </a:tblGrid>
              <a:tr h="247494">
                <a:tc>
                  <a:txBody>
                    <a:bodyPr/>
                    <a:lstStyle/>
                    <a:p>
                      <a:r>
                        <a:rPr kumimoji="1" lang="ja-JP" altLang="en-US" sz="1200" smtClean="0"/>
                        <a:t>ホスト名</a:t>
                      </a:r>
                      <a:endParaRPr kumimoji="1" lang="ja-JP" altLang="en-US" sz="12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200" dirty="0" smtClean="0"/>
                        <a:t>オペレーション</a:t>
                      </a:r>
                      <a:endParaRPr kumimoji="1" lang="ja-JP" altLang="en-US" sz="1200" dirty="0"/>
                    </a:p>
                  </a:txBody>
                  <a:tcPr>
                    <a:lnT w="28575" cap="flat" cmpd="sng" algn="ctr">
                      <a:solidFill>
                        <a:schemeClr val="bg2">
                          <a:lumMod val="50000"/>
                        </a:schemeClr>
                      </a:solidFill>
                      <a:prstDash val="solid"/>
                      <a:round/>
                      <a:headEnd type="none" w="med" len="med"/>
                      <a:tailEnd type="none" w="med" len="med"/>
                    </a:lnT>
                  </a:tcPr>
                </a:tc>
                <a:tc>
                  <a:txBody>
                    <a:bodyPr/>
                    <a:lstStyle/>
                    <a:p>
                      <a:r>
                        <a:rPr kumimoji="1" lang="en-US" altLang="ja-JP" sz="1200" err="1" smtClean="0"/>
                        <a:t>sudoer_name</a:t>
                      </a:r>
                      <a:endParaRPr kumimoji="1" lang="ja-JP" altLang="en-US" sz="1200"/>
                    </a:p>
                  </a:txBody>
                  <a:tcPr>
                    <a:lnT w="28575" cap="flat" cmpd="sng" algn="ctr">
                      <a:solidFill>
                        <a:schemeClr val="bg2">
                          <a:lumMod val="50000"/>
                        </a:schemeClr>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err="1" smtClean="0"/>
                        <a:t>sudoer_filename</a:t>
                      </a:r>
                      <a:endParaRPr kumimoji="1" lang="ja-JP" altLang="en-US" sz="1200" smtClean="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252078720"/>
                  </a:ext>
                </a:extLst>
              </a:tr>
              <a:tr h="264958">
                <a:tc>
                  <a:txBody>
                    <a:bodyPr/>
                    <a:lstStyle/>
                    <a:p>
                      <a:r>
                        <a:rPr kumimoji="1" lang="en-US" altLang="ja-JP" sz="1200" smtClean="0"/>
                        <a:t>(</a:t>
                      </a:r>
                      <a:r>
                        <a:rPr kumimoji="1" lang="ja-JP" altLang="en-US" sz="1200" smtClean="0"/>
                        <a:t>対象のホスト</a:t>
                      </a:r>
                      <a:r>
                        <a:rPr kumimoji="1" lang="en-US" altLang="ja-JP" sz="1200" smtClean="0"/>
                        <a:t>)</a:t>
                      </a:r>
                      <a:endParaRPr kumimoji="1" lang="ja-JP" altLang="en-US" sz="120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err="1" smtClean="0"/>
                        <a:t>LegacyRole_Practice</a:t>
                      </a:r>
                      <a:endParaRPr kumimoji="1" lang="ja-JP" altLang="en-US" sz="1200" smtClean="0"/>
                    </a:p>
                  </a:txBody>
                  <a:tcPr>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200" dirty="0" err="1" smtClean="0"/>
                        <a:t>example_name</a:t>
                      </a:r>
                      <a:endParaRPr kumimoji="1" lang="ja-JP" altLang="en-US" sz="1200" dirty="0"/>
                    </a:p>
                  </a:txBody>
                  <a:tcP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err="1" smtClean="0"/>
                        <a:t>example_sudoers</a:t>
                      </a:r>
                      <a:endParaRPr kumimoji="1" lang="ja-JP" altLang="en-US" sz="1200" dirty="0" smtClean="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403107703"/>
                  </a:ext>
                </a:extLst>
              </a:tr>
            </a:tbl>
          </a:graphicData>
        </a:graphic>
      </p:graphicFrame>
    </p:spTree>
    <p:extLst>
      <p:ext uri="{BB962C8B-B14F-4D97-AF65-F5344CB8AC3E}">
        <p14:creationId xmlns:p14="http://schemas.microsoft.com/office/powerpoint/2010/main" val="42068313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2"/>
          <a:stretch>
            <a:fillRect/>
          </a:stretch>
        </p:blipFill>
        <p:spPr>
          <a:xfrm>
            <a:off x="179512" y="2856201"/>
            <a:ext cx="8803480" cy="1513415"/>
          </a:xfrm>
          <a:prstGeom prst="rect">
            <a:avLst/>
          </a:prstGeom>
        </p:spPr>
      </p:pic>
      <p:sp>
        <p:nvSpPr>
          <p:cNvPr id="9" name="角丸四角形 8"/>
          <p:cNvSpPr/>
          <p:nvPr/>
        </p:nvSpPr>
        <p:spPr bwMode="auto">
          <a:xfrm>
            <a:off x="178093" y="4369617"/>
            <a:ext cx="8804899" cy="1435714"/>
          </a:xfrm>
          <a:prstGeom prst="roundRect">
            <a:avLst>
              <a:gd name="adj" fmla="val 7945"/>
            </a:avLst>
          </a:prstGeom>
          <a:solidFill>
            <a:schemeClr val="bg1"/>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p:txBody>
      </p:sp>
      <p:sp>
        <p:nvSpPr>
          <p:cNvPr id="3" name="コンテンツ プレースホルダー 2"/>
          <p:cNvSpPr>
            <a:spLocks noGrp="1"/>
          </p:cNvSpPr>
          <p:nvPr>
            <p:ph sz="quarter" idx="10"/>
          </p:nvPr>
        </p:nvSpPr>
        <p:spPr/>
        <p:txBody>
          <a:bodyPr/>
          <a:lstStyle/>
          <a:p>
            <a:r>
              <a:rPr lang="ja-JP" altLang="en-US" b="1" dirty="0"/>
              <a:t>代入値自動登録設定を行う</a:t>
            </a:r>
            <a:r>
              <a:rPr lang="en-US" altLang="ja-JP" b="1" dirty="0" smtClean="0"/>
              <a:t/>
            </a:r>
            <a:br>
              <a:rPr lang="en-US" altLang="ja-JP" b="1" dirty="0" smtClean="0"/>
            </a:br>
            <a:r>
              <a:rPr lang="ja-JP" altLang="en-US" sz="1600" dirty="0" smtClean="0"/>
              <a:t>パラメータシートの入力が終わったところで、</a:t>
            </a:r>
            <a:r>
              <a:rPr lang="en-US" altLang="ja-JP" sz="1600" dirty="0" smtClean="0"/>
              <a:t/>
            </a:r>
            <a:br>
              <a:rPr lang="en-US" altLang="ja-JP" sz="1600" dirty="0" smtClean="0"/>
            </a:br>
            <a:r>
              <a:rPr lang="ja-JP" altLang="en-US" sz="1600" dirty="0" smtClean="0"/>
              <a:t>各項目と変数を関連付けていきます。</a:t>
            </a:r>
            <a:r>
              <a:rPr lang="en-US" altLang="ja-JP" sz="1600" dirty="0" smtClean="0"/>
              <a:t/>
            </a:r>
            <a:br>
              <a:rPr lang="en-US" altLang="ja-JP" sz="1600" dirty="0" smtClean="0"/>
            </a:br>
            <a:endParaRPr lang="en-US" altLang="ja-JP" sz="1600" dirty="0"/>
          </a:p>
          <a:p>
            <a:pPr marL="0" indent="0">
              <a:buNone/>
            </a:pPr>
            <a:r>
              <a:rPr lang="ja-JP" altLang="en-US" sz="1600" dirty="0" smtClean="0"/>
              <a:t>メニュー</a:t>
            </a:r>
            <a:r>
              <a:rPr lang="en-US" altLang="ja-JP" sz="1600" dirty="0" smtClean="0"/>
              <a:t>:</a:t>
            </a:r>
            <a:r>
              <a:rPr lang="ja-JP" altLang="en-US" sz="1600" dirty="0" smtClean="0"/>
              <a:t> </a:t>
            </a:r>
            <a:r>
              <a:rPr lang="en-US" altLang="ja-JP" sz="1600" b="1" dirty="0" err="1" smtClean="0"/>
              <a:t>Ansible-LegacyRole</a:t>
            </a:r>
            <a:r>
              <a:rPr lang="en-US" altLang="ja-JP" sz="1600" b="1" dirty="0" smtClean="0"/>
              <a:t> &gt; </a:t>
            </a:r>
            <a:r>
              <a:rPr lang="ja-JP" altLang="en-US" sz="1600" b="1" dirty="0" smtClean="0"/>
              <a:t>代入値自動登録設定</a:t>
            </a:r>
            <a:endParaRPr lang="en-US" altLang="ja-JP" sz="1600" b="1" dirty="0" smtClean="0"/>
          </a:p>
          <a:p>
            <a:pPr marL="457200" indent="-457200">
              <a:buFont typeface="+mj-ea"/>
              <a:buAutoNum type="circleNumDbPlain"/>
            </a:pPr>
            <a:r>
              <a:rPr lang="ja-JP" altLang="en-US" sz="1600" dirty="0" smtClean="0"/>
              <a:t>登録 </a:t>
            </a:r>
            <a:r>
              <a:rPr lang="en-US" altLang="ja-JP" sz="1600" dirty="0" smtClean="0"/>
              <a:t>&gt;</a:t>
            </a:r>
            <a:r>
              <a:rPr lang="ja-JP" altLang="en-US" sz="1600" dirty="0" smtClean="0"/>
              <a:t> 登録開始 を押下する。</a:t>
            </a:r>
            <a:endParaRPr lang="en-US" altLang="ja-JP" sz="1600" dirty="0" smtClean="0"/>
          </a:p>
          <a:p>
            <a:pPr marL="457200" indent="-457200">
              <a:buFont typeface="+mj-ea"/>
              <a:buAutoNum type="circleNumDbPlain"/>
            </a:pPr>
            <a:r>
              <a:rPr lang="ja-JP" altLang="en-US" sz="1600" dirty="0"/>
              <a:t>各項目で下表のように選択または入力し、</a:t>
            </a:r>
            <a:r>
              <a:rPr lang="en-US" altLang="ja-JP" sz="1600" dirty="0"/>
              <a:t>[</a:t>
            </a:r>
            <a:r>
              <a:rPr lang="ja-JP" altLang="en-US" sz="1600" dirty="0"/>
              <a:t>登録</a:t>
            </a:r>
            <a:r>
              <a:rPr lang="en-US" altLang="ja-JP" sz="1600" dirty="0"/>
              <a:t>]</a:t>
            </a:r>
            <a:r>
              <a:rPr lang="ja-JP" altLang="en-US" sz="1600" dirty="0"/>
              <a:t>を押下</a:t>
            </a:r>
            <a:r>
              <a:rPr lang="ja-JP" altLang="en-US" sz="1600" dirty="0" smtClean="0"/>
              <a:t>する。</a:t>
            </a: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endParaRPr lang="en-US" altLang="ja-JP" dirty="0" smtClean="0"/>
          </a:p>
          <a:p>
            <a:pPr marL="457200" indent="-457200">
              <a:buFont typeface="+mj-ea"/>
              <a:buAutoNum type="circleNumDbPlain"/>
            </a:pPr>
            <a:endParaRPr lang="en-US" altLang="ja-JP" dirty="0" smtClean="0"/>
          </a:p>
        </p:txBody>
      </p:sp>
      <p:sp>
        <p:nvSpPr>
          <p:cNvPr id="2" name="タイトル 1"/>
          <p:cNvSpPr>
            <a:spLocks noGrp="1"/>
          </p:cNvSpPr>
          <p:nvPr>
            <p:ph type="title"/>
          </p:nvPr>
        </p:nvSpPr>
        <p:spPr/>
        <p:txBody>
          <a:bodyPr/>
          <a:lstStyle/>
          <a:p>
            <a:r>
              <a:rPr lang="en-US" altLang="ja-JP" smtClean="0"/>
              <a:t>2.8</a:t>
            </a:r>
            <a:r>
              <a:rPr lang="ja-JP" altLang="en-US" smtClean="0"/>
              <a:t> </a:t>
            </a:r>
            <a:r>
              <a:rPr lang="zh-TW" altLang="en-US" smtClean="0"/>
              <a:t>代入値</a:t>
            </a:r>
            <a:r>
              <a:rPr lang="zh-TW" altLang="en-US"/>
              <a:t>自動登録設定</a:t>
            </a:r>
            <a:endParaRPr kumimoji="1" lang="ja-JP" altLang="en-US"/>
          </a:p>
        </p:txBody>
      </p:sp>
      <p:graphicFrame>
        <p:nvGraphicFramePr>
          <p:cNvPr id="5" name="表 4"/>
          <p:cNvGraphicFramePr>
            <a:graphicFrameLocks noGrp="1"/>
          </p:cNvGraphicFramePr>
          <p:nvPr>
            <p:extLst>
              <p:ext uri="{D42A27DB-BD31-4B8C-83A1-F6EECF244321}">
                <p14:modId xmlns:p14="http://schemas.microsoft.com/office/powerpoint/2010/main" val="3695778346"/>
              </p:ext>
            </p:extLst>
          </p:nvPr>
        </p:nvGraphicFramePr>
        <p:xfrm>
          <a:off x="251399" y="4495328"/>
          <a:ext cx="8654364" cy="1198880"/>
        </p:xfrm>
        <a:graphic>
          <a:graphicData uri="http://schemas.openxmlformats.org/drawingml/2006/table">
            <a:tbl>
              <a:tblPr firstRow="1" bandRow="1">
                <a:tableStyleId>{93296810-A885-4BE3-A3E7-6D5BEEA58F35}</a:tableStyleId>
              </a:tblPr>
              <a:tblGrid>
                <a:gridCol w="1584221">
                  <a:extLst>
                    <a:ext uri="{9D8B030D-6E8A-4147-A177-3AD203B41FA5}">
                      <a16:colId xmlns:a16="http://schemas.microsoft.com/office/drawing/2014/main" val="2448772164"/>
                    </a:ext>
                  </a:extLst>
                </a:gridCol>
                <a:gridCol w="1512210">
                  <a:extLst>
                    <a:ext uri="{9D8B030D-6E8A-4147-A177-3AD203B41FA5}">
                      <a16:colId xmlns:a16="http://schemas.microsoft.com/office/drawing/2014/main" val="1334665212"/>
                    </a:ext>
                  </a:extLst>
                </a:gridCol>
                <a:gridCol w="1008140">
                  <a:extLst>
                    <a:ext uri="{9D8B030D-6E8A-4147-A177-3AD203B41FA5}">
                      <a16:colId xmlns:a16="http://schemas.microsoft.com/office/drawing/2014/main" val="3272670384"/>
                    </a:ext>
                  </a:extLst>
                </a:gridCol>
                <a:gridCol w="1224170">
                  <a:extLst>
                    <a:ext uri="{9D8B030D-6E8A-4147-A177-3AD203B41FA5}">
                      <a16:colId xmlns:a16="http://schemas.microsoft.com/office/drawing/2014/main" val="1387883647"/>
                    </a:ext>
                  </a:extLst>
                </a:gridCol>
                <a:gridCol w="1958531">
                  <a:extLst>
                    <a:ext uri="{9D8B030D-6E8A-4147-A177-3AD203B41FA5}">
                      <a16:colId xmlns:a16="http://schemas.microsoft.com/office/drawing/2014/main" val="360698662"/>
                    </a:ext>
                  </a:extLst>
                </a:gridCol>
                <a:gridCol w="1367092">
                  <a:extLst>
                    <a:ext uri="{9D8B030D-6E8A-4147-A177-3AD203B41FA5}">
                      <a16:colId xmlns:a16="http://schemas.microsoft.com/office/drawing/2014/main" val="1092489556"/>
                    </a:ext>
                  </a:extLst>
                </a:gridCol>
              </a:tblGrid>
              <a:tr h="370840">
                <a:tc>
                  <a:txBody>
                    <a:bodyPr/>
                    <a:lstStyle/>
                    <a:p>
                      <a:r>
                        <a:rPr kumimoji="1" lang="ja-JP" altLang="en-US" sz="1200" smtClean="0"/>
                        <a:t>メニューグループ：メニュー</a:t>
                      </a:r>
                      <a:endParaRPr kumimoji="1" lang="ja-JP" altLang="en-US" sz="12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200" smtClean="0"/>
                        <a:t>項目</a:t>
                      </a:r>
                      <a:endParaRPr kumimoji="1" lang="ja-JP" altLang="en-US" sz="12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200" smtClean="0"/>
                        <a:t>登録方式</a:t>
                      </a:r>
                      <a:endParaRPr kumimoji="1" lang="ja-JP" altLang="en-US" sz="12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en-US" altLang="ja-JP" sz="1200" smtClean="0"/>
                        <a:t>Movement</a:t>
                      </a:r>
                      <a:endParaRPr kumimoji="1" lang="ja-JP" altLang="en-US" sz="12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en-US" altLang="ja-JP" sz="1200" smtClean="0"/>
                        <a:t>Value</a:t>
                      </a:r>
                      <a:r>
                        <a:rPr kumimoji="1" lang="ja-JP" altLang="en-US" sz="1200" smtClean="0"/>
                        <a:t>変数</a:t>
                      </a:r>
                      <a:r>
                        <a:rPr kumimoji="1" lang="en-US" altLang="ja-JP" sz="1200" smtClean="0"/>
                        <a:t/>
                      </a:r>
                      <a:br>
                        <a:rPr kumimoji="1" lang="en-US" altLang="ja-JP" sz="1200" smtClean="0"/>
                      </a:br>
                      <a:r>
                        <a:rPr kumimoji="1" lang="ja-JP" altLang="en-US" sz="1200" smtClean="0"/>
                        <a:t>変数名</a:t>
                      </a:r>
                      <a:endParaRPr kumimoji="1" lang="ja-JP" altLang="en-US" sz="1200"/>
                    </a:p>
                  </a:txBody>
                  <a:tcPr>
                    <a:lnT w="28575" cap="flat" cmpd="sng" algn="ctr">
                      <a:solidFill>
                        <a:schemeClr val="bg2">
                          <a:lumMod val="50000"/>
                        </a:schemeClr>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Value</a:t>
                      </a:r>
                      <a:r>
                        <a:rPr kumimoji="1" lang="ja-JP" altLang="en-US" sz="1200" dirty="0" smtClean="0"/>
                        <a:t>変数</a:t>
                      </a:r>
                      <a:r>
                        <a:rPr kumimoji="1" lang="en-US" altLang="ja-JP" sz="1200" dirty="0" smtClean="0"/>
                        <a:t/>
                      </a:r>
                      <a:br>
                        <a:rPr kumimoji="1" lang="en-US" altLang="ja-JP" sz="1200" dirty="0" smtClean="0"/>
                      </a:br>
                      <a:r>
                        <a:rPr kumimoji="1" lang="ja-JP" altLang="en-US" sz="1200" dirty="0" smtClean="0"/>
                        <a:t>メンバー変数名</a:t>
                      </a:r>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634671748"/>
                  </a:ext>
                </a:extLst>
              </a:tr>
              <a:tr h="370840">
                <a:tc>
                  <a:txBody>
                    <a:bodyPr/>
                    <a:lstStyle/>
                    <a:p>
                      <a:r>
                        <a:rPr kumimoji="1" lang="en-US" altLang="ja-JP" sz="1200" err="1" smtClean="0"/>
                        <a:t>LegacyRole</a:t>
                      </a:r>
                      <a:r>
                        <a:rPr kumimoji="1" lang="ja-JP" altLang="en-US" sz="1200" smtClean="0"/>
                        <a:t>実践用</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200" err="1" smtClean="0"/>
                        <a:t>sudoer_name</a:t>
                      </a:r>
                      <a:endParaRPr kumimoji="1" lang="ja-JP" altLang="en-US" sz="1200"/>
                    </a:p>
                  </a:txBody>
                  <a:tcPr/>
                </a:tc>
                <a:tc>
                  <a:txBody>
                    <a:bodyPr/>
                    <a:lstStyle/>
                    <a:p>
                      <a:r>
                        <a:rPr kumimoji="1" lang="en-US" altLang="ja-JP" sz="1200" smtClean="0"/>
                        <a:t>Value</a:t>
                      </a:r>
                      <a:r>
                        <a:rPr kumimoji="1" lang="ja-JP" altLang="en-US" sz="1200" smtClean="0"/>
                        <a:t>型</a:t>
                      </a:r>
                      <a:endParaRPr kumimoji="1" lang="ja-JP" altLang="en-US" sz="1200"/>
                    </a:p>
                  </a:txBody>
                  <a:tcPr/>
                </a:tc>
                <a:tc>
                  <a:txBody>
                    <a:bodyPr/>
                    <a:lstStyle/>
                    <a:p>
                      <a:r>
                        <a:rPr kumimoji="1" lang="en-US" altLang="ja-JP" sz="1200" err="1" smtClean="0"/>
                        <a:t>Sudoer</a:t>
                      </a:r>
                      <a:r>
                        <a:rPr kumimoji="1" lang="ja-JP" altLang="en-US" sz="1200" smtClean="0"/>
                        <a:t>登録</a:t>
                      </a:r>
                      <a:endParaRPr kumimoji="1" lang="ja-JP" altLang="en-US" sz="1200"/>
                    </a:p>
                  </a:txBody>
                  <a:tcPr/>
                </a:tc>
                <a:tc>
                  <a:txBody>
                    <a:bodyPr/>
                    <a:lstStyle/>
                    <a:p>
                      <a:r>
                        <a:rPr kumimoji="1" lang="en-US" altLang="ja-JP" sz="1200" err="1" smtClean="0"/>
                        <a:t>LCA_sudo_users</a:t>
                      </a:r>
                      <a:endParaRPr kumimoji="1" lang="ja-JP" altLang="en-US" sz="1200"/>
                    </a:p>
                  </a:txBody>
                  <a:tcPr/>
                </a:tc>
                <a:tc>
                  <a:txBody>
                    <a:bodyPr/>
                    <a:lstStyle/>
                    <a:p>
                      <a:r>
                        <a:rPr kumimoji="1" lang="en-US" altLang="ja-JP" sz="1200" smtClean="0"/>
                        <a:t>[0].name</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403214773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err="1" smtClean="0"/>
                        <a:t>LegacyRole</a:t>
                      </a:r>
                      <a:r>
                        <a:rPr kumimoji="1" lang="ja-JP" altLang="en-US" sz="1200" smtClean="0"/>
                        <a:t>実践用</a:t>
                      </a:r>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err="1" smtClean="0"/>
                        <a:t>sudoer_filename</a:t>
                      </a:r>
                      <a:endParaRPr kumimoji="1" lang="ja-JP" altLang="en-US" sz="1200" smtClean="0"/>
                    </a:p>
                  </a:txBody>
                  <a:tcP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Value</a:t>
                      </a:r>
                      <a:r>
                        <a:rPr kumimoji="1" lang="ja-JP" altLang="en-US" sz="1200" smtClean="0"/>
                        <a:t>型</a:t>
                      </a:r>
                    </a:p>
                  </a:txBody>
                  <a:tcP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err="1" smtClean="0"/>
                        <a:t>Sudoer</a:t>
                      </a:r>
                      <a:r>
                        <a:rPr kumimoji="1" lang="ja-JP" altLang="en-US" sz="1200" smtClean="0"/>
                        <a:t>登録</a:t>
                      </a:r>
                    </a:p>
                  </a:txBody>
                  <a:tcP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err="1" smtClean="0"/>
                        <a:t>LCA_sudo_sudoers_file</a:t>
                      </a:r>
                      <a:endParaRPr kumimoji="1" lang="ja-JP" altLang="en-US" sz="1200" dirty="0" smtClean="0"/>
                    </a:p>
                  </a:txBody>
                  <a:tcP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r>
                        <a:rPr kumimoji="1" lang="ja-JP" altLang="en-US" sz="1200" dirty="0" smtClean="0"/>
                        <a:t>空欄</a:t>
                      </a:r>
                      <a:r>
                        <a:rPr kumimoji="1" lang="en-US" altLang="ja-JP" sz="1200" dirty="0" smtClean="0"/>
                        <a:t>)</a:t>
                      </a:r>
                      <a:endParaRPr kumimoji="1" lang="ja-JP" altLang="en-US" sz="1200" dirty="0" smtClean="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4275036621"/>
                  </a:ext>
                </a:extLst>
              </a:tr>
            </a:tbl>
          </a:graphicData>
        </a:graphic>
      </p:graphicFrame>
      <p:sp>
        <p:nvSpPr>
          <p:cNvPr id="6" name="角丸四角形 5"/>
          <p:cNvSpPr/>
          <p:nvPr/>
        </p:nvSpPr>
        <p:spPr bwMode="auto">
          <a:xfrm>
            <a:off x="539441" y="3140960"/>
            <a:ext cx="4464620" cy="72010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
        <p:nvSpPr>
          <p:cNvPr id="8" name="角丸四角形 7"/>
          <p:cNvSpPr/>
          <p:nvPr/>
        </p:nvSpPr>
        <p:spPr bwMode="auto">
          <a:xfrm>
            <a:off x="6948330" y="3138654"/>
            <a:ext cx="1368190" cy="72010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
        <p:nvSpPr>
          <p:cNvPr id="13" name="円形吹き出し 12"/>
          <p:cNvSpPr/>
          <p:nvPr/>
        </p:nvSpPr>
        <p:spPr bwMode="auto">
          <a:xfrm>
            <a:off x="100628" y="4159082"/>
            <a:ext cx="301542" cy="312200"/>
          </a:xfrm>
          <a:prstGeom prst="wedgeEllipseCallout">
            <a:avLst>
              <a:gd name="adj1" fmla="val 111128"/>
              <a:gd name="adj2" fmla="val -118400"/>
            </a:avLst>
          </a:prstGeom>
          <a:solidFill>
            <a:srgbClr val="FF0000"/>
          </a:solidFill>
          <a:ln w="19050">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rgbClr val="FFFFFF"/>
                </a:solidFill>
                <a:latin typeface="メイリオ"/>
                <a:ea typeface="メイリオ"/>
              </a:rPr>
              <a:t>２</a:t>
            </a:r>
            <a:endParaRPr kumimoji="1" lang="ja-JP" altLang="en-US" sz="1400" b="1" i="0" u="none" strike="noStrike" kern="1200" cap="none" spc="0" normalizeH="0" baseline="0" noProof="0" dirty="0" smtClean="0">
              <a:ln>
                <a:noFill/>
              </a:ln>
              <a:solidFill>
                <a:srgbClr val="FFFFFF"/>
              </a:solidFill>
              <a:effectLst/>
              <a:uLnTx/>
              <a:uFillTx/>
              <a:latin typeface="メイリオ"/>
              <a:ea typeface="メイリオ"/>
              <a:cs typeface="+mn-cs"/>
            </a:endParaRPr>
          </a:p>
        </p:txBody>
      </p:sp>
    </p:spTree>
    <p:extLst>
      <p:ext uri="{BB962C8B-B14F-4D97-AF65-F5344CB8AC3E}">
        <p14:creationId xmlns:p14="http://schemas.microsoft.com/office/powerpoint/2010/main" val="23315686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467430" y="5416722"/>
            <a:ext cx="8145288" cy="1033767"/>
          </a:xfrm>
          <a:prstGeom prst="rect">
            <a:avLst/>
          </a:prstGeom>
          <a:ln>
            <a:solidFill>
              <a:schemeClr val="bg1">
                <a:lumMod val="85000"/>
              </a:schemeClr>
            </a:solidFill>
          </a:ln>
        </p:spPr>
      </p:pic>
      <p:pic>
        <p:nvPicPr>
          <p:cNvPr id="4" name="図 3"/>
          <p:cNvPicPr>
            <a:picLocks noChangeAspect="1"/>
          </p:cNvPicPr>
          <p:nvPr/>
        </p:nvPicPr>
        <p:blipFill>
          <a:blip r:embed="rId3"/>
          <a:stretch>
            <a:fillRect/>
          </a:stretch>
        </p:blipFill>
        <p:spPr>
          <a:xfrm>
            <a:off x="467430" y="3786349"/>
            <a:ext cx="8137007" cy="1142871"/>
          </a:xfrm>
          <a:prstGeom prst="rect">
            <a:avLst/>
          </a:prstGeom>
          <a:ln>
            <a:solidFill>
              <a:schemeClr val="bg1">
                <a:lumMod val="85000"/>
              </a:schemeClr>
            </a:solidFill>
          </a:ln>
        </p:spPr>
      </p:pic>
      <p:sp>
        <p:nvSpPr>
          <p:cNvPr id="2" name="タイトル 1"/>
          <p:cNvSpPr>
            <a:spLocks noGrp="1"/>
          </p:cNvSpPr>
          <p:nvPr>
            <p:ph type="title"/>
          </p:nvPr>
        </p:nvSpPr>
        <p:spPr/>
        <p:txBody>
          <a:bodyPr/>
          <a:lstStyle/>
          <a:p>
            <a:r>
              <a:rPr lang="en-US" altLang="ja-JP" smtClean="0"/>
              <a:t>2</a:t>
            </a:r>
            <a:r>
              <a:rPr kumimoji="1" lang="en-US" altLang="ja-JP" smtClean="0"/>
              <a:t>.9 </a:t>
            </a:r>
            <a:r>
              <a:rPr kumimoji="1" lang="ja-JP" altLang="en-US" smtClean="0"/>
              <a:t>代入値・対象ホストの確認</a:t>
            </a:r>
            <a:endParaRPr kumimoji="1" lang="ja-JP" altLang="en-US"/>
          </a:p>
        </p:txBody>
      </p:sp>
      <p:sp>
        <p:nvSpPr>
          <p:cNvPr id="3" name="コンテンツ プレースホルダー 2"/>
          <p:cNvSpPr>
            <a:spLocks noGrp="1"/>
          </p:cNvSpPr>
          <p:nvPr>
            <p:ph sz="quarter" idx="10"/>
          </p:nvPr>
        </p:nvSpPr>
        <p:spPr>
          <a:xfrm>
            <a:off x="171232" y="834013"/>
            <a:ext cx="8784976" cy="5616476"/>
          </a:xfrm>
        </p:spPr>
        <p:txBody>
          <a:bodyPr/>
          <a:lstStyle/>
          <a:p>
            <a:r>
              <a:rPr lang="ja-JP" altLang="en-US" b="1" smtClean="0"/>
              <a:t>代入値と作業対象ホストを確認する</a:t>
            </a:r>
            <a:r>
              <a:rPr lang="en-US" altLang="ja-JP" b="1"/>
              <a:t/>
            </a:r>
            <a:br>
              <a:rPr lang="en-US" altLang="ja-JP" b="1"/>
            </a:br>
            <a:r>
              <a:rPr lang="ja-JP" altLang="en-US" sz="1600" smtClean="0"/>
              <a:t>代入値自動登録により指定された値と対象ホストを確認しましょう。</a:t>
            </a:r>
            <a:endParaRPr kumimoji="1" lang="en-US" altLang="ja-JP" sz="1600"/>
          </a:p>
          <a:p>
            <a:pPr marL="0" indent="0">
              <a:buNone/>
            </a:pPr>
            <a:endParaRPr lang="en-US" altLang="ja-JP" sz="1600" smtClean="0"/>
          </a:p>
          <a:p>
            <a:pPr marL="0" indent="0">
              <a:buNone/>
            </a:pPr>
            <a:r>
              <a:rPr lang="ja-JP" altLang="en-US" sz="1600"/>
              <a:t>メニュー</a:t>
            </a:r>
            <a:r>
              <a:rPr lang="en-US" altLang="ja-JP" sz="1600"/>
              <a:t>:</a:t>
            </a:r>
            <a:r>
              <a:rPr lang="ja-JP" altLang="en-US" sz="1600"/>
              <a:t> </a:t>
            </a:r>
            <a:r>
              <a:rPr lang="en-US" altLang="ja-JP" sz="1600" b="1" smtClean="0"/>
              <a:t>Ansible-</a:t>
            </a:r>
            <a:r>
              <a:rPr lang="en-US" altLang="ja-JP" sz="1600" b="1" err="1" smtClean="0"/>
              <a:t>LegacyRole</a:t>
            </a:r>
            <a:r>
              <a:rPr lang="en-US" altLang="ja-JP" sz="1600" b="1" smtClean="0"/>
              <a:t> </a:t>
            </a:r>
            <a:r>
              <a:rPr lang="en-US" altLang="ja-JP" sz="1600" b="1"/>
              <a:t>&gt; </a:t>
            </a:r>
            <a:r>
              <a:rPr lang="ja-JP" altLang="en-US" sz="1600" b="1" smtClean="0"/>
              <a:t>作業対象</a:t>
            </a:r>
            <a:r>
              <a:rPr lang="ja-JP" altLang="en-US" sz="1600" b="1" smtClean="0"/>
              <a:t>ホスト</a:t>
            </a:r>
            <a:endParaRPr lang="en-US" altLang="ja-JP" sz="1600" b="1"/>
          </a:p>
          <a:p>
            <a:pPr marL="0" indent="0">
              <a:buNone/>
            </a:pPr>
            <a:r>
              <a:rPr lang="en-US" altLang="ja-JP" sz="1600" b="1" smtClean="0"/>
              <a:t>	</a:t>
            </a:r>
            <a:r>
              <a:rPr lang="ja-JP" altLang="en-US" sz="1600" b="1" smtClean="0"/>
              <a:t> </a:t>
            </a:r>
            <a:r>
              <a:rPr lang="en-US" altLang="ja-JP" sz="1600" b="1" smtClean="0"/>
              <a:t>Ansible-LegacyRole </a:t>
            </a:r>
            <a:r>
              <a:rPr lang="en-US" altLang="ja-JP" sz="1600" b="1" smtClean="0"/>
              <a:t>&gt; </a:t>
            </a:r>
            <a:r>
              <a:rPr lang="ja-JP" altLang="en-US" sz="1600" b="1" smtClean="0"/>
              <a:t>代入値</a:t>
            </a:r>
            <a:r>
              <a:rPr lang="ja-JP" altLang="en-US" sz="1600" b="1"/>
              <a:t>管理</a:t>
            </a:r>
            <a:endParaRPr lang="en-US" altLang="ja-JP" sz="1600" b="1" smtClean="0"/>
          </a:p>
          <a:p>
            <a:pPr marL="457200" indent="-457200">
              <a:buFont typeface="+mj-ea"/>
              <a:buAutoNum type="circleNumDbPlain"/>
            </a:pPr>
            <a:r>
              <a:rPr lang="en-US" altLang="ja-JP" sz="1600" smtClean="0"/>
              <a:t>[</a:t>
            </a:r>
            <a:r>
              <a:rPr lang="ja-JP" altLang="en-US" sz="1600" smtClean="0"/>
              <a:t>フィルタ</a:t>
            </a:r>
            <a:r>
              <a:rPr lang="en-US" altLang="ja-JP" sz="1600" smtClean="0"/>
              <a:t>]</a:t>
            </a:r>
            <a:r>
              <a:rPr lang="ja-JP" altLang="en-US" sz="1600" smtClean="0"/>
              <a:t>を押下する</a:t>
            </a:r>
          </a:p>
          <a:p>
            <a:pPr marL="457200" indent="-457200">
              <a:buFont typeface="+mj-ea"/>
              <a:buAutoNum type="circleNumDbPlain"/>
            </a:pPr>
            <a:r>
              <a:rPr lang="ja-JP" altLang="en-US" sz="1600" smtClean="0"/>
              <a:t>「</a:t>
            </a:r>
            <a:r>
              <a:rPr lang="en-US" altLang="ja-JP" sz="1600" err="1" smtClean="0"/>
              <a:t>legacyRole</a:t>
            </a:r>
            <a:r>
              <a:rPr lang="ja-JP" altLang="en-US" sz="1600" smtClean="0"/>
              <a:t>代入値自動登録設定プロシージャ」によって正しい値が指定されていることを確認する。</a:t>
            </a:r>
            <a:endParaRPr kumimoji="1" lang="ja-JP" altLang="en-US" sz="1600"/>
          </a:p>
        </p:txBody>
      </p:sp>
      <p:sp>
        <p:nvSpPr>
          <p:cNvPr id="8" name="角丸四角形 7"/>
          <p:cNvSpPr/>
          <p:nvPr/>
        </p:nvSpPr>
        <p:spPr bwMode="auto">
          <a:xfrm>
            <a:off x="6020359" y="4193197"/>
            <a:ext cx="1512210" cy="480134"/>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
        <p:nvSpPr>
          <p:cNvPr id="10" name="角丸四角形 9"/>
          <p:cNvSpPr/>
          <p:nvPr/>
        </p:nvSpPr>
        <p:spPr bwMode="auto">
          <a:xfrm>
            <a:off x="6956489" y="5652875"/>
            <a:ext cx="1584220" cy="56146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
        <p:nvSpPr>
          <p:cNvPr id="12" name="テキスト ボックス 11"/>
          <p:cNvSpPr txBox="1"/>
          <p:nvPr/>
        </p:nvSpPr>
        <p:spPr>
          <a:xfrm>
            <a:off x="467430" y="5065493"/>
            <a:ext cx="1440200" cy="307777"/>
          </a:xfrm>
          <a:prstGeom prst="rect">
            <a:avLst/>
          </a:prstGeom>
          <a:noFill/>
          <a:ln>
            <a:solidFill>
              <a:schemeClr val="tx1"/>
            </a:solidFill>
          </a:ln>
        </p:spPr>
        <p:txBody>
          <a:bodyPr wrap="square" rtlCol="0">
            <a:spAutoFit/>
          </a:bodyPr>
          <a:lstStyle/>
          <a:p>
            <a:r>
              <a:rPr kumimoji="1" lang="ja-JP" altLang="en-US" sz="1400" smtClean="0"/>
              <a:t>代入値管理</a:t>
            </a:r>
            <a:endParaRPr kumimoji="1" lang="ja-JP" altLang="en-US" sz="1400"/>
          </a:p>
        </p:txBody>
      </p:sp>
      <p:sp>
        <p:nvSpPr>
          <p:cNvPr id="13" name="テキスト ボックス 12"/>
          <p:cNvSpPr txBox="1"/>
          <p:nvPr/>
        </p:nvSpPr>
        <p:spPr>
          <a:xfrm>
            <a:off x="467430" y="3416085"/>
            <a:ext cx="1440200" cy="307777"/>
          </a:xfrm>
          <a:prstGeom prst="rect">
            <a:avLst/>
          </a:prstGeom>
          <a:noFill/>
          <a:ln>
            <a:solidFill>
              <a:schemeClr val="tx1"/>
            </a:solidFill>
          </a:ln>
        </p:spPr>
        <p:txBody>
          <a:bodyPr wrap="square" rtlCol="0">
            <a:spAutoFit/>
          </a:bodyPr>
          <a:lstStyle/>
          <a:p>
            <a:r>
              <a:rPr kumimoji="1" lang="ja-JP" altLang="en-US" sz="1400" smtClean="0"/>
              <a:t>作業対象ホスト</a:t>
            </a:r>
            <a:endParaRPr kumimoji="1" lang="ja-JP" altLang="en-US" sz="1400"/>
          </a:p>
        </p:txBody>
      </p:sp>
    </p:spTree>
    <p:extLst>
      <p:ext uri="{BB962C8B-B14F-4D97-AF65-F5344CB8AC3E}">
        <p14:creationId xmlns:p14="http://schemas.microsoft.com/office/powerpoint/2010/main" val="24685610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2.10 </a:t>
            </a:r>
            <a:r>
              <a:rPr kumimoji="1" lang="ja-JP" altLang="en-US" smtClean="0"/>
              <a:t>作業の実行 </a:t>
            </a:r>
            <a:r>
              <a:rPr lang="en-US" altLang="ja-JP"/>
              <a:t>(1/2)</a:t>
            </a:r>
            <a:endParaRPr kumimoji="1" lang="ja-JP" altLang="en-US"/>
          </a:p>
        </p:txBody>
      </p:sp>
      <p:pic>
        <p:nvPicPr>
          <p:cNvPr id="4" name="図 3"/>
          <p:cNvPicPr>
            <a:picLocks noChangeAspect="1"/>
          </p:cNvPicPr>
          <p:nvPr/>
        </p:nvPicPr>
        <p:blipFill>
          <a:blip r:embed="rId2"/>
          <a:stretch>
            <a:fillRect/>
          </a:stretch>
        </p:blipFill>
        <p:spPr>
          <a:xfrm>
            <a:off x="183368" y="2420860"/>
            <a:ext cx="7275434" cy="3816530"/>
          </a:xfrm>
          <a:prstGeom prst="rect">
            <a:avLst/>
          </a:prstGeom>
        </p:spPr>
      </p:pic>
      <p:sp>
        <p:nvSpPr>
          <p:cNvPr id="3" name="コンテンツ プレースホルダー 2"/>
          <p:cNvSpPr>
            <a:spLocks noGrp="1"/>
          </p:cNvSpPr>
          <p:nvPr>
            <p:ph sz="quarter" idx="10"/>
          </p:nvPr>
        </p:nvSpPr>
        <p:spPr/>
        <p:txBody>
          <a:bodyPr/>
          <a:lstStyle/>
          <a:p>
            <a:r>
              <a:rPr kumimoji="1" lang="en-US" altLang="ja-JP" b="1" dirty="0" smtClean="0"/>
              <a:t>Movement</a:t>
            </a:r>
            <a:r>
              <a:rPr kumimoji="1" lang="ja-JP" altLang="en-US" b="1" dirty="0" smtClean="0"/>
              <a:t>を直接実行する</a:t>
            </a:r>
            <a:r>
              <a:rPr lang="en-US" altLang="ja-JP" b="1" dirty="0"/>
              <a:t/>
            </a:r>
            <a:br>
              <a:rPr lang="en-US" altLang="ja-JP" b="1" dirty="0"/>
            </a:br>
            <a:r>
              <a:rPr lang="ja-JP" altLang="en-US" sz="1600" dirty="0" smtClean="0"/>
              <a:t>本シナリオで作成した</a:t>
            </a:r>
            <a:r>
              <a:rPr lang="en-US" altLang="ja-JP" sz="1600" dirty="0" smtClean="0"/>
              <a:t>Movement</a:t>
            </a:r>
            <a:r>
              <a:rPr lang="ja-JP" altLang="en-US" sz="1600" dirty="0" smtClean="0"/>
              <a:t>は一つです。</a:t>
            </a:r>
            <a:r>
              <a:rPr lang="en-US" altLang="ja-JP" sz="1600" dirty="0"/>
              <a:t/>
            </a:r>
            <a:br>
              <a:rPr lang="en-US" altLang="ja-JP" sz="1600" dirty="0"/>
            </a:br>
            <a:r>
              <a:rPr lang="en-US" altLang="ja-JP" sz="1600" dirty="0" smtClean="0"/>
              <a:t>Conductor</a:t>
            </a:r>
            <a:r>
              <a:rPr lang="ja-JP" altLang="en-US" sz="1600" dirty="0" smtClean="0"/>
              <a:t>の作成を省き、</a:t>
            </a:r>
            <a:r>
              <a:rPr lang="ja-JP" altLang="en-US" sz="1600" dirty="0" smtClean="0">
                <a:solidFill>
                  <a:srgbClr val="FF0000"/>
                </a:solidFill>
              </a:rPr>
              <a:t>直接実行</a:t>
            </a:r>
            <a:r>
              <a:rPr lang="ja-JP" altLang="en-US" sz="1600" dirty="0" smtClean="0"/>
              <a:t>機能を使用しましょう。</a:t>
            </a:r>
            <a:r>
              <a:rPr lang="en-US" altLang="ja-JP" sz="1600" dirty="0"/>
              <a:t/>
            </a:r>
            <a:br>
              <a:rPr lang="en-US" altLang="ja-JP" sz="1600" dirty="0"/>
            </a:br>
            <a:endParaRPr lang="en-US" altLang="ja-JP" sz="1600" dirty="0"/>
          </a:p>
          <a:p>
            <a:pPr marL="0" indent="0">
              <a:buNone/>
            </a:pPr>
            <a:r>
              <a:rPr lang="ja-JP" altLang="en-US" sz="1600" dirty="0" smtClean="0"/>
              <a:t>メニュー</a:t>
            </a:r>
            <a:r>
              <a:rPr lang="en-US" altLang="ja-JP" sz="1600" dirty="0" smtClean="0"/>
              <a:t>: </a:t>
            </a:r>
            <a:r>
              <a:rPr lang="en-US" altLang="ja-JP" sz="1600" b="1" dirty="0" err="1"/>
              <a:t>Ansible-LegacyRole</a:t>
            </a:r>
            <a:r>
              <a:rPr lang="en-US" altLang="ja-JP" sz="1600" b="1" dirty="0"/>
              <a:t> &gt; </a:t>
            </a:r>
            <a:r>
              <a:rPr lang="ja-JP" altLang="en-US" sz="1600" b="1" dirty="0" smtClean="0"/>
              <a:t>作業実行</a:t>
            </a:r>
            <a:endParaRPr lang="en-US" altLang="ja-JP" sz="1600" dirty="0"/>
          </a:p>
          <a:p>
            <a:pPr marL="0" indent="0">
              <a:buNone/>
            </a:pPr>
            <a:endParaRPr kumimoji="1" lang="en-US" altLang="ja-JP" sz="1800" dirty="0" smtClean="0"/>
          </a:p>
          <a:p>
            <a:pPr marL="457200" indent="-457200">
              <a:buFont typeface="+mj-ea"/>
              <a:buAutoNum type="circleNumDbPlain"/>
            </a:pPr>
            <a:endParaRPr lang="en-US" altLang="ja-JP" dirty="0" smtClean="0"/>
          </a:p>
          <a:p>
            <a:pPr marL="457200" indent="-457200">
              <a:buFont typeface="+mj-ea"/>
              <a:buAutoNum type="circleNumDbPlain"/>
            </a:pPr>
            <a:endParaRPr lang="en-US" altLang="ja-JP" dirty="0" smtClean="0"/>
          </a:p>
          <a:p>
            <a:pPr marL="457200" indent="-457200">
              <a:buFont typeface="+mj-ea"/>
              <a:buAutoNum type="circleNumDbPlain"/>
            </a:pPr>
            <a:endParaRPr kumimoji="1" lang="en-US" altLang="ja-JP" dirty="0" smtClean="0"/>
          </a:p>
          <a:p>
            <a:pPr marL="0" indent="0">
              <a:buNone/>
            </a:pPr>
            <a:endParaRPr kumimoji="1" lang="ja-JP" altLang="en-US" sz="1800" dirty="0"/>
          </a:p>
        </p:txBody>
      </p:sp>
      <p:sp>
        <p:nvSpPr>
          <p:cNvPr id="8" name="角丸四角形 7"/>
          <p:cNvSpPr/>
          <p:nvPr/>
        </p:nvSpPr>
        <p:spPr bwMode="auto">
          <a:xfrm>
            <a:off x="1115520" y="3537989"/>
            <a:ext cx="6120850" cy="16565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
        <p:nvSpPr>
          <p:cNvPr id="9" name="角丸四角形 8"/>
          <p:cNvSpPr/>
          <p:nvPr/>
        </p:nvSpPr>
        <p:spPr bwMode="auto">
          <a:xfrm>
            <a:off x="1115520" y="4931448"/>
            <a:ext cx="4536630" cy="126813"/>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
        <p:nvSpPr>
          <p:cNvPr id="10" name="角丸四角形 9"/>
          <p:cNvSpPr/>
          <p:nvPr/>
        </p:nvSpPr>
        <p:spPr bwMode="auto">
          <a:xfrm>
            <a:off x="2843761" y="4191576"/>
            <a:ext cx="2448340" cy="432060"/>
          </a:xfrm>
          <a:prstGeom prst="roundRect">
            <a:avLst/>
          </a:prstGeom>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オペレーションを選択する。</a:t>
            </a:r>
            <a:endParaRPr lang="en-US" altLang="ja-JP" sz="1200">
              <a:solidFill>
                <a:schemeClr val="tx1"/>
              </a:solidFill>
              <a:latin typeface="+mn-ea"/>
            </a:endParaRPr>
          </a:p>
        </p:txBody>
      </p:sp>
      <p:sp>
        <p:nvSpPr>
          <p:cNvPr id="11" name="円形吹き出し 10"/>
          <p:cNvSpPr/>
          <p:nvPr/>
        </p:nvSpPr>
        <p:spPr bwMode="auto">
          <a:xfrm>
            <a:off x="2692989" y="4453743"/>
            <a:ext cx="301542" cy="312200"/>
          </a:xfrm>
          <a:prstGeom prst="wedgeEllipseCallout">
            <a:avLst>
              <a:gd name="adj1" fmla="val 8979"/>
              <a:gd name="adj2" fmla="val 123761"/>
            </a:avLst>
          </a:prstGeom>
          <a:solidFill>
            <a:srgbClr val="FF0000"/>
          </a:solidFill>
          <a:ln>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dirty="0">
                <a:latin typeface="+mn-ea"/>
              </a:rPr>
              <a:t>２</a:t>
            </a:r>
            <a:endParaRPr kumimoji="1" lang="ja-JP" altLang="en-US" sz="1400" b="1" dirty="0" smtClean="0">
              <a:latin typeface="+mn-ea"/>
            </a:endParaRPr>
          </a:p>
        </p:txBody>
      </p:sp>
      <p:sp>
        <p:nvSpPr>
          <p:cNvPr id="14" name="角丸四角形 13"/>
          <p:cNvSpPr/>
          <p:nvPr/>
        </p:nvSpPr>
        <p:spPr bwMode="auto">
          <a:xfrm>
            <a:off x="1916011" y="6006660"/>
            <a:ext cx="927749" cy="202224"/>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grpSp>
        <p:nvGrpSpPr>
          <p:cNvPr id="21" name="グループ化 20"/>
          <p:cNvGrpSpPr/>
          <p:nvPr/>
        </p:nvGrpSpPr>
        <p:grpSpPr>
          <a:xfrm>
            <a:off x="5288584" y="5274059"/>
            <a:ext cx="3706599" cy="1179129"/>
            <a:chOff x="5244298" y="5000704"/>
            <a:chExt cx="3285196" cy="1137564"/>
          </a:xfrm>
        </p:grpSpPr>
        <p:sp>
          <p:nvSpPr>
            <p:cNvPr id="22" name="角丸四角形 21"/>
            <p:cNvSpPr/>
            <p:nvPr/>
          </p:nvSpPr>
          <p:spPr bwMode="auto">
            <a:xfrm>
              <a:off x="5481096" y="5297958"/>
              <a:ext cx="3048398" cy="840310"/>
            </a:xfrm>
            <a:prstGeom prst="roundRect">
              <a:avLst/>
            </a:prstGeom>
            <a:ln>
              <a:solidFill>
                <a:srgbClr val="FF000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smtClean="0">
                  <a:solidFill>
                    <a:schemeClr val="tx1"/>
                  </a:solidFill>
                  <a:latin typeface="+mn-ea"/>
                </a:rPr>
                <a:t>実行後、自動で</a:t>
              </a:r>
              <a:r>
                <a:rPr lang="en-US" altLang="ja-JP" sz="1200" dirty="0" smtClean="0">
                  <a:solidFill>
                    <a:schemeClr val="tx1"/>
                  </a:solidFill>
                  <a:latin typeface="+mn-ea"/>
                </a:rPr>
                <a:t>【</a:t>
              </a:r>
              <a:r>
                <a:rPr lang="ja-JP" altLang="en-US" sz="1200" dirty="0" smtClean="0">
                  <a:solidFill>
                    <a:schemeClr val="tx1"/>
                  </a:solidFill>
                  <a:latin typeface="+mn-ea"/>
                </a:rPr>
                <a:t>作業確認</a:t>
              </a:r>
              <a:r>
                <a:rPr lang="en-US" altLang="ja-JP" sz="1200" dirty="0" smtClean="0">
                  <a:solidFill>
                    <a:schemeClr val="tx1"/>
                  </a:solidFill>
                  <a:latin typeface="+mn-ea"/>
                </a:rPr>
                <a:t>】</a:t>
              </a:r>
              <a:r>
                <a:rPr lang="ja-JP" altLang="en-US" sz="1200" dirty="0" smtClean="0">
                  <a:solidFill>
                    <a:schemeClr val="tx1"/>
                  </a:solidFill>
                  <a:latin typeface="+mn-ea"/>
                </a:rPr>
                <a:t>へ画面遷移します。</a:t>
              </a:r>
              <a:endParaRPr lang="en-US" altLang="ja-JP" sz="1200" dirty="0" smtClean="0">
                <a:solidFill>
                  <a:srgbClr val="FF0000"/>
                </a:solidFill>
                <a:latin typeface="+mn-ea"/>
              </a:endParaRPr>
            </a:p>
          </p:txBody>
        </p:sp>
        <p:sp>
          <p:nvSpPr>
            <p:cNvPr id="23" name="円/楕円 44"/>
            <p:cNvSpPr/>
            <p:nvPr/>
          </p:nvSpPr>
          <p:spPr bwMode="auto">
            <a:xfrm>
              <a:off x="5244298" y="5000704"/>
              <a:ext cx="565503" cy="549789"/>
            </a:xfrm>
            <a:prstGeom prst="ellipse">
              <a:avLst/>
            </a:prstGeom>
            <a:solidFill>
              <a:srgbClr val="FF0000"/>
            </a:solidFill>
            <a:ln>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a:solidFill>
                  <a:schemeClr val="bg1"/>
                </a:solidFill>
                <a:latin typeface="+mj-ea"/>
              </a:endParaRPr>
            </a:p>
          </p:txBody>
        </p:sp>
        <p:sp>
          <p:nvSpPr>
            <p:cNvPr id="24" name="テキスト ボックス 23"/>
            <p:cNvSpPr txBox="1"/>
            <p:nvPr/>
          </p:nvSpPr>
          <p:spPr>
            <a:xfrm>
              <a:off x="5267770" y="5161213"/>
              <a:ext cx="576081" cy="307777"/>
            </a:xfrm>
            <a:prstGeom prst="rect">
              <a:avLst/>
            </a:prstGeom>
            <a:noFill/>
          </p:spPr>
          <p:txBody>
            <a:bodyPr wrap="square" rtlCol="0">
              <a:spAutoFit/>
            </a:bodyPr>
            <a:lstStyle/>
            <a:p>
              <a:r>
                <a:rPr lang="en-US" altLang="ja-JP" sz="1400" b="1" dirty="0">
                  <a:solidFill>
                    <a:schemeClr val="bg1"/>
                  </a:solidFill>
                </a:rPr>
                <a:t>T</a:t>
              </a:r>
              <a:r>
                <a:rPr kumimoji="1" lang="en-US" altLang="ja-JP" sz="1400" b="1" dirty="0" smtClean="0">
                  <a:solidFill>
                    <a:schemeClr val="bg1"/>
                  </a:solidFill>
                </a:rPr>
                <a:t>ips</a:t>
              </a:r>
              <a:endParaRPr kumimoji="1" lang="ja-JP" altLang="en-US" sz="1400" b="1" dirty="0">
                <a:solidFill>
                  <a:schemeClr val="bg1"/>
                </a:solidFill>
              </a:endParaRPr>
            </a:p>
          </p:txBody>
        </p:sp>
      </p:grpSp>
      <p:sp>
        <p:nvSpPr>
          <p:cNvPr id="6" name="角丸四角形 5"/>
          <p:cNvSpPr/>
          <p:nvPr/>
        </p:nvSpPr>
        <p:spPr bwMode="auto">
          <a:xfrm>
            <a:off x="2843761" y="2815325"/>
            <a:ext cx="2448340" cy="432060"/>
          </a:xfrm>
          <a:prstGeom prst="roundRect">
            <a:avLst/>
          </a:prstGeom>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実行する</a:t>
            </a:r>
            <a:r>
              <a:rPr lang="en-US" altLang="ja-JP" sz="1200" smtClean="0">
                <a:solidFill>
                  <a:schemeClr val="tx1"/>
                </a:solidFill>
                <a:latin typeface="+mn-ea"/>
              </a:rPr>
              <a:t>Movement</a:t>
            </a:r>
            <a:r>
              <a:rPr lang="ja-JP" altLang="en-US" sz="1200" smtClean="0">
                <a:solidFill>
                  <a:schemeClr val="tx1"/>
                </a:solidFill>
                <a:latin typeface="+mn-ea"/>
              </a:rPr>
              <a:t>を選択する。</a:t>
            </a:r>
            <a:endParaRPr lang="en-US" altLang="ja-JP" sz="1200">
              <a:solidFill>
                <a:schemeClr val="tx1"/>
              </a:solidFill>
              <a:latin typeface="+mn-ea"/>
            </a:endParaRPr>
          </a:p>
        </p:txBody>
      </p:sp>
      <p:sp>
        <p:nvSpPr>
          <p:cNvPr id="7" name="円形吹き出し 6"/>
          <p:cNvSpPr/>
          <p:nvPr/>
        </p:nvSpPr>
        <p:spPr bwMode="auto">
          <a:xfrm>
            <a:off x="2692989" y="3077492"/>
            <a:ext cx="301542" cy="312200"/>
          </a:xfrm>
          <a:prstGeom prst="wedgeEllipseCallout">
            <a:avLst>
              <a:gd name="adj1" fmla="val 8979"/>
              <a:gd name="adj2" fmla="val 123761"/>
            </a:avLst>
          </a:prstGeom>
          <a:solidFill>
            <a:srgbClr val="FF0000"/>
          </a:solidFill>
          <a:ln>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ja-JP" altLang="en-US" sz="1400" b="1" dirty="0" smtClean="0">
                <a:latin typeface="+mn-ea"/>
              </a:rPr>
              <a:t>１</a:t>
            </a:r>
          </a:p>
        </p:txBody>
      </p:sp>
      <p:sp>
        <p:nvSpPr>
          <p:cNvPr id="12" name="角丸四角形 11"/>
          <p:cNvSpPr/>
          <p:nvPr/>
        </p:nvSpPr>
        <p:spPr bwMode="auto">
          <a:xfrm>
            <a:off x="2850512" y="5589300"/>
            <a:ext cx="2160300" cy="301779"/>
          </a:xfrm>
          <a:prstGeom prst="roundRect">
            <a:avLst/>
          </a:prstGeom>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200" smtClean="0">
                <a:solidFill>
                  <a:schemeClr val="tx1"/>
                </a:solidFill>
                <a:latin typeface="+mn-ea"/>
              </a:rPr>
              <a:t>[</a:t>
            </a:r>
            <a:r>
              <a:rPr lang="ja-JP" altLang="en-US" sz="1200" smtClean="0">
                <a:solidFill>
                  <a:schemeClr val="tx1"/>
                </a:solidFill>
                <a:latin typeface="+mn-ea"/>
              </a:rPr>
              <a:t>実行</a:t>
            </a:r>
            <a:r>
              <a:rPr lang="en-US" altLang="ja-JP" sz="1200" smtClean="0">
                <a:solidFill>
                  <a:schemeClr val="tx1"/>
                </a:solidFill>
                <a:latin typeface="+mn-ea"/>
              </a:rPr>
              <a:t>]</a:t>
            </a:r>
            <a:r>
              <a:rPr lang="ja-JP" altLang="en-US" sz="1200" smtClean="0">
                <a:solidFill>
                  <a:schemeClr val="tx1"/>
                </a:solidFill>
                <a:latin typeface="+mn-ea"/>
              </a:rPr>
              <a:t>を</a:t>
            </a:r>
            <a:r>
              <a:rPr lang="ja-JP" altLang="en-US" sz="1200">
                <a:solidFill>
                  <a:schemeClr val="tx1"/>
                </a:solidFill>
                <a:latin typeface="+mn-ea"/>
              </a:rPr>
              <a:t>押下</a:t>
            </a:r>
            <a:r>
              <a:rPr lang="ja-JP" altLang="en-US" sz="1200" smtClean="0">
                <a:solidFill>
                  <a:schemeClr val="tx1"/>
                </a:solidFill>
                <a:latin typeface="+mn-ea"/>
              </a:rPr>
              <a:t>する。</a:t>
            </a:r>
            <a:endParaRPr lang="en-US" altLang="ja-JP" sz="1200">
              <a:solidFill>
                <a:schemeClr val="tx1"/>
              </a:solidFill>
              <a:latin typeface="+mn-ea"/>
            </a:endParaRPr>
          </a:p>
        </p:txBody>
      </p:sp>
      <p:sp>
        <p:nvSpPr>
          <p:cNvPr id="13" name="円形吹き出し 12"/>
          <p:cNvSpPr/>
          <p:nvPr/>
        </p:nvSpPr>
        <p:spPr bwMode="auto">
          <a:xfrm>
            <a:off x="2699740" y="5721187"/>
            <a:ext cx="301542" cy="312200"/>
          </a:xfrm>
          <a:prstGeom prst="wedgeEllipseCallout">
            <a:avLst>
              <a:gd name="adj1" fmla="val -63437"/>
              <a:gd name="adj2" fmla="val 40703"/>
            </a:avLst>
          </a:prstGeom>
          <a:solidFill>
            <a:srgbClr val="FF0000"/>
          </a:solidFill>
          <a:ln>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en-US" altLang="ja-JP" sz="1400" b="1" dirty="0" smtClean="0">
                <a:latin typeface="+mn-ea"/>
              </a:rPr>
              <a:t>3</a:t>
            </a:r>
            <a:endParaRPr kumimoji="1" lang="ja-JP" altLang="en-US" sz="1400" b="1" dirty="0" smtClean="0">
              <a:latin typeface="+mn-ea"/>
            </a:endParaRPr>
          </a:p>
        </p:txBody>
      </p:sp>
      <p:pic>
        <p:nvPicPr>
          <p:cNvPr id="5" name="図 4"/>
          <p:cNvPicPr>
            <a:picLocks noChangeAspect="1"/>
          </p:cNvPicPr>
          <p:nvPr/>
        </p:nvPicPr>
        <p:blipFill>
          <a:blip r:embed="rId3"/>
          <a:stretch>
            <a:fillRect/>
          </a:stretch>
        </p:blipFill>
        <p:spPr>
          <a:xfrm>
            <a:off x="182211" y="2420861"/>
            <a:ext cx="775788" cy="3816529"/>
          </a:xfrm>
          <a:prstGeom prst="rect">
            <a:avLst/>
          </a:prstGeom>
        </p:spPr>
      </p:pic>
    </p:spTree>
    <p:extLst>
      <p:ext uri="{BB962C8B-B14F-4D97-AF65-F5344CB8AC3E}">
        <p14:creationId xmlns:p14="http://schemas.microsoft.com/office/powerpoint/2010/main" val="176035283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2.10</a:t>
            </a:r>
            <a:r>
              <a:rPr kumimoji="1" lang="ja-JP" altLang="en-US" smtClean="0"/>
              <a:t> 作業の実行 </a:t>
            </a:r>
            <a:r>
              <a:rPr kumimoji="1" lang="en-US" altLang="ja-JP" smtClean="0"/>
              <a:t>(2/2)</a:t>
            </a:r>
            <a:endParaRPr kumimoji="1" lang="ja-JP" altLang="en-US"/>
          </a:p>
        </p:txBody>
      </p:sp>
      <p:sp>
        <p:nvSpPr>
          <p:cNvPr id="3" name="コンテンツ プレースホルダー 2"/>
          <p:cNvSpPr>
            <a:spLocks noGrp="1"/>
          </p:cNvSpPr>
          <p:nvPr>
            <p:ph sz="quarter" idx="10"/>
          </p:nvPr>
        </p:nvSpPr>
        <p:spPr/>
        <p:txBody>
          <a:bodyPr/>
          <a:lstStyle/>
          <a:p>
            <a:r>
              <a:rPr lang="ja-JP" altLang="en-US" b="1" dirty="0" smtClean="0"/>
              <a:t>実行結果を確認する</a:t>
            </a:r>
            <a:r>
              <a:rPr kumimoji="1" lang="ja-JP" altLang="en-US" dirty="0" smtClean="0"/>
              <a:t>　</a:t>
            </a:r>
            <a:r>
              <a:rPr kumimoji="1" lang="en-US" altLang="ja-JP" dirty="0" smtClean="0"/>
              <a:t/>
            </a:r>
            <a:br>
              <a:rPr kumimoji="1" lang="en-US" altLang="ja-JP" dirty="0" smtClean="0"/>
            </a:br>
            <a:r>
              <a:rPr kumimoji="1" lang="ja-JP" altLang="en-US" sz="1600" dirty="0" smtClean="0"/>
              <a:t>作業を実行する</a:t>
            </a:r>
            <a:r>
              <a:rPr lang="ja-JP" altLang="en-US" sz="1600" dirty="0" smtClean="0"/>
              <a:t>と画面が遷移し、</a:t>
            </a:r>
            <a:r>
              <a:rPr lang="ja-JP" altLang="en-US" sz="1600" dirty="0" smtClean="0">
                <a:solidFill>
                  <a:srgbClr val="FF0000"/>
                </a:solidFill>
              </a:rPr>
              <a:t>実行ステータス</a:t>
            </a:r>
            <a:r>
              <a:rPr lang="ja-JP" altLang="en-US" sz="1600" dirty="0" smtClean="0"/>
              <a:t>や</a:t>
            </a:r>
            <a:r>
              <a:rPr lang="ja-JP" altLang="en-US" sz="1600" dirty="0" smtClean="0">
                <a:solidFill>
                  <a:srgbClr val="FF0000"/>
                </a:solidFill>
              </a:rPr>
              <a:t>ログ</a:t>
            </a:r>
            <a:r>
              <a:rPr lang="ja-JP" altLang="en-US" sz="1600" dirty="0" smtClean="0"/>
              <a:t>が表示されます。</a:t>
            </a:r>
            <a:r>
              <a:rPr kumimoji="1" lang="en-US" altLang="ja-JP" sz="1600" dirty="0" smtClean="0"/>
              <a:t/>
            </a:r>
            <a:br>
              <a:rPr kumimoji="1" lang="en-US" altLang="ja-JP" sz="1600" dirty="0" smtClean="0"/>
            </a:br>
            <a:endParaRPr kumimoji="1" lang="en-US" altLang="ja-JP" sz="1600" dirty="0" smtClean="0"/>
          </a:p>
          <a:p>
            <a:pPr marL="0" indent="0">
              <a:buNone/>
            </a:pPr>
            <a:r>
              <a:rPr kumimoji="1" lang="ja-JP" altLang="en-US" sz="1600" dirty="0" smtClean="0"/>
              <a:t>メニュー： </a:t>
            </a:r>
            <a:r>
              <a:rPr lang="en-US" altLang="ja-JP" sz="1600" b="1" dirty="0" err="1"/>
              <a:t>Ansible-LegacyRole</a:t>
            </a:r>
            <a:r>
              <a:rPr lang="en-US" altLang="ja-JP" sz="1600" b="1" dirty="0"/>
              <a:t> &gt; </a:t>
            </a:r>
            <a:r>
              <a:rPr lang="ja-JP" altLang="en-US" sz="1600" b="1" dirty="0" smtClean="0"/>
              <a:t>作業状態確認</a:t>
            </a:r>
            <a:endParaRPr lang="en-US" altLang="ja-JP" sz="1600" dirty="0"/>
          </a:p>
          <a:p>
            <a:pPr marL="0" indent="0">
              <a:buNone/>
            </a:pPr>
            <a:endParaRPr kumimoji="1" lang="ja-JP" altLang="en-US" sz="1600" dirty="0"/>
          </a:p>
        </p:txBody>
      </p:sp>
      <p:pic>
        <p:nvPicPr>
          <p:cNvPr id="4" name="図 3"/>
          <p:cNvPicPr>
            <a:picLocks noChangeAspect="1"/>
          </p:cNvPicPr>
          <p:nvPr/>
        </p:nvPicPr>
        <p:blipFill>
          <a:blip r:embed="rId2"/>
          <a:stretch>
            <a:fillRect/>
          </a:stretch>
        </p:blipFill>
        <p:spPr>
          <a:xfrm>
            <a:off x="234789" y="2132820"/>
            <a:ext cx="3526890" cy="4104570"/>
          </a:xfrm>
          <a:prstGeom prst="rect">
            <a:avLst/>
          </a:prstGeom>
        </p:spPr>
      </p:pic>
      <p:pic>
        <p:nvPicPr>
          <p:cNvPr id="5" name="図 4"/>
          <p:cNvPicPr>
            <a:picLocks noChangeAspect="1"/>
          </p:cNvPicPr>
          <p:nvPr/>
        </p:nvPicPr>
        <p:blipFill>
          <a:blip r:embed="rId3"/>
          <a:stretch>
            <a:fillRect/>
          </a:stretch>
        </p:blipFill>
        <p:spPr>
          <a:xfrm>
            <a:off x="3851900" y="2132820"/>
            <a:ext cx="4549535" cy="2295707"/>
          </a:xfrm>
          <a:prstGeom prst="rect">
            <a:avLst/>
          </a:prstGeom>
        </p:spPr>
      </p:pic>
      <p:sp>
        <p:nvSpPr>
          <p:cNvPr id="6" name="角丸四角形 5"/>
          <p:cNvSpPr/>
          <p:nvPr/>
        </p:nvSpPr>
        <p:spPr bwMode="auto">
          <a:xfrm>
            <a:off x="1259539" y="5085230"/>
            <a:ext cx="2304321" cy="251183"/>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grpSp>
        <p:nvGrpSpPr>
          <p:cNvPr id="8" name="グループ化 7"/>
          <p:cNvGrpSpPr/>
          <p:nvPr/>
        </p:nvGrpSpPr>
        <p:grpSpPr>
          <a:xfrm>
            <a:off x="5719549" y="5336413"/>
            <a:ext cx="3243964" cy="1061098"/>
            <a:chOff x="5197369" y="5285360"/>
            <a:chExt cx="3243964" cy="1061098"/>
          </a:xfrm>
        </p:grpSpPr>
        <p:sp>
          <p:nvSpPr>
            <p:cNvPr id="9" name="角丸四角形 8"/>
            <p:cNvSpPr/>
            <p:nvPr/>
          </p:nvSpPr>
          <p:spPr bwMode="auto">
            <a:xfrm>
              <a:off x="5481096" y="5673581"/>
              <a:ext cx="2960237" cy="672877"/>
            </a:xfrm>
            <a:prstGeom prst="roundRect">
              <a:avLst/>
            </a:prstGeom>
            <a:ln>
              <a:solidFill>
                <a:srgbClr val="FF000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a:solidFill>
                    <a:schemeClr val="tx1"/>
                  </a:solidFill>
                  <a:latin typeface="+mn-ea"/>
                </a:rPr>
                <a:t>結果</a:t>
              </a:r>
              <a:r>
                <a:rPr lang="ja-JP" altLang="en-US" sz="1200" smtClean="0">
                  <a:solidFill>
                    <a:schemeClr val="tx1"/>
                  </a:solidFill>
                  <a:latin typeface="+mn-ea"/>
                </a:rPr>
                <a:t>を対象ホストで確認する場合、</a:t>
              </a:r>
              <a:r>
                <a:rPr lang="en-US" altLang="ja-JP" sz="1200" smtClean="0">
                  <a:solidFill>
                    <a:schemeClr val="tx1"/>
                  </a:solidFill>
                  <a:latin typeface="+mn-ea"/>
                </a:rPr>
                <a:t/>
              </a:r>
              <a:br>
                <a:rPr lang="en-US" altLang="ja-JP" sz="1200" smtClean="0">
                  <a:solidFill>
                    <a:schemeClr val="tx1"/>
                  </a:solidFill>
                  <a:latin typeface="+mn-ea"/>
                </a:rPr>
              </a:br>
              <a:r>
                <a:rPr lang="en-US" altLang="ja-JP" sz="1200" smtClean="0">
                  <a:solidFill>
                    <a:schemeClr val="tx1"/>
                  </a:solidFill>
                  <a:latin typeface="+mn-ea"/>
                </a:rPr>
                <a:t>/etc/sudoers.d</a:t>
              </a:r>
              <a:r>
                <a:rPr lang="ja-JP" altLang="en-US" sz="1200" smtClean="0">
                  <a:solidFill>
                    <a:schemeClr val="tx1"/>
                  </a:solidFill>
                  <a:latin typeface="+mn-ea"/>
                </a:rPr>
                <a:t>配下をご参照ください。</a:t>
              </a:r>
              <a:endParaRPr lang="en-US" altLang="ja-JP" sz="1200" smtClean="0">
                <a:solidFill>
                  <a:schemeClr val="tx1"/>
                </a:solidFill>
                <a:latin typeface="+mn-ea"/>
              </a:endParaRPr>
            </a:p>
          </p:txBody>
        </p:sp>
        <p:sp>
          <p:nvSpPr>
            <p:cNvPr id="10" name="円/楕円 44"/>
            <p:cNvSpPr/>
            <p:nvPr/>
          </p:nvSpPr>
          <p:spPr bwMode="auto">
            <a:xfrm>
              <a:off x="5197369" y="5285360"/>
              <a:ext cx="565503" cy="549789"/>
            </a:xfrm>
            <a:prstGeom prst="ellipse">
              <a:avLst/>
            </a:prstGeom>
            <a:solidFill>
              <a:srgbClr val="FF0000"/>
            </a:solidFill>
            <a:ln>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a:solidFill>
                  <a:schemeClr val="bg1"/>
                </a:solidFill>
                <a:latin typeface="+mj-ea"/>
              </a:endParaRPr>
            </a:p>
          </p:txBody>
        </p:sp>
        <p:sp>
          <p:nvSpPr>
            <p:cNvPr id="11" name="テキスト ボックス 10"/>
            <p:cNvSpPr txBox="1"/>
            <p:nvPr/>
          </p:nvSpPr>
          <p:spPr>
            <a:xfrm>
              <a:off x="5220841" y="5445869"/>
              <a:ext cx="576081" cy="307777"/>
            </a:xfrm>
            <a:prstGeom prst="rect">
              <a:avLst/>
            </a:prstGeom>
            <a:noFill/>
          </p:spPr>
          <p:txBody>
            <a:bodyPr wrap="square" rtlCol="0">
              <a:spAutoFit/>
            </a:bodyPr>
            <a:lstStyle/>
            <a:p>
              <a:r>
                <a:rPr lang="en-US" altLang="ja-JP" sz="1400" b="1" smtClean="0">
                  <a:solidFill>
                    <a:schemeClr val="bg1"/>
                  </a:solidFill>
                </a:rPr>
                <a:t>Tips</a:t>
              </a:r>
              <a:endParaRPr kumimoji="1" lang="ja-JP" altLang="en-US" sz="1400" b="1">
                <a:solidFill>
                  <a:schemeClr val="bg1"/>
                </a:solidFill>
              </a:endParaRPr>
            </a:p>
          </p:txBody>
        </p:sp>
      </p:grpSp>
      <p:sp>
        <p:nvSpPr>
          <p:cNvPr id="13" name="角丸四角形 12"/>
          <p:cNvSpPr/>
          <p:nvPr/>
        </p:nvSpPr>
        <p:spPr bwMode="auto">
          <a:xfrm>
            <a:off x="4668662" y="4540455"/>
            <a:ext cx="3675651" cy="740281"/>
          </a:xfrm>
          <a:prstGeom prst="roundRect">
            <a:avLst/>
          </a:prstGeom>
          <a:ln>
            <a:solidFill>
              <a:srgbClr val="FF000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投入データや結果データをまとめた</a:t>
            </a:r>
            <a:r>
              <a:rPr lang="en-US" altLang="ja-JP" sz="1200" smtClean="0">
                <a:solidFill>
                  <a:schemeClr val="tx1"/>
                </a:solidFill>
                <a:latin typeface="+mn-ea"/>
              </a:rPr>
              <a:t>zip</a:t>
            </a:r>
            <a:r>
              <a:rPr lang="ja-JP" altLang="en-US" sz="1200" smtClean="0">
                <a:solidFill>
                  <a:schemeClr val="tx1"/>
                </a:solidFill>
                <a:latin typeface="+mn-ea"/>
              </a:rPr>
              <a:t>ファイルを</a:t>
            </a:r>
            <a:r>
              <a:rPr lang="en-US" altLang="ja-JP" sz="1200" smtClean="0">
                <a:solidFill>
                  <a:schemeClr val="tx1"/>
                </a:solidFill>
                <a:latin typeface="+mn-ea"/>
              </a:rPr>
              <a:t/>
            </a:r>
            <a:br>
              <a:rPr lang="en-US" altLang="ja-JP" sz="1200" smtClean="0">
                <a:solidFill>
                  <a:schemeClr val="tx1"/>
                </a:solidFill>
                <a:latin typeface="+mn-ea"/>
              </a:rPr>
            </a:br>
            <a:r>
              <a:rPr lang="ja-JP" altLang="en-US" sz="1200" smtClean="0">
                <a:solidFill>
                  <a:schemeClr val="tx1"/>
                </a:solidFill>
                <a:latin typeface="+mn-ea"/>
              </a:rPr>
              <a:t>ダウンロードできます。</a:t>
            </a:r>
            <a:endParaRPr lang="en-US" altLang="ja-JP" sz="1200" smtClean="0">
              <a:solidFill>
                <a:schemeClr val="tx1"/>
              </a:solidFill>
              <a:latin typeface="+mn-ea"/>
            </a:endParaRPr>
          </a:p>
        </p:txBody>
      </p:sp>
      <p:sp>
        <p:nvSpPr>
          <p:cNvPr id="14" name="円形吹き出し 13"/>
          <p:cNvSpPr/>
          <p:nvPr/>
        </p:nvSpPr>
        <p:spPr bwMode="auto">
          <a:xfrm>
            <a:off x="3991365" y="4286943"/>
            <a:ext cx="782123" cy="540000"/>
          </a:xfrm>
          <a:prstGeom prst="wedgeEllipseCallout">
            <a:avLst>
              <a:gd name="adj1" fmla="val -101492"/>
              <a:gd name="adj2" fmla="val 100222"/>
            </a:avLst>
          </a:prstGeom>
          <a:solidFill>
            <a:srgbClr val="FF0000"/>
          </a:solidFill>
          <a:ln>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en-US" altLang="ja-JP" sz="1400" b="1" smtClean="0">
                <a:latin typeface="+mn-ea"/>
              </a:rPr>
              <a:t>Tips</a:t>
            </a:r>
            <a:endParaRPr kumimoji="1" lang="ja-JP" altLang="en-US" sz="1400" b="1" smtClean="0">
              <a:latin typeface="+mn-ea"/>
            </a:endParaRPr>
          </a:p>
        </p:txBody>
      </p:sp>
      <p:pic>
        <p:nvPicPr>
          <p:cNvPr id="7" name="図 6"/>
          <p:cNvPicPr>
            <a:picLocks noChangeAspect="1"/>
          </p:cNvPicPr>
          <p:nvPr/>
        </p:nvPicPr>
        <p:blipFill>
          <a:blip r:embed="rId4"/>
          <a:stretch>
            <a:fillRect/>
          </a:stretch>
        </p:blipFill>
        <p:spPr>
          <a:xfrm>
            <a:off x="233814" y="2162235"/>
            <a:ext cx="858951" cy="3931135"/>
          </a:xfrm>
          <a:prstGeom prst="rect">
            <a:avLst/>
          </a:prstGeom>
        </p:spPr>
      </p:pic>
    </p:spTree>
    <p:extLst>
      <p:ext uri="{BB962C8B-B14F-4D97-AF65-F5344CB8AC3E}">
        <p14:creationId xmlns:p14="http://schemas.microsoft.com/office/powerpoint/2010/main" val="2822569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ja-JP" altLang="en-US" dirty="0" smtClean="0"/>
              <a:t>第</a:t>
            </a:r>
            <a:r>
              <a:rPr lang="en-US" altLang="ja-JP" dirty="0" smtClean="0"/>
              <a:t>3</a:t>
            </a:r>
            <a:r>
              <a:rPr lang="ja-JP" altLang="en-US" dirty="0" smtClean="0"/>
              <a:t>章 </a:t>
            </a:r>
            <a:r>
              <a:rPr lang="en-US" altLang="ja-JP" dirty="0" err="1" smtClean="0"/>
              <a:t>Ansible</a:t>
            </a:r>
            <a:r>
              <a:rPr lang="en-US" altLang="ja-JP" dirty="0" smtClean="0"/>
              <a:t>-Pioneer</a:t>
            </a:r>
            <a:r>
              <a:rPr lang="ja-JP" altLang="en-US" dirty="0"/>
              <a:t>編</a:t>
            </a:r>
            <a:endParaRPr kumimoji="1" lang="ja-JP" altLang="en-US" dirty="0"/>
          </a:p>
        </p:txBody>
      </p:sp>
    </p:spTree>
    <p:extLst>
      <p:ext uri="{BB962C8B-B14F-4D97-AF65-F5344CB8AC3E}">
        <p14:creationId xmlns:p14="http://schemas.microsoft.com/office/powerpoint/2010/main" val="19156070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179513" y="847856"/>
            <a:ext cx="8784976" cy="5043891"/>
          </a:xfrm>
        </p:spPr>
        <p:txBody>
          <a:bodyPr>
            <a:normAutofit/>
          </a:bodyPr>
          <a:lstStyle/>
          <a:p>
            <a:r>
              <a:rPr lang="ja-JP" altLang="en-US" b="1" dirty="0" smtClean="0"/>
              <a:t>作業環境</a:t>
            </a:r>
            <a:r>
              <a:rPr lang="en-US" altLang="ja-JP" sz="1600" dirty="0" smtClean="0"/>
              <a:t/>
            </a:r>
            <a:br>
              <a:rPr lang="en-US" altLang="ja-JP" sz="1600" dirty="0" smtClean="0"/>
            </a:br>
            <a:r>
              <a:rPr lang="ja-JP" altLang="en-US" sz="1600" dirty="0"/>
              <a:t>本書</a:t>
            </a:r>
            <a:r>
              <a:rPr lang="ja-JP" altLang="en-US" sz="1600" dirty="0" smtClean="0"/>
              <a:t>で</a:t>
            </a:r>
            <a:r>
              <a:rPr lang="ja-JP" altLang="en-US" sz="1600" dirty="0"/>
              <a:t>使用</a:t>
            </a:r>
            <a:r>
              <a:rPr lang="ja-JP" altLang="en-US" sz="1600" dirty="0" smtClean="0"/>
              <a:t>する作業環境は以下の通りです。</a:t>
            </a:r>
            <a:r>
              <a:rPr lang="en-US" altLang="ja-JP" sz="1600" dirty="0"/>
              <a:t/>
            </a:r>
            <a:br>
              <a:rPr lang="en-US" altLang="ja-JP" sz="1600" dirty="0"/>
            </a:br>
            <a:r>
              <a:rPr lang="en-US" altLang="ja-JP" sz="1600" dirty="0" smtClean="0">
                <a:solidFill>
                  <a:srgbClr val="FF0000"/>
                </a:solidFill>
              </a:rPr>
              <a:t>NW</a:t>
            </a:r>
            <a:r>
              <a:rPr lang="ja-JP" altLang="en-US" sz="1600" dirty="0" smtClean="0">
                <a:solidFill>
                  <a:srgbClr val="FF0000"/>
                </a:solidFill>
              </a:rPr>
              <a:t>機器の操作</a:t>
            </a:r>
            <a:r>
              <a:rPr lang="ja-JP" altLang="en-US" sz="1600" dirty="0" smtClean="0"/>
              <a:t>を実施しますので、下記の通り環境をご用意</a:t>
            </a:r>
            <a:r>
              <a:rPr lang="ja-JP" altLang="en-US" sz="1600" dirty="0"/>
              <a:t>ください</a:t>
            </a:r>
            <a:r>
              <a:rPr lang="ja-JP" altLang="en-US" sz="1600" dirty="0" smtClean="0"/>
              <a:t>。</a:t>
            </a:r>
            <a:r>
              <a:rPr lang="en-US" altLang="ja-JP" sz="1600" dirty="0" smtClean="0"/>
              <a:t/>
            </a:r>
            <a:br>
              <a:rPr lang="en-US" altLang="ja-JP" sz="1600" dirty="0" smtClean="0"/>
            </a:br>
            <a:r>
              <a:rPr lang="en-US" altLang="ja-JP" sz="1600" dirty="0" smtClean="0"/>
              <a:t/>
            </a:r>
            <a:br>
              <a:rPr lang="en-US" altLang="ja-JP" sz="1600" dirty="0" smtClean="0"/>
            </a:br>
            <a:r>
              <a:rPr lang="en-US" altLang="ja-JP" sz="1600" b="1" dirty="0" smtClean="0"/>
              <a:t>ITA</a:t>
            </a:r>
            <a:r>
              <a:rPr lang="ja-JP" altLang="en-US" sz="1600" b="1" dirty="0" smtClean="0"/>
              <a:t>ホストサーバー</a:t>
            </a:r>
            <a:r>
              <a:rPr lang="en-US" altLang="ja-JP" sz="1600" b="1" dirty="0"/>
              <a:t/>
            </a:r>
            <a:br>
              <a:rPr lang="en-US" altLang="ja-JP" sz="1600" b="1" dirty="0"/>
            </a:br>
            <a:r>
              <a:rPr lang="ja-JP" altLang="en-US" sz="1600" b="1" dirty="0" smtClean="0"/>
              <a:t>・</a:t>
            </a:r>
            <a:r>
              <a:rPr lang="en-US" altLang="ja-JP" sz="1600" dirty="0" smtClean="0"/>
              <a:t>CentOS 7</a:t>
            </a:r>
            <a:r>
              <a:rPr lang="ja-JP" altLang="en-US" sz="1600" dirty="0" smtClean="0"/>
              <a:t> </a:t>
            </a:r>
            <a:r>
              <a:rPr lang="en-US" altLang="ja-JP" sz="1600" dirty="0" smtClean="0"/>
              <a:t>(※1)</a:t>
            </a:r>
            <a:br>
              <a:rPr lang="en-US" altLang="ja-JP" sz="1600" dirty="0" smtClean="0"/>
            </a:br>
            <a:r>
              <a:rPr lang="ja-JP" altLang="en-US" sz="1600" dirty="0" smtClean="0"/>
              <a:t>・</a:t>
            </a:r>
            <a:r>
              <a:rPr lang="en-US" altLang="ja-JP" sz="1600" smtClean="0"/>
              <a:t>ITA 1.9.0</a:t>
            </a:r>
            <a:r>
              <a:rPr lang="en-US" altLang="ja-JP" sz="1600" dirty="0" smtClean="0"/>
              <a:t/>
            </a:r>
            <a:br>
              <a:rPr lang="en-US" altLang="ja-JP" sz="1600" dirty="0" smtClean="0"/>
            </a:br>
            <a:r>
              <a:rPr lang="en-US" altLang="ja-JP" sz="1600" dirty="0" smtClean="0"/>
              <a:t>・</a:t>
            </a:r>
            <a:r>
              <a:rPr lang="en-US" altLang="ja-JP" sz="1600" dirty="0" err="1" smtClean="0"/>
              <a:t>Ansible</a:t>
            </a:r>
            <a:r>
              <a:rPr lang="en-US" altLang="ja-JP" sz="1600" dirty="0" smtClean="0"/>
              <a:t> 2.11.2</a:t>
            </a:r>
            <a:br>
              <a:rPr lang="en-US" altLang="ja-JP" sz="1600" dirty="0" smtClean="0"/>
            </a:br>
            <a:r>
              <a:rPr lang="en-US" altLang="ja-JP" sz="1600" dirty="0" smtClean="0"/>
              <a:t/>
            </a:r>
            <a:br>
              <a:rPr lang="en-US" altLang="ja-JP" sz="1600" dirty="0" smtClean="0"/>
            </a:br>
            <a:r>
              <a:rPr lang="ja-JP" altLang="en-US" sz="1600" b="1" dirty="0"/>
              <a:t>ターゲット</a:t>
            </a:r>
            <a:r>
              <a:rPr lang="en-US" altLang="ja-JP" sz="1600" dirty="0" smtClean="0"/>
              <a:t/>
            </a:r>
            <a:br>
              <a:rPr lang="en-US" altLang="ja-JP" sz="1600" dirty="0" smtClean="0"/>
            </a:br>
            <a:r>
              <a:rPr lang="ja-JP" altLang="en-US" sz="1600" dirty="0" smtClean="0"/>
              <a:t>・仮想ルータ「</a:t>
            </a:r>
            <a:r>
              <a:rPr lang="en-US" altLang="ja-JP" sz="1600" dirty="0" err="1" smtClean="0"/>
              <a:t>vyos</a:t>
            </a:r>
            <a:r>
              <a:rPr lang="ja-JP" altLang="en-US" sz="1600" dirty="0" smtClean="0"/>
              <a:t>」 １台</a:t>
            </a:r>
            <a:r>
              <a:rPr lang="en-US" altLang="ja-JP" sz="1600" dirty="0"/>
              <a:t/>
            </a:r>
            <a:br>
              <a:rPr lang="en-US" altLang="ja-JP" sz="1600" dirty="0"/>
            </a:br>
            <a:r>
              <a:rPr lang="ja-JP" altLang="en-US" sz="1600" dirty="0" smtClean="0"/>
              <a:t>・</a:t>
            </a:r>
            <a:r>
              <a:rPr lang="en-US" altLang="ja-JP" sz="1600" dirty="0" smtClean="0"/>
              <a:t>Cisco</a:t>
            </a:r>
            <a:r>
              <a:rPr lang="ja-JP" altLang="en-US" sz="1600" dirty="0" smtClean="0"/>
              <a:t>製</a:t>
            </a:r>
            <a:r>
              <a:rPr lang="en-US" altLang="ja-JP" sz="1600" dirty="0" smtClean="0"/>
              <a:t>NW</a:t>
            </a:r>
            <a:r>
              <a:rPr lang="ja-JP" altLang="en-US" sz="1600" dirty="0" smtClean="0"/>
              <a:t>機器 </a:t>
            </a:r>
            <a:r>
              <a:rPr lang="en-US" altLang="ja-JP" sz="1600" dirty="0" smtClean="0"/>
              <a:t>1</a:t>
            </a:r>
            <a:r>
              <a:rPr lang="ja-JP" altLang="en-US" sz="1600" dirty="0" smtClean="0"/>
              <a:t>台</a:t>
            </a:r>
            <a:r>
              <a:rPr lang="en-US" altLang="ja-JP" sz="1600" dirty="0" smtClean="0"/>
              <a:t>(※</a:t>
            </a:r>
            <a:r>
              <a:rPr lang="ja-JP" altLang="en-US" sz="1600" dirty="0" smtClean="0"/>
              <a:t>２</a:t>
            </a:r>
            <a:r>
              <a:rPr lang="en-US" altLang="ja-JP" sz="1600" dirty="0" smtClean="0"/>
              <a:t>)</a:t>
            </a:r>
            <a:endParaRPr lang="en-US" altLang="ja-JP" sz="1600" dirty="0"/>
          </a:p>
        </p:txBody>
      </p:sp>
      <p:sp>
        <p:nvSpPr>
          <p:cNvPr id="2" name="タイトル 1"/>
          <p:cNvSpPr>
            <a:spLocks noGrp="1"/>
          </p:cNvSpPr>
          <p:nvPr>
            <p:ph type="title"/>
          </p:nvPr>
        </p:nvSpPr>
        <p:spPr/>
        <p:txBody>
          <a:bodyPr/>
          <a:lstStyle/>
          <a:p>
            <a:r>
              <a:rPr lang="en-US" altLang="ja-JP" smtClean="0"/>
              <a:t>3.1</a:t>
            </a:r>
            <a:r>
              <a:rPr kumimoji="1" lang="ja-JP" altLang="en-US" smtClean="0"/>
              <a:t> 作業環境とシナリオ</a:t>
            </a:r>
            <a:endParaRPr kumimoji="1" lang="ja-JP" altLang="en-US"/>
          </a:p>
        </p:txBody>
      </p:sp>
      <p:sp>
        <p:nvSpPr>
          <p:cNvPr id="9" name="正方形/長方形 8"/>
          <p:cNvSpPr/>
          <p:nvPr/>
        </p:nvSpPr>
        <p:spPr bwMode="auto">
          <a:xfrm>
            <a:off x="2339690" y="3933070"/>
            <a:ext cx="4392610" cy="1438110"/>
          </a:xfrm>
          <a:prstGeom prst="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kumimoji="1" lang="en-US" altLang="ja-JP" sz="1400" smtClean="0">
                <a:solidFill>
                  <a:srgbClr val="002960"/>
                </a:solidFill>
                <a:latin typeface="+mn-ea"/>
              </a:rPr>
              <a:t>CentOS 7</a:t>
            </a:r>
            <a:endParaRPr kumimoji="1" lang="ja-JP" altLang="en-US" sz="1400" smtClean="0">
              <a:solidFill>
                <a:srgbClr val="002960"/>
              </a:solidFill>
              <a:latin typeface="+mn-ea"/>
            </a:endParaRPr>
          </a:p>
        </p:txBody>
      </p:sp>
      <p:pic>
        <p:nvPicPr>
          <p:cNvPr id="7" name="図 6"/>
          <p:cNvPicPr>
            <a:picLocks noChangeAspect="1"/>
          </p:cNvPicPr>
          <p:nvPr/>
        </p:nvPicPr>
        <p:blipFill>
          <a:blip r:embed="rId2"/>
          <a:stretch>
            <a:fillRect/>
          </a:stretch>
        </p:blipFill>
        <p:spPr>
          <a:xfrm>
            <a:off x="658047" y="4447580"/>
            <a:ext cx="1105563" cy="648089"/>
          </a:xfrm>
          <a:prstGeom prst="rect">
            <a:avLst/>
          </a:prstGeom>
        </p:spPr>
      </p:pic>
      <p:sp>
        <p:nvSpPr>
          <p:cNvPr id="11" name="角丸四角形 10"/>
          <p:cNvSpPr/>
          <p:nvPr/>
        </p:nvSpPr>
        <p:spPr bwMode="auto">
          <a:xfrm>
            <a:off x="2627730" y="4553796"/>
            <a:ext cx="1440200" cy="435657"/>
          </a:xfrm>
          <a:prstGeom prst="roundRect">
            <a:avLst/>
          </a:prstGeom>
          <a:solidFill>
            <a:schemeClr val="accent6"/>
          </a:solidFill>
          <a:ln>
            <a:noFill/>
          </a:ln>
          <a:ex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200" dirty="0" smtClean="0">
                <a:latin typeface="+mn-ea"/>
              </a:rPr>
              <a:t>ITA</a:t>
            </a:r>
          </a:p>
          <a:p>
            <a:pPr algn="ctr"/>
            <a:r>
              <a:rPr lang="en-US" altLang="ja-JP" sz="1200" smtClean="0">
                <a:latin typeface="+mn-ea"/>
              </a:rPr>
              <a:t>1.9.0</a:t>
            </a:r>
            <a:endParaRPr kumimoji="1" lang="ja-JP" altLang="en-US" sz="1200" dirty="0" smtClean="0">
              <a:latin typeface="+mn-ea"/>
            </a:endParaRPr>
          </a:p>
        </p:txBody>
      </p:sp>
      <p:sp>
        <p:nvSpPr>
          <p:cNvPr id="13" name="テキスト ボックス 12"/>
          <p:cNvSpPr txBox="1"/>
          <p:nvPr/>
        </p:nvSpPr>
        <p:spPr>
          <a:xfrm>
            <a:off x="7276155" y="5649811"/>
            <a:ext cx="1662649" cy="261610"/>
          </a:xfrm>
          <a:prstGeom prst="rect">
            <a:avLst/>
          </a:prstGeom>
          <a:noFill/>
        </p:spPr>
        <p:txBody>
          <a:bodyPr wrap="square" rtlCol="0">
            <a:spAutoFit/>
          </a:bodyPr>
          <a:lstStyle/>
          <a:p>
            <a:pPr algn="ctr"/>
            <a:r>
              <a:rPr lang="ja-JP" altLang="en-US" sz="1100" b="1" smtClean="0">
                <a:ln w="0"/>
                <a:solidFill>
                  <a:schemeClr val="accent6">
                    <a:lumMod val="90000"/>
                    <a:lumOff val="10000"/>
                  </a:schemeClr>
                </a:solidFill>
              </a:rPr>
              <a:t>作業ターゲット群</a:t>
            </a:r>
            <a:endParaRPr lang="en-US" altLang="ja-JP" sz="1100" b="1">
              <a:ln w="0"/>
              <a:solidFill>
                <a:schemeClr val="accent6">
                  <a:lumMod val="90000"/>
                  <a:lumOff val="10000"/>
                </a:schemeClr>
              </a:solidFill>
            </a:endParaRPr>
          </a:p>
        </p:txBody>
      </p:sp>
      <p:sp>
        <p:nvSpPr>
          <p:cNvPr id="14" name="テキスト ボックス 13"/>
          <p:cNvSpPr txBox="1"/>
          <p:nvPr/>
        </p:nvSpPr>
        <p:spPr>
          <a:xfrm>
            <a:off x="3815895" y="5649548"/>
            <a:ext cx="1440200" cy="261610"/>
          </a:xfrm>
          <a:prstGeom prst="rect">
            <a:avLst/>
          </a:prstGeom>
          <a:noFill/>
        </p:spPr>
        <p:txBody>
          <a:bodyPr wrap="square" rtlCol="0">
            <a:spAutoFit/>
          </a:bodyPr>
          <a:lstStyle/>
          <a:p>
            <a:r>
              <a:rPr lang="en-US" altLang="ja-JP" sz="1100" b="1" smtClean="0">
                <a:ln w="0"/>
                <a:solidFill>
                  <a:schemeClr val="accent6">
                    <a:lumMod val="90000"/>
                    <a:lumOff val="10000"/>
                  </a:schemeClr>
                </a:solidFill>
              </a:rPr>
              <a:t>ITA</a:t>
            </a:r>
            <a:r>
              <a:rPr lang="ja-JP" altLang="en-US" sz="1100" b="1" smtClean="0">
                <a:ln w="0"/>
                <a:solidFill>
                  <a:schemeClr val="accent6">
                    <a:lumMod val="90000"/>
                    <a:lumOff val="10000"/>
                  </a:schemeClr>
                </a:solidFill>
              </a:rPr>
              <a:t>ホストサーバー</a:t>
            </a:r>
            <a:endParaRPr lang="en-US" altLang="ja-JP" sz="1100" b="1">
              <a:ln w="0"/>
              <a:solidFill>
                <a:schemeClr val="accent6">
                  <a:lumMod val="90000"/>
                  <a:lumOff val="10000"/>
                </a:schemeClr>
              </a:solidFill>
            </a:endParaRPr>
          </a:p>
        </p:txBody>
      </p:sp>
      <p:sp>
        <p:nvSpPr>
          <p:cNvPr id="12" name="角丸四角形 11"/>
          <p:cNvSpPr/>
          <p:nvPr/>
        </p:nvSpPr>
        <p:spPr bwMode="auto">
          <a:xfrm>
            <a:off x="5148080" y="4553796"/>
            <a:ext cx="1440200" cy="435657"/>
          </a:xfrm>
          <a:prstGeom prst="roundRect">
            <a:avLst/>
          </a:prstGeom>
          <a:solidFill>
            <a:schemeClr val="accent6"/>
          </a:solidFill>
          <a:ln>
            <a:noFill/>
          </a:ln>
          <a:ex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200" dirty="0" err="1" smtClean="0">
                <a:latin typeface="+mn-ea"/>
              </a:rPr>
              <a:t>Ansible</a:t>
            </a:r>
            <a:endParaRPr lang="en-US" altLang="ja-JP" sz="1200" dirty="0" smtClean="0">
              <a:latin typeface="+mn-ea"/>
            </a:endParaRPr>
          </a:p>
          <a:p>
            <a:pPr algn="ctr"/>
            <a:r>
              <a:rPr kumimoji="1" lang="en-US" altLang="ja-JP" sz="1200" dirty="0" smtClean="0">
                <a:latin typeface="+mn-ea"/>
              </a:rPr>
              <a:t>2.11.2</a:t>
            </a:r>
          </a:p>
        </p:txBody>
      </p:sp>
      <p:cxnSp>
        <p:nvCxnSpPr>
          <p:cNvPr id="17" name="カギ線コネクタ 122"/>
          <p:cNvCxnSpPr>
            <a:stCxn id="7" idx="3"/>
            <a:endCxn id="11" idx="1"/>
          </p:cNvCxnSpPr>
          <p:nvPr/>
        </p:nvCxnSpPr>
        <p:spPr bwMode="auto">
          <a:xfrm>
            <a:off x="1763610" y="4771625"/>
            <a:ext cx="1080150" cy="0"/>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sp>
        <p:nvSpPr>
          <p:cNvPr id="24" name="テキスト ボックス 23"/>
          <p:cNvSpPr txBox="1"/>
          <p:nvPr/>
        </p:nvSpPr>
        <p:spPr>
          <a:xfrm>
            <a:off x="233715" y="5886569"/>
            <a:ext cx="8748580" cy="646331"/>
          </a:xfrm>
          <a:prstGeom prst="rect">
            <a:avLst/>
          </a:prstGeom>
          <a:noFill/>
        </p:spPr>
        <p:txBody>
          <a:bodyPr wrap="square" rtlCol="0">
            <a:spAutoFit/>
          </a:bodyPr>
          <a:lstStyle/>
          <a:p>
            <a:r>
              <a:rPr kumimoji="1" lang="en-US" altLang="ja-JP" sz="1200" smtClean="0"/>
              <a:t>※1 </a:t>
            </a:r>
            <a:r>
              <a:rPr kumimoji="1" lang="ja-JP" altLang="en-US" sz="1200" smtClean="0"/>
              <a:t>今回はホストサーバーとして</a:t>
            </a:r>
            <a:r>
              <a:rPr kumimoji="1" lang="en-US" altLang="ja-JP" sz="1200" smtClean="0"/>
              <a:t>CentOS7</a:t>
            </a:r>
            <a:r>
              <a:rPr kumimoji="1" lang="ja-JP" altLang="en-US" sz="1200" smtClean="0"/>
              <a:t>を利用致しますが、</a:t>
            </a:r>
            <a:r>
              <a:rPr kumimoji="1" lang="en-US" altLang="ja-JP" sz="1200" smtClean="0"/>
              <a:t>ITA</a:t>
            </a:r>
            <a:r>
              <a:rPr kumimoji="1" lang="ja-JP" altLang="en-US" sz="1200" smtClean="0"/>
              <a:t>は</a:t>
            </a:r>
            <a:r>
              <a:rPr kumimoji="1" lang="en-US" altLang="ja-JP" sz="1200" smtClean="0"/>
              <a:t>RHEL7</a:t>
            </a:r>
            <a:r>
              <a:rPr kumimoji="1" lang="ja-JP" altLang="en-US" sz="1200" smtClean="0"/>
              <a:t>系および</a:t>
            </a:r>
            <a:r>
              <a:rPr kumimoji="1" lang="en-US" altLang="ja-JP" sz="1200" smtClean="0"/>
              <a:t>RHEL8</a:t>
            </a:r>
            <a:r>
              <a:rPr kumimoji="1" lang="ja-JP" altLang="en-US" sz="1200" smtClean="0"/>
              <a:t>系</a:t>
            </a:r>
            <a:r>
              <a:rPr lang="ja-JP" altLang="en-US" sz="1200" smtClean="0"/>
              <a:t>の</a:t>
            </a:r>
            <a:r>
              <a:rPr lang="en-US" altLang="ja-JP" sz="1200" smtClean="0"/>
              <a:t>OS</a:t>
            </a:r>
            <a:r>
              <a:rPr lang="ja-JP" altLang="en-US" sz="1200" smtClean="0"/>
              <a:t>で導入いただけます。</a:t>
            </a:r>
            <a:r>
              <a:rPr lang="en-US" altLang="ja-JP" sz="1200" smtClean="0"/>
              <a:t/>
            </a:r>
            <a:br>
              <a:rPr lang="en-US" altLang="ja-JP" sz="1200" smtClean="0"/>
            </a:br>
            <a:r>
              <a:rPr lang="en-US" altLang="ja-JP" sz="1200" smtClean="0"/>
              <a:t>※2 </a:t>
            </a:r>
            <a:r>
              <a:rPr lang="ja-JP" altLang="en-US" sz="1200" smtClean="0"/>
              <a:t>本資料では各項目への入力例としてレイヤ３スイッチを採用しています。ルーターやレイヤ２スイッチを利用する場合、</a:t>
            </a:r>
            <a:r>
              <a:rPr lang="en-US" altLang="ja-JP" sz="1200"/>
              <a:t/>
            </a:r>
            <a:br>
              <a:rPr lang="en-US" altLang="ja-JP" sz="1200"/>
            </a:br>
            <a:r>
              <a:rPr lang="ja-JP" altLang="en-US" sz="1200" smtClean="0"/>
              <a:t>適宜読み替えてください。</a:t>
            </a:r>
            <a:endParaRPr lang="en-US" altLang="ja-JP" sz="1200"/>
          </a:p>
        </p:txBody>
      </p:sp>
      <p:cxnSp>
        <p:nvCxnSpPr>
          <p:cNvPr id="32" name="カギ線コネクタ 122"/>
          <p:cNvCxnSpPr>
            <a:stCxn id="11" idx="3"/>
            <a:endCxn id="12" idx="1"/>
          </p:cNvCxnSpPr>
          <p:nvPr/>
        </p:nvCxnSpPr>
        <p:spPr bwMode="auto">
          <a:xfrm>
            <a:off x="4067930" y="4771625"/>
            <a:ext cx="1080150" cy="0"/>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grpSp>
        <p:nvGrpSpPr>
          <p:cNvPr id="15" name="グループ化 14"/>
          <p:cNvGrpSpPr>
            <a:grpSpLocks noChangeAspect="1"/>
          </p:cNvGrpSpPr>
          <p:nvPr/>
        </p:nvGrpSpPr>
        <p:grpSpPr>
          <a:xfrm>
            <a:off x="7369594" y="3843915"/>
            <a:ext cx="478800" cy="478800"/>
            <a:chOff x="1143000" y="0"/>
            <a:chExt cx="6858000" cy="6858000"/>
          </a:xfrm>
        </p:grpSpPr>
        <p:sp>
          <p:nvSpPr>
            <p:cNvPr id="18" name="Freeform 164"/>
            <p:cNvSpPr>
              <a:spLocks noChangeAspect="1"/>
            </p:cNvSpPr>
            <p:nvPr/>
          </p:nvSpPr>
          <p:spPr bwMode="auto">
            <a:xfrm>
              <a:off x="1143000" y="0"/>
              <a:ext cx="6858000" cy="6858000"/>
            </a:xfrm>
            <a:custGeom>
              <a:avLst/>
              <a:gdLst>
                <a:gd name="T0" fmla="*/ 16372 w 16372"/>
                <a:gd name="T1" fmla="*/ 15788 h 16372"/>
                <a:gd name="T2" fmla="*/ 15788 w 16372"/>
                <a:gd name="T3" fmla="*/ 16372 h 16372"/>
                <a:gd name="T4" fmla="*/ 584 w 16372"/>
                <a:gd name="T5" fmla="*/ 16372 h 16372"/>
                <a:gd name="T6" fmla="*/ 0 w 16372"/>
                <a:gd name="T7" fmla="*/ 15788 h 16372"/>
                <a:gd name="T8" fmla="*/ 0 w 16372"/>
                <a:gd name="T9" fmla="*/ 584 h 16372"/>
                <a:gd name="T10" fmla="*/ 584 w 16372"/>
                <a:gd name="T11" fmla="*/ 0 h 16372"/>
                <a:gd name="T12" fmla="*/ 15788 w 16372"/>
                <a:gd name="T13" fmla="*/ 0 h 16372"/>
                <a:gd name="T14" fmla="*/ 16372 w 16372"/>
                <a:gd name="T15" fmla="*/ 584 h 16372"/>
                <a:gd name="T16" fmla="*/ 16372 w 16372"/>
                <a:gd name="T17" fmla="*/ 15788 h 16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372" h="16372">
                  <a:moveTo>
                    <a:pt x="16372" y="15788"/>
                  </a:moveTo>
                  <a:cubicBezTo>
                    <a:pt x="16372" y="16115"/>
                    <a:pt x="16115" y="16372"/>
                    <a:pt x="15788" y="16372"/>
                  </a:cubicBezTo>
                  <a:cubicBezTo>
                    <a:pt x="584" y="16372"/>
                    <a:pt x="584" y="16372"/>
                    <a:pt x="584" y="16372"/>
                  </a:cubicBezTo>
                  <a:cubicBezTo>
                    <a:pt x="257" y="16372"/>
                    <a:pt x="0" y="16115"/>
                    <a:pt x="0" y="15788"/>
                  </a:cubicBezTo>
                  <a:cubicBezTo>
                    <a:pt x="0" y="584"/>
                    <a:pt x="0" y="584"/>
                    <a:pt x="0" y="584"/>
                  </a:cubicBezTo>
                  <a:cubicBezTo>
                    <a:pt x="0" y="256"/>
                    <a:pt x="257" y="0"/>
                    <a:pt x="584" y="0"/>
                  </a:cubicBezTo>
                  <a:cubicBezTo>
                    <a:pt x="15788" y="0"/>
                    <a:pt x="15788" y="0"/>
                    <a:pt x="15788" y="0"/>
                  </a:cubicBezTo>
                  <a:cubicBezTo>
                    <a:pt x="16115" y="0"/>
                    <a:pt x="16372" y="256"/>
                    <a:pt x="16372" y="584"/>
                  </a:cubicBezTo>
                  <a:lnTo>
                    <a:pt x="16372" y="15788"/>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9" name="フリーフォーム 18"/>
            <p:cNvSpPr>
              <a:spLocks noChangeAspect="1"/>
            </p:cNvSpPr>
            <p:nvPr/>
          </p:nvSpPr>
          <p:spPr bwMode="auto">
            <a:xfrm>
              <a:off x="1498600" y="370464"/>
              <a:ext cx="6153150" cy="6123526"/>
            </a:xfrm>
            <a:custGeom>
              <a:avLst/>
              <a:gdLst>
                <a:gd name="connsiteX0" fmla="*/ 2818599 w 6153150"/>
                <a:gd name="connsiteY0" fmla="*/ 3423661 h 6123526"/>
                <a:gd name="connsiteX1" fmla="*/ 3339315 w 6153150"/>
                <a:gd name="connsiteY1" fmla="*/ 3423661 h 6123526"/>
                <a:gd name="connsiteX2" fmla="*/ 3339315 w 6153150"/>
                <a:gd name="connsiteY2" fmla="*/ 4513407 h 6123526"/>
                <a:gd name="connsiteX3" fmla="*/ 3382045 w 6153150"/>
                <a:gd name="connsiteY3" fmla="*/ 4556126 h 6123526"/>
                <a:gd name="connsiteX4" fmla="*/ 3955963 w 6153150"/>
                <a:gd name="connsiteY4" fmla="*/ 4556126 h 6123526"/>
                <a:gd name="connsiteX5" fmla="*/ 3977328 w 6153150"/>
                <a:gd name="connsiteY5" fmla="*/ 4587956 h 6123526"/>
                <a:gd name="connsiteX6" fmla="*/ 3094667 w 6153150"/>
                <a:gd name="connsiteY6" fmla="*/ 6107821 h 6123526"/>
                <a:gd name="connsiteX7" fmla="*/ 3063667 w 6153150"/>
                <a:gd name="connsiteY7" fmla="*/ 6107821 h 6123526"/>
                <a:gd name="connsiteX8" fmla="*/ 2181005 w 6153150"/>
                <a:gd name="connsiteY8" fmla="*/ 4587956 h 6123526"/>
                <a:gd name="connsiteX9" fmla="*/ 2202370 w 6153150"/>
                <a:gd name="connsiteY9" fmla="*/ 4556126 h 6123526"/>
                <a:gd name="connsiteX10" fmla="*/ 2775870 w 6153150"/>
                <a:gd name="connsiteY10" fmla="*/ 4556126 h 6123526"/>
                <a:gd name="connsiteX11" fmla="*/ 2818599 w 6153150"/>
                <a:gd name="connsiteY11" fmla="*/ 4513407 h 6123526"/>
                <a:gd name="connsiteX12" fmla="*/ 2818599 w 6153150"/>
                <a:gd name="connsiteY12" fmla="*/ 3423661 h 6123526"/>
                <a:gd name="connsiteX13" fmla="*/ 5002663 w 6153150"/>
                <a:gd name="connsiteY13" fmla="*/ 2139655 h 6123526"/>
                <a:gd name="connsiteX14" fmla="*/ 5020685 w 6153150"/>
                <a:gd name="connsiteY14" fmla="*/ 2165281 h 6123526"/>
                <a:gd name="connsiteX15" fmla="*/ 5020685 w 6153150"/>
                <a:gd name="connsiteY15" fmla="*/ 2739199 h 6123526"/>
                <a:gd name="connsiteX16" fmla="*/ 5063404 w 6153150"/>
                <a:gd name="connsiteY16" fmla="*/ 2781510 h 6123526"/>
                <a:gd name="connsiteX17" fmla="*/ 6153150 w 6153150"/>
                <a:gd name="connsiteY17" fmla="*/ 2781510 h 6123526"/>
                <a:gd name="connsiteX18" fmla="*/ 6153150 w 6153150"/>
                <a:gd name="connsiteY18" fmla="*/ 3302226 h 6123526"/>
                <a:gd name="connsiteX19" fmla="*/ 5063404 w 6153150"/>
                <a:gd name="connsiteY19" fmla="*/ 3302226 h 6123526"/>
                <a:gd name="connsiteX20" fmla="*/ 5020685 w 6153150"/>
                <a:gd name="connsiteY20" fmla="*/ 3345375 h 6123526"/>
                <a:gd name="connsiteX21" fmla="*/ 5020685 w 6153150"/>
                <a:gd name="connsiteY21" fmla="*/ 3918874 h 6123526"/>
                <a:gd name="connsiteX22" fmla="*/ 4988856 w 6153150"/>
                <a:gd name="connsiteY22" fmla="*/ 3940239 h 6123526"/>
                <a:gd name="connsiteX23" fmla="*/ 3469410 w 6153150"/>
                <a:gd name="connsiteY23" fmla="*/ 3057997 h 6123526"/>
                <a:gd name="connsiteX24" fmla="*/ 3469410 w 6153150"/>
                <a:gd name="connsiteY24" fmla="*/ 3026578 h 6123526"/>
                <a:gd name="connsiteX25" fmla="*/ 4988856 w 6153150"/>
                <a:gd name="connsiteY25" fmla="*/ 2143917 h 6123526"/>
                <a:gd name="connsiteX26" fmla="*/ 5002663 w 6153150"/>
                <a:gd name="connsiteY26" fmla="*/ 2139655 h 6123526"/>
                <a:gd name="connsiteX27" fmla="*/ 1150984 w 6153150"/>
                <a:gd name="connsiteY27" fmla="*/ 2139655 h 6123526"/>
                <a:gd name="connsiteX28" fmla="*/ 1164797 w 6153150"/>
                <a:gd name="connsiteY28" fmla="*/ 2143916 h 6123526"/>
                <a:gd name="connsiteX29" fmla="*/ 2685320 w 6153150"/>
                <a:gd name="connsiteY29" fmla="*/ 3026578 h 6123526"/>
                <a:gd name="connsiteX30" fmla="*/ 2685320 w 6153150"/>
                <a:gd name="connsiteY30" fmla="*/ 3057997 h 6123526"/>
                <a:gd name="connsiteX31" fmla="*/ 1164797 w 6153150"/>
                <a:gd name="connsiteY31" fmla="*/ 3940239 h 6123526"/>
                <a:gd name="connsiteX32" fmla="*/ 1132954 w 6153150"/>
                <a:gd name="connsiteY32" fmla="*/ 3918874 h 6123526"/>
                <a:gd name="connsiteX33" fmla="*/ 1132954 w 6153150"/>
                <a:gd name="connsiteY33" fmla="*/ 3345375 h 6123526"/>
                <a:gd name="connsiteX34" fmla="*/ 1090217 w 6153150"/>
                <a:gd name="connsiteY34" fmla="*/ 3302226 h 6123526"/>
                <a:gd name="connsiteX35" fmla="*/ 0 w 6153150"/>
                <a:gd name="connsiteY35" fmla="*/ 3302226 h 6123526"/>
                <a:gd name="connsiteX36" fmla="*/ 0 w 6153150"/>
                <a:gd name="connsiteY36" fmla="*/ 2781510 h 6123526"/>
                <a:gd name="connsiteX37" fmla="*/ 1090217 w 6153150"/>
                <a:gd name="connsiteY37" fmla="*/ 2781510 h 6123526"/>
                <a:gd name="connsiteX38" fmla="*/ 1132954 w 6153150"/>
                <a:gd name="connsiteY38" fmla="*/ 2739199 h 6123526"/>
                <a:gd name="connsiteX39" fmla="*/ 1132954 w 6153150"/>
                <a:gd name="connsiteY39" fmla="*/ 2165281 h 6123526"/>
                <a:gd name="connsiteX40" fmla="*/ 1150984 w 6153150"/>
                <a:gd name="connsiteY40" fmla="*/ 2139655 h 6123526"/>
                <a:gd name="connsiteX41" fmla="*/ 3079167 w 6153150"/>
                <a:gd name="connsiteY41" fmla="*/ 0 h 6123526"/>
                <a:gd name="connsiteX42" fmla="*/ 3094667 w 6153150"/>
                <a:gd name="connsiteY42" fmla="*/ 16017 h 6123526"/>
                <a:gd name="connsiteX43" fmla="*/ 3977328 w 6153150"/>
                <a:gd name="connsiteY43" fmla="*/ 1535647 h 6123526"/>
                <a:gd name="connsiteX44" fmla="*/ 3955963 w 6153150"/>
                <a:gd name="connsiteY44" fmla="*/ 1567472 h 6123526"/>
                <a:gd name="connsiteX45" fmla="*/ 3382045 w 6153150"/>
                <a:gd name="connsiteY45" fmla="*/ 1567472 h 6123526"/>
                <a:gd name="connsiteX46" fmla="*/ 3339315 w 6153150"/>
                <a:gd name="connsiteY46" fmla="*/ 1610184 h 6123526"/>
                <a:gd name="connsiteX47" fmla="*/ 3339315 w 6153150"/>
                <a:gd name="connsiteY47" fmla="*/ 2699761 h 6123526"/>
                <a:gd name="connsiteX48" fmla="*/ 2818599 w 6153150"/>
                <a:gd name="connsiteY48" fmla="*/ 2699761 h 6123526"/>
                <a:gd name="connsiteX49" fmla="*/ 2818599 w 6153150"/>
                <a:gd name="connsiteY49" fmla="*/ 1610184 h 6123526"/>
                <a:gd name="connsiteX50" fmla="*/ 2776288 w 6153150"/>
                <a:gd name="connsiteY50" fmla="*/ 1567472 h 6123526"/>
                <a:gd name="connsiteX51" fmla="*/ 2202370 w 6153150"/>
                <a:gd name="connsiteY51" fmla="*/ 1567472 h 6123526"/>
                <a:gd name="connsiteX52" fmla="*/ 2181005 w 6153150"/>
                <a:gd name="connsiteY52" fmla="*/ 1535647 h 6123526"/>
                <a:gd name="connsiteX53" fmla="*/ 3063667 w 6153150"/>
                <a:gd name="connsiteY53" fmla="*/ 16017 h 6123526"/>
                <a:gd name="connsiteX54" fmla="*/ 3079167 w 6153150"/>
                <a:gd name="connsiteY54" fmla="*/ 0 h 612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153150" h="6123526">
                  <a:moveTo>
                    <a:pt x="2818599" y="3423661"/>
                  </a:moveTo>
                  <a:cubicBezTo>
                    <a:pt x="2818599" y="3423661"/>
                    <a:pt x="2818599" y="3423661"/>
                    <a:pt x="3339315" y="3423661"/>
                  </a:cubicBezTo>
                  <a:cubicBezTo>
                    <a:pt x="3339315" y="3705102"/>
                    <a:pt x="3339315" y="4061092"/>
                    <a:pt x="3339315" y="4513407"/>
                  </a:cubicBezTo>
                  <a:cubicBezTo>
                    <a:pt x="3339315" y="4534767"/>
                    <a:pt x="3360680" y="4556126"/>
                    <a:pt x="3382045" y="4556126"/>
                  </a:cubicBezTo>
                  <a:cubicBezTo>
                    <a:pt x="3382045" y="4556126"/>
                    <a:pt x="3382045" y="4556126"/>
                    <a:pt x="3955963" y="4556126"/>
                  </a:cubicBezTo>
                  <a:cubicBezTo>
                    <a:pt x="3977328" y="4556126"/>
                    <a:pt x="3987801" y="4567015"/>
                    <a:pt x="3977328" y="4587956"/>
                  </a:cubicBezTo>
                  <a:cubicBezTo>
                    <a:pt x="3977328" y="4587956"/>
                    <a:pt x="3977328" y="4587956"/>
                    <a:pt x="3094667" y="6107821"/>
                  </a:cubicBezTo>
                  <a:cubicBezTo>
                    <a:pt x="3084613" y="6128761"/>
                    <a:pt x="3073721" y="6128761"/>
                    <a:pt x="3063667" y="6107821"/>
                  </a:cubicBezTo>
                  <a:cubicBezTo>
                    <a:pt x="3063667" y="6107821"/>
                    <a:pt x="3063667" y="6107821"/>
                    <a:pt x="2181005" y="4587956"/>
                  </a:cubicBezTo>
                  <a:cubicBezTo>
                    <a:pt x="2170113" y="4567015"/>
                    <a:pt x="2181005" y="4556126"/>
                    <a:pt x="2202370" y="4556126"/>
                  </a:cubicBezTo>
                  <a:cubicBezTo>
                    <a:pt x="2202370" y="4556126"/>
                    <a:pt x="2202370" y="4556126"/>
                    <a:pt x="2775870" y="4556126"/>
                  </a:cubicBezTo>
                  <a:cubicBezTo>
                    <a:pt x="2797234" y="4556126"/>
                    <a:pt x="2818599" y="4534767"/>
                    <a:pt x="2818599" y="4513407"/>
                  </a:cubicBezTo>
                  <a:cubicBezTo>
                    <a:pt x="2818599" y="4513407"/>
                    <a:pt x="2818599" y="4512988"/>
                    <a:pt x="2818599" y="3423661"/>
                  </a:cubicBezTo>
                  <a:close/>
                  <a:moveTo>
                    <a:pt x="5002663" y="2139655"/>
                  </a:moveTo>
                  <a:cubicBezTo>
                    <a:pt x="5014560" y="2139125"/>
                    <a:pt x="5020685" y="2149258"/>
                    <a:pt x="5020685" y="2165281"/>
                  </a:cubicBezTo>
                  <a:cubicBezTo>
                    <a:pt x="5020685" y="2165281"/>
                    <a:pt x="5020685" y="2165281"/>
                    <a:pt x="5020685" y="2739199"/>
                  </a:cubicBezTo>
                  <a:cubicBezTo>
                    <a:pt x="5020685" y="2760145"/>
                    <a:pt x="5042045" y="2781510"/>
                    <a:pt x="5063404" y="2781510"/>
                  </a:cubicBezTo>
                  <a:cubicBezTo>
                    <a:pt x="5063404" y="2781510"/>
                    <a:pt x="5064242" y="2781510"/>
                    <a:pt x="6153150" y="2781510"/>
                  </a:cubicBezTo>
                  <a:cubicBezTo>
                    <a:pt x="6153150" y="2781510"/>
                    <a:pt x="6153150" y="2781510"/>
                    <a:pt x="6153150" y="3302226"/>
                  </a:cubicBezTo>
                  <a:cubicBezTo>
                    <a:pt x="5872128" y="3302226"/>
                    <a:pt x="5515720" y="3302226"/>
                    <a:pt x="5063404" y="3302226"/>
                  </a:cubicBezTo>
                  <a:cubicBezTo>
                    <a:pt x="5042045" y="3302226"/>
                    <a:pt x="5020685" y="3323591"/>
                    <a:pt x="5020685" y="3345375"/>
                  </a:cubicBezTo>
                  <a:cubicBezTo>
                    <a:pt x="5020685" y="3345375"/>
                    <a:pt x="5020685" y="3345375"/>
                    <a:pt x="5020685" y="3918874"/>
                  </a:cubicBezTo>
                  <a:cubicBezTo>
                    <a:pt x="5020685" y="3940239"/>
                    <a:pt x="5009796" y="3950712"/>
                    <a:pt x="4988856" y="3940239"/>
                  </a:cubicBezTo>
                  <a:cubicBezTo>
                    <a:pt x="4988856" y="3940239"/>
                    <a:pt x="4988856" y="3940239"/>
                    <a:pt x="3469410" y="3057997"/>
                  </a:cubicBezTo>
                  <a:cubicBezTo>
                    <a:pt x="3448050" y="3047524"/>
                    <a:pt x="3448050" y="3037051"/>
                    <a:pt x="3469410" y="3026578"/>
                  </a:cubicBezTo>
                  <a:cubicBezTo>
                    <a:pt x="3469410" y="3026578"/>
                    <a:pt x="3469410" y="3026578"/>
                    <a:pt x="4988856" y="2143917"/>
                  </a:cubicBezTo>
                  <a:cubicBezTo>
                    <a:pt x="4994091" y="2141193"/>
                    <a:pt x="4998698" y="2139832"/>
                    <a:pt x="5002663" y="2139655"/>
                  </a:cubicBezTo>
                  <a:close/>
                  <a:moveTo>
                    <a:pt x="1150984" y="2139655"/>
                  </a:moveTo>
                  <a:cubicBezTo>
                    <a:pt x="1154951" y="2139832"/>
                    <a:pt x="1159560" y="2141193"/>
                    <a:pt x="1164797" y="2143916"/>
                  </a:cubicBezTo>
                  <a:cubicBezTo>
                    <a:pt x="2685320" y="3026578"/>
                    <a:pt x="2685320" y="3026578"/>
                    <a:pt x="2685320" y="3026578"/>
                  </a:cubicBezTo>
                  <a:cubicBezTo>
                    <a:pt x="2706688" y="3037051"/>
                    <a:pt x="2706688" y="3047524"/>
                    <a:pt x="2685320" y="3057997"/>
                  </a:cubicBezTo>
                  <a:cubicBezTo>
                    <a:pt x="1164797" y="3940239"/>
                    <a:pt x="1164797" y="3940239"/>
                    <a:pt x="1164797" y="3940239"/>
                  </a:cubicBezTo>
                  <a:cubicBezTo>
                    <a:pt x="1143848" y="3950712"/>
                    <a:pt x="1132954" y="3940239"/>
                    <a:pt x="1132954" y="3918874"/>
                  </a:cubicBezTo>
                  <a:cubicBezTo>
                    <a:pt x="1132954" y="3345375"/>
                    <a:pt x="1132954" y="3345375"/>
                    <a:pt x="1132954" y="3345375"/>
                  </a:cubicBezTo>
                  <a:cubicBezTo>
                    <a:pt x="1132954" y="3323591"/>
                    <a:pt x="1111585" y="3302226"/>
                    <a:pt x="1090217" y="3302226"/>
                  </a:cubicBezTo>
                  <a:cubicBezTo>
                    <a:pt x="637706" y="3302226"/>
                    <a:pt x="281563" y="3302226"/>
                    <a:pt x="0" y="3302226"/>
                  </a:cubicBezTo>
                  <a:cubicBezTo>
                    <a:pt x="0" y="2781510"/>
                    <a:pt x="0" y="2781510"/>
                    <a:pt x="0" y="2781510"/>
                  </a:cubicBezTo>
                  <a:cubicBezTo>
                    <a:pt x="1089798" y="2781510"/>
                    <a:pt x="1090217" y="2781510"/>
                    <a:pt x="1090217" y="2781510"/>
                  </a:cubicBezTo>
                  <a:cubicBezTo>
                    <a:pt x="1111585" y="2781510"/>
                    <a:pt x="1132954" y="2760145"/>
                    <a:pt x="1132954" y="2739199"/>
                  </a:cubicBezTo>
                  <a:cubicBezTo>
                    <a:pt x="1132954" y="2165281"/>
                    <a:pt x="1132954" y="2165281"/>
                    <a:pt x="1132954" y="2165281"/>
                  </a:cubicBezTo>
                  <a:cubicBezTo>
                    <a:pt x="1132954" y="2149257"/>
                    <a:pt x="1139082" y="2139125"/>
                    <a:pt x="1150984" y="2139655"/>
                  </a:cubicBezTo>
                  <a:close/>
                  <a:moveTo>
                    <a:pt x="3079167" y="0"/>
                  </a:moveTo>
                  <a:cubicBezTo>
                    <a:pt x="3084403" y="0"/>
                    <a:pt x="3089640" y="5339"/>
                    <a:pt x="3094667" y="16017"/>
                  </a:cubicBezTo>
                  <a:cubicBezTo>
                    <a:pt x="3977328" y="1535647"/>
                    <a:pt x="3977328" y="1535647"/>
                    <a:pt x="3977328" y="1535647"/>
                  </a:cubicBezTo>
                  <a:cubicBezTo>
                    <a:pt x="3987801" y="1556585"/>
                    <a:pt x="3977328" y="1567472"/>
                    <a:pt x="3955963" y="1567472"/>
                  </a:cubicBezTo>
                  <a:cubicBezTo>
                    <a:pt x="3382045" y="1567472"/>
                    <a:pt x="3382045" y="1567472"/>
                    <a:pt x="3382045" y="1567472"/>
                  </a:cubicBezTo>
                  <a:cubicBezTo>
                    <a:pt x="3360680" y="1567472"/>
                    <a:pt x="3339315" y="1588828"/>
                    <a:pt x="3339315" y="1610184"/>
                  </a:cubicBezTo>
                  <a:cubicBezTo>
                    <a:pt x="3339315" y="2062848"/>
                    <a:pt x="3339315" y="2418782"/>
                    <a:pt x="3339315" y="2699761"/>
                  </a:cubicBezTo>
                  <a:cubicBezTo>
                    <a:pt x="2818599" y="2699761"/>
                    <a:pt x="2818599" y="2699761"/>
                    <a:pt x="2818599" y="2699761"/>
                  </a:cubicBezTo>
                  <a:cubicBezTo>
                    <a:pt x="2818599" y="1610603"/>
                    <a:pt x="2818599" y="1610184"/>
                    <a:pt x="2818599" y="1610184"/>
                  </a:cubicBezTo>
                  <a:cubicBezTo>
                    <a:pt x="2818599" y="1588828"/>
                    <a:pt x="2797234" y="1567472"/>
                    <a:pt x="2776288" y="1567472"/>
                  </a:cubicBezTo>
                  <a:cubicBezTo>
                    <a:pt x="2202370" y="1567472"/>
                    <a:pt x="2202370" y="1567472"/>
                    <a:pt x="2202370" y="1567472"/>
                  </a:cubicBezTo>
                  <a:cubicBezTo>
                    <a:pt x="2181005" y="1567472"/>
                    <a:pt x="2170113" y="1556585"/>
                    <a:pt x="2181005" y="1535647"/>
                  </a:cubicBezTo>
                  <a:cubicBezTo>
                    <a:pt x="3063667" y="16017"/>
                    <a:pt x="3063667" y="16017"/>
                    <a:pt x="3063667" y="16017"/>
                  </a:cubicBezTo>
                  <a:cubicBezTo>
                    <a:pt x="3068694" y="5339"/>
                    <a:pt x="3073930" y="0"/>
                    <a:pt x="307916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0" name="グループ化 19"/>
          <p:cNvGrpSpPr>
            <a:grpSpLocks noChangeAspect="1"/>
          </p:cNvGrpSpPr>
          <p:nvPr/>
        </p:nvGrpSpPr>
        <p:grpSpPr>
          <a:xfrm>
            <a:off x="7369594" y="4910675"/>
            <a:ext cx="478800" cy="478800"/>
            <a:chOff x="1143000" y="0"/>
            <a:chExt cx="6858000" cy="6858000"/>
          </a:xfrm>
        </p:grpSpPr>
        <p:sp>
          <p:nvSpPr>
            <p:cNvPr id="21" name="Freeform 135"/>
            <p:cNvSpPr>
              <a:spLocks noChangeAspect="1"/>
            </p:cNvSpPr>
            <p:nvPr/>
          </p:nvSpPr>
          <p:spPr bwMode="auto">
            <a:xfrm>
              <a:off x="1143000" y="0"/>
              <a:ext cx="6858000" cy="6858000"/>
            </a:xfrm>
            <a:custGeom>
              <a:avLst/>
              <a:gdLst>
                <a:gd name="T0" fmla="*/ 16372 w 16372"/>
                <a:gd name="T1" fmla="*/ 15788 h 16372"/>
                <a:gd name="T2" fmla="*/ 15788 w 16372"/>
                <a:gd name="T3" fmla="*/ 16372 h 16372"/>
                <a:gd name="T4" fmla="*/ 584 w 16372"/>
                <a:gd name="T5" fmla="*/ 16372 h 16372"/>
                <a:gd name="T6" fmla="*/ 0 w 16372"/>
                <a:gd name="T7" fmla="*/ 15788 h 16372"/>
                <a:gd name="T8" fmla="*/ 0 w 16372"/>
                <a:gd name="T9" fmla="*/ 584 h 16372"/>
                <a:gd name="T10" fmla="*/ 584 w 16372"/>
                <a:gd name="T11" fmla="*/ 0 h 16372"/>
                <a:gd name="T12" fmla="*/ 15788 w 16372"/>
                <a:gd name="T13" fmla="*/ 0 h 16372"/>
                <a:gd name="T14" fmla="*/ 16372 w 16372"/>
                <a:gd name="T15" fmla="*/ 584 h 16372"/>
                <a:gd name="T16" fmla="*/ 16372 w 16372"/>
                <a:gd name="T17" fmla="*/ 15788 h 16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372" h="16372">
                  <a:moveTo>
                    <a:pt x="16372" y="15788"/>
                  </a:moveTo>
                  <a:cubicBezTo>
                    <a:pt x="16372" y="16115"/>
                    <a:pt x="16115" y="16372"/>
                    <a:pt x="15788" y="16372"/>
                  </a:cubicBezTo>
                  <a:cubicBezTo>
                    <a:pt x="584" y="16372"/>
                    <a:pt x="584" y="16372"/>
                    <a:pt x="584" y="16372"/>
                  </a:cubicBezTo>
                  <a:cubicBezTo>
                    <a:pt x="257" y="16372"/>
                    <a:pt x="0" y="16115"/>
                    <a:pt x="0" y="15788"/>
                  </a:cubicBezTo>
                  <a:cubicBezTo>
                    <a:pt x="0" y="584"/>
                    <a:pt x="0" y="584"/>
                    <a:pt x="0" y="584"/>
                  </a:cubicBezTo>
                  <a:cubicBezTo>
                    <a:pt x="0" y="257"/>
                    <a:pt x="257" y="0"/>
                    <a:pt x="584" y="0"/>
                  </a:cubicBezTo>
                  <a:cubicBezTo>
                    <a:pt x="15788" y="0"/>
                    <a:pt x="15788" y="0"/>
                    <a:pt x="15788" y="0"/>
                  </a:cubicBezTo>
                  <a:cubicBezTo>
                    <a:pt x="16115" y="0"/>
                    <a:pt x="16372" y="257"/>
                    <a:pt x="16372" y="584"/>
                  </a:cubicBezTo>
                  <a:lnTo>
                    <a:pt x="16372" y="15788"/>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2" name="Freeform 136"/>
            <p:cNvSpPr>
              <a:spLocks noChangeAspect="1"/>
            </p:cNvSpPr>
            <p:nvPr/>
          </p:nvSpPr>
          <p:spPr bwMode="auto">
            <a:xfrm>
              <a:off x="1530345" y="387345"/>
              <a:ext cx="6083295" cy="6083295"/>
            </a:xfrm>
            <a:custGeom>
              <a:avLst/>
              <a:gdLst>
                <a:gd name="T0" fmla="*/ 14488 w 14524"/>
                <a:gd name="T1" fmla="*/ 7289 h 14524"/>
                <a:gd name="T2" fmla="*/ 11899 w 14524"/>
                <a:gd name="T3" fmla="*/ 5733 h 14524"/>
                <a:gd name="T4" fmla="*/ 11845 w 14524"/>
                <a:gd name="T5" fmla="*/ 6746 h 14524"/>
                <a:gd name="T6" fmla="*/ 10607 w 14524"/>
                <a:gd name="T7" fmla="*/ 6819 h 14524"/>
                <a:gd name="T8" fmla="*/ 12049 w 14524"/>
                <a:gd name="T9" fmla="*/ 3069 h 14524"/>
                <a:gd name="T10" fmla="*/ 12842 w 14524"/>
                <a:gd name="T11" fmla="*/ 3760 h 14524"/>
                <a:gd name="T12" fmla="*/ 13674 w 14524"/>
                <a:gd name="T13" fmla="*/ 854 h 14524"/>
                <a:gd name="T14" fmla="*/ 10743 w 14524"/>
                <a:gd name="T15" fmla="*/ 1584 h 14524"/>
                <a:gd name="T16" fmla="*/ 11421 w 14524"/>
                <a:gd name="T17" fmla="*/ 2339 h 14524"/>
                <a:gd name="T18" fmla="*/ 9295 w 14524"/>
                <a:gd name="T19" fmla="*/ 4569 h 14524"/>
                <a:gd name="T20" fmla="*/ 7702 w 14524"/>
                <a:gd name="T21" fmla="*/ 2751 h 14524"/>
                <a:gd name="T22" fmla="*/ 8751 w 14524"/>
                <a:gd name="T23" fmla="*/ 2679 h 14524"/>
                <a:gd name="T24" fmla="*/ 7284 w 14524"/>
                <a:gd name="T25" fmla="*/ 36 h 14524"/>
                <a:gd name="T26" fmla="*/ 5728 w 14524"/>
                <a:gd name="T27" fmla="*/ 2625 h 14524"/>
                <a:gd name="T28" fmla="*/ 6741 w 14524"/>
                <a:gd name="T29" fmla="*/ 2679 h 14524"/>
                <a:gd name="T30" fmla="*/ 6814 w 14524"/>
                <a:gd name="T31" fmla="*/ 3918 h 14524"/>
                <a:gd name="T32" fmla="*/ 3083 w 14524"/>
                <a:gd name="T33" fmla="*/ 2460 h 14524"/>
                <a:gd name="T34" fmla="*/ 3774 w 14524"/>
                <a:gd name="T35" fmla="*/ 1666 h 14524"/>
                <a:gd name="T36" fmla="*/ 868 w 14524"/>
                <a:gd name="T37" fmla="*/ 834 h 14524"/>
                <a:gd name="T38" fmla="*/ 1598 w 14524"/>
                <a:gd name="T39" fmla="*/ 3765 h 14524"/>
                <a:gd name="T40" fmla="*/ 2353 w 14524"/>
                <a:gd name="T41" fmla="*/ 3087 h 14524"/>
                <a:gd name="T42" fmla="*/ 4582 w 14524"/>
                <a:gd name="T43" fmla="*/ 5213 h 14524"/>
                <a:gd name="T44" fmla="*/ 2752 w 14524"/>
                <a:gd name="T45" fmla="*/ 6819 h 14524"/>
                <a:gd name="T46" fmla="*/ 2680 w 14524"/>
                <a:gd name="T47" fmla="*/ 5770 h 14524"/>
                <a:gd name="T48" fmla="*/ 36 w 14524"/>
                <a:gd name="T49" fmla="*/ 7236 h 14524"/>
                <a:gd name="T50" fmla="*/ 2625 w 14524"/>
                <a:gd name="T51" fmla="*/ 8793 h 14524"/>
                <a:gd name="T52" fmla="*/ 2680 w 14524"/>
                <a:gd name="T53" fmla="*/ 7779 h 14524"/>
                <a:gd name="T54" fmla="*/ 3917 w 14524"/>
                <a:gd name="T55" fmla="*/ 7706 h 14524"/>
                <a:gd name="T56" fmla="*/ 2473 w 14524"/>
                <a:gd name="T57" fmla="*/ 11426 h 14524"/>
                <a:gd name="T58" fmla="*/ 1680 w 14524"/>
                <a:gd name="T59" fmla="*/ 10735 h 14524"/>
                <a:gd name="T60" fmla="*/ 848 w 14524"/>
                <a:gd name="T61" fmla="*/ 13641 h 14524"/>
                <a:gd name="T62" fmla="*/ 3779 w 14524"/>
                <a:gd name="T63" fmla="*/ 12911 h 14524"/>
                <a:gd name="T64" fmla="*/ 3101 w 14524"/>
                <a:gd name="T65" fmla="*/ 12156 h 14524"/>
                <a:gd name="T66" fmla="*/ 5212 w 14524"/>
                <a:gd name="T67" fmla="*/ 9942 h 14524"/>
                <a:gd name="T68" fmla="*/ 6814 w 14524"/>
                <a:gd name="T69" fmla="*/ 11772 h 14524"/>
                <a:gd name="T70" fmla="*/ 5764 w 14524"/>
                <a:gd name="T71" fmla="*/ 11845 h 14524"/>
                <a:gd name="T72" fmla="*/ 7231 w 14524"/>
                <a:gd name="T73" fmla="*/ 14488 h 14524"/>
                <a:gd name="T74" fmla="*/ 8787 w 14524"/>
                <a:gd name="T75" fmla="*/ 11899 h 14524"/>
                <a:gd name="T76" fmla="*/ 7774 w 14524"/>
                <a:gd name="T77" fmla="*/ 11845 h 14524"/>
                <a:gd name="T78" fmla="*/ 7701 w 14524"/>
                <a:gd name="T79" fmla="*/ 10607 h 14524"/>
                <a:gd name="T80" fmla="*/ 11439 w 14524"/>
                <a:gd name="T81" fmla="*/ 12035 h 14524"/>
                <a:gd name="T82" fmla="*/ 10748 w 14524"/>
                <a:gd name="T83" fmla="*/ 12829 h 14524"/>
                <a:gd name="T84" fmla="*/ 13655 w 14524"/>
                <a:gd name="T85" fmla="*/ 13660 h 14524"/>
                <a:gd name="T86" fmla="*/ 12925 w 14524"/>
                <a:gd name="T87" fmla="*/ 10730 h 14524"/>
                <a:gd name="T88" fmla="*/ 12170 w 14524"/>
                <a:gd name="T89" fmla="*/ 11408 h 14524"/>
                <a:gd name="T90" fmla="*/ 9954 w 14524"/>
                <a:gd name="T91" fmla="*/ 9296 h 14524"/>
                <a:gd name="T92" fmla="*/ 11773 w 14524"/>
                <a:gd name="T93" fmla="*/ 7707 h 14524"/>
                <a:gd name="T94" fmla="*/ 11845 w 14524"/>
                <a:gd name="T95" fmla="*/ 8757 h 14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524" h="14524">
                  <a:moveTo>
                    <a:pt x="11899" y="8793"/>
                  </a:moveTo>
                  <a:cubicBezTo>
                    <a:pt x="14488" y="7289"/>
                    <a:pt x="14488" y="7289"/>
                    <a:pt x="14488" y="7289"/>
                  </a:cubicBezTo>
                  <a:cubicBezTo>
                    <a:pt x="14524" y="7272"/>
                    <a:pt x="14524" y="7254"/>
                    <a:pt x="14488" y="7236"/>
                  </a:cubicBezTo>
                  <a:cubicBezTo>
                    <a:pt x="11899" y="5733"/>
                    <a:pt x="11899" y="5733"/>
                    <a:pt x="11899" y="5733"/>
                  </a:cubicBezTo>
                  <a:cubicBezTo>
                    <a:pt x="11863" y="5715"/>
                    <a:pt x="11845" y="5733"/>
                    <a:pt x="11845" y="5770"/>
                  </a:cubicBezTo>
                  <a:cubicBezTo>
                    <a:pt x="11845" y="6746"/>
                    <a:pt x="11845" y="6746"/>
                    <a:pt x="11845" y="6746"/>
                  </a:cubicBezTo>
                  <a:cubicBezTo>
                    <a:pt x="11845" y="6783"/>
                    <a:pt x="11809" y="6819"/>
                    <a:pt x="11773" y="6819"/>
                  </a:cubicBezTo>
                  <a:cubicBezTo>
                    <a:pt x="11331" y="6819"/>
                    <a:pt x="10948" y="6819"/>
                    <a:pt x="10607" y="6819"/>
                  </a:cubicBezTo>
                  <a:cubicBezTo>
                    <a:pt x="10527" y="6211"/>
                    <a:pt x="10286" y="5654"/>
                    <a:pt x="9927" y="5192"/>
                  </a:cubicBezTo>
                  <a:cubicBezTo>
                    <a:pt x="11006" y="4112"/>
                    <a:pt x="12049" y="3069"/>
                    <a:pt x="12049" y="3069"/>
                  </a:cubicBezTo>
                  <a:cubicBezTo>
                    <a:pt x="12074" y="3044"/>
                    <a:pt x="12126" y="3044"/>
                    <a:pt x="12151" y="3069"/>
                  </a:cubicBezTo>
                  <a:cubicBezTo>
                    <a:pt x="12842" y="3760"/>
                    <a:pt x="12842" y="3760"/>
                    <a:pt x="12842" y="3760"/>
                  </a:cubicBezTo>
                  <a:cubicBezTo>
                    <a:pt x="12868" y="3786"/>
                    <a:pt x="12894" y="3786"/>
                    <a:pt x="12907" y="3747"/>
                  </a:cubicBezTo>
                  <a:cubicBezTo>
                    <a:pt x="13674" y="854"/>
                    <a:pt x="13674" y="854"/>
                    <a:pt x="13674" y="854"/>
                  </a:cubicBezTo>
                  <a:cubicBezTo>
                    <a:pt x="13688" y="816"/>
                    <a:pt x="13675" y="803"/>
                    <a:pt x="13637" y="816"/>
                  </a:cubicBezTo>
                  <a:cubicBezTo>
                    <a:pt x="10743" y="1584"/>
                    <a:pt x="10743" y="1584"/>
                    <a:pt x="10743" y="1584"/>
                  </a:cubicBezTo>
                  <a:cubicBezTo>
                    <a:pt x="10705" y="1597"/>
                    <a:pt x="10705" y="1622"/>
                    <a:pt x="10730" y="1648"/>
                  </a:cubicBezTo>
                  <a:cubicBezTo>
                    <a:pt x="11421" y="2339"/>
                    <a:pt x="11421" y="2339"/>
                    <a:pt x="11421" y="2339"/>
                  </a:cubicBezTo>
                  <a:cubicBezTo>
                    <a:pt x="11447" y="2365"/>
                    <a:pt x="11447" y="2416"/>
                    <a:pt x="11422" y="2442"/>
                  </a:cubicBezTo>
                  <a:cubicBezTo>
                    <a:pt x="11074" y="2790"/>
                    <a:pt x="10067" y="3796"/>
                    <a:pt x="9295" y="4569"/>
                  </a:cubicBezTo>
                  <a:cubicBezTo>
                    <a:pt x="8839" y="4225"/>
                    <a:pt x="8295" y="3994"/>
                    <a:pt x="7702" y="3916"/>
                  </a:cubicBezTo>
                  <a:cubicBezTo>
                    <a:pt x="7702" y="2757"/>
                    <a:pt x="7702" y="2751"/>
                    <a:pt x="7702" y="2751"/>
                  </a:cubicBezTo>
                  <a:cubicBezTo>
                    <a:pt x="7702" y="2715"/>
                    <a:pt x="7738" y="2679"/>
                    <a:pt x="7774" y="2679"/>
                  </a:cubicBezTo>
                  <a:cubicBezTo>
                    <a:pt x="8751" y="2679"/>
                    <a:pt x="8751" y="2679"/>
                    <a:pt x="8751" y="2679"/>
                  </a:cubicBezTo>
                  <a:cubicBezTo>
                    <a:pt x="8787" y="2679"/>
                    <a:pt x="8805" y="2661"/>
                    <a:pt x="8787" y="2625"/>
                  </a:cubicBezTo>
                  <a:cubicBezTo>
                    <a:pt x="7284" y="36"/>
                    <a:pt x="7284" y="36"/>
                    <a:pt x="7284" y="36"/>
                  </a:cubicBezTo>
                  <a:cubicBezTo>
                    <a:pt x="7267" y="0"/>
                    <a:pt x="7248" y="0"/>
                    <a:pt x="7231" y="36"/>
                  </a:cubicBezTo>
                  <a:cubicBezTo>
                    <a:pt x="5728" y="2625"/>
                    <a:pt x="5728" y="2625"/>
                    <a:pt x="5728" y="2625"/>
                  </a:cubicBezTo>
                  <a:cubicBezTo>
                    <a:pt x="5710" y="2661"/>
                    <a:pt x="5728" y="2679"/>
                    <a:pt x="5764" y="2679"/>
                  </a:cubicBezTo>
                  <a:cubicBezTo>
                    <a:pt x="6741" y="2679"/>
                    <a:pt x="6741" y="2679"/>
                    <a:pt x="6741" y="2679"/>
                  </a:cubicBezTo>
                  <a:cubicBezTo>
                    <a:pt x="6778" y="2679"/>
                    <a:pt x="6814" y="2715"/>
                    <a:pt x="6814" y="2751"/>
                  </a:cubicBezTo>
                  <a:cubicBezTo>
                    <a:pt x="6814" y="3194"/>
                    <a:pt x="6814" y="3576"/>
                    <a:pt x="6814" y="3918"/>
                  </a:cubicBezTo>
                  <a:cubicBezTo>
                    <a:pt x="6215" y="3997"/>
                    <a:pt x="5666" y="4233"/>
                    <a:pt x="5209" y="4585"/>
                  </a:cubicBezTo>
                  <a:cubicBezTo>
                    <a:pt x="4128" y="3504"/>
                    <a:pt x="3083" y="2460"/>
                    <a:pt x="3083" y="2460"/>
                  </a:cubicBezTo>
                  <a:cubicBezTo>
                    <a:pt x="3057" y="2434"/>
                    <a:pt x="3057" y="2382"/>
                    <a:pt x="3083" y="2357"/>
                  </a:cubicBezTo>
                  <a:cubicBezTo>
                    <a:pt x="3774" y="1666"/>
                    <a:pt x="3774" y="1666"/>
                    <a:pt x="3774" y="1666"/>
                  </a:cubicBezTo>
                  <a:cubicBezTo>
                    <a:pt x="3800" y="1641"/>
                    <a:pt x="3799" y="1614"/>
                    <a:pt x="3761" y="1602"/>
                  </a:cubicBezTo>
                  <a:cubicBezTo>
                    <a:pt x="868" y="834"/>
                    <a:pt x="868" y="834"/>
                    <a:pt x="868" y="834"/>
                  </a:cubicBezTo>
                  <a:cubicBezTo>
                    <a:pt x="829" y="821"/>
                    <a:pt x="817" y="834"/>
                    <a:pt x="830" y="872"/>
                  </a:cubicBezTo>
                  <a:cubicBezTo>
                    <a:pt x="1598" y="3765"/>
                    <a:pt x="1598" y="3765"/>
                    <a:pt x="1598" y="3765"/>
                  </a:cubicBezTo>
                  <a:cubicBezTo>
                    <a:pt x="1610" y="3803"/>
                    <a:pt x="1636" y="3804"/>
                    <a:pt x="1662" y="3778"/>
                  </a:cubicBezTo>
                  <a:cubicBezTo>
                    <a:pt x="2353" y="3087"/>
                    <a:pt x="2353" y="3087"/>
                    <a:pt x="2353" y="3087"/>
                  </a:cubicBezTo>
                  <a:cubicBezTo>
                    <a:pt x="2379" y="3061"/>
                    <a:pt x="2430" y="3061"/>
                    <a:pt x="2456" y="3087"/>
                  </a:cubicBezTo>
                  <a:cubicBezTo>
                    <a:pt x="2803" y="3434"/>
                    <a:pt x="3809" y="4440"/>
                    <a:pt x="4582" y="5213"/>
                  </a:cubicBezTo>
                  <a:cubicBezTo>
                    <a:pt x="4231" y="5671"/>
                    <a:pt x="3996" y="6219"/>
                    <a:pt x="3917" y="6819"/>
                  </a:cubicBezTo>
                  <a:cubicBezTo>
                    <a:pt x="2757" y="6819"/>
                    <a:pt x="2752" y="6819"/>
                    <a:pt x="2752" y="6819"/>
                  </a:cubicBezTo>
                  <a:cubicBezTo>
                    <a:pt x="2716" y="6819"/>
                    <a:pt x="2680" y="6783"/>
                    <a:pt x="2680" y="6747"/>
                  </a:cubicBezTo>
                  <a:cubicBezTo>
                    <a:pt x="2680" y="5770"/>
                    <a:pt x="2680" y="5770"/>
                    <a:pt x="2680" y="5770"/>
                  </a:cubicBezTo>
                  <a:cubicBezTo>
                    <a:pt x="2680" y="5733"/>
                    <a:pt x="2661" y="5715"/>
                    <a:pt x="2625" y="5733"/>
                  </a:cubicBezTo>
                  <a:cubicBezTo>
                    <a:pt x="36" y="7236"/>
                    <a:pt x="36" y="7236"/>
                    <a:pt x="36" y="7236"/>
                  </a:cubicBezTo>
                  <a:cubicBezTo>
                    <a:pt x="0" y="7254"/>
                    <a:pt x="0" y="7272"/>
                    <a:pt x="36" y="7290"/>
                  </a:cubicBezTo>
                  <a:cubicBezTo>
                    <a:pt x="2625" y="8793"/>
                    <a:pt x="2625" y="8793"/>
                    <a:pt x="2625" y="8793"/>
                  </a:cubicBezTo>
                  <a:cubicBezTo>
                    <a:pt x="2661" y="8811"/>
                    <a:pt x="2680" y="8793"/>
                    <a:pt x="2680" y="8757"/>
                  </a:cubicBezTo>
                  <a:cubicBezTo>
                    <a:pt x="2680" y="7779"/>
                    <a:pt x="2680" y="7779"/>
                    <a:pt x="2680" y="7779"/>
                  </a:cubicBezTo>
                  <a:cubicBezTo>
                    <a:pt x="2680" y="7743"/>
                    <a:pt x="2716" y="7706"/>
                    <a:pt x="2752" y="7706"/>
                  </a:cubicBezTo>
                  <a:cubicBezTo>
                    <a:pt x="3194" y="7706"/>
                    <a:pt x="3577" y="7706"/>
                    <a:pt x="3917" y="7706"/>
                  </a:cubicBezTo>
                  <a:cubicBezTo>
                    <a:pt x="3996" y="8307"/>
                    <a:pt x="4233" y="8856"/>
                    <a:pt x="4584" y="9315"/>
                  </a:cubicBezTo>
                  <a:cubicBezTo>
                    <a:pt x="3509" y="10390"/>
                    <a:pt x="2473" y="11426"/>
                    <a:pt x="2473" y="11426"/>
                  </a:cubicBezTo>
                  <a:cubicBezTo>
                    <a:pt x="2448" y="11451"/>
                    <a:pt x="2396" y="11451"/>
                    <a:pt x="2371" y="11426"/>
                  </a:cubicBezTo>
                  <a:cubicBezTo>
                    <a:pt x="1680" y="10735"/>
                    <a:pt x="1680" y="10735"/>
                    <a:pt x="1680" y="10735"/>
                  </a:cubicBezTo>
                  <a:cubicBezTo>
                    <a:pt x="1654" y="10709"/>
                    <a:pt x="1628" y="10709"/>
                    <a:pt x="1615" y="10747"/>
                  </a:cubicBezTo>
                  <a:cubicBezTo>
                    <a:pt x="848" y="13641"/>
                    <a:pt x="848" y="13641"/>
                    <a:pt x="848" y="13641"/>
                  </a:cubicBezTo>
                  <a:cubicBezTo>
                    <a:pt x="835" y="13679"/>
                    <a:pt x="847" y="13692"/>
                    <a:pt x="886" y="13679"/>
                  </a:cubicBezTo>
                  <a:cubicBezTo>
                    <a:pt x="3779" y="12911"/>
                    <a:pt x="3779" y="12911"/>
                    <a:pt x="3779" y="12911"/>
                  </a:cubicBezTo>
                  <a:cubicBezTo>
                    <a:pt x="3817" y="12898"/>
                    <a:pt x="3818" y="12872"/>
                    <a:pt x="3792" y="12847"/>
                  </a:cubicBezTo>
                  <a:cubicBezTo>
                    <a:pt x="3101" y="12156"/>
                    <a:pt x="3101" y="12156"/>
                    <a:pt x="3101" y="12156"/>
                  </a:cubicBezTo>
                  <a:cubicBezTo>
                    <a:pt x="3075" y="12130"/>
                    <a:pt x="3075" y="12079"/>
                    <a:pt x="3101" y="12053"/>
                  </a:cubicBezTo>
                  <a:cubicBezTo>
                    <a:pt x="3446" y="11707"/>
                    <a:pt x="4441" y="10712"/>
                    <a:pt x="5212" y="9942"/>
                  </a:cubicBezTo>
                  <a:cubicBezTo>
                    <a:pt x="5669" y="10291"/>
                    <a:pt x="6216" y="10527"/>
                    <a:pt x="6814" y="10606"/>
                  </a:cubicBezTo>
                  <a:cubicBezTo>
                    <a:pt x="6814" y="11767"/>
                    <a:pt x="6814" y="11772"/>
                    <a:pt x="6814" y="11772"/>
                  </a:cubicBezTo>
                  <a:cubicBezTo>
                    <a:pt x="6814" y="11808"/>
                    <a:pt x="6778" y="11845"/>
                    <a:pt x="6742" y="11845"/>
                  </a:cubicBezTo>
                  <a:cubicBezTo>
                    <a:pt x="5764" y="11845"/>
                    <a:pt x="5764" y="11845"/>
                    <a:pt x="5764" y="11845"/>
                  </a:cubicBezTo>
                  <a:cubicBezTo>
                    <a:pt x="5728" y="11845"/>
                    <a:pt x="5710" y="11863"/>
                    <a:pt x="5728" y="11899"/>
                  </a:cubicBezTo>
                  <a:cubicBezTo>
                    <a:pt x="7231" y="14488"/>
                    <a:pt x="7231" y="14488"/>
                    <a:pt x="7231" y="14488"/>
                  </a:cubicBezTo>
                  <a:cubicBezTo>
                    <a:pt x="7249" y="14524"/>
                    <a:pt x="7267" y="14524"/>
                    <a:pt x="7285" y="14488"/>
                  </a:cubicBezTo>
                  <a:cubicBezTo>
                    <a:pt x="8787" y="11899"/>
                    <a:pt x="8787" y="11899"/>
                    <a:pt x="8787" y="11899"/>
                  </a:cubicBezTo>
                  <a:cubicBezTo>
                    <a:pt x="8806" y="11863"/>
                    <a:pt x="8787" y="11845"/>
                    <a:pt x="8751" y="11845"/>
                  </a:cubicBezTo>
                  <a:cubicBezTo>
                    <a:pt x="7774" y="11845"/>
                    <a:pt x="7774" y="11845"/>
                    <a:pt x="7774" y="11845"/>
                  </a:cubicBezTo>
                  <a:cubicBezTo>
                    <a:pt x="7737" y="11845"/>
                    <a:pt x="7701" y="11808"/>
                    <a:pt x="7701" y="11772"/>
                  </a:cubicBezTo>
                  <a:cubicBezTo>
                    <a:pt x="7701" y="11330"/>
                    <a:pt x="7701" y="10948"/>
                    <a:pt x="7701" y="10607"/>
                  </a:cubicBezTo>
                  <a:cubicBezTo>
                    <a:pt x="8311" y="10528"/>
                    <a:pt x="8869" y="10287"/>
                    <a:pt x="9331" y="9927"/>
                  </a:cubicBezTo>
                  <a:cubicBezTo>
                    <a:pt x="10406" y="11002"/>
                    <a:pt x="11439" y="12035"/>
                    <a:pt x="11439" y="12035"/>
                  </a:cubicBezTo>
                  <a:cubicBezTo>
                    <a:pt x="11465" y="12061"/>
                    <a:pt x="11465" y="12112"/>
                    <a:pt x="11440" y="12137"/>
                  </a:cubicBezTo>
                  <a:cubicBezTo>
                    <a:pt x="10748" y="12829"/>
                    <a:pt x="10748" y="12829"/>
                    <a:pt x="10748" y="12829"/>
                  </a:cubicBezTo>
                  <a:cubicBezTo>
                    <a:pt x="10723" y="12854"/>
                    <a:pt x="10723" y="12880"/>
                    <a:pt x="10761" y="12893"/>
                  </a:cubicBezTo>
                  <a:cubicBezTo>
                    <a:pt x="13655" y="13660"/>
                    <a:pt x="13655" y="13660"/>
                    <a:pt x="13655" y="13660"/>
                  </a:cubicBezTo>
                  <a:cubicBezTo>
                    <a:pt x="13693" y="13674"/>
                    <a:pt x="13706" y="13661"/>
                    <a:pt x="13693" y="13623"/>
                  </a:cubicBezTo>
                  <a:cubicBezTo>
                    <a:pt x="12925" y="10730"/>
                    <a:pt x="12925" y="10730"/>
                    <a:pt x="12925" y="10730"/>
                  </a:cubicBezTo>
                  <a:cubicBezTo>
                    <a:pt x="12912" y="10691"/>
                    <a:pt x="12886" y="10691"/>
                    <a:pt x="12861" y="10716"/>
                  </a:cubicBezTo>
                  <a:cubicBezTo>
                    <a:pt x="12170" y="11408"/>
                    <a:pt x="12170" y="11408"/>
                    <a:pt x="12170" y="11408"/>
                  </a:cubicBezTo>
                  <a:cubicBezTo>
                    <a:pt x="12144" y="11434"/>
                    <a:pt x="12092" y="11434"/>
                    <a:pt x="12067" y="11408"/>
                  </a:cubicBezTo>
                  <a:cubicBezTo>
                    <a:pt x="11721" y="11062"/>
                    <a:pt x="10725" y="10066"/>
                    <a:pt x="9954" y="9296"/>
                  </a:cubicBezTo>
                  <a:cubicBezTo>
                    <a:pt x="10298" y="8841"/>
                    <a:pt x="10529" y="8299"/>
                    <a:pt x="10607" y="7707"/>
                  </a:cubicBezTo>
                  <a:cubicBezTo>
                    <a:pt x="11767" y="7707"/>
                    <a:pt x="11773" y="7707"/>
                    <a:pt x="11773" y="7707"/>
                  </a:cubicBezTo>
                  <a:cubicBezTo>
                    <a:pt x="11809" y="7707"/>
                    <a:pt x="11845" y="7743"/>
                    <a:pt x="11845" y="7779"/>
                  </a:cubicBezTo>
                  <a:cubicBezTo>
                    <a:pt x="11845" y="8757"/>
                    <a:pt x="11845" y="8757"/>
                    <a:pt x="11845" y="8757"/>
                  </a:cubicBezTo>
                  <a:cubicBezTo>
                    <a:pt x="11845" y="8793"/>
                    <a:pt x="11863" y="8810"/>
                    <a:pt x="11899" y="879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cxnSp>
        <p:nvCxnSpPr>
          <p:cNvPr id="6" name="カギ線コネクタ 5"/>
          <p:cNvCxnSpPr>
            <a:stCxn id="12" idx="3"/>
          </p:cNvCxnSpPr>
          <p:nvPr/>
        </p:nvCxnSpPr>
        <p:spPr bwMode="auto">
          <a:xfrm flipV="1">
            <a:off x="6588280" y="4079648"/>
            <a:ext cx="781313" cy="691977"/>
          </a:xfrm>
          <a:prstGeom prst="bentConnector3">
            <a:avLst/>
          </a:prstGeom>
          <a:ln>
            <a:headEnd type="none" w="med" len="med"/>
            <a:tailEnd type="triangle"/>
          </a:ln>
          <a:extLst/>
        </p:spPr>
        <p:style>
          <a:lnRef idx="3">
            <a:schemeClr val="accent6"/>
          </a:lnRef>
          <a:fillRef idx="0">
            <a:schemeClr val="accent6"/>
          </a:fillRef>
          <a:effectRef idx="2">
            <a:schemeClr val="accent6"/>
          </a:effectRef>
          <a:fontRef idx="minor">
            <a:schemeClr val="tx1"/>
          </a:fontRef>
        </p:style>
      </p:cxnSp>
      <p:cxnSp>
        <p:nvCxnSpPr>
          <p:cNvPr id="25" name="カギ線コネクタ 24"/>
          <p:cNvCxnSpPr>
            <a:stCxn id="12" idx="3"/>
          </p:cNvCxnSpPr>
          <p:nvPr/>
        </p:nvCxnSpPr>
        <p:spPr bwMode="auto">
          <a:xfrm>
            <a:off x="6588280" y="4771625"/>
            <a:ext cx="781313" cy="377237"/>
          </a:xfrm>
          <a:prstGeom prst="bentConnector3">
            <a:avLst/>
          </a:prstGeom>
          <a:ln>
            <a:headEnd type="none" w="med" len="med"/>
            <a:tailEnd type="triangle"/>
          </a:ln>
          <a:extLst/>
        </p:spPr>
        <p:style>
          <a:lnRef idx="3">
            <a:schemeClr val="accent6"/>
          </a:lnRef>
          <a:fillRef idx="0">
            <a:schemeClr val="accent6"/>
          </a:fillRef>
          <a:effectRef idx="2">
            <a:schemeClr val="accent6"/>
          </a:effectRef>
          <a:fontRef idx="minor">
            <a:schemeClr val="tx1"/>
          </a:fontRef>
        </p:style>
      </p:cxnSp>
      <p:sp>
        <p:nvSpPr>
          <p:cNvPr id="38" name="テキスト ボックス 37"/>
          <p:cNvSpPr txBox="1"/>
          <p:nvPr/>
        </p:nvSpPr>
        <p:spPr>
          <a:xfrm>
            <a:off x="7318850" y="3945288"/>
            <a:ext cx="1961540" cy="430887"/>
          </a:xfrm>
          <a:prstGeom prst="rect">
            <a:avLst/>
          </a:prstGeom>
          <a:noFill/>
        </p:spPr>
        <p:txBody>
          <a:bodyPr wrap="square" rtlCol="0">
            <a:spAutoFit/>
          </a:bodyPr>
          <a:lstStyle/>
          <a:p>
            <a:pPr algn="ctr"/>
            <a:r>
              <a:rPr lang="ja-JP" altLang="en-US" sz="1100" b="1" u="sng" smtClean="0">
                <a:ln w="0"/>
                <a:solidFill>
                  <a:schemeClr val="accent6">
                    <a:lumMod val="90000"/>
                    <a:lumOff val="10000"/>
                  </a:schemeClr>
                </a:solidFill>
              </a:rPr>
              <a:t>仮想ルータ</a:t>
            </a:r>
            <a:r>
              <a:rPr lang="en-US" altLang="ja-JP" sz="1100" b="1" u="sng" smtClean="0">
                <a:ln w="0"/>
                <a:solidFill>
                  <a:schemeClr val="accent6">
                    <a:lumMod val="90000"/>
                    <a:lumOff val="10000"/>
                  </a:schemeClr>
                </a:solidFill>
              </a:rPr>
              <a:t/>
            </a:r>
            <a:br>
              <a:rPr lang="en-US" altLang="ja-JP" sz="1100" b="1" u="sng" smtClean="0">
                <a:ln w="0"/>
                <a:solidFill>
                  <a:schemeClr val="accent6">
                    <a:lumMod val="90000"/>
                    <a:lumOff val="10000"/>
                  </a:schemeClr>
                </a:solidFill>
              </a:rPr>
            </a:br>
            <a:r>
              <a:rPr lang="ja-JP" altLang="en-US" sz="1100" b="1" u="sng" smtClean="0">
                <a:ln w="0"/>
                <a:solidFill>
                  <a:schemeClr val="accent6">
                    <a:lumMod val="90000"/>
                    <a:lumOff val="10000"/>
                  </a:schemeClr>
                </a:solidFill>
              </a:rPr>
              <a:t>「</a:t>
            </a:r>
            <a:r>
              <a:rPr lang="en-US" altLang="ja-JP" sz="1100" b="1" u="sng" smtClean="0">
                <a:ln w="0"/>
                <a:solidFill>
                  <a:schemeClr val="accent6">
                    <a:lumMod val="90000"/>
                    <a:lumOff val="10000"/>
                  </a:schemeClr>
                </a:solidFill>
              </a:rPr>
              <a:t>vyos</a:t>
            </a:r>
            <a:r>
              <a:rPr lang="ja-JP" altLang="en-US" sz="1100" b="1" u="sng" smtClean="0">
                <a:ln w="0"/>
                <a:solidFill>
                  <a:schemeClr val="accent6">
                    <a:lumMod val="90000"/>
                    <a:lumOff val="10000"/>
                  </a:schemeClr>
                </a:solidFill>
              </a:rPr>
              <a:t>」</a:t>
            </a:r>
            <a:r>
              <a:rPr lang="en-US" altLang="ja-JP" sz="1100" b="1" u="sng" smtClean="0">
                <a:ln w="0"/>
                <a:solidFill>
                  <a:schemeClr val="accent6">
                    <a:lumMod val="90000"/>
                    <a:lumOff val="10000"/>
                  </a:schemeClr>
                </a:solidFill>
              </a:rPr>
              <a:t>1</a:t>
            </a:r>
            <a:r>
              <a:rPr lang="ja-JP" altLang="en-US" sz="1100" b="1" u="sng" smtClean="0">
                <a:ln w="0"/>
                <a:solidFill>
                  <a:schemeClr val="accent6">
                    <a:lumMod val="90000"/>
                    <a:lumOff val="10000"/>
                  </a:schemeClr>
                </a:solidFill>
              </a:rPr>
              <a:t>台</a:t>
            </a:r>
            <a:endParaRPr lang="en-US" altLang="ja-JP" sz="1100" b="1" u="sng" smtClean="0">
              <a:ln w="0"/>
              <a:solidFill>
                <a:schemeClr val="accent6">
                  <a:lumMod val="90000"/>
                  <a:lumOff val="10000"/>
                </a:schemeClr>
              </a:solidFill>
            </a:endParaRPr>
          </a:p>
        </p:txBody>
      </p:sp>
      <p:sp>
        <p:nvSpPr>
          <p:cNvPr id="39" name="テキスト ボックス 38"/>
          <p:cNvSpPr txBox="1"/>
          <p:nvPr/>
        </p:nvSpPr>
        <p:spPr>
          <a:xfrm>
            <a:off x="7394421" y="5014692"/>
            <a:ext cx="1961540" cy="430887"/>
          </a:xfrm>
          <a:prstGeom prst="rect">
            <a:avLst/>
          </a:prstGeom>
          <a:noFill/>
        </p:spPr>
        <p:txBody>
          <a:bodyPr wrap="square" rtlCol="0">
            <a:spAutoFit/>
          </a:bodyPr>
          <a:lstStyle/>
          <a:p>
            <a:pPr algn="ctr"/>
            <a:r>
              <a:rPr lang="en-US" altLang="ja-JP" sz="1100" b="1" u="sng" smtClean="0">
                <a:ln w="0"/>
                <a:solidFill>
                  <a:schemeClr val="accent6">
                    <a:lumMod val="90000"/>
                    <a:lumOff val="10000"/>
                  </a:schemeClr>
                </a:solidFill>
              </a:rPr>
              <a:t>Cisco</a:t>
            </a:r>
            <a:r>
              <a:rPr lang="ja-JP" altLang="en-US" sz="1100" b="1" u="sng" smtClean="0">
                <a:ln w="0"/>
                <a:solidFill>
                  <a:schemeClr val="accent6">
                    <a:lumMod val="90000"/>
                    <a:lumOff val="10000"/>
                  </a:schemeClr>
                </a:solidFill>
              </a:rPr>
              <a:t>製</a:t>
            </a:r>
            <a:r>
              <a:rPr lang="en-US" altLang="ja-JP" sz="1100" b="1" u="sng" smtClean="0">
                <a:ln w="0"/>
                <a:solidFill>
                  <a:schemeClr val="accent6">
                    <a:lumMod val="90000"/>
                    <a:lumOff val="10000"/>
                  </a:schemeClr>
                </a:solidFill>
              </a:rPr>
              <a:t/>
            </a:r>
            <a:br>
              <a:rPr lang="en-US" altLang="ja-JP" sz="1100" b="1" u="sng" smtClean="0">
                <a:ln w="0"/>
                <a:solidFill>
                  <a:schemeClr val="accent6">
                    <a:lumMod val="90000"/>
                    <a:lumOff val="10000"/>
                  </a:schemeClr>
                </a:solidFill>
              </a:rPr>
            </a:br>
            <a:r>
              <a:rPr lang="en-US" altLang="ja-JP" sz="1100" b="1" u="sng" smtClean="0">
                <a:ln w="0"/>
                <a:solidFill>
                  <a:schemeClr val="accent6">
                    <a:lumMod val="90000"/>
                    <a:lumOff val="10000"/>
                  </a:schemeClr>
                </a:solidFill>
              </a:rPr>
              <a:t>NW</a:t>
            </a:r>
            <a:r>
              <a:rPr lang="ja-JP" altLang="en-US" sz="1100" b="1" u="sng" smtClean="0">
                <a:ln w="0"/>
                <a:solidFill>
                  <a:schemeClr val="accent6">
                    <a:lumMod val="90000"/>
                    <a:lumOff val="10000"/>
                  </a:schemeClr>
                </a:solidFill>
              </a:rPr>
              <a:t>機器　</a:t>
            </a:r>
            <a:r>
              <a:rPr lang="en-US" altLang="ja-JP" sz="1100" b="1" u="sng" smtClean="0">
                <a:ln w="0"/>
                <a:solidFill>
                  <a:schemeClr val="accent6">
                    <a:lumMod val="90000"/>
                    <a:lumOff val="10000"/>
                  </a:schemeClr>
                </a:solidFill>
              </a:rPr>
              <a:t>1</a:t>
            </a:r>
            <a:r>
              <a:rPr lang="ja-JP" altLang="en-US" sz="1100" b="1" u="sng" smtClean="0">
                <a:ln w="0"/>
                <a:solidFill>
                  <a:schemeClr val="accent6">
                    <a:lumMod val="90000"/>
                    <a:lumOff val="10000"/>
                  </a:schemeClr>
                </a:solidFill>
              </a:rPr>
              <a:t>台</a:t>
            </a:r>
            <a:endParaRPr lang="en-US" altLang="ja-JP" sz="1100" b="1" u="sng" smtClean="0">
              <a:ln w="0"/>
              <a:solidFill>
                <a:schemeClr val="accent6">
                  <a:lumMod val="90000"/>
                  <a:lumOff val="10000"/>
                </a:schemeClr>
              </a:solidFill>
            </a:endParaRPr>
          </a:p>
        </p:txBody>
      </p:sp>
    </p:spTree>
    <p:extLst>
      <p:ext uri="{BB962C8B-B14F-4D97-AF65-F5344CB8AC3E}">
        <p14:creationId xmlns:p14="http://schemas.microsoft.com/office/powerpoint/2010/main" val="338699799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角丸四角形 36"/>
          <p:cNvSpPr/>
          <p:nvPr/>
        </p:nvSpPr>
        <p:spPr bwMode="auto">
          <a:xfrm>
            <a:off x="360367" y="3861060"/>
            <a:ext cx="4919237" cy="2736380"/>
          </a:xfrm>
          <a:prstGeom prst="roundRect">
            <a:avLst>
              <a:gd name="adj" fmla="val 2867"/>
            </a:avLst>
          </a:prstGeom>
          <a:solidFill>
            <a:schemeClr val="bg1">
              <a:lumMod val="85000"/>
            </a:schemeClr>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smtClean="0">
              <a:latin typeface="+mn-ea"/>
            </a:endParaRPr>
          </a:p>
        </p:txBody>
      </p:sp>
      <p:grpSp>
        <p:nvGrpSpPr>
          <p:cNvPr id="61" name="グループ化 60"/>
          <p:cNvGrpSpPr>
            <a:grpSpLocks noChangeAspect="1"/>
          </p:cNvGrpSpPr>
          <p:nvPr/>
        </p:nvGrpSpPr>
        <p:grpSpPr bwMode="gray">
          <a:xfrm>
            <a:off x="3762983" y="5420809"/>
            <a:ext cx="640627" cy="737443"/>
            <a:chOff x="-2227263" y="1692275"/>
            <a:chExt cx="2468563" cy="2841625"/>
          </a:xfrm>
        </p:grpSpPr>
        <p:sp>
          <p:nvSpPr>
            <p:cNvPr id="62" name="Freeform 85"/>
            <p:cNvSpPr>
              <a:spLocks noChangeAspect="1"/>
            </p:cNvSpPr>
            <p:nvPr/>
          </p:nvSpPr>
          <p:spPr bwMode="gray">
            <a:xfrm>
              <a:off x="-2227263" y="1692275"/>
              <a:ext cx="2468563" cy="2841625"/>
            </a:xfrm>
            <a:custGeom>
              <a:avLst/>
              <a:gdLst>
                <a:gd name="T0" fmla="*/ 633 w 655"/>
                <a:gd name="T1" fmla="*/ 180 h 755"/>
                <a:gd name="T2" fmla="*/ 467 w 655"/>
                <a:gd name="T3" fmla="*/ 21 h 755"/>
                <a:gd name="T4" fmla="*/ 414 w 655"/>
                <a:gd name="T5" fmla="*/ 0 h 755"/>
                <a:gd name="T6" fmla="*/ 134 w 655"/>
                <a:gd name="T7" fmla="*/ 0 h 755"/>
                <a:gd name="T8" fmla="*/ 81 w 655"/>
                <a:gd name="T9" fmla="*/ 52 h 755"/>
                <a:gd name="T10" fmla="*/ 81 w 655"/>
                <a:gd name="T11" fmla="*/ 105 h 755"/>
                <a:gd name="T12" fmla="*/ 24 w 655"/>
                <a:gd name="T13" fmla="*/ 105 h 755"/>
                <a:gd name="T14" fmla="*/ 0 w 655"/>
                <a:gd name="T15" fmla="*/ 129 h 755"/>
                <a:gd name="T16" fmla="*/ 0 w 655"/>
                <a:gd name="T17" fmla="*/ 273 h 755"/>
                <a:gd name="T18" fmla="*/ 24 w 655"/>
                <a:gd name="T19" fmla="*/ 297 h 755"/>
                <a:gd name="T20" fmla="*/ 81 w 655"/>
                <a:gd name="T21" fmla="*/ 297 h 755"/>
                <a:gd name="T22" fmla="*/ 81 w 655"/>
                <a:gd name="T23" fmla="*/ 703 h 755"/>
                <a:gd name="T24" fmla="*/ 134 w 655"/>
                <a:gd name="T25" fmla="*/ 755 h 755"/>
                <a:gd name="T26" fmla="*/ 603 w 655"/>
                <a:gd name="T27" fmla="*/ 755 h 755"/>
                <a:gd name="T28" fmla="*/ 655 w 655"/>
                <a:gd name="T29" fmla="*/ 703 h 755"/>
                <a:gd name="T30" fmla="*/ 655 w 655"/>
                <a:gd name="T31" fmla="*/ 233 h 755"/>
                <a:gd name="T32" fmla="*/ 633 w 655"/>
                <a:gd name="T33" fmla="*/ 180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5" h="755">
                  <a:moveTo>
                    <a:pt x="633" y="180"/>
                  </a:moveTo>
                  <a:cubicBezTo>
                    <a:pt x="467" y="21"/>
                    <a:pt x="467" y="21"/>
                    <a:pt x="467" y="21"/>
                  </a:cubicBezTo>
                  <a:cubicBezTo>
                    <a:pt x="454" y="8"/>
                    <a:pt x="433" y="0"/>
                    <a:pt x="414" y="0"/>
                  </a:cubicBezTo>
                  <a:cubicBezTo>
                    <a:pt x="134" y="0"/>
                    <a:pt x="134" y="0"/>
                    <a:pt x="134" y="0"/>
                  </a:cubicBezTo>
                  <a:cubicBezTo>
                    <a:pt x="105" y="0"/>
                    <a:pt x="81" y="23"/>
                    <a:pt x="81" y="52"/>
                  </a:cubicBezTo>
                  <a:cubicBezTo>
                    <a:pt x="81" y="70"/>
                    <a:pt x="81" y="88"/>
                    <a:pt x="81" y="105"/>
                  </a:cubicBezTo>
                  <a:cubicBezTo>
                    <a:pt x="24" y="105"/>
                    <a:pt x="24" y="105"/>
                    <a:pt x="24" y="105"/>
                  </a:cubicBezTo>
                  <a:cubicBezTo>
                    <a:pt x="11" y="105"/>
                    <a:pt x="0" y="116"/>
                    <a:pt x="0" y="129"/>
                  </a:cubicBezTo>
                  <a:cubicBezTo>
                    <a:pt x="0" y="273"/>
                    <a:pt x="0" y="273"/>
                    <a:pt x="0" y="273"/>
                  </a:cubicBezTo>
                  <a:cubicBezTo>
                    <a:pt x="0" y="287"/>
                    <a:pt x="11" y="297"/>
                    <a:pt x="24" y="297"/>
                  </a:cubicBezTo>
                  <a:cubicBezTo>
                    <a:pt x="81" y="297"/>
                    <a:pt x="81" y="297"/>
                    <a:pt x="81" y="297"/>
                  </a:cubicBezTo>
                  <a:cubicBezTo>
                    <a:pt x="81" y="703"/>
                    <a:pt x="81" y="703"/>
                    <a:pt x="81" y="703"/>
                  </a:cubicBezTo>
                  <a:cubicBezTo>
                    <a:pt x="81" y="732"/>
                    <a:pt x="105" y="755"/>
                    <a:pt x="134" y="755"/>
                  </a:cubicBezTo>
                  <a:cubicBezTo>
                    <a:pt x="603" y="755"/>
                    <a:pt x="603" y="755"/>
                    <a:pt x="603" y="755"/>
                  </a:cubicBezTo>
                  <a:cubicBezTo>
                    <a:pt x="632" y="755"/>
                    <a:pt x="655" y="732"/>
                    <a:pt x="655" y="703"/>
                  </a:cubicBezTo>
                  <a:cubicBezTo>
                    <a:pt x="655" y="233"/>
                    <a:pt x="655" y="233"/>
                    <a:pt x="655" y="233"/>
                  </a:cubicBezTo>
                  <a:cubicBezTo>
                    <a:pt x="655" y="215"/>
                    <a:pt x="646" y="193"/>
                    <a:pt x="633" y="180"/>
                  </a:cubicBezTo>
                  <a:close/>
                </a:path>
              </a:pathLst>
            </a:custGeom>
            <a:solidFill>
              <a:srgbClr val="336699"/>
            </a:solidFill>
            <a:ln>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63" name="フリーフォーム 62"/>
            <p:cNvSpPr>
              <a:spLocks noChangeAspect="1"/>
            </p:cNvSpPr>
            <p:nvPr/>
          </p:nvSpPr>
          <p:spPr bwMode="gray">
            <a:xfrm>
              <a:off x="-1782764" y="1827212"/>
              <a:ext cx="1887538" cy="2571750"/>
            </a:xfrm>
            <a:custGeom>
              <a:avLst/>
              <a:gdLst>
                <a:gd name="connsiteX0" fmla="*/ 316700 w 1887538"/>
                <a:gd name="connsiteY0" fmla="*/ 2041525 h 2571750"/>
                <a:gd name="connsiteX1" fmla="*/ 271463 w 1887538"/>
                <a:gd name="connsiteY1" fmla="*/ 2085975 h 2571750"/>
                <a:gd name="connsiteX2" fmla="*/ 316700 w 1887538"/>
                <a:gd name="connsiteY2" fmla="*/ 2130425 h 2571750"/>
                <a:gd name="connsiteX3" fmla="*/ 557964 w 1887538"/>
                <a:gd name="connsiteY3" fmla="*/ 2130425 h 2571750"/>
                <a:gd name="connsiteX4" fmla="*/ 580583 w 1887538"/>
                <a:gd name="connsiteY4" fmla="*/ 2130425 h 2571750"/>
                <a:gd name="connsiteX5" fmla="*/ 614511 w 1887538"/>
                <a:gd name="connsiteY5" fmla="*/ 2130425 h 2571750"/>
                <a:gd name="connsiteX6" fmla="*/ 618281 w 1887538"/>
                <a:gd name="connsiteY6" fmla="*/ 2130425 h 2571750"/>
                <a:gd name="connsiteX7" fmla="*/ 1564489 w 1887538"/>
                <a:gd name="connsiteY7" fmla="*/ 2130425 h 2571750"/>
                <a:gd name="connsiteX8" fmla="*/ 1609726 w 1887538"/>
                <a:gd name="connsiteY8" fmla="*/ 2085975 h 2571750"/>
                <a:gd name="connsiteX9" fmla="*/ 1564489 w 1887538"/>
                <a:gd name="connsiteY9" fmla="*/ 2041525 h 2571750"/>
                <a:gd name="connsiteX10" fmla="*/ 618281 w 1887538"/>
                <a:gd name="connsiteY10" fmla="*/ 2041525 h 2571750"/>
                <a:gd name="connsiteX11" fmla="*/ 610741 w 1887538"/>
                <a:gd name="connsiteY11" fmla="*/ 2041525 h 2571750"/>
                <a:gd name="connsiteX12" fmla="*/ 573043 w 1887538"/>
                <a:gd name="connsiteY12" fmla="*/ 2041525 h 2571750"/>
                <a:gd name="connsiteX13" fmla="*/ 557964 w 1887538"/>
                <a:gd name="connsiteY13" fmla="*/ 2041525 h 2571750"/>
                <a:gd name="connsiteX14" fmla="*/ 316700 w 1887538"/>
                <a:gd name="connsiteY14" fmla="*/ 2041525 h 2571750"/>
                <a:gd name="connsiteX15" fmla="*/ 316700 w 1887538"/>
                <a:gd name="connsiteY15" fmla="*/ 1646237 h 2571750"/>
                <a:gd name="connsiteX16" fmla="*/ 271463 w 1887538"/>
                <a:gd name="connsiteY16" fmla="*/ 1694942 h 2571750"/>
                <a:gd name="connsiteX17" fmla="*/ 316700 w 1887538"/>
                <a:gd name="connsiteY17" fmla="*/ 1739900 h 2571750"/>
                <a:gd name="connsiteX18" fmla="*/ 557964 w 1887538"/>
                <a:gd name="connsiteY18" fmla="*/ 1739900 h 2571750"/>
                <a:gd name="connsiteX19" fmla="*/ 580583 w 1887538"/>
                <a:gd name="connsiteY19" fmla="*/ 1739900 h 2571750"/>
                <a:gd name="connsiteX20" fmla="*/ 614511 w 1887538"/>
                <a:gd name="connsiteY20" fmla="*/ 1739900 h 2571750"/>
                <a:gd name="connsiteX21" fmla="*/ 618281 w 1887538"/>
                <a:gd name="connsiteY21" fmla="*/ 1739900 h 2571750"/>
                <a:gd name="connsiteX22" fmla="*/ 1564489 w 1887538"/>
                <a:gd name="connsiteY22" fmla="*/ 1739900 h 2571750"/>
                <a:gd name="connsiteX23" fmla="*/ 1609726 w 1887538"/>
                <a:gd name="connsiteY23" fmla="*/ 1694942 h 2571750"/>
                <a:gd name="connsiteX24" fmla="*/ 1564489 w 1887538"/>
                <a:gd name="connsiteY24" fmla="*/ 1646237 h 2571750"/>
                <a:gd name="connsiteX25" fmla="*/ 618281 w 1887538"/>
                <a:gd name="connsiteY25" fmla="*/ 1646237 h 2571750"/>
                <a:gd name="connsiteX26" fmla="*/ 610741 w 1887538"/>
                <a:gd name="connsiteY26" fmla="*/ 1646237 h 2571750"/>
                <a:gd name="connsiteX27" fmla="*/ 573043 w 1887538"/>
                <a:gd name="connsiteY27" fmla="*/ 1646237 h 2571750"/>
                <a:gd name="connsiteX28" fmla="*/ 557964 w 1887538"/>
                <a:gd name="connsiteY28" fmla="*/ 1646237 h 2571750"/>
                <a:gd name="connsiteX29" fmla="*/ 316700 w 1887538"/>
                <a:gd name="connsiteY29" fmla="*/ 1646237 h 2571750"/>
                <a:gd name="connsiteX30" fmla="*/ 316700 w 1887538"/>
                <a:gd name="connsiteY30" fmla="*/ 1249362 h 2571750"/>
                <a:gd name="connsiteX31" fmla="*/ 271463 w 1887538"/>
                <a:gd name="connsiteY31" fmla="*/ 1298892 h 2571750"/>
                <a:gd name="connsiteX32" fmla="*/ 316700 w 1887538"/>
                <a:gd name="connsiteY32" fmla="*/ 1344612 h 2571750"/>
                <a:gd name="connsiteX33" fmla="*/ 557964 w 1887538"/>
                <a:gd name="connsiteY33" fmla="*/ 1344612 h 2571750"/>
                <a:gd name="connsiteX34" fmla="*/ 580583 w 1887538"/>
                <a:gd name="connsiteY34" fmla="*/ 1344612 h 2571750"/>
                <a:gd name="connsiteX35" fmla="*/ 614511 w 1887538"/>
                <a:gd name="connsiteY35" fmla="*/ 1344612 h 2571750"/>
                <a:gd name="connsiteX36" fmla="*/ 618281 w 1887538"/>
                <a:gd name="connsiteY36" fmla="*/ 1344612 h 2571750"/>
                <a:gd name="connsiteX37" fmla="*/ 1564489 w 1887538"/>
                <a:gd name="connsiteY37" fmla="*/ 1344612 h 2571750"/>
                <a:gd name="connsiteX38" fmla="*/ 1609726 w 1887538"/>
                <a:gd name="connsiteY38" fmla="*/ 1298892 h 2571750"/>
                <a:gd name="connsiteX39" fmla="*/ 1564489 w 1887538"/>
                <a:gd name="connsiteY39" fmla="*/ 1249362 h 2571750"/>
                <a:gd name="connsiteX40" fmla="*/ 618281 w 1887538"/>
                <a:gd name="connsiteY40" fmla="*/ 1249362 h 2571750"/>
                <a:gd name="connsiteX41" fmla="*/ 610741 w 1887538"/>
                <a:gd name="connsiteY41" fmla="*/ 1249362 h 2571750"/>
                <a:gd name="connsiteX42" fmla="*/ 573043 w 1887538"/>
                <a:gd name="connsiteY42" fmla="*/ 1249362 h 2571750"/>
                <a:gd name="connsiteX43" fmla="*/ 557964 w 1887538"/>
                <a:gd name="connsiteY43" fmla="*/ 1249362 h 2571750"/>
                <a:gd name="connsiteX44" fmla="*/ 316700 w 1887538"/>
                <a:gd name="connsiteY44" fmla="*/ 1249362 h 2571750"/>
                <a:gd name="connsiteX45" fmla="*/ 1220789 w 1887538"/>
                <a:gd name="connsiteY45" fmla="*/ 41276 h 2571750"/>
                <a:gd name="connsiteX46" fmla="*/ 1843089 w 1887538"/>
                <a:gd name="connsiteY46" fmla="*/ 639764 h 2571750"/>
                <a:gd name="connsiteX47" fmla="*/ 1220789 w 1887538"/>
                <a:gd name="connsiteY47" fmla="*/ 639764 h 2571750"/>
                <a:gd name="connsiteX48" fmla="*/ 56513 w 1887538"/>
                <a:gd name="connsiteY48" fmla="*/ 0 h 2571750"/>
                <a:gd name="connsiteX49" fmla="*/ 557596 w 1887538"/>
                <a:gd name="connsiteY49" fmla="*/ 0 h 2571750"/>
                <a:gd name="connsiteX50" fmla="*/ 587736 w 1887538"/>
                <a:gd name="connsiteY50" fmla="*/ 0 h 2571750"/>
                <a:gd name="connsiteX51" fmla="*/ 610342 w 1887538"/>
                <a:gd name="connsiteY51" fmla="*/ 0 h 2571750"/>
                <a:gd name="connsiteX52" fmla="*/ 617877 w 1887538"/>
                <a:gd name="connsiteY52" fmla="*/ 0 h 2571750"/>
                <a:gd name="connsiteX53" fmla="*/ 1115192 w 1887538"/>
                <a:gd name="connsiteY53" fmla="*/ 0 h 2571750"/>
                <a:gd name="connsiteX54" fmla="*/ 1130262 w 1887538"/>
                <a:gd name="connsiteY54" fmla="*/ 0 h 2571750"/>
                <a:gd name="connsiteX55" fmla="*/ 1130262 w 1887538"/>
                <a:gd name="connsiteY55" fmla="*/ 681532 h 2571750"/>
                <a:gd name="connsiteX56" fmla="*/ 1175473 w 1887538"/>
                <a:gd name="connsiteY56" fmla="*/ 726717 h 2571750"/>
                <a:gd name="connsiteX57" fmla="*/ 1887538 w 1887538"/>
                <a:gd name="connsiteY57" fmla="*/ 726717 h 2571750"/>
                <a:gd name="connsiteX58" fmla="*/ 1887538 w 1887538"/>
                <a:gd name="connsiteY58" fmla="*/ 745544 h 2571750"/>
                <a:gd name="connsiteX59" fmla="*/ 1887538 w 1887538"/>
                <a:gd name="connsiteY59" fmla="*/ 2511504 h 2571750"/>
                <a:gd name="connsiteX60" fmla="*/ 1827257 w 1887538"/>
                <a:gd name="connsiteY60" fmla="*/ 2571750 h 2571750"/>
                <a:gd name="connsiteX61" fmla="*/ 617877 w 1887538"/>
                <a:gd name="connsiteY61" fmla="*/ 2571750 h 2571750"/>
                <a:gd name="connsiteX62" fmla="*/ 576434 w 1887538"/>
                <a:gd name="connsiteY62" fmla="*/ 2571750 h 2571750"/>
                <a:gd name="connsiteX63" fmla="*/ 557596 w 1887538"/>
                <a:gd name="connsiteY63" fmla="*/ 2571750 h 2571750"/>
                <a:gd name="connsiteX64" fmla="*/ 56513 w 1887538"/>
                <a:gd name="connsiteY64" fmla="*/ 2571750 h 2571750"/>
                <a:gd name="connsiteX65" fmla="*/ 0 w 1887538"/>
                <a:gd name="connsiteY65" fmla="*/ 2511504 h 2571750"/>
                <a:gd name="connsiteX66" fmla="*/ 0 w 1887538"/>
                <a:gd name="connsiteY66" fmla="*/ 982762 h 2571750"/>
                <a:gd name="connsiteX67" fmla="*/ 851464 w 1887538"/>
                <a:gd name="connsiteY67" fmla="*/ 982762 h 2571750"/>
                <a:gd name="connsiteX68" fmla="*/ 941885 w 1887538"/>
                <a:gd name="connsiteY68" fmla="*/ 892393 h 2571750"/>
                <a:gd name="connsiteX69" fmla="*/ 941885 w 1887538"/>
                <a:gd name="connsiteY69" fmla="*/ 350180 h 2571750"/>
                <a:gd name="connsiteX70" fmla="*/ 851464 w 1887538"/>
                <a:gd name="connsiteY70" fmla="*/ 259811 h 2571750"/>
                <a:gd name="connsiteX71" fmla="*/ 0 w 1887538"/>
                <a:gd name="connsiteY71" fmla="*/ 259811 h 2571750"/>
                <a:gd name="connsiteX72" fmla="*/ 0 w 1887538"/>
                <a:gd name="connsiteY72" fmla="*/ 60246 h 2571750"/>
                <a:gd name="connsiteX73" fmla="*/ 56513 w 1887538"/>
                <a:gd name="connsiteY73" fmla="*/ 0 h 257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1887538" h="2571750">
                  <a:moveTo>
                    <a:pt x="316700" y="2041525"/>
                  </a:moveTo>
                  <a:cubicBezTo>
                    <a:pt x="290312" y="2041525"/>
                    <a:pt x="271463" y="2060046"/>
                    <a:pt x="271463" y="2085975"/>
                  </a:cubicBezTo>
                  <a:cubicBezTo>
                    <a:pt x="271463" y="2111904"/>
                    <a:pt x="290312" y="2130425"/>
                    <a:pt x="316700" y="2130425"/>
                  </a:cubicBezTo>
                  <a:cubicBezTo>
                    <a:pt x="441102" y="2130425"/>
                    <a:pt x="512727" y="2130425"/>
                    <a:pt x="557964" y="2130425"/>
                  </a:cubicBezTo>
                  <a:cubicBezTo>
                    <a:pt x="565504" y="2130425"/>
                    <a:pt x="573043" y="2130425"/>
                    <a:pt x="580583" y="2130425"/>
                  </a:cubicBezTo>
                  <a:cubicBezTo>
                    <a:pt x="580583" y="2130425"/>
                    <a:pt x="580583" y="2130425"/>
                    <a:pt x="614511" y="2130425"/>
                  </a:cubicBezTo>
                  <a:cubicBezTo>
                    <a:pt x="618281" y="2130425"/>
                    <a:pt x="618281" y="2130425"/>
                    <a:pt x="618281" y="2130425"/>
                  </a:cubicBezTo>
                  <a:cubicBezTo>
                    <a:pt x="1556949" y="2130425"/>
                    <a:pt x="1564489" y="2130425"/>
                    <a:pt x="1564489" y="2130425"/>
                  </a:cubicBezTo>
                  <a:cubicBezTo>
                    <a:pt x="1590877" y="2130425"/>
                    <a:pt x="1609726" y="2111904"/>
                    <a:pt x="1609726" y="2085975"/>
                  </a:cubicBezTo>
                  <a:cubicBezTo>
                    <a:pt x="1609726" y="2060046"/>
                    <a:pt x="1590877" y="2041525"/>
                    <a:pt x="1564489" y="2041525"/>
                  </a:cubicBezTo>
                  <a:cubicBezTo>
                    <a:pt x="957558" y="2041525"/>
                    <a:pt x="716294" y="2041525"/>
                    <a:pt x="618281" y="2041525"/>
                  </a:cubicBezTo>
                  <a:cubicBezTo>
                    <a:pt x="618281" y="2041525"/>
                    <a:pt x="618281" y="2041525"/>
                    <a:pt x="610741" y="2041525"/>
                  </a:cubicBezTo>
                  <a:cubicBezTo>
                    <a:pt x="610741" y="2041525"/>
                    <a:pt x="610741" y="2041525"/>
                    <a:pt x="573043" y="2041525"/>
                  </a:cubicBezTo>
                  <a:cubicBezTo>
                    <a:pt x="573043" y="2041525"/>
                    <a:pt x="573043" y="2041525"/>
                    <a:pt x="557964" y="2041525"/>
                  </a:cubicBezTo>
                  <a:cubicBezTo>
                    <a:pt x="316700" y="2041525"/>
                    <a:pt x="316700" y="2041525"/>
                    <a:pt x="316700" y="2041525"/>
                  </a:cubicBezTo>
                  <a:close/>
                  <a:moveTo>
                    <a:pt x="316700" y="1646237"/>
                  </a:moveTo>
                  <a:cubicBezTo>
                    <a:pt x="290312" y="1646237"/>
                    <a:pt x="271463" y="1668716"/>
                    <a:pt x="271463" y="1694942"/>
                  </a:cubicBezTo>
                  <a:cubicBezTo>
                    <a:pt x="271463" y="1717421"/>
                    <a:pt x="290312" y="1739900"/>
                    <a:pt x="316700" y="1739900"/>
                  </a:cubicBezTo>
                  <a:cubicBezTo>
                    <a:pt x="441102" y="1739900"/>
                    <a:pt x="512727" y="1739900"/>
                    <a:pt x="557964" y="1739900"/>
                  </a:cubicBezTo>
                  <a:cubicBezTo>
                    <a:pt x="565504" y="1739900"/>
                    <a:pt x="573043" y="1739900"/>
                    <a:pt x="580583" y="1739900"/>
                  </a:cubicBezTo>
                  <a:cubicBezTo>
                    <a:pt x="580583" y="1739900"/>
                    <a:pt x="580583" y="1739900"/>
                    <a:pt x="614511" y="1739900"/>
                  </a:cubicBezTo>
                  <a:cubicBezTo>
                    <a:pt x="614511" y="1739900"/>
                    <a:pt x="614511" y="1739900"/>
                    <a:pt x="618281" y="1739900"/>
                  </a:cubicBezTo>
                  <a:cubicBezTo>
                    <a:pt x="1556949" y="1739900"/>
                    <a:pt x="1564489" y="1739900"/>
                    <a:pt x="1564489" y="1739900"/>
                  </a:cubicBezTo>
                  <a:cubicBezTo>
                    <a:pt x="1590877" y="1739900"/>
                    <a:pt x="1609726" y="1717421"/>
                    <a:pt x="1609726" y="1694942"/>
                  </a:cubicBezTo>
                  <a:cubicBezTo>
                    <a:pt x="1609726" y="1668716"/>
                    <a:pt x="1590877" y="1646237"/>
                    <a:pt x="1564489" y="1646237"/>
                  </a:cubicBezTo>
                  <a:cubicBezTo>
                    <a:pt x="957558" y="1646237"/>
                    <a:pt x="716294" y="1646237"/>
                    <a:pt x="618281" y="1646237"/>
                  </a:cubicBezTo>
                  <a:cubicBezTo>
                    <a:pt x="618281" y="1646237"/>
                    <a:pt x="618281" y="1646237"/>
                    <a:pt x="610741" y="1646237"/>
                  </a:cubicBezTo>
                  <a:cubicBezTo>
                    <a:pt x="610741" y="1646237"/>
                    <a:pt x="610741" y="1646237"/>
                    <a:pt x="573043" y="1646237"/>
                  </a:cubicBezTo>
                  <a:cubicBezTo>
                    <a:pt x="573043" y="1646237"/>
                    <a:pt x="573043" y="1646237"/>
                    <a:pt x="557964" y="1646237"/>
                  </a:cubicBezTo>
                  <a:cubicBezTo>
                    <a:pt x="316700" y="1646237"/>
                    <a:pt x="316700" y="1646237"/>
                    <a:pt x="316700" y="1646237"/>
                  </a:cubicBezTo>
                  <a:close/>
                  <a:moveTo>
                    <a:pt x="316700" y="1249362"/>
                  </a:moveTo>
                  <a:cubicBezTo>
                    <a:pt x="290312" y="1249362"/>
                    <a:pt x="271463" y="1272222"/>
                    <a:pt x="271463" y="1298892"/>
                  </a:cubicBezTo>
                  <a:cubicBezTo>
                    <a:pt x="271463" y="1321752"/>
                    <a:pt x="290312" y="1344612"/>
                    <a:pt x="316700" y="1344612"/>
                  </a:cubicBezTo>
                  <a:cubicBezTo>
                    <a:pt x="441102" y="1344612"/>
                    <a:pt x="512727" y="1344612"/>
                    <a:pt x="557964" y="1344612"/>
                  </a:cubicBezTo>
                  <a:cubicBezTo>
                    <a:pt x="565504" y="1344612"/>
                    <a:pt x="573043" y="1344612"/>
                    <a:pt x="580583" y="1344612"/>
                  </a:cubicBezTo>
                  <a:cubicBezTo>
                    <a:pt x="580583" y="1344612"/>
                    <a:pt x="580583" y="1344612"/>
                    <a:pt x="614511" y="1344612"/>
                  </a:cubicBezTo>
                  <a:cubicBezTo>
                    <a:pt x="618281" y="1344612"/>
                    <a:pt x="618281" y="1344612"/>
                    <a:pt x="618281" y="1344612"/>
                  </a:cubicBezTo>
                  <a:cubicBezTo>
                    <a:pt x="1556949" y="1344612"/>
                    <a:pt x="1564489" y="1344612"/>
                    <a:pt x="1564489" y="1344612"/>
                  </a:cubicBezTo>
                  <a:cubicBezTo>
                    <a:pt x="1590877" y="1344612"/>
                    <a:pt x="1609726" y="1321752"/>
                    <a:pt x="1609726" y="1298892"/>
                  </a:cubicBezTo>
                  <a:cubicBezTo>
                    <a:pt x="1609726" y="1272222"/>
                    <a:pt x="1590877" y="1249362"/>
                    <a:pt x="1564489" y="1249362"/>
                  </a:cubicBezTo>
                  <a:cubicBezTo>
                    <a:pt x="957558" y="1249362"/>
                    <a:pt x="716294" y="1249362"/>
                    <a:pt x="618281" y="1249362"/>
                  </a:cubicBezTo>
                  <a:cubicBezTo>
                    <a:pt x="618281" y="1249362"/>
                    <a:pt x="618281" y="1249362"/>
                    <a:pt x="610741" y="1249362"/>
                  </a:cubicBezTo>
                  <a:cubicBezTo>
                    <a:pt x="610741" y="1249362"/>
                    <a:pt x="610741" y="1249362"/>
                    <a:pt x="573043" y="1249362"/>
                  </a:cubicBezTo>
                  <a:cubicBezTo>
                    <a:pt x="573043" y="1249362"/>
                    <a:pt x="573043" y="1249362"/>
                    <a:pt x="557964" y="1249362"/>
                  </a:cubicBezTo>
                  <a:cubicBezTo>
                    <a:pt x="316700" y="1249362"/>
                    <a:pt x="316700" y="1249362"/>
                    <a:pt x="316700" y="1249362"/>
                  </a:cubicBezTo>
                  <a:close/>
                  <a:moveTo>
                    <a:pt x="1220789" y="41276"/>
                  </a:moveTo>
                  <a:lnTo>
                    <a:pt x="1843089" y="639764"/>
                  </a:lnTo>
                  <a:lnTo>
                    <a:pt x="1220789" y="639764"/>
                  </a:lnTo>
                  <a:close/>
                  <a:moveTo>
                    <a:pt x="56513" y="0"/>
                  </a:moveTo>
                  <a:cubicBezTo>
                    <a:pt x="346614" y="0"/>
                    <a:pt x="489780" y="0"/>
                    <a:pt x="557596" y="0"/>
                  </a:cubicBezTo>
                  <a:cubicBezTo>
                    <a:pt x="568899" y="0"/>
                    <a:pt x="580201" y="0"/>
                    <a:pt x="587736" y="0"/>
                  </a:cubicBezTo>
                  <a:cubicBezTo>
                    <a:pt x="587736" y="0"/>
                    <a:pt x="587736" y="0"/>
                    <a:pt x="610342" y="0"/>
                  </a:cubicBezTo>
                  <a:cubicBezTo>
                    <a:pt x="610342" y="0"/>
                    <a:pt x="610342" y="0"/>
                    <a:pt x="617877" y="0"/>
                  </a:cubicBezTo>
                  <a:cubicBezTo>
                    <a:pt x="1111425" y="0"/>
                    <a:pt x="1115192" y="0"/>
                    <a:pt x="1115192" y="0"/>
                  </a:cubicBezTo>
                  <a:cubicBezTo>
                    <a:pt x="1122727" y="0"/>
                    <a:pt x="1126495" y="0"/>
                    <a:pt x="1130262" y="0"/>
                  </a:cubicBezTo>
                  <a:cubicBezTo>
                    <a:pt x="1130262" y="677767"/>
                    <a:pt x="1130262" y="681532"/>
                    <a:pt x="1130262" y="681532"/>
                  </a:cubicBezTo>
                  <a:cubicBezTo>
                    <a:pt x="1130262" y="707890"/>
                    <a:pt x="1152868" y="726717"/>
                    <a:pt x="1175473" y="726717"/>
                  </a:cubicBezTo>
                  <a:cubicBezTo>
                    <a:pt x="1880003" y="726717"/>
                    <a:pt x="1887538" y="726717"/>
                    <a:pt x="1887538" y="726717"/>
                  </a:cubicBezTo>
                  <a:cubicBezTo>
                    <a:pt x="1887538" y="734248"/>
                    <a:pt x="1887538" y="738013"/>
                    <a:pt x="1887538" y="745544"/>
                  </a:cubicBezTo>
                  <a:cubicBezTo>
                    <a:pt x="1887538" y="2500208"/>
                    <a:pt x="1887538" y="2511504"/>
                    <a:pt x="1887538" y="2511504"/>
                  </a:cubicBezTo>
                  <a:cubicBezTo>
                    <a:pt x="1887538" y="2545393"/>
                    <a:pt x="1861165" y="2571750"/>
                    <a:pt x="1827257" y="2571750"/>
                  </a:cubicBezTo>
                  <a:cubicBezTo>
                    <a:pt x="1024771" y="2571750"/>
                    <a:pt x="727135" y="2571750"/>
                    <a:pt x="617877" y="2571750"/>
                  </a:cubicBezTo>
                  <a:cubicBezTo>
                    <a:pt x="617877" y="2571750"/>
                    <a:pt x="617877" y="2571750"/>
                    <a:pt x="576434" y="2571750"/>
                  </a:cubicBezTo>
                  <a:cubicBezTo>
                    <a:pt x="576434" y="2571750"/>
                    <a:pt x="576434" y="2571750"/>
                    <a:pt x="557596" y="2571750"/>
                  </a:cubicBezTo>
                  <a:cubicBezTo>
                    <a:pt x="56513" y="2571750"/>
                    <a:pt x="56513" y="2571750"/>
                    <a:pt x="56513" y="2571750"/>
                  </a:cubicBezTo>
                  <a:cubicBezTo>
                    <a:pt x="26373" y="2571750"/>
                    <a:pt x="0" y="2545393"/>
                    <a:pt x="0" y="2511504"/>
                  </a:cubicBezTo>
                  <a:cubicBezTo>
                    <a:pt x="0" y="1829972"/>
                    <a:pt x="0" y="1340473"/>
                    <a:pt x="0" y="982762"/>
                  </a:cubicBezTo>
                  <a:cubicBezTo>
                    <a:pt x="0" y="982762"/>
                    <a:pt x="0" y="982762"/>
                    <a:pt x="851464" y="982762"/>
                  </a:cubicBezTo>
                  <a:cubicBezTo>
                    <a:pt x="904210" y="982762"/>
                    <a:pt x="941885" y="945109"/>
                    <a:pt x="941885" y="892393"/>
                  </a:cubicBezTo>
                  <a:cubicBezTo>
                    <a:pt x="941885" y="892393"/>
                    <a:pt x="941885" y="892393"/>
                    <a:pt x="941885" y="350180"/>
                  </a:cubicBezTo>
                  <a:cubicBezTo>
                    <a:pt x="941885" y="301230"/>
                    <a:pt x="904210" y="259811"/>
                    <a:pt x="851464" y="259811"/>
                  </a:cubicBezTo>
                  <a:cubicBezTo>
                    <a:pt x="851464" y="259811"/>
                    <a:pt x="851464" y="259811"/>
                    <a:pt x="0" y="259811"/>
                  </a:cubicBezTo>
                  <a:cubicBezTo>
                    <a:pt x="0" y="60246"/>
                    <a:pt x="0" y="60246"/>
                    <a:pt x="0" y="60246"/>
                  </a:cubicBezTo>
                  <a:cubicBezTo>
                    <a:pt x="0" y="26358"/>
                    <a:pt x="26373" y="0"/>
                    <a:pt x="56513" y="0"/>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64" name="テキスト ボックス 63"/>
            <p:cNvSpPr txBox="1">
              <a:spLocks noChangeAspect="1"/>
            </p:cNvSpPr>
            <p:nvPr/>
          </p:nvSpPr>
          <p:spPr bwMode="gray">
            <a:xfrm>
              <a:off x="-2065933" y="2287202"/>
              <a:ext cx="1096525" cy="359350"/>
            </a:xfrm>
            <a:prstGeom prst="rect">
              <a:avLst/>
            </a:prstGeom>
            <a:noFill/>
          </p:spPr>
          <p:txBody>
            <a:bodyPr wrap="none" rtlCol="0">
              <a:prstTxWarp prst="textPlain">
                <a:avLst/>
              </a:prstTxWarp>
              <a:spAutoFit/>
            </a:bodyPr>
            <a:lstStyle/>
            <a:p>
              <a:r>
                <a:rPr lang="en-US" altLang="ja-JP" sz="2000" b="1" smtClean="0">
                  <a:solidFill>
                    <a:schemeClr val="bg1"/>
                  </a:solidFill>
                  <a:latin typeface="Verdana" panose="020B0604030504040204" pitchFamily="34" charset="0"/>
                  <a:ea typeface="Verdana" panose="020B0604030504040204" pitchFamily="34" charset="0"/>
                  <a:cs typeface="Verdana" panose="020B0604030504040204" pitchFamily="34" charset="0"/>
                </a:rPr>
                <a:t>YML</a:t>
              </a:r>
            </a:p>
          </p:txBody>
        </p:sp>
      </p:grpSp>
      <p:sp>
        <p:nvSpPr>
          <p:cNvPr id="2" name="タイトル 1"/>
          <p:cNvSpPr>
            <a:spLocks noGrp="1"/>
          </p:cNvSpPr>
          <p:nvPr>
            <p:ph type="title"/>
          </p:nvPr>
        </p:nvSpPr>
        <p:spPr/>
        <p:txBody>
          <a:bodyPr/>
          <a:lstStyle/>
          <a:p>
            <a:r>
              <a:rPr lang="en-US" altLang="ja-JP" smtClean="0"/>
              <a:t>3.1</a:t>
            </a:r>
            <a:r>
              <a:rPr lang="ja-JP" altLang="en-US"/>
              <a:t> </a:t>
            </a:r>
            <a:r>
              <a:rPr lang="ja-JP" altLang="en-US" smtClean="0"/>
              <a:t>作業環境とシナリオ</a:t>
            </a:r>
            <a:endParaRPr kumimoji="1" lang="ja-JP" altLang="en-US"/>
          </a:p>
        </p:txBody>
      </p:sp>
      <p:sp>
        <p:nvSpPr>
          <p:cNvPr id="3" name="コンテンツ プレースホルダー 2"/>
          <p:cNvSpPr>
            <a:spLocks noGrp="1"/>
          </p:cNvSpPr>
          <p:nvPr>
            <p:ph sz="quarter" idx="10"/>
          </p:nvPr>
        </p:nvSpPr>
        <p:spPr>
          <a:xfrm>
            <a:off x="179512" y="836713"/>
            <a:ext cx="8784976" cy="2016208"/>
          </a:xfrm>
        </p:spPr>
        <p:txBody>
          <a:bodyPr>
            <a:normAutofit/>
          </a:bodyPr>
          <a:lstStyle/>
          <a:p>
            <a:r>
              <a:rPr lang="ja-JP" altLang="en-US" b="1" dirty="0" smtClean="0"/>
              <a:t>シナリオ</a:t>
            </a:r>
            <a:r>
              <a:rPr lang="en-US" altLang="ja-JP" sz="1800"/>
              <a:t/>
            </a:r>
            <a:br>
              <a:rPr lang="en-US" altLang="ja-JP" sz="1800"/>
            </a:br>
            <a:r>
              <a:rPr lang="en-US" altLang="ja-JP" sz="1800" smtClean="0"/>
              <a:t>Ansible-</a:t>
            </a:r>
            <a:r>
              <a:rPr lang="en-US" altLang="ja-JP" sz="1600" smtClean="0"/>
              <a:t>Pioneer</a:t>
            </a:r>
            <a:r>
              <a:rPr lang="ja-JP" altLang="en-US" sz="1600" dirty="0" smtClean="0"/>
              <a:t>を用いて</a:t>
            </a:r>
            <a:r>
              <a:rPr lang="ja-JP" altLang="en-US" sz="1600" dirty="0" smtClean="0">
                <a:solidFill>
                  <a:srgbClr val="FF0000"/>
                </a:solidFill>
              </a:rPr>
              <a:t>ベンダの異なる</a:t>
            </a:r>
            <a:r>
              <a:rPr lang="en-US" altLang="ja-JP" sz="1600" dirty="0" smtClean="0">
                <a:solidFill>
                  <a:srgbClr val="FF0000"/>
                </a:solidFill>
              </a:rPr>
              <a:t>NW</a:t>
            </a:r>
            <a:r>
              <a:rPr lang="ja-JP" altLang="en-US" sz="1600" dirty="0" smtClean="0">
                <a:solidFill>
                  <a:srgbClr val="FF0000"/>
                </a:solidFill>
              </a:rPr>
              <a:t>機器に対してログサーバの指定</a:t>
            </a:r>
            <a:r>
              <a:rPr lang="ja-JP" altLang="en-US" sz="1600" dirty="0" smtClean="0"/>
              <a:t>を行います。</a:t>
            </a:r>
            <a:r>
              <a:rPr lang="en-US" altLang="ja-JP" sz="1600" dirty="0" smtClean="0"/>
              <a:t/>
            </a:r>
            <a:br>
              <a:rPr lang="en-US" altLang="ja-JP" sz="1600" dirty="0" smtClean="0"/>
            </a:br>
            <a:r>
              <a:rPr lang="ja-JP" altLang="en-US" sz="1600" dirty="0" smtClean="0"/>
              <a:t>以下</a:t>
            </a:r>
            <a:r>
              <a:rPr lang="en-US" altLang="ja-JP" sz="1600" dirty="0" smtClean="0"/>
              <a:t>3</a:t>
            </a:r>
            <a:r>
              <a:rPr lang="ja-JP" altLang="en-US" sz="1600" dirty="0" err="1" smtClean="0"/>
              <a:t>つの</a:t>
            </a:r>
            <a:r>
              <a:rPr lang="en-US" altLang="ja-JP" sz="1600" dirty="0" smtClean="0"/>
              <a:t>Pioneer</a:t>
            </a:r>
            <a:r>
              <a:rPr lang="ja-JP" altLang="en-US" sz="1600" dirty="0" smtClean="0"/>
              <a:t>モードの特長を体験いただけるシナリオとなっています。</a:t>
            </a:r>
            <a:endParaRPr lang="en-US" altLang="ja-JP" sz="1600" dirty="0"/>
          </a:p>
          <a:p>
            <a:pPr marL="342900" indent="-342900">
              <a:buFont typeface="+mj-ea"/>
              <a:buAutoNum type="circleNumDbPlain"/>
            </a:pPr>
            <a:r>
              <a:rPr lang="en-US" altLang="ja-JP" sz="1600" b="1" u="sng" dirty="0" smtClean="0"/>
              <a:t>telnet</a:t>
            </a:r>
            <a:r>
              <a:rPr lang="ja-JP" altLang="en-US" sz="1600" b="1" u="sng" dirty="0" smtClean="0"/>
              <a:t>もしくは</a:t>
            </a:r>
            <a:r>
              <a:rPr lang="en-US" altLang="ja-JP" sz="1600" b="1" u="sng" dirty="0" err="1" smtClean="0"/>
              <a:t>ssh</a:t>
            </a:r>
            <a:r>
              <a:rPr lang="ja-JP" altLang="en-US" sz="1600" dirty="0" smtClean="0"/>
              <a:t>の疎通さえあれば、対話ファイルの実行が可能</a:t>
            </a:r>
            <a:endParaRPr lang="en-US" altLang="ja-JP" sz="1600" dirty="0" smtClean="0"/>
          </a:p>
          <a:p>
            <a:pPr marL="342900" indent="-342900">
              <a:buFont typeface="+mj-ea"/>
              <a:buAutoNum type="circleNumDbPlain"/>
            </a:pPr>
            <a:r>
              <a:rPr lang="ja-JP" altLang="en-US" sz="1600" dirty="0" smtClean="0"/>
              <a:t>対話種別と</a:t>
            </a:r>
            <a:r>
              <a:rPr lang="en-US" altLang="ja-JP" sz="1600" dirty="0" smtClean="0"/>
              <a:t>OS</a:t>
            </a:r>
            <a:r>
              <a:rPr lang="ja-JP" altLang="en-US" sz="1600" dirty="0" smtClean="0"/>
              <a:t>種別を活かした、</a:t>
            </a:r>
            <a:r>
              <a:rPr lang="en-US" altLang="ja-JP" sz="1600" b="1" u="sng" dirty="0" smtClean="0"/>
              <a:t>OS</a:t>
            </a:r>
            <a:r>
              <a:rPr lang="ja-JP" altLang="en-US" sz="1600" b="1" u="sng" dirty="0" smtClean="0"/>
              <a:t>の差異を意識しない作業実行</a:t>
            </a:r>
            <a:endParaRPr lang="en-US" altLang="ja-JP" sz="1600" b="1" u="sng" dirty="0" smtClean="0"/>
          </a:p>
          <a:p>
            <a:pPr marL="342900" indent="-342900">
              <a:buFont typeface="+mj-ea"/>
              <a:buAutoNum type="circleNumDbPlain"/>
            </a:pPr>
            <a:r>
              <a:rPr lang="ja-JP" altLang="en-US" sz="1600" dirty="0" smtClean="0"/>
              <a:t>独自モジュールによる作業の</a:t>
            </a:r>
            <a:r>
              <a:rPr lang="ja-JP" altLang="en-US" sz="1600" b="1" u="sng" dirty="0" smtClean="0"/>
              <a:t>繰り返しや条件分岐</a:t>
            </a:r>
            <a:endParaRPr lang="en-US" altLang="ja-JP" sz="1600" b="1" u="sng" dirty="0"/>
          </a:p>
          <a:p>
            <a:pPr marL="0" indent="0">
              <a:buNone/>
            </a:pPr>
            <a:endParaRPr lang="en-US" altLang="ja-JP" dirty="0"/>
          </a:p>
          <a:p>
            <a:pPr marL="0" indent="0">
              <a:buNone/>
            </a:pPr>
            <a:endParaRPr lang="en-US" altLang="ja-JP" dirty="0"/>
          </a:p>
        </p:txBody>
      </p:sp>
      <p:sp>
        <p:nvSpPr>
          <p:cNvPr id="17" name="コンテンツ プレースホルダー 2"/>
          <p:cNvSpPr txBox="1">
            <a:spLocks/>
          </p:cNvSpPr>
          <p:nvPr/>
        </p:nvSpPr>
        <p:spPr bwMode="gray">
          <a:xfrm>
            <a:off x="178537" y="2998974"/>
            <a:ext cx="8784976" cy="457822"/>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6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6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r>
              <a:rPr lang="ja-JP" altLang="en-US" b="1" kern="0" smtClean="0"/>
              <a:t>シナリオイメージ</a:t>
            </a:r>
          </a:p>
          <a:p>
            <a:pPr marL="0" indent="0">
              <a:buFont typeface="Arial" panose="020B0604020202020204" pitchFamily="34" charset="0"/>
              <a:buNone/>
            </a:pPr>
            <a:endParaRPr lang="ja-JP" altLang="en-US" kern="0" smtClean="0"/>
          </a:p>
          <a:p>
            <a:pPr marL="0" indent="0">
              <a:buFont typeface="Arial" panose="020B0604020202020204" pitchFamily="34" charset="0"/>
              <a:buNone/>
            </a:pPr>
            <a:endParaRPr lang="ja-JP" altLang="en-US" kern="0"/>
          </a:p>
        </p:txBody>
      </p:sp>
      <p:sp>
        <p:nvSpPr>
          <p:cNvPr id="19" name="正方形/長方形 18"/>
          <p:cNvSpPr/>
          <p:nvPr/>
        </p:nvSpPr>
        <p:spPr>
          <a:xfrm>
            <a:off x="3965994" y="6046793"/>
            <a:ext cx="1224170" cy="461665"/>
          </a:xfrm>
          <a:prstGeom prst="rect">
            <a:avLst/>
          </a:prstGeom>
          <a:solidFill>
            <a:schemeClr val="bg1"/>
          </a:solidFill>
          <a:ln w="3175">
            <a:solidFill>
              <a:schemeClr val="tx1"/>
            </a:solidFill>
          </a:ln>
        </p:spPr>
        <p:txBody>
          <a:bodyPr wrap="square">
            <a:spAutoFit/>
          </a:bodyPr>
          <a:lstStyle/>
          <a:p>
            <a:pPr algn="ctr"/>
            <a:r>
              <a:rPr lang="en-US" altLang="ja-JP" sz="1200" smtClean="0"/>
              <a:t>OS</a:t>
            </a:r>
            <a:r>
              <a:rPr lang="ja-JP" altLang="en-US" sz="1200" smtClean="0"/>
              <a:t>種別②  </a:t>
            </a:r>
            <a:r>
              <a:rPr lang="en-US" altLang="ja-JP" sz="1200" smtClean="0"/>
              <a:t>Cisco_L3SW</a:t>
            </a:r>
            <a:endParaRPr lang="ja-JP" altLang="en-US" sz="1200"/>
          </a:p>
        </p:txBody>
      </p:sp>
      <p:cxnSp>
        <p:nvCxnSpPr>
          <p:cNvPr id="39" name="直線矢印コネクタ 38"/>
          <p:cNvCxnSpPr>
            <a:stCxn id="44" idx="2"/>
            <a:endCxn id="43" idx="0"/>
          </p:cNvCxnSpPr>
          <p:nvPr/>
        </p:nvCxnSpPr>
        <p:spPr bwMode="auto">
          <a:xfrm>
            <a:off x="1590569" y="4643286"/>
            <a:ext cx="4888" cy="997116"/>
          </a:xfrm>
          <a:prstGeom prst="straightConnector1">
            <a:avLst/>
          </a:prstGeom>
          <a:ln>
            <a:headEnd type="none" w="med" len="med"/>
            <a:tailEnd type="triangle"/>
          </a:ln>
          <a:extLst/>
        </p:spPr>
        <p:style>
          <a:lnRef idx="2">
            <a:schemeClr val="accent6"/>
          </a:lnRef>
          <a:fillRef idx="0">
            <a:schemeClr val="accent6"/>
          </a:fillRef>
          <a:effectRef idx="1">
            <a:schemeClr val="accent6"/>
          </a:effectRef>
          <a:fontRef idx="minor">
            <a:schemeClr val="tx1"/>
          </a:fontRef>
        </p:style>
      </p:cxnSp>
      <p:sp>
        <p:nvSpPr>
          <p:cNvPr id="43" name="正方形/長方形 94"/>
          <p:cNvSpPr>
            <a:spLocks noChangeArrowheads="1"/>
          </p:cNvSpPr>
          <p:nvPr/>
        </p:nvSpPr>
        <p:spPr bwMode="auto">
          <a:xfrm>
            <a:off x="674307" y="5640402"/>
            <a:ext cx="1842300" cy="380958"/>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1200" b="0" i="0" u="none" strike="noStrike" cap="none" normalizeH="0" baseline="0" smtClean="0">
                <a:ln>
                  <a:noFill/>
                </a:ln>
                <a:solidFill>
                  <a:schemeClr val="tx1"/>
                </a:solidFill>
                <a:effectLst/>
                <a:latin typeface="+mn-ea"/>
              </a:rPr>
              <a:t>END</a:t>
            </a:r>
            <a:endParaRPr kumimoji="0" lang="ja-JP" altLang="ja-JP" sz="1200" b="0" i="0" u="none" strike="noStrike" cap="none" normalizeH="0" baseline="0" smtClean="0">
              <a:ln>
                <a:noFill/>
              </a:ln>
              <a:solidFill>
                <a:schemeClr val="tx1"/>
              </a:solidFill>
              <a:effectLst/>
              <a:latin typeface="+mn-ea"/>
            </a:endParaRPr>
          </a:p>
        </p:txBody>
      </p:sp>
      <p:sp>
        <p:nvSpPr>
          <p:cNvPr id="44" name="正方形/長方形 92"/>
          <p:cNvSpPr>
            <a:spLocks noChangeArrowheads="1"/>
          </p:cNvSpPr>
          <p:nvPr/>
        </p:nvSpPr>
        <p:spPr bwMode="auto">
          <a:xfrm>
            <a:off x="669419" y="4262328"/>
            <a:ext cx="1842300" cy="380958"/>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kumimoji="0" lang="en-US" altLang="ja-JP" sz="1200" b="0" i="0" u="none" strike="noStrike" cap="none" normalizeH="0" baseline="0" smtClean="0">
                <a:ln>
                  <a:noFill/>
                </a:ln>
                <a:solidFill>
                  <a:srgbClr val="000000"/>
                </a:solidFill>
                <a:effectLst/>
                <a:latin typeface="+mn-ea"/>
                <a:cs typeface="Times New Roman" panose="02020603050405020304" pitchFamily="18" charset="0"/>
              </a:rPr>
              <a:t>START</a:t>
            </a:r>
            <a:endParaRPr kumimoji="0" lang="ja-JP" altLang="en-US" sz="1200">
              <a:solidFill>
                <a:srgbClr val="000000"/>
              </a:solidFill>
              <a:latin typeface="+mn-ea"/>
              <a:cs typeface="Times New Roman" panose="02020603050405020304" pitchFamily="18" charset="0"/>
            </a:endParaRPr>
          </a:p>
        </p:txBody>
      </p:sp>
      <p:grpSp>
        <p:nvGrpSpPr>
          <p:cNvPr id="47" name="グループ化 46"/>
          <p:cNvGrpSpPr>
            <a:grpSpLocks noChangeAspect="1"/>
          </p:cNvGrpSpPr>
          <p:nvPr/>
        </p:nvGrpSpPr>
        <p:grpSpPr bwMode="gray">
          <a:xfrm>
            <a:off x="2599711" y="5420810"/>
            <a:ext cx="640627" cy="737443"/>
            <a:chOff x="-2227263" y="1692275"/>
            <a:chExt cx="2468563" cy="2841625"/>
          </a:xfrm>
        </p:grpSpPr>
        <p:sp>
          <p:nvSpPr>
            <p:cNvPr id="48" name="Freeform 85"/>
            <p:cNvSpPr>
              <a:spLocks noChangeAspect="1"/>
            </p:cNvSpPr>
            <p:nvPr/>
          </p:nvSpPr>
          <p:spPr bwMode="gray">
            <a:xfrm>
              <a:off x="-2227263" y="1692275"/>
              <a:ext cx="2468563" cy="2841625"/>
            </a:xfrm>
            <a:custGeom>
              <a:avLst/>
              <a:gdLst>
                <a:gd name="T0" fmla="*/ 633 w 655"/>
                <a:gd name="T1" fmla="*/ 180 h 755"/>
                <a:gd name="T2" fmla="*/ 467 w 655"/>
                <a:gd name="T3" fmla="*/ 21 h 755"/>
                <a:gd name="T4" fmla="*/ 414 w 655"/>
                <a:gd name="T5" fmla="*/ 0 h 755"/>
                <a:gd name="T6" fmla="*/ 134 w 655"/>
                <a:gd name="T7" fmla="*/ 0 h 755"/>
                <a:gd name="T8" fmla="*/ 81 w 655"/>
                <a:gd name="T9" fmla="*/ 52 h 755"/>
                <a:gd name="T10" fmla="*/ 81 w 655"/>
                <a:gd name="T11" fmla="*/ 105 h 755"/>
                <a:gd name="T12" fmla="*/ 24 w 655"/>
                <a:gd name="T13" fmla="*/ 105 h 755"/>
                <a:gd name="T14" fmla="*/ 0 w 655"/>
                <a:gd name="T15" fmla="*/ 129 h 755"/>
                <a:gd name="T16" fmla="*/ 0 w 655"/>
                <a:gd name="T17" fmla="*/ 273 h 755"/>
                <a:gd name="T18" fmla="*/ 24 w 655"/>
                <a:gd name="T19" fmla="*/ 297 h 755"/>
                <a:gd name="T20" fmla="*/ 81 w 655"/>
                <a:gd name="T21" fmla="*/ 297 h 755"/>
                <a:gd name="T22" fmla="*/ 81 w 655"/>
                <a:gd name="T23" fmla="*/ 703 h 755"/>
                <a:gd name="T24" fmla="*/ 134 w 655"/>
                <a:gd name="T25" fmla="*/ 755 h 755"/>
                <a:gd name="T26" fmla="*/ 603 w 655"/>
                <a:gd name="T27" fmla="*/ 755 h 755"/>
                <a:gd name="T28" fmla="*/ 655 w 655"/>
                <a:gd name="T29" fmla="*/ 703 h 755"/>
                <a:gd name="T30" fmla="*/ 655 w 655"/>
                <a:gd name="T31" fmla="*/ 233 h 755"/>
                <a:gd name="T32" fmla="*/ 633 w 655"/>
                <a:gd name="T33" fmla="*/ 180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5" h="755">
                  <a:moveTo>
                    <a:pt x="633" y="180"/>
                  </a:moveTo>
                  <a:cubicBezTo>
                    <a:pt x="467" y="21"/>
                    <a:pt x="467" y="21"/>
                    <a:pt x="467" y="21"/>
                  </a:cubicBezTo>
                  <a:cubicBezTo>
                    <a:pt x="454" y="8"/>
                    <a:pt x="433" y="0"/>
                    <a:pt x="414" y="0"/>
                  </a:cubicBezTo>
                  <a:cubicBezTo>
                    <a:pt x="134" y="0"/>
                    <a:pt x="134" y="0"/>
                    <a:pt x="134" y="0"/>
                  </a:cubicBezTo>
                  <a:cubicBezTo>
                    <a:pt x="105" y="0"/>
                    <a:pt x="81" y="23"/>
                    <a:pt x="81" y="52"/>
                  </a:cubicBezTo>
                  <a:cubicBezTo>
                    <a:pt x="81" y="70"/>
                    <a:pt x="81" y="88"/>
                    <a:pt x="81" y="105"/>
                  </a:cubicBezTo>
                  <a:cubicBezTo>
                    <a:pt x="24" y="105"/>
                    <a:pt x="24" y="105"/>
                    <a:pt x="24" y="105"/>
                  </a:cubicBezTo>
                  <a:cubicBezTo>
                    <a:pt x="11" y="105"/>
                    <a:pt x="0" y="116"/>
                    <a:pt x="0" y="129"/>
                  </a:cubicBezTo>
                  <a:cubicBezTo>
                    <a:pt x="0" y="273"/>
                    <a:pt x="0" y="273"/>
                    <a:pt x="0" y="273"/>
                  </a:cubicBezTo>
                  <a:cubicBezTo>
                    <a:pt x="0" y="287"/>
                    <a:pt x="11" y="297"/>
                    <a:pt x="24" y="297"/>
                  </a:cubicBezTo>
                  <a:cubicBezTo>
                    <a:pt x="81" y="297"/>
                    <a:pt x="81" y="297"/>
                    <a:pt x="81" y="297"/>
                  </a:cubicBezTo>
                  <a:cubicBezTo>
                    <a:pt x="81" y="703"/>
                    <a:pt x="81" y="703"/>
                    <a:pt x="81" y="703"/>
                  </a:cubicBezTo>
                  <a:cubicBezTo>
                    <a:pt x="81" y="732"/>
                    <a:pt x="105" y="755"/>
                    <a:pt x="134" y="755"/>
                  </a:cubicBezTo>
                  <a:cubicBezTo>
                    <a:pt x="603" y="755"/>
                    <a:pt x="603" y="755"/>
                    <a:pt x="603" y="755"/>
                  </a:cubicBezTo>
                  <a:cubicBezTo>
                    <a:pt x="632" y="755"/>
                    <a:pt x="655" y="732"/>
                    <a:pt x="655" y="703"/>
                  </a:cubicBezTo>
                  <a:cubicBezTo>
                    <a:pt x="655" y="233"/>
                    <a:pt x="655" y="233"/>
                    <a:pt x="655" y="233"/>
                  </a:cubicBezTo>
                  <a:cubicBezTo>
                    <a:pt x="655" y="215"/>
                    <a:pt x="646" y="193"/>
                    <a:pt x="633" y="180"/>
                  </a:cubicBezTo>
                  <a:close/>
                </a:path>
              </a:pathLst>
            </a:custGeom>
            <a:solidFill>
              <a:schemeClr val="accent1">
                <a:lumMod val="60000"/>
                <a:lumOff val="40000"/>
              </a:schemeClr>
            </a:solidFill>
            <a:ln>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49" name="フリーフォーム 48"/>
            <p:cNvSpPr>
              <a:spLocks noChangeAspect="1"/>
            </p:cNvSpPr>
            <p:nvPr/>
          </p:nvSpPr>
          <p:spPr bwMode="gray">
            <a:xfrm>
              <a:off x="-1782764" y="1827212"/>
              <a:ext cx="1887538" cy="2571750"/>
            </a:xfrm>
            <a:custGeom>
              <a:avLst/>
              <a:gdLst>
                <a:gd name="connsiteX0" fmla="*/ 316700 w 1887538"/>
                <a:gd name="connsiteY0" fmla="*/ 2041525 h 2571750"/>
                <a:gd name="connsiteX1" fmla="*/ 271463 w 1887538"/>
                <a:gd name="connsiteY1" fmla="*/ 2085975 h 2571750"/>
                <a:gd name="connsiteX2" fmla="*/ 316700 w 1887538"/>
                <a:gd name="connsiteY2" fmla="*/ 2130425 h 2571750"/>
                <a:gd name="connsiteX3" fmla="*/ 557964 w 1887538"/>
                <a:gd name="connsiteY3" fmla="*/ 2130425 h 2571750"/>
                <a:gd name="connsiteX4" fmla="*/ 580583 w 1887538"/>
                <a:gd name="connsiteY4" fmla="*/ 2130425 h 2571750"/>
                <a:gd name="connsiteX5" fmla="*/ 614511 w 1887538"/>
                <a:gd name="connsiteY5" fmla="*/ 2130425 h 2571750"/>
                <a:gd name="connsiteX6" fmla="*/ 618281 w 1887538"/>
                <a:gd name="connsiteY6" fmla="*/ 2130425 h 2571750"/>
                <a:gd name="connsiteX7" fmla="*/ 1564489 w 1887538"/>
                <a:gd name="connsiteY7" fmla="*/ 2130425 h 2571750"/>
                <a:gd name="connsiteX8" fmla="*/ 1609726 w 1887538"/>
                <a:gd name="connsiteY8" fmla="*/ 2085975 h 2571750"/>
                <a:gd name="connsiteX9" fmla="*/ 1564489 w 1887538"/>
                <a:gd name="connsiteY9" fmla="*/ 2041525 h 2571750"/>
                <a:gd name="connsiteX10" fmla="*/ 618281 w 1887538"/>
                <a:gd name="connsiteY10" fmla="*/ 2041525 h 2571750"/>
                <a:gd name="connsiteX11" fmla="*/ 610741 w 1887538"/>
                <a:gd name="connsiteY11" fmla="*/ 2041525 h 2571750"/>
                <a:gd name="connsiteX12" fmla="*/ 573043 w 1887538"/>
                <a:gd name="connsiteY12" fmla="*/ 2041525 h 2571750"/>
                <a:gd name="connsiteX13" fmla="*/ 557964 w 1887538"/>
                <a:gd name="connsiteY13" fmla="*/ 2041525 h 2571750"/>
                <a:gd name="connsiteX14" fmla="*/ 316700 w 1887538"/>
                <a:gd name="connsiteY14" fmla="*/ 2041525 h 2571750"/>
                <a:gd name="connsiteX15" fmla="*/ 316700 w 1887538"/>
                <a:gd name="connsiteY15" fmla="*/ 1646237 h 2571750"/>
                <a:gd name="connsiteX16" fmla="*/ 271463 w 1887538"/>
                <a:gd name="connsiteY16" fmla="*/ 1694942 h 2571750"/>
                <a:gd name="connsiteX17" fmla="*/ 316700 w 1887538"/>
                <a:gd name="connsiteY17" fmla="*/ 1739900 h 2571750"/>
                <a:gd name="connsiteX18" fmla="*/ 557964 w 1887538"/>
                <a:gd name="connsiteY18" fmla="*/ 1739900 h 2571750"/>
                <a:gd name="connsiteX19" fmla="*/ 580583 w 1887538"/>
                <a:gd name="connsiteY19" fmla="*/ 1739900 h 2571750"/>
                <a:gd name="connsiteX20" fmla="*/ 614511 w 1887538"/>
                <a:gd name="connsiteY20" fmla="*/ 1739900 h 2571750"/>
                <a:gd name="connsiteX21" fmla="*/ 618281 w 1887538"/>
                <a:gd name="connsiteY21" fmla="*/ 1739900 h 2571750"/>
                <a:gd name="connsiteX22" fmla="*/ 1564489 w 1887538"/>
                <a:gd name="connsiteY22" fmla="*/ 1739900 h 2571750"/>
                <a:gd name="connsiteX23" fmla="*/ 1609726 w 1887538"/>
                <a:gd name="connsiteY23" fmla="*/ 1694942 h 2571750"/>
                <a:gd name="connsiteX24" fmla="*/ 1564489 w 1887538"/>
                <a:gd name="connsiteY24" fmla="*/ 1646237 h 2571750"/>
                <a:gd name="connsiteX25" fmla="*/ 618281 w 1887538"/>
                <a:gd name="connsiteY25" fmla="*/ 1646237 h 2571750"/>
                <a:gd name="connsiteX26" fmla="*/ 610741 w 1887538"/>
                <a:gd name="connsiteY26" fmla="*/ 1646237 h 2571750"/>
                <a:gd name="connsiteX27" fmla="*/ 573043 w 1887538"/>
                <a:gd name="connsiteY27" fmla="*/ 1646237 h 2571750"/>
                <a:gd name="connsiteX28" fmla="*/ 557964 w 1887538"/>
                <a:gd name="connsiteY28" fmla="*/ 1646237 h 2571750"/>
                <a:gd name="connsiteX29" fmla="*/ 316700 w 1887538"/>
                <a:gd name="connsiteY29" fmla="*/ 1646237 h 2571750"/>
                <a:gd name="connsiteX30" fmla="*/ 316700 w 1887538"/>
                <a:gd name="connsiteY30" fmla="*/ 1249362 h 2571750"/>
                <a:gd name="connsiteX31" fmla="*/ 271463 w 1887538"/>
                <a:gd name="connsiteY31" fmla="*/ 1298892 h 2571750"/>
                <a:gd name="connsiteX32" fmla="*/ 316700 w 1887538"/>
                <a:gd name="connsiteY32" fmla="*/ 1344612 h 2571750"/>
                <a:gd name="connsiteX33" fmla="*/ 557964 w 1887538"/>
                <a:gd name="connsiteY33" fmla="*/ 1344612 h 2571750"/>
                <a:gd name="connsiteX34" fmla="*/ 580583 w 1887538"/>
                <a:gd name="connsiteY34" fmla="*/ 1344612 h 2571750"/>
                <a:gd name="connsiteX35" fmla="*/ 614511 w 1887538"/>
                <a:gd name="connsiteY35" fmla="*/ 1344612 h 2571750"/>
                <a:gd name="connsiteX36" fmla="*/ 618281 w 1887538"/>
                <a:gd name="connsiteY36" fmla="*/ 1344612 h 2571750"/>
                <a:gd name="connsiteX37" fmla="*/ 1564489 w 1887538"/>
                <a:gd name="connsiteY37" fmla="*/ 1344612 h 2571750"/>
                <a:gd name="connsiteX38" fmla="*/ 1609726 w 1887538"/>
                <a:gd name="connsiteY38" fmla="*/ 1298892 h 2571750"/>
                <a:gd name="connsiteX39" fmla="*/ 1564489 w 1887538"/>
                <a:gd name="connsiteY39" fmla="*/ 1249362 h 2571750"/>
                <a:gd name="connsiteX40" fmla="*/ 618281 w 1887538"/>
                <a:gd name="connsiteY40" fmla="*/ 1249362 h 2571750"/>
                <a:gd name="connsiteX41" fmla="*/ 610741 w 1887538"/>
                <a:gd name="connsiteY41" fmla="*/ 1249362 h 2571750"/>
                <a:gd name="connsiteX42" fmla="*/ 573043 w 1887538"/>
                <a:gd name="connsiteY42" fmla="*/ 1249362 h 2571750"/>
                <a:gd name="connsiteX43" fmla="*/ 557964 w 1887538"/>
                <a:gd name="connsiteY43" fmla="*/ 1249362 h 2571750"/>
                <a:gd name="connsiteX44" fmla="*/ 316700 w 1887538"/>
                <a:gd name="connsiteY44" fmla="*/ 1249362 h 2571750"/>
                <a:gd name="connsiteX45" fmla="*/ 1220789 w 1887538"/>
                <a:gd name="connsiteY45" fmla="*/ 41276 h 2571750"/>
                <a:gd name="connsiteX46" fmla="*/ 1843089 w 1887538"/>
                <a:gd name="connsiteY46" fmla="*/ 639764 h 2571750"/>
                <a:gd name="connsiteX47" fmla="*/ 1220789 w 1887538"/>
                <a:gd name="connsiteY47" fmla="*/ 639764 h 2571750"/>
                <a:gd name="connsiteX48" fmla="*/ 56513 w 1887538"/>
                <a:gd name="connsiteY48" fmla="*/ 0 h 2571750"/>
                <a:gd name="connsiteX49" fmla="*/ 557596 w 1887538"/>
                <a:gd name="connsiteY49" fmla="*/ 0 h 2571750"/>
                <a:gd name="connsiteX50" fmla="*/ 587736 w 1887538"/>
                <a:gd name="connsiteY50" fmla="*/ 0 h 2571750"/>
                <a:gd name="connsiteX51" fmla="*/ 610342 w 1887538"/>
                <a:gd name="connsiteY51" fmla="*/ 0 h 2571750"/>
                <a:gd name="connsiteX52" fmla="*/ 617877 w 1887538"/>
                <a:gd name="connsiteY52" fmla="*/ 0 h 2571750"/>
                <a:gd name="connsiteX53" fmla="*/ 1115192 w 1887538"/>
                <a:gd name="connsiteY53" fmla="*/ 0 h 2571750"/>
                <a:gd name="connsiteX54" fmla="*/ 1130262 w 1887538"/>
                <a:gd name="connsiteY54" fmla="*/ 0 h 2571750"/>
                <a:gd name="connsiteX55" fmla="*/ 1130262 w 1887538"/>
                <a:gd name="connsiteY55" fmla="*/ 681532 h 2571750"/>
                <a:gd name="connsiteX56" fmla="*/ 1175473 w 1887538"/>
                <a:gd name="connsiteY56" fmla="*/ 726717 h 2571750"/>
                <a:gd name="connsiteX57" fmla="*/ 1887538 w 1887538"/>
                <a:gd name="connsiteY57" fmla="*/ 726717 h 2571750"/>
                <a:gd name="connsiteX58" fmla="*/ 1887538 w 1887538"/>
                <a:gd name="connsiteY58" fmla="*/ 745544 h 2571750"/>
                <a:gd name="connsiteX59" fmla="*/ 1887538 w 1887538"/>
                <a:gd name="connsiteY59" fmla="*/ 2511504 h 2571750"/>
                <a:gd name="connsiteX60" fmla="*/ 1827257 w 1887538"/>
                <a:gd name="connsiteY60" fmla="*/ 2571750 h 2571750"/>
                <a:gd name="connsiteX61" fmla="*/ 617877 w 1887538"/>
                <a:gd name="connsiteY61" fmla="*/ 2571750 h 2571750"/>
                <a:gd name="connsiteX62" fmla="*/ 576434 w 1887538"/>
                <a:gd name="connsiteY62" fmla="*/ 2571750 h 2571750"/>
                <a:gd name="connsiteX63" fmla="*/ 557596 w 1887538"/>
                <a:gd name="connsiteY63" fmla="*/ 2571750 h 2571750"/>
                <a:gd name="connsiteX64" fmla="*/ 56513 w 1887538"/>
                <a:gd name="connsiteY64" fmla="*/ 2571750 h 2571750"/>
                <a:gd name="connsiteX65" fmla="*/ 0 w 1887538"/>
                <a:gd name="connsiteY65" fmla="*/ 2511504 h 2571750"/>
                <a:gd name="connsiteX66" fmla="*/ 0 w 1887538"/>
                <a:gd name="connsiteY66" fmla="*/ 982762 h 2571750"/>
                <a:gd name="connsiteX67" fmla="*/ 851464 w 1887538"/>
                <a:gd name="connsiteY67" fmla="*/ 982762 h 2571750"/>
                <a:gd name="connsiteX68" fmla="*/ 941885 w 1887538"/>
                <a:gd name="connsiteY68" fmla="*/ 892393 h 2571750"/>
                <a:gd name="connsiteX69" fmla="*/ 941885 w 1887538"/>
                <a:gd name="connsiteY69" fmla="*/ 350180 h 2571750"/>
                <a:gd name="connsiteX70" fmla="*/ 851464 w 1887538"/>
                <a:gd name="connsiteY70" fmla="*/ 259811 h 2571750"/>
                <a:gd name="connsiteX71" fmla="*/ 0 w 1887538"/>
                <a:gd name="connsiteY71" fmla="*/ 259811 h 2571750"/>
                <a:gd name="connsiteX72" fmla="*/ 0 w 1887538"/>
                <a:gd name="connsiteY72" fmla="*/ 60246 h 2571750"/>
                <a:gd name="connsiteX73" fmla="*/ 56513 w 1887538"/>
                <a:gd name="connsiteY73" fmla="*/ 0 h 257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1887538" h="2571750">
                  <a:moveTo>
                    <a:pt x="316700" y="2041525"/>
                  </a:moveTo>
                  <a:cubicBezTo>
                    <a:pt x="290312" y="2041525"/>
                    <a:pt x="271463" y="2060046"/>
                    <a:pt x="271463" y="2085975"/>
                  </a:cubicBezTo>
                  <a:cubicBezTo>
                    <a:pt x="271463" y="2111904"/>
                    <a:pt x="290312" y="2130425"/>
                    <a:pt x="316700" y="2130425"/>
                  </a:cubicBezTo>
                  <a:cubicBezTo>
                    <a:pt x="441102" y="2130425"/>
                    <a:pt x="512727" y="2130425"/>
                    <a:pt x="557964" y="2130425"/>
                  </a:cubicBezTo>
                  <a:cubicBezTo>
                    <a:pt x="565504" y="2130425"/>
                    <a:pt x="573043" y="2130425"/>
                    <a:pt x="580583" y="2130425"/>
                  </a:cubicBezTo>
                  <a:cubicBezTo>
                    <a:pt x="580583" y="2130425"/>
                    <a:pt x="580583" y="2130425"/>
                    <a:pt x="614511" y="2130425"/>
                  </a:cubicBezTo>
                  <a:cubicBezTo>
                    <a:pt x="618281" y="2130425"/>
                    <a:pt x="618281" y="2130425"/>
                    <a:pt x="618281" y="2130425"/>
                  </a:cubicBezTo>
                  <a:cubicBezTo>
                    <a:pt x="1556949" y="2130425"/>
                    <a:pt x="1564489" y="2130425"/>
                    <a:pt x="1564489" y="2130425"/>
                  </a:cubicBezTo>
                  <a:cubicBezTo>
                    <a:pt x="1590877" y="2130425"/>
                    <a:pt x="1609726" y="2111904"/>
                    <a:pt x="1609726" y="2085975"/>
                  </a:cubicBezTo>
                  <a:cubicBezTo>
                    <a:pt x="1609726" y="2060046"/>
                    <a:pt x="1590877" y="2041525"/>
                    <a:pt x="1564489" y="2041525"/>
                  </a:cubicBezTo>
                  <a:cubicBezTo>
                    <a:pt x="957558" y="2041525"/>
                    <a:pt x="716294" y="2041525"/>
                    <a:pt x="618281" y="2041525"/>
                  </a:cubicBezTo>
                  <a:cubicBezTo>
                    <a:pt x="618281" y="2041525"/>
                    <a:pt x="618281" y="2041525"/>
                    <a:pt x="610741" y="2041525"/>
                  </a:cubicBezTo>
                  <a:cubicBezTo>
                    <a:pt x="610741" y="2041525"/>
                    <a:pt x="610741" y="2041525"/>
                    <a:pt x="573043" y="2041525"/>
                  </a:cubicBezTo>
                  <a:cubicBezTo>
                    <a:pt x="573043" y="2041525"/>
                    <a:pt x="573043" y="2041525"/>
                    <a:pt x="557964" y="2041525"/>
                  </a:cubicBezTo>
                  <a:cubicBezTo>
                    <a:pt x="316700" y="2041525"/>
                    <a:pt x="316700" y="2041525"/>
                    <a:pt x="316700" y="2041525"/>
                  </a:cubicBezTo>
                  <a:close/>
                  <a:moveTo>
                    <a:pt x="316700" y="1646237"/>
                  </a:moveTo>
                  <a:cubicBezTo>
                    <a:pt x="290312" y="1646237"/>
                    <a:pt x="271463" y="1668716"/>
                    <a:pt x="271463" y="1694942"/>
                  </a:cubicBezTo>
                  <a:cubicBezTo>
                    <a:pt x="271463" y="1717421"/>
                    <a:pt x="290312" y="1739900"/>
                    <a:pt x="316700" y="1739900"/>
                  </a:cubicBezTo>
                  <a:cubicBezTo>
                    <a:pt x="441102" y="1739900"/>
                    <a:pt x="512727" y="1739900"/>
                    <a:pt x="557964" y="1739900"/>
                  </a:cubicBezTo>
                  <a:cubicBezTo>
                    <a:pt x="565504" y="1739900"/>
                    <a:pt x="573043" y="1739900"/>
                    <a:pt x="580583" y="1739900"/>
                  </a:cubicBezTo>
                  <a:cubicBezTo>
                    <a:pt x="580583" y="1739900"/>
                    <a:pt x="580583" y="1739900"/>
                    <a:pt x="614511" y="1739900"/>
                  </a:cubicBezTo>
                  <a:cubicBezTo>
                    <a:pt x="614511" y="1739900"/>
                    <a:pt x="614511" y="1739900"/>
                    <a:pt x="618281" y="1739900"/>
                  </a:cubicBezTo>
                  <a:cubicBezTo>
                    <a:pt x="1556949" y="1739900"/>
                    <a:pt x="1564489" y="1739900"/>
                    <a:pt x="1564489" y="1739900"/>
                  </a:cubicBezTo>
                  <a:cubicBezTo>
                    <a:pt x="1590877" y="1739900"/>
                    <a:pt x="1609726" y="1717421"/>
                    <a:pt x="1609726" y="1694942"/>
                  </a:cubicBezTo>
                  <a:cubicBezTo>
                    <a:pt x="1609726" y="1668716"/>
                    <a:pt x="1590877" y="1646237"/>
                    <a:pt x="1564489" y="1646237"/>
                  </a:cubicBezTo>
                  <a:cubicBezTo>
                    <a:pt x="957558" y="1646237"/>
                    <a:pt x="716294" y="1646237"/>
                    <a:pt x="618281" y="1646237"/>
                  </a:cubicBezTo>
                  <a:cubicBezTo>
                    <a:pt x="618281" y="1646237"/>
                    <a:pt x="618281" y="1646237"/>
                    <a:pt x="610741" y="1646237"/>
                  </a:cubicBezTo>
                  <a:cubicBezTo>
                    <a:pt x="610741" y="1646237"/>
                    <a:pt x="610741" y="1646237"/>
                    <a:pt x="573043" y="1646237"/>
                  </a:cubicBezTo>
                  <a:cubicBezTo>
                    <a:pt x="573043" y="1646237"/>
                    <a:pt x="573043" y="1646237"/>
                    <a:pt x="557964" y="1646237"/>
                  </a:cubicBezTo>
                  <a:cubicBezTo>
                    <a:pt x="316700" y="1646237"/>
                    <a:pt x="316700" y="1646237"/>
                    <a:pt x="316700" y="1646237"/>
                  </a:cubicBezTo>
                  <a:close/>
                  <a:moveTo>
                    <a:pt x="316700" y="1249362"/>
                  </a:moveTo>
                  <a:cubicBezTo>
                    <a:pt x="290312" y="1249362"/>
                    <a:pt x="271463" y="1272222"/>
                    <a:pt x="271463" y="1298892"/>
                  </a:cubicBezTo>
                  <a:cubicBezTo>
                    <a:pt x="271463" y="1321752"/>
                    <a:pt x="290312" y="1344612"/>
                    <a:pt x="316700" y="1344612"/>
                  </a:cubicBezTo>
                  <a:cubicBezTo>
                    <a:pt x="441102" y="1344612"/>
                    <a:pt x="512727" y="1344612"/>
                    <a:pt x="557964" y="1344612"/>
                  </a:cubicBezTo>
                  <a:cubicBezTo>
                    <a:pt x="565504" y="1344612"/>
                    <a:pt x="573043" y="1344612"/>
                    <a:pt x="580583" y="1344612"/>
                  </a:cubicBezTo>
                  <a:cubicBezTo>
                    <a:pt x="580583" y="1344612"/>
                    <a:pt x="580583" y="1344612"/>
                    <a:pt x="614511" y="1344612"/>
                  </a:cubicBezTo>
                  <a:cubicBezTo>
                    <a:pt x="618281" y="1344612"/>
                    <a:pt x="618281" y="1344612"/>
                    <a:pt x="618281" y="1344612"/>
                  </a:cubicBezTo>
                  <a:cubicBezTo>
                    <a:pt x="1556949" y="1344612"/>
                    <a:pt x="1564489" y="1344612"/>
                    <a:pt x="1564489" y="1344612"/>
                  </a:cubicBezTo>
                  <a:cubicBezTo>
                    <a:pt x="1590877" y="1344612"/>
                    <a:pt x="1609726" y="1321752"/>
                    <a:pt x="1609726" y="1298892"/>
                  </a:cubicBezTo>
                  <a:cubicBezTo>
                    <a:pt x="1609726" y="1272222"/>
                    <a:pt x="1590877" y="1249362"/>
                    <a:pt x="1564489" y="1249362"/>
                  </a:cubicBezTo>
                  <a:cubicBezTo>
                    <a:pt x="957558" y="1249362"/>
                    <a:pt x="716294" y="1249362"/>
                    <a:pt x="618281" y="1249362"/>
                  </a:cubicBezTo>
                  <a:cubicBezTo>
                    <a:pt x="618281" y="1249362"/>
                    <a:pt x="618281" y="1249362"/>
                    <a:pt x="610741" y="1249362"/>
                  </a:cubicBezTo>
                  <a:cubicBezTo>
                    <a:pt x="610741" y="1249362"/>
                    <a:pt x="610741" y="1249362"/>
                    <a:pt x="573043" y="1249362"/>
                  </a:cubicBezTo>
                  <a:cubicBezTo>
                    <a:pt x="573043" y="1249362"/>
                    <a:pt x="573043" y="1249362"/>
                    <a:pt x="557964" y="1249362"/>
                  </a:cubicBezTo>
                  <a:cubicBezTo>
                    <a:pt x="316700" y="1249362"/>
                    <a:pt x="316700" y="1249362"/>
                    <a:pt x="316700" y="1249362"/>
                  </a:cubicBezTo>
                  <a:close/>
                  <a:moveTo>
                    <a:pt x="1220789" y="41276"/>
                  </a:moveTo>
                  <a:lnTo>
                    <a:pt x="1843089" y="639764"/>
                  </a:lnTo>
                  <a:lnTo>
                    <a:pt x="1220789" y="639764"/>
                  </a:lnTo>
                  <a:close/>
                  <a:moveTo>
                    <a:pt x="56513" y="0"/>
                  </a:moveTo>
                  <a:cubicBezTo>
                    <a:pt x="346614" y="0"/>
                    <a:pt x="489780" y="0"/>
                    <a:pt x="557596" y="0"/>
                  </a:cubicBezTo>
                  <a:cubicBezTo>
                    <a:pt x="568899" y="0"/>
                    <a:pt x="580201" y="0"/>
                    <a:pt x="587736" y="0"/>
                  </a:cubicBezTo>
                  <a:cubicBezTo>
                    <a:pt x="587736" y="0"/>
                    <a:pt x="587736" y="0"/>
                    <a:pt x="610342" y="0"/>
                  </a:cubicBezTo>
                  <a:cubicBezTo>
                    <a:pt x="610342" y="0"/>
                    <a:pt x="610342" y="0"/>
                    <a:pt x="617877" y="0"/>
                  </a:cubicBezTo>
                  <a:cubicBezTo>
                    <a:pt x="1111425" y="0"/>
                    <a:pt x="1115192" y="0"/>
                    <a:pt x="1115192" y="0"/>
                  </a:cubicBezTo>
                  <a:cubicBezTo>
                    <a:pt x="1122727" y="0"/>
                    <a:pt x="1126495" y="0"/>
                    <a:pt x="1130262" y="0"/>
                  </a:cubicBezTo>
                  <a:cubicBezTo>
                    <a:pt x="1130262" y="677767"/>
                    <a:pt x="1130262" y="681532"/>
                    <a:pt x="1130262" y="681532"/>
                  </a:cubicBezTo>
                  <a:cubicBezTo>
                    <a:pt x="1130262" y="707890"/>
                    <a:pt x="1152868" y="726717"/>
                    <a:pt x="1175473" y="726717"/>
                  </a:cubicBezTo>
                  <a:cubicBezTo>
                    <a:pt x="1880003" y="726717"/>
                    <a:pt x="1887538" y="726717"/>
                    <a:pt x="1887538" y="726717"/>
                  </a:cubicBezTo>
                  <a:cubicBezTo>
                    <a:pt x="1887538" y="734248"/>
                    <a:pt x="1887538" y="738013"/>
                    <a:pt x="1887538" y="745544"/>
                  </a:cubicBezTo>
                  <a:cubicBezTo>
                    <a:pt x="1887538" y="2500208"/>
                    <a:pt x="1887538" y="2511504"/>
                    <a:pt x="1887538" y="2511504"/>
                  </a:cubicBezTo>
                  <a:cubicBezTo>
                    <a:pt x="1887538" y="2545393"/>
                    <a:pt x="1861165" y="2571750"/>
                    <a:pt x="1827257" y="2571750"/>
                  </a:cubicBezTo>
                  <a:cubicBezTo>
                    <a:pt x="1024771" y="2571750"/>
                    <a:pt x="727135" y="2571750"/>
                    <a:pt x="617877" y="2571750"/>
                  </a:cubicBezTo>
                  <a:cubicBezTo>
                    <a:pt x="617877" y="2571750"/>
                    <a:pt x="617877" y="2571750"/>
                    <a:pt x="576434" y="2571750"/>
                  </a:cubicBezTo>
                  <a:cubicBezTo>
                    <a:pt x="576434" y="2571750"/>
                    <a:pt x="576434" y="2571750"/>
                    <a:pt x="557596" y="2571750"/>
                  </a:cubicBezTo>
                  <a:cubicBezTo>
                    <a:pt x="56513" y="2571750"/>
                    <a:pt x="56513" y="2571750"/>
                    <a:pt x="56513" y="2571750"/>
                  </a:cubicBezTo>
                  <a:cubicBezTo>
                    <a:pt x="26373" y="2571750"/>
                    <a:pt x="0" y="2545393"/>
                    <a:pt x="0" y="2511504"/>
                  </a:cubicBezTo>
                  <a:cubicBezTo>
                    <a:pt x="0" y="1829972"/>
                    <a:pt x="0" y="1340473"/>
                    <a:pt x="0" y="982762"/>
                  </a:cubicBezTo>
                  <a:cubicBezTo>
                    <a:pt x="0" y="982762"/>
                    <a:pt x="0" y="982762"/>
                    <a:pt x="851464" y="982762"/>
                  </a:cubicBezTo>
                  <a:cubicBezTo>
                    <a:pt x="904210" y="982762"/>
                    <a:pt x="941885" y="945109"/>
                    <a:pt x="941885" y="892393"/>
                  </a:cubicBezTo>
                  <a:cubicBezTo>
                    <a:pt x="941885" y="892393"/>
                    <a:pt x="941885" y="892393"/>
                    <a:pt x="941885" y="350180"/>
                  </a:cubicBezTo>
                  <a:cubicBezTo>
                    <a:pt x="941885" y="301230"/>
                    <a:pt x="904210" y="259811"/>
                    <a:pt x="851464" y="259811"/>
                  </a:cubicBezTo>
                  <a:cubicBezTo>
                    <a:pt x="851464" y="259811"/>
                    <a:pt x="851464" y="259811"/>
                    <a:pt x="0" y="259811"/>
                  </a:cubicBezTo>
                  <a:cubicBezTo>
                    <a:pt x="0" y="60246"/>
                    <a:pt x="0" y="60246"/>
                    <a:pt x="0" y="60246"/>
                  </a:cubicBezTo>
                  <a:cubicBezTo>
                    <a:pt x="0" y="26358"/>
                    <a:pt x="26373" y="0"/>
                    <a:pt x="56513" y="0"/>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50" name="テキスト ボックス 49"/>
            <p:cNvSpPr txBox="1">
              <a:spLocks noChangeAspect="1"/>
            </p:cNvSpPr>
            <p:nvPr/>
          </p:nvSpPr>
          <p:spPr bwMode="gray">
            <a:xfrm>
              <a:off x="-2065933" y="2287202"/>
              <a:ext cx="1096525" cy="359350"/>
            </a:xfrm>
            <a:prstGeom prst="rect">
              <a:avLst/>
            </a:prstGeom>
            <a:noFill/>
          </p:spPr>
          <p:txBody>
            <a:bodyPr wrap="none" rtlCol="0">
              <a:prstTxWarp prst="textPlain">
                <a:avLst/>
              </a:prstTxWarp>
              <a:spAutoFit/>
            </a:bodyPr>
            <a:lstStyle/>
            <a:p>
              <a:r>
                <a:rPr lang="en-US" altLang="ja-JP" sz="2000" b="1" smtClean="0">
                  <a:solidFill>
                    <a:schemeClr val="bg1"/>
                  </a:solidFill>
                  <a:latin typeface="Verdana" panose="020B0604030504040204" pitchFamily="34" charset="0"/>
                  <a:ea typeface="Verdana" panose="020B0604030504040204" pitchFamily="34" charset="0"/>
                  <a:cs typeface="Verdana" panose="020B0604030504040204" pitchFamily="34" charset="0"/>
                </a:rPr>
                <a:t>YML</a:t>
              </a:r>
            </a:p>
          </p:txBody>
        </p:sp>
      </p:grpSp>
      <p:sp>
        <p:nvSpPr>
          <p:cNvPr id="18" name="正方形/長方形 17"/>
          <p:cNvSpPr/>
          <p:nvPr/>
        </p:nvSpPr>
        <p:spPr>
          <a:xfrm>
            <a:off x="2783860" y="6046794"/>
            <a:ext cx="894094" cy="461665"/>
          </a:xfrm>
          <a:prstGeom prst="rect">
            <a:avLst/>
          </a:prstGeom>
          <a:solidFill>
            <a:schemeClr val="bg1"/>
          </a:solidFill>
          <a:ln w="3175">
            <a:solidFill>
              <a:schemeClr val="tx1"/>
            </a:solidFill>
          </a:ln>
        </p:spPr>
        <p:txBody>
          <a:bodyPr wrap="square">
            <a:spAutoFit/>
          </a:bodyPr>
          <a:lstStyle/>
          <a:p>
            <a:pPr algn="ctr"/>
            <a:r>
              <a:rPr lang="en-US" altLang="ja-JP" sz="1200" smtClean="0"/>
              <a:t>OS</a:t>
            </a:r>
            <a:r>
              <a:rPr lang="ja-JP" altLang="en-US" sz="1200" smtClean="0"/>
              <a:t>種別①</a:t>
            </a:r>
            <a:r>
              <a:rPr lang="en-US" altLang="ja-JP" sz="1200"/>
              <a:t/>
            </a:r>
            <a:br>
              <a:rPr lang="en-US" altLang="ja-JP" sz="1200"/>
            </a:br>
            <a:r>
              <a:rPr lang="en-US" altLang="ja-JP" sz="1200" smtClean="0"/>
              <a:t>vyos_RT</a:t>
            </a:r>
            <a:endParaRPr lang="ja-JP" altLang="en-US" sz="1200"/>
          </a:p>
        </p:txBody>
      </p:sp>
      <p:cxnSp>
        <p:nvCxnSpPr>
          <p:cNvPr id="51" name="カギ線コネクタ 122"/>
          <p:cNvCxnSpPr>
            <a:stCxn id="44" idx="2"/>
            <a:endCxn id="43" idx="0"/>
          </p:cNvCxnSpPr>
          <p:nvPr/>
        </p:nvCxnSpPr>
        <p:spPr bwMode="auto">
          <a:xfrm>
            <a:off x="1590569" y="4643286"/>
            <a:ext cx="4888" cy="997116"/>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sp>
        <p:nvSpPr>
          <p:cNvPr id="46" name="正方形/長方形 92"/>
          <p:cNvSpPr>
            <a:spLocks noChangeArrowheads="1"/>
          </p:cNvSpPr>
          <p:nvPr/>
        </p:nvSpPr>
        <p:spPr bwMode="auto">
          <a:xfrm>
            <a:off x="674307" y="4881271"/>
            <a:ext cx="1842300" cy="493451"/>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pPr>
            <a:r>
              <a:rPr kumimoji="0" lang="ja-JP" altLang="en-US" sz="1200" smtClean="0">
                <a:solidFill>
                  <a:srgbClr val="000000"/>
                </a:solidFill>
                <a:latin typeface="+mn-ea"/>
                <a:cs typeface="Times New Roman" panose="02020603050405020304" pitchFamily="18" charset="0"/>
              </a:rPr>
              <a:t>対話種別①</a:t>
            </a:r>
            <a:r>
              <a:rPr kumimoji="0" lang="en-US" altLang="ja-JP" sz="1200" smtClean="0">
                <a:solidFill>
                  <a:srgbClr val="000000"/>
                </a:solidFill>
                <a:latin typeface="+mn-ea"/>
                <a:cs typeface="Times New Roman" panose="02020603050405020304" pitchFamily="18" charset="0"/>
              </a:rPr>
              <a:t/>
            </a:r>
            <a:br>
              <a:rPr kumimoji="0" lang="en-US" altLang="ja-JP" sz="1200" smtClean="0">
                <a:solidFill>
                  <a:srgbClr val="000000"/>
                </a:solidFill>
                <a:latin typeface="+mn-ea"/>
                <a:cs typeface="Times New Roman" panose="02020603050405020304" pitchFamily="18" charset="0"/>
              </a:rPr>
            </a:br>
            <a:r>
              <a:rPr lang="en-US" altLang="ja-JP" sz="1200" b="1"/>
              <a:t>syslog</a:t>
            </a:r>
            <a:r>
              <a:rPr lang="ja-JP" altLang="en-US" sz="1200" b="1"/>
              <a:t>サーバ</a:t>
            </a:r>
            <a:r>
              <a:rPr lang="ja-JP" altLang="en-US" sz="1200" b="1" smtClean="0"/>
              <a:t>設定</a:t>
            </a:r>
            <a:endParaRPr lang="ja-JP" altLang="en-US" sz="1200" b="1"/>
          </a:p>
        </p:txBody>
      </p:sp>
      <p:grpSp>
        <p:nvGrpSpPr>
          <p:cNvPr id="72" name="グループ化 71"/>
          <p:cNvGrpSpPr>
            <a:grpSpLocks noChangeAspect="1"/>
          </p:cNvGrpSpPr>
          <p:nvPr/>
        </p:nvGrpSpPr>
        <p:grpSpPr>
          <a:xfrm>
            <a:off x="7314874" y="4642940"/>
            <a:ext cx="478800" cy="478800"/>
            <a:chOff x="1143000" y="0"/>
            <a:chExt cx="6858000" cy="6858000"/>
          </a:xfrm>
        </p:grpSpPr>
        <p:sp>
          <p:nvSpPr>
            <p:cNvPr id="73" name="Freeform 164"/>
            <p:cNvSpPr>
              <a:spLocks noChangeAspect="1"/>
            </p:cNvSpPr>
            <p:nvPr/>
          </p:nvSpPr>
          <p:spPr bwMode="auto">
            <a:xfrm>
              <a:off x="1143000" y="0"/>
              <a:ext cx="6858000" cy="6858000"/>
            </a:xfrm>
            <a:custGeom>
              <a:avLst/>
              <a:gdLst>
                <a:gd name="T0" fmla="*/ 16372 w 16372"/>
                <a:gd name="T1" fmla="*/ 15788 h 16372"/>
                <a:gd name="T2" fmla="*/ 15788 w 16372"/>
                <a:gd name="T3" fmla="*/ 16372 h 16372"/>
                <a:gd name="T4" fmla="*/ 584 w 16372"/>
                <a:gd name="T5" fmla="*/ 16372 h 16372"/>
                <a:gd name="T6" fmla="*/ 0 w 16372"/>
                <a:gd name="T7" fmla="*/ 15788 h 16372"/>
                <a:gd name="T8" fmla="*/ 0 w 16372"/>
                <a:gd name="T9" fmla="*/ 584 h 16372"/>
                <a:gd name="T10" fmla="*/ 584 w 16372"/>
                <a:gd name="T11" fmla="*/ 0 h 16372"/>
                <a:gd name="T12" fmla="*/ 15788 w 16372"/>
                <a:gd name="T13" fmla="*/ 0 h 16372"/>
                <a:gd name="T14" fmla="*/ 16372 w 16372"/>
                <a:gd name="T15" fmla="*/ 584 h 16372"/>
                <a:gd name="T16" fmla="*/ 16372 w 16372"/>
                <a:gd name="T17" fmla="*/ 15788 h 16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372" h="16372">
                  <a:moveTo>
                    <a:pt x="16372" y="15788"/>
                  </a:moveTo>
                  <a:cubicBezTo>
                    <a:pt x="16372" y="16115"/>
                    <a:pt x="16115" y="16372"/>
                    <a:pt x="15788" y="16372"/>
                  </a:cubicBezTo>
                  <a:cubicBezTo>
                    <a:pt x="584" y="16372"/>
                    <a:pt x="584" y="16372"/>
                    <a:pt x="584" y="16372"/>
                  </a:cubicBezTo>
                  <a:cubicBezTo>
                    <a:pt x="257" y="16372"/>
                    <a:pt x="0" y="16115"/>
                    <a:pt x="0" y="15788"/>
                  </a:cubicBezTo>
                  <a:cubicBezTo>
                    <a:pt x="0" y="584"/>
                    <a:pt x="0" y="584"/>
                    <a:pt x="0" y="584"/>
                  </a:cubicBezTo>
                  <a:cubicBezTo>
                    <a:pt x="0" y="256"/>
                    <a:pt x="257" y="0"/>
                    <a:pt x="584" y="0"/>
                  </a:cubicBezTo>
                  <a:cubicBezTo>
                    <a:pt x="15788" y="0"/>
                    <a:pt x="15788" y="0"/>
                    <a:pt x="15788" y="0"/>
                  </a:cubicBezTo>
                  <a:cubicBezTo>
                    <a:pt x="16115" y="0"/>
                    <a:pt x="16372" y="256"/>
                    <a:pt x="16372" y="584"/>
                  </a:cubicBezTo>
                  <a:lnTo>
                    <a:pt x="16372" y="15788"/>
                  </a:lnTo>
                  <a:close/>
                </a:path>
              </a:pathLst>
            </a:custGeom>
            <a:solidFill>
              <a:schemeClr val="accent1">
                <a:lumMod val="60000"/>
                <a:lumOff val="40000"/>
              </a:schemeClr>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ja-JP" altLang="en-US"/>
            </a:p>
          </p:txBody>
        </p:sp>
        <p:sp>
          <p:nvSpPr>
            <p:cNvPr id="74" name="フリーフォーム 73"/>
            <p:cNvSpPr>
              <a:spLocks noChangeAspect="1"/>
            </p:cNvSpPr>
            <p:nvPr/>
          </p:nvSpPr>
          <p:spPr bwMode="auto">
            <a:xfrm>
              <a:off x="1498600" y="370464"/>
              <a:ext cx="6153150" cy="6123526"/>
            </a:xfrm>
            <a:custGeom>
              <a:avLst/>
              <a:gdLst>
                <a:gd name="connsiteX0" fmla="*/ 2818599 w 6153150"/>
                <a:gd name="connsiteY0" fmla="*/ 3423661 h 6123526"/>
                <a:gd name="connsiteX1" fmla="*/ 3339315 w 6153150"/>
                <a:gd name="connsiteY1" fmla="*/ 3423661 h 6123526"/>
                <a:gd name="connsiteX2" fmla="*/ 3339315 w 6153150"/>
                <a:gd name="connsiteY2" fmla="*/ 4513407 h 6123526"/>
                <a:gd name="connsiteX3" fmla="*/ 3382045 w 6153150"/>
                <a:gd name="connsiteY3" fmla="*/ 4556126 h 6123526"/>
                <a:gd name="connsiteX4" fmla="*/ 3955963 w 6153150"/>
                <a:gd name="connsiteY4" fmla="*/ 4556126 h 6123526"/>
                <a:gd name="connsiteX5" fmla="*/ 3977328 w 6153150"/>
                <a:gd name="connsiteY5" fmla="*/ 4587956 h 6123526"/>
                <a:gd name="connsiteX6" fmla="*/ 3094667 w 6153150"/>
                <a:gd name="connsiteY6" fmla="*/ 6107821 h 6123526"/>
                <a:gd name="connsiteX7" fmla="*/ 3063667 w 6153150"/>
                <a:gd name="connsiteY7" fmla="*/ 6107821 h 6123526"/>
                <a:gd name="connsiteX8" fmla="*/ 2181005 w 6153150"/>
                <a:gd name="connsiteY8" fmla="*/ 4587956 h 6123526"/>
                <a:gd name="connsiteX9" fmla="*/ 2202370 w 6153150"/>
                <a:gd name="connsiteY9" fmla="*/ 4556126 h 6123526"/>
                <a:gd name="connsiteX10" fmla="*/ 2775870 w 6153150"/>
                <a:gd name="connsiteY10" fmla="*/ 4556126 h 6123526"/>
                <a:gd name="connsiteX11" fmla="*/ 2818599 w 6153150"/>
                <a:gd name="connsiteY11" fmla="*/ 4513407 h 6123526"/>
                <a:gd name="connsiteX12" fmla="*/ 2818599 w 6153150"/>
                <a:gd name="connsiteY12" fmla="*/ 3423661 h 6123526"/>
                <a:gd name="connsiteX13" fmla="*/ 5002663 w 6153150"/>
                <a:gd name="connsiteY13" fmla="*/ 2139655 h 6123526"/>
                <a:gd name="connsiteX14" fmla="*/ 5020685 w 6153150"/>
                <a:gd name="connsiteY14" fmla="*/ 2165281 h 6123526"/>
                <a:gd name="connsiteX15" fmla="*/ 5020685 w 6153150"/>
                <a:gd name="connsiteY15" fmla="*/ 2739199 h 6123526"/>
                <a:gd name="connsiteX16" fmla="*/ 5063404 w 6153150"/>
                <a:gd name="connsiteY16" fmla="*/ 2781510 h 6123526"/>
                <a:gd name="connsiteX17" fmla="*/ 6153150 w 6153150"/>
                <a:gd name="connsiteY17" fmla="*/ 2781510 h 6123526"/>
                <a:gd name="connsiteX18" fmla="*/ 6153150 w 6153150"/>
                <a:gd name="connsiteY18" fmla="*/ 3302226 h 6123526"/>
                <a:gd name="connsiteX19" fmla="*/ 5063404 w 6153150"/>
                <a:gd name="connsiteY19" fmla="*/ 3302226 h 6123526"/>
                <a:gd name="connsiteX20" fmla="*/ 5020685 w 6153150"/>
                <a:gd name="connsiteY20" fmla="*/ 3345375 h 6123526"/>
                <a:gd name="connsiteX21" fmla="*/ 5020685 w 6153150"/>
                <a:gd name="connsiteY21" fmla="*/ 3918874 h 6123526"/>
                <a:gd name="connsiteX22" fmla="*/ 4988856 w 6153150"/>
                <a:gd name="connsiteY22" fmla="*/ 3940239 h 6123526"/>
                <a:gd name="connsiteX23" fmla="*/ 3469410 w 6153150"/>
                <a:gd name="connsiteY23" fmla="*/ 3057997 h 6123526"/>
                <a:gd name="connsiteX24" fmla="*/ 3469410 w 6153150"/>
                <a:gd name="connsiteY24" fmla="*/ 3026578 h 6123526"/>
                <a:gd name="connsiteX25" fmla="*/ 4988856 w 6153150"/>
                <a:gd name="connsiteY25" fmla="*/ 2143917 h 6123526"/>
                <a:gd name="connsiteX26" fmla="*/ 5002663 w 6153150"/>
                <a:gd name="connsiteY26" fmla="*/ 2139655 h 6123526"/>
                <a:gd name="connsiteX27" fmla="*/ 1150984 w 6153150"/>
                <a:gd name="connsiteY27" fmla="*/ 2139655 h 6123526"/>
                <a:gd name="connsiteX28" fmla="*/ 1164797 w 6153150"/>
                <a:gd name="connsiteY28" fmla="*/ 2143916 h 6123526"/>
                <a:gd name="connsiteX29" fmla="*/ 2685320 w 6153150"/>
                <a:gd name="connsiteY29" fmla="*/ 3026578 h 6123526"/>
                <a:gd name="connsiteX30" fmla="*/ 2685320 w 6153150"/>
                <a:gd name="connsiteY30" fmla="*/ 3057997 h 6123526"/>
                <a:gd name="connsiteX31" fmla="*/ 1164797 w 6153150"/>
                <a:gd name="connsiteY31" fmla="*/ 3940239 h 6123526"/>
                <a:gd name="connsiteX32" fmla="*/ 1132954 w 6153150"/>
                <a:gd name="connsiteY32" fmla="*/ 3918874 h 6123526"/>
                <a:gd name="connsiteX33" fmla="*/ 1132954 w 6153150"/>
                <a:gd name="connsiteY33" fmla="*/ 3345375 h 6123526"/>
                <a:gd name="connsiteX34" fmla="*/ 1090217 w 6153150"/>
                <a:gd name="connsiteY34" fmla="*/ 3302226 h 6123526"/>
                <a:gd name="connsiteX35" fmla="*/ 0 w 6153150"/>
                <a:gd name="connsiteY35" fmla="*/ 3302226 h 6123526"/>
                <a:gd name="connsiteX36" fmla="*/ 0 w 6153150"/>
                <a:gd name="connsiteY36" fmla="*/ 2781510 h 6123526"/>
                <a:gd name="connsiteX37" fmla="*/ 1090217 w 6153150"/>
                <a:gd name="connsiteY37" fmla="*/ 2781510 h 6123526"/>
                <a:gd name="connsiteX38" fmla="*/ 1132954 w 6153150"/>
                <a:gd name="connsiteY38" fmla="*/ 2739199 h 6123526"/>
                <a:gd name="connsiteX39" fmla="*/ 1132954 w 6153150"/>
                <a:gd name="connsiteY39" fmla="*/ 2165281 h 6123526"/>
                <a:gd name="connsiteX40" fmla="*/ 1150984 w 6153150"/>
                <a:gd name="connsiteY40" fmla="*/ 2139655 h 6123526"/>
                <a:gd name="connsiteX41" fmla="*/ 3079167 w 6153150"/>
                <a:gd name="connsiteY41" fmla="*/ 0 h 6123526"/>
                <a:gd name="connsiteX42" fmla="*/ 3094667 w 6153150"/>
                <a:gd name="connsiteY42" fmla="*/ 16017 h 6123526"/>
                <a:gd name="connsiteX43" fmla="*/ 3977328 w 6153150"/>
                <a:gd name="connsiteY43" fmla="*/ 1535647 h 6123526"/>
                <a:gd name="connsiteX44" fmla="*/ 3955963 w 6153150"/>
                <a:gd name="connsiteY44" fmla="*/ 1567472 h 6123526"/>
                <a:gd name="connsiteX45" fmla="*/ 3382045 w 6153150"/>
                <a:gd name="connsiteY45" fmla="*/ 1567472 h 6123526"/>
                <a:gd name="connsiteX46" fmla="*/ 3339315 w 6153150"/>
                <a:gd name="connsiteY46" fmla="*/ 1610184 h 6123526"/>
                <a:gd name="connsiteX47" fmla="*/ 3339315 w 6153150"/>
                <a:gd name="connsiteY47" fmla="*/ 2699761 h 6123526"/>
                <a:gd name="connsiteX48" fmla="*/ 2818599 w 6153150"/>
                <a:gd name="connsiteY48" fmla="*/ 2699761 h 6123526"/>
                <a:gd name="connsiteX49" fmla="*/ 2818599 w 6153150"/>
                <a:gd name="connsiteY49" fmla="*/ 1610184 h 6123526"/>
                <a:gd name="connsiteX50" fmla="*/ 2776288 w 6153150"/>
                <a:gd name="connsiteY50" fmla="*/ 1567472 h 6123526"/>
                <a:gd name="connsiteX51" fmla="*/ 2202370 w 6153150"/>
                <a:gd name="connsiteY51" fmla="*/ 1567472 h 6123526"/>
                <a:gd name="connsiteX52" fmla="*/ 2181005 w 6153150"/>
                <a:gd name="connsiteY52" fmla="*/ 1535647 h 6123526"/>
                <a:gd name="connsiteX53" fmla="*/ 3063667 w 6153150"/>
                <a:gd name="connsiteY53" fmla="*/ 16017 h 6123526"/>
                <a:gd name="connsiteX54" fmla="*/ 3079167 w 6153150"/>
                <a:gd name="connsiteY54" fmla="*/ 0 h 612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153150" h="6123526">
                  <a:moveTo>
                    <a:pt x="2818599" y="3423661"/>
                  </a:moveTo>
                  <a:cubicBezTo>
                    <a:pt x="2818599" y="3423661"/>
                    <a:pt x="2818599" y="3423661"/>
                    <a:pt x="3339315" y="3423661"/>
                  </a:cubicBezTo>
                  <a:cubicBezTo>
                    <a:pt x="3339315" y="3705102"/>
                    <a:pt x="3339315" y="4061092"/>
                    <a:pt x="3339315" y="4513407"/>
                  </a:cubicBezTo>
                  <a:cubicBezTo>
                    <a:pt x="3339315" y="4534767"/>
                    <a:pt x="3360680" y="4556126"/>
                    <a:pt x="3382045" y="4556126"/>
                  </a:cubicBezTo>
                  <a:cubicBezTo>
                    <a:pt x="3382045" y="4556126"/>
                    <a:pt x="3382045" y="4556126"/>
                    <a:pt x="3955963" y="4556126"/>
                  </a:cubicBezTo>
                  <a:cubicBezTo>
                    <a:pt x="3977328" y="4556126"/>
                    <a:pt x="3987801" y="4567015"/>
                    <a:pt x="3977328" y="4587956"/>
                  </a:cubicBezTo>
                  <a:cubicBezTo>
                    <a:pt x="3977328" y="4587956"/>
                    <a:pt x="3977328" y="4587956"/>
                    <a:pt x="3094667" y="6107821"/>
                  </a:cubicBezTo>
                  <a:cubicBezTo>
                    <a:pt x="3084613" y="6128761"/>
                    <a:pt x="3073721" y="6128761"/>
                    <a:pt x="3063667" y="6107821"/>
                  </a:cubicBezTo>
                  <a:cubicBezTo>
                    <a:pt x="3063667" y="6107821"/>
                    <a:pt x="3063667" y="6107821"/>
                    <a:pt x="2181005" y="4587956"/>
                  </a:cubicBezTo>
                  <a:cubicBezTo>
                    <a:pt x="2170113" y="4567015"/>
                    <a:pt x="2181005" y="4556126"/>
                    <a:pt x="2202370" y="4556126"/>
                  </a:cubicBezTo>
                  <a:cubicBezTo>
                    <a:pt x="2202370" y="4556126"/>
                    <a:pt x="2202370" y="4556126"/>
                    <a:pt x="2775870" y="4556126"/>
                  </a:cubicBezTo>
                  <a:cubicBezTo>
                    <a:pt x="2797234" y="4556126"/>
                    <a:pt x="2818599" y="4534767"/>
                    <a:pt x="2818599" y="4513407"/>
                  </a:cubicBezTo>
                  <a:cubicBezTo>
                    <a:pt x="2818599" y="4513407"/>
                    <a:pt x="2818599" y="4512988"/>
                    <a:pt x="2818599" y="3423661"/>
                  </a:cubicBezTo>
                  <a:close/>
                  <a:moveTo>
                    <a:pt x="5002663" y="2139655"/>
                  </a:moveTo>
                  <a:cubicBezTo>
                    <a:pt x="5014560" y="2139125"/>
                    <a:pt x="5020685" y="2149258"/>
                    <a:pt x="5020685" y="2165281"/>
                  </a:cubicBezTo>
                  <a:cubicBezTo>
                    <a:pt x="5020685" y="2165281"/>
                    <a:pt x="5020685" y="2165281"/>
                    <a:pt x="5020685" y="2739199"/>
                  </a:cubicBezTo>
                  <a:cubicBezTo>
                    <a:pt x="5020685" y="2760145"/>
                    <a:pt x="5042045" y="2781510"/>
                    <a:pt x="5063404" y="2781510"/>
                  </a:cubicBezTo>
                  <a:cubicBezTo>
                    <a:pt x="5063404" y="2781510"/>
                    <a:pt x="5064242" y="2781510"/>
                    <a:pt x="6153150" y="2781510"/>
                  </a:cubicBezTo>
                  <a:cubicBezTo>
                    <a:pt x="6153150" y="2781510"/>
                    <a:pt x="6153150" y="2781510"/>
                    <a:pt x="6153150" y="3302226"/>
                  </a:cubicBezTo>
                  <a:cubicBezTo>
                    <a:pt x="5872128" y="3302226"/>
                    <a:pt x="5515720" y="3302226"/>
                    <a:pt x="5063404" y="3302226"/>
                  </a:cubicBezTo>
                  <a:cubicBezTo>
                    <a:pt x="5042045" y="3302226"/>
                    <a:pt x="5020685" y="3323591"/>
                    <a:pt x="5020685" y="3345375"/>
                  </a:cubicBezTo>
                  <a:cubicBezTo>
                    <a:pt x="5020685" y="3345375"/>
                    <a:pt x="5020685" y="3345375"/>
                    <a:pt x="5020685" y="3918874"/>
                  </a:cubicBezTo>
                  <a:cubicBezTo>
                    <a:pt x="5020685" y="3940239"/>
                    <a:pt x="5009796" y="3950712"/>
                    <a:pt x="4988856" y="3940239"/>
                  </a:cubicBezTo>
                  <a:cubicBezTo>
                    <a:pt x="4988856" y="3940239"/>
                    <a:pt x="4988856" y="3940239"/>
                    <a:pt x="3469410" y="3057997"/>
                  </a:cubicBezTo>
                  <a:cubicBezTo>
                    <a:pt x="3448050" y="3047524"/>
                    <a:pt x="3448050" y="3037051"/>
                    <a:pt x="3469410" y="3026578"/>
                  </a:cubicBezTo>
                  <a:cubicBezTo>
                    <a:pt x="3469410" y="3026578"/>
                    <a:pt x="3469410" y="3026578"/>
                    <a:pt x="4988856" y="2143917"/>
                  </a:cubicBezTo>
                  <a:cubicBezTo>
                    <a:pt x="4994091" y="2141193"/>
                    <a:pt x="4998698" y="2139832"/>
                    <a:pt x="5002663" y="2139655"/>
                  </a:cubicBezTo>
                  <a:close/>
                  <a:moveTo>
                    <a:pt x="1150984" y="2139655"/>
                  </a:moveTo>
                  <a:cubicBezTo>
                    <a:pt x="1154951" y="2139832"/>
                    <a:pt x="1159560" y="2141193"/>
                    <a:pt x="1164797" y="2143916"/>
                  </a:cubicBezTo>
                  <a:cubicBezTo>
                    <a:pt x="2685320" y="3026578"/>
                    <a:pt x="2685320" y="3026578"/>
                    <a:pt x="2685320" y="3026578"/>
                  </a:cubicBezTo>
                  <a:cubicBezTo>
                    <a:pt x="2706688" y="3037051"/>
                    <a:pt x="2706688" y="3047524"/>
                    <a:pt x="2685320" y="3057997"/>
                  </a:cubicBezTo>
                  <a:cubicBezTo>
                    <a:pt x="1164797" y="3940239"/>
                    <a:pt x="1164797" y="3940239"/>
                    <a:pt x="1164797" y="3940239"/>
                  </a:cubicBezTo>
                  <a:cubicBezTo>
                    <a:pt x="1143848" y="3950712"/>
                    <a:pt x="1132954" y="3940239"/>
                    <a:pt x="1132954" y="3918874"/>
                  </a:cubicBezTo>
                  <a:cubicBezTo>
                    <a:pt x="1132954" y="3345375"/>
                    <a:pt x="1132954" y="3345375"/>
                    <a:pt x="1132954" y="3345375"/>
                  </a:cubicBezTo>
                  <a:cubicBezTo>
                    <a:pt x="1132954" y="3323591"/>
                    <a:pt x="1111585" y="3302226"/>
                    <a:pt x="1090217" y="3302226"/>
                  </a:cubicBezTo>
                  <a:cubicBezTo>
                    <a:pt x="637706" y="3302226"/>
                    <a:pt x="281563" y="3302226"/>
                    <a:pt x="0" y="3302226"/>
                  </a:cubicBezTo>
                  <a:cubicBezTo>
                    <a:pt x="0" y="2781510"/>
                    <a:pt x="0" y="2781510"/>
                    <a:pt x="0" y="2781510"/>
                  </a:cubicBezTo>
                  <a:cubicBezTo>
                    <a:pt x="1089798" y="2781510"/>
                    <a:pt x="1090217" y="2781510"/>
                    <a:pt x="1090217" y="2781510"/>
                  </a:cubicBezTo>
                  <a:cubicBezTo>
                    <a:pt x="1111585" y="2781510"/>
                    <a:pt x="1132954" y="2760145"/>
                    <a:pt x="1132954" y="2739199"/>
                  </a:cubicBezTo>
                  <a:cubicBezTo>
                    <a:pt x="1132954" y="2165281"/>
                    <a:pt x="1132954" y="2165281"/>
                    <a:pt x="1132954" y="2165281"/>
                  </a:cubicBezTo>
                  <a:cubicBezTo>
                    <a:pt x="1132954" y="2149257"/>
                    <a:pt x="1139082" y="2139125"/>
                    <a:pt x="1150984" y="2139655"/>
                  </a:cubicBezTo>
                  <a:close/>
                  <a:moveTo>
                    <a:pt x="3079167" y="0"/>
                  </a:moveTo>
                  <a:cubicBezTo>
                    <a:pt x="3084403" y="0"/>
                    <a:pt x="3089640" y="5339"/>
                    <a:pt x="3094667" y="16017"/>
                  </a:cubicBezTo>
                  <a:cubicBezTo>
                    <a:pt x="3977328" y="1535647"/>
                    <a:pt x="3977328" y="1535647"/>
                    <a:pt x="3977328" y="1535647"/>
                  </a:cubicBezTo>
                  <a:cubicBezTo>
                    <a:pt x="3987801" y="1556585"/>
                    <a:pt x="3977328" y="1567472"/>
                    <a:pt x="3955963" y="1567472"/>
                  </a:cubicBezTo>
                  <a:cubicBezTo>
                    <a:pt x="3382045" y="1567472"/>
                    <a:pt x="3382045" y="1567472"/>
                    <a:pt x="3382045" y="1567472"/>
                  </a:cubicBezTo>
                  <a:cubicBezTo>
                    <a:pt x="3360680" y="1567472"/>
                    <a:pt x="3339315" y="1588828"/>
                    <a:pt x="3339315" y="1610184"/>
                  </a:cubicBezTo>
                  <a:cubicBezTo>
                    <a:pt x="3339315" y="2062848"/>
                    <a:pt x="3339315" y="2418782"/>
                    <a:pt x="3339315" y="2699761"/>
                  </a:cubicBezTo>
                  <a:cubicBezTo>
                    <a:pt x="2818599" y="2699761"/>
                    <a:pt x="2818599" y="2699761"/>
                    <a:pt x="2818599" y="2699761"/>
                  </a:cubicBezTo>
                  <a:cubicBezTo>
                    <a:pt x="2818599" y="1610603"/>
                    <a:pt x="2818599" y="1610184"/>
                    <a:pt x="2818599" y="1610184"/>
                  </a:cubicBezTo>
                  <a:cubicBezTo>
                    <a:pt x="2818599" y="1588828"/>
                    <a:pt x="2797234" y="1567472"/>
                    <a:pt x="2776288" y="1567472"/>
                  </a:cubicBezTo>
                  <a:cubicBezTo>
                    <a:pt x="2202370" y="1567472"/>
                    <a:pt x="2202370" y="1567472"/>
                    <a:pt x="2202370" y="1567472"/>
                  </a:cubicBezTo>
                  <a:cubicBezTo>
                    <a:pt x="2181005" y="1567472"/>
                    <a:pt x="2170113" y="1556585"/>
                    <a:pt x="2181005" y="1535647"/>
                  </a:cubicBezTo>
                  <a:cubicBezTo>
                    <a:pt x="3063667" y="16017"/>
                    <a:pt x="3063667" y="16017"/>
                    <a:pt x="3063667" y="16017"/>
                  </a:cubicBezTo>
                  <a:cubicBezTo>
                    <a:pt x="3068694" y="5339"/>
                    <a:pt x="3073930" y="0"/>
                    <a:pt x="307916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75" name="グループ化 74"/>
          <p:cNvGrpSpPr>
            <a:grpSpLocks noChangeAspect="1"/>
          </p:cNvGrpSpPr>
          <p:nvPr/>
        </p:nvGrpSpPr>
        <p:grpSpPr>
          <a:xfrm>
            <a:off x="7324512" y="5641048"/>
            <a:ext cx="478800" cy="478800"/>
            <a:chOff x="1143000" y="0"/>
            <a:chExt cx="6858000" cy="6858000"/>
          </a:xfrm>
        </p:grpSpPr>
        <p:sp>
          <p:nvSpPr>
            <p:cNvPr id="76" name="Freeform 135"/>
            <p:cNvSpPr>
              <a:spLocks noChangeAspect="1"/>
            </p:cNvSpPr>
            <p:nvPr/>
          </p:nvSpPr>
          <p:spPr bwMode="auto">
            <a:xfrm>
              <a:off x="1143000" y="0"/>
              <a:ext cx="6858000" cy="6858000"/>
            </a:xfrm>
            <a:custGeom>
              <a:avLst/>
              <a:gdLst>
                <a:gd name="T0" fmla="*/ 16372 w 16372"/>
                <a:gd name="T1" fmla="*/ 15788 h 16372"/>
                <a:gd name="T2" fmla="*/ 15788 w 16372"/>
                <a:gd name="T3" fmla="*/ 16372 h 16372"/>
                <a:gd name="T4" fmla="*/ 584 w 16372"/>
                <a:gd name="T5" fmla="*/ 16372 h 16372"/>
                <a:gd name="T6" fmla="*/ 0 w 16372"/>
                <a:gd name="T7" fmla="*/ 15788 h 16372"/>
                <a:gd name="T8" fmla="*/ 0 w 16372"/>
                <a:gd name="T9" fmla="*/ 584 h 16372"/>
                <a:gd name="T10" fmla="*/ 584 w 16372"/>
                <a:gd name="T11" fmla="*/ 0 h 16372"/>
                <a:gd name="T12" fmla="*/ 15788 w 16372"/>
                <a:gd name="T13" fmla="*/ 0 h 16372"/>
                <a:gd name="T14" fmla="*/ 16372 w 16372"/>
                <a:gd name="T15" fmla="*/ 584 h 16372"/>
                <a:gd name="T16" fmla="*/ 16372 w 16372"/>
                <a:gd name="T17" fmla="*/ 15788 h 16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372" h="16372">
                  <a:moveTo>
                    <a:pt x="16372" y="15788"/>
                  </a:moveTo>
                  <a:cubicBezTo>
                    <a:pt x="16372" y="16115"/>
                    <a:pt x="16115" y="16372"/>
                    <a:pt x="15788" y="16372"/>
                  </a:cubicBezTo>
                  <a:cubicBezTo>
                    <a:pt x="584" y="16372"/>
                    <a:pt x="584" y="16372"/>
                    <a:pt x="584" y="16372"/>
                  </a:cubicBezTo>
                  <a:cubicBezTo>
                    <a:pt x="257" y="16372"/>
                    <a:pt x="0" y="16115"/>
                    <a:pt x="0" y="15788"/>
                  </a:cubicBezTo>
                  <a:cubicBezTo>
                    <a:pt x="0" y="584"/>
                    <a:pt x="0" y="584"/>
                    <a:pt x="0" y="584"/>
                  </a:cubicBezTo>
                  <a:cubicBezTo>
                    <a:pt x="0" y="257"/>
                    <a:pt x="257" y="0"/>
                    <a:pt x="584" y="0"/>
                  </a:cubicBezTo>
                  <a:cubicBezTo>
                    <a:pt x="15788" y="0"/>
                    <a:pt x="15788" y="0"/>
                    <a:pt x="15788" y="0"/>
                  </a:cubicBezTo>
                  <a:cubicBezTo>
                    <a:pt x="16115" y="0"/>
                    <a:pt x="16372" y="257"/>
                    <a:pt x="16372" y="584"/>
                  </a:cubicBezTo>
                  <a:lnTo>
                    <a:pt x="16372" y="15788"/>
                  </a:lnTo>
                  <a:close/>
                </a:path>
              </a:pathLst>
            </a:custGeom>
            <a:solidFill>
              <a:srgbClr val="336699"/>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ja-JP" altLang="en-US"/>
            </a:p>
          </p:txBody>
        </p:sp>
        <p:sp>
          <p:nvSpPr>
            <p:cNvPr id="77" name="Freeform 136"/>
            <p:cNvSpPr>
              <a:spLocks noChangeAspect="1"/>
            </p:cNvSpPr>
            <p:nvPr/>
          </p:nvSpPr>
          <p:spPr bwMode="auto">
            <a:xfrm>
              <a:off x="1530345" y="387345"/>
              <a:ext cx="6083295" cy="6083295"/>
            </a:xfrm>
            <a:custGeom>
              <a:avLst/>
              <a:gdLst>
                <a:gd name="T0" fmla="*/ 14488 w 14524"/>
                <a:gd name="T1" fmla="*/ 7289 h 14524"/>
                <a:gd name="T2" fmla="*/ 11899 w 14524"/>
                <a:gd name="T3" fmla="*/ 5733 h 14524"/>
                <a:gd name="T4" fmla="*/ 11845 w 14524"/>
                <a:gd name="T5" fmla="*/ 6746 h 14524"/>
                <a:gd name="T6" fmla="*/ 10607 w 14524"/>
                <a:gd name="T7" fmla="*/ 6819 h 14524"/>
                <a:gd name="T8" fmla="*/ 12049 w 14524"/>
                <a:gd name="T9" fmla="*/ 3069 h 14524"/>
                <a:gd name="T10" fmla="*/ 12842 w 14524"/>
                <a:gd name="T11" fmla="*/ 3760 h 14524"/>
                <a:gd name="T12" fmla="*/ 13674 w 14524"/>
                <a:gd name="T13" fmla="*/ 854 h 14524"/>
                <a:gd name="T14" fmla="*/ 10743 w 14524"/>
                <a:gd name="T15" fmla="*/ 1584 h 14524"/>
                <a:gd name="T16" fmla="*/ 11421 w 14524"/>
                <a:gd name="T17" fmla="*/ 2339 h 14524"/>
                <a:gd name="T18" fmla="*/ 9295 w 14524"/>
                <a:gd name="T19" fmla="*/ 4569 h 14524"/>
                <a:gd name="T20" fmla="*/ 7702 w 14524"/>
                <a:gd name="T21" fmla="*/ 2751 h 14524"/>
                <a:gd name="T22" fmla="*/ 8751 w 14524"/>
                <a:gd name="T23" fmla="*/ 2679 h 14524"/>
                <a:gd name="T24" fmla="*/ 7284 w 14524"/>
                <a:gd name="T25" fmla="*/ 36 h 14524"/>
                <a:gd name="T26" fmla="*/ 5728 w 14524"/>
                <a:gd name="T27" fmla="*/ 2625 h 14524"/>
                <a:gd name="T28" fmla="*/ 6741 w 14524"/>
                <a:gd name="T29" fmla="*/ 2679 h 14524"/>
                <a:gd name="T30" fmla="*/ 6814 w 14524"/>
                <a:gd name="T31" fmla="*/ 3918 h 14524"/>
                <a:gd name="T32" fmla="*/ 3083 w 14524"/>
                <a:gd name="T33" fmla="*/ 2460 h 14524"/>
                <a:gd name="T34" fmla="*/ 3774 w 14524"/>
                <a:gd name="T35" fmla="*/ 1666 h 14524"/>
                <a:gd name="T36" fmla="*/ 868 w 14524"/>
                <a:gd name="T37" fmla="*/ 834 h 14524"/>
                <a:gd name="T38" fmla="*/ 1598 w 14524"/>
                <a:gd name="T39" fmla="*/ 3765 h 14524"/>
                <a:gd name="T40" fmla="*/ 2353 w 14524"/>
                <a:gd name="T41" fmla="*/ 3087 h 14524"/>
                <a:gd name="T42" fmla="*/ 4582 w 14524"/>
                <a:gd name="T43" fmla="*/ 5213 h 14524"/>
                <a:gd name="T44" fmla="*/ 2752 w 14524"/>
                <a:gd name="T45" fmla="*/ 6819 h 14524"/>
                <a:gd name="T46" fmla="*/ 2680 w 14524"/>
                <a:gd name="T47" fmla="*/ 5770 h 14524"/>
                <a:gd name="T48" fmla="*/ 36 w 14524"/>
                <a:gd name="T49" fmla="*/ 7236 h 14524"/>
                <a:gd name="T50" fmla="*/ 2625 w 14524"/>
                <a:gd name="T51" fmla="*/ 8793 h 14524"/>
                <a:gd name="T52" fmla="*/ 2680 w 14524"/>
                <a:gd name="T53" fmla="*/ 7779 h 14524"/>
                <a:gd name="T54" fmla="*/ 3917 w 14524"/>
                <a:gd name="T55" fmla="*/ 7706 h 14524"/>
                <a:gd name="T56" fmla="*/ 2473 w 14524"/>
                <a:gd name="T57" fmla="*/ 11426 h 14524"/>
                <a:gd name="T58" fmla="*/ 1680 w 14524"/>
                <a:gd name="T59" fmla="*/ 10735 h 14524"/>
                <a:gd name="T60" fmla="*/ 848 w 14524"/>
                <a:gd name="T61" fmla="*/ 13641 h 14524"/>
                <a:gd name="T62" fmla="*/ 3779 w 14524"/>
                <a:gd name="T63" fmla="*/ 12911 h 14524"/>
                <a:gd name="T64" fmla="*/ 3101 w 14524"/>
                <a:gd name="T65" fmla="*/ 12156 h 14524"/>
                <a:gd name="T66" fmla="*/ 5212 w 14524"/>
                <a:gd name="T67" fmla="*/ 9942 h 14524"/>
                <a:gd name="T68" fmla="*/ 6814 w 14524"/>
                <a:gd name="T69" fmla="*/ 11772 h 14524"/>
                <a:gd name="T70" fmla="*/ 5764 w 14524"/>
                <a:gd name="T71" fmla="*/ 11845 h 14524"/>
                <a:gd name="T72" fmla="*/ 7231 w 14524"/>
                <a:gd name="T73" fmla="*/ 14488 h 14524"/>
                <a:gd name="T74" fmla="*/ 8787 w 14524"/>
                <a:gd name="T75" fmla="*/ 11899 h 14524"/>
                <a:gd name="T76" fmla="*/ 7774 w 14524"/>
                <a:gd name="T77" fmla="*/ 11845 h 14524"/>
                <a:gd name="T78" fmla="*/ 7701 w 14524"/>
                <a:gd name="T79" fmla="*/ 10607 h 14524"/>
                <a:gd name="T80" fmla="*/ 11439 w 14524"/>
                <a:gd name="T81" fmla="*/ 12035 h 14524"/>
                <a:gd name="T82" fmla="*/ 10748 w 14524"/>
                <a:gd name="T83" fmla="*/ 12829 h 14524"/>
                <a:gd name="T84" fmla="*/ 13655 w 14524"/>
                <a:gd name="T85" fmla="*/ 13660 h 14524"/>
                <a:gd name="T86" fmla="*/ 12925 w 14524"/>
                <a:gd name="T87" fmla="*/ 10730 h 14524"/>
                <a:gd name="T88" fmla="*/ 12170 w 14524"/>
                <a:gd name="T89" fmla="*/ 11408 h 14524"/>
                <a:gd name="T90" fmla="*/ 9954 w 14524"/>
                <a:gd name="T91" fmla="*/ 9296 h 14524"/>
                <a:gd name="T92" fmla="*/ 11773 w 14524"/>
                <a:gd name="T93" fmla="*/ 7707 h 14524"/>
                <a:gd name="T94" fmla="*/ 11845 w 14524"/>
                <a:gd name="T95" fmla="*/ 8757 h 14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524" h="14524">
                  <a:moveTo>
                    <a:pt x="11899" y="8793"/>
                  </a:moveTo>
                  <a:cubicBezTo>
                    <a:pt x="14488" y="7289"/>
                    <a:pt x="14488" y="7289"/>
                    <a:pt x="14488" y="7289"/>
                  </a:cubicBezTo>
                  <a:cubicBezTo>
                    <a:pt x="14524" y="7272"/>
                    <a:pt x="14524" y="7254"/>
                    <a:pt x="14488" y="7236"/>
                  </a:cubicBezTo>
                  <a:cubicBezTo>
                    <a:pt x="11899" y="5733"/>
                    <a:pt x="11899" y="5733"/>
                    <a:pt x="11899" y="5733"/>
                  </a:cubicBezTo>
                  <a:cubicBezTo>
                    <a:pt x="11863" y="5715"/>
                    <a:pt x="11845" y="5733"/>
                    <a:pt x="11845" y="5770"/>
                  </a:cubicBezTo>
                  <a:cubicBezTo>
                    <a:pt x="11845" y="6746"/>
                    <a:pt x="11845" y="6746"/>
                    <a:pt x="11845" y="6746"/>
                  </a:cubicBezTo>
                  <a:cubicBezTo>
                    <a:pt x="11845" y="6783"/>
                    <a:pt x="11809" y="6819"/>
                    <a:pt x="11773" y="6819"/>
                  </a:cubicBezTo>
                  <a:cubicBezTo>
                    <a:pt x="11331" y="6819"/>
                    <a:pt x="10948" y="6819"/>
                    <a:pt x="10607" y="6819"/>
                  </a:cubicBezTo>
                  <a:cubicBezTo>
                    <a:pt x="10527" y="6211"/>
                    <a:pt x="10286" y="5654"/>
                    <a:pt x="9927" y="5192"/>
                  </a:cubicBezTo>
                  <a:cubicBezTo>
                    <a:pt x="11006" y="4112"/>
                    <a:pt x="12049" y="3069"/>
                    <a:pt x="12049" y="3069"/>
                  </a:cubicBezTo>
                  <a:cubicBezTo>
                    <a:pt x="12074" y="3044"/>
                    <a:pt x="12126" y="3044"/>
                    <a:pt x="12151" y="3069"/>
                  </a:cubicBezTo>
                  <a:cubicBezTo>
                    <a:pt x="12842" y="3760"/>
                    <a:pt x="12842" y="3760"/>
                    <a:pt x="12842" y="3760"/>
                  </a:cubicBezTo>
                  <a:cubicBezTo>
                    <a:pt x="12868" y="3786"/>
                    <a:pt x="12894" y="3786"/>
                    <a:pt x="12907" y="3747"/>
                  </a:cubicBezTo>
                  <a:cubicBezTo>
                    <a:pt x="13674" y="854"/>
                    <a:pt x="13674" y="854"/>
                    <a:pt x="13674" y="854"/>
                  </a:cubicBezTo>
                  <a:cubicBezTo>
                    <a:pt x="13688" y="816"/>
                    <a:pt x="13675" y="803"/>
                    <a:pt x="13637" y="816"/>
                  </a:cubicBezTo>
                  <a:cubicBezTo>
                    <a:pt x="10743" y="1584"/>
                    <a:pt x="10743" y="1584"/>
                    <a:pt x="10743" y="1584"/>
                  </a:cubicBezTo>
                  <a:cubicBezTo>
                    <a:pt x="10705" y="1597"/>
                    <a:pt x="10705" y="1622"/>
                    <a:pt x="10730" y="1648"/>
                  </a:cubicBezTo>
                  <a:cubicBezTo>
                    <a:pt x="11421" y="2339"/>
                    <a:pt x="11421" y="2339"/>
                    <a:pt x="11421" y="2339"/>
                  </a:cubicBezTo>
                  <a:cubicBezTo>
                    <a:pt x="11447" y="2365"/>
                    <a:pt x="11447" y="2416"/>
                    <a:pt x="11422" y="2442"/>
                  </a:cubicBezTo>
                  <a:cubicBezTo>
                    <a:pt x="11074" y="2790"/>
                    <a:pt x="10067" y="3796"/>
                    <a:pt x="9295" y="4569"/>
                  </a:cubicBezTo>
                  <a:cubicBezTo>
                    <a:pt x="8839" y="4225"/>
                    <a:pt x="8295" y="3994"/>
                    <a:pt x="7702" y="3916"/>
                  </a:cubicBezTo>
                  <a:cubicBezTo>
                    <a:pt x="7702" y="2757"/>
                    <a:pt x="7702" y="2751"/>
                    <a:pt x="7702" y="2751"/>
                  </a:cubicBezTo>
                  <a:cubicBezTo>
                    <a:pt x="7702" y="2715"/>
                    <a:pt x="7738" y="2679"/>
                    <a:pt x="7774" y="2679"/>
                  </a:cubicBezTo>
                  <a:cubicBezTo>
                    <a:pt x="8751" y="2679"/>
                    <a:pt x="8751" y="2679"/>
                    <a:pt x="8751" y="2679"/>
                  </a:cubicBezTo>
                  <a:cubicBezTo>
                    <a:pt x="8787" y="2679"/>
                    <a:pt x="8805" y="2661"/>
                    <a:pt x="8787" y="2625"/>
                  </a:cubicBezTo>
                  <a:cubicBezTo>
                    <a:pt x="7284" y="36"/>
                    <a:pt x="7284" y="36"/>
                    <a:pt x="7284" y="36"/>
                  </a:cubicBezTo>
                  <a:cubicBezTo>
                    <a:pt x="7267" y="0"/>
                    <a:pt x="7248" y="0"/>
                    <a:pt x="7231" y="36"/>
                  </a:cubicBezTo>
                  <a:cubicBezTo>
                    <a:pt x="5728" y="2625"/>
                    <a:pt x="5728" y="2625"/>
                    <a:pt x="5728" y="2625"/>
                  </a:cubicBezTo>
                  <a:cubicBezTo>
                    <a:pt x="5710" y="2661"/>
                    <a:pt x="5728" y="2679"/>
                    <a:pt x="5764" y="2679"/>
                  </a:cubicBezTo>
                  <a:cubicBezTo>
                    <a:pt x="6741" y="2679"/>
                    <a:pt x="6741" y="2679"/>
                    <a:pt x="6741" y="2679"/>
                  </a:cubicBezTo>
                  <a:cubicBezTo>
                    <a:pt x="6778" y="2679"/>
                    <a:pt x="6814" y="2715"/>
                    <a:pt x="6814" y="2751"/>
                  </a:cubicBezTo>
                  <a:cubicBezTo>
                    <a:pt x="6814" y="3194"/>
                    <a:pt x="6814" y="3576"/>
                    <a:pt x="6814" y="3918"/>
                  </a:cubicBezTo>
                  <a:cubicBezTo>
                    <a:pt x="6215" y="3997"/>
                    <a:pt x="5666" y="4233"/>
                    <a:pt x="5209" y="4585"/>
                  </a:cubicBezTo>
                  <a:cubicBezTo>
                    <a:pt x="4128" y="3504"/>
                    <a:pt x="3083" y="2460"/>
                    <a:pt x="3083" y="2460"/>
                  </a:cubicBezTo>
                  <a:cubicBezTo>
                    <a:pt x="3057" y="2434"/>
                    <a:pt x="3057" y="2382"/>
                    <a:pt x="3083" y="2357"/>
                  </a:cubicBezTo>
                  <a:cubicBezTo>
                    <a:pt x="3774" y="1666"/>
                    <a:pt x="3774" y="1666"/>
                    <a:pt x="3774" y="1666"/>
                  </a:cubicBezTo>
                  <a:cubicBezTo>
                    <a:pt x="3800" y="1641"/>
                    <a:pt x="3799" y="1614"/>
                    <a:pt x="3761" y="1602"/>
                  </a:cubicBezTo>
                  <a:cubicBezTo>
                    <a:pt x="868" y="834"/>
                    <a:pt x="868" y="834"/>
                    <a:pt x="868" y="834"/>
                  </a:cubicBezTo>
                  <a:cubicBezTo>
                    <a:pt x="829" y="821"/>
                    <a:pt x="817" y="834"/>
                    <a:pt x="830" y="872"/>
                  </a:cubicBezTo>
                  <a:cubicBezTo>
                    <a:pt x="1598" y="3765"/>
                    <a:pt x="1598" y="3765"/>
                    <a:pt x="1598" y="3765"/>
                  </a:cubicBezTo>
                  <a:cubicBezTo>
                    <a:pt x="1610" y="3803"/>
                    <a:pt x="1636" y="3804"/>
                    <a:pt x="1662" y="3778"/>
                  </a:cubicBezTo>
                  <a:cubicBezTo>
                    <a:pt x="2353" y="3087"/>
                    <a:pt x="2353" y="3087"/>
                    <a:pt x="2353" y="3087"/>
                  </a:cubicBezTo>
                  <a:cubicBezTo>
                    <a:pt x="2379" y="3061"/>
                    <a:pt x="2430" y="3061"/>
                    <a:pt x="2456" y="3087"/>
                  </a:cubicBezTo>
                  <a:cubicBezTo>
                    <a:pt x="2803" y="3434"/>
                    <a:pt x="3809" y="4440"/>
                    <a:pt x="4582" y="5213"/>
                  </a:cubicBezTo>
                  <a:cubicBezTo>
                    <a:pt x="4231" y="5671"/>
                    <a:pt x="3996" y="6219"/>
                    <a:pt x="3917" y="6819"/>
                  </a:cubicBezTo>
                  <a:cubicBezTo>
                    <a:pt x="2757" y="6819"/>
                    <a:pt x="2752" y="6819"/>
                    <a:pt x="2752" y="6819"/>
                  </a:cubicBezTo>
                  <a:cubicBezTo>
                    <a:pt x="2716" y="6819"/>
                    <a:pt x="2680" y="6783"/>
                    <a:pt x="2680" y="6747"/>
                  </a:cubicBezTo>
                  <a:cubicBezTo>
                    <a:pt x="2680" y="5770"/>
                    <a:pt x="2680" y="5770"/>
                    <a:pt x="2680" y="5770"/>
                  </a:cubicBezTo>
                  <a:cubicBezTo>
                    <a:pt x="2680" y="5733"/>
                    <a:pt x="2661" y="5715"/>
                    <a:pt x="2625" y="5733"/>
                  </a:cubicBezTo>
                  <a:cubicBezTo>
                    <a:pt x="36" y="7236"/>
                    <a:pt x="36" y="7236"/>
                    <a:pt x="36" y="7236"/>
                  </a:cubicBezTo>
                  <a:cubicBezTo>
                    <a:pt x="0" y="7254"/>
                    <a:pt x="0" y="7272"/>
                    <a:pt x="36" y="7290"/>
                  </a:cubicBezTo>
                  <a:cubicBezTo>
                    <a:pt x="2625" y="8793"/>
                    <a:pt x="2625" y="8793"/>
                    <a:pt x="2625" y="8793"/>
                  </a:cubicBezTo>
                  <a:cubicBezTo>
                    <a:pt x="2661" y="8811"/>
                    <a:pt x="2680" y="8793"/>
                    <a:pt x="2680" y="8757"/>
                  </a:cubicBezTo>
                  <a:cubicBezTo>
                    <a:pt x="2680" y="7779"/>
                    <a:pt x="2680" y="7779"/>
                    <a:pt x="2680" y="7779"/>
                  </a:cubicBezTo>
                  <a:cubicBezTo>
                    <a:pt x="2680" y="7743"/>
                    <a:pt x="2716" y="7706"/>
                    <a:pt x="2752" y="7706"/>
                  </a:cubicBezTo>
                  <a:cubicBezTo>
                    <a:pt x="3194" y="7706"/>
                    <a:pt x="3577" y="7706"/>
                    <a:pt x="3917" y="7706"/>
                  </a:cubicBezTo>
                  <a:cubicBezTo>
                    <a:pt x="3996" y="8307"/>
                    <a:pt x="4233" y="8856"/>
                    <a:pt x="4584" y="9315"/>
                  </a:cubicBezTo>
                  <a:cubicBezTo>
                    <a:pt x="3509" y="10390"/>
                    <a:pt x="2473" y="11426"/>
                    <a:pt x="2473" y="11426"/>
                  </a:cubicBezTo>
                  <a:cubicBezTo>
                    <a:pt x="2448" y="11451"/>
                    <a:pt x="2396" y="11451"/>
                    <a:pt x="2371" y="11426"/>
                  </a:cubicBezTo>
                  <a:cubicBezTo>
                    <a:pt x="1680" y="10735"/>
                    <a:pt x="1680" y="10735"/>
                    <a:pt x="1680" y="10735"/>
                  </a:cubicBezTo>
                  <a:cubicBezTo>
                    <a:pt x="1654" y="10709"/>
                    <a:pt x="1628" y="10709"/>
                    <a:pt x="1615" y="10747"/>
                  </a:cubicBezTo>
                  <a:cubicBezTo>
                    <a:pt x="848" y="13641"/>
                    <a:pt x="848" y="13641"/>
                    <a:pt x="848" y="13641"/>
                  </a:cubicBezTo>
                  <a:cubicBezTo>
                    <a:pt x="835" y="13679"/>
                    <a:pt x="847" y="13692"/>
                    <a:pt x="886" y="13679"/>
                  </a:cubicBezTo>
                  <a:cubicBezTo>
                    <a:pt x="3779" y="12911"/>
                    <a:pt x="3779" y="12911"/>
                    <a:pt x="3779" y="12911"/>
                  </a:cubicBezTo>
                  <a:cubicBezTo>
                    <a:pt x="3817" y="12898"/>
                    <a:pt x="3818" y="12872"/>
                    <a:pt x="3792" y="12847"/>
                  </a:cubicBezTo>
                  <a:cubicBezTo>
                    <a:pt x="3101" y="12156"/>
                    <a:pt x="3101" y="12156"/>
                    <a:pt x="3101" y="12156"/>
                  </a:cubicBezTo>
                  <a:cubicBezTo>
                    <a:pt x="3075" y="12130"/>
                    <a:pt x="3075" y="12079"/>
                    <a:pt x="3101" y="12053"/>
                  </a:cubicBezTo>
                  <a:cubicBezTo>
                    <a:pt x="3446" y="11707"/>
                    <a:pt x="4441" y="10712"/>
                    <a:pt x="5212" y="9942"/>
                  </a:cubicBezTo>
                  <a:cubicBezTo>
                    <a:pt x="5669" y="10291"/>
                    <a:pt x="6216" y="10527"/>
                    <a:pt x="6814" y="10606"/>
                  </a:cubicBezTo>
                  <a:cubicBezTo>
                    <a:pt x="6814" y="11767"/>
                    <a:pt x="6814" y="11772"/>
                    <a:pt x="6814" y="11772"/>
                  </a:cubicBezTo>
                  <a:cubicBezTo>
                    <a:pt x="6814" y="11808"/>
                    <a:pt x="6778" y="11845"/>
                    <a:pt x="6742" y="11845"/>
                  </a:cubicBezTo>
                  <a:cubicBezTo>
                    <a:pt x="5764" y="11845"/>
                    <a:pt x="5764" y="11845"/>
                    <a:pt x="5764" y="11845"/>
                  </a:cubicBezTo>
                  <a:cubicBezTo>
                    <a:pt x="5728" y="11845"/>
                    <a:pt x="5710" y="11863"/>
                    <a:pt x="5728" y="11899"/>
                  </a:cubicBezTo>
                  <a:cubicBezTo>
                    <a:pt x="7231" y="14488"/>
                    <a:pt x="7231" y="14488"/>
                    <a:pt x="7231" y="14488"/>
                  </a:cubicBezTo>
                  <a:cubicBezTo>
                    <a:pt x="7249" y="14524"/>
                    <a:pt x="7267" y="14524"/>
                    <a:pt x="7285" y="14488"/>
                  </a:cubicBezTo>
                  <a:cubicBezTo>
                    <a:pt x="8787" y="11899"/>
                    <a:pt x="8787" y="11899"/>
                    <a:pt x="8787" y="11899"/>
                  </a:cubicBezTo>
                  <a:cubicBezTo>
                    <a:pt x="8806" y="11863"/>
                    <a:pt x="8787" y="11845"/>
                    <a:pt x="8751" y="11845"/>
                  </a:cubicBezTo>
                  <a:cubicBezTo>
                    <a:pt x="7774" y="11845"/>
                    <a:pt x="7774" y="11845"/>
                    <a:pt x="7774" y="11845"/>
                  </a:cubicBezTo>
                  <a:cubicBezTo>
                    <a:pt x="7737" y="11845"/>
                    <a:pt x="7701" y="11808"/>
                    <a:pt x="7701" y="11772"/>
                  </a:cubicBezTo>
                  <a:cubicBezTo>
                    <a:pt x="7701" y="11330"/>
                    <a:pt x="7701" y="10948"/>
                    <a:pt x="7701" y="10607"/>
                  </a:cubicBezTo>
                  <a:cubicBezTo>
                    <a:pt x="8311" y="10528"/>
                    <a:pt x="8869" y="10287"/>
                    <a:pt x="9331" y="9927"/>
                  </a:cubicBezTo>
                  <a:cubicBezTo>
                    <a:pt x="10406" y="11002"/>
                    <a:pt x="11439" y="12035"/>
                    <a:pt x="11439" y="12035"/>
                  </a:cubicBezTo>
                  <a:cubicBezTo>
                    <a:pt x="11465" y="12061"/>
                    <a:pt x="11465" y="12112"/>
                    <a:pt x="11440" y="12137"/>
                  </a:cubicBezTo>
                  <a:cubicBezTo>
                    <a:pt x="10748" y="12829"/>
                    <a:pt x="10748" y="12829"/>
                    <a:pt x="10748" y="12829"/>
                  </a:cubicBezTo>
                  <a:cubicBezTo>
                    <a:pt x="10723" y="12854"/>
                    <a:pt x="10723" y="12880"/>
                    <a:pt x="10761" y="12893"/>
                  </a:cubicBezTo>
                  <a:cubicBezTo>
                    <a:pt x="13655" y="13660"/>
                    <a:pt x="13655" y="13660"/>
                    <a:pt x="13655" y="13660"/>
                  </a:cubicBezTo>
                  <a:cubicBezTo>
                    <a:pt x="13693" y="13674"/>
                    <a:pt x="13706" y="13661"/>
                    <a:pt x="13693" y="13623"/>
                  </a:cubicBezTo>
                  <a:cubicBezTo>
                    <a:pt x="12925" y="10730"/>
                    <a:pt x="12925" y="10730"/>
                    <a:pt x="12925" y="10730"/>
                  </a:cubicBezTo>
                  <a:cubicBezTo>
                    <a:pt x="12912" y="10691"/>
                    <a:pt x="12886" y="10691"/>
                    <a:pt x="12861" y="10716"/>
                  </a:cubicBezTo>
                  <a:cubicBezTo>
                    <a:pt x="12170" y="11408"/>
                    <a:pt x="12170" y="11408"/>
                    <a:pt x="12170" y="11408"/>
                  </a:cubicBezTo>
                  <a:cubicBezTo>
                    <a:pt x="12144" y="11434"/>
                    <a:pt x="12092" y="11434"/>
                    <a:pt x="12067" y="11408"/>
                  </a:cubicBezTo>
                  <a:cubicBezTo>
                    <a:pt x="11721" y="11062"/>
                    <a:pt x="10725" y="10066"/>
                    <a:pt x="9954" y="9296"/>
                  </a:cubicBezTo>
                  <a:cubicBezTo>
                    <a:pt x="10298" y="8841"/>
                    <a:pt x="10529" y="8299"/>
                    <a:pt x="10607" y="7707"/>
                  </a:cubicBezTo>
                  <a:cubicBezTo>
                    <a:pt x="11767" y="7707"/>
                    <a:pt x="11773" y="7707"/>
                    <a:pt x="11773" y="7707"/>
                  </a:cubicBezTo>
                  <a:cubicBezTo>
                    <a:pt x="11809" y="7707"/>
                    <a:pt x="11845" y="7743"/>
                    <a:pt x="11845" y="7779"/>
                  </a:cubicBezTo>
                  <a:cubicBezTo>
                    <a:pt x="11845" y="8757"/>
                    <a:pt x="11845" y="8757"/>
                    <a:pt x="11845" y="8757"/>
                  </a:cubicBezTo>
                  <a:cubicBezTo>
                    <a:pt x="11845" y="8793"/>
                    <a:pt x="11863" y="8810"/>
                    <a:pt x="11899" y="879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sp>
        <p:nvSpPr>
          <p:cNvPr id="78" name="正方形/長方形 77"/>
          <p:cNvSpPr/>
          <p:nvPr/>
        </p:nvSpPr>
        <p:spPr>
          <a:xfrm>
            <a:off x="7740440" y="5006585"/>
            <a:ext cx="894094" cy="461665"/>
          </a:xfrm>
          <a:prstGeom prst="rect">
            <a:avLst/>
          </a:prstGeom>
          <a:solidFill>
            <a:schemeClr val="bg1"/>
          </a:solidFill>
          <a:ln w="3175">
            <a:solidFill>
              <a:schemeClr val="tx1"/>
            </a:solidFill>
          </a:ln>
        </p:spPr>
        <p:txBody>
          <a:bodyPr wrap="square">
            <a:spAutoFit/>
          </a:bodyPr>
          <a:lstStyle/>
          <a:p>
            <a:pPr algn="ctr"/>
            <a:r>
              <a:rPr lang="en-US" altLang="ja-JP" sz="1200" smtClean="0"/>
              <a:t>OS</a:t>
            </a:r>
            <a:r>
              <a:rPr lang="ja-JP" altLang="en-US" sz="1200" smtClean="0"/>
              <a:t>種別①</a:t>
            </a:r>
            <a:r>
              <a:rPr lang="en-US" altLang="ja-JP" sz="1200"/>
              <a:t/>
            </a:r>
            <a:br>
              <a:rPr lang="en-US" altLang="ja-JP" sz="1200"/>
            </a:br>
            <a:r>
              <a:rPr lang="en-US" altLang="ja-JP" sz="1200" smtClean="0"/>
              <a:t>vyos_RT</a:t>
            </a:r>
            <a:endParaRPr lang="ja-JP" altLang="en-US" sz="1200"/>
          </a:p>
        </p:txBody>
      </p:sp>
      <p:sp>
        <p:nvSpPr>
          <p:cNvPr id="79" name="正方形/長方形 78"/>
          <p:cNvSpPr/>
          <p:nvPr/>
        </p:nvSpPr>
        <p:spPr>
          <a:xfrm>
            <a:off x="7740440" y="5991755"/>
            <a:ext cx="1224170" cy="461665"/>
          </a:xfrm>
          <a:prstGeom prst="rect">
            <a:avLst/>
          </a:prstGeom>
          <a:solidFill>
            <a:schemeClr val="bg1"/>
          </a:solidFill>
          <a:ln w="3175">
            <a:solidFill>
              <a:schemeClr val="tx1"/>
            </a:solidFill>
          </a:ln>
        </p:spPr>
        <p:txBody>
          <a:bodyPr wrap="square">
            <a:spAutoFit/>
          </a:bodyPr>
          <a:lstStyle/>
          <a:p>
            <a:pPr algn="ctr"/>
            <a:r>
              <a:rPr lang="en-US" altLang="ja-JP" sz="1200" smtClean="0"/>
              <a:t>OS</a:t>
            </a:r>
            <a:r>
              <a:rPr lang="ja-JP" altLang="en-US" sz="1200" smtClean="0"/>
              <a:t>種別②  </a:t>
            </a:r>
            <a:r>
              <a:rPr lang="en-US" altLang="ja-JP" sz="1200" smtClean="0"/>
              <a:t>Cisco_L3SW</a:t>
            </a:r>
            <a:endParaRPr lang="ja-JP" altLang="en-US" sz="1200"/>
          </a:p>
        </p:txBody>
      </p:sp>
      <p:cxnSp>
        <p:nvCxnSpPr>
          <p:cNvPr id="82" name="カギ線コネクタ 81"/>
          <p:cNvCxnSpPr/>
          <p:nvPr/>
        </p:nvCxnSpPr>
        <p:spPr bwMode="auto">
          <a:xfrm>
            <a:off x="5279604" y="4874416"/>
            <a:ext cx="2035270" cy="978849"/>
          </a:xfrm>
          <a:prstGeom prst="bentConnector3">
            <a:avLst>
              <a:gd name="adj1" fmla="val 84128"/>
            </a:avLst>
          </a:prstGeom>
          <a:ln w="57150" cap="flat" cmpd="sng" algn="ctr">
            <a:solidFill>
              <a:schemeClr val="accent6"/>
            </a:solidFill>
            <a:prstDash val="solid"/>
            <a:round/>
            <a:headEnd type="none" w="med" len="med"/>
            <a:tailEnd type="triangle" w="med" len="med"/>
          </a:ln>
          <a:extLst/>
        </p:spPr>
        <p:style>
          <a:lnRef idx="0">
            <a:scrgbClr r="0" g="0" b="0"/>
          </a:lnRef>
          <a:fillRef idx="0">
            <a:scrgbClr r="0" g="0" b="0"/>
          </a:fillRef>
          <a:effectRef idx="0">
            <a:scrgbClr r="0" g="0" b="0"/>
          </a:effectRef>
          <a:fontRef idx="minor">
            <a:schemeClr val="tx1"/>
          </a:fontRef>
        </p:style>
      </p:cxnSp>
      <p:cxnSp>
        <p:nvCxnSpPr>
          <p:cNvPr id="83" name="カギ線コネクタ 122"/>
          <p:cNvCxnSpPr>
            <a:endCxn id="74" idx="36"/>
          </p:cNvCxnSpPr>
          <p:nvPr/>
        </p:nvCxnSpPr>
        <p:spPr bwMode="auto">
          <a:xfrm flipV="1">
            <a:off x="5279604" y="4862999"/>
            <a:ext cx="2060097" cy="11118"/>
          </a:xfrm>
          <a:prstGeom prst="straightConnector1">
            <a:avLst/>
          </a:prstGeom>
          <a:ln w="57150">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cxnSp>
        <p:nvCxnSpPr>
          <p:cNvPr id="100" name="直線コネクタ 99"/>
          <p:cNvCxnSpPr>
            <a:stCxn id="46" idx="3"/>
            <a:endCxn id="48" idx="3"/>
          </p:cNvCxnSpPr>
          <p:nvPr/>
        </p:nvCxnSpPr>
        <p:spPr bwMode="auto">
          <a:xfrm>
            <a:off x="2516607" y="5127997"/>
            <a:ext cx="214164" cy="292813"/>
          </a:xfrm>
          <a:prstGeom prst="line">
            <a:avLst/>
          </a:prstGeom>
          <a:ln w="19050">
            <a:prstDash val="sysDot"/>
            <a:headEnd type="none" w="med" len="med"/>
            <a:tailEnd type="none" w="med" len="med"/>
          </a:ln>
          <a:extLst/>
        </p:spPr>
        <p:style>
          <a:lnRef idx="1">
            <a:schemeClr val="accent6"/>
          </a:lnRef>
          <a:fillRef idx="0">
            <a:schemeClr val="accent6"/>
          </a:fillRef>
          <a:effectRef idx="0">
            <a:schemeClr val="accent6"/>
          </a:effectRef>
          <a:fontRef idx="minor">
            <a:schemeClr val="tx1"/>
          </a:fontRef>
        </p:style>
      </p:cxnSp>
      <p:cxnSp>
        <p:nvCxnSpPr>
          <p:cNvPr id="101" name="直線コネクタ 100"/>
          <p:cNvCxnSpPr>
            <a:stCxn id="46" idx="3"/>
            <a:endCxn id="62" idx="3"/>
          </p:cNvCxnSpPr>
          <p:nvPr/>
        </p:nvCxnSpPr>
        <p:spPr bwMode="auto">
          <a:xfrm>
            <a:off x="2516607" y="5127997"/>
            <a:ext cx="1377436" cy="292812"/>
          </a:xfrm>
          <a:prstGeom prst="line">
            <a:avLst/>
          </a:prstGeom>
          <a:ln w="19050">
            <a:prstDash val="sysDot"/>
            <a:headEnd type="none" w="med" len="med"/>
            <a:tailEnd type="none" w="med" len="med"/>
          </a:ln>
          <a:extLst/>
        </p:spPr>
        <p:style>
          <a:lnRef idx="1">
            <a:schemeClr val="accent6"/>
          </a:lnRef>
          <a:fillRef idx="0">
            <a:schemeClr val="accent6"/>
          </a:fillRef>
          <a:effectRef idx="0">
            <a:schemeClr val="accent6"/>
          </a:effectRef>
          <a:fontRef idx="minor">
            <a:schemeClr val="tx1"/>
          </a:fontRef>
        </p:style>
      </p:cxnSp>
      <p:pic>
        <p:nvPicPr>
          <p:cNvPr id="107" name="図 106"/>
          <p:cNvPicPr>
            <a:picLocks noChangeAspect="1"/>
          </p:cNvPicPr>
          <p:nvPr/>
        </p:nvPicPr>
        <p:blipFill>
          <a:blip r:embed="rId3"/>
          <a:stretch>
            <a:fillRect/>
          </a:stretch>
        </p:blipFill>
        <p:spPr>
          <a:xfrm>
            <a:off x="5670134" y="3898731"/>
            <a:ext cx="702116" cy="702116"/>
          </a:xfrm>
          <a:prstGeom prst="rect">
            <a:avLst/>
          </a:prstGeom>
        </p:spPr>
      </p:pic>
      <p:sp>
        <p:nvSpPr>
          <p:cNvPr id="111" name="テキスト ボックス 110"/>
          <p:cNvSpPr txBox="1"/>
          <p:nvPr/>
        </p:nvSpPr>
        <p:spPr>
          <a:xfrm>
            <a:off x="360367" y="3873703"/>
            <a:ext cx="2885877" cy="338554"/>
          </a:xfrm>
          <a:prstGeom prst="rect">
            <a:avLst/>
          </a:prstGeom>
          <a:noFill/>
        </p:spPr>
        <p:txBody>
          <a:bodyPr wrap="square" rtlCol="0">
            <a:spAutoFit/>
          </a:bodyPr>
          <a:lstStyle/>
          <a:p>
            <a:r>
              <a:rPr lang="en-US" altLang="ja-JP" sz="1600" b="1" smtClean="0">
                <a:ln w="0"/>
                <a:solidFill>
                  <a:schemeClr val="accent6">
                    <a:lumMod val="90000"/>
                    <a:lumOff val="10000"/>
                  </a:schemeClr>
                </a:solidFill>
              </a:rPr>
              <a:t>Movement</a:t>
            </a:r>
            <a:r>
              <a:rPr lang="ja-JP" altLang="en-US" sz="1600" b="1" smtClean="0">
                <a:ln w="0"/>
                <a:solidFill>
                  <a:schemeClr val="accent6">
                    <a:lumMod val="90000"/>
                    <a:lumOff val="10000"/>
                  </a:schemeClr>
                </a:solidFill>
              </a:rPr>
              <a:t>①</a:t>
            </a:r>
            <a:endParaRPr lang="en-US" altLang="ja-JP" sz="1600" b="1">
              <a:ln w="0"/>
              <a:solidFill>
                <a:schemeClr val="accent6">
                  <a:lumMod val="90000"/>
                  <a:lumOff val="10000"/>
                </a:schemeClr>
              </a:solidFill>
            </a:endParaRPr>
          </a:p>
        </p:txBody>
      </p:sp>
      <p:sp>
        <p:nvSpPr>
          <p:cNvPr id="112" name="テキスト ボックス 111"/>
          <p:cNvSpPr txBox="1"/>
          <p:nvPr/>
        </p:nvSpPr>
        <p:spPr>
          <a:xfrm>
            <a:off x="2051650" y="3443887"/>
            <a:ext cx="2885877" cy="338554"/>
          </a:xfrm>
          <a:prstGeom prst="rect">
            <a:avLst/>
          </a:prstGeom>
          <a:noFill/>
        </p:spPr>
        <p:txBody>
          <a:bodyPr wrap="square" rtlCol="0">
            <a:spAutoFit/>
          </a:bodyPr>
          <a:lstStyle/>
          <a:p>
            <a:r>
              <a:rPr lang="en-US" altLang="ja-JP" sz="1600" b="1" u="sng" smtClean="0">
                <a:ln w="0"/>
                <a:solidFill>
                  <a:schemeClr val="accent6">
                    <a:lumMod val="90000"/>
                    <a:lumOff val="10000"/>
                  </a:schemeClr>
                </a:solidFill>
              </a:rPr>
              <a:t>Movement</a:t>
            </a:r>
            <a:r>
              <a:rPr lang="ja-JP" altLang="en-US" sz="1600" b="1" u="sng" smtClean="0">
                <a:ln w="0"/>
                <a:solidFill>
                  <a:schemeClr val="accent6">
                    <a:lumMod val="90000"/>
                    <a:lumOff val="10000"/>
                  </a:schemeClr>
                </a:solidFill>
              </a:rPr>
              <a:t>の作成</a:t>
            </a:r>
            <a:endParaRPr lang="en-US" altLang="ja-JP" sz="1600" b="1" u="sng">
              <a:ln w="0"/>
              <a:solidFill>
                <a:schemeClr val="accent6">
                  <a:lumMod val="90000"/>
                  <a:lumOff val="10000"/>
                </a:schemeClr>
              </a:solidFill>
            </a:endParaRPr>
          </a:p>
        </p:txBody>
      </p:sp>
      <p:sp>
        <p:nvSpPr>
          <p:cNvPr id="113" name="テキスト ボックス 112"/>
          <p:cNvSpPr txBox="1"/>
          <p:nvPr/>
        </p:nvSpPr>
        <p:spPr>
          <a:xfrm>
            <a:off x="5748657" y="3377769"/>
            <a:ext cx="2885877" cy="523220"/>
          </a:xfrm>
          <a:prstGeom prst="rect">
            <a:avLst/>
          </a:prstGeom>
          <a:noFill/>
        </p:spPr>
        <p:txBody>
          <a:bodyPr wrap="square" rtlCol="0">
            <a:spAutoFit/>
          </a:bodyPr>
          <a:lstStyle/>
          <a:p>
            <a:r>
              <a:rPr lang="ja-JP" altLang="en-US" sz="1400" b="1" u="sng" smtClean="0">
                <a:ln w="0"/>
                <a:solidFill>
                  <a:schemeClr val="accent6">
                    <a:lumMod val="90000"/>
                    <a:lumOff val="10000"/>
                  </a:schemeClr>
                </a:solidFill>
              </a:rPr>
              <a:t>パラメータシートを利用した</a:t>
            </a:r>
            <a:r>
              <a:rPr lang="en-US" altLang="ja-JP" sz="1400" b="1" u="sng" smtClean="0">
                <a:ln w="0"/>
                <a:solidFill>
                  <a:schemeClr val="accent6">
                    <a:lumMod val="90000"/>
                    <a:lumOff val="10000"/>
                  </a:schemeClr>
                </a:solidFill>
              </a:rPr>
              <a:t/>
            </a:r>
            <a:br>
              <a:rPr lang="en-US" altLang="ja-JP" sz="1400" b="1" u="sng" smtClean="0">
                <a:ln w="0"/>
                <a:solidFill>
                  <a:schemeClr val="accent6">
                    <a:lumMod val="90000"/>
                    <a:lumOff val="10000"/>
                  </a:schemeClr>
                </a:solidFill>
              </a:rPr>
            </a:br>
            <a:r>
              <a:rPr lang="ja-JP" altLang="en-US" sz="1400" b="1" u="sng" smtClean="0">
                <a:ln w="0"/>
                <a:solidFill>
                  <a:schemeClr val="accent6">
                    <a:lumMod val="90000"/>
                    <a:lumOff val="10000"/>
                  </a:schemeClr>
                </a:solidFill>
              </a:rPr>
              <a:t>代入値や作業対象ホストの設定</a:t>
            </a:r>
            <a:endParaRPr lang="en-US" altLang="ja-JP" sz="1400" b="1" u="sng">
              <a:ln w="0"/>
              <a:solidFill>
                <a:schemeClr val="accent6">
                  <a:lumMod val="90000"/>
                  <a:lumOff val="10000"/>
                </a:schemeClr>
              </a:solidFill>
            </a:endParaRPr>
          </a:p>
        </p:txBody>
      </p:sp>
      <p:sp>
        <p:nvSpPr>
          <p:cNvPr id="121" name="加算 120"/>
          <p:cNvSpPr/>
          <p:nvPr/>
        </p:nvSpPr>
        <p:spPr bwMode="auto">
          <a:xfrm>
            <a:off x="5913177" y="4614629"/>
            <a:ext cx="216030" cy="220059"/>
          </a:xfrm>
          <a:prstGeom prst="mathPlus">
            <a:avLst>
              <a:gd name="adj1" fmla="val 16095"/>
            </a:avLst>
          </a:prstGeom>
          <a:solidFill>
            <a:schemeClr val="accent6"/>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168808316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mtClean="0"/>
              <a:t>3.2</a:t>
            </a:r>
            <a:r>
              <a:rPr lang="ja-JP" altLang="en-US"/>
              <a:t> </a:t>
            </a:r>
            <a:r>
              <a:rPr lang="ja-JP" altLang="en-US" smtClean="0"/>
              <a:t>対話</a:t>
            </a:r>
            <a:r>
              <a:rPr lang="ja-JP" altLang="en-US"/>
              <a:t>ファイル</a:t>
            </a:r>
            <a:r>
              <a:rPr lang="ja-JP" altLang="en-US" smtClean="0"/>
              <a:t>の作成</a:t>
            </a:r>
            <a:r>
              <a:rPr lang="en-US" altLang="ja-JP"/>
              <a:t>(1/2</a:t>
            </a:r>
            <a:r>
              <a:rPr lang="en-US" altLang="ja-JP" smtClean="0"/>
              <a:t>)</a:t>
            </a:r>
            <a:endParaRPr kumimoji="1" lang="ja-JP" altLang="en-US"/>
          </a:p>
        </p:txBody>
      </p:sp>
      <p:sp>
        <p:nvSpPr>
          <p:cNvPr id="3" name="コンテンツ プレースホルダー 2"/>
          <p:cNvSpPr>
            <a:spLocks noGrp="1"/>
          </p:cNvSpPr>
          <p:nvPr>
            <p:ph sz="quarter" idx="10"/>
          </p:nvPr>
        </p:nvSpPr>
        <p:spPr>
          <a:xfrm>
            <a:off x="179512" y="836712"/>
            <a:ext cx="7848968" cy="1584148"/>
          </a:xfrm>
        </p:spPr>
        <p:txBody>
          <a:bodyPr>
            <a:normAutofit/>
          </a:bodyPr>
          <a:lstStyle/>
          <a:p>
            <a:r>
              <a:rPr kumimoji="1" lang="ja-JP" altLang="en-US" b="1" dirty="0" smtClean="0"/>
              <a:t>対話ファイルの作成</a:t>
            </a:r>
            <a:r>
              <a:rPr kumimoji="1" lang="en-US" altLang="ja-JP" b="1" dirty="0" smtClean="0"/>
              <a:t/>
            </a:r>
            <a:br>
              <a:rPr kumimoji="1" lang="en-US" altLang="ja-JP" b="1" dirty="0" smtClean="0"/>
            </a:br>
            <a:r>
              <a:rPr lang="ja-JP" altLang="en-US" sz="1700" dirty="0" smtClean="0"/>
              <a:t>本シナリオで使用するファイルを作成しましょう。</a:t>
            </a:r>
            <a:r>
              <a:rPr lang="en-US" altLang="ja-JP" sz="1600" dirty="0" smtClean="0"/>
              <a:t/>
            </a:r>
            <a:br>
              <a:rPr lang="en-US" altLang="ja-JP" sz="1600" dirty="0" smtClean="0"/>
            </a:br>
            <a:r>
              <a:rPr kumimoji="1" lang="en-US" altLang="ja-JP" sz="1200" dirty="0" smtClean="0">
                <a:solidFill>
                  <a:srgbClr val="FF0000"/>
                </a:solidFill>
              </a:rPr>
              <a:t>【</a:t>
            </a:r>
            <a:r>
              <a:rPr kumimoji="1" lang="ja-JP" altLang="en-US" sz="1200" dirty="0" smtClean="0">
                <a:solidFill>
                  <a:srgbClr val="FF0000"/>
                </a:solidFill>
              </a:rPr>
              <a:t>注意</a:t>
            </a:r>
            <a:r>
              <a:rPr kumimoji="1" lang="en-US" altLang="ja-JP" sz="1200" dirty="0" smtClean="0">
                <a:solidFill>
                  <a:srgbClr val="FF0000"/>
                </a:solidFill>
              </a:rPr>
              <a:t>】</a:t>
            </a:r>
            <a:br>
              <a:rPr kumimoji="1" lang="en-US" altLang="ja-JP" sz="1200" dirty="0" smtClean="0">
                <a:solidFill>
                  <a:srgbClr val="FF0000"/>
                </a:solidFill>
              </a:rPr>
            </a:br>
            <a:r>
              <a:rPr kumimoji="1" lang="ja-JP" altLang="en-US" sz="1200" dirty="0" smtClean="0">
                <a:solidFill>
                  <a:srgbClr val="FF0000"/>
                </a:solidFill>
              </a:rPr>
              <a:t>文字コードは“</a:t>
            </a:r>
            <a:r>
              <a:rPr kumimoji="1" lang="en-US" altLang="ja-JP" sz="1200" dirty="0" smtClean="0">
                <a:solidFill>
                  <a:srgbClr val="FF0000"/>
                </a:solidFill>
              </a:rPr>
              <a:t>UTF-8</a:t>
            </a:r>
            <a:r>
              <a:rPr kumimoji="1" lang="ja-JP" altLang="en-US" sz="1200" dirty="0" smtClean="0">
                <a:solidFill>
                  <a:srgbClr val="FF0000"/>
                </a:solidFill>
              </a:rPr>
              <a:t>”を使用してください。</a:t>
            </a:r>
            <a:endParaRPr lang="en-US" altLang="ja-JP" dirty="0"/>
          </a:p>
          <a:p>
            <a:pPr marL="0" indent="0">
              <a:buNone/>
            </a:pPr>
            <a:endParaRPr kumimoji="1" lang="ja-JP" altLang="en-US" dirty="0"/>
          </a:p>
        </p:txBody>
      </p:sp>
      <p:grpSp>
        <p:nvGrpSpPr>
          <p:cNvPr id="10" name="グループ化 9"/>
          <p:cNvGrpSpPr/>
          <p:nvPr/>
        </p:nvGrpSpPr>
        <p:grpSpPr>
          <a:xfrm>
            <a:off x="3514971" y="1556740"/>
            <a:ext cx="5521649" cy="5078313"/>
            <a:chOff x="3514971" y="1394753"/>
            <a:chExt cx="5521649" cy="5078313"/>
          </a:xfrm>
        </p:grpSpPr>
        <p:grpSp>
          <p:nvGrpSpPr>
            <p:cNvPr id="7" name="グループ化 6"/>
            <p:cNvGrpSpPr/>
            <p:nvPr/>
          </p:nvGrpSpPr>
          <p:grpSpPr>
            <a:xfrm>
              <a:off x="3514971" y="1394753"/>
              <a:ext cx="5521649" cy="5078313"/>
              <a:chOff x="361534" y="2471027"/>
              <a:chExt cx="5521649" cy="5078313"/>
            </a:xfrm>
          </p:grpSpPr>
          <p:sp>
            <p:nvSpPr>
              <p:cNvPr id="4" name="テキスト ボックス 3"/>
              <p:cNvSpPr txBox="1"/>
              <p:nvPr/>
            </p:nvSpPr>
            <p:spPr>
              <a:xfrm>
                <a:off x="361534" y="2471027"/>
                <a:ext cx="5434514" cy="5078313"/>
              </a:xfrm>
              <a:prstGeom prst="rect">
                <a:avLst/>
              </a:prstGeom>
              <a:solidFill>
                <a:schemeClr val="bg2">
                  <a:lumMod val="85000"/>
                </a:schemeClr>
              </a:solidFill>
              <a:ln>
                <a:solidFill>
                  <a:schemeClr val="accent1"/>
                </a:solidFill>
              </a:ln>
            </p:spPr>
            <p:txBody>
              <a:bodyPr wrap="square" rtlCol="0">
                <a:spAutoFit/>
              </a:bodyPr>
              <a:lstStyle/>
              <a:p>
                <a:r>
                  <a:rPr lang="en-US" altLang="ja-JP" sz="900" dirty="0" err="1"/>
                  <a:t>conf</a:t>
                </a:r>
                <a:r>
                  <a:rPr lang="en-US" altLang="ja-JP" sz="900" dirty="0"/>
                  <a:t>: </a:t>
                </a:r>
              </a:p>
              <a:p>
                <a:r>
                  <a:rPr lang="en-US" altLang="ja-JP" sz="900" dirty="0"/>
                  <a:t>  timeout: 10</a:t>
                </a:r>
              </a:p>
              <a:p>
                <a:endParaRPr lang="en-US" altLang="ja-JP" sz="900" dirty="0"/>
              </a:p>
              <a:p>
                <a:r>
                  <a:rPr lang="en-US" altLang="ja-JP" sz="900" dirty="0" err="1"/>
                  <a:t>exec_list</a:t>
                </a:r>
                <a:r>
                  <a:rPr lang="en-US" altLang="ja-JP" sz="900" dirty="0"/>
                  <a:t>:</a:t>
                </a:r>
              </a:p>
              <a:p>
                <a:r>
                  <a:rPr lang="en-US" altLang="ja-JP" sz="900" dirty="0"/>
                  <a:t>  - expect: 'password:'</a:t>
                </a:r>
              </a:p>
              <a:p>
                <a:r>
                  <a:rPr lang="en-US" altLang="ja-JP" sz="900" dirty="0"/>
                  <a:t>    exec: '{{ __</a:t>
                </a:r>
                <a:r>
                  <a:rPr lang="en-US" altLang="ja-JP" sz="900" dirty="0" err="1"/>
                  <a:t>loginpassword</a:t>
                </a:r>
                <a:r>
                  <a:rPr lang="en-US" altLang="ja-JP" sz="900" dirty="0"/>
                  <a:t>__ }}'</a:t>
                </a:r>
              </a:p>
              <a:p>
                <a:endParaRPr lang="en-US" altLang="ja-JP" sz="900" dirty="0"/>
              </a:p>
              <a:p>
                <a:r>
                  <a:rPr lang="en-US" altLang="ja-JP" sz="900" dirty="0"/>
                  <a:t>  - expect: '{{ __</a:t>
                </a:r>
                <a:r>
                  <a:rPr lang="en-US" altLang="ja-JP" sz="900" dirty="0" err="1"/>
                  <a:t>loginuser</a:t>
                </a:r>
                <a:r>
                  <a:rPr lang="en-US" altLang="ja-JP" sz="900" dirty="0"/>
                  <a:t>__ }}@{{ __</a:t>
                </a:r>
                <a:r>
                  <a:rPr lang="en-US" altLang="ja-JP" sz="900" dirty="0" err="1"/>
                  <a:t>loginhostname</a:t>
                </a:r>
                <a:r>
                  <a:rPr lang="en-US" altLang="ja-JP" sz="900" dirty="0"/>
                  <a:t>__ }}'</a:t>
                </a:r>
              </a:p>
              <a:p>
                <a:r>
                  <a:rPr lang="en-US" altLang="ja-JP" sz="900" dirty="0"/>
                  <a:t>    exec: 'set terminal length 0'</a:t>
                </a:r>
              </a:p>
              <a:p>
                <a:endParaRPr lang="en-US" altLang="ja-JP" sz="900" dirty="0"/>
              </a:p>
              <a:p>
                <a:r>
                  <a:rPr lang="en-US" altLang="ja-JP" sz="900" dirty="0"/>
                  <a:t>  - expect: '{{ __</a:t>
                </a:r>
                <a:r>
                  <a:rPr lang="en-US" altLang="ja-JP" sz="900" dirty="0" err="1"/>
                  <a:t>loginuser</a:t>
                </a:r>
                <a:r>
                  <a:rPr lang="en-US" altLang="ja-JP" sz="900" dirty="0"/>
                  <a:t>__ }}@{{ __</a:t>
                </a:r>
                <a:r>
                  <a:rPr lang="en-US" altLang="ja-JP" sz="900" dirty="0" err="1"/>
                  <a:t>loginhostname</a:t>
                </a:r>
                <a:r>
                  <a:rPr lang="en-US" altLang="ja-JP" sz="900" dirty="0"/>
                  <a:t>__ }}'</a:t>
                </a:r>
              </a:p>
              <a:p>
                <a:r>
                  <a:rPr lang="en-US" altLang="ja-JP" sz="900" dirty="0"/>
                  <a:t>    exec: 'configure'</a:t>
                </a:r>
              </a:p>
              <a:p>
                <a:r>
                  <a:rPr lang="en-US" altLang="ja-JP" sz="900" dirty="0"/>
                  <a:t>    </a:t>
                </a:r>
              </a:p>
              <a:p>
                <a:r>
                  <a:rPr lang="en-US" altLang="ja-JP" sz="900" dirty="0"/>
                  <a:t>  - command: 'set system syslog host {{ item.0 }} facility all level {{ </a:t>
                </a:r>
                <a:r>
                  <a:rPr lang="en-US" altLang="ja-JP" sz="900" dirty="0" err="1"/>
                  <a:t>VAR_log_severity</a:t>
                </a:r>
                <a:r>
                  <a:rPr lang="en-US" altLang="ja-JP" sz="900" dirty="0"/>
                  <a:t> }}'</a:t>
                </a:r>
              </a:p>
              <a:p>
                <a:r>
                  <a:rPr lang="en-US" altLang="ja-JP" sz="900" dirty="0"/>
                  <a:t>    prompt: '</a:t>
                </a:r>
                <a:r>
                  <a:rPr lang="en-US" altLang="ja-JP" sz="900" dirty="0" err="1"/>
                  <a:t>vyos</a:t>
                </a:r>
                <a:r>
                  <a:rPr lang="en-US" altLang="ja-JP" sz="900" dirty="0"/>
                  <a:t>@{{ __</a:t>
                </a:r>
                <a:r>
                  <a:rPr lang="en-US" altLang="ja-JP" sz="900" dirty="0" err="1"/>
                  <a:t>loginhostname</a:t>
                </a:r>
                <a:r>
                  <a:rPr lang="en-US" altLang="ja-JP" sz="900" dirty="0"/>
                  <a:t>__ }}'</a:t>
                </a:r>
              </a:p>
              <a:p>
                <a:r>
                  <a:rPr lang="en-US" altLang="ja-JP" sz="900" dirty="0"/>
                  <a:t>    </a:t>
                </a:r>
                <a:r>
                  <a:rPr lang="en-US" altLang="ja-JP" sz="900" dirty="0" err="1"/>
                  <a:t>with_items</a:t>
                </a:r>
                <a:r>
                  <a:rPr lang="en-US" altLang="ja-JP" sz="900" dirty="0"/>
                  <a:t>: </a:t>
                </a:r>
              </a:p>
              <a:p>
                <a:r>
                  <a:rPr lang="en-US" altLang="ja-JP" sz="900" dirty="0"/>
                  <a:t>      - '{{ </a:t>
                </a:r>
                <a:r>
                  <a:rPr lang="en-US" altLang="ja-JP" sz="900" dirty="0" err="1" smtClean="0"/>
                  <a:t>VAR_syslog_server_ip</a:t>
                </a:r>
                <a:r>
                  <a:rPr lang="en-US" altLang="ja-JP" sz="900" dirty="0" smtClean="0"/>
                  <a:t> </a:t>
                </a:r>
                <a:r>
                  <a:rPr lang="en-US" altLang="ja-JP" sz="900" dirty="0"/>
                  <a:t>}}'</a:t>
                </a:r>
              </a:p>
              <a:p>
                <a:r>
                  <a:rPr lang="en-US" altLang="ja-JP" sz="900" dirty="0"/>
                  <a:t>    when: </a:t>
                </a:r>
              </a:p>
              <a:p>
                <a:r>
                  <a:rPr lang="en-US" altLang="ja-JP" sz="900" dirty="0"/>
                  <a:t>      - </a:t>
                </a:r>
                <a:r>
                  <a:rPr lang="en-US" altLang="ja-JP" sz="900" dirty="0" err="1"/>
                  <a:t>VAR_log_severity</a:t>
                </a:r>
                <a:r>
                  <a:rPr lang="en-US" altLang="ja-JP" sz="900" dirty="0"/>
                  <a:t> is define</a:t>
                </a:r>
              </a:p>
              <a:p>
                <a:endParaRPr lang="en-US" altLang="ja-JP" sz="900" dirty="0"/>
              </a:p>
              <a:p>
                <a:r>
                  <a:rPr lang="en-US" altLang="ja-JP" sz="900" dirty="0"/>
                  <a:t>  - expect: '</a:t>
                </a:r>
                <a:r>
                  <a:rPr lang="en-US" altLang="ja-JP" sz="900" dirty="0" err="1"/>
                  <a:t>vyos</a:t>
                </a:r>
                <a:r>
                  <a:rPr lang="en-US" altLang="ja-JP" sz="900" dirty="0"/>
                  <a:t>@{{ __</a:t>
                </a:r>
                <a:r>
                  <a:rPr lang="en-US" altLang="ja-JP" sz="900" dirty="0" err="1"/>
                  <a:t>loginhostname</a:t>
                </a:r>
                <a:r>
                  <a:rPr lang="en-US" altLang="ja-JP" sz="900" dirty="0"/>
                  <a:t>__ }}'</a:t>
                </a:r>
              </a:p>
              <a:p>
                <a:r>
                  <a:rPr lang="en-US" altLang="ja-JP" sz="900" dirty="0"/>
                  <a:t>    exec: 'commit'</a:t>
                </a:r>
              </a:p>
              <a:p>
                <a:r>
                  <a:rPr lang="en-US" altLang="ja-JP" sz="900" dirty="0"/>
                  <a:t>    </a:t>
                </a:r>
              </a:p>
              <a:p>
                <a:r>
                  <a:rPr lang="en-US" altLang="ja-JP" sz="900" dirty="0"/>
                  <a:t>  - expect: '</a:t>
                </a:r>
                <a:r>
                  <a:rPr lang="en-US" altLang="ja-JP" sz="900" dirty="0" err="1"/>
                  <a:t>vyos</a:t>
                </a:r>
                <a:r>
                  <a:rPr lang="en-US" altLang="ja-JP" sz="900" dirty="0"/>
                  <a:t>@{{ __</a:t>
                </a:r>
                <a:r>
                  <a:rPr lang="en-US" altLang="ja-JP" sz="900" dirty="0" err="1"/>
                  <a:t>loginhostname</a:t>
                </a:r>
                <a:r>
                  <a:rPr lang="en-US" altLang="ja-JP" sz="900" dirty="0"/>
                  <a:t>__ }}'</a:t>
                </a:r>
              </a:p>
              <a:p>
                <a:r>
                  <a:rPr lang="en-US" altLang="ja-JP" sz="900" dirty="0"/>
                  <a:t>    exec: 'save'</a:t>
                </a:r>
              </a:p>
              <a:p>
                <a:r>
                  <a:rPr lang="en-US" altLang="ja-JP" sz="900" dirty="0"/>
                  <a:t>    </a:t>
                </a:r>
              </a:p>
              <a:p>
                <a:r>
                  <a:rPr lang="en-US" altLang="ja-JP" sz="900" dirty="0"/>
                  <a:t>  - expect: '</a:t>
                </a:r>
                <a:r>
                  <a:rPr lang="en-US" altLang="ja-JP" sz="900" dirty="0" err="1"/>
                  <a:t>vyos</a:t>
                </a:r>
                <a:r>
                  <a:rPr lang="en-US" altLang="ja-JP" sz="900" dirty="0"/>
                  <a:t>@{{ __</a:t>
                </a:r>
                <a:r>
                  <a:rPr lang="en-US" altLang="ja-JP" sz="900" dirty="0" err="1"/>
                  <a:t>loginhostname</a:t>
                </a:r>
                <a:r>
                  <a:rPr lang="en-US" altLang="ja-JP" sz="900" dirty="0"/>
                  <a:t>__ }}'</a:t>
                </a:r>
              </a:p>
              <a:p>
                <a:r>
                  <a:rPr lang="en-US" altLang="ja-JP" sz="900" dirty="0"/>
                  <a:t>    exec: 'exit'</a:t>
                </a:r>
              </a:p>
              <a:p>
                <a:r>
                  <a:rPr lang="en-US" altLang="ja-JP" sz="900" dirty="0"/>
                  <a:t>    </a:t>
                </a:r>
              </a:p>
              <a:p>
                <a:r>
                  <a:rPr lang="en-US" altLang="ja-JP" sz="900" dirty="0"/>
                  <a:t>  - command: 'show configuration'</a:t>
                </a:r>
              </a:p>
              <a:p>
                <a:r>
                  <a:rPr lang="en-US" altLang="ja-JP" sz="900" dirty="0"/>
                  <a:t>    prompt: '</a:t>
                </a:r>
                <a:r>
                  <a:rPr lang="en-US" altLang="ja-JP" sz="900" dirty="0" err="1"/>
                  <a:t>vyos</a:t>
                </a:r>
                <a:r>
                  <a:rPr lang="en-US" altLang="ja-JP" sz="900" dirty="0"/>
                  <a:t>@{{ __</a:t>
                </a:r>
                <a:r>
                  <a:rPr lang="en-US" altLang="ja-JP" sz="900" dirty="0" err="1"/>
                  <a:t>loginhostname</a:t>
                </a:r>
                <a:r>
                  <a:rPr lang="en-US" altLang="ja-JP" sz="900" dirty="0"/>
                  <a:t>__ }}'</a:t>
                </a:r>
              </a:p>
              <a:p>
                <a:r>
                  <a:rPr lang="en-US" altLang="ja-JP" sz="900" dirty="0"/>
                  <a:t>    </a:t>
                </a:r>
                <a:r>
                  <a:rPr lang="en-US" altLang="ja-JP" sz="900" dirty="0" err="1"/>
                  <a:t>with_items</a:t>
                </a:r>
                <a:r>
                  <a:rPr lang="en-US" altLang="ja-JP" sz="900" dirty="0"/>
                  <a:t>:</a:t>
                </a:r>
              </a:p>
              <a:p>
                <a:r>
                  <a:rPr lang="en-US" altLang="ja-JP" sz="900" dirty="0"/>
                  <a:t>      - '{{ </a:t>
                </a:r>
                <a:r>
                  <a:rPr lang="en-US" altLang="ja-JP" sz="900" dirty="0" err="1" smtClean="0"/>
                  <a:t>VAR_syslog_server_ip</a:t>
                </a:r>
                <a:r>
                  <a:rPr lang="en-US" altLang="ja-JP" sz="900" dirty="0" smtClean="0"/>
                  <a:t> </a:t>
                </a:r>
                <a:r>
                  <a:rPr lang="en-US" altLang="ja-JP" sz="900" dirty="0"/>
                  <a:t>}}'</a:t>
                </a:r>
              </a:p>
              <a:p>
                <a:r>
                  <a:rPr lang="en-US" altLang="ja-JP" sz="900" dirty="0"/>
                  <a:t>    </a:t>
                </a:r>
                <a:r>
                  <a:rPr lang="en-US" altLang="ja-JP" sz="900" dirty="0" err="1"/>
                  <a:t>failed_when</a:t>
                </a:r>
                <a:r>
                  <a:rPr lang="en-US" altLang="ja-JP" sz="900" dirty="0"/>
                  <a:t>:</a:t>
                </a:r>
              </a:p>
              <a:p>
                <a:r>
                  <a:rPr lang="en-US" altLang="ja-JP" sz="900" dirty="0"/>
                  <a:t>      - </a:t>
                </a:r>
                <a:r>
                  <a:rPr lang="en-US" altLang="ja-JP" sz="900" dirty="0" err="1"/>
                  <a:t>stdout</a:t>
                </a:r>
                <a:r>
                  <a:rPr lang="en-US" altLang="ja-JP" sz="900" dirty="0"/>
                  <a:t> match(host *{{ item.0 }})</a:t>
                </a:r>
              </a:p>
            </p:txBody>
          </p:sp>
          <p:sp>
            <p:nvSpPr>
              <p:cNvPr id="5" name="正方形/長方形 4"/>
              <p:cNvSpPr/>
              <p:nvPr/>
            </p:nvSpPr>
            <p:spPr>
              <a:xfrm>
                <a:off x="2618837" y="2595841"/>
                <a:ext cx="3264346" cy="276999"/>
              </a:xfrm>
              <a:prstGeom prst="rect">
                <a:avLst/>
              </a:prstGeom>
              <a:solidFill>
                <a:schemeClr val="bg1"/>
              </a:solidFill>
              <a:ln>
                <a:solidFill>
                  <a:schemeClr val="tx1"/>
                </a:solidFill>
              </a:ln>
            </p:spPr>
            <p:txBody>
              <a:bodyPr wrap="square">
                <a:spAutoFit/>
              </a:bodyPr>
              <a:lstStyle/>
              <a:p>
                <a:pPr algn="ctr"/>
                <a:r>
                  <a:rPr lang="ja-JP" altLang="en-US" sz="1200" dirty="0"/>
                  <a:t>ファイル名</a:t>
                </a:r>
                <a:r>
                  <a:rPr lang="en-US" altLang="ja-JP" sz="1200" dirty="0"/>
                  <a:t>:</a:t>
                </a:r>
                <a:r>
                  <a:rPr lang="ja-JP" altLang="en-US" sz="1200" dirty="0"/>
                  <a:t> </a:t>
                </a:r>
                <a:r>
                  <a:rPr lang="en-US" altLang="ja-JP" sz="1200" dirty="0" err="1" smtClean="0"/>
                  <a:t>vyos_set_syslog_server.yml</a:t>
                </a:r>
                <a:endParaRPr lang="ja-JP" altLang="en-US" sz="1200" dirty="0"/>
              </a:p>
            </p:txBody>
          </p:sp>
        </p:grpSp>
        <p:sp>
          <p:nvSpPr>
            <p:cNvPr id="17" name="正方形/長方形 16"/>
            <p:cNvSpPr/>
            <p:nvPr/>
          </p:nvSpPr>
          <p:spPr bwMode="gray">
            <a:xfrm>
              <a:off x="3579637" y="3159998"/>
              <a:ext cx="5305182" cy="969904"/>
            </a:xfrm>
            <a:prstGeom prst="rect">
              <a:avLst/>
            </a:prstGeom>
            <a:noFill/>
            <a:ln w="19050">
              <a:solidFill>
                <a:schemeClr val="accent2">
                  <a:lumMod val="60000"/>
                  <a:lumOff val="40000"/>
                </a:schemeClr>
              </a:solidFill>
              <a:prstDash val="sysDash"/>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a:latin typeface="+mj-ea"/>
                <a:ea typeface="+mj-ea"/>
              </a:endParaRPr>
            </a:p>
          </p:txBody>
        </p:sp>
      </p:grpSp>
      <p:sp>
        <p:nvSpPr>
          <p:cNvPr id="18" name="線吹き出し 1 (枠付き) 17"/>
          <p:cNvSpPr/>
          <p:nvPr/>
        </p:nvSpPr>
        <p:spPr bwMode="auto">
          <a:xfrm>
            <a:off x="179512" y="3338343"/>
            <a:ext cx="3096308" cy="612694"/>
          </a:xfrm>
          <a:prstGeom prst="borderCallout1">
            <a:avLst>
              <a:gd name="adj1" fmla="val 11112"/>
              <a:gd name="adj2" fmla="val 98928"/>
              <a:gd name="adj3" fmla="val 10957"/>
              <a:gd name="adj4" fmla="val 111880"/>
            </a:avLst>
          </a:prstGeom>
          <a:ln>
            <a:headEnd type="oval" w="med" len="med"/>
            <a:tailEnd type="oval" w="med" len="med"/>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r>
              <a:rPr lang="en-US" altLang="ja-JP" sz="1100" smtClean="0">
                <a:solidFill>
                  <a:schemeClr val="tx1"/>
                </a:solidFill>
                <a:latin typeface="+mn-ea"/>
              </a:rPr>
              <a:t>vyos</a:t>
            </a:r>
            <a:r>
              <a:rPr lang="ja-JP" altLang="en-US" sz="1100" smtClean="0">
                <a:solidFill>
                  <a:schemeClr val="tx1"/>
                </a:solidFill>
                <a:latin typeface="+mn-ea"/>
              </a:rPr>
              <a:t>へのログサーバ登録コマンドです。</a:t>
            </a:r>
            <a:endParaRPr lang="en-US" altLang="ja-JP" sz="1100" smtClean="0">
              <a:solidFill>
                <a:schemeClr val="tx1"/>
              </a:solidFill>
              <a:latin typeface="+mn-ea"/>
            </a:endParaRPr>
          </a:p>
          <a:p>
            <a:r>
              <a:rPr lang="en-US" altLang="ja-JP" sz="1100" smtClean="0">
                <a:solidFill>
                  <a:schemeClr val="tx1"/>
                </a:solidFill>
                <a:latin typeface="+mn-ea"/>
              </a:rPr>
              <a:t>“with_items”</a:t>
            </a:r>
            <a:r>
              <a:rPr lang="ja-JP" altLang="en-US" sz="1100" smtClean="0">
                <a:solidFill>
                  <a:schemeClr val="tx1"/>
                </a:solidFill>
                <a:latin typeface="+mn-ea"/>
              </a:rPr>
              <a:t>を用いて繰り返し処理を行っています。</a:t>
            </a:r>
            <a:endParaRPr lang="en-US" altLang="ja-JP" sz="1100">
              <a:solidFill>
                <a:schemeClr val="tx1"/>
              </a:solidFill>
              <a:latin typeface="+mn-ea"/>
            </a:endParaRPr>
          </a:p>
        </p:txBody>
      </p:sp>
      <p:sp>
        <p:nvSpPr>
          <p:cNvPr id="26" name="正方形/長方形 25"/>
          <p:cNvSpPr/>
          <p:nvPr/>
        </p:nvSpPr>
        <p:spPr bwMode="gray">
          <a:xfrm>
            <a:off x="3579637" y="5501483"/>
            <a:ext cx="5305182" cy="969904"/>
          </a:xfrm>
          <a:prstGeom prst="rect">
            <a:avLst/>
          </a:prstGeom>
          <a:noFill/>
          <a:ln w="19050">
            <a:solidFill>
              <a:schemeClr val="accent2">
                <a:lumMod val="60000"/>
                <a:lumOff val="40000"/>
              </a:schemeClr>
            </a:solidFill>
            <a:prstDash val="sysDash"/>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a:latin typeface="+mj-ea"/>
              <a:ea typeface="+mj-ea"/>
            </a:endParaRPr>
          </a:p>
        </p:txBody>
      </p:sp>
      <p:sp>
        <p:nvSpPr>
          <p:cNvPr id="27" name="線吹き出し 1 (枠付き) 26"/>
          <p:cNvSpPr/>
          <p:nvPr/>
        </p:nvSpPr>
        <p:spPr bwMode="auto">
          <a:xfrm>
            <a:off x="179512" y="5501483"/>
            <a:ext cx="3096308" cy="969904"/>
          </a:xfrm>
          <a:prstGeom prst="borderCallout1">
            <a:avLst>
              <a:gd name="adj1" fmla="val 11112"/>
              <a:gd name="adj2" fmla="val 98928"/>
              <a:gd name="adj3" fmla="val 10957"/>
              <a:gd name="adj4" fmla="val 111880"/>
            </a:avLst>
          </a:prstGeom>
          <a:ln>
            <a:headEnd type="oval" w="med" len="med"/>
            <a:tailEnd type="oval" w="med" len="med"/>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r>
              <a:rPr lang="ja-JP" altLang="en-US" sz="1100" smtClean="0">
                <a:solidFill>
                  <a:schemeClr val="tx1"/>
                </a:solidFill>
                <a:latin typeface="+mn-ea"/>
              </a:rPr>
              <a:t>設定の確認を行っています。</a:t>
            </a:r>
            <a:endParaRPr lang="en-US" altLang="ja-JP" sz="1100" smtClean="0">
              <a:solidFill>
                <a:schemeClr val="tx1"/>
              </a:solidFill>
              <a:latin typeface="+mn-ea"/>
            </a:endParaRPr>
          </a:p>
          <a:p>
            <a:r>
              <a:rPr lang="ja-JP" altLang="en-US" sz="1100" smtClean="0">
                <a:solidFill>
                  <a:schemeClr val="tx1"/>
                </a:solidFill>
                <a:latin typeface="+mn-ea"/>
              </a:rPr>
              <a:t>設定</a:t>
            </a:r>
            <a:r>
              <a:rPr lang="ja-JP" altLang="en-US" sz="1100">
                <a:solidFill>
                  <a:schemeClr val="tx1"/>
                </a:solidFill>
                <a:latin typeface="+mn-ea"/>
              </a:rPr>
              <a:t>情報</a:t>
            </a:r>
            <a:r>
              <a:rPr lang="ja-JP" altLang="en-US" sz="1100" smtClean="0">
                <a:solidFill>
                  <a:schemeClr val="tx1"/>
                </a:solidFill>
                <a:latin typeface="+mn-ea"/>
              </a:rPr>
              <a:t>を出力し、所定の文字列が無い場合に結果を“</a:t>
            </a:r>
            <a:r>
              <a:rPr lang="en-US" altLang="ja-JP" sz="1100" smtClean="0">
                <a:solidFill>
                  <a:schemeClr val="tx1"/>
                </a:solidFill>
                <a:latin typeface="+mn-ea"/>
              </a:rPr>
              <a:t>failed</a:t>
            </a:r>
            <a:r>
              <a:rPr lang="ja-JP" altLang="en-US" sz="1100" smtClean="0">
                <a:solidFill>
                  <a:schemeClr val="tx1"/>
                </a:solidFill>
                <a:latin typeface="+mn-ea"/>
              </a:rPr>
              <a:t>”とします。</a:t>
            </a:r>
            <a:r>
              <a:rPr lang="en-US" altLang="ja-JP" sz="1100" smtClean="0">
                <a:solidFill>
                  <a:schemeClr val="tx1"/>
                </a:solidFill>
                <a:latin typeface="+mn-ea"/>
              </a:rPr>
              <a:t/>
            </a:r>
            <a:br>
              <a:rPr lang="en-US" altLang="ja-JP" sz="1100" smtClean="0">
                <a:solidFill>
                  <a:schemeClr val="tx1"/>
                </a:solidFill>
                <a:latin typeface="+mn-ea"/>
              </a:rPr>
            </a:br>
            <a:r>
              <a:rPr lang="en-US" altLang="ja-JP" sz="1100" smtClean="0">
                <a:solidFill>
                  <a:schemeClr val="tx1"/>
                </a:solidFill>
                <a:latin typeface="+mn-ea"/>
              </a:rPr>
              <a:t>“with_items”</a:t>
            </a:r>
            <a:r>
              <a:rPr lang="ja-JP" altLang="en-US" sz="1100" smtClean="0">
                <a:solidFill>
                  <a:schemeClr val="tx1"/>
                </a:solidFill>
                <a:latin typeface="+mn-ea"/>
              </a:rPr>
              <a:t>による繰り返しごとに条件判定が行われます。</a:t>
            </a:r>
            <a:endParaRPr lang="en-US" altLang="ja-JP" sz="1100">
              <a:solidFill>
                <a:schemeClr val="tx1"/>
              </a:solidFill>
              <a:latin typeface="+mn-ea"/>
            </a:endParaRPr>
          </a:p>
        </p:txBody>
      </p:sp>
    </p:spTree>
    <p:extLst>
      <p:ext uri="{BB962C8B-B14F-4D97-AF65-F5344CB8AC3E}">
        <p14:creationId xmlns:p14="http://schemas.microsoft.com/office/powerpoint/2010/main" val="296603686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mtClean="0"/>
              <a:t>3.2</a:t>
            </a:r>
            <a:r>
              <a:rPr lang="ja-JP" altLang="en-US" smtClean="0"/>
              <a:t> 対話ファイルの作成</a:t>
            </a:r>
            <a:r>
              <a:rPr lang="en-US" altLang="ja-JP" smtClean="0"/>
              <a:t>(2/2)</a:t>
            </a:r>
            <a:endParaRPr kumimoji="1" lang="ja-JP" altLang="en-US"/>
          </a:p>
        </p:txBody>
      </p:sp>
      <p:sp>
        <p:nvSpPr>
          <p:cNvPr id="3" name="コンテンツ プレースホルダー 2"/>
          <p:cNvSpPr>
            <a:spLocks noGrp="1"/>
          </p:cNvSpPr>
          <p:nvPr>
            <p:ph sz="quarter" idx="10"/>
          </p:nvPr>
        </p:nvSpPr>
        <p:spPr/>
        <p:txBody>
          <a:bodyPr/>
          <a:lstStyle/>
          <a:p>
            <a:r>
              <a:rPr kumimoji="1" lang="ja-JP" altLang="en-US" b="1" smtClean="0"/>
              <a:t>対話ファイルを用意する</a:t>
            </a:r>
            <a:r>
              <a:rPr lang="en-US" altLang="ja-JP" smtClean="0"/>
              <a:t/>
            </a:r>
            <a:br>
              <a:rPr lang="en-US" altLang="ja-JP" smtClean="0"/>
            </a:br>
            <a:r>
              <a:rPr lang="ja-JP" altLang="en-US" sz="1600" smtClean="0"/>
              <a:t>同様に、右記のファイルも作成しましょう。</a:t>
            </a:r>
            <a:endParaRPr kumimoji="1" lang="ja-JP" altLang="en-US"/>
          </a:p>
        </p:txBody>
      </p:sp>
      <p:sp>
        <p:nvSpPr>
          <p:cNvPr id="4" name="テキスト ボックス 3"/>
          <p:cNvSpPr txBox="1"/>
          <p:nvPr/>
        </p:nvSpPr>
        <p:spPr>
          <a:xfrm>
            <a:off x="4932050" y="754619"/>
            <a:ext cx="3816530" cy="5909310"/>
          </a:xfrm>
          <a:prstGeom prst="rect">
            <a:avLst/>
          </a:prstGeom>
          <a:solidFill>
            <a:schemeClr val="bg2">
              <a:lumMod val="85000"/>
            </a:schemeClr>
          </a:solidFill>
          <a:ln>
            <a:solidFill>
              <a:schemeClr val="accent1"/>
            </a:solidFill>
          </a:ln>
        </p:spPr>
        <p:txBody>
          <a:bodyPr wrap="square" rtlCol="0">
            <a:spAutoFit/>
          </a:bodyPr>
          <a:lstStyle/>
          <a:p>
            <a:r>
              <a:rPr lang="en-US" altLang="ja-JP" sz="900" dirty="0" err="1"/>
              <a:t>conf</a:t>
            </a:r>
            <a:r>
              <a:rPr lang="en-US" altLang="ja-JP" sz="900" dirty="0"/>
              <a:t>: </a:t>
            </a:r>
          </a:p>
          <a:p>
            <a:r>
              <a:rPr lang="en-US" altLang="ja-JP" sz="900" dirty="0"/>
              <a:t>  timeout: 10</a:t>
            </a:r>
          </a:p>
          <a:p>
            <a:r>
              <a:rPr lang="en-US" altLang="ja-JP" sz="900" dirty="0"/>
              <a:t>  </a:t>
            </a:r>
          </a:p>
          <a:p>
            <a:r>
              <a:rPr lang="en-US" altLang="ja-JP" sz="900" dirty="0" err="1"/>
              <a:t>exec_list</a:t>
            </a:r>
            <a:r>
              <a:rPr lang="en-US" altLang="ja-JP" sz="900" dirty="0"/>
              <a:t>:</a:t>
            </a:r>
          </a:p>
          <a:p>
            <a:r>
              <a:rPr lang="ja-JP" altLang="en-US" sz="900" dirty="0"/>
              <a:t> </a:t>
            </a:r>
            <a:r>
              <a:rPr lang="ja-JP" altLang="en-US" sz="900" dirty="0" smtClean="0"/>
              <a:t> </a:t>
            </a:r>
            <a:r>
              <a:rPr lang="en-US" altLang="ja-JP" sz="900" dirty="0" smtClean="0"/>
              <a:t>- </a:t>
            </a:r>
            <a:r>
              <a:rPr lang="en-US" altLang="ja-JP" sz="900" dirty="0"/>
              <a:t>expect: 'Username:'</a:t>
            </a:r>
          </a:p>
          <a:p>
            <a:r>
              <a:rPr lang="en-US" altLang="ja-JP" sz="900" dirty="0"/>
              <a:t>    exec: '{{ __</a:t>
            </a:r>
            <a:r>
              <a:rPr lang="en-US" altLang="ja-JP" sz="900" dirty="0" err="1"/>
              <a:t>loginuser</a:t>
            </a:r>
            <a:r>
              <a:rPr lang="en-US" altLang="ja-JP" sz="900" dirty="0"/>
              <a:t>__ }}'</a:t>
            </a:r>
          </a:p>
          <a:p>
            <a:endParaRPr lang="en-US" altLang="ja-JP" sz="900" dirty="0"/>
          </a:p>
          <a:p>
            <a:r>
              <a:rPr lang="en-US" altLang="ja-JP" sz="900" dirty="0"/>
              <a:t>  - expect: 'Password:'</a:t>
            </a:r>
          </a:p>
          <a:p>
            <a:r>
              <a:rPr lang="en-US" altLang="ja-JP" sz="900" dirty="0"/>
              <a:t>    exec: '{{ __</a:t>
            </a:r>
            <a:r>
              <a:rPr lang="en-US" altLang="ja-JP" sz="900" dirty="0" err="1"/>
              <a:t>loginpassword</a:t>
            </a:r>
            <a:r>
              <a:rPr lang="en-US" altLang="ja-JP" sz="900" dirty="0"/>
              <a:t>__ }}'</a:t>
            </a:r>
          </a:p>
          <a:p>
            <a:r>
              <a:rPr lang="en-US" altLang="ja-JP" sz="900" dirty="0"/>
              <a:t>    </a:t>
            </a:r>
          </a:p>
          <a:p>
            <a:r>
              <a:rPr lang="en-US" altLang="ja-JP" sz="900" dirty="0"/>
              <a:t>  - expect: '{{ __</a:t>
            </a:r>
            <a:r>
              <a:rPr lang="en-US" altLang="ja-JP" sz="900" dirty="0" err="1"/>
              <a:t>loginhostname</a:t>
            </a:r>
            <a:r>
              <a:rPr lang="en-US" altLang="ja-JP" sz="900" dirty="0"/>
              <a:t>__ }}'</a:t>
            </a:r>
          </a:p>
          <a:p>
            <a:r>
              <a:rPr lang="en-US" altLang="ja-JP" sz="900" dirty="0"/>
              <a:t>    exec: 'enable'</a:t>
            </a:r>
          </a:p>
          <a:p>
            <a:endParaRPr lang="en-US" altLang="ja-JP" sz="900" dirty="0"/>
          </a:p>
          <a:p>
            <a:r>
              <a:rPr lang="en-US" altLang="ja-JP" sz="900" dirty="0"/>
              <a:t>  - expect: 'Password:'</a:t>
            </a:r>
          </a:p>
          <a:p>
            <a:r>
              <a:rPr lang="en-US" altLang="ja-JP" sz="900" dirty="0"/>
              <a:t>    exec: '{{ __</a:t>
            </a:r>
            <a:r>
              <a:rPr lang="en-US" altLang="ja-JP" sz="900" dirty="0" err="1"/>
              <a:t>loginpassword</a:t>
            </a:r>
            <a:r>
              <a:rPr lang="en-US" altLang="ja-JP" sz="900" dirty="0"/>
              <a:t>__ }}'</a:t>
            </a:r>
          </a:p>
          <a:p>
            <a:endParaRPr lang="en-US" altLang="ja-JP" sz="900" dirty="0"/>
          </a:p>
          <a:p>
            <a:r>
              <a:rPr lang="en-US" altLang="ja-JP" sz="900" dirty="0"/>
              <a:t>  - expect: '{{ __</a:t>
            </a:r>
            <a:r>
              <a:rPr lang="en-US" altLang="ja-JP" sz="900" dirty="0" err="1"/>
              <a:t>loginhostname</a:t>
            </a:r>
            <a:r>
              <a:rPr lang="en-US" altLang="ja-JP" sz="900" dirty="0"/>
              <a:t>__ }}'</a:t>
            </a:r>
          </a:p>
          <a:p>
            <a:r>
              <a:rPr lang="en-US" altLang="ja-JP" sz="900" dirty="0"/>
              <a:t>    exec: 'terminal length 0'</a:t>
            </a:r>
          </a:p>
          <a:p>
            <a:r>
              <a:rPr lang="en-US" altLang="ja-JP" sz="900" dirty="0"/>
              <a:t>    </a:t>
            </a:r>
          </a:p>
          <a:p>
            <a:r>
              <a:rPr lang="en-US" altLang="ja-JP" sz="900" dirty="0"/>
              <a:t>  - command: 'show logging'</a:t>
            </a:r>
          </a:p>
          <a:p>
            <a:r>
              <a:rPr lang="en-US" altLang="ja-JP" sz="900" dirty="0"/>
              <a:t>    prompt: '{{ __</a:t>
            </a:r>
            <a:r>
              <a:rPr lang="en-US" altLang="ja-JP" sz="900" dirty="0" err="1"/>
              <a:t>loginhostname</a:t>
            </a:r>
            <a:r>
              <a:rPr lang="en-US" altLang="ja-JP" sz="900" dirty="0"/>
              <a:t>__ }}'</a:t>
            </a:r>
          </a:p>
          <a:p>
            <a:r>
              <a:rPr lang="en-US" altLang="ja-JP" sz="900" dirty="0"/>
              <a:t>    register: </a:t>
            </a:r>
            <a:r>
              <a:rPr lang="en-US" altLang="ja-JP" sz="900" dirty="0" err="1"/>
              <a:t>result_stdout</a:t>
            </a:r>
            <a:endParaRPr lang="en-US" altLang="ja-JP" sz="900" dirty="0"/>
          </a:p>
          <a:p>
            <a:r>
              <a:rPr lang="en-US" altLang="ja-JP" sz="900" dirty="0"/>
              <a:t>    </a:t>
            </a:r>
          </a:p>
          <a:p>
            <a:r>
              <a:rPr lang="en-US" altLang="ja-JP" sz="900" dirty="0"/>
              <a:t>  - expect: '{{ __</a:t>
            </a:r>
            <a:r>
              <a:rPr lang="en-US" altLang="ja-JP" sz="900" dirty="0" err="1"/>
              <a:t>loginhostname</a:t>
            </a:r>
            <a:r>
              <a:rPr lang="en-US" altLang="ja-JP" sz="900" dirty="0"/>
              <a:t>__ }}'</a:t>
            </a:r>
          </a:p>
          <a:p>
            <a:r>
              <a:rPr lang="en-US" altLang="ja-JP" sz="900" dirty="0"/>
              <a:t>    exec: 'configure terminal'</a:t>
            </a:r>
          </a:p>
          <a:p>
            <a:r>
              <a:rPr lang="en-US" altLang="ja-JP" sz="900" dirty="0"/>
              <a:t>    </a:t>
            </a:r>
          </a:p>
          <a:p>
            <a:r>
              <a:rPr lang="en-US" altLang="ja-JP" sz="900" dirty="0"/>
              <a:t>  - command: 'logging host {{ item.0 }}'</a:t>
            </a:r>
          </a:p>
          <a:p>
            <a:r>
              <a:rPr lang="en-US" altLang="ja-JP" sz="900" dirty="0"/>
              <a:t>    prompt: '{{ __</a:t>
            </a:r>
            <a:r>
              <a:rPr lang="en-US" altLang="ja-JP" sz="900" dirty="0" err="1"/>
              <a:t>loginhostname</a:t>
            </a:r>
            <a:r>
              <a:rPr lang="en-US" altLang="ja-JP" sz="900" dirty="0"/>
              <a:t>__ }}'</a:t>
            </a:r>
          </a:p>
          <a:p>
            <a:r>
              <a:rPr lang="en-US" altLang="ja-JP" sz="900" dirty="0"/>
              <a:t>    </a:t>
            </a:r>
            <a:r>
              <a:rPr lang="en-US" altLang="ja-JP" sz="900" dirty="0" err="1"/>
              <a:t>with_items</a:t>
            </a:r>
            <a:r>
              <a:rPr lang="en-US" altLang="ja-JP" sz="900" dirty="0"/>
              <a:t>: </a:t>
            </a:r>
          </a:p>
          <a:p>
            <a:r>
              <a:rPr lang="en-US" altLang="ja-JP" sz="900" dirty="0"/>
              <a:t>      - '{{ </a:t>
            </a:r>
            <a:r>
              <a:rPr lang="en-US" altLang="ja-JP" sz="900" dirty="0" err="1" smtClean="0"/>
              <a:t>VAR_syslog_server_ip</a:t>
            </a:r>
            <a:r>
              <a:rPr lang="en-US" altLang="ja-JP" sz="900" dirty="0" smtClean="0"/>
              <a:t> </a:t>
            </a:r>
            <a:r>
              <a:rPr lang="en-US" altLang="ja-JP" sz="900" dirty="0"/>
              <a:t>}}'</a:t>
            </a:r>
          </a:p>
          <a:p>
            <a:r>
              <a:rPr lang="en-US" altLang="ja-JP" sz="900" dirty="0" smtClean="0"/>
              <a:t>    </a:t>
            </a:r>
            <a:r>
              <a:rPr lang="en-US" altLang="ja-JP" sz="900" dirty="0" err="1"/>
              <a:t>exec_when</a:t>
            </a:r>
            <a:r>
              <a:rPr lang="en-US" altLang="ja-JP" sz="900" dirty="0"/>
              <a:t>: </a:t>
            </a:r>
            <a:endParaRPr lang="en-US" altLang="ja-JP" sz="900" dirty="0" smtClean="0"/>
          </a:p>
          <a:p>
            <a:r>
              <a:rPr lang="en-US" altLang="ja-JP" sz="900" dirty="0" smtClean="0"/>
              <a:t>     </a:t>
            </a:r>
            <a:r>
              <a:rPr lang="en-US" altLang="ja-JP" sz="900" dirty="0"/>
              <a:t>- </a:t>
            </a:r>
            <a:r>
              <a:rPr lang="en-US" altLang="ja-JP" sz="900" dirty="0" err="1"/>
              <a:t>result_stdout</a:t>
            </a:r>
            <a:r>
              <a:rPr lang="en-US" altLang="ja-JP" sz="900" dirty="0"/>
              <a:t> no match(Logging to {{ item.0 </a:t>
            </a:r>
            <a:r>
              <a:rPr lang="en-US" altLang="ja-JP" sz="900" dirty="0" smtClean="0"/>
              <a:t>}})</a:t>
            </a:r>
            <a:br>
              <a:rPr lang="en-US" altLang="ja-JP" sz="900" dirty="0" smtClean="0"/>
            </a:br>
            <a:endParaRPr lang="en-US" altLang="ja-JP" sz="900" dirty="0"/>
          </a:p>
          <a:p>
            <a:r>
              <a:rPr lang="en-US" altLang="ja-JP" sz="900" dirty="0"/>
              <a:t>  - command: 'logging facility {{ </a:t>
            </a:r>
            <a:r>
              <a:rPr lang="en-US" altLang="ja-JP" sz="900" dirty="0" err="1"/>
              <a:t>VAR_log_facility</a:t>
            </a:r>
            <a:r>
              <a:rPr lang="en-US" altLang="ja-JP" sz="900" dirty="0"/>
              <a:t> }}'</a:t>
            </a:r>
          </a:p>
          <a:p>
            <a:r>
              <a:rPr lang="en-US" altLang="ja-JP" sz="900" dirty="0"/>
              <a:t>    prompt: '{{ __</a:t>
            </a:r>
            <a:r>
              <a:rPr lang="en-US" altLang="ja-JP" sz="900" dirty="0" err="1"/>
              <a:t>loginhostname</a:t>
            </a:r>
            <a:r>
              <a:rPr lang="en-US" altLang="ja-JP" sz="900" dirty="0"/>
              <a:t>__ }}'</a:t>
            </a:r>
          </a:p>
          <a:p>
            <a:r>
              <a:rPr lang="en-US" altLang="ja-JP" sz="900" dirty="0"/>
              <a:t>    when: </a:t>
            </a:r>
          </a:p>
          <a:p>
            <a:r>
              <a:rPr lang="en-US" altLang="ja-JP" sz="900" dirty="0"/>
              <a:t>      - </a:t>
            </a:r>
            <a:r>
              <a:rPr lang="en-US" altLang="ja-JP" sz="900" dirty="0" err="1"/>
              <a:t>VAR_log_facility</a:t>
            </a:r>
            <a:r>
              <a:rPr lang="en-US" altLang="ja-JP" sz="900" dirty="0"/>
              <a:t> is define</a:t>
            </a:r>
          </a:p>
          <a:p>
            <a:r>
              <a:rPr lang="en-US" altLang="ja-JP" sz="900" dirty="0"/>
              <a:t>    </a:t>
            </a:r>
          </a:p>
          <a:p>
            <a:r>
              <a:rPr lang="en-US" altLang="ja-JP" sz="900" dirty="0"/>
              <a:t>  - command: 'logging trap {{ </a:t>
            </a:r>
            <a:r>
              <a:rPr lang="en-US" altLang="ja-JP" sz="900" dirty="0" err="1"/>
              <a:t>VAR_log_severity</a:t>
            </a:r>
            <a:r>
              <a:rPr lang="en-US" altLang="ja-JP" sz="900" dirty="0"/>
              <a:t> }}'</a:t>
            </a:r>
          </a:p>
          <a:p>
            <a:r>
              <a:rPr lang="en-US" altLang="ja-JP" sz="900" dirty="0"/>
              <a:t>    prompt: '{{ __</a:t>
            </a:r>
            <a:r>
              <a:rPr lang="en-US" altLang="ja-JP" sz="900" dirty="0" err="1"/>
              <a:t>loginhostname</a:t>
            </a:r>
            <a:r>
              <a:rPr lang="en-US" altLang="ja-JP" sz="900" dirty="0"/>
              <a:t>__ }}'</a:t>
            </a:r>
          </a:p>
          <a:p>
            <a:r>
              <a:rPr lang="en-US" altLang="ja-JP" sz="900" dirty="0"/>
              <a:t>    when: </a:t>
            </a:r>
          </a:p>
          <a:p>
            <a:r>
              <a:rPr lang="en-US" altLang="ja-JP" sz="900" dirty="0"/>
              <a:t>      - </a:t>
            </a:r>
            <a:r>
              <a:rPr lang="en-US" altLang="ja-JP" sz="900" dirty="0" err="1"/>
              <a:t>VAR_log_severity</a:t>
            </a:r>
            <a:r>
              <a:rPr lang="en-US" altLang="ja-JP" sz="900" dirty="0"/>
              <a:t> is define</a:t>
            </a:r>
          </a:p>
        </p:txBody>
      </p:sp>
      <p:sp>
        <p:nvSpPr>
          <p:cNvPr id="5" name="正方形/長方形 4"/>
          <p:cNvSpPr/>
          <p:nvPr/>
        </p:nvSpPr>
        <p:spPr>
          <a:xfrm>
            <a:off x="5940067" y="830310"/>
            <a:ext cx="3131888" cy="276999"/>
          </a:xfrm>
          <a:prstGeom prst="rect">
            <a:avLst/>
          </a:prstGeom>
          <a:solidFill>
            <a:schemeClr val="bg1"/>
          </a:solidFill>
          <a:ln w="3175">
            <a:solidFill>
              <a:schemeClr val="tx1"/>
            </a:solidFill>
          </a:ln>
        </p:spPr>
        <p:txBody>
          <a:bodyPr wrap="square">
            <a:spAutoFit/>
          </a:bodyPr>
          <a:lstStyle/>
          <a:p>
            <a:pPr algn="ctr"/>
            <a:r>
              <a:rPr lang="ja-JP" altLang="en-US" sz="1200" dirty="0"/>
              <a:t>ファイル名</a:t>
            </a:r>
            <a:r>
              <a:rPr lang="en-US" altLang="ja-JP" sz="1200" dirty="0"/>
              <a:t>:</a:t>
            </a:r>
            <a:r>
              <a:rPr lang="ja-JP" altLang="en-US" sz="1200" dirty="0"/>
              <a:t> </a:t>
            </a:r>
            <a:r>
              <a:rPr lang="en-US" altLang="ja-JP" sz="1200" dirty="0" err="1" smtClean="0"/>
              <a:t>ios_set_syslog_server.yml</a:t>
            </a:r>
            <a:endParaRPr lang="ja-JP" altLang="en-US" sz="1200" dirty="0"/>
          </a:p>
        </p:txBody>
      </p:sp>
      <p:sp>
        <p:nvSpPr>
          <p:cNvPr id="7" name="正方形/長方形 6"/>
          <p:cNvSpPr/>
          <p:nvPr/>
        </p:nvSpPr>
        <p:spPr bwMode="gray">
          <a:xfrm>
            <a:off x="5004059" y="3381006"/>
            <a:ext cx="3608253" cy="507453"/>
          </a:xfrm>
          <a:prstGeom prst="rect">
            <a:avLst/>
          </a:prstGeom>
          <a:noFill/>
          <a:ln w="19050">
            <a:solidFill>
              <a:schemeClr val="accent2">
                <a:lumMod val="60000"/>
                <a:lumOff val="40000"/>
              </a:schemeClr>
            </a:solidFill>
            <a:prstDash val="sysDash"/>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a:latin typeface="+mj-ea"/>
              <a:ea typeface="+mj-ea"/>
            </a:endParaRPr>
          </a:p>
        </p:txBody>
      </p:sp>
      <p:sp>
        <p:nvSpPr>
          <p:cNvPr id="6" name="線吹き出し 1 (枠付き) 5"/>
          <p:cNvSpPr/>
          <p:nvPr/>
        </p:nvSpPr>
        <p:spPr bwMode="auto">
          <a:xfrm>
            <a:off x="179512" y="3356990"/>
            <a:ext cx="4320478" cy="612694"/>
          </a:xfrm>
          <a:prstGeom prst="borderCallout1">
            <a:avLst>
              <a:gd name="adj1" fmla="val 11112"/>
              <a:gd name="adj2" fmla="val 98928"/>
              <a:gd name="adj3" fmla="val 10957"/>
              <a:gd name="adj4" fmla="val 111880"/>
            </a:avLst>
          </a:prstGeom>
          <a:ln>
            <a:headEnd type="oval" w="med" len="med"/>
            <a:tailEnd type="oval" w="med" len="med"/>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r>
              <a:rPr lang="ja-JP" altLang="en-US" sz="1100" smtClean="0">
                <a:solidFill>
                  <a:schemeClr val="tx1"/>
                </a:solidFill>
                <a:latin typeface="+mn-ea"/>
              </a:rPr>
              <a:t>ログについての設定を表示し、</a:t>
            </a:r>
            <a:r>
              <a:rPr lang="en-US" altLang="ja-JP" sz="1100" smtClean="0">
                <a:solidFill>
                  <a:schemeClr val="tx1"/>
                </a:solidFill>
                <a:latin typeface="+mn-ea"/>
              </a:rPr>
              <a:t/>
            </a:r>
            <a:br>
              <a:rPr lang="en-US" altLang="ja-JP" sz="1100" smtClean="0">
                <a:solidFill>
                  <a:schemeClr val="tx1"/>
                </a:solidFill>
                <a:latin typeface="+mn-ea"/>
              </a:rPr>
            </a:br>
            <a:r>
              <a:rPr lang="en-US" altLang="ja-JP" sz="1100" smtClean="0">
                <a:solidFill>
                  <a:schemeClr val="tx1"/>
                </a:solidFill>
                <a:latin typeface="+mn-ea"/>
              </a:rPr>
              <a:t>”register”</a:t>
            </a:r>
            <a:r>
              <a:rPr lang="ja-JP" altLang="en-US" sz="1100" smtClean="0">
                <a:solidFill>
                  <a:schemeClr val="tx1"/>
                </a:solidFill>
                <a:latin typeface="+mn-ea"/>
              </a:rPr>
              <a:t>で</a:t>
            </a:r>
            <a:r>
              <a:rPr lang="ja-JP" altLang="en-US" sz="1100" smtClean="0">
                <a:solidFill>
                  <a:srgbClr val="FF0000"/>
                </a:solidFill>
                <a:latin typeface="+mn-ea"/>
              </a:rPr>
              <a:t>標準出力の内容を格納</a:t>
            </a:r>
            <a:r>
              <a:rPr lang="ja-JP" altLang="en-US" sz="1100" smtClean="0">
                <a:solidFill>
                  <a:schemeClr val="tx1"/>
                </a:solidFill>
                <a:latin typeface="+mn-ea"/>
              </a:rPr>
              <a:t>しています。</a:t>
            </a:r>
            <a:endParaRPr lang="en-US" altLang="ja-JP" sz="1100">
              <a:solidFill>
                <a:schemeClr val="tx1"/>
              </a:solidFill>
              <a:latin typeface="+mn-ea"/>
            </a:endParaRPr>
          </a:p>
        </p:txBody>
      </p:sp>
      <p:sp>
        <p:nvSpPr>
          <p:cNvPr id="10" name="正方形/長方形 9"/>
          <p:cNvSpPr/>
          <p:nvPr/>
        </p:nvSpPr>
        <p:spPr bwMode="gray">
          <a:xfrm>
            <a:off x="4994064" y="4301126"/>
            <a:ext cx="3608253" cy="941262"/>
          </a:xfrm>
          <a:prstGeom prst="rect">
            <a:avLst/>
          </a:prstGeom>
          <a:noFill/>
          <a:ln w="19050">
            <a:solidFill>
              <a:schemeClr val="accent2">
                <a:lumMod val="60000"/>
                <a:lumOff val="40000"/>
              </a:schemeClr>
            </a:solidFill>
            <a:prstDash val="sysDash"/>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a:latin typeface="+mj-ea"/>
              <a:ea typeface="+mj-ea"/>
            </a:endParaRPr>
          </a:p>
        </p:txBody>
      </p:sp>
      <p:sp>
        <p:nvSpPr>
          <p:cNvPr id="8" name="線吹き出し 1 (枠付き) 7"/>
          <p:cNvSpPr/>
          <p:nvPr/>
        </p:nvSpPr>
        <p:spPr bwMode="auto">
          <a:xfrm>
            <a:off x="179512" y="4277110"/>
            <a:ext cx="4320478" cy="852276"/>
          </a:xfrm>
          <a:prstGeom prst="borderCallout1">
            <a:avLst>
              <a:gd name="adj1" fmla="val 11112"/>
              <a:gd name="adj2" fmla="val 98928"/>
              <a:gd name="adj3" fmla="val 10957"/>
              <a:gd name="adj4" fmla="val 111880"/>
            </a:avLst>
          </a:prstGeom>
          <a:ln>
            <a:headEnd type="oval" w="med" len="med"/>
            <a:tailEnd type="oval" w="med" len="med"/>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r>
              <a:rPr lang="en-US" altLang="ja-JP" sz="1100" smtClean="0">
                <a:solidFill>
                  <a:schemeClr val="tx1"/>
                </a:solidFill>
                <a:latin typeface="+mn-ea"/>
              </a:rPr>
              <a:t>CiscoIOS</a:t>
            </a:r>
            <a:r>
              <a:rPr lang="ja-JP" altLang="en-US" sz="1100" smtClean="0">
                <a:solidFill>
                  <a:schemeClr val="tx1"/>
                </a:solidFill>
                <a:latin typeface="+mn-ea"/>
              </a:rPr>
              <a:t>へのログサーバ登録コマンドです。</a:t>
            </a:r>
            <a:endParaRPr lang="en-US" altLang="ja-JP" sz="1100" smtClean="0">
              <a:solidFill>
                <a:schemeClr val="tx1"/>
              </a:solidFill>
              <a:latin typeface="+mn-ea"/>
            </a:endParaRPr>
          </a:p>
          <a:p>
            <a:r>
              <a:rPr lang="en-US" altLang="ja-JP" sz="1100" smtClean="0">
                <a:solidFill>
                  <a:schemeClr val="tx1"/>
                </a:solidFill>
                <a:latin typeface="+mn-ea"/>
              </a:rPr>
              <a:t>“with_items”</a:t>
            </a:r>
            <a:r>
              <a:rPr lang="ja-JP" altLang="en-US" sz="1100" smtClean="0">
                <a:solidFill>
                  <a:schemeClr val="tx1"/>
                </a:solidFill>
                <a:latin typeface="+mn-ea"/>
              </a:rPr>
              <a:t>を用いて</a:t>
            </a:r>
            <a:r>
              <a:rPr lang="ja-JP" altLang="en-US" sz="1100" smtClean="0">
                <a:solidFill>
                  <a:srgbClr val="FF0000"/>
                </a:solidFill>
                <a:latin typeface="+mn-ea"/>
              </a:rPr>
              <a:t>繰り返し処理</a:t>
            </a:r>
            <a:r>
              <a:rPr lang="ja-JP" altLang="en-US" sz="1100" smtClean="0">
                <a:solidFill>
                  <a:schemeClr val="tx1"/>
                </a:solidFill>
                <a:latin typeface="+mn-ea"/>
              </a:rPr>
              <a:t>を行っています。</a:t>
            </a:r>
            <a:r>
              <a:rPr lang="en-US" altLang="ja-JP" sz="1100" smtClean="0">
                <a:solidFill>
                  <a:schemeClr val="tx1"/>
                </a:solidFill>
                <a:latin typeface="+mn-ea"/>
              </a:rPr>
              <a:t/>
            </a:r>
            <a:br>
              <a:rPr lang="en-US" altLang="ja-JP" sz="1100" smtClean="0">
                <a:solidFill>
                  <a:schemeClr val="tx1"/>
                </a:solidFill>
                <a:latin typeface="+mn-ea"/>
              </a:rPr>
            </a:br>
            <a:r>
              <a:rPr lang="en-US" altLang="ja-JP" sz="1100" smtClean="0">
                <a:solidFill>
                  <a:schemeClr val="tx1"/>
                </a:solidFill>
                <a:latin typeface="+mn-ea"/>
              </a:rPr>
              <a:t>“exec_when”</a:t>
            </a:r>
            <a:r>
              <a:rPr lang="ja-JP" altLang="en-US" sz="1100" smtClean="0">
                <a:solidFill>
                  <a:schemeClr val="tx1"/>
                </a:solidFill>
                <a:latin typeface="+mn-ea"/>
              </a:rPr>
              <a:t>では、上で格納した内容に応じて処理の実行判定を行っています。</a:t>
            </a:r>
            <a:endParaRPr lang="en-US" altLang="ja-JP" sz="1100">
              <a:solidFill>
                <a:schemeClr val="tx1"/>
              </a:solidFill>
              <a:latin typeface="+mn-ea"/>
            </a:endParaRPr>
          </a:p>
        </p:txBody>
      </p:sp>
    </p:spTree>
    <p:extLst>
      <p:ext uri="{BB962C8B-B14F-4D97-AF65-F5344CB8AC3E}">
        <p14:creationId xmlns:p14="http://schemas.microsoft.com/office/powerpoint/2010/main" val="38626637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179513" y="847856"/>
            <a:ext cx="8784976" cy="5043891"/>
          </a:xfrm>
        </p:spPr>
        <p:txBody>
          <a:bodyPr>
            <a:normAutofit/>
          </a:bodyPr>
          <a:lstStyle/>
          <a:p>
            <a:r>
              <a:rPr lang="ja-JP" altLang="en-US" b="1" dirty="0" smtClean="0"/>
              <a:t>作業環境</a:t>
            </a:r>
            <a:r>
              <a:rPr lang="en-US" altLang="ja-JP" sz="1600" dirty="0" smtClean="0"/>
              <a:t/>
            </a:r>
            <a:br>
              <a:rPr lang="en-US" altLang="ja-JP" sz="1600" dirty="0" smtClean="0"/>
            </a:br>
            <a:r>
              <a:rPr lang="ja-JP" altLang="en-US" sz="1600" dirty="0" smtClean="0"/>
              <a:t>本</a:t>
            </a:r>
            <a:r>
              <a:rPr lang="ja-JP" altLang="en-US" sz="1600" dirty="0"/>
              <a:t>章</a:t>
            </a:r>
            <a:r>
              <a:rPr lang="ja-JP" altLang="en-US" sz="1600" dirty="0" smtClean="0"/>
              <a:t>で</a:t>
            </a:r>
            <a:r>
              <a:rPr lang="ja-JP" altLang="en-US" sz="1600" dirty="0"/>
              <a:t>使用</a:t>
            </a:r>
            <a:r>
              <a:rPr lang="ja-JP" altLang="en-US" sz="1600" dirty="0" smtClean="0"/>
              <a:t>する作業環境は以下の通りです。</a:t>
            </a:r>
            <a:r>
              <a:rPr lang="en-US" altLang="ja-JP" sz="1600" dirty="0" smtClean="0"/>
              <a:t>(</a:t>
            </a:r>
            <a:r>
              <a:rPr lang="ja-JP" altLang="en-US" sz="1600" dirty="0" smtClean="0"/>
              <a:t>第</a:t>
            </a:r>
            <a:r>
              <a:rPr lang="en-US" altLang="ja-JP" sz="1600" dirty="0" smtClean="0"/>
              <a:t>2</a:t>
            </a:r>
            <a:r>
              <a:rPr lang="ja-JP" altLang="en-US" sz="1600" dirty="0" smtClean="0"/>
              <a:t>章</a:t>
            </a:r>
            <a:r>
              <a:rPr lang="en-US" altLang="ja-JP" sz="1600" dirty="0" err="1" smtClean="0"/>
              <a:t>Ansible-LegacyRole</a:t>
            </a:r>
            <a:r>
              <a:rPr lang="ja-JP" altLang="en-US" sz="1600" dirty="0" smtClean="0"/>
              <a:t>編に共通</a:t>
            </a:r>
            <a:r>
              <a:rPr lang="en-US" altLang="ja-JP" sz="1600" dirty="0" smtClean="0"/>
              <a:t>)</a:t>
            </a:r>
            <a:r>
              <a:rPr lang="en-US" altLang="ja-JP" sz="1600" dirty="0"/>
              <a:t/>
            </a:r>
            <a:br>
              <a:rPr lang="en-US" altLang="ja-JP" sz="1600" dirty="0"/>
            </a:br>
            <a:r>
              <a:rPr lang="en-US" altLang="ja-JP" sz="1600" dirty="0" smtClean="0"/>
              <a:t>ITA</a:t>
            </a:r>
            <a:r>
              <a:rPr lang="ja-JP" altLang="en-US" sz="1600" dirty="0" smtClean="0"/>
              <a:t>ホストサーバーと</a:t>
            </a:r>
            <a:r>
              <a:rPr lang="ja-JP" altLang="en-US" sz="1600" dirty="0"/>
              <a:t>は</a:t>
            </a:r>
            <a:r>
              <a:rPr lang="ja-JP" altLang="en-US" sz="1600" dirty="0" smtClean="0"/>
              <a:t>別に、ターゲットとなるサーバーをご用意</a:t>
            </a:r>
            <a:r>
              <a:rPr lang="ja-JP" altLang="en-US" sz="1600" dirty="0"/>
              <a:t>ください</a:t>
            </a:r>
            <a:r>
              <a:rPr lang="ja-JP" altLang="en-US" sz="1600" dirty="0" smtClean="0"/>
              <a:t>。</a:t>
            </a:r>
            <a:r>
              <a:rPr lang="en-US" altLang="ja-JP" sz="1600" dirty="0" smtClean="0"/>
              <a:t/>
            </a:r>
            <a:br>
              <a:rPr lang="en-US" altLang="ja-JP" sz="1600" dirty="0" smtClean="0"/>
            </a:br>
            <a:r>
              <a:rPr lang="en-US" altLang="ja-JP" sz="1600" dirty="0" smtClean="0"/>
              <a:t/>
            </a:r>
            <a:br>
              <a:rPr lang="en-US" altLang="ja-JP" sz="1600" dirty="0" smtClean="0"/>
            </a:br>
            <a:r>
              <a:rPr lang="en-US" altLang="ja-JP" sz="1600" b="1" dirty="0" smtClean="0"/>
              <a:t>ITA</a:t>
            </a:r>
            <a:r>
              <a:rPr lang="ja-JP" altLang="en-US" sz="1600" b="1" dirty="0" smtClean="0"/>
              <a:t>ホストサーバー</a:t>
            </a:r>
            <a:r>
              <a:rPr lang="en-US" altLang="ja-JP" sz="1600" b="1" dirty="0"/>
              <a:t/>
            </a:r>
            <a:br>
              <a:rPr lang="en-US" altLang="ja-JP" sz="1600" b="1" dirty="0"/>
            </a:br>
            <a:r>
              <a:rPr lang="ja-JP" altLang="en-US" sz="1600" b="1" dirty="0" smtClean="0"/>
              <a:t>・</a:t>
            </a:r>
            <a:r>
              <a:rPr lang="en-US" altLang="ja-JP" sz="1600" dirty="0" smtClean="0"/>
              <a:t>CentOS 7</a:t>
            </a:r>
            <a:r>
              <a:rPr lang="ja-JP" altLang="en-US" sz="1600" dirty="0" smtClean="0"/>
              <a:t> </a:t>
            </a:r>
            <a:r>
              <a:rPr lang="en-US" altLang="ja-JP" sz="1600" dirty="0" smtClean="0"/>
              <a:t>(※1)</a:t>
            </a:r>
            <a:br>
              <a:rPr lang="en-US" altLang="ja-JP" sz="1600" dirty="0" smtClean="0"/>
            </a:br>
            <a:r>
              <a:rPr lang="ja-JP" altLang="en-US" sz="1600" dirty="0" smtClean="0"/>
              <a:t>・</a:t>
            </a:r>
            <a:r>
              <a:rPr lang="en-US" altLang="ja-JP" sz="1600" smtClean="0"/>
              <a:t>ITA 1.9.0</a:t>
            </a:r>
            <a:r>
              <a:rPr lang="en-US" altLang="ja-JP" sz="1600" dirty="0" smtClean="0"/>
              <a:t/>
            </a:r>
            <a:br>
              <a:rPr lang="en-US" altLang="ja-JP" sz="1600" dirty="0" smtClean="0"/>
            </a:br>
            <a:r>
              <a:rPr lang="en-US" altLang="ja-JP" sz="1600" dirty="0" smtClean="0"/>
              <a:t>・</a:t>
            </a:r>
            <a:r>
              <a:rPr lang="en-US" altLang="ja-JP" sz="1600" dirty="0" err="1" smtClean="0"/>
              <a:t>Ansible</a:t>
            </a:r>
            <a:r>
              <a:rPr lang="en-US" altLang="ja-JP" sz="1600" dirty="0" smtClean="0"/>
              <a:t> 2.11.2</a:t>
            </a:r>
            <a:br>
              <a:rPr lang="en-US" altLang="ja-JP" sz="1600" dirty="0" smtClean="0"/>
            </a:br>
            <a:r>
              <a:rPr lang="en-US" altLang="ja-JP" sz="1600" dirty="0" smtClean="0"/>
              <a:t/>
            </a:r>
            <a:br>
              <a:rPr lang="en-US" altLang="ja-JP" sz="1600" dirty="0" smtClean="0"/>
            </a:br>
            <a:r>
              <a:rPr lang="ja-JP" altLang="en-US" sz="1600" b="1" dirty="0"/>
              <a:t>ターゲット</a:t>
            </a:r>
            <a:r>
              <a:rPr lang="en-US" altLang="ja-JP" sz="1600" dirty="0" smtClean="0"/>
              <a:t/>
            </a:r>
            <a:br>
              <a:rPr lang="en-US" altLang="ja-JP" sz="1600" dirty="0" smtClean="0"/>
            </a:br>
            <a:r>
              <a:rPr lang="ja-JP" altLang="en-US" sz="1600" dirty="0" smtClean="0"/>
              <a:t>・</a:t>
            </a:r>
            <a:r>
              <a:rPr lang="en-US" altLang="ja-JP" sz="1600" dirty="0" smtClean="0"/>
              <a:t>CentOS</a:t>
            </a:r>
            <a:r>
              <a:rPr lang="ja-JP" altLang="en-US" sz="1600" dirty="0" smtClean="0"/>
              <a:t> </a:t>
            </a:r>
            <a:r>
              <a:rPr lang="en-US" altLang="ja-JP" sz="1600" dirty="0"/>
              <a:t>7 </a:t>
            </a:r>
            <a:r>
              <a:rPr lang="en-US" altLang="ja-JP" sz="1600" dirty="0" smtClean="0"/>
              <a:t>(※2)</a:t>
            </a:r>
            <a:br>
              <a:rPr lang="en-US" altLang="ja-JP" sz="1600" dirty="0" smtClean="0"/>
            </a:br>
            <a:endParaRPr lang="en-US" altLang="ja-JP" sz="1600" dirty="0"/>
          </a:p>
        </p:txBody>
      </p:sp>
      <p:sp>
        <p:nvSpPr>
          <p:cNvPr id="2" name="タイトル 1"/>
          <p:cNvSpPr>
            <a:spLocks noGrp="1"/>
          </p:cNvSpPr>
          <p:nvPr>
            <p:ph type="title"/>
          </p:nvPr>
        </p:nvSpPr>
        <p:spPr/>
        <p:txBody>
          <a:bodyPr>
            <a:normAutofit/>
          </a:bodyPr>
          <a:lstStyle/>
          <a:p>
            <a:r>
              <a:rPr kumimoji="1" lang="en-US" altLang="ja-JP" smtClean="0"/>
              <a:t>1.1 </a:t>
            </a:r>
            <a:r>
              <a:rPr kumimoji="1" lang="ja-JP" altLang="en-US" smtClean="0"/>
              <a:t>作業環境</a:t>
            </a:r>
            <a:r>
              <a:rPr lang="ja-JP" altLang="en-US" smtClean="0"/>
              <a:t>とシナリオ</a:t>
            </a:r>
            <a:endParaRPr kumimoji="1" lang="ja-JP" altLang="en-US"/>
          </a:p>
        </p:txBody>
      </p:sp>
      <p:pic>
        <p:nvPicPr>
          <p:cNvPr id="8" name="図 7"/>
          <p:cNvPicPr>
            <a:picLocks noChangeAspect="1"/>
          </p:cNvPicPr>
          <p:nvPr/>
        </p:nvPicPr>
        <p:blipFill>
          <a:blip r:embed="rId2"/>
          <a:stretch>
            <a:fillRect/>
          </a:stretch>
        </p:blipFill>
        <p:spPr>
          <a:xfrm>
            <a:off x="7884460" y="4341682"/>
            <a:ext cx="504070" cy="859884"/>
          </a:xfrm>
          <a:prstGeom prst="rect">
            <a:avLst/>
          </a:prstGeom>
        </p:spPr>
      </p:pic>
      <p:sp>
        <p:nvSpPr>
          <p:cNvPr id="9" name="正方形/長方形 8"/>
          <p:cNvSpPr/>
          <p:nvPr/>
        </p:nvSpPr>
        <p:spPr bwMode="auto">
          <a:xfrm>
            <a:off x="2411700" y="3714950"/>
            <a:ext cx="4680650" cy="1656230"/>
          </a:xfrm>
          <a:prstGeom prst="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kumimoji="1" lang="en-US" altLang="ja-JP" sz="1400" smtClean="0">
                <a:solidFill>
                  <a:srgbClr val="002960"/>
                </a:solidFill>
                <a:latin typeface="+mn-ea"/>
              </a:rPr>
              <a:t>CentOS 7</a:t>
            </a:r>
            <a:endParaRPr kumimoji="1" lang="ja-JP" altLang="en-US" sz="1400" smtClean="0">
              <a:solidFill>
                <a:srgbClr val="002960"/>
              </a:solidFill>
              <a:latin typeface="+mn-ea"/>
            </a:endParaRPr>
          </a:p>
        </p:txBody>
      </p:sp>
      <p:pic>
        <p:nvPicPr>
          <p:cNvPr id="7" name="図 6"/>
          <p:cNvPicPr>
            <a:picLocks noChangeAspect="1"/>
          </p:cNvPicPr>
          <p:nvPr/>
        </p:nvPicPr>
        <p:blipFill>
          <a:blip r:embed="rId3"/>
          <a:stretch>
            <a:fillRect/>
          </a:stretch>
        </p:blipFill>
        <p:spPr>
          <a:xfrm>
            <a:off x="658047" y="4447580"/>
            <a:ext cx="1105563" cy="648089"/>
          </a:xfrm>
          <a:prstGeom prst="rect">
            <a:avLst/>
          </a:prstGeom>
        </p:spPr>
      </p:pic>
      <p:sp>
        <p:nvSpPr>
          <p:cNvPr id="11" name="角丸四角形 10"/>
          <p:cNvSpPr/>
          <p:nvPr/>
        </p:nvSpPr>
        <p:spPr bwMode="auto">
          <a:xfrm>
            <a:off x="2843760" y="4553796"/>
            <a:ext cx="1440200" cy="435657"/>
          </a:xfrm>
          <a:prstGeom prst="roundRect">
            <a:avLst/>
          </a:prstGeom>
          <a:solidFill>
            <a:schemeClr val="accent6"/>
          </a:solidFill>
          <a:ln>
            <a:noFill/>
          </a:ln>
          <a:ex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200" dirty="0" smtClean="0">
                <a:latin typeface="+mn-ea"/>
              </a:rPr>
              <a:t>ITA</a:t>
            </a:r>
          </a:p>
          <a:p>
            <a:pPr algn="ctr"/>
            <a:r>
              <a:rPr lang="en-US" altLang="ja-JP" sz="1200" smtClean="0">
                <a:latin typeface="+mn-ea"/>
              </a:rPr>
              <a:t>1.9.0</a:t>
            </a:r>
            <a:endParaRPr kumimoji="1" lang="ja-JP" altLang="en-US" sz="1200" dirty="0" smtClean="0">
              <a:latin typeface="+mn-ea"/>
            </a:endParaRPr>
          </a:p>
        </p:txBody>
      </p:sp>
      <p:sp>
        <p:nvSpPr>
          <p:cNvPr id="13" name="テキスト ボックス 12"/>
          <p:cNvSpPr txBox="1"/>
          <p:nvPr/>
        </p:nvSpPr>
        <p:spPr>
          <a:xfrm>
            <a:off x="7308380" y="5302433"/>
            <a:ext cx="1662649" cy="430887"/>
          </a:xfrm>
          <a:prstGeom prst="rect">
            <a:avLst/>
          </a:prstGeom>
          <a:noFill/>
        </p:spPr>
        <p:txBody>
          <a:bodyPr wrap="square" rtlCol="0">
            <a:spAutoFit/>
          </a:bodyPr>
          <a:lstStyle/>
          <a:p>
            <a:pPr algn="ctr"/>
            <a:r>
              <a:rPr lang="en-US" altLang="ja-JP" sz="1100" b="1" smtClean="0">
                <a:ln w="0"/>
                <a:solidFill>
                  <a:schemeClr val="accent6">
                    <a:lumMod val="90000"/>
                    <a:lumOff val="10000"/>
                  </a:schemeClr>
                </a:solidFill>
              </a:rPr>
              <a:t>CentOS 7</a:t>
            </a:r>
            <a:br>
              <a:rPr lang="en-US" altLang="ja-JP" sz="1100" b="1" smtClean="0">
                <a:ln w="0"/>
                <a:solidFill>
                  <a:schemeClr val="accent6">
                    <a:lumMod val="90000"/>
                    <a:lumOff val="10000"/>
                  </a:schemeClr>
                </a:solidFill>
              </a:rPr>
            </a:br>
            <a:r>
              <a:rPr lang="ja-JP" altLang="en-US" sz="1100" b="1">
                <a:ln w="0"/>
                <a:solidFill>
                  <a:schemeClr val="accent6">
                    <a:lumMod val="90000"/>
                    <a:lumOff val="10000"/>
                  </a:schemeClr>
                </a:solidFill>
              </a:rPr>
              <a:t>ターゲット</a:t>
            </a:r>
            <a:r>
              <a:rPr lang="ja-JP" altLang="en-US" sz="1100" b="1" smtClean="0">
                <a:ln w="0"/>
                <a:solidFill>
                  <a:schemeClr val="accent6">
                    <a:lumMod val="90000"/>
                    <a:lumOff val="10000"/>
                  </a:schemeClr>
                </a:solidFill>
              </a:rPr>
              <a:t>サーバー</a:t>
            </a:r>
            <a:endParaRPr lang="en-US" altLang="ja-JP" sz="1100" b="1">
              <a:ln w="0"/>
              <a:solidFill>
                <a:schemeClr val="accent6">
                  <a:lumMod val="90000"/>
                  <a:lumOff val="10000"/>
                </a:schemeClr>
              </a:solidFill>
            </a:endParaRPr>
          </a:p>
        </p:txBody>
      </p:sp>
      <p:sp>
        <p:nvSpPr>
          <p:cNvPr id="14" name="テキスト ボックス 13"/>
          <p:cNvSpPr txBox="1"/>
          <p:nvPr/>
        </p:nvSpPr>
        <p:spPr>
          <a:xfrm>
            <a:off x="4031925" y="5484925"/>
            <a:ext cx="1440200" cy="261610"/>
          </a:xfrm>
          <a:prstGeom prst="rect">
            <a:avLst/>
          </a:prstGeom>
          <a:noFill/>
        </p:spPr>
        <p:txBody>
          <a:bodyPr wrap="square" rtlCol="0">
            <a:spAutoFit/>
          </a:bodyPr>
          <a:lstStyle/>
          <a:p>
            <a:r>
              <a:rPr lang="en-US" altLang="ja-JP" sz="1100" b="1" smtClean="0">
                <a:ln w="0"/>
                <a:solidFill>
                  <a:schemeClr val="accent6">
                    <a:lumMod val="90000"/>
                    <a:lumOff val="10000"/>
                  </a:schemeClr>
                </a:solidFill>
              </a:rPr>
              <a:t>ITA</a:t>
            </a:r>
            <a:r>
              <a:rPr lang="ja-JP" altLang="en-US" sz="1100" b="1" smtClean="0">
                <a:ln w="0"/>
                <a:solidFill>
                  <a:schemeClr val="accent6">
                    <a:lumMod val="90000"/>
                    <a:lumOff val="10000"/>
                  </a:schemeClr>
                </a:solidFill>
              </a:rPr>
              <a:t>ホストサーバー</a:t>
            </a:r>
            <a:endParaRPr lang="en-US" altLang="ja-JP" sz="1100" b="1">
              <a:ln w="0"/>
              <a:solidFill>
                <a:schemeClr val="accent6">
                  <a:lumMod val="90000"/>
                  <a:lumOff val="10000"/>
                </a:schemeClr>
              </a:solidFill>
            </a:endParaRPr>
          </a:p>
        </p:txBody>
      </p:sp>
      <p:cxnSp>
        <p:nvCxnSpPr>
          <p:cNvPr id="16" name="カギ線コネクタ 122"/>
          <p:cNvCxnSpPr>
            <a:stCxn id="12" idx="3"/>
            <a:endCxn id="8" idx="1"/>
          </p:cNvCxnSpPr>
          <p:nvPr/>
        </p:nvCxnSpPr>
        <p:spPr bwMode="auto">
          <a:xfrm flipV="1">
            <a:off x="6804310" y="4771624"/>
            <a:ext cx="1080150" cy="1"/>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sp>
        <p:nvSpPr>
          <p:cNvPr id="12" name="角丸四角形 11"/>
          <p:cNvSpPr/>
          <p:nvPr/>
        </p:nvSpPr>
        <p:spPr bwMode="auto">
          <a:xfrm>
            <a:off x="5364110" y="4553796"/>
            <a:ext cx="1440200" cy="435657"/>
          </a:xfrm>
          <a:prstGeom prst="roundRect">
            <a:avLst/>
          </a:prstGeom>
          <a:solidFill>
            <a:schemeClr val="accent6"/>
          </a:solidFill>
          <a:ln>
            <a:noFill/>
          </a:ln>
          <a:ex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200" dirty="0" err="1" smtClean="0">
                <a:latin typeface="+mn-ea"/>
              </a:rPr>
              <a:t>Ansible</a:t>
            </a:r>
            <a:endParaRPr lang="en-US" altLang="ja-JP" sz="1200" dirty="0" smtClean="0">
              <a:latin typeface="+mn-ea"/>
            </a:endParaRPr>
          </a:p>
          <a:p>
            <a:pPr algn="ctr"/>
            <a:r>
              <a:rPr kumimoji="1" lang="en-US" altLang="ja-JP" sz="1200" dirty="0" smtClean="0">
                <a:latin typeface="+mn-ea"/>
              </a:rPr>
              <a:t>2.11.2</a:t>
            </a:r>
          </a:p>
        </p:txBody>
      </p:sp>
      <p:cxnSp>
        <p:nvCxnSpPr>
          <p:cNvPr id="17" name="カギ線コネクタ 122"/>
          <p:cNvCxnSpPr>
            <a:stCxn id="7" idx="3"/>
            <a:endCxn id="11" idx="1"/>
          </p:cNvCxnSpPr>
          <p:nvPr/>
        </p:nvCxnSpPr>
        <p:spPr bwMode="auto">
          <a:xfrm>
            <a:off x="1763610" y="4771625"/>
            <a:ext cx="1080150" cy="0"/>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sp>
        <p:nvSpPr>
          <p:cNvPr id="24" name="テキスト ボックス 23"/>
          <p:cNvSpPr txBox="1"/>
          <p:nvPr/>
        </p:nvSpPr>
        <p:spPr>
          <a:xfrm>
            <a:off x="323410" y="6021360"/>
            <a:ext cx="8748580" cy="461665"/>
          </a:xfrm>
          <a:prstGeom prst="rect">
            <a:avLst/>
          </a:prstGeom>
          <a:noFill/>
        </p:spPr>
        <p:txBody>
          <a:bodyPr wrap="square" rtlCol="0">
            <a:spAutoFit/>
          </a:bodyPr>
          <a:lstStyle/>
          <a:p>
            <a:r>
              <a:rPr kumimoji="1" lang="en-US" altLang="ja-JP" sz="1200" dirty="0" smtClean="0"/>
              <a:t>※1 </a:t>
            </a:r>
            <a:r>
              <a:rPr kumimoji="1" lang="ja-JP" altLang="en-US" sz="1200" dirty="0" smtClean="0"/>
              <a:t>今回はホストサーバーとして</a:t>
            </a:r>
            <a:r>
              <a:rPr kumimoji="1" lang="en-US" altLang="ja-JP" sz="1200" dirty="0" smtClean="0"/>
              <a:t>CentOS7</a:t>
            </a:r>
            <a:r>
              <a:rPr kumimoji="1" lang="ja-JP" altLang="en-US" sz="1200" dirty="0" smtClean="0"/>
              <a:t>を利用致しますが、</a:t>
            </a:r>
            <a:r>
              <a:rPr kumimoji="1" lang="en-US" altLang="ja-JP" sz="1200" dirty="0" smtClean="0"/>
              <a:t>ITA</a:t>
            </a:r>
            <a:r>
              <a:rPr kumimoji="1" lang="ja-JP" altLang="en-US" sz="1200" dirty="0" smtClean="0"/>
              <a:t>は</a:t>
            </a:r>
            <a:r>
              <a:rPr kumimoji="1" lang="en-US" altLang="ja-JP" sz="1200" dirty="0" smtClean="0"/>
              <a:t>RHEL7</a:t>
            </a:r>
            <a:r>
              <a:rPr kumimoji="1" lang="ja-JP" altLang="en-US" sz="1200" dirty="0" smtClean="0"/>
              <a:t>系および</a:t>
            </a:r>
            <a:r>
              <a:rPr kumimoji="1" lang="en-US" altLang="ja-JP" sz="1200" dirty="0" smtClean="0"/>
              <a:t>RHEL8</a:t>
            </a:r>
            <a:r>
              <a:rPr kumimoji="1" lang="ja-JP" altLang="en-US" sz="1200" dirty="0" smtClean="0"/>
              <a:t>系</a:t>
            </a:r>
            <a:r>
              <a:rPr lang="ja-JP" altLang="en-US" sz="1200" dirty="0" smtClean="0"/>
              <a:t>の</a:t>
            </a:r>
            <a:r>
              <a:rPr lang="en-US" altLang="ja-JP" sz="1200" dirty="0" smtClean="0"/>
              <a:t>OS</a:t>
            </a:r>
            <a:r>
              <a:rPr lang="ja-JP" altLang="en-US" sz="1200" dirty="0" smtClean="0"/>
              <a:t>で導入いただけます。</a:t>
            </a:r>
            <a:r>
              <a:rPr lang="en-US" altLang="ja-JP" sz="1200" dirty="0" smtClean="0"/>
              <a:t/>
            </a:r>
            <a:br>
              <a:rPr lang="en-US" altLang="ja-JP" sz="1200" dirty="0" smtClean="0"/>
            </a:br>
            <a:r>
              <a:rPr lang="en-US" altLang="ja-JP" sz="1200" dirty="0" smtClean="0"/>
              <a:t>※2 </a:t>
            </a:r>
            <a:r>
              <a:rPr lang="en-US" altLang="ja-JP" sz="1200" dirty="0" err="1" smtClean="0"/>
              <a:t>Ansible</a:t>
            </a:r>
            <a:r>
              <a:rPr lang="ja-JP" altLang="en-US" sz="1200" dirty="0" smtClean="0"/>
              <a:t>の動作対象となる</a:t>
            </a:r>
            <a:r>
              <a:rPr lang="en-US" altLang="ja-JP" sz="1200" dirty="0" smtClean="0"/>
              <a:t>OS</a:t>
            </a:r>
            <a:r>
              <a:rPr lang="ja-JP" altLang="en-US" sz="1200" dirty="0" smtClean="0"/>
              <a:t>であれば、問題なく利用いただけます。</a:t>
            </a:r>
            <a:endParaRPr kumimoji="1" lang="ja-JP" altLang="en-US" sz="1200" dirty="0"/>
          </a:p>
        </p:txBody>
      </p:sp>
      <p:cxnSp>
        <p:nvCxnSpPr>
          <p:cNvPr id="32" name="カギ線コネクタ 122"/>
          <p:cNvCxnSpPr>
            <a:stCxn id="11" idx="3"/>
            <a:endCxn id="12" idx="1"/>
          </p:cNvCxnSpPr>
          <p:nvPr/>
        </p:nvCxnSpPr>
        <p:spPr bwMode="auto">
          <a:xfrm>
            <a:off x="4283960" y="4771625"/>
            <a:ext cx="1080150" cy="0"/>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902367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79512" y="3429000"/>
            <a:ext cx="3744522" cy="1251142"/>
          </a:xfrm>
          <a:prstGeom prst="rect">
            <a:avLst/>
          </a:prstGeom>
        </p:spPr>
      </p:pic>
      <p:sp>
        <p:nvSpPr>
          <p:cNvPr id="7" name="角丸四角形 6"/>
          <p:cNvSpPr/>
          <p:nvPr/>
        </p:nvSpPr>
        <p:spPr bwMode="auto">
          <a:xfrm>
            <a:off x="2411700" y="4415707"/>
            <a:ext cx="3024420" cy="1295883"/>
          </a:xfrm>
          <a:prstGeom prst="roundRect">
            <a:avLst>
              <a:gd name="adj" fmla="val 5067"/>
            </a:avLst>
          </a:prstGeom>
          <a:solidFill>
            <a:schemeClr val="bg1"/>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p:txBody>
      </p:sp>
      <p:sp>
        <p:nvSpPr>
          <p:cNvPr id="2" name="タイトル 1"/>
          <p:cNvSpPr>
            <a:spLocks noGrp="1"/>
          </p:cNvSpPr>
          <p:nvPr>
            <p:ph type="title"/>
          </p:nvPr>
        </p:nvSpPr>
        <p:spPr/>
        <p:txBody>
          <a:bodyPr>
            <a:normAutofit/>
          </a:bodyPr>
          <a:lstStyle/>
          <a:p>
            <a:r>
              <a:rPr lang="en-US" altLang="ja-JP"/>
              <a:t>3.3 </a:t>
            </a:r>
            <a:r>
              <a:rPr lang="en-US" altLang="ja-JP" smtClean="0"/>
              <a:t>OS</a:t>
            </a:r>
            <a:r>
              <a:rPr lang="ja-JP" altLang="en-US" smtClean="0"/>
              <a:t>種別の作成</a:t>
            </a:r>
            <a:endParaRPr kumimoji="1" lang="ja-JP" altLang="en-US"/>
          </a:p>
        </p:txBody>
      </p:sp>
      <p:sp>
        <p:nvSpPr>
          <p:cNvPr id="3" name="コンテンツ プレースホルダー 2"/>
          <p:cNvSpPr>
            <a:spLocks noGrp="1"/>
          </p:cNvSpPr>
          <p:nvPr>
            <p:ph sz="quarter" idx="10"/>
          </p:nvPr>
        </p:nvSpPr>
        <p:spPr>
          <a:xfrm>
            <a:off x="179512" y="836712"/>
            <a:ext cx="8784976" cy="3024348"/>
          </a:xfrm>
        </p:spPr>
        <p:txBody>
          <a:bodyPr/>
          <a:lstStyle/>
          <a:p>
            <a:r>
              <a:rPr lang="ja-JP" altLang="en-US" b="1" dirty="0" smtClean="0"/>
              <a:t>「</a:t>
            </a:r>
            <a:r>
              <a:rPr lang="en-US" altLang="ja-JP" b="1" dirty="0" smtClean="0"/>
              <a:t>OS</a:t>
            </a:r>
            <a:r>
              <a:rPr lang="ja-JP" altLang="en-US" b="1" dirty="0" smtClean="0"/>
              <a:t>種別」を作成する</a:t>
            </a:r>
            <a:r>
              <a:rPr lang="en-US" altLang="ja-JP" b="1" dirty="0"/>
              <a:t/>
            </a:r>
            <a:br>
              <a:rPr lang="en-US" altLang="ja-JP" b="1" dirty="0"/>
            </a:br>
            <a:r>
              <a:rPr lang="en-US" altLang="ja-JP" sz="1600" dirty="0" smtClean="0"/>
              <a:t>Pioneer</a:t>
            </a:r>
            <a:r>
              <a:rPr lang="ja-JP" altLang="en-US" sz="1600" dirty="0" smtClean="0"/>
              <a:t>はターゲットホストの</a:t>
            </a:r>
            <a:r>
              <a:rPr lang="en-US" altLang="ja-JP" sz="1600" dirty="0" smtClean="0"/>
              <a:t>OS</a:t>
            </a:r>
            <a:r>
              <a:rPr lang="ja-JP" altLang="en-US" sz="1600" dirty="0" smtClean="0"/>
              <a:t>に応じて、実際に投下されるコードを選択することができます。</a:t>
            </a:r>
            <a:r>
              <a:rPr lang="en-US" altLang="ja-JP" sz="1600" dirty="0" smtClean="0"/>
              <a:t/>
            </a:r>
            <a:br>
              <a:rPr lang="en-US" altLang="ja-JP" sz="1600" dirty="0" smtClean="0"/>
            </a:br>
            <a:r>
              <a:rPr lang="ja-JP" altLang="en-US" sz="1600" dirty="0" smtClean="0"/>
              <a:t>まずは「</a:t>
            </a:r>
            <a:r>
              <a:rPr lang="en-US" altLang="ja-JP" sz="1600" dirty="0" smtClean="0"/>
              <a:t>OS</a:t>
            </a:r>
            <a:r>
              <a:rPr lang="ja-JP" altLang="en-US" sz="1600" dirty="0" smtClean="0"/>
              <a:t>種別」を</a:t>
            </a:r>
            <a:r>
              <a:rPr lang="en-US" altLang="ja-JP" sz="1600" dirty="0" smtClean="0"/>
              <a:t>ITA</a:t>
            </a:r>
            <a:r>
              <a:rPr lang="ja-JP" altLang="en-US" sz="1600" dirty="0" err="1" smtClean="0"/>
              <a:t>に登</a:t>
            </a:r>
            <a:r>
              <a:rPr lang="ja-JP" altLang="en-US" sz="1600" dirty="0" smtClean="0"/>
              <a:t>録しましょう。</a:t>
            </a:r>
            <a:r>
              <a:rPr lang="en-US" altLang="ja-JP" sz="1600" dirty="0" smtClean="0"/>
              <a:t/>
            </a:r>
            <a:br>
              <a:rPr lang="en-US" altLang="ja-JP" sz="1600" dirty="0" smtClean="0"/>
            </a:br>
            <a:endParaRPr lang="en-US" altLang="ja-JP" sz="1600" dirty="0"/>
          </a:p>
          <a:p>
            <a:pPr marL="0" indent="0">
              <a:buNone/>
            </a:pPr>
            <a:r>
              <a:rPr lang="ja-JP" altLang="en-US" sz="1600" dirty="0" smtClean="0"/>
              <a:t>メニュー</a:t>
            </a:r>
            <a:r>
              <a:rPr lang="en-US" altLang="ja-JP" sz="1600" dirty="0" smtClean="0"/>
              <a:t>: </a:t>
            </a:r>
            <a:r>
              <a:rPr lang="en-US" altLang="ja-JP" sz="1600" b="1" dirty="0" err="1"/>
              <a:t>Ansible</a:t>
            </a:r>
            <a:r>
              <a:rPr lang="en-US" altLang="ja-JP" sz="1600" b="1" dirty="0"/>
              <a:t>-Pioneer</a:t>
            </a:r>
            <a:r>
              <a:rPr lang="ja-JP" altLang="en-US" sz="1600" b="1" dirty="0" smtClean="0"/>
              <a:t> </a:t>
            </a:r>
            <a:r>
              <a:rPr lang="en-US" altLang="ja-JP" sz="1600" b="1" dirty="0" smtClean="0"/>
              <a:t>&gt;</a:t>
            </a:r>
            <a:r>
              <a:rPr lang="ja-JP" altLang="en-US" sz="1600" b="1" dirty="0" smtClean="0"/>
              <a:t> </a:t>
            </a:r>
            <a:r>
              <a:rPr lang="en-US" altLang="ja-JP" sz="1600" b="1" dirty="0" smtClean="0"/>
              <a:t>OS</a:t>
            </a:r>
            <a:r>
              <a:rPr lang="ja-JP" altLang="en-US" sz="1600" b="1" dirty="0" smtClean="0"/>
              <a:t>種別マスタ</a:t>
            </a:r>
            <a:endParaRPr lang="en-US" altLang="ja-JP" sz="1600" b="1" dirty="0" smtClean="0"/>
          </a:p>
          <a:p>
            <a:pPr marL="342900" indent="-342900">
              <a:buFont typeface="+mj-ea"/>
              <a:buAutoNum type="circleNumDbPlain"/>
            </a:pPr>
            <a:r>
              <a:rPr lang="ja-JP" altLang="en-US" sz="1600" dirty="0" smtClean="0"/>
              <a:t>登録 </a:t>
            </a:r>
            <a:r>
              <a:rPr lang="en-US" altLang="ja-JP" sz="1600" dirty="0" smtClean="0"/>
              <a:t>&gt;</a:t>
            </a:r>
            <a:r>
              <a:rPr lang="ja-JP" altLang="en-US" sz="1600" dirty="0" smtClean="0"/>
              <a:t> 登録開始 を押下する。</a:t>
            </a:r>
            <a:endParaRPr lang="en-US" altLang="ja-JP" sz="1600" dirty="0" smtClean="0"/>
          </a:p>
          <a:p>
            <a:pPr marL="342900" indent="-342900">
              <a:buFont typeface="+mj-ea"/>
              <a:buAutoNum type="circleNumDbPlain"/>
            </a:pPr>
            <a:r>
              <a:rPr lang="ja-JP" altLang="en-US" sz="1600" dirty="0"/>
              <a:t>各項目へ下表のように入力し、</a:t>
            </a:r>
            <a:r>
              <a:rPr lang="en-US" altLang="ja-JP" sz="1600" dirty="0" smtClean="0"/>
              <a:t>[</a:t>
            </a:r>
            <a:r>
              <a:rPr lang="ja-JP" altLang="en-US" sz="1600" dirty="0" smtClean="0"/>
              <a:t>登録</a:t>
            </a:r>
            <a:r>
              <a:rPr lang="en-US" altLang="ja-JP" sz="1600" dirty="0" smtClean="0"/>
              <a:t>]</a:t>
            </a:r>
            <a:r>
              <a:rPr lang="ja-JP" altLang="en-US" sz="1600" dirty="0" smtClean="0"/>
              <a:t>を押下する</a:t>
            </a:r>
            <a:endParaRPr lang="en-US" altLang="ja-JP" sz="1600" dirty="0" smtClean="0"/>
          </a:p>
          <a:p>
            <a:pPr marL="0" indent="0">
              <a:buNone/>
            </a:pPr>
            <a:endParaRPr lang="en-US" altLang="ja-JP" dirty="0" smtClean="0"/>
          </a:p>
          <a:p>
            <a:pPr marL="0" indent="0">
              <a:buNone/>
            </a:pPr>
            <a:endParaRPr lang="en-US" altLang="ja-JP" dirty="0"/>
          </a:p>
        </p:txBody>
      </p:sp>
      <p:sp>
        <p:nvSpPr>
          <p:cNvPr id="5" name="角丸四角形 4"/>
          <p:cNvSpPr/>
          <p:nvPr/>
        </p:nvSpPr>
        <p:spPr bwMode="auto">
          <a:xfrm>
            <a:off x="683582" y="3797460"/>
            <a:ext cx="1440077" cy="49566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graphicFrame>
        <p:nvGraphicFramePr>
          <p:cNvPr id="6" name="表 5"/>
          <p:cNvGraphicFramePr>
            <a:graphicFrameLocks noGrp="1"/>
          </p:cNvGraphicFramePr>
          <p:nvPr>
            <p:extLst>
              <p:ext uri="{D42A27DB-BD31-4B8C-83A1-F6EECF244321}">
                <p14:modId xmlns:p14="http://schemas.microsoft.com/office/powerpoint/2010/main" val="3195908482"/>
              </p:ext>
            </p:extLst>
          </p:nvPr>
        </p:nvGraphicFramePr>
        <p:xfrm>
          <a:off x="2558646" y="4606448"/>
          <a:ext cx="2812098" cy="914400"/>
        </p:xfrm>
        <a:graphic>
          <a:graphicData uri="http://schemas.openxmlformats.org/drawingml/2006/table">
            <a:tbl>
              <a:tblPr firstRow="1" bandRow="1">
                <a:tableStyleId>{93296810-A885-4BE3-A3E7-6D5BEEA58F35}</a:tableStyleId>
              </a:tblPr>
              <a:tblGrid>
                <a:gridCol w="1303655">
                  <a:extLst>
                    <a:ext uri="{9D8B030D-6E8A-4147-A177-3AD203B41FA5}">
                      <a16:colId xmlns:a16="http://schemas.microsoft.com/office/drawing/2014/main" val="1343412655"/>
                    </a:ext>
                  </a:extLst>
                </a:gridCol>
                <a:gridCol w="1508443">
                  <a:extLst>
                    <a:ext uri="{9D8B030D-6E8A-4147-A177-3AD203B41FA5}">
                      <a16:colId xmlns:a16="http://schemas.microsoft.com/office/drawing/2014/main" val="2477375548"/>
                    </a:ext>
                  </a:extLst>
                </a:gridCol>
              </a:tblGrid>
              <a:tr h="291526">
                <a:tc>
                  <a:txBody>
                    <a:bodyPr/>
                    <a:lstStyle/>
                    <a:p>
                      <a:r>
                        <a:rPr kumimoji="1" lang="en-US" altLang="ja-JP" sz="1400" smtClean="0"/>
                        <a:t>OS</a:t>
                      </a:r>
                      <a:r>
                        <a:rPr kumimoji="1" lang="ja-JP" altLang="en-US" sz="1400" smtClean="0"/>
                        <a:t>種別名</a:t>
                      </a:r>
                      <a:endParaRPr kumimoji="1" lang="ja-JP" altLang="en-US" sz="14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400" dirty="0" smtClean="0"/>
                        <a:t>機器種別 </a:t>
                      </a:r>
                      <a:r>
                        <a:rPr kumimoji="1" lang="en-US" altLang="ja-JP" sz="1400" dirty="0" smtClean="0"/>
                        <a:t>/ NW</a:t>
                      </a:r>
                      <a:endParaRPr kumimoji="1" lang="ja-JP" altLang="en-US" sz="1400" dirty="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1636319087"/>
                  </a:ext>
                </a:extLst>
              </a:tr>
              <a:tr h="2915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err="1" smtClean="0"/>
                        <a:t>vyos_RT</a:t>
                      </a:r>
                      <a:endParaRPr kumimoji="1" lang="ja-JP" altLang="en-US" sz="1400" dirty="0" smtClean="0"/>
                    </a:p>
                  </a:txBody>
                  <a:tcPr>
                    <a:lnL w="28575" cap="flat" cmpd="sng" algn="ctr">
                      <a:solidFill>
                        <a:schemeClr val="bg2">
                          <a:lumMod val="50000"/>
                        </a:schemeClr>
                      </a:solidFill>
                      <a:prstDash val="solid"/>
                      <a:round/>
                      <a:headEnd type="none" w="med" len="med"/>
                      <a:tailEnd type="none" w="med" len="med"/>
                    </a:lnL>
                  </a:tcPr>
                </a:tc>
                <a:tc>
                  <a:txBody>
                    <a:bodyPr/>
                    <a:lstStyle/>
                    <a:p>
                      <a:r>
                        <a:rPr kumimoji="1" lang="ja-JP" altLang="en-US" sz="1400" dirty="0" smtClean="0"/>
                        <a:t>●</a:t>
                      </a:r>
                      <a:endParaRPr kumimoji="1" lang="ja-JP" altLang="en-US" sz="1400" dirty="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129837410"/>
                  </a:ext>
                </a:extLst>
              </a:tr>
              <a:tr h="291526">
                <a:tc>
                  <a:txBody>
                    <a:bodyPr/>
                    <a:lstStyle/>
                    <a:p>
                      <a:r>
                        <a:rPr kumimoji="1" lang="en-US" altLang="ja-JP" sz="1400" dirty="0" smtClean="0"/>
                        <a:t>Cisco_L3SW</a:t>
                      </a:r>
                      <a:endParaRPr kumimoji="1" lang="ja-JP" altLang="en-US" sz="1400" dirty="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ja-JP" altLang="en-US" sz="1400" dirty="0" smtClean="0"/>
                        <a:t>●</a:t>
                      </a:r>
                      <a:endParaRPr kumimoji="1" lang="ja-JP" altLang="en-US" sz="1400" dirty="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514860912"/>
                  </a:ext>
                </a:extLst>
              </a:tr>
            </a:tbl>
          </a:graphicData>
        </a:graphic>
      </p:graphicFrame>
      <p:sp>
        <p:nvSpPr>
          <p:cNvPr id="8" name="円形吹き出し 7"/>
          <p:cNvSpPr/>
          <p:nvPr/>
        </p:nvSpPr>
        <p:spPr bwMode="auto">
          <a:xfrm>
            <a:off x="2260929" y="4307213"/>
            <a:ext cx="301542" cy="312200"/>
          </a:xfrm>
          <a:prstGeom prst="wedgeEllipseCallout">
            <a:avLst>
              <a:gd name="adj1" fmla="val -90097"/>
              <a:gd name="adj2" fmla="val -33365"/>
            </a:avLst>
          </a:prstGeom>
          <a:solidFill>
            <a:srgbClr val="FF0000"/>
          </a:solidFill>
          <a:ln w="19050">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400" b="1" noProof="0" dirty="0">
                <a:solidFill>
                  <a:srgbClr val="FFFFFF"/>
                </a:solidFill>
                <a:latin typeface="メイリオ"/>
                <a:ea typeface="メイリオ"/>
              </a:rPr>
              <a:t>2</a:t>
            </a:r>
            <a:endParaRPr kumimoji="1" lang="en-US" altLang="ja-JP" sz="1400" b="1" i="0" u="none" strike="noStrike" kern="1200" cap="none" spc="0" normalizeH="0" baseline="0" noProof="0" dirty="0" smtClean="0">
              <a:ln>
                <a:noFill/>
              </a:ln>
              <a:solidFill>
                <a:srgbClr val="FFFFFF"/>
              </a:solidFill>
              <a:effectLst/>
              <a:uLnTx/>
              <a:uFillTx/>
              <a:latin typeface="メイリオ"/>
              <a:ea typeface="メイリオ"/>
              <a:cs typeface="+mn-cs"/>
            </a:endParaRPr>
          </a:p>
        </p:txBody>
      </p:sp>
    </p:spTree>
    <p:extLst>
      <p:ext uri="{BB962C8B-B14F-4D97-AF65-F5344CB8AC3E}">
        <p14:creationId xmlns:p14="http://schemas.microsoft.com/office/powerpoint/2010/main" val="210103724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79511" y="3001274"/>
            <a:ext cx="5373883" cy="1932038"/>
          </a:xfrm>
          <a:prstGeom prst="rect">
            <a:avLst/>
          </a:prstGeom>
          <a:ln>
            <a:solidFill>
              <a:schemeClr val="bg1">
                <a:lumMod val="85000"/>
              </a:schemeClr>
            </a:solidFill>
          </a:ln>
        </p:spPr>
      </p:pic>
      <p:sp>
        <p:nvSpPr>
          <p:cNvPr id="2" name="タイトル 1"/>
          <p:cNvSpPr>
            <a:spLocks noGrp="1"/>
          </p:cNvSpPr>
          <p:nvPr>
            <p:ph type="title"/>
          </p:nvPr>
        </p:nvSpPr>
        <p:spPr>
          <a:xfrm>
            <a:off x="179513" y="116540"/>
            <a:ext cx="8784000" cy="468000"/>
          </a:xfrm>
        </p:spPr>
        <p:txBody>
          <a:bodyPr/>
          <a:lstStyle/>
          <a:p>
            <a:r>
              <a:rPr kumimoji="1" lang="en-US" altLang="ja-JP" smtClean="0"/>
              <a:t>3.4 Movement</a:t>
            </a:r>
            <a:r>
              <a:rPr kumimoji="1" lang="ja-JP" altLang="en-US" smtClean="0"/>
              <a:t>の設定 </a:t>
            </a:r>
            <a:r>
              <a:rPr kumimoji="1" lang="en-US" altLang="ja-JP" smtClean="0"/>
              <a:t>(1/4)</a:t>
            </a:r>
            <a:endParaRPr kumimoji="1" lang="ja-JP" altLang="en-US"/>
          </a:p>
        </p:txBody>
      </p:sp>
      <p:sp>
        <p:nvSpPr>
          <p:cNvPr id="3" name="コンテンツ プレースホルダー 2"/>
          <p:cNvSpPr>
            <a:spLocks noGrp="1"/>
          </p:cNvSpPr>
          <p:nvPr>
            <p:ph sz="quarter" idx="10"/>
          </p:nvPr>
        </p:nvSpPr>
        <p:spPr/>
        <p:txBody>
          <a:bodyPr/>
          <a:lstStyle/>
          <a:p>
            <a:r>
              <a:rPr kumimoji="1" lang="en-US" altLang="ja-JP" b="1" smtClean="0"/>
              <a:t>Movement</a:t>
            </a:r>
            <a:r>
              <a:rPr kumimoji="1" lang="ja-JP" altLang="en-US" b="1" smtClean="0"/>
              <a:t>を作成する</a:t>
            </a:r>
            <a:r>
              <a:rPr lang="en-US" altLang="ja-JP"/>
              <a:t/>
            </a:r>
            <a:br>
              <a:rPr lang="en-US" altLang="ja-JP"/>
            </a:br>
            <a:r>
              <a:rPr lang="en-US" altLang="ja-JP" sz="1600" smtClean="0"/>
              <a:t>Movement</a:t>
            </a:r>
            <a:r>
              <a:rPr lang="ja-JP" altLang="en-US" sz="1600" smtClean="0"/>
              <a:t>は</a:t>
            </a:r>
            <a:r>
              <a:rPr lang="en-US" altLang="ja-JP" sz="1600" smtClean="0"/>
              <a:t>ITA</a:t>
            </a:r>
            <a:r>
              <a:rPr lang="ja-JP" altLang="en-US" sz="1600" smtClean="0"/>
              <a:t>における作業の最小単位です。</a:t>
            </a:r>
            <a:r>
              <a:rPr lang="en-US" altLang="ja-JP" sz="1600" smtClean="0"/>
              <a:t/>
            </a:r>
            <a:br>
              <a:rPr lang="en-US" altLang="ja-JP" sz="1600" smtClean="0"/>
            </a:br>
            <a:r>
              <a:rPr lang="en-US" altLang="ja-JP" sz="1600" smtClean="0"/>
              <a:t>Movement</a:t>
            </a:r>
            <a:r>
              <a:rPr lang="ja-JP" altLang="en-US" sz="1600" smtClean="0"/>
              <a:t>を作成し、</a:t>
            </a:r>
            <a:r>
              <a:rPr lang="ja-JP" altLang="en-US" sz="1600" smtClean="0">
                <a:solidFill>
                  <a:srgbClr val="FF0000"/>
                </a:solidFill>
              </a:rPr>
              <a:t>対話種別</a:t>
            </a:r>
            <a:r>
              <a:rPr lang="ja-JP" altLang="en-US" sz="1600" smtClean="0"/>
              <a:t>と紐づけていきましょう。</a:t>
            </a:r>
            <a:r>
              <a:rPr lang="en-US" altLang="ja-JP" sz="1600" smtClean="0"/>
              <a:t/>
            </a:r>
            <a:br>
              <a:rPr lang="en-US" altLang="ja-JP" sz="1600" smtClean="0"/>
            </a:br>
            <a:r>
              <a:rPr lang="en-US" altLang="ja-JP" sz="1600" smtClean="0"/>
              <a:t/>
            </a:r>
            <a:br>
              <a:rPr lang="en-US" altLang="ja-JP" sz="1600" smtClean="0"/>
            </a:br>
            <a:r>
              <a:rPr lang="ja-JP" altLang="en-US" sz="1600" smtClean="0"/>
              <a:t>メニュ</a:t>
            </a:r>
            <a:r>
              <a:rPr lang="en-US" altLang="ja-JP" sz="1600" smtClean="0"/>
              <a:t>―</a:t>
            </a:r>
            <a:r>
              <a:rPr lang="ja-JP" altLang="en-US" sz="1600" smtClean="0"/>
              <a:t>：</a:t>
            </a:r>
            <a:r>
              <a:rPr lang="en-US" altLang="ja-JP" sz="1600" b="1" smtClean="0"/>
              <a:t>Ansible-Pioneer &gt; Movement</a:t>
            </a:r>
            <a:r>
              <a:rPr lang="ja-JP" altLang="en-US" sz="1600" b="1" smtClean="0"/>
              <a:t>一覧</a:t>
            </a:r>
            <a:endParaRPr lang="en-US" altLang="ja-JP" sz="1600" b="1"/>
          </a:p>
          <a:p>
            <a:pPr marL="457200" indent="-457200">
              <a:buFont typeface="+mj-ea"/>
              <a:buAutoNum type="circleNumDbPlain"/>
            </a:pPr>
            <a:r>
              <a:rPr kumimoji="1" lang="ja-JP" altLang="en-US" sz="1600" smtClean="0"/>
              <a:t>登録 </a:t>
            </a:r>
            <a:r>
              <a:rPr kumimoji="1" lang="en-US" altLang="ja-JP" sz="1600" smtClean="0"/>
              <a:t>&gt; </a:t>
            </a:r>
            <a:r>
              <a:rPr kumimoji="1" lang="ja-JP" altLang="en-US" sz="1600" smtClean="0"/>
              <a:t>登録開始 を押下する。</a:t>
            </a:r>
            <a:endParaRPr kumimoji="1" lang="en-US" altLang="ja-JP" sz="1600" smtClean="0"/>
          </a:p>
          <a:p>
            <a:pPr marL="457200" indent="-457200">
              <a:buFont typeface="+mj-ea"/>
              <a:buAutoNum type="circleNumDbPlain"/>
            </a:pPr>
            <a:r>
              <a:rPr lang="ja-JP" altLang="en-US" sz="1600"/>
              <a:t>各項目で下表のように選択または入力し、</a:t>
            </a:r>
            <a:r>
              <a:rPr lang="en-US" altLang="ja-JP" sz="1600"/>
              <a:t>[</a:t>
            </a:r>
            <a:r>
              <a:rPr lang="ja-JP" altLang="en-US" sz="1600"/>
              <a:t>登録</a:t>
            </a:r>
            <a:r>
              <a:rPr lang="en-US" altLang="ja-JP" sz="1600"/>
              <a:t>]</a:t>
            </a:r>
            <a:r>
              <a:rPr lang="ja-JP" altLang="en-US" sz="1600"/>
              <a:t>を押下</a:t>
            </a:r>
            <a:r>
              <a:rPr lang="ja-JP" altLang="en-US" sz="1600" smtClean="0"/>
              <a:t>する。</a:t>
            </a:r>
            <a:endParaRPr kumimoji="1" lang="en-US" altLang="ja-JP" sz="1600" smtClean="0"/>
          </a:p>
        </p:txBody>
      </p:sp>
      <p:sp>
        <p:nvSpPr>
          <p:cNvPr id="7" name="角丸四角形 6"/>
          <p:cNvSpPr/>
          <p:nvPr/>
        </p:nvSpPr>
        <p:spPr bwMode="auto">
          <a:xfrm>
            <a:off x="827480" y="3429000"/>
            <a:ext cx="864120" cy="79211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
        <p:nvSpPr>
          <p:cNvPr id="8" name="角丸四角形 7"/>
          <p:cNvSpPr/>
          <p:nvPr/>
        </p:nvSpPr>
        <p:spPr bwMode="auto">
          <a:xfrm>
            <a:off x="2574056" y="3573020"/>
            <a:ext cx="1152160" cy="64809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
        <p:nvSpPr>
          <p:cNvPr id="10" name="角丸四角形 9"/>
          <p:cNvSpPr/>
          <p:nvPr/>
        </p:nvSpPr>
        <p:spPr bwMode="auto">
          <a:xfrm>
            <a:off x="3757870" y="4524224"/>
            <a:ext cx="3150090" cy="1295883"/>
          </a:xfrm>
          <a:prstGeom prst="roundRect">
            <a:avLst>
              <a:gd name="adj" fmla="val 5067"/>
            </a:avLst>
          </a:prstGeom>
          <a:solidFill>
            <a:schemeClr val="bg1"/>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p:txBody>
      </p:sp>
      <p:graphicFrame>
        <p:nvGraphicFramePr>
          <p:cNvPr id="6" name="表 5"/>
          <p:cNvGraphicFramePr>
            <a:graphicFrameLocks noGrp="1"/>
          </p:cNvGraphicFramePr>
          <p:nvPr>
            <p:extLst>
              <p:ext uri="{D42A27DB-BD31-4B8C-83A1-F6EECF244321}">
                <p14:modId xmlns:p14="http://schemas.microsoft.com/office/powerpoint/2010/main" val="1352132958"/>
              </p:ext>
            </p:extLst>
          </p:nvPr>
        </p:nvGraphicFramePr>
        <p:xfrm>
          <a:off x="3870250" y="4671166"/>
          <a:ext cx="2975610" cy="997227"/>
        </p:xfrm>
        <a:graphic>
          <a:graphicData uri="http://schemas.openxmlformats.org/drawingml/2006/table">
            <a:tbl>
              <a:tblPr firstRow="1" bandRow="1">
                <a:tableStyleId>{93296810-A885-4BE3-A3E7-6D5BEEA58F35}</a:tableStyleId>
              </a:tblPr>
              <a:tblGrid>
                <a:gridCol w="1487805">
                  <a:extLst>
                    <a:ext uri="{9D8B030D-6E8A-4147-A177-3AD203B41FA5}">
                      <a16:colId xmlns:a16="http://schemas.microsoft.com/office/drawing/2014/main" val="3914107317"/>
                    </a:ext>
                  </a:extLst>
                </a:gridCol>
                <a:gridCol w="1487805">
                  <a:extLst>
                    <a:ext uri="{9D8B030D-6E8A-4147-A177-3AD203B41FA5}">
                      <a16:colId xmlns:a16="http://schemas.microsoft.com/office/drawing/2014/main" val="418709912"/>
                    </a:ext>
                  </a:extLst>
                </a:gridCol>
              </a:tblGrid>
              <a:tr h="339822">
                <a:tc>
                  <a:txBody>
                    <a:bodyPr/>
                    <a:lstStyle/>
                    <a:p>
                      <a:r>
                        <a:rPr kumimoji="1" lang="ja-JP" altLang="en-US" sz="1400" dirty="0" smtClean="0"/>
                        <a:t>項目</a:t>
                      </a:r>
                      <a:endParaRPr kumimoji="1" lang="ja-JP" altLang="en-US" sz="1400" dirty="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400" dirty="0" smtClean="0"/>
                        <a:t>入力内容</a:t>
                      </a:r>
                      <a:endParaRPr kumimoji="1" lang="ja-JP" altLang="en-US" sz="1400" dirty="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3089552216"/>
                  </a:ext>
                </a:extLst>
              </a:tr>
              <a:tr h="339822">
                <a:tc>
                  <a:txBody>
                    <a:bodyPr/>
                    <a:lstStyle/>
                    <a:p>
                      <a:r>
                        <a:rPr kumimoji="1" lang="en-US" altLang="ja-JP" sz="1400" dirty="0" smtClean="0"/>
                        <a:t>Movement</a:t>
                      </a:r>
                      <a:r>
                        <a:rPr kumimoji="1" lang="ja-JP" altLang="en-US" sz="1400" dirty="0" smtClean="0"/>
                        <a:t>名</a:t>
                      </a:r>
                      <a:endParaRPr kumimoji="1" lang="ja-JP" altLang="en-US" sz="1400" dirty="0"/>
                    </a:p>
                  </a:txBody>
                  <a:tcPr>
                    <a:lnL w="28575" cap="flat" cmpd="sng" algn="ctr">
                      <a:solidFill>
                        <a:schemeClr val="bg2">
                          <a:lumMod val="50000"/>
                        </a:schemeClr>
                      </a:solidFill>
                      <a:prstDash val="solid"/>
                      <a:round/>
                      <a:headEnd type="none" w="med" len="med"/>
                      <a:tailEnd type="none" w="med" len="med"/>
                    </a:lnL>
                  </a:tcPr>
                </a:tc>
                <a:tc>
                  <a:txBody>
                    <a:bodyPr/>
                    <a:lstStyle/>
                    <a:p>
                      <a:r>
                        <a:rPr kumimoji="1" lang="ja-JP" altLang="en-US" sz="1400" dirty="0" smtClean="0"/>
                        <a:t>ログサーバ設定</a:t>
                      </a:r>
                      <a:endParaRPr kumimoji="1" lang="ja-JP" altLang="en-US" sz="1400" dirty="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2085754608"/>
                  </a:ext>
                </a:extLst>
              </a:tr>
              <a:tr h="317583">
                <a:tc>
                  <a:txBody>
                    <a:bodyPr/>
                    <a:lstStyle/>
                    <a:p>
                      <a:r>
                        <a:rPr kumimoji="1" lang="ja-JP" altLang="en-US" sz="1400" dirty="0" smtClean="0"/>
                        <a:t>ホスト指定形式</a:t>
                      </a:r>
                      <a:endParaRPr kumimoji="1" lang="ja-JP" altLang="en-US" sz="1400" dirty="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dirty="0" smtClean="0"/>
                        <a:t>IP</a:t>
                      </a:r>
                      <a:endParaRPr kumimoji="1" lang="ja-JP" altLang="en-US" sz="1400" dirty="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818764418"/>
                  </a:ext>
                </a:extLst>
              </a:tr>
            </a:tbl>
          </a:graphicData>
        </a:graphic>
      </p:graphicFrame>
      <p:sp>
        <p:nvSpPr>
          <p:cNvPr id="13" name="円形吹き出し 12"/>
          <p:cNvSpPr/>
          <p:nvPr/>
        </p:nvSpPr>
        <p:spPr bwMode="auto">
          <a:xfrm>
            <a:off x="3568708" y="4358966"/>
            <a:ext cx="301542" cy="312200"/>
          </a:xfrm>
          <a:prstGeom prst="wedgeEllipseCallout">
            <a:avLst>
              <a:gd name="adj1" fmla="val -71144"/>
              <a:gd name="adj2" fmla="val -57773"/>
            </a:avLst>
          </a:prstGeom>
          <a:solidFill>
            <a:srgbClr val="FF0000"/>
          </a:solidFill>
          <a:ln w="19050">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400" b="1" noProof="0" dirty="0">
                <a:solidFill>
                  <a:srgbClr val="FFFFFF"/>
                </a:solidFill>
                <a:latin typeface="メイリオ"/>
                <a:ea typeface="メイリオ"/>
              </a:rPr>
              <a:t>2</a:t>
            </a:r>
            <a:endParaRPr kumimoji="1" lang="en-US" altLang="ja-JP" sz="1400" b="1" i="0" u="none" strike="noStrike" kern="1200" cap="none" spc="0" normalizeH="0" baseline="0" noProof="0" dirty="0" smtClean="0">
              <a:ln>
                <a:noFill/>
              </a:ln>
              <a:solidFill>
                <a:srgbClr val="FFFFFF"/>
              </a:solidFill>
              <a:effectLst/>
              <a:uLnTx/>
              <a:uFillTx/>
              <a:latin typeface="メイリオ"/>
              <a:ea typeface="メイリオ"/>
              <a:cs typeface="+mn-cs"/>
            </a:endParaRPr>
          </a:p>
        </p:txBody>
      </p:sp>
    </p:spTree>
    <p:extLst>
      <p:ext uri="{BB962C8B-B14F-4D97-AF65-F5344CB8AC3E}">
        <p14:creationId xmlns:p14="http://schemas.microsoft.com/office/powerpoint/2010/main" val="401715772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2"/>
          <a:stretch>
            <a:fillRect/>
          </a:stretch>
        </p:blipFill>
        <p:spPr>
          <a:xfrm>
            <a:off x="240795" y="3212970"/>
            <a:ext cx="4219021" cy="1883842"/>
          </a:xfrm>
          <a:prstGeom prst="rect">
            <a:avLst/>
          </a:prstGeom>
          <a:ln>
            <a:solidFill>
              <a:schemeClr val="bg1">
                <a:lumMod val="85000"/>
              </a:schemeClr>
            </a:solidFill>
          </a:ln>
        </p:spPr>
      </p:pic>
      <p:sp>
        <p:nvSpPr>
          <p:cNvPr id="2" name="タイトル 1"/>
          <p:cNvSpPr>
            <a:spLocks noGrp="1"/>
          </p:cNvSpPr>
          <p:nvPr>
            <p:ph type="title"/>
          </p:nvPr>
        </p:nvSpPr>
        <p:spPr>
          <a:xfrm>
            <a:off x="208959" y="116540"/>
            <a:ext cx="8784000" cy="468000"/>
          </a:xfrm>
        </p:spPr>
        <p:txBody>
          <a:bodyPr/>
          <a:lstStyle/>
          <a:p>
            <a:r>
              <a:rPr lang="en-US" altLang="ja-JP" smtClean="0"/>
              <a:t>3.4 </a:t>
            </a:r>
            <a:r>
              <a:rPr lang="en-US" altLang="ja-JP"/>
              <a:t>Movement</a:t>
            </a:r>
            <a:r>
              <a:rPr lang="ja-JP" altLang="en-US"/>
              <a:t>の設定 </a:t>
            </a:r>
            <a:r>
              <a:rPr lang="en-US" altLang="ja-JP" smtClean="0"/>
              <a:t>(</a:t>
            </a:r>
            <a:r>
              <a:rPr lang="en-US" altLang="ja-JP"/>
              <a:t>2</a:t>
            </a:r>
            <a:r>
              <a:rPr lang="en-US" altLang="ja-JP" smtClean="0"/>
              <a:t>/4)</a:t>
            </a:r>
            <a:endParaRPr kumimoji="1" lang="ja-JP" altLang="en-US"/>
          </a:p>
        </p:txBody>
      </p:sp>
      <p:sp>
        <p:nvSpPr>
          <p:cNvPr id="3" name="コンテンツ プレースホルダー 2"/>
          <p:cNvSpPr>
            <a:spLocks noGrp="1"/>
          </p:cNvSpPr>
          <p:nvPr>
            <p:ph sz="quarter" idx="10"/>
          </p:nvPr>
        </p:nvSpPr>
        <p:spPr/>
        <p:txBody>
          <a:bodyPr/>
          <a:lstStyle/>
          <a:p>
            <a:r>
              <a:rPr kumimoji="1" lang="ja-JP" altLang="en-US" b="1" dirty="0" smtClean="0"/>
              <a:t>対話種別を作成する</a:t>
            </a:r>
            <a:r>
              <a:rPr kumimoji="1" lang="en-US" altLang="ja-JP" dirty="0" smtClean="0"/>
              <a:t/>
            </a:r>
            <a:br>
              <a:rPr kumimoji="1" lang="en-US" altLang="ja-JP" dirty="0" smtClean="0"/>
            </a:br>
            <a:r>
              <a:rPr kumimoji="1" lang="ja-JP" altLang="en-US" sz="1600" dirty="0" smtClean="0"/>
              <a:t>次に「対話種別」を作成しておきましょう。</a:t>
            </a:r>
            <a:r>
              <a:rPr kumimoji="1" lang="en-US" altLang="ja-JP" sz="1600" dirty="0" smtClean="0"/>
              <a:t/>
            </a:r>
            <a:br>
              <a:rPr kumimoji="1" lang="en-US" altLang="ja-JP" sz="1600" dirty="0" smtClean="0"/>
            </a:br>
            <a:r>
              <a:rPr kumimoji="1" lang="en-US" altLang="ja-JP" sz="1600" dirty="0" smtClean="0"/>
              <a:t/>
            </a:r>
            <a:br>
              <a:rPr kumimoji="1" lang="en-US" altLang="ja-JP" sz="1600" dirty="0" smtClean="0"/>
            </a:br>
            <a:endParaRPr lang="en-US" altLang="ja-JP" sz="1600" dirty="0" smtClean="0"/>
          </a:p>
          <a:p>
            <a:pPr marL="0" indent="0">
              <a:buNone/>
            </a:pPr>
            <a:r>
              <a:rPr lang="ja-JP" altLang="en-US" sz="1600" dirty="0"/>
              <a:t>メニュー</a:t>
            </a:r>
            <a:r>
              <a:rPr lang="en-US" altLang="ja-JP" sz="1600" dirty="0"/>
              <a:t>: </a:t>
            </a:r>
            <a:r>
              <a:rPr lang="en-US" altLang="ja-JP" sz="1600" b="1" dirty="0" err="1" smtClean="0"/>
              <a:t>Ansible</a:t>
            </a:r>
            <a:r>
              <a:rPr lang="en-US" altLang="ja-JP" sz="1600" b="1" dirty="0" smtClean="0"/>
              <a:t>‐Pioneer</a:t>
            </a:r>
            <a:r>
              <a:rPr lang="ja-JP" altLang="en-US" sz="1600" b="1" dirty="0" smtClean="0"/>
              <a:t> </a:t>
            </a:r>
            <a:r>
              <a:rPr lang="en-US" altLang="ja-JP" sz="1600" b="1" dirty="0" smtClean="0"/>
              <a:t>&gt;</a:t>
            </a:r>
            <a:r>
              <a:rPr lang="ja-JP" altLang="en-US" sz="1600" b="1" dirty="0" smtClean="0"/>
              <a:t> 対話種別リスト</a:t>
            </a:r>
            <a:endParaRPr lang="en-US" altLang="ja-JP" sz="1600" b="1" dirty="0" smtClean="0"/>
          </a:p>
          <a:p>
            <a:pPr marL="342900" indent="-342900">
              <a:buFont typeface="+mj-ea"/>
              <a:buAutoNum type="circleNumDbPlain"/>
            </a:pPr>
            <a:r>
              <a:rPr lang="ja-JP" altLang="en-US" sz="1600" dirty="0" smtClean="0"/>
              <a:t>登録 </a:t>
            </a:r>
            <a:r>
              <a:rPr lang="en-US" altLang="ja-JP" sz="1600" dirty="0"/>
              <a:t>&gt;</a:t>
            </a:r>
            <a:r>
              <a:rPr lang="ja-JP" altLang="en-US" sz="1600" dirty="0"/>
              <a:t> 登録開始 を押下</a:t>
            </a:r>
            <a:r>
              <a:rPr lang="ja-JP" altLang="en-US" sz="1600" dirty="0" smtClean="0"/>
              <a:t>する。</a:t>
            </a:r>
            <a:endParaRPr lang="en-US" altLang="ja-JP" sz="1600" dirty="0" smtClean="0"/>
          </a:p>
          <a:p>
            <a:pPr marL="342900" indent="-342900">
              <a:buFont typeface="+mj-ea"/>
              <a:buAutoNum type="circleNumDbPlain"/>
            </a:pPr>
            <a:r>
              <a:rPr lang="ja-JP" altLang="en-US" sz="1600" dirty="0"/>
              <a:t>各</a:t>
            </a:r>
            <a:r>
              <a:rPr lang="ja-JP" altLang="en-US" sz="1600" dirty="0" smtClean="0"/>
              <a:t>項目へ</a:t>
            </a:r>
            <a:r>
              <a:rPr lang="ja-JP" altLang="en-US" sz="1600" dirty="0"/>
              <a:t>下表</a:t>
            </a:r>
            <a:r>
              <a:rPr lang="ja-JP" altLang="en-US" sz="1600" dirty="0" smtClean="0"/>
              <a:t>のように入力</a:t>
            </a:r>
            <a:r>
              <a:rPr lang="ja-JP" altLang="en-US" sz="1600"/>
              <a:t>し</a:t>
            </a:r>
            <a:r>
              <a:rPr lang="ja-JP" altLang="en-US" sz="1600" smtClean="0"/>
              <a:t>、</a:t>
            </a:r>
            <a:r>
              <a:rPr lang="en-US" altLang="ja-JP" sz="1600"/>
              <a:t> [</a:t>
            </a:r>
            <a:r>
              <a:rPr lang="ja-JP" altLang="en-US" sz="1600"/>
              <a:t>登録</a:t>
            </a:r>
            <a:r>
              <a:rPr lang="en-US" altLang="ja-JP" sz="1600"/>
              <a:t>]</a:t>
            </a:r>
            <a:r>
              <a:rPr lang="ja-JP" altLang="en-US" sz="1600"/>
              <a:t>を押下</a:t>
            </a:r>
            <a:r>
              <a:rPr lang="ja-JP" altLang="en-US" sz="1600" dirty="0" smtClean="0"/>
              <a:t>する。</a:t>
            </a:r>
            <a:endParaRPr lang="en-US" altLang="ja-JP" sz="1600" dirty="0" smtClean="0"/>
          </a:p>
          <a:p>
            <a:pPr marL="342900" indent="-342900">
              <a:buFont typeface="+mj-ea"/>
              <a:buAutoNum type="circleNumDbPlain"/>
            </a:pPr>
            <a:endParaRPr lang="en-US" altLang="ja-JP" sz="1800" dirty="0" smtClean="0"/>
          </a:p>
          <a:p>
            <a:pPr marL="0" indent="0">
              <a:buNone/>
            </a:pPr>
            <a:endParaRPr lang="en-US" altLang="ja-JP" sz="1800" dirty="0" smtClean="0"/>
          </a:p>
          <a:p>
            <a:pPr marL="342900" indent="-342900">
              <a:buFont typeface="+mj-ea"/>
              <a:buAutoNum type="circleNumDbPlain"/>
            </a:pPr>
            <a:endParaRPr lang="en-US" altLang="ja-JP" sz="1800" dirty="0" smtClean="0"/>
          </a:p>
          <a:p>
            <a:pPr marL="342900" indent="-342900">
              <a:buFont typeface="+mj-ea"/>
              <a:buAutoNum type="circleNumDbPlain"/>
            </a:pPr>
            <a:endParaRPr lang="en-US" altLang="ja-JP" sz="1800" dirty="0"/>
          </a:p>
          <a:p>
            <a:pPr marL="0" indent="0">
              <a:buNone/>
            </a:pPr>
            <a:endParaRPr lang="en-US" altLang="ja-JP" dirty="0"/>
          </a:p>
          <a:p>
            <a:pPr marL="0" indent="0">
              <a:buNone/>
            </a:pPr>
            <a:endParaRPr lang="en-US" altLang="ja-JP" dirty="0" smtClean="0"/>
          </a:p>
          <a:p>
            <a:pPr marL="0" indent="0">
              <a:buNone/>
            </a:pPr>
            <a:endParaRPr lang="en-US" altLang="ja-JP" dirty="0"/>
          </a:p>
          <a:p>
            <a:pPr marL="0" indent="0">
              <a:buNone/>
            </a:pPr>
            <a:endParaRPr kumimoji="1" lang="ja-JP" altLang="en-US" dirty="0"/>
          </a:p>
        </p:txBody>
      </p:sp>
      <p:sp>
        <p:nvSpPr>
          <p:cNvPr id="5" name="角丸四角形 4"/>
          <p:cNvSpPr/>
          <p:nvPr/>
        </p:nvSpPr>
        <p:spPr bwMode="auto">
          <a:xfrm>
            <a:off x="715296" y="3573018"/>
            <a:ext cx="864120" cy="914193"/>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
        <p:nvSpPr>
          <p:cNvPr id="8" name="角丸四角形 7"/>
          <p:cNvSpPr/>
          <p:nvPr/>
        </p:nvSpPr>
        <p:spPr bwMode="auto">
          <a:xfrm>
            <a:off x="732056" y="5073596"/>
            <a:ext cx="3007660" cy="888405"/>
          </a:xfrm>
          <a:prstGeom prst="roundRect">
            <a:avLst>
              <a:gd name="adj" fmla="val 5067"/>
            </a:avLst>
          </a:prstGeom>
          <a:solidFill>
            <a:schemeClr val="bg1"/>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p:txBody>
      </p:sp>
      <p:graphicFrame>
        <p:nvGraphicFramePr>
          <p:cNvPr id="6" name="表 5"/>
          <p:cNvGraphicFramePr>
            <a:graphicFrameLocks noGrp="1"/>
          </p:cNvGraphicFramePr>
          <p:nvPr>
            <p:extLst>
              <p:ext uri="{D42A27DB-BD31-4B8C-83A1-F6EECF244321}">
                <p14:modId xmlns:p14="http://schemas.microsoft.com/office/powerpoint/2010/main" val="9364664"/>
              </p:ext>
            </p:extLst>
          </p:nvPr>
        </p:nvGraphicFramePr>
        <p:xfrm>
          <a:off x="859316" y="5212998"/>
          <a:ext cx="2800985" cy="609600"/>
        </p:xfrm>
        <a:graphic>
          <a:graphicData uri="http://schemas.openxmlformats.org/drawingml/2006/table">
            <a:tbl>
              <a:tblPr firstRow="1" bandRow="1">
                <a:tableStyleId>{93296810-A885-4BE3-A3E7-6D5BEEA58F35}</a:tableStyleId>
              </a:tblPr>
              <a:tblGrid>
                <a:gridCol w="1132205">
                  <a:extLst>
                    <a:ext uri="{9D8B030D-6E8A-4147-A177-3AD203B41FA5}">
                      <a16:colId xmlns:a16="http://schemas.microsoft.com/office/drawing/2014/main" val="2294670462"/>
                    </a:ext>
                  </a:extLst>
                </a:gridCol>
                <a:gridCol w="1668780">
                  <a:extLst>
                    <a:ext uri="{9D8B030D-6E8A-4147-A177-3AD203B41FA5}">
                      <a16:colId xmlns:a16="http://schemas.microsoft.com/office/drawing/2014/main" val="1655282795"/>
                    </a:ext>
                  </a:extLst>
                </a:gridCol>
              </a:tblGrid>
              <a:tr h="291526">
                <a:tc>
                  <a:txBody>
                    <a:bodyPr/>
                    <a:lstStyle/>
                    <a:p>
                      <a:r>
                        <a:rPr kumimoji="1" lang="ja-JP" altLang="en-US" sz="1400" smtClean="0"/>
                        <a:t>項目名</a:t>
                      </a:r>
                      <a:endParaRPr kumimoji="1" lang="ja-JP" altLang="en-US" sz="14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400" dirty="0" smtClean="0"/>
                        <a:t>入力内容</a:t>
                      </a:r>
                      <a:endParaRPr kumimoji="1" lang="ja-JP" altLang="en-US" sz="1400" dirty="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2669899577"/>
                  </a:ext>
                </a:extLst>
              </a:tr>
              <a:tr h="291526">
                <a:tc>
                  <a:txBody>
                    <a:bodyPr/>
                    <a:lstStyle/>
                    <a:p>
                      <a:r>
                        <a:rPr kumimoji="1" lang="ja-JP" altLang="en-US" sz="1400" smtClean="0"/>
                        <a:t>対話種別名</a:t>
                      </a:r>
                      <a:endParaRPr kumimoji="1" lang="ja-JP" altLang="en-US" sz="140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dirty="0" smtClean="0"/>
                        <a:t>syslog</a:t>
                      </a:r>
                      <a:r>
                        <a:rPr kumimoji="1" lang="ja-JP" altLang="en-US" sz="1400" dirty="0" smtClean="0"/>
                        <a:t>サーバ指定</a:t>
                      </a:r>
                      <a:endParaRPr kumimoji="1" lang="ja-JP" altLang="en-US" sz="1400" dirty="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971900089"/>
                  </a:ext>
                </a:extLst>
              </a:tr>
            </a:tbl>
          </a:graphicData>
        </a:graphic>
      </p:graphicFrame>
      <p:sp>
        <p:nvSpPr>
          <p:cNvPr id="9" name="円形吹き出し 8"/>
          <p:cNvSpPr/>
          <p:nvPr/>
        </p:nvSpPr>
        <p:spPr bwMode="auto">
          <a:xfrm>
            <a:off x="581285" y="4854314"/>
            <a:ext cx="301542" cy="312200"/>
          </a:xfrm>
          <a:prstGeom prst="wedgeEllipseCallout">
            <a:avLst>
              <a:gd name="adj1" fmla="val 74159"/>
              <a:gd name="adj2" fmla="val -158454"/>
            </a:avLst>
          </a:prstGeom>
          <a:solidFill>
            <a:srgbClr val="FF0000"/>
          </a:solidFill>
          <a:ln w="19050">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400" b="1" noProof="0" dirty="0">
                <a:solidFill>
                  <a:srgbClr val="FFFFFF"/>
                </a:solidFill>
                <a:latin typeface="メイリオ"/>
                <a:ea typeface="メイリオ"/>
              </a:rPr>
              <a:t>2</a:t>
            </a:r>
            <a:endParaRPr kumimoji="1" lang="en-US" altLang="ja-JP" sz="1400" b="1" i="0" u="none" strike="noStrike" kern="1200" cap="none" spc="0" normalizeH="0" baseline="0" noProof="0" dirty="0" smtClean="0">
              <a:ln>
                <a:noFill/>
              </a:ln>
              <a:solidFill>
                <a:srgbClr val="FFFFFF"/>
              </a:solidFill>
              <a:effectLst/>
              <a:uLnTx/>
              <a:uFillTx/>
              <a:latin typeface="メイリオ"/>
              <a:ea typeface="メイリオ"/>
              <a:cs typeface="+mn-cs"/>
            </a:endParaRPr>
          </a:p>
        </p:txBody>
      </p:sp>
    </p:spTree>
    <p:extLst>
      <p:ext uri="{BB962C8B-B14F-4D97-AF65-F5344CB8AC3E}">
        <p14:creationId xmlns:p14="http://schemas.microsoft.com/office/powerpoint/2010/main" val="59562963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196965" y="3284980"/>
            <a:ext cx="4014985" cy="1948200"/>
          </a:xfrm>
          <a:prstGeom prst="rect">
            <a:avLst/>
          </a:prstGeom>
        </p:spPr>
      </p:pic>
      <p:sp>
        <p:nvSpPr>
          <p:cNvPr id="8" name="角丸四角形 7"/>
          <p:cNvSpPr/>
          <p:nvPr/>
        </p:nvSpPr>
        <p:spPr bwMode="auto">
          <a:xfrm>
            <a:off x="3203809" y="4725180"/>
            <a:ext cx="5778131" cy="1190182"/>
          </a:xfrm>
          <a:prstGeom prst="roundRect">
            <a:avLst>
              <a:gd name="adj" fmla="val 5067"/>
            </a:avLst>
          </a:prstGeom>
          <a:solidFill>
            <a:schemeClr val="bg1"/>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p:txBody>
      </p:sp>
      <p:sp>
        <p:nvSpPr>
          <p:cNvPr id="3" name="コンテンツ プレースホルダー 2"/>
          <p:cNvSpPr>
            <a:spLocks noGrp="1"/>
          </p:cNvSpPr>
          <p:nvPr>
            <p:ph sz="quarter" idx="10"/>
          </p:nvPr>
        </p:nvSpPr>
        <p:spPr/>
        <p:txBody>
          <a:bodyPr/>
          <a:lstStyle/>
          <a:p>
            <a:r>
              <a:rPr kumimoji="1" lang="ja-JP" altLang="en-US" b="1" dirty="0" smtClean="0"/>
              <a:t>対話ファイルを登録す</a:t>
            </a:r>
            <a:r>
              <a:rPr lang="ja-JP" altLang="en-US" b="1" dirty="0" smtClean="0"/>
              <a:t>る</a:t>
            </a:r>
            <a:r>
              <a:rPr lang="en-US" altLang="ja-JP" b="1" dirty="0" smtClean="0"/>
              <a:t/>
            </a:r>
            <a:br>
              <a:rPr lang="en-US" altLang="ja-JP" b="1" dirty="0" smtClean="0"/>
            </a:br>
            <a:r>
              <a:rPr lang="ja-JP" altLang="en-US" sz="1600" dirty="0" smtClean="0"/>
              <a:t>準備を終えたところで対話ファイルを登録しましょう。</a:t>
            </a:r>
            <a:r>
              <a:rPr lang="en-US" altLang="ja-JP" sz="1600" dirty="0" smtClean="0"/>
              <a:t/>
            </a:r>
            <a:br>
              <a:rPr lang="en-US" altLang="ja-JP" sz="1600" dirty="0" smtClean="0"/>
            </a:br>
            <a:r>
              <a:rPr lang="ja-JP" altLang="en-US" sz="1600" dirty="0" smtClean="0"/>
              <a:t>これまでに作成した対話種別や</a:t>
            </a:r>
            <a:r>
              <a:rPr lang="en-US" altLang="ja-JP" sz="1600" dirty="0" smtClean="0"/>
              <a:t>OS</a:t>
            </a:r>
            <a:r>
              <a:rPr lang="ja-JP" altLang="en-US" sz="1600" dirty="0" smtClean="0"/>
              <a:t>種別と紐づけます。</a:t>
            </a:r>
            <a:endParaRPr lang="en-US" altLang="ja-JP" sz="1600" dirty="0" smtClean="0"/>
          </a:p>
          <a:p>
            <a:pPr marL="0" indent="0">
              <a:buNone/>
            </a:pPr>
            <a:endParaRPr lang="en-US" altLang="ja-JP" sz="1600" dirty="0"/>
          </a:p>
          <a:p>
            <a:pPr marL="0" indent="0">
              <a:buNone/>
            </a:pPr>
            <a:r>
              <a:rPr lang="ja-JP" altLang="en-US" sz="1600" dirty="0" smtClean="0"/>
              <a:t>メニュー</a:t>
            </a:r>
            <a:r>
              <a:rPr lang="en-US" altLang="ja-JP" sz="1600" dirty="0" smtClean="0"/>
              <a:t>:</a:t>
            </a:r>
            <a:r>
              <a:rPr lang="ja-JP" altLang="en-US" sz="1600" dirty="0" smtClean="0"/>
              <a:t> </a:t>
            </a:r>
            <a:r>
              <a:rPr lang="en-US" altLang="ja-JP" sz="1600" b="1" dirty="0" smtClean="0"/>
              <a:t>Ansible-Pioneer &gt; </a:t>
            </a:r>
            <a:r>
              <a:rPr lang="ja-JP" altLang="en-US" sz="1600" b="1" dirty="0" smtClean="0"/>
              <a:t>対話ファイル素材集</a:t>
            </a:r>
            <a:endParaRPr lang="en-US" altLang="ja-JP" sz="1600" b="1" dirty="0" smtClean="0"/>
          </a:p>
          <a:p>
            <a:pPr marL="457200" indent="-457200">
              <a:buFont typeface="+mj-ea"/>
              <a:buAutoNum type="circleNumDbPlain"/>
            </a:pPr>
            <a:r>
              <a:rPr lang="ja-JP" altLang="en-US" sz="1600" dirty="0"/>
              <a:t>登録 </a:t>
            </a:r>
            <a:r>
              <a:rPr lang="en-US" altLang="ja-JP" sz="1600" dirty="0"/>
              <a:t>&gt;</a:t>
            </a:r>
            <a:r>
              <a:rPr lang="ja-JP" altLang="en-US" sz="1600" dirty="0"/>
              <a:t> 登録開始 を押下</a:t>
            </a:r>
            <a:r>
              <a:rPr lang="ja-JP" altLang="en-US" sz="1600" dirty="0" smtClean="0"/>
              <a:t>する。</a:t>
            </a:r>
            <a:endParaRPr lang="en-US" altLang="ja-JP" sz="1600" dirty="0" smtClean="0"/>
          </a:p>
          <a:p>
            <a:pPr marL="457200" indent="-457200">
              <a:buFont typeface="+mj-ea"/>
              <a:buAutoNum type="circleNumDbPlain"/>
            </a:pPr>
            <a:r>
              <a:rPr lang="ja-JP" altLang="en-US" sz="1600" dirty="0" smtClean="0"/>
              <a:t>「ファイルを選択」から対話ファイルを選び、「事前アップロード」を押下する。</a:t>
            </a:r>
            <a:endParaRPr lang="en-US" altLang="ja-JP" sz="1600" dirty="0" smtClean="0"/>
          </a:p>
          <a:p>
            <a:pPr marL="457200" indent="-457200">
              <a:buFont typeface="+mj-ea"/>
              <a:buAutoNum type="circleNumDbPlain"/>
            </a:pPr>
            <a:r>
              <a:rPr lang="ja-JP" altLang="en-US" sz="1600" dirty="0" smtClean="0"/>
              <a:t>他項目を</a:t>
            </a:r>
            <a:r>
              <a:rPr lang="ja-JP" altLang="en-US" sz="1600" dirty="0"/>
              <a:t>下表</a:t>
            </a:r>
            <a:r>
              <a:rPr lang="ja-JP" altLang="en-US" sz="1600" dirty="0" smtClean="0"/>
              <a:t>のように</a:t>
            </a:r>
            <a:r>
              <a:rPr lang="ja-JP" altLang="en-US" sz="1600" dirty="0"/>
              <a:t>選択</a:t>
            </a:r>
            <a:r>
              <a:rPr lang="ja-JP" altLang="en-US" sz="1600" dirty="0" smtClean="0"/>
              <a:t>し、「登録」を押下する。</a:t>
            </a:r>
            <a:endParaRPr lang="en-US" altLang="ja-JP" sz="1600" dirty="0" smtClean="0"/>
          </a:p>
          <a:p>
            <a:pPr marL="0" indent="0">
              <a:buNone/>
            </a:pPr>
            <a:endParaRPr lang="en-US" altLang="ja-JP" sz="1800" dirty="0"/>
          </a:p>
          <a:p>
            <a:pPr marL="457200" indent="-457200">
              <a:buFont typeface="+mj-ea"/>
              <a:buAutoNum type="circleNumDbPlain"/>
            </a:pPr>
            <a:endParaRPr lang="en-US" altLang="ja-JP" dirty="0" smtClean="0"/>
          </a:p>
        </p:txBody>
      </p:sp>
      <p:sp>
        <p:nvSpPr>
          <p:cNvPr id="2" name="タイトル 1"/>
          <p:cNvSpPr>
            <a:spLocks noGrp="1"/>
          </p:cNvSpPr>
          <p:nvPr>
            <p:ph type="title"/>
          </p:nvPr>
        </p:nvSpPr>
        <p:spPr/>
        <p:txBody>
          <a:bodyPr/>
          <a:lstStyle/>
          <a:p>
            <a:r>
              <a:rPr lang="en-US" altLang="ja-JP" smtClean="0"/>
              <a:t>3.4 </a:t>
            </a:r>
            <a:r>
              <a:rPr lang="en-US" altLang="ja-JP"/>
              <a:t>Movement</a:t>
            </a:r>
            <a:r>
              <a:rPr lang="ja-JP" altLang="en-US"/>
              <a:t>の設定 </a:t>
            </a:r>
            <a:r>
              <a:rPr lang="en-US" altLang="ja-JP" smtClean="0"/>
              <a:t>(3/4)</a:t>
            </a:r>
            <a:endParaRPr kumimoji="1" lang="ja-JP" altLang="en-US" dirty="0"/>
          </a:p>
        </p:txBody>
      </p:sp>
      <p:graphicFrame>
        <p:nvGraphicFramePr>
          <p:cNvPr id="6" name="表 5"/>
          <p:cNvGraphicFramePr>
            <a:graphicFrameLocks noGrp="1"/>
          </p:cNvGraphicFramePr>
          <p:nvPr>
            <p:extLst>
              <p:ext uri="{D42A27DB-BD31-4B8C-83A1-F6EECF244321}">
                <p14:modId xmlns:p14="http://schemas.microsoft.com/office/powerpoint/2010/main" val="2625456342"/>
              </p:ext>
            </p:extLst>
          </p:nvPr>
        </p:nvGraphicFramePr>
        <p:xfrm>
          <a:off x="3276934" y="4847990"/>
          <a:ext cx="5631879" cy="914400"/>
        </p:xfrm>
        <a:graphic>
          <a:graphicData uri="http://schemas.openxmlformats.org/drawingml/2006/table">
            <a:tbl>
              <a:tblPr firstRow="1" bandRow="1">
                <a:tableStyleId>{93296810-A885-4BE3-A3E7-6D5BEEA58F35}</a:tableStyleId>
              </a:tblPr>
              <a:tblGrid>
                <a:gridCol w="1668780">
                  <a:extLst>
                    <a:ext uri="{9D8B030D-6E8A-4147-A177-3AD203B41FA5}">
                      <a16:colId xmlns:a16="http://schemas.microsoft.com/office/drawing/2014/main" val="1554538419"/>
                    </a:ext>
                  </a:extLst>
                </a:gridCol>
                <a:gridCol w="1303655">
                  <a:extLst>
                    <a:ext uri="{9D8B030D-6E8A-4147-A177-3AD203B41FA5}">
                      <a16:colId xmlns:a16="http://schemas.microsoft.com/office/drawing/2014/main" val="3873305073"/>
                    </a:ext>
                  </a:extLst>
                </a:gridCol>
                <a:gridCol w="2659444">
                  <a:extLst>
                    <a:ext uri="{9D8B030D-6E8A-4147-A177-3AD203B41FA5}">
                      <a16:colId xmlns:a16="http://schemas.microsoft.com/office/drawing/2014/main" val="242535702"/>
                    </a:ext>
                  </a:extLst>
                </a:gridCol>
              </a:tblGrid>
              <a:tr h="291526">
                <a:tc>
                  <a:txBody>
                    <a:bodyPr/>
                    <a:lstStyle/>
                    <a:p>
                      <a:r>
                        <a:rPr kumimoji="1" lang="ja-JP" altLang="en-US" sz="1400" dirty="0" smtClean="0"/>
                        <a:t>対話種別</a:t>
                      </a:r>
                      <a:endParaRPr kumimoji="1" lang="ja-JP" altLang="en-US" sz="1400" dirty="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en-US" altLang="ja-JP" sz="1400" dirty="0" smtClean="0"/>
                        <a:t>OS</a:t>
                      </a:r>
                      <a:r>
                        <a:rPr kumimoji="1" lang="ja-JP" altLang="en-US" sz="1400" dirty="0" smtClean="0"/>
                        <a:t>種別</a:t>
                      </a:r>
                      <a:endParaRPr kumimoji="1" lang="ja-JP" altLang="en-US" sz="1400" dirty="0"/>
                    </a:p>
                  </a:txBody>
                  <a:tcPr>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400" smtClean="0"/>
                        <a:t>対話ファイル素材</a:t>
                      </a:r>
                      <a:endParaRPr kumimoji="1" lang="ja-JP" altLang="en-US" sz="1400" dirty="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3731371343"/>
                  </a:ext>
                </a:extLst>
              </a:tr>
              <a:tr h="291526">
                <a:tc>
                  <a:txBody>
                    <a:bodyPr/>
                    <a:lstStyle/>
                    <a:p>
                      <a:r>
                        <a:rPr kumimoji="1" lang="en-US" altLang="ja-JP" sz="1400" smtClean="0"/>
                        <a:t>syslog</a:t>
                      </a:r>
                      <a:r>
                        <a:rPr kumimoji="1" lang="ja-JP" altLang="en-US" sz="1400" smtClean="0"/>
                        <a:t>サーバ指定</a:t>
                      </a:r>
                      <a:endParaRPr kumimoji="1" lang="ja-JP" altLang="en-US" sz="1400"/>
                    </a:p>
                  </a:txBody>
                  <a:tcPr>
                    <a:lnL w="28575" cap="flat" cmpd="sng" algn="ctr">
                      <a:solidFill>
                        <a:schemeClr val="bg2">
                          <a:lumMod val="50000"/>
                        </a:schemeClr>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vyos_RT</a:t>
                      </a:r>
                      <a:endParaRPr kumimoji="1" lang="ja-JP" altLang="en-US" sz="140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400" smtClean="0"/>
                        <a:t>vyos_set_syslog_server.yml</a:t>
                      </a:r>
                      <a:endParaRPr lang="ja-JP" altLang="en-US" sz="1400" smtClean="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587066748"/>
                  </a:ext>
                </a:extLst>
              </a:tr>
              <a:tr h="291526">
                <a:tc>
                  <a:txBody>
                    <a:bodyPr/>
                    <a:lstStyle/>
                    <a:p>
                      <a:r>
                        <a:rPr kumimoji="1" lang="en-US" altLang="ja-JP" sz="1400" dirty="0" smtClean="0"/>
                        <a:t>syslog</a:t>
                      </a:r>
                      <a:r>
                        <a:rPr kumimoji="1" lang="ja-JP" altLang="en-US" sz="1400" dirty="0" smtClean="0"/>
                        <a:t>サーバ指定</a:t>
                      </a:r>
                      <a:endParaRPr kumimoji="1" lang="ja-JP" altLang="en-US" sz="1400" dirty="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Cisco_L3SW</a:t>
                      </a:r>
                      <a:endParaRPr kumimoji="1" lang="ja-JP" altLang="en-US" sz="1400" smtClean="0"/>
                    </a:p>
                  </a:txBody>
                  <a:tcP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400" dirty="0" err="1" smtClean="0"/>
                        <a:t>ios_set_syslog_server.yml</a:t>
                      </a:r>
                      <a:endParaRPr lang="ja-JP" altLang="en-US" sz="1400" dirty="0" smtClean="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625667469"/>
                  </a:ext>
                </a:extLst>
              </a:tr>
            </a:tbl>
          </a:graphicData>
        </a:graphic>
      </p:graphicFrame>
      <p:sp>
        <p:nvSpPr>
          <p:cNvPr id="7" name="角丸四角形 6"/>
          <p:cNvSpPr/>
          <p:nvPr/>
        </p:nvSpPr>
        <p:spPr bwMode="auto">
          <a:xfrm>
            <a:off x="611450" y="3644950"/>
            <a:ext cx="3600500" cy="93621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1" i="0" u="none" strike="noStrike" kern="1200" cap="none" spc="0" normalizeH="0" baseline="0" noProof="0" dirty="0" smtClean="0">
              <a:ln>
                <a:noFill/>
              </a:ln>
              <a:solidFill>
                <a:srgbClr val="FF0000"/>
              </a:solidFill>
              <a:effectLst/>
              <a:uLnTx/>
              <a:uFillTx/>
              <a:latin typeface="メイリオ"/>
              <a:ea typeface="メイリオ"/>
              <a:cs typeface="+mn-cs"/>
            </a:endParaRPr>
          </a:p>
        </p:txBody>
      </p:sp>
      <p:sp>
        <p:nvSpPr>
          <p:cNvPr id="9" name="円形吹き出し 8"/>
          <p:cNvSpPr/>
          <p:nvPr/>
        </p:nvSpPr>
        <p:spPr bwMode="auto">
          <a:xfrm>
            <a:off x="3108711" y="4594970"/>
            <a:ext cx="301542" cy="312200"/>
          </a:xfrm>
          <a:prstGeom prst="wedgeEllipseCallout">
            <a:avLst>
              <a:gd name="adj1" fmla="val -67985"/>
              <a:gd name="adj2" fmla="val -85232"/>
            </a:avLst>
          </a:prstGeom>
          <a:solidFill>
            <a:srgbClr val="FF0000"/>
          </a:solidFill>
          <a:ln w="19050">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400" b="1" noProof="0" dirty="0">
                <a:solidFill>
                  <a:srgbClr val="FFFFFF"/>
                </a:solidFill>
                <a:latin typeface="メイリオ"/>
                <a:ea typeface="メイリオ"/>
              </a:rPr>
              <a:t>2</a:t>
            </a:r>
            <a:endParaRPr kumimoji="1" lang="en-US" altLang="ja-JP" sz="1400" b="1" i="0" u="none" strike="noStrike" kern="1200" cap="none" spc="0" normalizeH="0" baseline="0" noProof="0" dirty="0" smtClean="0">
              <a:ln>
                <a:noFill/>
              </a:ln>
              <a:solidFill>
                <a:srgbClr val="FFFFFF"/>
              </a:solidFill>
              <a:effectLst/>
              <a:uLnTx/>
              <a:uFillTx/>
              <a:latin typeface="メイリオ"/>
              <a:ea typeface="メイリオ"/>
              <a:cs typeface="+mn-cs"/>
            </a:endParaRPr>
          </a:p>
        </p:txBody>
      </p:sp>
    </p:spTree>
    <p:extLst>
      <p:ext uri="{BB962C8B-B14F-4D97-AF65-F5344CB8AC3E}">
        <p14:creationId xmlns:p14="http://schemas.microsoft.com/office/powerpoint/2010/main" val="159397778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rotWithShape="1">
          <a:blip r:embed="rId2"/>
          <a:srcRect r="9720"/>
          <a:stretch/>
        </p:blipFill>
        <p:spPr>
          <a:xfrm>
            <a:off x="179512" y="2852920"/>
            <a:ext cx="4680528" cy="2043516"/>
          </a:xfrm>
          <a:prstGeom prst="rect">
            <a:avLst/>
          </a:prstGeom>
        </p:spPr>
      </p:pic>
      <p:sp>
        <p:nvSpPr>
          <p:cNvPr id="8" name="角丸四角形 7"/>
          <p:cNvSpPr/>
          <p:nvPr/>
        </p:nvSpPr>
        <p:spPr bwMode="auto">
          <a:xfrm>
            <a:off x="3707881" y="4484630"/>
            <a:ext cx="3600499" cy="1608740"/>
          </a:xfrm>
          <a:prstGeom prst="roundRect">
            <a:avLst>
              <a:gd name="adj" fmla="val 5067"/>
            </a:avLst>
          </a:prstGeom>
          <a:solidFill>
            <a:schemeClr val="bg1"/>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p:txBody>
      </p:sp>
      <p:sp>
        <p:nvSpPr>
          <p:cNvPr id="2" name="タイトル 1"/>
          <p:cNvSpPr>
            <a:spLocks noGrp="1"/>
          </p:cNvSpPr>
          <p:nvPr>
            <p:ph type="title"/>
          </p:nvPr>
        </p:nvSpPr>
        <p:spPr/>
        <p:txBody>
          <a:bodyPr/>
          <a:lstStyle/>
          <a:p>
            <a:r>
              <a:rPr lang="en-US" altLang="ja-JP" smtClean="0"/>
              <a:t>3.4 </a:t>
            </a:r>
            <a:r>
              <a:rPr lang="en-US" altLang="ja-JP"/>
              <a:t>Movement</a:t>
            </a:r>
            <a:r>
              <a:rPr lang="ja-JP" altLang="en-US"/>
              <a:t>の設定 </a:t>
            </a:r>
            <a:r>
              <a:rPr lang="en-US" altLang="ja-JP" smtClean="0"/>
              <a:t>(4/4)</a:t>
            </a:r>
            <a:endParaRPr kumimoji="1" lang="ja-JP" altLang="en-US" dirty="0"/>
          </a:p>
        </p:txBody>
      </p:sp>
      <p:sp>
        <p:nvSpPr>
          <p:cNvPr id="3" name="コンテンツ プレースホルダー 2"/>
          <p:cNvSpPr>
            <a:spLocks noGrp="1"/>
          </p:cNvSpPr>
          <p:nvPr>
            <p:ph sz="quarter" idx="10"/>
          </p:nvPr>
        </p:nvSpPr>
        <p:spPr/>
        <p:txBody>
          <a:bodyPr>
            <a:normAutofit/>
          </a:bodyPr>
          <a:lstStyle/>
          <a:p>
            <a:r>
              <a:rPr kumimoji="1" lang="en-US" altLang="ja-JP" b="1" dirty="0" smtClean="0"/>
              <a:t>Movement</a:t>
            </a:r>
            <a:r>
              <a:rPr kumimoji="1" lang="ja-JP" altLang="en-US" b="1" dirty="0" smtClean="0"/>
              <a:t>に対話種別を登録する</a:t>
            </a:r>
            <a:r>
              <a:rPr kumimoji="1" lang="en-US" altLang="ja-JP" b="1" dirty="0" smtClean="0"/>
              <a:t/>
            </a:r>
            <a:br>
              <a:rPr kumimoji="1" lang="en-US" altLang="ja-JP" b="1" dirty="0" smtClean="0"/>
            </a:br>
            <a:r>
              <a:rPr kumimoji="1" lang="en-US" altLang="ja-JP" sz="1600" dirty="0" smtClean="0"/>
              <a:t>Movement</a:t>
            </a:r>
            <a:r>
              <a:rPr lang="ja-JP" altLang="en-US" sz="1600" dirty="0" smtClean="0"/>
              <a:t>と対話種別を関連付けましょう。</a:t>
            </a:r>
            <a:r>
              <a:rPr lang="en-US" altLang="ja-JP" sz="1800" dirty="0" smtClean="0"/>
              <a:t/>
            </a:r>
            <a:br>
              <a:rPr lang="en-US" altLang="ja-JP" sz="1800" dirty="0" smtClean="0"/>
            </a:br>
            <a:endParaRPr kumimoji="1" lang="en-US" altLang="ja-JP" dirty="0" smtClean="0"/>
          </a:p>
          <a:p>
            <a:pPr marL="0" indent="0">
              <a:lnSpc>
                <a:spcPct val="150000"/>
              </a:lnSpc>
              <a:buNone/>
            </a:pPr>
            <a:r>
              <a:rPr lang="ja-JP" altLang="en-US" sz="1600" dirty="0" smtClean="0"/>
              <a:t>メニュー</a:t>
            </a:r>
            <a:r>
              <a:rPr lang="en-US" altLang="ja-JP" sz="1600" dirty="0" smtClean="0"/>
              <a:t>:</a:t>
            </a:r>
            <a:r>
              <a:rPr lang="ja-JP" altLang="en-US" sz="1600" dirty="0" smtClean="0"/>
              <a:t> </a:t>
            </a:r>
            <a:r>
              <a:rPr lang="en-US" altLang="ja-JP" sz="1600" b="1" dirty="0" err="1" smtClean="0"/>
              <a:t>Ansible</a:t>
            </a:r>
            <a:r>
              <a:rPr lang="en-US" altLang="ja-JP" sz="1600" b="1" dirty="0" smtClean="0"/>
              <a:t>-Pioneer &gt; Movement-</a:t>
            </a:r>
            <a:r>
              <a:rPr lang="ja-JP" altLang="en-US" sz="1600" b="1" dirty="0" smtClean="0"/>
              <a:t>対話種別紐付</a:t>
            </a:r>
            <a:endParaRPr lang="en-US" altLang="ja-JP" sz="1600" b="1" dirty="0"/>
          </a:p>
          <a:p>
            <a:pPr marL="342900" indent="-342900">
              <a:buFont typeface="+mj-ea"/>
              <a:buAutoNum type="circleNumDbPlain"/>
            </a:pPr>
            <a:r>
              <a:rPr lang="ja-JP" altLang="en-US" sz="1600" dirty="0" smtClean="0"/>
              <a:t>登録 </a:t>
            </a:r>
            <a:r>
              <a:rPr lang="en-US" altLang="ja-JP" sz="1600" dirty="0" smtClean="0"/>
              <a:t>&gt; </a:t>
            </a:r>
            <a:r>
              <a:rPr lang="ja-JP" altLang="en-US" sz="1600" dirty="0" smtClean="0"/>
              <a:t>登録開始 を押下する。</a:t>
            </a:r>
            <a:endParaRPr lang="en-US" altLang="ja-JP" sz="1600" dirty="0" smtClean="0"/>
          </a:p>
          <a:p>
            <a:pPr marL="342900" indent="-342900">
              <a:buFont typeface="+mj-ea"/>
              <a:buAutoNum type="circleNumDbPlain"/>
            </a:pPr>
            <a:r>
              <a:rPr lang="ja-JP" altLang="en-US" sz="1600" dirty="0"/>
              <a:t>各項目で下表のように選択または入力し、</a:t>
            </a:r>
            <a:r>
              <a:rPr lang="en-US" altLang="ja-JP" sz="1600" dirty="0"/>
              <a:t>[</a:t>
            </a:r>
            <a:r>
              <a:rPr lang="ja-JP" altLang="en-US" sz="1600" dirty="0"/>
              <a:t>登録</a:t>
            </a:r>
            <a:r>
              <a:rPr lang="en-US" altLang="ja-JP" sz="1600" dirty="0"/>
              <a:t>]</a:t>
            </a:r>
            <a:r>
              <a:rPr lang="ja-JP" altLang="en-US" sz="1600" dirty="0"/>
              <a:t>を押下する</a:t>
            </a:r>
            <a:r>
              <a:rPr lang="ja-JP" altLang="en-US" sz="1600" dirty="0" smtClean="0"/>
              <a:t>。</a:t>
            </a:r>
            <a:endParaRPr lang="en-US" altLang="ja-JP" sz="1600" dirty="0" smtClean="0"/>
          </a:p>
          <a:p>
            <a:pPr marL="0" indent="0">
              <a:buNone/>
            </a:pPr>
            <a:endParaRPr lang="en-US" altLang="ja-JP" sz="1600" dirty="0"/>
          </a:p>
          <a:p>
            <a:pPr marL="0" indent="0">
              <a:buNone/>
            </a:pPr>
            <a:endParaRPr lang="en-US" altLang="ja-JP" sz="1600" dirty="0" smtClean="0"/>
          </a:p>
        </p:txBody>
      </p:sp>
      <p:graphicFrame>
        <p:nvGraphicFramePr>
          <p:cNvPr id="4" name="表 3"/>
          <p:cNvGraphicFramePr>
            <a:graphicFrameLocks noGrp="1"/>
          </p:cNvGraphicFramePr>
          <p:nvPr>
            <p:extLst>
              <p:ext uri="{D42A27DB-BD31-4B8C-83A1-F6EECF244321}">
                <p14:modId xmlns:p14="http://schemas.microsoft.com/office/powerpoint/2010/main" val="1024587441"/>
              </p:ext>
            </p:extLst>
          </p:nvPr>
        </p:nvGraphicFramePr>
        <p:xfrm>
          <a:off x="3851900" y="4581160"/>
          <a:ext cx="3334385" cy="1368192"/>
        </p:xfrm>
        <a:graphic>
          <a:graphicData uri="http://schemas.openxmlformats.org/drawingml/2006/table">
            <a:tbl>
              <a:tblPr firstRow="1" bandRow="1">
                <a:tableStyleId>{93296810-A885-4BE3-A3E7-6D5BEEA58F35}</a:tableStyleId>
              </a:tblPr>
              <a:tblGrid>
                <a:gridCol w="1665605">
                  <a:extLst>
                    <a:ext uri="{9D8B030D-6E8A-4147-A177-3AD203B41FA5}">
                      <a16:colId xmlns:a16="http://schemas.microsoft.com/office/drawing/2014/main" val="3655207279"/>
                    </a:ext>
                  </a:extLst>
                </a:gridCol>
                <a:gridCol w="1668780">
                  <a:extLst>
                    <a:ext uri="{9D8B030D-6E8A-4147-A177-3AD203B41FA5}">
                      <a16:colId xmlns:a16="http://schemas.microsoft.com/office/drawing/2014/main" val="2446437995"/>
                    </a:ext>
                  </a:extLst>
                </a:gridCol>
              </a:tblGrid>
              <a:tr h="342048">
                <a:tc>
                  <a:txBody>
                    <a:bodyPr/>
                    <a:lstStyle/>
                    <a:p>
                      <a:r>
                        <a:rPr kumimoji="1" lang="ja-JP" altLang="en-US" sz="1400" dirty="0" smtClean="0"/>
                        <a:t>項目</a:t>
                      </a:r>
                      <a:endParaRPr kumimoji="1" lang="ja-JP" altLang="en-US" sz="1400" dirty="0"/>
                    </a:p>
                  </a:txBody>
                  <a:tcPr/>
                </a:tc>
                <a:tc>
                  <a:txBody>
                    <a:bodyPr/>
                    <a:lstStyle/>
                    <a:p>
                      <a:r>
                        <a:rPr kumimoji="1" lang="ja-JP" altLang="en-US" sz="1400" dirty="0" smtClean="0"/>
                        <a:t>入力内容</a:t>
                      </a:r>
                      <a:endParaRPr kumimoji="1" lang="ja-JP" altLang="en-US" sz="1400" dirty="0"/>
                    </a:p>
                  </a:txBody>
                  <a:tcPr/>
                </a:tc>
                <a:extLst>
                  <a:ext uri="{0D108BD9-81ED-4DB2-BD59-A6C34878D82A}">
                    <a16:rowId xmlns:a16="http://schemas.microsoft.com/office/drawing/2014/main" val="2049114868"/>
                  </a:ext>
                </a:extLst>
              </a:tr>
              <a:tr h="342048">
                <a:tc>
                  <a:txBody>
                    <a:bodyPr/>
                    <a:lstStyle/>
                    <a:p>
                      <a:r>
                        <a:rPr kumimoji="1" lang="en-US" altLang="ja-JP" sz="1400" dirty="0" smtClean="0"/>
                        <a:t>Movement</a:t>
                      </a:r>
                      <a:endParaRPr kumimoji="1" lang="ja-JP" altLang="en-US" sz="1400" dirty="0"/>
                    </a:p>
                  </a:txBody>
                  <a:tcPr/>
                </a:tc>
                <a:tc>
                  <a:txBody>
                    <a:bodyPr/>
                    <a:lstStyle/>
                    <a:p>
                      <a:r>
                        <a:rPr kumimoji="1" lang="ja-JP" altLang="en-US" sz="1400" smtClean="0"/>
                        <a:t>ログサーバ設定</a:t>
                      </a:r>
                      <a:endParaRPr kumimoji="1" lang="ja-JP" altLang="en-US" sz="1400"/>
                    </a:p>
                  </a:txBody>
                  <a:tcPr/>
                </a:tc>
                <a:extLst>
                  <a:ext uri="{0D108BD9-81ED-4DB2-BD59-A6C34878D82A}">
                    <a16:rowId xmlns:a16="http://schemas.microsoft.com/office/drawing/2014/main" val="3625607630"/>
                  </a:ext>
                </a:extLst>
              </a:tr>
              <a:tr h="342048">
                <a:tc>
                  <a:txBody>
                    <a:bodyPr/>
                    <a:lstStyle/>
                    <a:p>
                      <a:r>
                        <a:rPr kumimoji="1" lang="ja-JP" altLang="en-US" sz="1400" dirty="0" smtClean="0"/>
                        <a:t>対話種別</a:t>
                      </a:r>
                      <a:endParaRPr kumimoji="1" lang="ja-JP" altLang="en-US" sz="1400" dirty="0"/>
                    </a:p>
                  </a:txBody>
                  <a:tcPr/>
                </a:tc>
                <a:tc>
                  <a:txBody>
                    <a:bodyPr/>
                    <a:lstStyle/>
                    <a:p>
                      <a:r>
                        <a:rPr kumimoji="1" lang="en-US" altLang="ja-JP" sz="1400" smtClean="0"/>
                        <a:t>syslog</a:t>
                      </a:r>
                      <a:r>
                        <a:rPr kumimoji="1" lang="ja-JP" altLang="en-US" sz="1400" smtClean="0"/>
                        <a:t>サーバ指定</a:t>
                      </a:r>
                      <a:endParaRPr kumimoji="1" lang="ja-JP" altLang="en-US" sz="1400"/>
                    </a:p>
                  </a:txBody>
                  <a:tcPr/>
                </a:tc>
                <a:extLst>
                  <a:ext uri="{0D108BD9-81ED-4DB2-BD59-A6C34878D82A}">
                    <a16:rowId xmlns:a16="http://schemas.microsoft.com/office/drawing/2014/main" val="1519022025"/>
                  </a:ext>
                </a:extLst>
              </a:tr>
              <a:tr h="3420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t>インクルード順序</a:t>
                      </a:r>
                    </a:p>
                  </a:txBody>
                  <a:tcPr/>
                </a:tc>
                <a:tc>
                  <a:txBody>
                    <a:bodyPr/>
                    <a:lstStyle/>
                    <a:p>
                      <a:r>
                        <a:rPr kumimoji="1" lang="en-US" altLang="ja-JP" sz="1400" dirty="0" smtClean="0"/>
                        <a:t>1</a:t>
                      </a:r>
                      <a:endParaRPr kumimoji="1" lang="ja-JP" altLang="en-US" sz="1400" dirty="0"/>
                    </a:p>
                  </a:txBody>
                  <a:tcPr/>
                </a:tc>
                <a:extLst>
                  <a:ext uri="{0D108BD9-81ED-4DB2-BD59-A6C34878D82A}">
                    <a16:rowId xmlns:a16="http://schemas.microsoft.com/office/drawing/2014/main" val="3917381923"/>
                  </a:ext>
                </a:extLst>
              </a:tr>
            </a:tbl>
          </a:graphicData>
        </a:graphic>
      </p:graphicFrame>
      <p:sp>
        <p:nvSpPr>
          <p:cNvPr id="7" name="角丸四角形 6"/>
          <p:cNvSpPr/>
          <p:nvPr/>
        </p:nvSpPr>
        <p:spPr bwMode="auto">
          <a:xfrm>
            <a:off x="827480" y="3390514"/>
            <a:ext cx="4032560" cy="758586"/>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1" i="0" u="none" strike="noStrike" kern="1200" cap="none" spc="0" normalizeH="0" baseline="0" noProof="0" dirty="0" smtClean="0">
              <a:ln>
                <a:noFill/>
              </a:ln>
              <a:solidFill>
                <a:srgbClr val="FF0000"/>
              </a:solidFill>
              <a:effectLst/>
              <a:uLnTx/>
              <a:uFillTx/>
              <a:latin typeface="メイリオ"/>
              <a:ea typeface="メイリオ"/>
              <a:cs typeface="+mn-cs"/>
            </a:endParaRPr>
          </a:p>
        </p:txBody>
      </p:sp>
      <p:sp>
        <p:nvSpPr>
          <p:cNvPr id="10" name="円形吹き出し 9"/>
          <p:cNvSpPr/>
          <p:nvPr/>
        </p:nvSpPr>
        <p:spPr bwMode="auto">
          <a:xfrm>
            <a:off x="3557110" y="4328530"/>
            <a:ext cx="301542" cy="312200"/>
          </a:xfrm>
          <a:prstGeom prst="wedgeEllipseCallout">
            <a:avLst>
              <a:gd name="adj1" fmla="val -67985"/>
              <a:gd name="adj2" fmla="val -85232"/>
            </a:avLst>
          </a:prstGeom>
          <a:solidFill>
            <a:srgbClr val="FF0000"/>
          </a:solidFill>
          <a:ln w="19050">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400" b="1" noProof="0" dirty="0">
                <a:solidFill>
                  <a:srgbClr val="FFFFFF"/>
                </a:solidFill>
                <a:latin typeface="メイリオ"/>
                <a:ea typeface="メイリオ"/>
              </a:rPr>
              <a:t>2</a:t>
            </a:r>
            <a:endParaRPr kumimoji="1" lang="en-US" altLang="ja-JP" sz="1400" b="1" i="0" u="none" strike="noStrike" kern="1200" cap="none" spc="0" normalizeH="0" baseline="0" noProof="0" dirty="0" smtClean="0">
              <a:ln>
                <a:noFill/>
              </a:ln>
              <a:solidFill>
                <a:srgbClr val="FFFFFF"/>
              </a:solidFill>
              <a:effectLst/>
              <a:uLnTx/>
              <a:uFillTx/>
              <a:latin typeface="メイリオ"/>
              <a:ea typeface="メイリオ"/>
              <a:cs typeface="+mn-cs"/>
            </a:endParaRPr>
          </a:p>
        </p:txBody>
      </p:sp>
    </p:spTree>
    <p:extLst>
      <p:ext uri="{BB962C8B-B14F-4D97-AF65-F5344CB8AC3E}">
        <p14:creationId xmlns:p14="http://schemas.microsoft.com/office/powerpoint/2010/main" val="360833937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3</a:t>
            </a:r>
            <a:r>
              <a:rPr kumimoji="1" lang="en-US" altLang="ja-JP" smtClean="0"/>
              <a:t>.5</a:t>
            </a:r>
            <a:r>
              <a:rPr lang="ja-JP" altLang="en-US" smtClean="0"/>
              <a:t> </a:t>
            </a:r>
            <a:r>
              <a:rPr kumimoji="1" lang="ja-JP" altLang="en-US" smtClean="0"/>
              <a:t>オペレーションの登録</a:t>
            </a:r>
            <a:endParaRPr kumimoji="1" lang="ja-JP" altLang="en-US"/>
          </a:p>
        </p:txBody>
      </p:sp>
      <p:pic>
        <p:nvPicPr>
          <p:cNvPr id="8" name="図 7"/>
          <p:cNvPicPr>
            <a:picLocks noChangeAspect="1"/>
          </p:cNvPicPr>
          <p:nvPr/>
        </p:nvPicPr>
        <p:blipFill>
          <a:blip r:embed="rId2"/>
          <a:stretch>
            <a:fillRect/>
          </a:stretch>
        </p:blipFill>
        <p:spPr>
          <a:xfrm>
            <a:off x="183475" y="3065958"/>
            <a:ext cx="5180636" cy="1773709"/>
          </a:xfrm>
          <a:prstGeom prst="rect">
            <a:avLst/>
          </a:prstGeom>
        </p:spPr>
      </p:pic>
      <p:sp>
        <p:nvSpPr>
          <p:cNvPr id="9" name="角丸四角形 8"/>
          <p:cNvSpPr/>
          <p:nvPr/>
        </p:nvSpPr>
        <p:spPr bwMode="auto">
          <a:xfrm>
            <a:off x="611450" y="3429000"/>
            <a:ext cx="2304320" cy="72010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3" name="コンテンツ プレースホルダー 2"/>
          <p:cNvSpPr>
            <a:spLocks noGrp="1"/>
          </p:cNvSpPr>
          <p:nvPr>
            <p:ph sz="quarter" idx="10"/>
          </p:nvPr>
        </p:nvSpPr>
        <p:spPr/>
        <p:txBody>
          <a:bodyPr>
            <a:normAutofit/>
          </a:bodyPr>
          <a:lstStyle/>
          <a:p>
            <a:r>
              <a:rPr kumimoji="1" lang="ja-JP" altLang="en-US" b="1" dirty="0" smtClean="0"/>
              <a:t>オペレーションを新規登録する</a:t>
            </a:r>
            <a:r>
              <a:rPr lang="en-US" altLang="ja-JP" b="1" dirty="0"/>
              <a:t/>
            </a:r>
            <a:br>
              <a:rPr lang="en-US" altLang="ja-JP" b="1" dirty="0"/>
            </a:br>
            <a:r>
              <a:rPr lang="ja-JP" altLang="en-US" sz="1600" dirty="0" smtClean="0"/>
              <a:t>オペレーションを作成し、</a:t>
            </a:r>
            <a:r>
              <a:rPr lang="en-US" altLang="ja-JP" sz="1600" dirty="0" smtClean="0"/>
              <a:t>Movement</a:t>
            </a:r>
            <a:r>
              <a:rPr lang="ja-JP" altLang="en-US" sz="1600" dirty="0" smtClean="0"/>
              <a:t>とホストを関連付けましょう。</a:t>
            </a:r>
            <a:endParaRPr lang="en-US" altLang="ja-JP" sz="1600" dirty="0" smtClean="0"/>
          </a:p>
          <a:p>
            <a:pPr marL="0" indent="0">
              <a:buNone/>
            </a:pPr>
            <a:endParaRPr kumimoji="1" lang="en-US" altLang="ja-JP" sz="1600" dirty="0" smtClean="0"/>
          </a:p>
          <a:p>
            <a:pPr marL="0" indent="0">
              <a:buNone/>
            </a:pPr>
            <a:r>
              <a:rPr kumimoji="1" lang="ja-JP" altLang="en-US" sz="1600" dirty="0" smtClean="0"/>
              <a:t>メニュー：</a:t>
            </a:r>
            <a:r>
              <a:rPr kumimoji="1" lang="ja-JP" altLang="en-US" sz="1600" b="1" dirty="0" smtClean="0"/>
              <a:t>基本コンソール </a:t>
            </a:r>
            <a:r>
              <a:rPr kumimoji="1" lang="en-US" altLang="ja-JP" sz="1600" b="1" dirty="0" smtClean="0"/>
              <a:t>&gt;</a:t>
            </a:r>
            <a:r>
              <a:rPr kumimoji="1" lang="ja-JP" altLang="en-US" sz="1600" b="1" dirty="0" smtClean="0"/>
              <a:t> オペレーション一覧</a:t>
            </a:r>
            <a:endParaRPr lang="en-US" altLang="ja-JP" sz="1600" b="1" dirty="0"/>
          </a:p>
          <a:p>
            <a:pPr marL="457200" indent="-457200">
              <a:buFont typeface="+mj-ea"/>
              <a:buAutoNum type="circleNumDbPlain"/>
            </a:pPr>
            <a:r>
              <a:rPr kumimoji="1" lang="ja-JP" altLang="en-US" sz="1600" dirty="0" smtClean="0"/>
              <a:t>登録 </a:t>
            </a:r>
            <a:r>
              <a:rPr lang="en-US" altLang="ja-JP" sz="1600" dirty="0" smtClean="0"/>
              <a:t>&gt; </a:t>
            </a:r>
            <a:r>
              <a:rPr lang="ja-JP" altLang="en-US" sz="1600" dirty="0" smtClean="0"/>
              <a:t>登録開始 を押下する。</a:t>
            </a:r>
            <a:endParaRPr lang="en-US" altLang="ja-JP" sz="1600" dirty="0" smtClean="0"/>
          </a:p>
          <a:p>
            <a:pPr marL="457200" indent="-457200">
              <a:buFont typeface="+mj-ea"/>
              <a:buAutoNum type="circleNumDbPlain"/>
            </a:pPr>
            <a:r>
              <a:rPr lang="ja-JP" altLang="en-US" sz="1600" dirty="0"/>
              <a:t>各項目へ下表のように入力し、</a:t>
            </a:r>
            <a:r>
              <a:rPr lang="en-US" altLang="ja-JP" sz="1600" dirty="0"/>
              <a:t>[</a:t>
            </a:r>
            <a:r>
              <a:rPr lang="ja-JP" altLang="en-US" sz="1600" dirty="0"/>
              <a:t>登録</a:t>
            </a:r>
            <a:r>
              <a:rPr lang="en-US" altLang="ja-JP" sz="1600" dirty="0"/>
              <a:t>]</a:t>
            </a:r>
            <a:r>
              <a:rPr lang="ja-JP" altLang="en-US" sz="1600" dirty="0"/>
              <a:t>を押下する</a:t>
            </a:r>
            <a:r>
              <a:rPr lang="ja-JP" altLang="en-US" sz="1600" dirty="0" smtClean="0"/>
              <a:t>。</a:t>
            </a:r>
            <a:endParaRPr lang="en-US" altLang="ja-JP" sz="1600" dirty="0" smtClean="0"/>
          </a:p>
          <a:p>
            <a:pPr marL="0" indent="0">
              <a:buNone/>
            </a:pPr>
            <a:endParaRPr kumimoji="1" lang="en-US" altLang="ja-JP" sz="1800" dirty="0"/>
          </a:p>
          <a:p>
            <a:pPr marL="0" indent="0">
              <a:buNone/>
            </a:pPr>
            <a:endParaRPr kumimoji="1" lang="en-US" altLang="ja-JP" sz="1800" dirty="0" smtClean="0"/>
          </a:p>
          <a:p>
            <a:endParaRPr lang="en-US" altLang="ja-JP" sz="1800" dirty="0"/>
          </a:p>
          <a:p>
            <a:endParaRPr kumimoji="1" lang="ja-JP" altLang="en-US" sz="1800" dirty="0"/>
          </a:p>
        </p:txBody>
      </p:sp>
      <p:sp>
        <p:nvSpPr>
          <p:cNvPr id="6" name="テキスト ボックス 5"/>
          <p:cNvSpPr txBox="1"/>
          <p:nvPr/>
        </p:nvSpPr>
        <p:spPr>
          <a:xfrm>
            <a:off x="179512" y="6238318"/>
            <a:ext cx="6588280" cy="276999"/>
          </a:xfrm>
          <a:prstGeom prst="rect">
            <a:avLst/>
          </a:prstGeom>
          <a:noFill/>
        </p:spPr>
        <p:txBody>
          <a:bodyPr wrap="square" rtlCol="0">
            <a:spAutoFit/>
          </a:bodyPr>
          <a:lstStyle/>
          <a:p>
            <a:r>
              <a:rPr kumimoji="1" lang="en-US" altLang="ja-JP" sz="1200" smtClean="0"/>
              <a:t>※</a:t>
            </a:r>
            <a:r>
              <a:rPr kumimoji="1" lang="ja-JP" altLang="en-US" sz="1200" smtClean="0"/>
              <a:t> 「実施予定日時」は管理用の項目です。自動的に処理が実行されるわけではありません。</a:t>
            </a:r>
            <a:endParaRPr kumimoji="1" lang="ja-JP" altLang="en-US" sz="1200"/>
          </a:p>
        </p:txBody>
      </p:sp>
      <p:sp>
        <p:nvSpPr>
          <p:cNvPr id="10" name="角丸四角形 9"/>
          <p:cNvSpPr/>
          <p:nvPr/>
        </p:nvSpPr>
        <p:spPr bwMode="auto">
          <a:xfrm>
            <a:off x="3095283" y="4484377"/>
            <a:ext cx="4213097" cy="1248943"/>
          </a:xfrm>
          <a:prstGeom prst="roundRect">
            <a:avLst>
              <a:gd name="adj" fmla="val 5067"/>
            </a:avLst>
          </a:prstGeom>
          <a:solidFill>
            <a:schemeClr val="bg1"/>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p:txBody>
      </p:sp>
      <p:graphicFrame>
        <p:nvGraphicFramePr>
          <p:cNvPr id="5" name="表 4"/>
          <p:cNvGraphicFramePr>
            <a:graphicFrameLocks noGrp="1"/>
          </p:cNvGraphicFramePr>
          <p:nvPr>
            <p:extLst>
              <p:ext uri="{D42A27DB-BD31-4B8C-83A1-F6EECF244321}">
                <p14:modId xmlns:p14="http://schemas.microsoft.com/office/powerpoint/2010/main" val="3608346097"/>
              </p:ext>
            </p:extLst>
          </p:nvPr>
        </p:nvGraphicFramePr>
        <p:xfrm>
          <a:off x="3191738" y="4604596"/>
          <a:ext cx="4020185" cy="977166"/>
        </p:xfrm>
        <a:graphic>
          <a:graphicData uri="http://schemas.openxmlformats.org/drawingml/2006/table">
            <a:tbl>
              <a:tblPr firstRow="1" bandRow="1">
                <a:tableStyleId>{93296810-A885-4BE3-A3E7-6D5BEEA58F35}</a:tableStyleId>
              </a:tblPr>
              <a:tblGrid>
                <a:gridCol w="1665605">
                  <a:extLst>
                    <a:ext uri="{9D8B030D-6E8A-4147-A177-3AD203B41FA5}">
                      <a16:colId xmlns:a16="http://schemas.microsoft.com/office/drawing/2014/main" val="2677977182"/>
                    </a:ext>
                  </a:extLst>
                </a:gridCol>
                <a:gridCol w="2354580">
                  <a:extLst>
                    <a:ext uri="{9D8B030D-6E8A-4147-A177-3AD203B41FA5}">
                      <a16:colId xmlns:a16="http://schemas.microsoft.com/office/drawing/2014/main" val="2856548907"/>
                    </a:ext>
                  </a:extLst>
                </a:gridCol>
              </a:tblGrid>
              <a:tr h="325722">
                <a:tc>
                  <a:txBody>
                    <a:bodyPr/>
                    <a:lstStyle/>
                    <a:p>
                      <a:r>
                        <a:rPr kumimoji="1" lang="ja-JP" altLang="en-US" sz="1400" smtClean="0"/>
                        <a:t>項目名</a:t>
                      </a:r>
                      <a:endParaRPr kumimoji="1" lang="ja-JP" altLang="en-US" sz="14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400" dirty="0" smtClean="0"/>
                        <a:t>入力内容</a:t>
                      </a:r>
                      <a:endParaRPr kumimoji="1" lang="ja-JP" altLang="en-US" sz="1400" dirty="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3211925736"/>
                  </a:ext>
                </a:extLst>
              </a:tr>
              <a:tr h="325722">
                <a:tc>
                  <a:txBody>
                    <a:bodyPr/>
                    <a:lstStyle/>
                    <a:p>
                      <a:r>
                        <a:rPr kumimoji="1" lang="ja-JP" altLang="en-US" sz="1400" dirty="0" smtClean="0"/>
                        <a:t>オペレーション名</a:t>
                      </a:r>
                      <a:endParaRPr kumimoji="1" lang="ja-JP" altLang="en-US" sz="1400" dirty="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400" dirty="0" err="1" smtClean="0"/>
                        <a:t>Pioneer_Practice</a:t>
                      </a:r>
                      <a:endParaRPr kumimoji="1" lang="ja-JP" altLang="en-US" sz="1400" dirty="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2288927196"/>
                  </a:ext>
                </a:extLst>
              </a:tr>
              <a:tr h="325722">
                <a:tc>
                  <a:txBody>
                    <a:bodyPr/>
                    <a:lstStyle/>
                    <a:p>
                      <a:r>
                        <a:rPr kumimoji="1" lang="ja-JP" altLang="en-US" sz="1400" smtClean="0"/>
                        <a:t>実施予定日時</a:t>
                      </a:r>
                      <a:endParaRPr kumimoji="1" lang="ja-JP" altLang="en-US" sz="140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dirty="0" smtClean="0"/>
                        <a:t>(</a:t>
                      </a:r>
                      <a:r>
                        <a:rPr kumimoji="1" lang="ja-JP" altLang="en-US" sz="1400" dirty="0" smtClean="0"/>
                        <a:t>任意の値をご入力下さい</a:t>
                      </a:r>
                      <a:r>
                        <a:rPr kumimoji="1" lang="en-US" altLang="ja-JP" sz="1400" dirty="0" smtClean="0"/>
                        <a:t>)</a:t>
                      </a:r>
                      <a:endParaRPr kumimoji="1" lang="ja-JP" altLang="en-US" sz="1400" dirty="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398436385"/>
                  </a:ext>
                </a:extLst>
              </a:tr>
            </a:tbl>
          </a:graphicData>
        </a:graphic>
      </p:graphicFrame>
      <p:sp>
        <p:nvSpPr>
          <p:cNvPr id="11" name="円形吹き出し 10"/>
          <p:cNvSpPr/>
          <p:nvPr/>
        </p:nvSpPr>
        <p:spPr bwMode="auto">
          <a:xfrm>
            <a:off x="2890196" y="4292396"/>
            <a:ext cx="301542" cy="312200"/>
          </a:xfrm>
          <a:prstGeom prst="wedgeEllipseCallout">
            <a:avLst>
              <a:gd name="adj1" fmla="val -67985"/>
              <a:gd name="adj2" fmla="val -85232"/>
            </a:avLst>
          </a:prstGeom>
          <a:solidFill>
            <a:srgbClr val="FF0000"/>
          </a:solidFill>
          <a:ln w="19050">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400" b="1" noProof="0" dirty="0">
                <a:solidFill>
                  <a:srgbClr val="FFFFFF"/>
                </a:solidFill>
                <a:latin typeface="メイリオ"/>
                <a:ea typeface="メイリオ"/>
              </a:rPr>
              <a:t>2</a:t>
            </a:r>
            <a:endParaRPr kumimoji="1" lang="en-US" altLang="ja-JP" sz="1400" b="1" i="0" u="none" strike="noStrike" kern="1200" cap="none" spc="0" normalizeH="0" baseline="0" noProof="0" dirty="0" smtClean="0">
              <a:ln>
                <a:noFill/>
              </a:ln>
              <a:solidFill>
                <a:srgbClr val="FFFFFF"/>
              </a:solidFill>
              <a:effectLst/>
              <a:uLnTx/>
              <a:uFillTx/>
              <a:latin typeface="メイリオ"/>
              <a:ea typeface="メイリオ"/>
              <a:cs typeface="+mn-cs"/>
            </a:endParaRPr>
          </a:p>
        </p:txBody>
      </p:sp>
    </p:spTree>
    <p:extLst>
      <p:ext uri="{BB962C8B-B14F-4D97-AF65-F5344CB8AC3E}">
        <p14:creationId xmlns:p14="http://schemas.microsoft.com/office/powerpoint/2010/main" val="337191119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グループ化 4"/>
          <p:cNvGrpSpPr/>
          <p:nvPr/>
        </p:nvGrpSpPr>
        <p:grpSpPr>
          <a:xfrm>
            <a:off x="236062" y="2902416"/>
            <a:ext cx="8671213" cy="1455803"/>
            <a:chOff x="236062" y="874917"/>
            <a:chExt cx="8671213" cy="1455803"/>
          </a:xfrm>
        </p:grpSpPr>
        <p:pic>
          <p:nvPicPr>
            <p:cNvPr id="18" name="図 17"/>
            <p:cNvPicPr>
              <a:picLocks noChangeAspect="1"/>
            </p:cNvPicPr>
            <p:nvPr/>
          </p:nvPicPr>
          <p:blipFill>
            <a:blip r:embed="rId3"/>
            <a:stretch>
              <a:fillRect/>
            </a:stretch>
          </p:blipFill>
          <p:spPr>
            <a:xfrm>
              <a:off x="236062" y="874917"/>
              <a:ext cx="4580001" cy="1455803"/>
            </a:xfrm>
            <a:prstGeom prst="rect">
              <a:avLst/>
            </a:prstGeom>
            <a:ln>
              <a:solidFill>
                <a:schemeClr val="bg1">
                  <a:lumMod val="85000"/>
                </a:schemeClr>
              </a:solidFill>
            </a:ln>
          </p:spPr>
        </p:pic>
        <p:pic>
          <p:nvPicPr>
            <p:cNvPr id="4" name="図 3"/>
            <p:cNvPicPr>
              <a:picLocks noChangeAspect="1"/>
            </p:cNvPicPr>
            <p:nvPr/>
          </p:nvPicPr>
          <p:blipFill>
            <a:blip r:embed="rId4"/>
            <a:stretch>
              <a:fillRect/>
            </a:stretch>
          </p:blipFill>
          <p:spPr>
            <a:xfrm>
              <a:off x="5045476" y="874917"/>
              <a:ext cx="3861799" cy="1454337"/>
            </a:xfrm>
            <a:prstGeom prst="rect">
              <a:avLst/>
            </a:prstGeom>
          </p:spPr>
        </p:pic>
        <p:sp>
          <p:nvSpPr>
            <p:cNvPr id="20" name="角丸四角形 19"/>
            <p:cNvSpPr/>
            <p:nvPr/>
          </p:nvSpPr>
          <p:spPr bwMode="auto">
            <a:xfrm>
              <a:off x="722102" y="1108246"/>
              <a:ext cx="1473568" cy="72000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21" name="角丸四角形 20"/>
            <p:cNvSpPr/>
            <p:nvPr/>
          </p:nvSpPr>
          <p:spPr bwMode="auto">
            <a:xfrm>
              <a:off x="3246080" y="1094680"/>
              <a:ext cx="1569983" cy="72000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22" name="角丸四角形 21"/>
            <p:cNvSpPr/>
            <p:nvPr/>
          </p:nvSpPr>
          <p:spPr bwMode="auto">
            <a:xfrm>
              <a:off x="5045476" y="1103345"/>
              <a:ext cx="966724" cy="72000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23" name="角丸四角形 22"/>
            <p:cNvSpPr/>
            <p:nvPr/>
          </p:nvSpPr>
          <p:spPr bwMode="auto">
            <a:xfrm>
              <a:off x="7506359" y="1103345"/>
              <a:ext cx="1400916" cy="72000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grpSp>
      <p:sp>
        <p:nvSpPr>
          <p:cNvPr id="16" name="角丸四角形 15"/>
          <p:cNvSpPr/>
          <p:nvPr/>
        </p:nvSpPr>
        <p:spPr bwMode="auto">
          <a:xfrm>
            <a:off x="2915771" y="3943631"/>
            <a:ext cx="4032560" cy="2826001"/>
          </a:xfrm>
          <a:prstGeom prst="roundRect">
            <a:avLst>
              <a:gd name="adj" fmla="val 1310"/>
            </a:avLst>
          </a:prstGeom>
          <a:solidFill>
            <a:schemeClr val="bg1"/>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p:txBody>
      </p:sp>
      <p:sp>
        <p:nvSpPr>
          <p:cNvPr id="3" name="コンテンツ プレースホルダー 2"/>
          <p:cNvSpPr>
            <a:spLocks noGrp="1"/>
          </p:cNvSpPr>
          <p:nvPr>
            <p:ph sz="quarter" idx="10"/>
          </p:nvPr>
        </p:nvSpPr>
        <p:spPr/>
        <p:txBody>
          <a:bodyPr/>
          <a:lstStyle/>
          <a:p>
            <a:r>
              <a:rPr lang="ja-JP" altLang="en-US" b="1" dirty="0" smtClean="0"/>
              <a:t>機器</a:t>
            </a:r>
            <a:r>
              <a:rPr lang="ja-JP" altLang="en-US" b="1" dirty="0"/>
              <a:t>一覧</a:t>
            </a:r>
            <a:r>
              <a:rPr lang="ja-JP" altLang="en-US" b="1" dirty="0" smtClean="0"/>
              <a:t>に</a:t>
            </a:r>
            <a:r>
              <a:rPr lang="en-US" altLang="ja-JP" b="1" dirty="0" smtClean="0"/>
              <a:t>NW</a:t>
            </a:r>
            <a:r>
              <a:rPr lang="ja-JP" altLang="en-US" b="1" dirty="0"/>
              <a:t>機器</a:t>
            </a:r>
            <a:r>
              <a:rPr lang="ja-JP" altLang="en-US" b="1" dirty="0" smtClean="0"/>
              <a:t>を登録する</a:t>
            </a:r>
            <a:r>
              <a:rPr lang="en-US" altLang="ja-JP" b="1" dirty="0" smtClean="0"/>
              <a:t/>
            </a:r>
            <a:br>
              <a:rPr lang="en-US" altLang="ja-JP" b="1" dirty="0" smtClean="0"/>
            </a:br>
            <a:r>
              <a:rPr lang="ja-JP" altLang="en-US" sz="1600" dirty="0" smtClean="0"/>
              <a:t>機器一覧から今回の作業対象を登録しましょう。</a:t>
            </a:r>
            <a:r>
              <a:rPr lang="en-US" altLang="ja-JP" sz="1600" dirty="0" smtClean="0"/>
              <a:t/>
            </a:r>
            <a:br>
              <a:rPr lang="en-US" altLang="ja-JP" sz="1600" dirty="0" smtClean="0"/>
            </a:br>
            <a:r>
              <a:rPr lang="en-US" altLang="ja-JP" sz="1600" dirty="0" smtClean="0"/>
              <a:t>Legacy</a:t>
            </a:r>
            <a:r>
              <a:rPr lang="ja-JP" altLang="en-US" sz="1600" dirty="0" smtClean="0"/>
              <a:t>モードや</a:t>
            </a:r>
            <a:r>
              <a:rPr lang="en-US" altLang="ja-JP" sz="1600" dirty="0" smtClean="0"/>
              <a:t>Legacy-Role</a:t>
            </a:r>
            <a:r>
              <a:rPr lang="ja-JP" altLang="en-US" sz="1600" dirty="0" smtClean="0"/>
              <a:t>モードと異なり、</a:t>
            </a:r>
            <a:r>
              <a:rPr lang="ja-JP" altLang="en-US" sz="1600" dirty="0" smtClean="0">
                <a:solidFill>
                  <a:srgbClr val="FF0000"/>
                </a:solidFill>
              </a:rPr>
              <a:t>「</a:t>
            </a:r>
            <a:r>
              <a:rPr lang="en-US" altLang="ja-JP" sz="1600" dirty="0" smtClean="0">
                <a:solidFill>
                  <a:srgbClr val="FF0000"/>
                </a:solidFill>
              </a:rPr>
              <a:t>Pioneer</a:t>
            </a:r>
            <a:r>
              <a:rPr lang="ja-JP" altLang="en-US" sz="1600" dirty="0" smtClean="0">
                <a:solidFill>
                  <a:srgbClr val="FF0000"/>
                </a:solidFill>
              </a:rPr>
              <a:t>利用情報」の記入が必要となる</a:t>
            </a:r>
            <a:r>
              <a:rPr lang="ja-JP" altLang="en-US" sz="1600" dirty="0" smtClean="0"/>
              <a:t>点に留意してください。</a:t>
            </a:r>
            <a:endParaRPr kumimoji="1" lang="en-US" altLang="ja-JP" sz="1600" dirty="0" smtClean="0"/>
          </a:p>
          <a:p>
            <a:pPr marL="0" indent="0">
              <a:buNone/>
            </a:pPr>
            <a:r>
              <a:rPr lang="ja-JP" altLang="en-US" sz="1600" dirty="0" smtClean="0"/>
              <a:t>メニュー</a:t>
            </a:r>
            <a:r>
              <a:rPr lang="en-US" altLang="ja-JP" sz="1600" dirty="0"/>
              <a:t>: </a:t>
            </a:r>
            <a:r>
              <a:rPr lang="ja-JP" altLang="en-US" sz="1600" b="1" dirty="0"/>
              <a:t>基本コンソール </a:t>
            </a:r>
            <a:r>
              <a:rPr lang="en-US" altLang="ja-JP" sz="1600" b="1" dirty="0"/>
              <a:t>&gt;</a:t>
            </a:r>
            <a:r>
              <a:rPr lang="ja-JP" altLang="en-US" sz="1600" b="1" dirty="0"/>
              <a:t> </a:t>
            </a:r>
            <a:r>
              <a:rPr lang="ja-JP" altLang="en-US" sz="1600" b="1" dirty="0" smtClean="0"/>
              <a:t>機器</a:t>
            </a:r>
            <a:r>
              <a:rPr lang="ja-JP" altLang="en-US" sz="1600" b="1" dirty="0"/>
              <a:t>一覧</a:t>
            </a:r>
            <a:endParaRPr lang="en-US" altLang="ja-JP" sz="1600" b="1" dirty="0"/>
          </a:p>
          <a:p>
            <a:pPr marL="342900" indent="-342900">
              <a:buFont typeface="+mj-ea"/>
              <a:buAutoNum type="circleNumDbPlain"/>
            </a:pPr>
            <a:r>
              <a:rPr lang="ja-JP" altLang="en-US" sz="1600" dirty="0"/>
              <a:t>登録 </a:t>
            </a:r>
            <a:r>
              <a:rPr lang="en-US" altLang="ja-JP" sz="1600" dirty="0"/>
              <a:t>&gt;</a:t>
            </a:r>
            <a:r>
              <a:rPr lang="ja-JP" altLang="en-US" sz="1600" dirty="0"/>
              <a:t> 登録開始 を押下する。</a:t>
            </a:r>
            <a:endParaRPr lang="en-US" altLang="ja-JP" sz="1600" dirty="0"/>
          </a:p>
          <a:p>
            <a:pPr marL="342900" indent="-342900">
              <a:buFont typeface="+mj-ea"/>
              <a:buAutoNum type="circleNumDbPlain"/>
            </a:pPr>
            <a:r>
              <a:rPr lang="ja-JP" altLang="en-US" sz="1600" dirty="0" smtClean="0"/>
              <a:t>各項目</a:t>
            </a:r>
            <a:r>
              <a:rPr lang="ja-JP" altLang="en-US" sz="1600" dirty="0"/>
              <a:t>で</a:t>
            </a:r>
            <a:r>
              <a:rPr lang="ja-JP" altLang="en-US" sz="1600" dirty="0" smtClean="0"/>
              <a:t>下図の通り</a:t>
            </a:r>
            <a:r>
              <a:rPr lang="ja-JP" altLang="en-US" sz="1600" dirty="0"/>
              <a:t>選択</a:t>
            </a:r>
            <a:r>
              <a:rPr lang="ja-JP" altLang="en-US" sz="1600" dirty="0" smtClean="0"/>
              <a:t>し、</a:t>
            </a:r>
            <a:r>
              <a:rPr lang="en-US" altLang="ja-JP" sz="1600" dirty="0" smtClean="0"/>
              <a:t>[</a:t>
            </a:r>
            <a:r>
              <a:rPr lang="ja-JP" altLang="en-US" sz="1600" dirty="0"/>
              <a:t>登録</a:t>
            </a:r>
            <a:r>
              <a:rPr lang="en-US" altLang="ja-JP" sz="1600" dirty="0" smtClean="0"/>
              <a:t>]</a:t>
            </a:r>
            <a:r>
              <a:rPr lang="ja-JP" altLang="en-US" sz="1600" dirty="0" smtClean="0"/>
              <a:t>を押下する。（次項に続く）</a:t>
            </a:r>
            <a:endParaRPr lang="en-US" altLang="ja-JP" sz="1600" dirty="0"/>
          </a:p>
        </p:txBody>
      </p:sp>
      <p:sp>
        <p:nvSpPr>
          <p:cNvPr id="2" name="タイトル 1"/>
          <p:cNvSpPr>
            <a:spLocks noGrp="1"/>
          </p:cNvSpPr>
          <p:nvPr>
            <p:ph type="title"/>
          </p:nvPr>
        </p:nvSpPr>
        <p:spPr/>
        <p:txBody>
          <a:bodyPr/>
          <a:lstStyle/>
          <a:p>
            <a:r>
              <a:rPr lang="en-US" altLang="ja-JP" dirty="0" smtClean="0"/>
              <a:t>3.6 </a:t>
            </a:r>
            <a:r>
              <a:rPr lang="ja-JP" altLang="en-US" dirty="0" smtClean="0"/>
              <a:t>機器一覧への登録（</a:t>
            </a:r>
            <a:r>
              <a:rPr lang="en-US" altLang="ja-JP" dirty="0" smtClean="0"/>
              <a:t>1/2)</a:t>
            </a:r>
            <a:endParaRPr kumimoji="1" lang="ja-JP" altLang="en-US" dirty="0"/>
          </a:p>
        </p:txBody>
      </p:sp>
      <p:graphicFrame>
        <p:nvGraphicFramePr>
          <p:cNvPr id="15" name="表 14"/>
          <p:cNvGraphicFramePr>
            <a:graphicFrameLocks noGrp="1"/>
          </p:cNvGraphicFramePr>
          <p:nvPr>
            <p:extLst>
              <p:ext uri="{D42A27DB-BD31-4B8C-83A1-F6EECF244321}">
                <p14:modId xmlns:p14="http://schemas.microsoft.com/office/powerpoint/2010/main" val="2069089848"/>
              </p:ext>
            </p:extLst>
          </p:nvPr>
        </p:nvGraphicFramePr>
        <p:xfrm>
          <a:off x="3108580" y="3963500"/>
          <a:ext cx="3685478" cy="2743200"/>
        </p:xfrm>
        <a:graphic>
          <a:graphicData uri="http://schemas.openxmlformats.org/drawingml/2006/table">
            <a:tbl>
              <a:tblPr firstRow="1" bandRow="1">
                <a:tableStyleId>{93296810-A885-4BE3-A3E7-6D5BEEA58F35}</a:tableStyleId>
              </a:tblPr>
              <a:tblGrid>
                <a:gridCol w="2225993">
                  <a:extLst>
                    <a:ext uri="{9D8B030D-6E8A-4147-A177-3AD203B41FA5}">
                      <a16:colId xmlns:a16="http://schemas.microsoft.com/office/drawing/2014/main" val="916397580"/>
                    </a:ext>
                  </a:extLst>
                </a:gridCol>
                <a:gridCol w="1459485">
                  <a:extLst>
                    <a:ext uri="{9D8B030D-6E8A-4147-A177-3AD203B41FA5}">
                      <a16:colId xmlns:a16="http://schemas.microsoft.com/office/drawing/2014/main" val="2195151760"/>
                    </a:ext>
                  </a:extLst>
                </a:gridCol>
              </a:tblGrid>
              <a:tr h="273600">
                <a:tc>
                  <a:txBody>
                    <a:bodyPr/>
                    <a:lstStyle/>
                    <a:p>
                      <a:r>
                        <a:rPr kumimoji="1" lang="ja-JP" altLang="en-US" sz="1200" dirty="0" smtClean="0"/>
                        <a:t>項目</a:t>
                      </a:r>
                      <a:endParaRPr kumimoji="1" lang="ja-JP" altLang="en-US" sz="1200" dirty="0"/>
                    </a:p>
                  </a:txBody>
                  <a:tcPr/>
                </a:tc>
                <a:tc>
                  <a:txBody>
                    <a:bodyPr/>
                    <a:lstStyle/>
                    <a:p>
                      <a:r>
                        <a:rPr kumimoji="1" lang="en-US" altLang="ja-JP" sz="1200" dirty="0" err="1" smtClean="0"/>
                        <a:t>Vyos</a:t>
                      </a:r>
                      <a:r>
                        <a:rPr kumimoji="1" lang="ja-JP" altLang="en-US" sz="1200" dirty="0" smtClean="0"/>
                        <a:t>仮想ルータ</a:t>
                      </a:r>
                      <a:endParaRPr kumimoji="1" lang="ja-JP" altLang="en-US" sz="1200" dirty="0"/>
                    </a:p>
                  </a:txBody>
                  <a:tcPr/>
                </a:tc>
                <a:extLst>
                  <a:ext uri="{0D108BD9-81ED-4DB2-BD59-A6C34878D82A}">
                    <a16:rowId xmlns:a16="http://schemas.microsoft.com/office/drawing/2014/main" val="2157592072"/>
                  </a:ext>
                </a:extLst>
              </a:tr>
              <a:tr h="273600">
                <a:tc>
                  <a:txBody>
                    <a:bodyPr/>
                    <a:lstStyle/>
                    <a:p>
                      <a:r>
                        <a:rPr kumimoji="1" lang="en-US" altLang="ja-JP" sz="1200" dirty="0" smtClean="0"/>
                        <a:t>HW</a:t>
                      </a:r>
                      <a:r>
                        <a:rPr kumimoji="1" lang="ja-JP" altLang="en-US" sz="1200" dirty="0" smtClean="0"/>
                        <a:t>機器種別</a:t>
                      </a:r>
                      <a:endParaRPr kumimoji="1" lang="ja-JP" altLang="en-US" sz="1200" dirty="0"/>
                    </a:p>
                  </a:txBody>
                  <a:tcPr/>
                </a:tc>
                <a:tc>
                  <a:txBody>
                    <a:bodyPr/>
                    <a:lstStyle/>
                    <a:p>
                      <a:r>
                        <a:rPr kumimoji="1" lang="en-US" altLang="ja-JP" sz="1200" dirty="0" smtClean="0"/>
                        <a:t>NW</a:t>
                      </a:r>
                      <a:endParaRPr kumimoji="1" lang="ja-JP" altLang="en-US" sz="1200" dirty="0"/>
                    </a:p>
                  </a:txBody>
                  <a:tcPr/>
                </a:tc>
                <a:extLst>
                  <a:ext uri="{0D108BD9-81ED-4DB2-BD59-A6C34878D82A}">
                    <a16:rowId xmlns:a16="http://schemas.microsoft.com/office/drawing/2014/main" val="3732144001"/>
                  </a:ext>
                </a:extLst>
              </a:tr>
              <a:tr h="273600">
                <a:tc>
                  <a:txBody>
                    <a:bodyPr/>
                    <a:lstStyle/>
                    <a:p>
                      <a:r>
                        <a:rPr kumimoji="1" lang="ja-JP" altLang="en-US" sz="1200" dirty="0" smtClean="0"/>
                        <a:t>ホスト名</a:t>
                      </a:r>
                      <a:endParaRPr kumimoji="1" lang="ja-JP" altLang="en-US" sz="1200" dirty="0"/>
                    </a:p>
                  </a:txBody>
                  <a:tcPr/>
                </a:tc>
                <a:tc>
                  <a:txBody>
                    <a:bodyPr/>
                    <a:lstStyle/>
                    <a:p>
                      <a:r>
                        <a:rPr kumimoji="1" lang="en-US" altLang="ja-JP" sz="1200" dirty="0" smtClean="0"/>
                        <a:t>(</a:t>
                      </a:r>
                      <a:r>
                        <a:rPr kumimoji="1" lang="ja-JP" altLang="en-US" sz="1200" dirty="0" smtClean="0"/>
                        <a:t>任意の値）</a:t>
                      </a:r>
                      <a:endParaRPr kumimoji="1" lang="ja-JP" altLang="en-US" sz="1200" dirty="0"/>
                    </a:p>
                  </a:txBody>
                  <a:tcPr/>
                </a:tc>
                <a:extLst>
                  <a:ext uri="{0D108BD9-81ED-4DB2-BD59-A6C34878D82A}">
                    <a16:rowId xmlns:a16="http://schemas.microsoft.com/office/drawing/2014/main" val="251108499"/>
                  </a:ext>
                </a:extLst>
              </a:tr>
              <a:tr h="273600">
                <a:tc>
                  <a:txBody>
                    <a:bodyPr/>
                    <a:lstStyle/>
                    <a:p>
                      <a:r>
                        <a:rPr kumimoji="1" lang="en-US" altLang="ja-JP" sz="1200" dirty="0" smtClean="0"/>
                        <a:t>IP</a:t>
                      </a:r>
                      <a:r>
                        <a:rPr kumimoji="1" lang="ja-JP" altLang="en-US" sz="1200" dirty="0" smtClean="0"/>
                        <a:t>アドレス</a:t>
                      </a:r>
                      <a:endParaRPr kumimoji="1" lang="ja-JP" altLang="en-US" sz="1200" dirty="0"/>
                    </a:p>
                  </a:txBody>
                  <a:tcPr/>
                </a:tc>
                <a:tc>
                  <a:txBody>
                    <a:bodyPr/>
                    <a:lstStyle/>
                    <a:p>
                      <a:r>
                        <a:rPr kumimoji="1" lang="en-US" altLang="ja-JP" sz="1200" dirty="0" smtClean="0"/>
                        <a:t>(</a:t>
                      </a:r>
                      <a:r>
                        <a:rPr kumimoji="1" lang="ja-JP" altLang="en-US" sz="1200" dirty="0" smtClean="0"/>
                        <a:t>任意の値</a:t>
                      </a:r>
                      <a:r>
                        <a:rPr kumimoji="1" lang="en-US" altLang="ja-JP" sz="1200" dirty="0" smtClean="0"/>
                        <a:t>)</a:t>
                      </a:r>
                      <a:endParaRPr kumimoji="1" lang="ja-JP" altLang="en-US" sz="1200" dirty="0"/>
                    </a:p>
                  </a:txBody>
                  <a:tcPr/>
                </a:tc>
                <a:extLst>
                  <a:ext uri="{0D108BD9-81ED-4DB2-BD59-A6C34878D82A}">
                    <a16:rowId xmlns:a16="http://schemas.microsoft.com/office/drawing/2014/main" val="4250874330"/>
                  </a:ext>
                </a:extLst>
              </a:tr>
              <a:tr h="273600">
                <a:tc>
                  <a:txBody>
                    <a:bodyPr/>
                    <a:lstStyle/>
                    <a:p>
                      <a:r>
                        <a:rPr kumimoji="1" lang="ja-JP" altLang="en-US" sz="1200" dirty="0" smtClean="0"/>
                        <a:t>ログインユーザ</a:t>
                      </a:r>
                      <a:r>
                        <a:rPr kumimoji="1" lang="en-US" altLang="ja-JP" sz="1200" dirty="0" smtClean="0"/>
                        <a:t>ID</a:t>
                      </a:r>
                      <a:endParaRPr kumimoji="1" lang="ja-JP" altLang="en-US" sz="1200" dirty="0"/>
                    </a:p>
                  </a:txBody>
                  <a:tcPr/>
                </a:tc>
                <a:tc>
                  <a:txBody>
                    <a:bodyPr/>
                    <a:lstStyle/>
                    <a:p>
                      <a:r>
                        <a:rPr kumimoji="1" lang="en-US" altLang="ja-JP" sz="1200" dirty="0" smtClean="0"/>
                        <a:t>(</a:t>
                      </a:r>
                      <a:r>
                        <a:rPr kumimoji="1" lang="ja-JP" altLang="en-US" sz="1200" dirty="0" smtClean="0"/>
                        <a:t>任意の値）</a:t>
                      </a:r>
                      <a:endParaRPr kumimoji="1" lang="ja-JP" altLang="en-US" sz="1200" dirty="0"/>
                    </a:p>
                  </a:txBody>
                  <a:tcPr/>
                </a:tc>
                <a:extLst>
                  <a:ext uri="{0D108BD9-81ED-4DB2-BD59-A6C34878D82A}">
                    <a16:rowId xmlns:a16="http://schemas.microsoft.com/office/drawing/2014/main" val="799716097"/>
                  </a:ext>
                </a:extLst>
              </a:tr>
              <a:tr h="273600">
                <a:tc>
                  <a:txBody>
                    <a:bodyPr/>
                    <a:lstStyle/>
                    <a:p>
                      <a:r>
                        <a:rPr kumimoji="1" lang="ja-JP" altLang="en-US" sz="1200" dirty="0" smtClean="0"/>
                        <a:t>管理</a:t>
                      </a:r>
                      <a:endParaRPr kumimoji="1" lang="ja-JP" altLang="en-US" sz="1200" dirty="0"/>
                    </a:p>
                  </a:txBody>
                  <a:tcPr/>
                </a:tc>
                <a:tc>
                  <a:txBody>
                    <a:bodyPr/>
                    <a:lstStyle/>
                    <a:p>
                      <a:r>
                        <a:rPr kumimoji="1" lang="ja-JP" altLang="en-US" sz="1200" dirty="0" smtClean="0"/>
                        <a:t>●</a:t>
                      </a:r>
                      <a:endParaRPr kumimoji="1" lang="ja-JP" altLang="en-US" sz="1200" dirty="0"/>
                    </a:p>
                  </a:txBody>
                  <a:tcPr/>
                </a:tc>
                <a:extLst>
                  <a:ext uri="{0D108BD9-81ED-4DB2-BD59-A6C34878D82A}">
                    <a16:rowId xmlns:a16="http://schemas.microsoft.com/office/drawing/2014/main" val="1653258803"/>
                  </a:ext>
                </a:extLst>
              </a:tr>
              <a:tr h="273600">
                <a:tc>
                  <a:txBody>
                    <a:bodyPr/>
                    <a:lstStyle/>
                    <a:p>
                      <a:r>
                        <a:rPr kumimoji="1" lang="ja-JP" altLang="en-US" sz="1200" dirty="0" smtClean="0"/>
                        <a:t>ログインパスワード</a:t>
                      </a:r>
                      <a:endParaRPr kumimoji="1" lang="ja-JP" altLang="en-US" sz="1200" dirty="0"/>
                    </a:p>
                  </a:txBody>
                  <a:tcPr/>
                </a:tc>
                <a:tc>
                  <a:txBody>
                    <a:bodyPr/>
                    <a:lstStyle/>
                    <a:p>
                      <a:r>
                        <a:rPr kumimoji="1" lang="en-US" altLang="ja-JP" sz="1200" dirty="0" smtClean="0"/>
                        <a:t>(</a:t>
                      </a:r>
                      <a:r>
                        <a:rPr kumimoji="1" lang="ja-JP" altLang="en-US" sz="1200" dirty="0" smtClean="0"/>
                        <a:t>任意の値）</a:t>
                      </a:r>
                      <a:endParaRPr kumimoji="1" lang="ja-JP" altLang="en-US" sz="1200" dirty="0"/>
                    </a:p>
                  </a:txBody>
                  <a:tcPr/>
                </a:tc>
                <a:extLst>
                  <a:ext uri="{0D108BD9-81ED-4DB2-BD59-A6C34878D82A}">
                    <a16:rowId xmlns:a16="http://schemas.microsoft.com/office/drawing/2014/main" val="2511793800"/>
                  </a:ext>
                </a:extLst>
              </a:tr>
              <a:tr h="273600">
                <a:tc>
                  <a:txBody>
                    <a:bodyPr/>
                    <a:lstStyle/>
                    <a:p>
                      <a:r>
                        <a:rPr kumimoji="1" lang="ja-JP" altLang="en-US" sz="1200" dirty="0" smtClean="0"/>
                        <a:t>認証方式</a:t>
                      </a:r>
                      <a:endParaRPr kumimoji="1" lang="ja-JP" altLang="en-US" sz="1200" dirty="0"/>
                    </a:p>
                  </a:txBody>
                  <a:tcPr/>
                </a:tc>
                <a:tc>
                  <a:txBody>
                    <a:bodyPr/>
                    <a:lstStyle/>
                    <a:p>
                      <a:r>
                        <a:rPr kumimoji="1" lang="ja-JP" altLang="en-US" sz="1200" dirty="0" smtClean="0"/>
                        <a:t>パスワード認証</a:t>
                      </a:r>
                      <a:endParaRPr kumimoji="1" lang="ja-JP" altLang="en-US" sz="1200" dirty="0"/>
                    </a:p>
                  </a:txBody>
                  <a:tcPr/>
                </a:tc>
                <a:extLst>
                  <a:ext uri="{0D108BD9-81ED-4DB2-BD59-A6C34878D82A}">
                    <a16:rowId xmlns:a16="http://schemas.microsoft.com/office/drawing/2014/main" val="1157113670"/>
                  </a:ext>
                </a:extLst>
              </a:tr>
              <a:tr h="273600">
                <a:tc>
                  <a:txBody>
                    <a:bodyPr/>
                    <a:lstStyle/>
                    <a:p>
                      <a:r>
                        <a:rPr kumimoji="1" lang="en-US" altLang="ja-JP" sz="1200" dirty="0" smtClean="0"/>
                        <a:t>Pioneer</a:t>
                      </a:r>
                      <a:r>
                        <a:rPr kumimoji="1" lang="ja-JP" altLang="en-US" sz="1200" dirty="0" smtClean="0"/>
                        <a:t>利用情報</a:t>
                      </a:r>
                      <a:r>
                        <a:rPr kumimoji="1" lang="en-US" altLang="ja-JP" sz="1200" dirty="0" smtClean="0"/>
                        <a:t>/</a:t>
                      </a:r>
                      <a:r>
                        <a:rPr kumimoji="1" lang="ja-JP" altLang="en-US" sz="1200" dirty="0" smtClean="0"/>
                        <a:t>プロトコル</a:t>
                      </a:r>
                      <a:endParaRPr kumimoji="1" lang="ja-JP" altLang="en-US" sz="1200" dirty="0"/>
                    </a:p>
                  </a:txBody>
                  <a:tcPr/>
                </a:tc>
                <a:tc>
                  <a:txBody>
                    <a:bodyPr/>
                    <a:lstStyle/>
                    <a:p>
                      <a:r>
                        <a:rPr kumimoji="1" lang="en-US" altLang="ja-JP" sz="1200" dirty="0" err="1" smtClean="0"/>
                        <a:t>ssh</a:t>
                      </a:r>
                      <a:endParaRPr kumimoji="1" lang="ja-JP" altLang="en-US" sz="1200" dirty="0"/>
                    </a:p>
                  </a:txBody>
                  <a:tcPr/>
                </a:tc>
                <a:extLst>
                  <a:ext uri="{0D108BD9-81ED-4DB2-BD59-A6C34878D82A}">
                    <a16:rowId xmlns:a16="http://schemas.microsoft.com/office/drawing/2014/main" val="2907590996"/>
                  </a:ext>
                </a:extLst>
              </a:tr>
              <a:tr h="273600">
                <a:tc>
                  <a:txBody>
                    <a:bodyPr/>
                    <a:lstStyle/>
                    <a:p>
                      <a:r>
                        <a:rPr kumimoji="1" lang="en-US" altLang="ja-JP" sz="1200" dirty="0" smtClean="0"/>
                        <a:t>Pioneer</a:t>
                      </a:r>
                      <a:r>
                        <a:rPr kumimoji="1" lang="ja-JP" altLang="en-US" sz="1200" dirty="0" smtClean="0"/>
                        <a:t>利用情報</a:t>
                      </a:r>
                      <a:r>
                        <a:rPr kumimoji="1" lang="en-US" altLang="ja-JP" sz="1200" dirty="0" smtClean="0"/>
                        <a:t>/OS</a:t>
                      </a:r>
                      <a:r>
                        <a:rPr kumimoji="1" lang="ja-JP" altLang="en-US" sz="1200" dirty="0" smtClean="0"/>
                        <a:t>種別</a:t>
                      </a:r>
                      <a:endParaRPr kumimoji="1" lang="ja-JP" altLang="en-US" sz="1200" dirty="0"/>
                    </a:p>
                  </a:txBody>
                  <a:tcPr/>
                </a:tc>
                <a:tc>
                  <a:txBody>
                    <a:bodyPr/>
                    <a:lstStyle/>
                    <a:p>
                      <a:r>
                        <a:rPr kumimoji="1" lang="en-US" altLang="ja-JP" sz="1200" dirty="0" err="1" smtClean="0"/>
                        <a:t>vyos_RT</a:t>
                      </a:r>
                      <a:endParaRPr kumimoji="1" lang="en-US" altLang="ja-JP" sz="1200" dirty="0" smtClean="0"/>
                    </a:p>
                  </a:txBody>
                  <a:tcPr/>
                </a:tc>
                <a:extLst>
                  <a:ext uri="{0D108BD9-81ED-4DB2-BD59-A6C34878D82A}">
                    <a16:rowId xmlns:a16="http://schemas.microsoft.com/office/drawing/2014/main" val="3189582397"/>
                  </a:ext>
                </a:extLst>
              </a:tr>
            </a:tbl>
          </a:graphicData>
        </a:graphic>
      </p:graphicFrame>
      <p:sp>
        <p:nvSpPr>
          <p:cNvPr id="17" name="円形吹き出し 16"/>
          <p:cNvSpPr/>
          <p:nvPr/>
        </p:nvSpPr>
        <p:spPr bwMode="auto">
          <a:xfrm>
            <a:off x="2820753" y="3783199"/>
            <a:ext cx="301542" cy="312200"/>
          </a:xfrm>
          <a:prstGeom prst="wedgeEllipseCallout">
            <a:avLst>
              <a:gd name="adj1" fmla="val -200653"/>
              <a:gd name="adj2" fmla="val -103537"/>
            </a:avLst>
          </a:prstGeom>
          <a:solidFill>
            <a:srgbClr val="FF0000"/>
          </a:solidFill>
          <a:ln w="19050">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400" b="1" noProof="0" dirty="0">
                <a:solidFill>
                  <a:srgbClr val="FFFFFF"/>
                </a:solidFill>
                <a:latin typeface="メイリオ"/>
                <a:ea typeface="メイリオ"/>
              </a:rPr>
              <a:t>2</a:t>
            </a:r>
            <a:endParaRPr kumimoji="1" lang="en-US" altLang="ja-JP" sz="1400" b="1" i="0" u="none" strike="noStrike" kern="1200" cap="none" spc="0" normalizeH="0" baseline="0" noProof="0" dirty="0" smtClean="0">
              <a:ln>
                <a:noFill/>
              </a:ln>
              <a:solidFill>
                <a:srgbClr val="FFFFFF"/>
              </a:solidFill>
              <a:effectLst/>
              <a:uLnTx/>
              <a:uFillTx/>
              <a:latin typeface="メイリオ"/>
              <a:ea typeface="メイリオ"/>
              <a:cs typeface="+mn-cs"/>
            </a:endParaRPr>
          </a:p>
        </p:txBody>
      </p:sp>
    </p:spTree>
    <p:extLst>
      <p:ext uri="{BB962C8B-B14F-4D97-AF65-F5344CB8AC3E}">
        <p14:creationId xmlns:p14="http://schemas.microsoft.com/office/powerpoint/2010/main" val="215906611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グループ化 11"/>
          <p:cNvGrpSpPr/>
          <p:nvPr/>
        </p:nvGrpSpPr>
        <p:grpSpPr>
          <a:xfrm>
            <a:off x="236062" y="2917048"/>
            <a:ext cx="8671213" cy="1455803"/>
            <a:chOff x="236062" y="874917"/>
            <a:chExt cx="8671213" cy="1455803"/>
          </a:xfrm>
        </p:grpSpPr>
        <p:pic>
          <p:nvPicPr>
            <p:cNvPr id="13" name="図 12"/>
            <p:cNvPicPr>
              <a:picLocks noChangeAspect="1"/>
            </p:cNvPicPr>
            <p:nvPr/>
          </p:nvPicPr>
          <p:blipFill>
            <a:blip r:embed="rId2"/>
            <a:stretch>
              <a:fillRect/>
            </a:stretch>
          </p:blipFill>
          <p:spPr>
            <a:xfrm>
              <a:off x="236062" y="874917"/>
              <a:ext cx="4580001" cy="1455803"/>
            </a:xfrm>
            <a:prstGeom prst="rect">
              <a:avLst/>
            </a:prstGeom>
            <a:ln>
              <a:solidFill>
                <a:schemeClr val="bg1">
                  <a:lumMod val="85000"/>
                </a:schemeClr>
              </a:solidFill>
            </a:ln>
          </p:spPr>
        </p:pic>
        <p:pic>
          <p:nvPicPr>
            <p:cNvPr id="14" name="図 13"/>
            <p:cNvPicPr>
              <a:picLocks noChangeAspect="1"/>
            </p:cNvPicPr>
            <p:nvPr/>
          </p:nvPicPr>
          <p:blipFill>
            <a:blip r:embed="rId3"/>
            <a:stretch>
              <a:fillRect/>
            </a:stretch>
          </p:blipFill>
          <p:spPr>
            <a:xfrm>
              <a:off x="5045476" y="874917"/>
              <a:ext cx="3861799" cy="1454337"/>
            </a:xfrm>
            <a:prstGeom prst="rect">
              <a:avLst/>
            </a:prstGeom>
          </p:spPr>
        </p:pic>
        <p:sp>
          <p:nvSpPr>
            <p:cNvPr id="15" name="角丸四角形 14"/>
            <p:cNvSpPr/>
            <p:nvPr/>
          </p:nvSpPr>
          <p:spPr bwMode="auto">
            <a:xfrm>
              <a:off x="722102" y="1108246"/>
              <a:ext cx="1473568" cy="72000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6" name="角丸四角形 15"/>
            <p:cNvSpPr/>
            <p:nvPr/>
          </p:nvSpPr>
          <p:spPr bwMode="auto">
            <a:xfrm>
              <a:off x="3246080" y="1094680"/>
              <a:ext cx="1569983" cy="72000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8" name="角丸四角形 17"/>
            <p:cNvSpPr/>
            <p:nvPr/>
          </p:nvSpPr>
          <p:spPr bwMode="auto">
            <a:xfrm>
              <a:off x="7506359" y="1103345"/>
              <a:ext cx="1400916" cy="72000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grpSp>
      <p:sp>
        <p:nvSpPr>
          <p:cNvPr id="2" name="タイトル 1"/>
          <p:cNvSpPr>
            <a:spLocks noGrp="1"/>
          </p:cNvSpPr>
          <p:nvPr>
            <p:ph type="title"/>
          </p:nvPr>
        </p:nvSpPr>
        <p:spPr/>
        <p:txBody>
          <a:bodyPr/>
          <a:lstStyle/>
          <a:p>
            <a:r>
              <a:rPr lang="en-US" altLang="ja-JP" dirty="0"/>
              <a:t>3.6 </a:t>
            </a:r>
            <a:r>
              <a:rPr lang="ja-JP" altLang="en-US" dirty="0"/>
              <a:t>機器一覧への</a:t>
            </a:r>
            <a:r>
              <a:rPr lang="ja-JP" altLang="en-US" dirty="0" smtClean="0"/>
              <a:t>登録（</a:t>
            </a:r>
            <a:r>
              <a:rPr lang="en-US" altLang="ja-JP" dirty="0" smtClean="0"/>
              <a:t>2/2)</a:t>
            </a:r>
            <a:endParaRPr kumimoji="1" lang="ja-JP" altLang="en-US" dirty="0"/>
          </a:p>
        </p:txBody>
      </p:sp>
      <p:sp>
        <p:nvSpPr>
          <p:cNvPr id="3" name="コンテンツ プレースホルダー 2"/>
          <p:cNvSpPr>
            <a:spLocks noGrp="1"/>
          </p:cNvSpPr>
          <p:nvPr>
            <p:ph sz="quarter" idx="10"/>
          </p:nvPr>
        </p:nvSpPr>
        <p:spPr/>
        <p:txBody>
          <a:bodyPr/>
          <a:lstStyle/>
          <a:p>
            <a:r>
              <a:rPr lang="ja-JP" altLang="en-US" b="1" dirty="0"/>
              <a:t>機器一覧に</a:t>
            </a:r>
            <a:r>
              <a:rPr lang="en-US" altLang="ja-JP" b="1" dirty="0"/>
              <a:t>NW</a:t>
            </a:r>
            <a:r>
              <a:rPr lang="ja-JP" altLang="en-US" b="1" dirty="0"/>
              <a:t>機器を登録する</a:t>
            </a:r>
            <a:r>
              <a:rPr lang="en-US" altLang="ja-JP" b="1" dirty="0"/>
              <a:t/>
            </a:r>
            <a:br>
              <a:rPr lang="en-US" altLang="ja-JP" b="1" dirty="0"/>
            </a:br>
            <a:r>
              <a:rPr lang="ja-JP" altLang="en-US" sz="1600" dirty="0"/>
              <a:t>機器一覧から今回の作業対象を登録しましょう。</a:t>
            </a:r>
            <a:r>
              <a:rPr lang="en-US" altLang="ja-JP" sz="1600" dirty="0"/>
              <a:t/>
            </a:r>
            <a:br>
              <a:rPr lang="en-US" altLang="ja-JP" sz="1600" dirty="0"/>
            </a:br>
            <a:endParaRPr lang="en-US" altLang="ja-JP" dirty="0"/>
          </a:p>
          <a:p>
            <a:pPr marL="0" indent="0">
              <a:buNone/>
            </a:pPr>
            <a:r>
              <a:rPr lang="ja-JP" altLang="en-US" sz="1600" dirty="0"/>
              <a:t>メニュー</a:t>
            </a:r>
            <a:r>
              <a:rPr lang="en-US" altLang="ja-JP" sz="1600" dirty="0"/>
              <a:t>: </a:t>
            </a:r>
            <a:r>
              <a:rPr lang="ja-JP" altLang="en-US" sz="1600" b="1" dirty="0"/>
              <a:t>基本コンソール </a:t>
            </a:r>
            <a:r>
              <a:rPr lang="en-US" altLang="ja-JP" sz="1600" b="1" dirty="0"/>
              <a:t>&gt;</a:t>
            </a:r>
            <a:r>
              <a:rPr lang="ja-JP" altLang="en-US" sz="1600" b="1" dirty="0"/>
              <a:t> 機器一覧</a:t>
            </a:r>
            <a:endParaRPr lang="en-US" altLang="ja-JP" sz="1600" b="1" dirty="0"/>
          </a:p>
          <a:p>
            <a:pPr marL="342900" indent="-342900">
              <a:buFont typeface="+mj-ea"/>
              <a:buAutoNum type="circleNumDbPlain"/>
            </a:pPr>
            <a:r>
              <a:rPr lang="ja-JP" altLang="en-US" sz="1600" dirty="0"/>
              <a:t>登録 </a:t>
            </a:r>
            <a:r>
              <a:rPr lang="en-US" altLang="ja-JP" sz="1600" dirty="0"/>
              <a:t>&gt;</a:t>
            </a:r>
            <a:r>
              <a:rPr lang="ja-JP" altLang="en-US" sz="1600" dirty="0"/>
              <a:t> 登録開始 を押下する。</a:t>
            </a:r>
            <a:endParaRPr lang="en-US" altLang="ja-JP" sz="1600" dirty="0"/>
          </a:p>
          <a:p>
            <a:pPr marL="342900" indent="-342900">
              <a:buFont typeface="+mj-ea"/>
              <a:buAutoNum type="circleNumDbPlain"/>
            </a:pPr>
            <a:r>
              <a:rPr lang="ja-JP" altLang="en-US" sz="1600" dirty="0"/>
              <a:t>各項目で下図の通り選択し、</a:t>
            </a:r>
            <a:r>
              <a:rPr lang="en-US" altLang="ja-JP" sz="1600" dirty="0"/>
              <a:t>[</a:t>
            </a:r>
            <a:r>
              <a:rPr lang="ja-JP" altLang="en-US" sz="1600" dirty="0"/>
              <a:t>登録</a:t>
            </a:r>
            <a:r>
              <a:rPr lang="en-US" altLang="ja-JP" sz="1600" dirty="0"/>
              <a:t>]</a:t>
            </a:r>
            <a:r>
              <a:rPr lang="ja-JP" altLang="en-US" sz="1600" dirty="0"/>
              <a:t>を押下</a:t>
            </a:r>
            <a:r>
              <a:rPr lang="ja-JP" altLang="en-US" sz="1600" dirty="0" smtClean="0"/>
              <a:t>する</a:t>
            </a:r>
            <a:r>
              <a:rPr lang="ja-JP" altLang="en-US" sz="1600" dirty="0"/>
              <a:t>。</a:t>
            </a:r>
            <a:endParaRPr lang="en-US" altLang="ja-JP" sz="1600" dirty="0"/>
          </a:p>
        </p:txBody>
      </p:sp>
      <p:sp>
        <p:nvSpPr>
          <p:cNvPr id="9" name="角丸四角形 8"/>
          <p:cNvSpPr/>
          <p:nvPr/>
        </p:nvSpPr>
        <p:spPr bwMode="auto">
          <a:xfrm>
            <a:off x="2915771" y="3943631"/>
            <a:ext cx="4032560" cy="2653809"/>
          </a:xfrm>
          <a:prstGeom prst="roundRect">
            <a:avLst>
              <a:gd name="adj" fmla="val 1310"/>
            </a:avLst>
          </a:prstGeom>
          <a:solidFill>
            <a:schemeClr val="bg1"/>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p:txBody>
      </p:sp>
      <p:graphicFrame>
        <p:nvGraphicFramePr>
          <p:cNvPr id="10" name="表 9"/>
          <p:cNvGraphicFramePr>
            <a:graphicFrameLocks noGrp="1"/>
          </p:cNvGraphicFramePr>
          <p:nvPr>
            <p:extLst>
              <p:ext uri="{D42A27DB-BD31-4B8C-83A1-F6EECF244321}">
                <p14:modId xmlns:p14="http://schemas.microsoft.com/office/powerpoint/2010/main" val="4163059321"/>
              </p:ext>
            </p:extLst>
          </p:nvPr>
        </p:nvGraphicFramePr>
        <p:xfrm>
          <a:off x="3089312" y="4013156"/>
          <a:ext cx="3685478" cy="2468880"/>
        </p:xfrm>
        <a:graphic>
          <a:graphicData uri="http://schemas.openxmlformats.org/drawingml/2006/table">
            <a:tbl>
              <a:tblPr firstRow="1" bandRow="1">
                <a:tableStyleId>{93296810-A885-4BE3-A3E7-6D5BEEA58F35}</a:tableStyleId>
              </a:tblPr>
              <a:tblGrid>
                <a:gridCol w="2225993">
                  <a:extLst>
                    <a:ext uri="{9D8B030D-6E8A-4147-A177-3AD203B41FA5}">
                      <a16:colId xmlns:a16="http://schemas.microsoft.com/office/drawing/2014/main" val="916397580"/>
                    </a:ext>
                  </a:extLst>
                </a:gridCol>
                <a:gridCol w="1459485">
                  <a:extLst>
                    <a:ext uri="{9D8B030D-6E8A-4147-A177-3AD203B41FA5}">
                      <a16:colId xmlns:a16="http://schemas.microsoft.com/office/drawing/2014/main" val="2195151760"/>
                    </a:ext>
                  </a:extLst>
                </a:gridCol>
              </a:tblGrid>
              <a:tr h="273600">
                <a:tc>
                  <a:txBody>
                    <a:bodyPr/>
                    <a:lstStyle/>
                    <a:p>
                      <a:r>
                        <a:rPr kumimoji="1" lang="ja-JP" altLang="en-US" sz="1200" dirty="0" smtClean="0"/>
                        <a:t>項目</a:t>
                      </a:r>
                      <a:endParaRPr kumimoji="1" lang="ja-JP" altLang="en-US" sz="1200" dirty="0"/>
                    </a:p>
                  </a:txBody>
                  <a:tcPr/>
                </a:tc>
                <a:tc>
                  <a:txBody>
                    <a:bodyPr/>
                    <a:lstStyle/>
                    <a:p>
                      <a:r>
                        <a:rPr kumimoji="1" lang="en-US" altLang="ja-JP" sz="1200" dirty="0" smtClean="0"/>
                        <a:t>Cisco</a:t>
                      </a:r>
                      <a:r>
                        <a:rPr kumimoji="1" lang="ja-JP" altLang="en-US" sz="1200" dirty="0" smtClean="0"/>
                        <a:t>機器</a:t>
                      </a:r>
                      <a:endParaRPr kumimoji="1" lang="ja-JP" altLang="en-US" sz="1200" dirty="0"/>
                    </a:p>
                  </a:txBody>
                  <a:tcPr/>
                </a:tc>
                <a:extLst>
                  <a:ext uri="{0D108BD9-81ED-4DB2-BD59-A6C34878D82A}">
                    <a16:rowId xmlns:a16="http://schemas.microsoft.com/office/drawing/2014/main" val="2157592072"/>
                  </a:ext>
                </a:extLst>
              </a:tr>
              <a:tr h="273600">
                <a:tc>
                  <a:txBody>
                    <a:bodyPr/>
                    <a:lstStyle/>
                    <a:p>
                      <a:r>
                        <a:rPr kumimoji="1" lang="en-US" altLang="ja-JP" sz="1200" dirty="0" smtClean="0"/>
                        <a:t>HW</a:t>
                      </a:r>
                      <a:r>
                        <a:rPr kumimoji="1" lang="ja-JP" altLang="en-US" sz="1200" dirty="0" smtClean="0"/>
                        <a:t>機器種別</a:t>
                      </a:r>
                      <a:endParaRPr kumimoji="1" lang="ja-JP" altLang="en-US" sz="1200" dirty="0"/>
                    </a:p>
                  </a:txBody>
                  <a:tcPr/>
                </a:tc>
                <a:tc>
                  <a:txBody>
                    <a:bodyPr/>
                    <a:lstStyle/>
                    <a:p>
                      <a:r>
                        <a:rPr kumimoji="1" lang="en-US" altLang="ja-JP" sz="1200" dirty="0" smtClean="0"/>
                        <a:t>NW</a:t>
                      </a:r>
                      <a:endParaRPr kumimoji="1" lang="ja-JP" altLang="en-US" sz="1200" dirty="0"/>
                    </a:p>
                  </a:txBody>
                  <a:tcPr/>
                </a:tc>
                <a:extLst>
                  <a:ext uri="{0D108BD9-81ED-4DB2-BD59-A6C34878D82A}">
                    <a16:rowId xmlns:a16="http://schemas.microsoft.com/office/drawing/2014/main" val="3732144001"/>
                  </a:ext>
                </a:extLst>
              </a:tr>
              <a:tr h="273600">
                <a:tc>
                  <a:txBody>
                    <a:bodyPr/>
                    <a:lstStyle/>
                    <a:p>
                      <a:r>
                        <a:rPr kumimoji="1" lang="ja-JP" altLang="en-US" sz="1200" dirty="0" smtClean="0"/>
                        <a:t>ホスト名</a:t>
                      </a:r>
                      <a:endParaRPr kumimoji="1" lang="ja-JP" altLang="en-US" sz="1200" dirty="0"/>
                    </a:p>
                  </a:txBody>
                  <a:tcPr/>
                </a:tc>
                <a:tc>
                  <a:txBody>
                    <a:bodyPr/>
                    <a:lstStyle/>
                    <a:p>
                      <a:r>
                        <a:rPr kumimoji="1" lang="en-US" altLang="ja-JP" sz="1200" dirty="0" smtClean="0"/>
                        <a:t>(</a:t>
                      </a:r>
                      <a:r>
                        <a:rPr kumimoji="1" lang="ja-JP" altLang="en-US" sz="1200" dirty="0" smtClean="0"/>
                        <a:t>任意の値）</a:t>
                      </a:r>
                      <a:endParaRPr kumimoji="1" lang="ja-JP" altLang="en-US" sz="1200" dirty="0"/>
                    </a:p>
                  </a:txBody>
                  <a:tcPr/>
                </a:tc>
                <a:extLst>
                  <a:ext uri="{0D108BD9-81ED-4DB2-BD59-A6C34878D82A}">
                    <a16:rowId xmlns:a16="http://schemas.microsoft.com/office/drawing/2014/main" val="251108499"/>
                  </a:ext>
                </a:extLst>
              </a:tr>
              <a:tr h="273600">
                <a:tc>
                  <a:txBody>
                    <a:bodyPr/>
                    <a:lstStyle/>
                    <a:p>
                      <a:r>
                        <a:rPr kumimoji="1" lang="en-US" altLang="ja-JP" sz="1200" dirty="0" smtClean="0"/>
                        <a:t>IP</a:t>
                      </a:r>
                      <a:r>
                        <a:rPr kumimoji="1" lang="ja-JP" altLang="en-US" sz="1200" dirty="0" smtClean="0"/>
                        <a:t>アドレス</a:t>
                      </a:r>
                      <a:endParaRPr kumimoji="1" lang="ja-JP" altLang="en-US" sz="1200" dirty="0"/>
                    </a:p>
                  </a:txBody>
                  <a:tcPr/>
                </a:tc>
                <a:tc>
                  <a:txBody>
                    <a:bodyPr/>
                    <a:lstStyle/>
                    <a:p>
                      <a:r>
                        <a:rPr kumimoji="1" lang="en-US" altLang="ja-JP" sz="1200" dirty="0" smtClean="0"/>
                        <a:t>(</a:t>
                      </a:r>
                      <a:r>
                        <a:rPr kumimoji="1" lang="ja-JP" altLang="en-US" sz="1200" dirty="0" smtClean="0"/>
                        <a:t>任意の値</a:t>
                      </a:r>
                      <a:r>
                        <a:rPr kumimoji="1" lang="en-US" altLang="ja-JP" sz="1200" dirty="0" smtClean="0"/>
                        <a:t>)</a:t>
                      </a:r>
                      <a:endParaRPr kumimoji="1" lang="ja-JP" altLang="en-US" sz="1200" dirty="0"/>
                    </a:p>
                  </a:txBody>
                  <a:tcPr/>
                </a:tc>
                <a:extLst>
                  <a:ext uri="{0D108BD9-81ED-4DB2-BD59-A6C34878D82A}">
                    <a16:rowId xmlns:a16="http://schemas.microsoft.com/office/drawing/2014/main" val="4250874330"/>
                  </a:ext>
                </a:extLst>
              </a:tr>
              <a:tr h="273600">
                <a:tc>
                  <a:txBody>
                    <a:bodyPr/>
                    <a:lstStyle/>
                    <a:p>
                      <a:r>
                        <a:rPr kumimoji="1" lang="ja-JP" altLang="en-US" sz="1200" dirty="0" smtClean="0"/>
                        <a:t>ログインユーザ</a:t>
                      </a:r>
                      <a:r>
                        <a:rPr kumimoji="1" lang="en-US" altLang="ja-JP" sz="1200" dirty="0" smtClean="0"/>
                        <a:t>ID</a:t>
                      </a:r>
                      <a:endParaRPr kumimoji="1" lang="ja-JP" altLang="en-US" sz="1200" dirty="0"/>
                    </a:p>
                  </a:txBody>
                  <a:tcPr/>
                </a:tc>
                <a:tc>
                  <a:txBody>
                    <a:bodyPr/>
                    <a:lstStyle/>
                    <a:p>
                      <a:r>
                        <a:rPr kumimoji="1" lang="en-US" altLang="ja-JP" sz="1200" dirty="0" smtClean="0"/>
                        <a:t>(</a:t>
                      </a:r>
                      <a:r>
                        <a:rPr kumimoji="1" lang="ja-JP" altLang="en-US" sz="1200" dirty="0" smtClean="0"/>
                        <a:t>任意の値）</a:t>
                      </a:r>
                      <a:endParaRPr kumimoji="1" lang="ja-JP" altLang="en-US" sz="1200" dirty="0"/>
                    </a:p>
                  </a:txBody>
                  <a:tcPr/>
                </a:tc>
                <a:extLst>
                  <a:ext uri="{0D108BD9-81ED-4DB2-BD59-A6C34878D82A}">
                    <a16:rowId xmlns:a16="http://schemas.microsoft.com/office/drawing/2014/main" val="799716097"/>
                  </a:ext>
                </a:extLst>
              </a:tr>
              <a:tr h="273600">
                <a:tc>
                  <a:txBody>
                    <a:bodyPr/>
                    <a:lstStyle/>
                    <a:p>
                      <a:r>
                        <a:rPr kumimoji="1" lang="ja-JP" altLang="en-US" sz="1200" dirty="0" smtClean="0"/>
                        <a:t>管理</a:t>
                      </a:r>
                      <a:endParaRPr kumimoji="1" lang="ja-JP" altLang="en-US" sz="1200" dirty="0"/>
                    </a:p>
                  </a:txBody>
                  <a:tcPr/>
                </a:tc>
                <a:tc>
                  <a:txBody>
                    <a:bodyPr/>
                    <a:lstStyle/>
                    <a:p>
                      <a:r>
                        <a:rPr kumimoji="1" lang="ja-JP" altLang="en-US" sz="1200" dirty="0" smtClean="0"/>
                        <a:t>●</a:t>
                      </a:r>
                      <a:endParaRPr kumimoji="1" lang="ja-JP" altLang="en-US" sz="1200" dirty="0"/>
                    </a:p>
                  </a:txBody>
                  <a:tcPr/>
                </a:tc>
                <a:extLst>
                  <a:ext uri="{0D108BD9-81ED-4DB2-BD59-A6C34878D82A}">
                    <a16:rowId xmlns:a16="http://schemas.microsoft.com/office/drawing/2014/main" val="1653258803"/>
                  </a:ext>
                </a:extLst>
              </a:tr>
              <a:tr h="273600">
                <a:tc>
                  <a:txBody>
                    <a:bodyPr/>
                    <a:lstStyle/>
                    <a:p>
                      <a:r>
                        <a:rPr kumimoji="1" lang="ja-JP" altLang="en-US" sz="1200" dirty="0" smtClean="0"/>
                        <a:t>ログインパスワード</a:t>
                      </a:r>
                      <a:endParaRPr kumimoji="1" lang="ja-JP" altLang="en-US" sz="1200" dirty="0"/>
                    </a:p>
                  </a:txBody>
                  <a:tcPr/>
                </a:tc>
                <a:tc>
                  <a:txBody>
                    <a:bodyPr/>
                    <a:lstStyle/>
                    <a:p>
                      <a:r>
                        <a:rPr kumimoji="1" lang="en-US" altLang="ja-JP" sz="1200" dirty="0" smtClean="0"/>
                        <a:t>(</a:t>
                      </a:r>
                      <a:r>
                        <a:rPr kumimoji="1" lang="ja-JP" altLang="en-US" sz="1200" dirty="0" smtClean="0"/>
                        <a:t>任意の値）</a:t>
                      </a:r>
                      <a:endParaRPr kumimoji="1" lang="ja-JP" altLang="en-US" sz="1200" dirty="0"/>
                    </a:p>
                  </a:txBody>
                  <a:tcPr/>
                </a:tc>
                <a:extLst>
                  <a:ext uri="{0D108BD9-81ED-4DB2-BD59-A6C34878D82A}">
                    <a16:rowId xmlns:a16="http://schemas.microsoft.com/office/drawing/2014/main" val="2511793800"/>
                  </a:ext>
                </a:extLst>
              </a:tr>
              <a:tr h="273600">
                <a:tc>
                  <a:txBody>
                    <a:bodyPr/>
                    <a:lstStyle/>
                    <a:p>
                      <a:r>
                        <a:rPr kumimoji="1" lang="en-US" altLang="ja-JP" sz="1200" dirty="0" smtClean="0"/>
                        <a:t>Pioneer</a:t>
                      </a:r>
                      <a:r>
                        <a:rPr kumimoji="1" lang="ja-JP" altLang="en-US" sz="1200" dirty="0" smtClean="0"/>
                        <a:t>利用情報</a:t>
                      </a:r>
                      <a:r>
                        <a:rPr kumimoji="1" lang="en-US" altLang="ja-JP" sz="1200" dirty="0" smtClean="0"/>
                        <a:t>/</a:t>
                      </a:r>
                      <a:r>
                        <a:rPr kumimoji="1" lang="ja-JP" altLang="en-US" sz="1200" dirty="0" smtClean="0"/>
                        <a:t>プロトコル</a:t>
                      </a:r>
                      <a:endParaRPr kumimoji="1" lang="ja-JP" altLang="en-US" sz="1200" dirty="0"/>
                    </a:p>
                  </a:txBody>
                  <a:tcPr/>
                </a:tc>
                <a:tc>
                  <a:txBody>
                    <a:bodyPr/>
                    <a:lstStyle/>
                    <a:p>
                      <a:r>
                        <a:rPr kumimoji="1" lang="en-US" altLang="ja-JP" sz="1200" dirty="0" smtClean="0"/>
                        <a:t>telnet</a:t>
                      </a:r>
                      <a:endParaRPr kumimoji="1" lang="ja-JP" altLang="en-US" sz="1200" dirty="0"/>
                    </a:p>
                  </a:txBody>
                  <a:tcPr/>
                </a:tc>
                <a:extLst>
                  <a:ext uri="{0D108BD9-81ED-4DB2-BD59-A6C34878D82A}">
                    <a16:rowId xmlns:a16="http://schemas.microsoft.com/office/drawing/2014/main" val="2907590996"/>
                  </a:ext>
                </a:extLst>
              </a:tr>
              <a:tr h="273600">
                <a:tc>
                  <a:txBody>
                    <a:bodyPr/>
                    <a:lstStyle/>
                    <a:p>
                      <a:r>
                        <a:rPr kumimoji="1" lang="en-US" altLang="ja-JP" sz="1200" dirty="0" smtClean="0"/>
                        <a:t>Pioneer</a:t>
                      </a:r>
                      <a:r>
                        <a:rPr kumimoji="1" lang="ja-JP" altLang="en-US" sz="1200" dirty="0" smtClean="0"/>
                        <a:t>利用情報</a:t>
                      </a:r>
                      <a:r>
                        <a:rPr kumimoji="1" lang="en-US" altLang="ja-JP" sz="1200" dirty="0" smtClean="0"/>
                        <a:t>/OS</a:t>
                      </a:r>
                      <a:r>
                        <a:rPr kumimoji="1" lang="ja-JP" altLang="en-US" sz="1200" dirty="0" smtClean="0"/>
                        <a:t>種別</a:t>
                      </a:r>
                      <a:endParaRPr kumimoji="1" lang="ja-JP" altLang="en-US" sz="1200" dirty="0"/>
                    </a:p>
                  </a:txBody>
                  <a:tcPr/>
                </a:tc>
                <a:tc>
                  <a:txBody>
                    <a:bodyPr/>
                    <a:lstStyle/>
                    <a:p>
                      <a:r>
                        <a:rPr kumimoji="1" lang="en-US" altLang="ja-JP" sz="1200" dirty="0" smtClean="0"/>
                        <a:t>Cisco_L3SW</a:t>
                      </a:r>
                    </a:p>
                  </a:txBody>
                  <a:tcPr/>
                </a:tc>
                <a:extLst>
                  <a:ext uri="{0D108BD9-81ED-4DB2-BD59-A6C34878D82A}">
                    <a16:rowId xmlns:a16="http://schemas.microsoft.com/office/drawing/2014/main" val="3189582397"/>
                  </a:ext>
                </a:extLst>
              </a:tr>
            </a:tbl>
          </a:graphicData>
        </a:graphic>
      </p:graphicFrame>
      <p:sp>
        <p:nvSpPr>
          <p:cNvPr id="11" name="円形吹き出し 10"/>
          <p:cNvSpPr/>
          <p:nvPr/>
        </p:nvSpPr>
        <p:spPr bwMode="auto">
          <a:xfrm>
            <a:off x="2820753" y="3783199"/>
            <a:ext cx="301542" cy="312200"/>
          </a:xfrm>
          <a:prstGeom prst="wedgeEllipseCallout">
            <a:avLst>
              <a:gd name="adj1" fmla="val -200653"/>
              <a:gd name="adj2" fmla="val -103537"/>
            </a:avLst>
          </a:prstGeom>
          <a:solidFill>
            <a:srgbClr val="FF0000"/>
          </a:solidFill>
          <a:ln w="19050">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400" b="1" noProof="0" dirty="0">
                <a:solidFill>
                  <a:srgbClr val="FFFFFF"/>
                </a:solidFill>
                <a:latin typeface="メイリオ"/>
                <a:ea typeface="メイリオ"/>
              </a:rPr>
              <a:t>2</a:t>
            </a:r>
            <a:endParaRPr kumimoji="1" lang="en-US" altLang="ja-JP" sz="1400" b="1" i="0" u="none" strike="noStrike" kern="1200" cap="none" spc="0" normalizeH="0" baseline="0" noProof="0" dirty="0" smtClean="0">
              <a:ln>
                <a:noFill/>
              </a:ln>
              <a:solidFill>
                <a:srgbClr val="FFFFFF"/>
              </a:solidFill>
              <a:effectLst/>
              <a:uLnTx/>
              <a:uFillTx/>
              <a:latin typeface="メイリオ"/>
              <a:ea typeface="メイリオ"/>
              <a:cs typeface="+mn-cs"/>
            </a:endParaRPr>
          </a:p>
        </p:txBody>
      </p:sp>
    </p:spTree>
    <p:extLst>
      <p:ext uri="{BB962C8B-B14F-4D97-AF65-F5344CB8AC3E}">
        <p14:creationId xmlns:p14="http://schemas.microsoft.com/office/powerpoint/2010/main" val="427147433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角丸四角形 9"/>
          <p:cNvSpPr/>
          <p:nvPr/>
        </p:nvSpPr>
        <p:spPr bwMode="auto">
          <a:xfrm>
            <a:off x="2483710" y="3482031"/>
            <a:ext cx="4047713" cy="1819229"/>
          </a:xfrm>
          <a:prstGeom prst="roundRect">
            <a:avLst>
              <a:gd name="adj" fmla="val 1310"/>
            </a:avLst>
          </a:prstGeom>
          <a:solidFill>
            <a:schemeClr val="bg1"/>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ja-JP" altLang="en-US" sz="1200" dirty="0">
                <a:solidFill>
                  <a:schemeClr val="tx1"/>
                </a:solidFill>
                <a:latin typeface="+mn-ea"/>
              </a:rPr>
              <a:t>下表のように入力する。</a:t>
            </a:r>
            <a:r>
              <a:rPr lang="en-US" altLang="ja-JP" sz="1200" dirty="0">
                <a:solidFill>
                  <a:schemeClr val="tx1"/>
                </a:solidFill>
                <a:latin typeface="+mn-ea"/>
              </a:rPr>
              <a:t>(</a:t>
            </a:r>
            <a:r>
              <a:rPr lang="ja-JP" altLang="en-US" sz="1200" dirty="0">
                <a:solidFill>
                  <a:schemeClr val="tx1"/>
                </a:solidFill>
                <a:latin typeface="+mn-ea"/>
              </a:rPr>
              <a:t>次項へ</a:t>
            </a:r>
            <a:r>
              <a:rPr lang="en-US" altLang="ja-JP" sz="1200" dirty="0">
                <a:solidFill>
                  <a:schemeClr val="tx1"/>
                </a:solidFill>
                <a:latin typeface="+mn-ea"/>
              </a:rPr>
              <a:t>)</a:t>
            </a:r>
          </a:p>
          <a:p>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p:txBody>
      </p:sp>
      <p:pic>
        <p:nvPicPr>
          <p:cNvPr id="4" name="図 3"/>
          <p:cNvPicPr>
            <a:picLocks noChangeAspect="1"/>
          </p:cNvPicPr>
          <p:nvPr/>
        </p:nvPicPr>
        <p:blipFill>
          <a:blip r:embed="rId2"/>
          <a:stretch>
            <a:fillRect/>
          </a:stretch>
        </p:blipFill>
        <p:spPr>
          <a:xfrm>
            <a:off x="179513" y="2204830"/>
            <a:ext cx="2147143" cy="4320000"/>
          </a:xfrm>
          <a:prstGeom prst="rect">
            <a:avLst/>
          </a:prstGeom>
        </p:spPr>
      </p:pic>
      <p:sp>
        <p:nvSpPr>
          <p:cNvPr id="2" name="タイトル 1"/>
          <p:cNvSpPr>
            <a:spLocks noGrp="1"/>
          </p:cNvSpPr>
          <p:nvPr>
            <p:ph type="title"/>
          </p:nvPr>
        </p:nvSpPr>
        <p:spPr/>
        <p:txBody>
          <a:bodyPr>
            <a:normAutofit/>
          </a:bodyPr>
          <a:lstStyle/>
          <a:p>
            <a:r>
              <a:rPr lang="en-US" altLang="ja-JP" smtClean="0"/>
              <a:t>3</a:t>
            </a:r>
            <a:r>
              <a:rPr kumimoji="1" lang="en-US" altLang="ja-JP" smtClean="0"/>
              <a:t>.</a:t>
            </a:r>
            <a:r>
              <a:rPr kumimoji="1" lang="ja-JP" altLang="en-US" smtClean="0"/>
              <a:t>７</a:t>
            </a:r>
            <a:r>
              <a:rPr kumimoji="1" lang="en-US" altLang="ja-JP" smtClean="0"/>
              <a:t> </a:t>
            </a:r>
            <a:r>
              <a:rPr lang="ja-JP" altLang="en-US" smtClean="0"/>
              <a:t>パラメータシート作成 </a:t>
            </a:r>
            <a:r>
              <a:rPr kumimoji="1" lang="en-US" altLang="ja-JP" smtClean="0"/>
              <a:t>(1/2)</a:t>
            </a:r>
            <a:endParaRPr kumimoji="1" lang="ja-JP" altLang="en-US"/>
          </a:p>
        </p:txBody>
      </p:sp>
      <p:sp>
        <p:nvSpPr>
          <p:cNvPr id="3" name="コンテンツ プレースホルダー 2"/>
          <p:cNvSpPr>
            <a:spLocks noGrp="1"/>
          </p:cNvSpPr>
          <p:nvPr>
            <p:ph sz="quarter" idx="10"/>
          </p:nvPr>
        </p:nvSpPr>
        <p:spPr>
          <a:xfrm>
            <a:off x="179512" y="836640"/>
            <a:ext cx="8784976" cy="5616476"/>
          </a:xfrm>
        </p:spPr>
        <p:txBody>
          <a:bodyPr/>
          <a:lstStyle/>
          <a:p>
            <a:r>
              <a:rPr kumimoji="1" lang="ja-JP" altLang="en-US" b="1" dirty="0" smtClean="0"/>
              <a:t>メニューを作成する</a:t>
            </a:r>
            <a:endParaRPr kumimoji="1" lang="en-US" altLang="ja-JP" b="1" dirty="0" smtClean="0"/>
          </a:p>
          <a:p>
            <a:pPr marL="0" indent="0">
              <a:buNone/>
            </a:pPr>
            <a:r>
              <a:rPr kumimoji="1" lang="ja-JP" altLang="en-US" sz="1800" dirty="0" smtClean="0"/>
              <a:t>　</a:t>
            </a:r>
            <a:r>
              <a:rPr lang="ja-JP" altLang="en-US" sz="1600" dirty="0"/>
              <a:t>パラメーターシートを作成し</a:t>
            </a:r>
            <a:r>
              <a:rPr lang="ja-JP" altLang="en-US" sz="1600" dirty="0" smtClean="0"/>
              <a:t>、</a:t>
            </a:r>
            <a:r>
              <a:rPr lang="en-US" altLang="ja-JP" sz="1600" dirty="0" smtClean="0"/>
              <a:t/>
            </a:r>
            <a:br>
              <a:rPr lang="en-US" altLang="ja-JP" sz="1600" dirty="0" smtClean="0"/>
            </a:br>
            <a:r>
              <a:rPr lang="ja-JP" altLang="en-US" sz="1600" dirty="0" smtClean="0"/>
              <a:t>　ターゲットホスト</a:t>
            </a:r>
            <a:r>
              <a:rPr lang="ja-JP" altLang="en-US" sz="1600" dirty="0"/>
              <a:t>に適用するパラメータ</a:t>
            </a:r>
            <a:r>
              <a:rPr lang="ja-JP" altLang="en-US" sz="1600" dirty="0" smtClean="0"/>
              <a:t>を作成・管理</a:t>
            </a:r>
            <a:r>
              <a:rPr lang="ja-JP" altLang="en-US" sz="1600" dirty="0"/>
              <a:t>しましょう。</a:t>
            </a:r>
            <a:endParaRPr kumimoji="1" lang="en-US" altLang="ja-JP" sz="1600" dirty="0" smtClean="0"/>
          </a:p>
          <a:p>
            <a:pPr marL="0" indent="0">
              <a:lnSpc>
                <a:spcPct val="150000"/>
              </a:lnSpc>
              <a:buNone/>
            </a:pPr>
            <a:r>
              <a:rPr lang="ja-JP" altLang="en-US" sz="1600" dirty="0" smtClean="0"/>
              <a:t>メニュー</a:t>
            </a:r>
            <a:r>
              <a:rPr lang="en-US" altLang="ja-JP" sz="1600" dirty="0" smtClean="0"/>
              <a:t>:</a:t>
            </a:r>
            <a:r>
              <a:rPr lang="ja-JP" altLang="en-US" sz="1600" dirty="0" smtClean="0"/>
              <a:t> </a:t>
            </a:r>
            <a:r>
              <a:rPr lang="ja-JP" altLang="en-US" sz="1600" b="1" dirty="0" smtClean="0"/>
              <a:t>メニュー作成</a:t>
            </a:r>
            <a:r>
              <a:rPr lang="en-US" altLang="ja-JP" sz="1600" b="1" dirty="0" smtClean="0"/>
              <a:t> &gt; </a:t>
            </a:r>
            <a:r>
              <a:rPr lang="ja-JP" altLang="en-US" sz="1600" b="1" dirty="0" smtClean="0"/>
              <a:t>メニュー定義</a:t>
            </a:r>
            <a:r>
              <a:rPr lang="en-US" altLang="ja-JP" sz="1600" b="1" dirty="0" smtClean="0"/>
              <a:t>/</a:t>
            </a:r>
            <a:r>
              <a:rPr lang="ja-JP" altLang="en-US" sz="1600" b="1" dirty="0" smtClean="0"/>
              <a:t>作成</a:t>
            </a:r>
            <a:endParaRPr lang="en-US" altLang="ja-JP" sz="1600" b="1" dirty="0"/>
          </a:p>
        </p:txBody>
      </p:sp>
      <p:graphicFrame>
        <p:nvGraphicFramePr>
          <p:cNvPr id="7" name="表 6"/>
          <p:cNvGraphicFramePr>
            <a:graphicFrameLocks noGrp="1"/>
          </p:cNvGraphicFramePr>
          <p:nvPr>
            <p:extLst>
              <p:ext uri="{D42A27DB-BD31-4B8C-83A1-F6EECF244321}">
                <p14:modId xmlns:p14="http://schemas.microsoft.com/office/powerpoint/2010/main" val="1487742900"/>
              </p:ext>
            </p:extLst>
          </p:nvPr>
        </p:nvGraphicFramePr>
        <p:xfrm>
          <a:off x="2549314" y="3794231"/>
          <a:ext cx="3866998" cy="1432560"/>
        </p:xfrm>
        <a:graphic>
          <a:graphicData uri="http://schemas.openxmlformats.org/drawingml/2006/table">
            <a:tbl>
              <a:tblPr firstRow="1" firstCol="1" bandRow="1">
                <a:tableStyleId>{93296810-A885-4BE3-A3E7-6D5BEEA58F35}</a:tableStyleId>
              </a:tblPr>
              <a:tblGrid>
                <a:gridCol w="1130618">
                  <a:extLst>
                    <a:ext uri="{9D8B030D-6E8A-4147-A177-3AD203B41FA5}">
                      <a16:colId xmlns:a16="http://schemas.microsoft.com/office/drawing/2014/main" val="1787364272"/>
                    </a:ext>
                  </a:extLst>
                </a:gridCol>
                <a:gridCol w="2736380">
                  <a:extLst>
                    <a:ext uri="{9D8B030D-6E8A-4147-A177-3AD203B41FA5}">
                      <a16:colId xmlns:a16="http://schemas.microsoft.com/office/drawing/2014/main" val="1382453829"/>
                    </a:ext>
                  </a:extLst>
                </a:gridCol>
              </a:tblGrid>
              <a:tr h="152792">
                <a:tc>
                  <a:txBody>
                    <a:bodyPr/>
                    <a:lstStyle/>
                    <a:p>
                      <a:r>
                        <a:rPr kumimoji="1" lang="ja-JP" altLang="en-US" sz="1400" smtClean="0"/>
                        <a:t>項目</a:t>
                      </a:r>
                      <a:endParaRPr kumimoji="1" lang="ja-JP" altLang="en-US" sz="14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400" dirty="0" smtClean="0"/>
                        <a:t>入力内容</a:t>
                      </a:r>
                      <a:endParaRPr kumimoji="1" lang="en-US" altLang="ja-JP" sz="1400" dirty="0" smtClean="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3199749445"/>
                  </a:ext>
                </a:extLst>
              </a:tr>
              <a:tr h="152792">
                <a:tc>
                  <a:txBody>
                    <a:bodyPr/>
                    <a:lstStyle/>
                    <a:p>
                      <a:r>
                        <a:rPr kumimoji="1" lang="ja-JP" altLang="en-US" sz="1400" smtClean="0"/>
                        <a:t>メニュー名</a:t>
                      </a:r>
                      <a:endParaRPr kumimoji="1" lang="ja-JP" altLang="en-US" sz="14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400" dirty="0" smtClean="0"/>
                        <a:t>Pioneer</a:t>
                      </a:r>
                      <a:r>
                        <a:rPr kumimoji="1" lang="ja-JP" altLang="en-US" sz="1400" dirty="0" smtClean="0"/>
                        <a:t>実践</a:t>
                      </a:r>
                      <a:endParaRPr kumimoji="1" lang="en-US" altLang="ja-JP" sz="1400" dirty="0" smtClean="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689715469"/>
                  </a:ext>
                </a:extLst>
              </a:tr>
              <a:tr h="263187">
                <a:tc>
                  <a:txBody>
                    <a:bodyPr/>
                    <a:lstStyle/>
                    <a:p>
                      <a:r>
                        <a:rPr kumimoji="1" lang="ja-JP" altLang="en-US" sz="1400" smtClean="0"/>
                        <a:t>作成対象</a:t>
                      </a:r>
                      <a:endParaRPr kumimoji="1" lang="ja-JP" altLang="en-US" sz="14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ja-JP" altLang="en-US" sz="1400" dirty="0" smtClean="0"/>
                        <a:t>パラメータシート</a:t>
                      </a:r>
                      <a:r>
                        <a:rPr kumimoji="1" lang="en-US" altLang="ja-JP" sz="1400" dirty="0" smtClean="0"/>
                        <a:t>(</a:t>
                      </a:r>
                      <a:r>
                        <a:rPr kumimoji="1" lang="ja-JP" altLang="en-US" sz="1400" dirty="0" smtClean="0"/>
                        <a:t>ホスト</a:t>
                      </a:r>
                      <a:r>
                        <a:rPr kumimoji="1" lang="en-US" altLang="ja-JP" sz="1400" dirty="0" smtClean="0"/>
                        <a:t>/</a:t>
                      </a:r>
                      <a:r>
                        <a:rPr kumimoji="1" lang="ja-JP" altLang="en-US" sz="1400" dirty="0" smtClean="0"/>
                        <a:t>オペレーションあり</a:t>
                      </a:r>
                      <a:r>
                        <a:rPr kumimoji="1" lang="en-US" altLang="ja-JP" sz="1400" dirty="0" smtClean="0"/>
                        <a:t>)</a:t>
                      </a:r>
                      <a:endParaRPr kumimoji="1" lang="ja-JP" altLang="en-US" sz="1400" dirty="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622294804"/>
                  </a:ext>
                </a:extLst>
              </a:tr>
              <a:tr h="152792">
                <a:tc>
                  <a:txBody>
                    <a:bodyPr/>
                    <a:lstStyle/>
                    <a:p>
                      <a:r>
                        <a:rPr kumimoji="1" lang="ja-JP" altLang="en-US" sz="1400" smtClean="0"/>
                        <a:t>表示順序</a:t>
                      </a:r>
                      <a:endParaRPr kumimoji="1" lang="ja-JP" altLang="en-US" sz="140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dirty="0" smtClean="0"/>
                        <a:t>3</a:t>
                      </a:r>
                      <a:endParaRPr kumimoji="1" lang="ja-JP" altLang="en-US" sz="1400" dirty="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09883027"/>
                  </a:ext>
                </a:extLst>
              </a:tr>
            </a:tbl>
          </a:graphicData>
        </a:graphic>
      </p:graphicFrame>
      <p:sp>
        <p:nvSpPr>
          <p:cNvPr id="9" name="角丸四角形 8"/>
          <p:cNvSpPr/>
          <p:nvPr/>
        </p:nvSpPr>
        <p:spPr bwMode="auto">
          <a:xfrm>
            <a:off x="251400" y="2823231"/>
            <a:ext cx="1944270" cy="605769"/>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1" name="円形吹き出し 10"/>
          <p:cNvSpPr/>
          <p:nvPr/>
        </p:nvSpPr>
        <p:spPr bwMode="auto">
          <a:xfrm>
            <a:off x="2247772" y="3325931"/>
            <a:ext cx="301542" cy="312200"/>
          </a:xfrm>
          <a:prstGeom prst="wedgeEllipseCallout">
            <a:avLst>
              <a:gd name="adj1" fmla="val -90097"/>
              <a:gd name="adj2" fmla="val -33365"/>
            </a:avLst>
          </a:prstGeom>
          <a:solidFill>
            <a:srgbClr val="FF0000"/>
          </a:solidFill>
          <a:ln w="19050">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rgbClr val="FFFFFF"/>
                </a:solidFill>
                <a:latin typeface="メイリオ"/>
                <a:ea typeface="メイリオ"/>
              </a:rPr>
              <a:t>１</a:t>
            </a:r>
            <a:endParaRPr kumimoji="1" lang="en-US" altLang="ja-JP" sz="1400" b="1" i="0" u="none" strike="noStrike" kern="1200" cap="none" spc="0" normalizeH="0" baseline="0" noProof="0" dirty="0" smtClean="0">
              <a:ln>
                <a:noFill/>
              </a:ln>
              <a:solidFill>
                <a:srgbClr val="FFFFFF"/>
              </a:solidFill>
              <a:effectLst/>
              <a:uLnTx/>
              <a:uFillTx/>
              <a:latin typeface="メイリオ"/>
              <a:ea typeface="メイリオ"/>
              <a:cs typeface="+mn-cs"/>
            </a:endParaRPr>
          </a:p>
        </p:txBody>
      </p:sp>
    </p:spTree>
    <p:extLst>
      <p:ext uri="{BB962C8B-B14F-4D97-AF65-F5344CB8AC3E}">
        <p14:creationId xmlns:p14="http://schemas.microsoft.com/office/powerpoint/2010/main" val="310809714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79513" y="2263850"/>
            <a:ext cx="5242906" cy="2294202"/>
          </a:xfrm>
          <a:prstGeom prst="rect">
            <a:avLst/>
          </a:prstGeom>
        </p:spPr>
      </p:pic>
      <p:sp>
        <p:nvSpPr>
          <p:cNvPr id="16" name="角丸四角形 15"/>
          <p:cNvSpPr/>
          <p:nvPr/>
        </p:nvSpPr>
        <p:spPr bwMode="auto">
          <a:xfrm>
            <a:off x="5057775" y="3973832"/>
            <a:ext cx="4052410" cy="1811171"/>
          </a:xfrm>
          <a:prstGeom prst="roundRect">
            <a:avLst>
              <a:gd name="adj" fmla="val 1310"/>
            </a:avLst>
          </a:prstGeom>
          <a:solidFill>
            <a:schemeClr val="bg1"/>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p:txBody>
      </p:sp>
      <p:sp>
        <p:nvSpPr>
          <p:cNvPr id="2" name="タイトル 1"/>
          <p:cNvSpPr>
            <a:spLocks noGrp="1"/>
          </p:cNvSpPr>
          <p:nvPr>
            <p:ph type="title"/>
          </p:nvPr>
        </p:nvSpPr>
        <p:spPr/>
        <p:txBody>
          <a:bodyPr/>
          <a:lstStyle/>
          <a:p>
            <a:r>
              <a:rPr lang="en-US" altLang="ja-JP" smtClean="0"/>
              <a:t>3.7 </a:t>
            </a:r>
            <a:r>
              <a:rPr lang="ja-JP" altLang="en-US" smtClean="0"/>
              <a:t>パラメータシート</a:t>
            </a:r>
            <a:r>
              <a:rPr lang="ja-JP" altLang="en-US"/>
              <a:t>作成 </a:t>
            </a:r>
            <a:r>
              <a:rPr lang="en-US" altLang="ja-JP" smtClean="0"/>
              <a:t>(</a:t>
            </a:r>
            <a:r>
              <a:rPr lang="en-US" altLang="ja-JP"/>
              <a:t>2</a:t>
            </a:r>
            <a:r>
              <a:rPr lang="en-US" altLang="ja-JP" smtClean="0"/>
              <a:t>/2)</a:t>
            </a:r>
            <a:endParaRPr kumimoji="1" lang="ja-JP" altLang="en-US"/>
          </a:p>
        </p:txBody>
      </p:sp>
      <p:sp>
        <p:nvSpPr>
          <p:cNvPr id="3" name="コンテンツ プレースホルダー 2"/>
          <p:cNvSpPr>
            <a:spLocks noGrp="1"/>
          </p:cNvSpPr>
          <p:nvPr>
            <p:ph sz="quarter" idx="10"/>
          </p:nvPr>
        </p:nvSpPr>
        <p:spPr/>
        <p:txBody>
          <a:bodyPr/>
          <a:lstStyle/>
          <a:p>
            <a:r>
              <a:rPr kumimoji="1" lang="ja-JP" altLang="en-US" b="1" smtClean="0"/>
              <a:t>パラメータシートの項目名を定義する</a:t>
            </a:r>
            <a:r>
              <a:rPr lang="en-US" altLang="ja-JP" b="1" smtClean="0"/>
              <a:t/>
            </a:r>
            <a:br>
              <a:rPr lang="en-US" altLang="ja-JP" b="1" smtClean="0"/>
            </a:br>
            <a:r>
              <a:rPr lang="ja-JP" altLang="en-US" sz="1600" smtClean="0"/>
              <a:t>前項に続き、シートの項目を定義していきましょう。</a:t>
            </a:r>
            <a:r>
              <a:rPr lang="en-US" altLang="ja-JP" sz="1600" smtClean="0"/>
              <a:t/>
            </a:r>
            <a:br>
              <a:rPr lang="en-US" altLang="ja-JP" sz="1600" smtClean="0"/>
            </a:br>
            <a:endParaRPr lang="en-US" altLang="ja-JP" sz="1600"/>
          </a:p>
          <a:p>
            <a:pPr marL="0" indent="0">
              <a:buNone/>
            </a:pPr>
            <a:r>
              <a:rPr kumimoji="1" lang="ja-JP" altLang="en-US" sz="1600" smtClean="0"/>
              <a:t>メニュー</a:t>
            </a:r>
            <a:r>
              <a:rPr kumimoji="1" lang="en-US" altLang="ja-JP" sz="1600" smtClean="0"/>
              <a:t>:</a:t>
            </a:r>
            <a:r>
              <a:rPr kumimoji="1" lang="ja-JP" altLang="en-US" sz="1600" smtClean="0"/>
              <a:t>　</a:t>
            </a:r>
            <a:r>
              <a:rPr kumimoji="1" lang="ja-JP" altLang="en-US" sz="1600" b="1" smtClean="0"/>
              <a:t>メニュー作成 </a:t>
            </a:r>
            <a:r>
              <a:rPr kumimoji="1" lang="en-US" altLang="ja-JP" sz="1600" b="1" smtClean="0"/>
              <a:t>&gt;</a:t>
            </a:r>
            <a:r>
              <a:rPr kumimoji="1" lang="ja-JP" altLang="en-US" sz="1600" b="1" smtClean="0"/>
              <a:t> メニュ</a:t>
            </a:r>
            <a:r>
              <a:rPr lang="ja-JP" altLang="en-US" sz="1600" b="1" smtClean="0"/>
              <a:t>ー定義</a:t>
            </a:r>
            <a:r>
              <a:rPr lang="en-US" altLang="ja-JP" sz="1600" b="1" smtClean="0"/>
              <a:t>/</a:t>
            </a:r>
            <a:r>
              <a:rPr lang="ja-JP" altLang="en-US" sz="1600" b="1" smtClean="0"/>
              <a:t>作成 </a:t>
            </a:r>
            <a:endParaRPr lang="en-US" altLang="ja-JP" sz="1600" b="1" smtClean="0"/>
          </a:p>
        </p:txBody>
      </p:sp>
      <p:sp>
        <p:nvSpPr>
          <p:cNvPr id="17" name="角丸四角形 16"/>
          <p:cNvSpPr/>
          <p:nvPr/>
        </p:nvSpPr>
        <p:spPr bwMode="auto">
          <a:xfrm>
            <a:off x="179390" y="2265128"/>
            <a:ext cx="360050" cy="226326"/>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smtClean="0">
              <a:ln>
                <a:noFill/>
              </a:ln>
              <a:solidFill>
                <a:srgbClr val="FF0000"/>
              </a:solidFill>
              <a:effectLst/>
              <a:uLnTx/>
              <a:uFillTx/>
              <a:latin typeface="メイリオ"/>
              <a:ea typeface="メイリオ"/>
              <a:cs typeface="+mn-cs"/>
            </a:endParaRPr>
          </a:p>
        </p:txBody>
      </p:sp>
      <p:pic>
        <p:nvPicPr>
          <p:cNvPr id="14" name="図 13"/>
          <p:cNvPicPr>
            <a:picLocks noChangeAspect="1"/>
          </p:cNvPicPr>
          <p:nvPr/>
        </p:nvPicPr>
        <p:blipFill>
          <a:blip r:embed="rId3"/>
          <a:stretch>
            <a:fillRect/>
          </a:stretch>
        </p:blipFill>
        <p:spPr>
          <a:xfrm>
            <a:off x="1951747" y="4921041"/>
            <a:ext cx="3000415" cy="1403220"/>
          </a:xfrm>
          <a:prstGeom prst="rect">
            <a:avLst/>
          </a:prstGeom>
        </p:spPr>
      </p:pic>
      <p:sp>
        <p:nvSpPr>
          <p:cNvPr id="19" name="角丸四角形 18"/>
          <p:cNvSpPr/>
          <p:nvPr/>
        </p:nvSpPr>
        <p:spPr bwMode="auto">
          <a:xfrm>
            <a:off x="1967839" y="6120674"/>
            <a:ext cx="648090" cy="226326"/>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smtClean="0">
              <a:ln>
                <a:noFill/>
              </a:ln>
              <a:solidFill>
                <a:srgbClr val="FF0000"/>
              </a:solidFill>
              <a:effectLst/>
              <a:uLnTx/>
              <a:uFillTx/>
              <a:latin typeface="メイリオ"/>
              <a:ea typeface="メイリオ"/>
              <a:cs typeface="+mn-cs"/>
            </a:endParaRPr>
          </a:p>
        </p:txBody>
      </p:sp>
      <p:graphicFrame>
        <p:nvGraphicFramePr>
          <p:cNvPr id="11" name="表 10"/>
          <p:cNvGraphicFramePr>
            <a:graphicFrameLocks noGrp="1"/>
          </p:cNvGraphicFramePr>
          <p:nvPr>
            <p:extLst>
              <p:ext uri="{D42A27DB-BD31-4B8C-83A1-F6EECF244321}">
                <p14:modId xmlns:p14="http://schemas.microsoft.com/office/powerpoint/2010/main" val="2701389432"/>
              </p:ext>
            </p:extLst>
          </p:nvPr>
        </p:nvGraphicFramePr>
        <p:xfrm>
          <a:off x="5132291" y="4082657"/>
          <a:ext cx="3927187" cy="1550992"/>
        </p:xfrm>
        <a:graphic>
          <a:graphicData uri="http://schemas.openxmlformats.org/drawingml/2006/table">
            <a:tbl>
              <a:tblPr firstRow="1" bandRow="1">
                <a:tableStyleId>{93296810-A885-4BE3-A3E7-6D5BEEA58F35}</a:tableStyleId>
              </a:tblPr>
              <a:tblGrid>
                <a:gridCol w="1627825">
                  <a:extLst>
                    <a:ext uri="{9D8B030D-6E8A-4147-A177-3AD203B41FA5}">
                      <a16:colId xmlns:a16="http://schemas.microsoft.com/office/drawing/2014/main" val="2131603622"/>
                    </a:ext>
                  </a:extLst>
                </a:gridCol>
                <a:gridCol w="1217832">
                  <a:extLst>
                    <a:ext uri="{9D8B030D-6E8A-4147-A177-3AD203B41FA5}">
                      <a16:colId xmlns:a16="http://schemas.microsoft.com/office/drawing/2014/main" val="428160483"/>
                    </a:ext>
                  </a:extLst>
                </a:gridCol>
                <a:gridCol w="1081530">
                  <a:extLst>
                    <a:ext uri="{9D8B030D-6E8A-4147-A177-3AD203B41FA5}">
                      <a16:colId xmlns:a16="http://schemas.microsoft.com/office/drawing/2014/main" val="2290200986"/>
                    </a:ext>
                  </a:extLst>
                </a:gridCol>
              </a:tblGrid>
              <a:tr h="269915">
                <a:tc>
                  <a:txBody>
                    <a:bodyPr/>
                    <a:lstStyle/>
                    <a:p>
                      <a:pPr algn="l"/>
                      <a:r>
                        <a:rPr lang="ja-JP" altLang="en-US" sz="1000" dirty="0">
                          <a:effectLst/>
                        </a:rPr>
                        <a:t>項目名</a:t>
                      </a:r>
                      <a:endParaRPr lang="ja-JP" altLang="en-US" sz="1000" b="0" dirty="0">
                        <a:effectLst/>
                        <a:latin typeface="+mn-lt"/>
                      </a:endParaRPr>
                    </a:p>
                  </a:txBody>
                  <a:tcPr marL="76200" marR="76200" marT="60960" marB="60960" anchor="ct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pPr algn="l"/>
                      <a:r>
                        <a:rPr lang="ja-JP" altLang="en-US" sz="1000">
                          <a:effectLst/>
                        </a:rPr>
                        <a:t>入力方式</a:t>
                      </a:r>
                      <a:endParaRPr lang="ja-JP" altLang="en-US" sz="1000" b="0">
                        <a:effectLst/>
                        <a:latin typeface="+mn-lt"/>
                      </a:endParaRPr>
                    </a:p>
                  </a:txBody>
                  <a:tcPr marL="76200" marR="76200" marT="60960" marB="60960" anchor="ctr">
                    <a:lnT w="28575" cap="flat" cmpd="sng" algn="ctr">
                      <a:solidFill>
                        <a:schemeClr val="bg2">
                          <a:lumMod val="50000"/>
                        </a:schemeClr>
                      </a:solidFill>
                      <a:prstDash val="solid"/>
                      <a:round/>
                      <a:headEnd type="none" w="med" len="med"/>
                      <a:tailEnd type="none" w="med" len="med"/>
                    </a:lnT>
                  </a:tcPr>
                </a:tc>
                <a:tc>
                  <a:txBody>
                    <a:bodyPr/>
                    <a:lstStyle/>
                    <a:p>
                      <a:pPr algn="l"/>
                      <a:r>
                        <a:rPr lang="ja-JP" altLang="en-US" sz="1000" smtClean="0">
                          <a:effectLst/>
                        </a:rPr>
                        <a:t>最大</a:t>
                      </a:r>
                      <a:r>
                        <a:rPr lang="ja-JP" altLang="en-US" sz="1000">
                          <a:effectLst/>
                        </a:rPr>
                        <a:t>バイト数</a:t>
                      </a:r>
                      <a:endParaRPr lang="ja-JP" altLang="en-US" sz="1000" b="0">
                        <a:effectLst/>
                        <a:latin typeface="+mn-lt"/>
                      </a:endParaRPr>
                    </a:p>
                  </a:txBody>
                  <a:tcPr marL="76200" marR="76200" marT="60960" marB="60960" anchor="ct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2119718465"/>
                  </a:ext>
                </a:extLst>
              </a:tr>
              <a:tr h="319168">
                <a:tc>
                  <a:txBody>
                    <a:bodyPr/>
                    <a:lstStyle/>
                    <a:p>
                      <a:r>
                        <a:rPr kumimoji="1" lang="en-US" altLang="ja-JP" sz="1000" dirty="0" err="1" smtClean="0"/>
                        <a:t>syslog_server_ip</a:t>
                      </a:r>
                      <a:endParaRPr kumimoji="1" lang="ja-JP" altLang="en-US" sz="1000" dirty="0"/>
                    </a:p>
                  </a:txBody>
                  <a:tcPr>
                    <a:lnL w="28575" cap="flat" cmpd="sng" algn="ctr">
                      <a:solidFill>
                        <a:schemeClr val="bg2">
                          <a:lumMod val="50000"/>
                        </a:schemeClr>
                      </a:solidFill>
                      <a:prstDash val="solid"/>
                      <a:round/>
                      <a:headEnd type="none" w="med" len="med"/>
                      <a:tailEnd type="none" w="med" len="med"/>
                    </a:lnL>
                  </a:tcPr>
                </a:tc>
                <a:tc>
                  <a:txBody>
                    <a:bodyPr/>
                    <a:lstStyle/>
                    <a:p>
                      <a:r>
                        <a:rPr kumimoji="1" lang="ja-JP" altLang="en-US" sz="1000" smtClean="0"/>
                        <a:t>文字列</a:t>
                      </a:r>
                      <a:r>
                        <a:rPr kumimoji="1" lang="en-US" altLang="ja-JP" sz="1000" smtClean="0"/>
                        <a:t>(</a:t>
                      </a:r>
                      <a:r>
                        <a:rPr kumimoji="1" lang="ja-JP" altLang="en-US" sz="1000" smtClean="0"/>
                        <a:t>単一行</a:t>
                      </a:r>
                      <a:r>
                        <a:rPr kumimoji="1" lang="en-US" altLang="ja-JP" sz="1000" smtClean="0"/>
                        <a:t>)</a:t>
                      </a:r>
                      <a:endParaRPr kumimoji="1" lang="ja-JP" altLang="en-US" sz="1000"/>
                    </a:p>
                  </a:txBody>
                  <a:tcPr/>
                </a:tc>
                <a:tc>
                  <a:txBody>
                    <a:bodyPr/>
                    <a:lstStyle/>
                    <a:p>
                      <a:r>
                        <a:rPr kumimoji="1" lang="en-US" altLang="ja-JP" sz="1000" smtClean="0"/>
                        <a:t>32</a:t>
                      </a:r>
                      <a:endParaRPr kumimoji="1" lang="ja-JP" altLang="en-US" sz="10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687640512"/>
                  </a:ext>
                </a:extLst>
              </a:tr>
              <a:tr h="319168">
                <a:tc>
                  <a:txBody>
                    <a:bodyPr/>
                    <a:lstStyle/>
                    <a:p>
                      <a:r>
                        <a:rPr kumimoji="1" lang="en-US" altLang="ja-JP" sz="1000" dirty="0" err="1" smtClean="0"/>
                        <a:t>sub_syslog_server_ip</a:t>
                      </a:r>
                      <a:endParaRPr kumimoji="1" lang="ja-JP" altLang="en-US" sz="1000" dirty="0"/>
                    </a:p>
                  </a:txBody>
                  <a:tcPr>
                    <a:lnL w="28575" cap="flat" cmpd="sng" algn="ctr">
                      <a:solidFill>
                        <a:schemeClr val="bg2">
                          <a:lumMod val="50000"/>
                        </a:schemeClr>
                      </a:solidFill>
                      <a:prstDash val="solid"/>
                      <a:round/>
                      <a:headEnd type="none" w="med" len="med"/>
                      <a:tailEnd type="none" w="med" len="med"/>
                    </a:lnL>
                  </a:tcPr>
                </a:tc>
                <a:tc>
                  <a:txBody>
                    <a:bodyPr/>
                    <a:lstStyle/>
                    <a:p>
                      <a:r>
                        <a:rPr kumimoji="1" lang="ja-JP" altLang="en-US" sz="1000" smtClean="0"/>
                        <a:t>文字列</a:t>
                      </a:r>
                      <a:r>
                        <a:rPr kumimoji="1" lang="en-US" altLang="ja-JP" sz="1000" smtClean="0"/>
                        <a:t>(</a:t>
                      </a:r>
                      <a:r>
                        <a:rPr kumimoji="1" lang="ja-JP" altLang="en-US" sz="1000" smtClean="0"/>
                        <a:t>単一行</a:t>
                      </a:r>
                      <a:r>
                        <a:rPr kumimoji="1" lang="en-US" altLang="ja-JP" sz="1000" smtClean="0"/>
                        <a:t>)</a:t>
                      </a:r>
                      <a:endParaRPr kumimoji="1" lang="ja-JP" altLang="en-US" sz="1000"/>
                    </a:p>
                  </a:txBody>
                  <a:tcPr/>
                </a:tc>
                <a:tc>
                  <a:txBody>
                    <a:bodyPr/>
                    <a:lstStyle/>
                    <a:p>
                      <a:r>
                        <a:rPr kumimoji="1" lang="en-US" altLang="ja-JP" sz="1000" smtClean="0"/>
                        <a:t>32</a:t>
                      </a:r>
                      <a:endParaRPr kumimoji="1" lang="ja-JP" altLang="en-US" sz="10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034061437"/>
                  </a:ext>
                </a:extLst>
              </a:tr>
              <a:tr h="3191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err="1" smtClean="0"/>
                        <a:t>log_facility</a:t>
                      </a:r>
                      <a:endParaRPr kumimoji="1" lang="ja-JP" altLang="en-US" sz="1000" dirty="0" smtClean="0"/>
                    </a:p>
                  </a:txBody>
                  <a:tcPr>
                    <a:lnL w="28575" cap="flat" cmpd="sng" algn="ctr">
                      <a:solidFill>
                        <a:schemeClr val="bg2">
                          <a:lumMod val="50000"/>
                        </a:schemeClr>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smtClean="0"/>
                        <a:t>文字列</a:t>
                      </a:r>
                      <a:r>
                        <a:rPr kumimoji="1" lang="en-US" altLang="ja-JP" sz="1000" smtClean="0"/>
                        <a:t>(</a:t>
                      </a:r>
                      <a:r>
                        <a:rPr kumimoji="1" lang="ja-JP" altLang="en-US" sz="1000" smtClean="0"/>
                        <a:t>単一行</a:t>
                      </a:r>
                      <a:r>
                        <a:rPr kumimoji="1" lang="en-US" altLang="ja-JP" sz="1000" smtClean="0"/>
                        <a:t>)</a:t>
                      </a:r>
                      <a:endParaRPr kumimoji="1" lang="ja-JP" altLang="en-US" sz="100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smtClean="0"/>
                        <a:t>32</a:t>
                      </a:r>
                      <a:endParaRPr kumimoji="1" lang="ja-JP" altLang="en-US" sz="1000" smtClean="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775555701"/>
                  </a:ext>
                </a:extLst>
              </a:tr>
              <a:tr h="319168">
                <a:tc>
                  <a:txBody>
                    <a:bodyPr/>
                    <a:lstStyle/>
                    <a:p>
                      <a:r>
                        <a:rPr kumimoji="1" lang="en-US" altLang="ja-JP" sz="1000" dirty="0" err="1" smtClean="0"/>
                        <a:t>log_severity</a:t>
                      </a:r>
                      <a:endParaRPr kumimoji="1" lang="ja-JP" altLang="en-US" sz="1000" dirty="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smtClean="0"/>
                        <a:t>文字列</a:t>
                      </a:r>
                      <a:r>
                        <a:rPr kumimoji="1" lang="en-US" altLang="ja-JP" sz="1000" smtClean="0"/>
                        <a:t>(</a:t>
                      </a:r>
                      <a:r>
                        <a:rPr kumimoji="1" lang="ja-JP" altLang="en-US" sz="1000" smtClean="0"/>
                        <a:t>単一行</a:t>
                      </a:r>
                      <a:r>
                        <a:rPr kumimoji="1" lang="en-US" altLang="ja-JP" sz="1000" smtClean="0"/>
                        <a:t>)</a:t>
                      </a:r>
                      <a:endParaRPr kumimoji="1" lang="ja-JP" altLang="en-US" sz="1000" smtClean="0"/>
                    </a:p>
                  </a:txBody>
                  <a:tcP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smtClean="0"/>
                        <a:t>32</a:t>
                      </a:r>
                      <a:endParaRPr kumimoji="1" lang="ja-JP" altLang="en-US" sz="1000" dirty="0" smtClean="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338755945"/>
                  </a:ext>
                </a:extLst>
              </a:tr>
            </a:tbl>
          </a:graphicData>
        </a:graphic>
      </p:graphicFrame>
      <p:sp>
        <p:nvSpPr>
          <p:cNvPr id="12" name="コンテンツ プレースホルダー 2"/>
          <p:cNvSpPr txBox="1">
            <a:spLocks/>
          </p:cNvSpPr>
          <p:nvPr/>
        </p:nvSpPr>
        <p:spPr bwMode="gray">
          <a:xfrm>
            <a:off x="179512" y="836712"/>
            <a:ext cx="8784976" cy="5616476"/>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r>
              <a:rPr lang="ja-JP" altLang="en-US" b="1" kern="0" smtClean="0"/>
              <a:t>パラメータシートの項目名を定義する</a:t>
            </a:r>
            <a:br>
              <a:rPr lang="ja-JP" altLang="en-US" b="1" kern="0" smtClean="0"/>
            </a:br>
            <a:r>
              <a:rPr lang="ja-JP" altLang="en-US" sz="1600" kern="0" smtClean="0"/>
              <a:t>前項に続き、シートの項目を定義していきましょう。</a:t>
            </a:r>
            <a:br>
              <a:rPr lang="ja-JP" altLang="en-US" sz="1600" kern="0" smtClean="0"/>
            </a:br>
            <a:endParaRPr lang="ja-JP" altLang="en-US" sz="1600" kern="0" smtClean="0"/>
          </a:p>
          <a:p>
            <a:pPr marL="0" indent="0">
              <a:buFont typeface="Arial" panose="020B0604020202020204" pitchFamily="34" charset="0"/>
              <a:buNone/>
            </a:pPr>
            <a:r>
              <a:rPr lang="ja-JP" altLang="en-US" sz="1600" kern="0" smtClean="0"/>
              <a:t>メニュー</a:t>
            </a:r>
            <a:r>
              <a:rPr lang="en-US" altLang="ja-JP" sz="1600" kern="0" smtClean="0"/>
              <a:t>:</a:t>
            </a:r>
            <a:r>
              <a:rPr lang="ja-JP" altLang="en-US" sz="1600" kern="0" smtClean="0"/>
              <a:t>　</a:t>
            </a:r>
            <a:r>
              <a:rPr lang="ja-JP" altLang="en-US" sz="1600" b="1" kern="0" smtClean="0"/>
              <a:t>メニュー作成 </a:t>
            </a:r>
            <a:r>
              <a:rPr lang="en-US" altLang="ja-JP" sz="1600" b="1" kern="0" smtClean="0"/>
              <a:t>&gt;</a:t>
            </a:r>
            <a:r>
              <a:rPr lang="ja-JP" altLang="en-US" sz="1600" b="1" kern="0" smtClean="0"/>
              <a:t> メニュー定義</a:t>
            </a:r>
            <a:r>
              <a:rPr lang="en-US" altLang="ja-JP" sz="1600" b="1" kern="0" smtClean="0"/>
              <a:t>/</a:t>
            </a:r>
            <a:r>
              <a:rPr lang="ja-JP" altLang="en-US" sz="1600" b="1" kern="0" smtClean="0"/>
              <a:t>作成 </a:t>
            </a:r>
          </a:p>
        </p:txBody>
      </p:sp>
      <p:sp>
        <p:nvSpPr>
          <p:cNvPr id="22" name="角丸四角形 21"/>
          <p:cNvSpPr/>
          <p:nvPr/>
        </p:nvSpPr>
        <p:spPr bwMode="auto">
          <a:xfrm>
            <a:off x="928916" y="2157662"/>
            <a:ext cx="2503610" cy="372682"/>
          </a:xfrm>
          <a:prstGeom prst="roundRect">
            <a:avLst/>
          </a:prstGeom>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ja-JP" altLang="en-US" sz="1200" smtClean="0">
                <a:solidFill>
                  <a:schemeClr val="tx1"/>
                </a:solidFill>
                <a:latin typeface="+mn-ea"/>
              </a:rPr>
              <a:t>押下して新しい項目を追加する。</a:t>
            </a:r>
            <a:endParaRPr lang="en-US" altLang="ja-JP" sz="1200">
              <a:solidFill>
                <a:schemeClr val="tx1"/>
              </a:solidFill>
              <a:latin typeface="+mn-ea"/>
            </a:endParaRPr>
          </a:p>
        </p:txBody>
      </p:sp>
      <p:sp>
        <p:nvSpPr>
          <p:cNvPr id="20" name="円形吹き出し 19"/>
          <p:cNvSpPr/>
          <p:nvPr/>
        </p:nvSpPr>
        <p:spPr bwMode="auto">
          <a:xfrm>
            <a:off x="663856" y="2179254"/>
            <a:ext cx="301542" cy="312200"/>
          </a:xfrm>
          <a:prstGeom prst="wedgeEllipseCallout">
            <a:avLst>
              <a:gd name="adj1" fmla="val -84061"/>
              <a:gd name="adj2" fmla="val 6161"/>
            </a:avLst>
          </a:prstGeom>
          <a:solidFill>
            <a:srgbClr val="FF0000"/>
          </a:solidFill>
          <a:ln w="19050">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i="0" u="none" strike="noStrike" kern="1200" cap="none" spc="0" normalizeH="0" baseline="0" noProof="0" dirty="0" smtClean="0">
                <a:ln>
                  <a:noFill/>
                </a:ln>
                <a:solidFill>
                  <a:srgbClr val="FFFFFF"/>
                </a:solidFill>
                <a:effectLst/>
                <a:uLnTx/>
                <a:uFillTx/>
                <a:latin typeface="メイリオ"/>
                <a:ea typeface="メイリオ"/>
                <a:cs typeface="+mn-cs"/>
              </a:rPr>
              <a:t>１</a:t>
            </a:r>
          </a:p>
        </p:txBody>
      </p:sp>
      <p:sp>
        <p:nvSpPr>
          <p:cNvPr id="15" name="円形吹き出し 14"/>
          <p:cNvSpPr/>
          <p:nvPr/>
        </p:nvSpPr>
        <p:spPr bwMode="auto">
          <a:xfrm>
            <a:off x="5004390" y="3862953"/>
            <a:ext cx="301542" cy="312200"/>
          </a:xfrm>
          <a:prstGeom prst="wedgeEllipseCallout">
            <a:avLst>
              <a:gd name="adj1" fmla="val -115795"/>
              <a:gd name="adj2" fmla="val -105347"/>
            </a:avLst>
          </a:prstGeom>
          <a:solidFill>
            <a:srgbClr val="FF0000"/>
          </a:solidFill>
          <a:ln w="19050">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smtClean="0">
                <a:ln>
                  <a:noFill/>
                </a:ln>
                <a:solidFill>
                  <a:srgbClr val="FFFFFF"/>
                </a:solidFill>
                <a:effectLst/>
                <a:uLnTx/>
                <a:uFillTx/>
                <a:latin typeface="メイリオ"/>
                <a:ea typeface="メイリオ"/>
                <a:cs typeface="+mn-cs"/>
              </a:rPr>
              <a:t>2</a:t>
            </a:r>
          </a:p>
        </p:txBody>
      </p:sp>
      <p:sp>
        <p:nvSpPr>
          <p:cNvPr id="24" name="角丸四角形 23"/>
          <p:cNvSpPr/>
          <p:nvPr/>
        </p:nvSpPr>
        <p:spPr bwMode="auto">
          <a:xfrm>
            <a:off x="2918809" y="6091876"/>
            <a:ext cx="2503610" cy="372682"/>
          </a:xfrm>
          <a:prstGeom prst="roundRect">
            <a:avLst/>
          </a:prstGeom>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ja-JP" altLang="en-US" sz="1200" smtClean="0">
                <a:solidFill>
                  <a:schemeClr val="tx1"/>
                </a:solidFill>
                <a:latin typeface="+mn-ea"/>
              </a:rPr>
              <a:t>押下してメニュー作成を</a:t>
            </a:r>
            <a:r>
              <a:rPr lang="ja-JP" altLang="en-US" sz="1200">
                <a:solidFill>
                  <a:schemeClr val="tx1"/>
                </a:solidFill>
                <a:latin typeface="+mn-ea"/>
              </a:rPr>
              <a:t>実行</a:t>
            </a:r>
            <a:r>
              <a:rPr lang="ja-JP" altLang="en-US" sz="1200" smtClean="0">
                <a:solidFill>
                  <a:schemeClr val="tx1"/>
                </a:solidFill>
                <a:latin typeface="+mn-ea"/>
              </a:rPr>
              <a:t>する。</a:t>
            </a:r>
            <a:endParaRPr lang="en-US" altLang="ja-JP" sz="1200">
              <a:solidFill>
                <a:schemeClr val="tx1"/>
              </a:solidFill>
              <a:latin typeface="+mn-ea"/>
            </a:endParaRPr>
          </a:p>
        </p:txBody>
      </p:sp>
      <p:sp>
        <p:nvSpPr>
          <p:cNvPr id="21" name="円形吹き出し 20"/>
          <p:cNvSpPr/>
          <p:nvPr/>
        </p:nvSpPr>
        <p:spPr bwMode="auto">
          <a:xfrm>
            <a:off x="2682636" y="6002197"/>
            <a:ext cx="301542" cy="312200"/>
          </a:xfrm>
          <a:prstGeom prst="wedgeEllipseCallout">
            <a:avLst>
              <a:gd name="adj1" fmla="val -84061"/>
              <a:gd name="adj2" fmla="val 6161"/>
            </a:avLst>
          </a:prstGeom>
          <a:solidFill>
            <a:srgbClr val="FF0000"/>
          </a:solidFill>
          <a:ln w="19050">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smtClean="0">
                <a:ln>
                  <a:noFill/>
                </a:ln>
                <a:solidFill>
                  <a:srgbClr val="FFFFFF"/>
                </a:solidFill>
                <a:effectLst/>
                <a:uLnTx/>
                <a:uFillTx/>
                <a:latin typeface="メイリオ"/>
                <a:ea typeface="メイリオ"/>
                <a:cs typeface="+mn-cs"/>
              </a:rPr>
              <a:t>3</a:t>
            </a:r>
            <a:endParaRPr kumimoji="1" lang="ja-JP" altLang="en-US" sz="1400" b="1" i="0" u="none" strike="noStrike" kern="1200" cap="none" spc="0" normalizeH="0" baseline="0" noProof="0" smtClean="0">
              <a:ln>
                <a:noFill/>
              </a:ln>
              <a:solidFill>
                <a:srgbClr val="FFFFFF"/>
              </a:solidFill>
              <a:effectLst/>
              <a:uLnTx/>
              <a:uFillTx/>
              <a:latin typeface="メイリオ"/>
              <a:ea typeface="メイリオ"/>
              <a:cs typeface="+mn-cs"/>
            </a:endParaRPr>
          </a:p>
        </p:txBody>
      </p:sp>
    </p:spTree>
    <p:extLst>
      <p:ext uri="{BB962C8B-B14F-4D97-AF65-F5344CB8AC3E}">
        <p14:creationId xmlns:p14="http://schemas.microsoft.com/office/powerpoint/2010/main" val="5966200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179512" y="836944"/>
            <a:ext cx="8784976" cy="5616476"/>
          </a:xfrm>
        </p:spPr>
        <p:txBody>
          <a:bodyPr/>
          <a:lstStyle/>
          <a:p>
            <a:r>
              <a:rPr kumimoji="1" lang="ja-JP" altLang="en-US" b="1" dirty="0" smtClean="0"/>
              <a:t>シナリオ</a:t>
            </a:r>
            <a:r>
              <a:rPr kumimoji="1" lang="en-US" altLang="ja-JP" dirty="0" smtClean="0"/>
              <a:t/>
            </a:r>
            <a:br>
              <a:rPr kumimoji="1" lang="en-US" altLang="ja-JP" dirty="0" smtClean="0"/>
            </a:br>
            <a:r>
              <a:rPr lang="ja-JP" altLang="en-US" sz="1600" dirty="0" smtClean="0"/>
              <a:t>大別して</a:t>
            </a:r>
            <a:r>
              <a:rPr kumimoji="1" lang="en-US" altLang="ja-JP" sz="1600" dirty="0" smtClean="0"/>
              <a:t>3</a:t>
            </a:r>
            <a:r>
              <a:rPr kumimoji="1" lang="ja-JP" altLang="en-US" sz="1600" dirty="0" smtClean="0"/>
              <a:t>ステップから成る作業を実行</a:t>
            </a:r>
            <a:r>
              <a:rPr kumimoji="1" lang="ja-JP" altLang="en-US" sz="1600" smtClean="0"/>
              <a:t>し、</a:t>
            </a:r>
            <a:r>
              <a:rPr lang="en-US" altLang="ja-JP" sz="1600" smtClean="0">
                <a:solidFill>
                  <a:srgbClr val="FF0000"/>
                </a:solidFill>
              </a:rPr>
              <a:t>Playbook</a:t>
            </a:r>
            <a:r>
              <a:rPr lang="ja-JP" altLang="en-US" sz="1600" smtClean="0">
                <a:solidFill>
                  <a:srgbClr val="FF0000"/>
                </a:solidFill>
              </a:rPr>
              <a:t>の</a:t>
            </a:r>
            <a:r>
              <a:rPr lang="ja-JP" altLang="en-US" sz="1600" dirty="0" smtClean="0">
                <a:solidFill>
                  <a:srgbClr val="FF0000"/>
                </a:solidFill>
              </a:rPr>
              <a:t>再利用性</a:t>
            </a:r>
            <a:r>
              <a:rPr lang="ja-JP" altLang="en-US" sz="1600" dirty="0" smtClean="0"/>
              <a:t>を体感いただけます。</a:t>
            </a:r>
            <a:r>
              <a:rPr lang="en-US" altLang="ja-JP" sz="1600" dirty="0" smtClean="0"/>
              <a:t/>
            </a:r>
            <a:br>
              <a:rPr lang="en-US" altLang="ja-JP" sz="1600" dirty="0" smtClean="0"/>
            </a:br>
            <a:r>
              <a:rPr lang="ja-JP" altLang="en-US" sz="1600" dirty="0" smtClean="0"/>
              <a:t>① </a:t>
            </a:r>
            <a:r>
              <a:rPr lang="en-US" altLang="ja-JP" sz="1600" dirty="0" smtClean="0"/>
              <a:t>Movement</a:t>
            </a:r>
            <a:r>
              <a:rPr lang="ja-JP" altLang="en-US" sz="1600" dirty="0" smtClean="0"/>
              <a:t>を組み合わせて</a:t>
            </a:r>
            <a:r>
              <a:rPr lang="en-US" altLang="ja-JP" sz="1600" dirty="0" smtClean="0"/>
              <a:t>Conductor</a:t>
            </a:r>
            <a:r>
              <a:rPr lang="ja-JP" altLang="en-US" sz="1600" dirty="0" smtClean="0"/>
              <a:t>を作成する。</a:t>
            </a:r>
            <a:r>
              <a:rPr lang="en-US" altLang="ja-JP" sz="1600" dirty="0"/>
              <a:t/>
            </a:r>
            <a:br>
              <a:rPr lang="en-US" altLang="ja-JP" sz="1600" dirty="0"/>
            </a:br>
            <a:r>
              <a:rPr lang="ja-JP" altLang="en-US" sz="1600" dirty="0" smtClean="0"/>
              <a:t>② メニューを作成し、パラメータを登録する。</a:t>
            </a:r>
            <a:r>
              <a:rPr lang="en-US" altLang="ja-JP" sz="1600" dirty="0"/>
              <a:t/>
            </a:r>
            <a:br>
              <a:rPr lang="en-US" altLang="ja-JP" sz="1600" dirty="0"/>
            </a:br>
            <a:r>
              <a:rPr lang="ja-JP" altLang="en-US" sz="1600" dirty="0" smtClean="0"/>
              <a:t>③ 作成した</a:t>
            </a:r>
            <a:r>
              <a:rPr lang="en-US" altLang="ja-JP" sz="1600" dirty="0" smtClean="0"/>
              <a:t>Conductor</a:t>
            </a:r>
            <a:r>
              <a:rPr lang="ja-JP" altLang="en-US" sz="1600" dirty="0" smtClean="0"/>
              <a:t>を</a:t>
            </a:r>
            <a:r>
              <a:rPr lang="ja-JP" altLang="en-US" sz="1600" dirty="0"/>
              <a:t>実行</a:t>
            </a:r>
            <a:r>
              <a:rPr lang="ja-JP" altLang="en-US" sz="1600" dirty="0" smtClean="0"/>
              <a:t>する。</a:t>
            </a:r>
            <a:r>
              <a:rPr lang="en-US" altLang="ja-JP" sz="1600" dirty="0" smtClean="0"/>
              <a:t/>
            </a:r>
            <a:br>
              <a:rPr lang="en-US" altLang="ja-JP" sz="1600" dirty="0" smtClean="0"/>
            </a:br>
            <a:r>
              <a:rPr lang="en-US" altLang="ja-JP" sz="1600" dirty="0"/>
              <a:t/>
            </a:r>
            <a:br>
              <a:rPr lang="en-US" altLang="ja-JP" sz="1600" dirty="0"/>
            </a:br>
            <a:r>
              <a:rPr lang="ja-JP" altLang="en-US" sz="1600" dirty="0" smtClean="0"/>
              <a:t>今回は</a:t>
            </a:r>
            <a:r>
              <a:rPr lang="ja-JP" altLang="en-US" sz="1600" u="sng" dirty="0" smtClean="0"/>
              <a:t>「</a:t>
            </a:r>
            <a:r>
              <a:rPr lang="en-US" altLang="ja-JP" sz="1600" u="sng" dirty="0" smtClean="0"/>
              <a:t>Apache</a:t>
            </a:r>
            <a:r>
              <a:rPr lang="ja-JP" altLang="en-US" sz="1600" u="sng" dirty="0" smtClean="0"/>
              <a:t>・</a:t>
            </a:r>
            <a:r>
              <a:rPr lang="en-US" altLang="ja-JP" sz="1600" u="sng" dirty="0" smtClean="0"/>
              <a:t>Tomcat</a:t>
            </a:r>
            <a:r>
              <a:rPr lang="ja-JP" altLang="en-US" sz="1600" u="sng" dirty="0" smtClean="0"/>
              <a:t>」両サービスのインストールと起動</a:t>
            </a:r>
            <a:r>
              <a:rPr lang="ja-JP" altLang="en-US" sz="1600" dirty="0" smtClean="0"/>
              <a:t>を行います。</a:t>
            </a:r>
            <a:r>
              <a:rPr lang="en-US" altLang="ja-JP" sz="1600" dirty="0" smtClean="0"/>
              <a:t/>
            </a:r>
            <a:br>
              <a:rPr lang="en-US" altLang="ja-JP" sz="1600" dirty="0" smtClean="0"/>
            </a:br>
            <a:endParaRPr lang="en-US" altLang="ja-JP" sz="1600" dirty="0" smtClean="0"/>
          </a:p>
          <a:p>
            <a:r>
              <a:rPr lang="ja-JP" altLang="en-US" b="1" dirty="0"/>
              <a:t>シナリオ</a:t>
            </a:r>
            <a:r>
              <a:rPr lang="ja-JP" altLang="en-US" b="1" dirty="0" smtClean="0"/>
              <a:t>のイメージ</a:t>
            </a:r>
            <a:endParaRPr lang="en-US" altLang="ja-JP" b="1" dirty="0" smtClean="0"/>
          </a:p>
        </p:txBody>
      </p:sp>
      <p:sp>
        <p:nvSpPr>
          <p:cNvPr id="22" name="角丸四角形 21"/>
          <p:cNvSpPr/>
          <p:nvPr/>
        </p:nvSpPr>
        <p:spPr bwMode="auto">
          <a:xfrm>
            <a:off x="179513" y="3557605"/>
            <a:ext cx="2911886" cy="2967825"/>
          </a:xfrm>
          <a:prstGeom prst="roundRect">
            <a:avLst/>
          </a:prstGeom>
          <a:solidFill>
            <a:schemeClr val="bg1">
              <a:lumMod val="7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smtClean="0">
              <a:latin typeface="+mn-ea"/>
            </a:endParaRPr>
          </a:p>
        </p:txBody>
      </p:sp>
      <p:sp>
        <p:nvSpPr>
          <p:cNvPr id="23" name="テキスト ボックス 22"/>
          <p:cNvSpPr txBox="1"/>
          <p:nvPr/>
        </p:nvSpPr>
        <p:spPr>
          <a:xfrm>
            <a:off x="315637" y="3637366"/>
            <a:ext cx="2710138" cy="307777"/>
          </a:xfrm>
          <a:prstGeom prst="rect">
            <a:avLst/>
          </a:prstGeom>
          <a:noFill/>
        </p:spPr>
        <p:txBody>
          <a:bodyPr wrap="square" rtlCol="0">
            <a:spAutoFit/>
          </a:bodyPr>
          <a:lstStyle/>
          <a:p>
            <a:pPr algn="ctr"/>
            <a:r>
              <a:rPr kumimoji="1" lang="ja-JP" altLang="en-US" sz="1400" b="1" smtClean="0">
                <a:ln w="0"/>
                <a:solidFill>
                  <a:schemeClr val="accent6">
                    <a:lumMod val="90000"/>
                    <a:lumOff val="10000"/>
                  </a:schemeClr>
                </a:solidFill>
              </a:rPr>
              <a:t>① </a:t>
            </a:r>
            <a:r>
              <a:rPr kumimoji="1" lang="en-US" altLang="ja-JP" sz="1400" b="1" smtClean="0">
                <a:ln w="0"/>
                <a:solidFill>
                  <a:schemeClr val="accent6">
                    <a:lumMod val="90000"/>
                    <a:lumOff val="10000"/>
                  </a:schemeClr>
                </a:solidFill>
              </a:rPr>
              <a:t>Conductor</a:t>
            </a:r>
            <a:r>
              <a:rPr lang="ja-JP" altLang="en-US" sz="1400" b="1" smtClean="0">
                <a:ln w="0"/>
                <a:solidFill>
                  <a:schemeClr val="accent6">
                    <a:lumMod val="90000"/>
                    <a:lumOff val="10000"/>
                  </a:schemeClr>
                </a:solidFill>
              </a:rPr>
              <a:t>を１つ作成する</a:t>
            </a:r>
            <a:endParaRPr kumimoji="1" lang="ja-JP" altLang="en-US" sz="1400" b="1">
              <a:ln w="0"/>
              <a:solidFill>
                <a:schemeClr val="accent6">
                  <a:lumMod val="90000"/>
                  <a:lumOff val="10000"/>
                </a:schemeClr>
              </a:solidFill>
            </a:endParaRPr>
          </a:p>
        </p:txBody>
      </p:sp>
      <p:sp>
        <p:nvSpPr>
          <p:cNvPr id="2" name="タイトル 1"/>
          <p:cNvSpPr>
            <a:spLocks noGrp="1"/>
          </p:cNvSpPr>
          <p:nvPr>
            <p:ph type="title"/>
          </p:nvPr>
        </p:nvSpPr>
        <p:spPr/>
        <p:txBody>
          <a:bodyPr/>
          <a:lstStyle/>
          <a:p>
            <a:r>
              <a:rPr lang="en-US" altLang="ja-JP" smtClean="0"/>
              <a:t>1.1</a:t>
            </a:r>
            <a:r>
              <a:rPr lang="ja-JP" altLang="en-US" smtClean="0"/>
              <a:t> 作業環境とシナリオ</a:t>
            </a:r>
            <a:r>
              <a:rPr lang="en-US" altLang="ja-JP" smtClean="0"/>
              <a:t> </a:t>
            </a:r>
            <a:endParaRPr kumimoji="1" lang="ja-JP" altLang="en-US"/>
          </a:p>
        </p:txBody>
      </p:sp>
      <p:cxnSp>
        <p:nvCxnSpPr>
          <p:cNvPr id="19" name="直線矢印コネクタ 18"/>
          <p:cNvCxnSpPr>
            <a:stCxn id="16" idx="2"/>
            <a:endCxn id="12" idx="0"/>
          </p:cNvCxnSpPr>
          <p:nvPr/>
        </p:nvCxnSpPr>
        <p:spPr bwMode="auto">
          <a:xfrm>
            <a:off x="1655176" y="4389511"/>
            <a:ext cx="0" cy="1593250"/>
          </a:xfrm>
          <a:prstGeom prst="straightConnector1">
            <a:avLst/>
          </a:prstGeom>
          <a:ln>
            <a:headEnd type="none" w="med" len="med"/>
            <a:tailEnd type="triangle"/>
          </a:ln>
          <a:extLst/>
        </p:spPr>
        <p:style>
          <a:lnRef idx="2">
            <a:schemeClr val="accent6"/>
          </a:lnRef>
          <a:fillRef idx="0">
            <a:schemeClr val="accent6"/>
          </a:fillRef>
          <a:effectRef idx="1">
            <a:schemeClr val="accent6"/>
          </a:effectRef>
          <a:fontRef idx="minor">
            <a:schemeClr val="tx1"/>
          </a:fontRef>
        </p:style>
      </p:cxnSp>
      <p:grpSp>
        <p:nvGrpSpPr>
          <p:cNvPr id="7" name="グループ化 6"/>
          <p:cNvGrpSpPr/>
          <p:nvPr/>
        </p:nvGrpSpPr>
        <p:grpSpPr>
          <a:xfrm>
            <a:off x="538602" y="4008553"/>
            <a:ext cx="2233148" cy="2355166"/>
            <a:chOff x="3203666" y="1749544"/>
            <a:chExt cx="2718577" cy="2815908"/>
          </a:xfrm>
        </p:grpSpPr>
        <p:sp>
          <p:nvSpPr>
            <p:cNvPr id="9" name="正方形/長方形 92"/>
            <p:cNvSpPr>
              <a:spLocks noChangeArrowheads="1"/>
            </p:cNvSpPr>
            <p:nvPr/>
          </p:nvSpPr>
          <p:spPr bwMode="auto">
            <a:xfrm>
              <a:off x="3203666" y="2347507"/>
              <a:ext cx="2718577" cy="455485"/>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kumimoji="0" lang="en-US" altLang="ja-JP" sz="1100" smtClean="0">
                  <a:solidFill>
                    <a:srgbClr val="000000"/>
                  </a:solidFill>
                  <a:latin typeface="+mn-ea"/>
                  <a:cs typeface="Times New Roman" panose="02020603050405020304" pitchFamily="18" charset="0"/>
                </a:rPr>
                <a:t>Playbook</a:t>
              </a:r>
              <a:r>
                <a:rPr kumimoji="0" lang="ja-JP" altLang="en-US" sz="1100" smtClean="0">
                  <a:solidFill>
                    <a:srgbClr val="000000"/>
                  </a:solidFill>
                  <a:latin typeface="+mn-ea"/>
                  <a:cs typeface="Times New Roman" panose="02020603050405020304" pitchFamily="18" charset="0"/>
                </a:rPr>
                <a:t>②</a:t>
              </a:r>
              <a:r>
                <a:rPr kumimoji="0" lang="en-US" altLang="ja-JP" sz="1100" smtClean="0">
                  <a:solidFill>
                    <a:srgbClr val="000000"/>
                  </a:solidFill>
                  <a:latin typeface="+mn-ea"/>
                  <a:cs typeface="Times New Roman" panose="02020603050405020304" pitchFamily="18" charset="0"/>
                </a:rPr>
                <a:t/>
              </a:r>
              <a:br>
                <a:rPr kumimoji="0" lang="en-US" altLang="ja-JP" sz="1100" smtClean="0">
                  <a:solidFill>
                    <a:srgbClr val="000000"/>
                  </a:solidFill>
                  <a:latin typeface="+mn-ea"/>
                  <a:cs typeface="Times New Roman" panose="02020603050405020304" pitchFamily="18" charset="0"/>
                </a:rPr>
              </a:br>
              <a:r>
                <a:rPr kumimoji="0" lang="ja-JP" altLang="en-US" sz="1100" smtClean="0">
                  <a:solidFill>
                    <a:srgbClr val="000000"/>
                  </a:solidFill>
                  <a:latin typeface="+mn-ea"/>
                  <a:cs typeface="Times New Roman" panose="02020603050405020304" pitchFamily="18" charset="0"/>
                </a:rPr>
                <a:t>ポートの開放</a:t>
              </a:r>
              <a:endParaRPr kumimoji="0" lang="ja-JP" altLang="en-US" sz="1100">
                <a:solidFill>
                  <a:srgbClr val="000000"/>
                </a:solidFill>
                <a:latin typeface="+mn-ea"/>
                <a:cs typeface="Times New Roman" panose="02020603050405020304" pitchFamily="18" charset="0"/>
              </a:endParaRPr>
            </a:p>
          </p:txBody>
        </p:sp>
        <p:sp>
          <p:nvSpPr>
            <p:cNvPr id="11" name="正方形/長方形 93"/>
            <p:cNvSpPr>
              <a:spLocks noChangeArrowheads="1"/>
            </p:cNvSpPr>
            <p:nvPr/>
          </p:nvSpPr>
          <p:spPr bwMode="auto">
            <a:xfrm>
              <a:off x="3203666" y="3527719"/>
              <a:ext cx="2718577" cy="455485"/>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1100" smtClean="0">
                  <a:solidFill>
                    <a:srgbClr val="000000"/>
                  </a:solidFill>
                  <a:latin typeface="+mn-ea"/>
                  <a:cs typeface="Times New Roman" panose="02020603050405020304" pitchFamily="18" charset="0"/>
                </a:rPr>
                <a:t>Playbook</a:t>
              </a:r>
              <a:r>
                <a:rPr kumimoji="0" lang="ja-JP" altLang="en-US" sz="1100">
                  <a:solidFill>
                    <a:srgbClr val="000000"/>
                  </a:solidFill>
                  <a:latin typeface="+mn-ea"/>
                  <a:cs typeface="Times New Roman" panose="02020603050405020304" pitchFamily="18" charset="0"/>
                </a:rPr>
                <a:t>④</a:t>
              </a:r>
              <a:r>
                <a:rPr kumimoji="0" lang="en-US" altLang="ja-JP" sz="1100" smtClean="0">
                  <a:solidFill>
                    <a:srgbClr val="000000"/>
                  </a:solidFill>
                  <a:latin typeface="+mn-ea"/>
                  <a:cs typeface="Times New Roman" panose="02020603050405020304" pitchFamily="18" charset="0"/>
                </a:rPr>
                <a:t/>
              </a:r>
              <a:br>
                <a:rPr kumimoji="0" lang="en-US" altLang="ja-JP" sz="1100" smtClean="0">
                  <a:solidFill>
                    <a:srgbClr val="000000"/>
                  </a:solidFill>
                  <a:latin typeface="+mn-ea"/>
                  <a:cs typeface="Times New Roman" panose="02020603050405020304" pitchFamily="18" charset="0"/>
                </a:rPr>
              </a:br>
              <a:r>
                <a:rPr kumimoji="0" lang="ja-JP" altLang="en-US" sz="1100" smtClean="0">
                  <a:solidFill>
                    <a:srgbClr val="000000"/>
                  </a:solidFill>
                  <a:latin typeface="+mn-ea"/>
                  <a:cs typeface="Times New Roman" panose="02020603050405020304" pitchFamily="18" charset="0"/>
                </a:rPr>
                <a:t>サービスの</a:t>
              </a:r>
              <a:r>
                <a:rPr kumimoji="0" lang="ja-JP" altLang="en-US" sz="1100">
                  <a:solidFill>
                    <a:srgbClr val="000000"/>
                  </a:solidFill>
                  <a:latin typeface="+mn-ea"/>
                  <a:cs typeface="Times New Roman" panose="02020603050405020304" pitchFamily="18" charset="0"/>
                </a:rPr>
                <a:t>起動</a:t>
              </a:r>
              <a:endParaRPr kumimoji="0" lang="ja-JP" altLang="ja-JP" sz="2400" b="0" i="0" u="none" strike="noStrike" cap="none" normalizeH="0" baseline="0" smtClean="0">
                <a:ln>
                  <a:noFill/>
                </a:ln>
                <a:solidFill>
                  <a:schemeClr val="tx1"/>
                </a:solidFill>
                <a:effectLst/>
                <a:latin typeface="+mn-ea"/>
              </a:endParaRPr>
            </a:p>
          </p:txBody>
        </p:sp>
        <p:sp>
          <p:nvSpPr>
            <p:cNvPr id="12" name="正方形/長方形 94"/>
            <p:cNvSpPr>
              <a:spLocks noChangeArrowheads="1"/>
            </p:cNvSpPr>
            <p:nvPr/>
          </p:nvSpPr>
          <p:spPr bwMode="auto">
            <a:xfrm>
              <a:off x="3203666" y="4109967"/>
              <a:ext cx="2718577" cy="455485"/>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1100" smtClean="0">
                  <a:solidFill>
                    <a:srgbClr val="000000"/>
                  </a:solidFill>
                  <a:latin typeface="+mn-ea"/>
                  <a:cs typeface="Times New Roman" panose="02020603050405020304" pitchFamily="18" charset="0"/>
                </a:rPr>
                <a:t>Playbook</a:t>
              </a:r>
              <a:r>
                <a:rPr kumimoji="0" lang="ja-JP" altLang="en-US" sz="1100">
                  <a:solidFill>
                    <a:srgbClr val="000000"/>
                  </a:solidFill>
                  <a:latin typeface="+mn-ea"/>
                  <a:cs typeface="Times New Roman" panose="02020603050405020304" pitchFamily="18" charset="0"/>
                </a:rPr>
                <a:t>⑤</a:t>
              </a:r>
              <a:r>
                <a:rPr kumimoji="0" lang="en-US" altLang="ja-JP" sz="1100" smtClean="0">
                  <a:solidFill>
                    <a:srgbClr val="000000"/>
                  </a:solidFill>
                  <a:latin typeface="+mn-ea"/>
                  <a:cs typeface="Times New Roman" panose="02020603050405020304" pitchFamily="18" charset="0"/>
                </a:rPr>
                <a:t/>
              </a:r>
              <a:br>
                <a:rPr kumimoji="0" lang="en-US" altLang="ja-JP" sz="1100" smtClean="0">
                  <a:solidFill>
                    <a:srgbClr val="000000"/>
                  </a:solidFill>
                  <a:latin typeface="+mn-ea"/>
                  <a:cs typeface="Times New Roman" panose="02020603050405020304" pitchFamily="18" charset="0"/>
                </a:rPr>
              </a:br>
              <a:r>
                <a:rPr kumimoji="0" lang="ja-JP" altLang="en-US" sz="1100" smtClean="0">
                  <a:solidFill>
                    <a:srgbClr val="000000"/>
                  </a:solidFill>
                  <a:latin typeface="+mn-ea"/>
                  <a:cs typeface="Times New Roman" panose="02020603050405020304" pitchFamily="18" charset="0"/>
                </a:rPr>
                <a:t>サービスの起動確認</a:t>
              </a:r>
              <a:endParaRPr kumimoji="0" lang="ja-JP" altLang="ja-JP" sz="2400" b="0" i="0" u="none" strike="noStrike" cap="none" normalizeH="0" baseline="0" smtClean="0">
                <a:ln>
                  <a:noFill/>
                </a:ln>
                <a:solidFill>
                  <a:schemeClr val="tx1"/>
                </a:solidFill>
                <a:effectLst/>
                <a:latin typeface="+mn-ea"/>
              </a:endParaRPr>
            </a:p>
          </p:txBody>
        </p:sp>
        <p:sp>
          <p:nvSpPr>
            <p:cNvPr id="16" name="正方形/長方形 92"/>
            <p:cNvSpPr>
              <a:spLocks noChangeArrowheads="1"/>
            </p:cNvSpPr>
            <p:nvPr/>
          </p:nvSpPr>
          <p:spPr bwMode="auto">
            <a:xfrm>
              <a:off x="3203666" y="1749544"/>
              <a:ext cx="2718577" cy="455485"/>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kumimoji="0" lang="en-US" altLang="ja-JP" sz="1100" b="0" i="0" u="none" strike="noStrike" cap="none" normalizeH="0" baseline="0" smtClean="0">
                  <a:ln>
                    <a:noFill/>
                  </a:ln>
                  <a:solidFill>
                    <a:srgbClr val="000000"/>
                  </a:solidFill>
                  <a:effectLst/>
                  <a:latin typeface="+mn-ea"/>
                  <a:cs typeface="Times New Roman" panose="02020603050405020304" pitchFamily="18" charset="0"/>
                </a:rPr>
                <a:t>Playbook</a:t>
              </a:r>
              <a:r>
                <a:rPr kumimoji="0" lang="ja-JP" altLang="en-US" sz="1100" b="0" i="0" u="none" strike="noStrike" cap="none" normalizeH="0" baseline="0" smtClean="0">
                  <a:ln>
                    <a:noFill/>
                  </a:ln>
                  <a:solidFill>
                    <a:srgbClr val="000000"/>
                  </a:solidFill>
                  <a:effectLst/>
                  <a:latin typeface="+mn-ea"/>
                  <a:cs typeface="Times New Roman" panose="02020603050405020304" pitchFamily="18" charset="0"/>
                </a:rPr>
                <a:t>①</a:t>
              </a:r>
              <a:r>
                <a:rPr kumimoji="0" lang="en-US" altLang="ja-JP" sz="1100" b="0" i="0" u="none" strike="noStrike" cap="none" normalizeH="0" baseline="0" smtClean="0">
                  <a:ln>
                    <a:noFill/>
                  </a:ln>
                  <a:solidFill>
                    <a:srgbClr val="000000"/>
                  </a:solidFill>
                  <a:effectLst/>
                  <a:latin typeface="+mn-ea"/>
                  <a:cs typeface="Times New Roman" panose="02020603050405020304" pitchFamily="18" charset="0"/>
                </a:rPr>
                <a:t/>
              </a:r>
              <a:br>
                <a:rPr kumimoji="0" lang="en-US" altLang="ja-JP" sz="1100" b="0" i="0" u="none" strike="noStrike" cap="none" normalizeH="0" baseline="0" smtClean="0">
                  <a:ln>
                    <a:noFill/>
                  </a:ln>
                  <a:solidFill>
                    <a:srgbClr val="000000"/>
                  </a:solidFill>
                  <a:effectLst/>
                  <a:latin typeface="+mn-ea"/>
                  <a:cs typeface="Times New Roman" panose="02020603050405020304" pitchFamily="18" charset="0"/>
                </a:rPr>
              </a:br>
              <a:r>
                <a:rPr kumimoji="0" lang="en-US" altLang="ja-JP" sz="1100" smtClean="0">
                  <a:solidFill>
                    <a:srgbClr val="000000"/>
                  </a:solidFill>
                  <a:latin typeface="+mn-ea"/>
                  <a:cs typeface="Times New Roman" panose="02020603050405020304" pitchFamily="18" charset="0"/>
                </a:rPr>
                <a:t>Yum</a:t>
              </a:r>
              <a:r>
                <a:rPr kumimoji="0" lang="ja-JP" altLang="en-US" sz="1100" smtClean="0">
                  <a:solidFill>
                    <a:srgbClr val="000000"/>
                  </a:solidFill>
                  <a:latin typeface="+mn-ea"/>
                  <a:cs typeface="Times New Roman" panose="02020603050405020304" pitchFamily="18" charset="0"/>
                </a:rPr>
                <a:t>インスト</a:t>
              </a:r>
              <a:r>
                <a:rPr kumimoji="0" lang="en-US" altLang="ja-JP" sz="1100" smtClean="0">
                  <a:solidFill>
                    <a:srgbClr val="000000"/>
                  </a:solidFill>
                  <a:latin typeface="+mn-ea"/>
                  <a:cs typeface="Times New Roman" panose="02020603050405020304" pitchFamily="18" charset="0"/>
                </a:rPr>
                <a:t>―</a:t>
              </a:r>
              <a:r>
                <a:rPr kumimoji="0" lang="ja-JP" altLang="en-US" sz="1100">
                  <a:solidFill>
                    <a:srgbClr val="000000"/>
                  </a:solidFill>
                  <a:latin typeface="+mn-ea"/>
                  <a:cs typeface="Times New Roman" panose="02020603050405020304" pitchFamily="18" charset="0"/>
                </a:rPr>
                <a:t>ル</a:t>
              </a:r>
            </a:p>
          </p:txBody>
        </p:sp>
      </p:grpSp>
      <p:cxnSp>
        <p:nvCxnSpPr>
          <p:cNvPr id="13" name="直線矢印コネクタ 12"/>
          <p:cNvCxnSpPr/>
          <p:nvPr/>
        </p:nvCxnSpPr>
        <p:spPr bwMode="auto">
          <a:xfrm flipH="1">
            <a:off x="4283960" y="4912992"/>
            <a:ext cx="121" cy="126872"/>
          </a:xfrm>
          <a:prstGeom prst="straightConnector1">
            <a:avLst/>
          </a:prstGeom>
          <a:ln>
            <a:headEnd type="none" w="med" len="med"/>
            <a:tailEnd type="triangle"/>
          </a:ln>
          <a:extLst/>
        </p:spPr>
        <p:style>
          <a:lnRef idx="2">
            <a:schemeClr val="accent6"/>
          </a:lnRef>
          <a:fillRef idx="0">
            <a:schemeClr val="accent6"/>
          </a:fillRef>
          <a:effectRef idx="1">
            <a:schemeClr val="accent6"/>
          </a:effectRef>
          <a:fontRef idx="minor">
            <a:schemeClr val="tx1"/>
          </a:fontRef>
        </p:style>
      </p:cxnSp>
      <p:cxnSp>
        <p:nvCxnSpPr>
          <p:cNvPr id="20" name="カギ線コネクタ 122"/>
          <p:cNvCxnSpPr>
            <a:stCxn id="22" idx="3"/>
          </p:cNvCxnSpPr>
          <p:nvPr/>
        </p:nvCxnSpPr>
        <p:spPr bwMode="auto">
          <a:xfrm flipV="1">
            <a:off x="3091399" y="5039864"/>
            <a:ext cx="2272711" cy="1654"/>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grpSp>
        <p:nvGrpSpPr>
          <p:cNvPr id="24" name="グループ化 23"/>
          <p:cNvGrpSpPr>
            <a:grpSpLocks noChangeAspect="1"/>
          </p:cNvGrpSpPr>
          <p:nvPr/>
        </p:nvGrpSpPr>
        <p:grpSpPr bwMode="gray">
          <a:xfrm>
            <a:off x="5485678" y="4538614"/>
            <a:ext cx="639054" cy="1100013"/>
            <a:chOff x="5936838" y="1169393"/>
            <a:chExt cx="484187" cy="833438"/>
          </a:xfrm>
        </p:grpSpPr>
        <p:sp>
          <p:nvSpPr>
            <p:cNvPr id="25" name="Freeform 22"/>
            <p:cNvSpPr>
              <a:spLocks noChangeAspect="1"/>
            </p:cNvSpPr>
            <p:nvPr/>
          </p:nvSpPr>
          <p:spPr bwMode="gray">
            <a:xfrm>
              <a:off x="5936838" y="1169393"/>
              <a:ext cx="484187" cy="833438"/>
            </a:xfrm>
            <a:custGeom>
              <a:avLst/>
              <a:gdLst>
                <a:gd name="T0" fmla="*/ 642 w 642"/>
                <a:gd name="T1" fmla="*/ 1081 h 1107"/>
                <a:gd name="T2" fmla="*/ 615 w 642"/>
                <a:gd name="T3" fmla="*/ 1107 h 1107"/>
                <a:gd name="T4" fmla="*/ 27 w 642"/>
                <a:gd name="T5" fmla="*/ 1107 h 1107"/>
                <a:gd name="T6" fmla="*/ 0 w 642"/>
                <a:gd name="T7" fmla="*/ 1081 h 1107"/>
                <a:gd name="T8" fmla="*/ 0 w 642"/>
                <a:gd name="T9" fmla="*/ 27 h 1107"/>
                <a:gd name="T10" fmla="*/ 27 w 642"/>
                <a:gd name="T11" fmla="*/ 0 h 1107"/>
                <a:gd name="T12" fmla="*/ 615 w 642"/>
                <a:gd name="T13" fmla="*/ 0 h 1107"/>
                <a:gd name="T14" fmla="*/ 642 w 642"/>
                <a:gd name="T15" fmla="*/ 27 h 1107"/>
                <a:gd name="T16" fmla="*/ 642 w 642"/>
                <a:gd name="T17" fmla="*/ 1081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2" h="1107">
                  <a:moveTo>
                    <a:pt x="642" y="1081"/>
                  </a:moveTo>
                  <a:cubicBezTo>
                    <a:pt x="642" y="1095"/>
                    <a:pt x="630" y="1107"/>
                    <a:pt x="615" y="1107"/>
                  </a:cubicBezTo>
                  <a:cubicBezTo>
                    <a:pt x="27" y="1107"/>
                    <a:pt x="27" y="1107"/>
                    <a:pt x="27" y="1107"/>
                  </a:cubicBezTo>
                  <a:cubicBezTo>
                    <a:pt x="12" y="1107"/>
                    <a:pt x="0" y="1095"/>
                    <a:pt x="0" y="1081"/>
                  </a:cubicBezTo>
                  <a:cubicBezTo>
                    <a:pt x="0" y="27"/>
                    <a:pt x="0" y="27"/>
                    <a:pt x="0" y="27"/>
                  </a:cubicBezTo>
                  <a:cubicBezTo>
                    <a:pt x="0" y="12"/>
                    <a:pt x="12" y="0"/>
                    <a:pt x="27" y="0"/>
                  </a:cubicBezTo>
                  <a:cubicBezTo>
                    <a:pt x="615" y="0"/>
                    <a:pt x="615" y="0"/>
                    <a:pt x="615" y="0"/>
                  </a:cubicBezTo>
                  <a:cubicBezTo>
                    <a:pt x="630" y="0"/>
                    <a:pt x="642" y="12"/>
                    <a:pt x="642" y="27"/>
                  </a:cubicBezTo>
                  <a:lnTo>
                    <a:pt x="642" y="1081"/>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フリーフォーム 25"/>
            <p:cNvSpPr>
              <a:spLocks noChangeAspect="1" noChangeArrowheads="1"/>
            </p:cNvSpPr>
            <p:nvPr/>
          </p:nvSpPr>
          <p:spPr bwMode="gray">
            <a:xfrm>
              <a:off x="6011450" y="1244006"/>
              <a:ext cx="333375" cy="684213"/>
            </a:xfrm>
            <a:custGeom>
              <a:avLst/>
              <a:gdLst>
                <a:gd name="connsiteX0" fmla="*/ 166688 w 333375"/>
                <a:gd name="connsiteY0" fmla="*/ 600075 h 684213"/>
                <a:gd name="connsiteX1" fmla="*/ 207963 w 333375"/>
                <a:gd name="connsiteY1" fmla="*/ 642144 h 684213"/>
                <a:gd name="connsiteX2" fmla="*/ 166688 w 333375"/>
                <a:gd name="connsiteY2" fmla="*/ 684213 h 684213"/>
                <a:gd name="connsiteX3" fmla="*/ 125413 w 333375"/>
                <a:gd name="connsiteY3" fmla="*/ 642144 h 684213"/>
                <a:gd name="connsiteX4" fmla="*/ 166688 w 333375"/>
                <a:gd name="connsiteY4" fmla="*/ 600075 h 684213"/>
                <a:gd name="connsiteX5" fmla="*/ 16665 w 333375"/>
                <a:gd name="connsiteY5" fmla="*/ 485775 h 684213"/>
                <a:gd name="connsiteX6" fmla="*/ 316711 w 333375"/>
                <a:gd name="connsiteY6" fmla="*/ 485775 h 684213"/>
                <a:gd name="connsiteX7" fmla="*/ 331788 w 333375"/>
                <a:gd name="connsiteY7" fmla="*/ 499696 h 684213"/>
                <a:gd name="connsiteX8" fmla="*/ 316711 w 333375"/>
                <a:gd name="connsiteY8" fmla="*/ 514350 h 684213"/>
                <a:gd name="connsiteX9" fmla="*/ 16665 w 333375"/>
                <a:gd name="connsiteY9" fmla="*/ 514350 h 684213"/>
                <a:gd name="connsiteX10" fmla="*/ 1588 w 333375"/>
                <a:gd name="connsiteY10" fmla="*/ 499696 h 684213"/>
                <a:gd name="connsiteX11" fmla="*/ 16665 w 333375"/>
                <a:gd name="connsiteY11" fmla="*/ 485775 h 684213"/>
                <a:gd name="connsiteX12" fmla="*/ 16665 w 333375"/>
                <a:gd name="connsiteY12" fmla="*/ 419100 h 684213"/>
                <a:gd name="connsiteX13" fmla="*/ 316711 w 333375"/>
                <a:gd name="connsiteY13" fmla="*/ 419100 h 684213"/>
                <a:gd name="connsiteX14" fmla="*/ 331788 w 333375"/>
                <a:gd name="connsiteY14" fmla="*/ 433021 h 684213"/>
                <a:gd name="connsiteX15" fmla="*/ 316711 w 333375"/>
                <a:gd name="connsiteY15" fmla="*/ 447675 h 684213"/>
                <a:gd name="connsiteX16" fmla="*/ 16665 w 333375"/>
                <a:gd name="connsiteY16" fmla="*/ 447675 h 684213"/>
                <a:gd name="connsiteX17" fmla="*/ 1588 w 333375"/>
                <a:gd name="connsiteY17" fmla="*/ 433021 h 684213"/>
                <a:gd name="connsiteX18" fmla="*/ 16665 w 333375"/>
                <a:gd name="connsiteY18" fmla="*/ 419100 h 684213"/>
                <a:gd name="connsiteX19" fmla="*/ 16665 w 333375"/>
                <a:gd name="connsiteY19" fmla="*/ 350837 h 684213"/>
                <a:gd name="connsiteX20" fmla="*/ 316711 w 333375"/>
                <a:gd name="connsiteY20" fmla="*/ 350837 h 684213"/>
                <a:gd name="connsiteX21" fmla="*/ 331788 w 333375"/>
                <a:gd name="connsiteY21" fmla="*/ 366305 h 684213"/>
                <a:gd name="connsiteX22" fmla="*/ 316711 w 333375"/>
                <a:gd name="connsiteY22" fmla="*/ 381000 h 684213"/>
                <a:gd name="connsiteX23" fmla="*/ 16665 w 333375"/>
                <a:gd name="connsiteY23" fmla="*/ 381000 h 684213"/>
                <a:gd name="connsiteX24" fmla="*/ 1588 w 333375"/>
                <a:gd name="connsiteY24" fmla="*/ 366305 h 684213"/>
                <a:gd name="connsiteX25" fmla="*/ 16665 w 333375"/>
                <a:gd name="connsiteY25" fmla="*/ 350837 h 684213"/>
                <a:gd name="connsiteX26" fmla="*/ 19610 w 333375"/>
                <a:gd name="connsiteY26" fmla="*/ 166687 h 684213"/>
                <a:gd name="connsiteX27" fmla="*/ 313765 w 333375"/>
                <a:gd name="connsiteY27" fmla="*/ 166687 h 684213"/>
                <a:gd name="connsiteX28" fmla="*/ 333375 w 333375"/>
                <a:gd name="connsiteY28" fmla="*/ 186990 h 684213"/>
                <a:gd name="connsiteX29" fmla="*/ 333375 w 333375"/>
                <a:gd name="connsiteY29" fmla="*/ 246397 h 684213"/>
                <a:gd name="connsiteX30" fmla="*/ 313765 w 333375"/>
                <a:gd name="connsiteY30" fmla="*/ 266700 h 684213"/>
                <a:gd name="connsiteX31" fmla="*/ 19610 w 333375"/>
                <a:gd name="connsiteY31" fmla="*/ 266700 h 684213"/>
                <a:gd name="connsiteX32" fmla="*/ 0 w 333375"/>
                <a:gd name="connsiteY32" fmla="*/ 246397 h 684213"/>
                <a:gd name="connsiteX33" fmla="*/ 0 w 333375"/>
                <a:gd name="connsiteY33" fmla="*/ 186990 h 684213"/>
                <a:gd name="connsiteX34" fmla="*/ 19610 w 333375"/>
                <a:gd name="connsiteY34" fmla="*/ 166687 h 684213"/>
                <a:gd name="connsiteX35" fmla="*/ 19610 w 333375"/>
                <a:gd name="connsiteY35" fmla="*/ 0 h 684213"/>
                <a:gd name="connsiteX36" fmla="*/ 313765 w 333375"/>
                <a:gd name="connsiteY36" fmla="*/ 0 h 684213"/>
                <a:gd name="connsiteX37" fmla="*/ 333375 w 333375"/>
                <a:gd name="connsiteY37" fmla="*/ 19551 h 684213"/>
                <a:gd name="connsiteX38" fmla="*/ 333375 w 333375"/>
                <a:gd name="connsiteY38" fmla="*/ 79710 h 684213"/>
                <a:gd name="connsiteX39" fmla="*/ 313765 w 333375"/>
                <a:gd name="connsiteY39" fmla="*/ 100013 h 684213"/>
                <a:gd name="connsiteX40" fmla="*/ 19610 w 333375"/>
                <a:gd name="connsiteY40" fmla="*/ 100013 h 684213"/>
                <a:gd name="connsiteX41" fmla="*/ 0 w 333375"/>
                <a:gd name="connsiteY41" fmla="*/ 79710 h 684213"/>
                <a:gd name="connsiteX42" fmla="*/ 0 w 333375"/>
                <a:gd name="connsiteY42" fmla="*/ 19551 h 684213"/>
                <a:gd name="connsiteX43" fmla="*/ 19610 w 333375"/>
                <a:gd name="connsiteY43"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33375" h="684213">
                  <a:moveTo>
                    <a:pt x="166688" y="600075"/>
                  </a:moveTo>
                  <a:cubicBezTo>
                    <a:pt x="189484" y="600075"/>
                    <a:pt x="207963" y="618910"/>
                    <a:pt x="207963" y="642144"/>
                  </a:cubicBezTo>
                  <a:cubicBezTo>
                    <a:pt x="207963" y="665378"/>
                    <a:pt x="189484" y="684213"/>
                    <a:pt x="166688" y="684213"/>
                  </a:cubicBezTo>
                  <a:cubicBezTo>
                    <a:pt x="143892" y="684213"/>
                    <a:pt x="125413" y="665378"/>
                    <a:pt x="125413" y="642144"/>
                  </a:cubicBezTo>
                  <a:cubicBezTo>
                    <a:pt x="125413" y="618910"/>
                    <a:pt x="143892" y="600075"/>
                    <a:pt x="166688" y="600075"/>
                  </a:cubicBezTo>
                  <a:close/>
                  <a:moveTo>
                    <a:pt x="16665" y="485775"/>
                  </a:moveTo>
                  <a:cubicBezTo>
                    <a:pt x="16665" y="485775"/>
                    <a:pt x="16665" y="485775"/>
                    <a:pt x="316711" y="485775"/>
                  </a:cubicBezTo>
                  <a:cubicBezTo>
                    <a:pt x="325003" y="485775"/>
                    <a:pt x="331788" y="491636"/>
                    <a:pt x="331788" y="499696"/>
                  </a:cubicBezTo>
                  <a:cubicBezTo>
                    <a:pt x="331788" y="507756"/>
                    <a:pt x="325003" y="514350"/>
                    <a:pt x="316711" y="514350"/>
                  </a:cubicBezTo>
                  <a:cubicBezTo>
                    <a:pt x="316711" y="514350"/>
                    <a:pt x="316711" y="514350"/>
                    <a:pt x="16665" y="514350"/>
                  </a:cubicBezTo>
                  <a:cubicBezTo>
                    <a:pt x="8373" y="514350"/>
                    <a:pt x="1588" y="507756"/>
                    <a:pt x="1588" y="499696"/>
                  </a:cubicBezTo>
                  <a:cubicBezTo>
                    <a:pt x="1588" y="491636"/>
                    <a:pt x="8373" y="485775"/>
                    <a:pt x="16665" y="485775"/>
                  </a:cubicBezTo>
                  <a:close/>
                  <a:moveTo>
                    <a:pt x="16665" y="419100"/>
                  </a:moveTo>
                  <a:cubicBezTo>
                    <a:pt x="16665" y="419100"/>
                    <a:pt x="16665" y="419100"/>
                    <a:pt x="316711" y="419100"/>
                  </a:cubicBezTo>
                  <a:cubicBezTo>
                    <a:pt x="325003" y="419100"/>
                    <a:pt x="331788" y="425694"/>
                    <a:pt x="331788" y="433021"/>
                  </a:cubicBezTo>
                  <a:cubicBezTo>
                    <a:pt x="331788" y="441081"/>
                    <a:pt x="325003" y="447675"/>
                    <a:pt x="316711" y="447675"/>
                  </a:cubicBezTo>
                  <a:cubicBezTo>
                    <a:pt x="316711" y="447675"/>
                    <a:pt x="316711" y="447675"/>
                    <a:pt x="16665" y="447675"/>
                  </a:cubicBezTo>
                  <a:cubicBezTo>
                    <a:pt x="8373" y="447675"/>
                    <a:pt x="1588" y="441081"/>
                    <a:pt x="1588" y="433021"/>
                  </a:cubicBezTo>
                  <a:cubicBezTo>
                    <a:pt x="1588" y="425694"/>
                    <a:pt x="8373" y="419100"/>
                    <a:pt x="16665" y="419100"/>
                  </a:cubicBezTo>
                  <a:close/>
                  <a:moveTo>
                    <a:pt x="16665" y="350837"/>
                  </a:moveTo>
                  <a:cubicBezTo>
                    <a:pt x="16665" y="350837"/>
                    <a:pt x="16665" y="350837"/>
                    <a:pt x="316711" y="350837"/>
                  </a:cubicBezTo>
                  <a:cubicBezTo>
                    <a:pt x="325003" y="350837"/>
                    <a:pt x="331788" y="357798"/>
                    <a:pt x="331788" y="366305"/>
                  </a:cubicBezTo>
                  <a:cubicBezTo>
                    <a:pt x="331788" y="374813"/>
                    <a:pt x="325003" y="381000"/>
                    <a:pt x="316711" y="381000"/>
                  </a:cubicBezTo>
                  <a:cubicBezTo>
                    <a:pt x="316711" y="381000"/>
                    <a:pt x="316711" y="381000"/>
                    <a:pt x="16665" y="381000"/>
                  </a:cubicBezTo>
                  <a:cubicBezTo>
                    <a:pt x="8373" y="381000"/>
                    <a:pt x="1588" y="374813"/>
                    <a:pt x="1588" y="366305"/>
                  </a:cubicBezTo>
                  <a:cubicBezTo>
                    <a:pt x="1588" y="357798"/>
                    <a:pt x="8373" y="350837"/>
                    <a:pt x="16665" y="350837"/>
                  </a:cubicBezTo>
                  <a:close/>
                  <a:moveTo>
                    <a:pt x="19610" y="166687"/>
                  </a:moveTo>
                  <a:cubicBezTo>
                    <a:pt x="19610" y="166687"/>
                    <a:pt x="19610" y="166687"/>
                    <a:pt x="313765" y="166687"/>
                  </a:cubicBezTo>
                  <a:cubicBezTo>
                    <a:pt x="324324" y="166687"/>
                    <a:pt x="333375" y="175711"/>
                    <a:pt x="333375" y="186990"/>
                  </a:cubicBezTo>
                  <a:cubicBezTo>
                    <a:pt x="333375" y="186990"/>
                    <a:pt x="333375" y="186990"/>
                    <a:pt x="333375" y="246397"/>
                  </a:cubicBezTo>
                  <a:cubicBezTo>
                    <a:pt x="333375" y="257676"/>
                    <a:pt x="324324" y="266700"/>
                    <a:pt x="313765" y="266700"/>
                  </a:cubicBezTo>
                  <a:cubicBezTo>
                    <a:pt x="313765" y="266700"/>
                    <a:pt x="313765" y="266700"/>
                    <a:pt x="19610" y="266700"/>
                  </a:cubicBezTo>
                  <a:cubicBezTo>
                    <a:pt x="9051" y="266700"/>
                    <a:pt x="0" y="257676"/>
                    <a:pt x="0" y="246397"/>
                  </a:cubicBezTo>
                  <a:cubicBezTo>
                    <a:pt x="0" y="246397"/>
                    <a:pt x="0" y="246397"/>
                    <a:pt x="0" y="186990"/>
                  </a:cubicBezTo>
                  <a:cubicBezTo>
                    <a:pt x="0" y="175711"/>
                    <a:pt x="9051" y="166687"/>
                    <a:pt x="19610" y="166687"/>
                  </a:cubicBezTo>
                  <a:close/>
                  <a:moveTo>
                    <a:pt x="19610" y="0"/>
                  </a:moveTo>
                  <a:cubicBezTo>
                    <a:pt x="19610" y="0"/>
                    <a:pt x="19610" y="0"/>
                    <a:pt x="313765" y="0"/>
                  </a:cubicBezTo>
                  <a:cubicBezTo>
                    <a:pt x="324324" y="0"/>
                    <a:pt x="333375" y="9024"/>
                    <a:pt x="333375" y="19551"/>
                  </a:cubicBezTo>
                  <a:cubicBezTo>
                    <a:pt x="333375" y="19551"/>
                    <a:pt x="333375" y="19551"/>
                    <a:pt x="333375" y="79710"/>
                  </a:cubicBezTo>
                  <a:cubicBezTo>
                    <a:pt x="333375" y="90989"/>
                    <a:pt x="324324" y="100013"/>
                    <a:pt x="313765" y="100013"/>
                  </a:cubicBezTo>
                  <a:cubicBezTo>
                    <a:pt x="313765" y="100013"/>
                    <a:pt x="313765" y="100013"/>
                    <a:pt x="19610" y="100013"/>
                  </a:cubicBezTo>
                  <a:cubicBezTo>
                    <a:pt x="9051" y="100013"/>
                    <a:pt x="0" y="90989"/>
                    <a:pt x="0" y="79710"/>
                  </a:cubicBezTo>
                  <a:cubicBezTo>
                    <a:pt x="0" y="79710"/>
                    <a:pt x="0" y="79710"/>
                    <a:pt x="0" y="19551"/>
                  </a:cubicBezTo>
                  <a:cubicBezTo>
                    <a:pt x="0" y="9024"/>
                    <a:pt x="9051" y="0"/>
                    <a:pt x="1961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solidFill>
                  <a:srgbClr val="000000"/>
                </a:solidFill>
              </a:endParaRPr>
            </a:p>
          </p:txBody>
        </p:sp>
      </p:grpSp>
      <p:sp>
        <p:nvSpPr>
          <p:cNvPr id="27" name="テキスト ボックス 26"/>
          <p:cNvSpPr txBox="1"/>
          <p:nvPr/>
        </p:nvSpPr>
        <p:spPr>
          <a:xfrm>
            <a:off x="3241804" y="3602758"/>
            <a:ext cx="3922556" cy="523220"/>
          </a:xfrm>
          <a:prstGeom prst="rect">
            <a:avLst/>
          </a:prstGeom>
          <a:noFill/>
        </p:spPr>
        <p:txBody>
          <a:bodyPr wrap="square" rtlCol="0">
            <a:spAutoFit/>
          </a:bodyPr>
          <a:lstStyle/>
          <a:p>
            <a:r>
              <a:rPr lang="ja-JP" altLang="en-US" sz="1400" b="1" smtClean="0">
                <a:ln w="0"/>
                <a:solidFill>
                  <a:schemeClr val="accent6">
                    <a:lumMod val="90000"/>
                    <a:lumOff val="10000"/>
                  </a:schemeClr>
                </a:solidFill>
              </a:rPr>
              <a:t>② パラメータシートを作成</a:t>
            </a:r>
            <a:r>
              <a:rPr lang="en-US" altLang="ja-JP" sz="1400" b="1" smtClean="0">
                <a:ln w="0"/>
                <a:solidFill>
                  <a:schemeClr val="accent6">
                    <a:lumMod val="90000"/>
                    <a:lumOff val="10000"/>
                  </a:schemeClr>
                </a:solidFill>
              </a:rPr>
              <a:t/>
            </a:r>
            <a:br>
              <a:rPr lang="en-US" altLang="ja-JP" sz="1400" b="1" smtClean="0">
                <a:ln w="0"/>
                <a:solidFill>
                  <a:schemeClr val="accent6">
                    <a:lumMod val="90000"/>
                    <a:lumOff val="10000"/>
                  </a:schemeClr>
                </a:solidFill>
              </a:rPr>
            </a:br>
            <a:r>
              <a:rPr lang="ja-JP" altLang="en-US" sz="1400" b="1" smtClean="0">
                <a:ln w="0"/>
                <a:solidFill>
                  <a:schemeClr val="accent6">
                    <a:lumMod val="90000"/>
                    <a:lumOff val="10000"/>
                  </a:schemeClr>
                </a:solidFill>
              </a:rPr>
              <a:t>（</a:t>
            </a:r>
            <a:r>
              <a:rPr lang="en-US" altLang="ja-JP" sz="1400" b="1" smtClean="0">
                <a:ln w="0"/>
                <a:solidFill>
                  <a:schemeClr val="accent6">
                    <a:lumMod val="90000"/>
                    <a:lumOff val="10000"/>
                  </a:schemeClr>
                </a:solidFill>
              </a:rPr>
              <a:t>Playbook</a:t>
            </a:r>
            <a:r>
              <a:rPr lang="ja-JP" altLang="en-US" sz="1400" b="1" smtClean="0">
                <a:ln w="0"/>
                <a:solidFill>
                  <a:schemeClr val="accent6">
                    <a:lumMod val="90000"/>
                    <a:lumOff val="10000"/>
                  </a:schemeClr>
                </a:solidFill>
              </a:rPr>
              <a:t>への代入値や作業対象を管理）</a:t>
            </a:r>
            <a:endParaRPr kumimoji="1" lang="ja-JP" altLang="en-US" sz="1400" b="1">
              <a:ln w="0"/>
              <a:solidFill>
                <a:schemeClr val="accent6">
                  <a:lumMod val="90000"/>
                  <a:lumOff val="10000"/>
                </a:schemeClr>
              </a:solidFill>
            </a:endParaRPr>
          </a:p>
        </p:txBody>
      </p:sp>
      <p:sp>
        <p:nvSpPr>
          <p:cNvPr id="29" name="テキスト ボックス 28"/>
          <p:cNvSpPr txBox="1"/>
          <p:nvPr/>
        </p:nvSpPr>
        <p:spPr>
          <a:xfrm>
            <a:off x="6227495" y="4587884"/>
            <a:ext cx="2736994" cy="738664"/>
          </a:xfrm>
          <a:prstGeom prst="rect">
            <a:avLst/>
          </a:prstGeom>
          <a:noFill/>
        </p:spPr>
        <p:txBody>
          <a:bodyPr wrap="square" rtlCol="0">
            <a:spAutoFit/>
          </a:bodyPr>
          <a:lstStyle/>
          <a:p>
            <a:r>
              <a:rPr lang="ja-JP" altLang="en-US" sz="1400" b="1" smtClean="0">
                <a:ln w="0"/>
                <a:solidFill>
                  <a:schemeClr val="accent6">
                    <a:lumMod val="90000"/>
                    <a:lumOff val="10000"/>
                  </a:schemeClr>
                </a:solidFill>
              </a:rPr>
              <a:t>③ 両サービスの追加を確認する</a:t>
            </a:r>
            <a:r>
              <a:rPr lang="en-US" altLang="ja-JP" sz="1400" b="1" smtClean="0">
                <a:ln w="0"/>
                <a:solidFill>
                  <a:schemeClr val="accent6">
                    <a:lumMod val="90000"/>
                    <a:lumOff val="10000"/>
                  </a:schemeClr>
                </a:solidFill>
              </a:rPr>
              <a:t/>
            </a:r>
            <a:br>
              <a:rPr lang="en-US" altLang="ja-JP" sz="1400" b="1" smtClean="0">
                <a:ln w="0"/>
                <a:solidFill>
                  <a:schemeClr val="accent6">
                    <a:lumMod val="90000"/>
                    <a:lumOff val="10000"/>
                  </a:schemeClr>
                </a:solidFill>
              </a:rPr>
            </a:br>
            <a:r>
              <a:rPr lang="ja-JP" altLang="en-US" sz="1400" b="1" smtClean="0">
                <a:ln w="0"/>
                <a:solidFill>
                  <a:schemeClr val="accent6">
                    <a:lumMod val="90000"/>
                    <a:lumOff val="10000"/>
                  </a:schemeClr>
                </a:solidFill>
              </a:rPr>
              <a:t>・</a:t>
            </a:r>
            <a:r>
              <a:rPr lang="en-US" altLang="ja-JP" sz="1400" b="1" smtClean="0">
                <a:ln w="0"/>
                <a:solidFill>
                  <a:schemeClr val="accent6">
                    <a:lumMod val="90000"/>
                    <a:lumOff val="10000"/>
                  </a:schemeClr>
                </a:solidFill>
              </a:rPr>
              <a:t>Apache</a:t>
            </a:r>
          </a:p>
          <a:p>
            <a:r>
              <a:rPr lang="ja-JP" altLang="en-US" sz="1400" b="1" smtClean="0">
                <a:ln w="0"/>
                <a:solidFill>
                  <a:schemeClr val="accent6">
                    <a:lumMod val="90000"/>
                    <a:lumOff val="10000"/>
                  </a:schemeClr>
                </a:solidFill>
              </a:rPr>
              <a:t>・</a:t>
            </a:r>
            <a:r>
              <a:rPr lang="en-US" altLang="ja-JP" sz="1400" b="1" smtClean="0">
                <a:ln w="0"/>
                <a:solidFill>
                  <a:schemeClr val="accent6">
                    <a:lumMod val="90000"/>
                    <a:lumOff val="10000"/>
                  </a:schemeClr>
                </a:solidFill>
              </a:rPr>
              <a:t>Tomcat</a:t>
            </a:r>
            <a:endParaRPr kumimoji="1" lang="en-US" altLang="ja-JP" sz="1400" b="1" smtClean="0">
              <a:ln w="0"/>
              <a:solidFill>
                <a:schemeClr val="accent6">
                  <a:lumMod val="90000"/>
                  <a:lumOff val="10000"/>
                </a:schemeClr>
              </a:solidFill>
            </a:endParaRPr>
          </a:p>
        </p:txBody>
      </p:sp>
      <p:sp>
        <p:nvSpPr>
          <p:cNvPr id="30" name="テキスト ボックス 29"/>
          <p:cNvSpPr txBox="1"/>
          <p:nvPr/>
        </p:nvSpPr>
        <p:spPr>
          <a:xfrm>
            <a:off x="4948023" y="5737105"/>
            <a:ext cx="1712268" cy="261610"/>
          </a:xfrm>
          <a:prstGeom prst="rect">
            <a:avLst/>
          </a:prstGeom>
          <a:noFill/>
        </p:spPr>
        <p:txBody>
          <a:bodyPr wrap="square" rtlCol="0">
            <a:spAutoFit/>
          </a:bodyPr>
          <a:lstStyle/>
          <a:p>
            <a:pPr algn="ctr"/>
            <a:r>
              <a:rPr lang="ja-JP" altLang="en-US" sz="1100" b="1" smtClean="0">
                <a:ln w="0"/>
                <a:solidFill>
                  <a:schemeClr val="accent6">
                    <a:lumMod val="90000"/>
                    <a:lumOff val="10000"/>
                  </a:schemeClr>
                </a:solidFill>
              </a:rPr>
              <a:t>ターゲット</a:t>
            </a:r>
            <a:r>
              <a:rPr lang="ja-JP" altLang="en-US" sz="1100" b="1">
                <a:ln w="0"/>
                <a:solidFill>
                  <a:schemeClr val="accent6">
                    <a:lumMod val="90000"/>
                    <a:lumOff val="10000"/>
                  </a:schemeClr>
                </a:solidFill>
              </a:rPr>
              <a:t>サーバ</a:t>
            </a:r>
            <a:endParaRPr kumimoji="1" lang="en-US" altLang="ja-JP" sz="1100" b="1" smtClean="0">
              <a:ln w="0"/>
              <a:solidFill>
                <a:schemeClr val="accent6">
                  <a:lumMod val="90000"/>
                  <a:lumOff val="10000"/>
                </a:schemeClr>
              </a:solidFill>
            </a:endParaRPr>
          </a:p>
        </p:txBody>
      </p:sp>
      <p:sp>
        <p:nvSpPr>
          <p:cNvPr id="28" name="正方形/長方形 93"/>
          <p:cNvSpPr>
            <a:spLocks noChangeArrowheads="1"/>
          </p:cNvSpPr>
          <p:nvPr/>
        </p:nvSpPr>
        <p:spPr bwMode="auto">
          <a:xfrm>
            <a:off x="538602" y="5008802"/>
            <a:ext cx="2233148" cy="380958"/>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1100" dirty="0" smtClean="0">
                <a:solidFill>
                  <a:srgbClr val="000000"/>
                </a:solidFill>
                <a:latin typeface="+mn-ea"/>
                <a:cs typeface="Times New Roman" panose="02020603050405020304" pitchFamily="18" charset="0"/>
              </a:rPr>
              <a:t>Playbook</a:t>
            </a:r>
            <a:r>
              <a:rPr kumimoji="0" lang="ja-JP" altLang="en-US" sz="1100" dirty="0" smtClean="0">
                <a:solidFill>
                  <a:srgbClr val="000000"/>
                </a:solidFill>
                <a:latin typeface="+mn-ea"/>
                <a:cs typeface="Times New Roman" panose="02020603050405020304" pitchFamily="18" charset="0"/>
              </a:rPr>
              <a:t>③</a:t>
            </a:r>
            <a:r>
              <a:rPr kumimoji="0" lang="en-US" altLang="ja-JP" sz="1100" dirty="0" smtClean="0">
                <a:solidFill>
                  <a:srgbClr val="000000"/>
                </a:solidFill>
                <a:latin typeface="+mn-ea"/>
                <a:cs typeface="Times New Roman" panose="02020603050405020304" pitchFamily="18" charset="0"/>
              </a:rPr>
              <a:t/>
            </a:r>
            <a:br>
              <a:rPr kumimoji="0" lang="en-US" altLang="ja-JP" sz="1100" dirty="0" smtClean="0">
                <a:solidFill>
                  <a:srgbClr val="000000"/>
                </a:solidFill>
                <a:latin typeface="+mn-ea"/>
                <a:cs typeface="Times New Roman" panose="02020603050405020304" pitchFamily="18" charset="0"/>
              </a:rPr>
            </a:br>
            <a:r>
              <a:rPr kumimoji="0" lang="en-US" altLang="ja-JP" sz="1100" dirty="0" smtClean="0">
                <a:solidFill>
                  <a:srgbClr val="000000"/>
                </a:solidFill>
                <a:latin typeface="+mn-ea"/>
                <a:cs typeface="Times New Roman" panose="02020603050405020304" pitchFamily="18" charset="0"/>
              </a:rPr>
              <a:t>index.html</a:t>
            </a:r>
            <a:r>
              <a:rPr kumimoji="0" lang="ja-JP" altLang="en-US" sz="1100" dirty="0" smtClean="0">
                <a:solidFill>
                  <a:srgbClr val="000000"/>
                </a:solidFill>
                <a:latin typeface="+mn-ea"/>
                <a:cs typeface="Times New Roman" panose="02020603050405020304" pitchFamily="18" charset="0"/>
              </a:rPr>
              <a:t>の</a:t>
            </a:r>
            <a:r>
              <a:rPr kumimoji="0" lang="ja-JP" altLang="en-US" sz="1100" dirty="0">
                <a:solidFill>
                  <a:srgbClr val="000000"/>
                </a:solidFill>
                <a:latin typeface="+mn-ea"/>
                <a:cs typeface="Times New Roman" panose="02020603050405020304" pitchFamily="18" charset="0"/>
              </a:rPr>
              <a:t>配置</a:t>
            </a:r>
            <a:endParaRPr kumimoji="0" lang="ja-JP" altLang="ja-JP" sz="2400" b="0" i="0" u="none" strike="noStrike" cap="none" normalizeH="0" baseline="0" dirty="0" smtClean="0">
              <a:ln>
                <a:noFill/>
              </a:ln>
              <a:solidFill>
                <a:schemeClr val="tx1"/>
              </a:solidFill>
              <a:effectLst/>
              <a:latin typeface="+mn-ea"/>
            </a:endParaRPr>
          </a:p>
        </p:txBody>
      </p:sp>
      <p:pic>
        <p:nvPicPr>
          <p:cNvPr id="31" name="図 30"/>
          <p:cNvPicPr>
            <a:picLocks noChangeAspect="1"/>
          </p:cNvPicPr>
          <p:nvPr/>
        </p:nvPicPr>
        <p:blipFill>
          <a:blip r:embed="rId2"/>
          <a:stretch>
            <a:fillRect/>
          </a:stretch>
        </p:blipFill>
        <p:spPr>
          <a:xfrm>
            <a:off x="3864016" y="4088733"/>
            <a:ext cx="839888" cy="839888"/>
          </a:xfrm>
          <a:prstGeom prst="rect">
            <a:avLst/>
          </a:prstGeom>
        </p:spPr>
      </p:pic>
    </p:spTree>
    <p:extLst>
      <p:ext uri="{BB962C8B-B14F-4D97-AF65-F5344CB8AC3E}">
        <p14:creationId xmlns:p14="http://schemas.microsoft.com/office/powerpoint/2010/main" val="347525771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角丸四角形 7"/>
          <p:cNvSpPr/>
          <p:nvPr/>
        </p:nvSpPr>
        <p:spPr bwMode="auto">
          <a:xfrm>
            <a:off x="107380" y="4186581"/>
            <a:ext cx="8569190" cy="1114679"/>
          </a:xfrm>
          <a:prstGeom prst="roundRect">
            <a:avLst>
              <a:gd name="adj" fmla="val 1310"/>
            </a:avLst>
          </a:prstGeom>
          <a:solidFill>
            <a:schemeClr val="bg1"/>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p:txBody>
      </p:sp>
      <p:pic>
        <p:nvPicPr>
          <p:cNvPr id="7" name="図 6"/>
          <p:cNvPicPr>
            <a:picLocks noChangeAspect="1"/>
          </p:cNvPicPr>
          <p:nvPr/>
        </p:nvPicPr>
        <p:blipFill>
          <a:blip r:embed="rId2"/>
          <a:stretch>
            <a:fillRect/>
          </a:stretch>
        </p:blipFill>
        <p:spPr>
          <a:xfrm>
            <a:off x="179512" y="3207145"/>
            <a:ext cx="8378251" cy="859709"/>
          </a:xfrm>
          <a:prstGeom prst="rect">
            <a:avLst/>
          </a:prstGeom>
        </p:spPr>
      </p:pic>
      <p:sp>
        <p:nvSpPr>
          <p:cNvPr id="2" name="タイトル 1"/>
          <p:cNvSpPr>
            <a:spLocks noGrp="1"/>
          </p:cNvSpPr>
          <p:nvPr>
            <p:ph type="title"/>
          </p:nvPr>
        </p:nvSpPr>
        <p:spPr/>
        <p:txBody>
          <a:bodyPr/>
          <a:lstStyle/>
          <a:p>
            <a:r>
              <a:rPr lang="en-US" altLang="ja-JP" smtClean="0"/>
              <a:t>3.8</a:t>
            </a:r>
            <a:r>
              <a:rPr lang="ja-JP" altLang="en-US" smtClean="0"/>
              <a:t> データの登録</a:t>
            </a:r>
            <a:endParaRPr kumimoji="1" lang="ja-JP" altLang="en-US"/>
          </a:p>
        </p:txBody>
      </p:sp>
      <p:sp>
        <p:nvSpPr>
          <p:cNvPr id="3" name="コンテンツ プレースホルダー 2"/>
          <p:cNvSpPr>
            <a:spLocks noGrp="1"/>
          </p:cNvSpPr>
          <p:nvPr>
            <p:ph sz="quarter" idx="10"/>
          </p:nvPr>
        </p:nvSpPr>
        <p:spPr/>
        <p:txBody>
          <a:bodyPr/>
          <a:lstStyle/>
          <a:p>
            <a:r>
              <a:rPr lang="ja-JP" altLang="en-US" b="1" dirty="0" smtClean="0"/>
              <a:t>パラメータ</a:t>
            </a:r>
            <a:r>
              <a:rPr lang="ja-JP" altLang="en-US" b="1" dirty="0"/>
              <a:t>シート</a:t>
            </a:r>
            <a:r>
              <a:rPr lang="ja-JP" altLang="en-US" b="1" dirty="0" smtClean="0"/>
              <a:t>にデータを登録する</a:t>
            </a:r>
            <a:r>
              <a:rPr lang="en-US" altLang="ja-JP" dirty="0"/>
              <a:t/>
            </a:r>
            <a:br>
              <a:rPr lang="en-US" altLang="ja-JP" dirty="0"/>
            </a:br>
            <a:r>
              <a:rPr lang="ja-JP" altLang="en-US" sz="1600" dirty="0" smtClean="0"/>
              <a:t>メニューを作成できたところで、</a:t>
            </a:r>
            <a:r>
              <a:rPr lang="en-US" altLang="ja-JP" sz="1600" dirty="0" smtClean="0"/>
              <a:t/>
            </a:r>
            <a:br>
              <a:rPr lang="en-US" altLang="ja-JP" sz="1600" dirty="0" smtClean="0"/>
            </a:br>
            <a:r>
              <a:rPr lang="ja-JP" altLang="en-US" sz="1600" dirty="0" smtClean="0"/>
              <a:t>ターゲットホストの設定に使用</a:t>
            </a:r>
            <a:r>
              <a:rPr lang="ja-JP" altLang="en-US" sz="1600" dirty="0"/>
              <a:t>するデータを</a:t>
            </a:r>
            <a:r>
              <a:rPr lang="ja-JP" altLang="en-US" sz="1600" dirty="0" smtClean="0"/>
              <a:t>登録しましょう。</a:t>
            </a:r>
            <a:endParaRPr kumimoji="1" lang="en-US" altLang="ja-JP" sz="1600" dirty="0" smtClean="0"/>
          </a:p>
          <a:p>
            <a:pPr marL="0" indent="0">
              <a:buNone/>
            </a:pPr>
            <a:endParaRPr kumimoji="1" lang="en-US" altLang="ja-JP" sz="1600" dirty="0"/>
          </a:p>
          <a:p>
            <a:pPr marL="0" indent="0">
              <a:buNone/>
            </a:pPr>
            <a:r>
              <a:rPr lang="ja-JP" altLang="en-US" sz="1600" dirty="0" smtClean="0"/>
              <a:t>メニュー</a:t>
            </a:r>
            <a:r>
              <a:rPr lang="en-US" altLang="ja-JP" sz="1600" dirty="0" smtClean="0"/>
              <a:t>:</a:t>
            </a:r>
            <a:r>
              <a:rPr lang="ja-JP" altLang="en-US" sz="1600" dirty="0" smtClean="0"/>
              <a:t> </a:t>
            </a:r>
            <a:r>
              <a:rPr lang="ja-JP" altLang="en-US" sz="1600" b="1" dirty="0" smtClean="0"/>
              <a:t>入力用 </a:t>
            </a:r>
            <a:r>
              <a:rPr lang="en-US" altLang="ja-JP" sz="1600" b="1" dirty="0" smtClean="0"/>
              <a:t>&gt; Pioneer</a:t>
            </a:r>
            <a:r>
              <a:rPr lang="ja-JP" altLang="en-US" sz="1600" b="1" dirty="0" smtClean="0"/>
              <a:t>実践</a:t>
            </a:r>
            <a:r>
              <a:rPr lang="en-US" altLang="ja-JP" sz="1600" dirty="0" smtClean="0"/>
              <a:t>(</a:t>
            </a:r>
            <a:r>
              <a:rPr lang="ja-JP" altLang="en-US" sz="1600" dirty="0" smtClean="0"/>
              <a:t>作成したメニュー</a:t>
            </a:r>
            <a:r>
              <a:rPr lang="en-US" altLang="ja-JP" sz="1600" dirty="0" smtClean="0"/>
              <a:t>)</a:t>
            </a:r>
          </a:p>
          <a:p>
            <a:pPr marL="457200" indent="-457200">
              <a:buFont typeface="+mj-ea"/>
              <a:buAutoNum type="circleNumDbPlain"/>
            </a:pPr>
            <a:r>
              <a:rPr lang="ja-JP" altLang="en-US" sz="1600" dirty="0"/>
              <a:t>登録 </a:t>
            </a:r>
            <a:r>
              <a:rPr lang="en-US" altLang="ja-JP" sz="1600" dirty="0"/>
              <a:t>&gt; </a:t>
            </a:r>
            <a:r>
              <a:rPr lang="ja-JP" altLang="en-US" sz="1600" dirty="0"/>
              <a:t>登録開始 を押下</a:t>
            </a:r>
            <a:r>
              <a:rPr lang="ja-JP" altLang="en-US" sz="1600" dirty="0" smtClean="0"/>
              <a:t>する。</a:t>
            </a:r>
            <a:endParaRPr lang="ja-JP" altLang="en-US" sz="1600" dirty="0"/>
          </a:p>
          <a:p>
            <a:pPr marL="457200" indent="-457200">
              <a:buFont typeface="+mj-ea"/>
              <a:buAutoNum type="circleNumDbPlain"/>
            </a:pPr>
            <a:r>
              <a:rPr lang="ja-JP" altLang="en-US" sz="1600" dirty="0"/>
              <a:t>各項目で下表のように選択または入力し、</a:t>
            </a:r>
            <a:r>
              <a:rPr lang="en-US" altLang="ja-JP" sz="1600" dirty="0"/>
              <a:t>[</a:t>
            </a:r>
            <a:r>
              <a:rPr lang="ja-JP" altLang="en-US" sz="1600" dirty="0"/>
              <a:t>登録</a:t>
            </a:r>
            <a:r>
              <a:rPr lang="en-US" altLang="ja-JP" sz="1600" dirty="0"/>
              <a:t>]</a:t>
            </a:r>
            <a:r>
              <a:rPr lang="ja-JP" altLang="en-US" sz="1600" dirty="0"/>
              <a:t>を押下する</a:t>
            </a:r>
            <a:r>
              <a:rPr lang="ja-JP" altLang="en-US" sz="1600" dirty="0" smtClean="0"/>
              <a:t>。</a:t>
            </a:r>
            <a:endParaRPr lang="en-US" altLang="ja-JP" sz="1600" dirty="0" smtClean="0"/>
          </a:p>
          <a:p>
            <a:pPr marL="457200" indent="-457200">
              <a:buFont typeface="+mj-ea"/>
              <a:buAutoNum type="circleNumDbPlain"/>
            </a:pPr>
            <a:endParaRPr kumimoji="1"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4232962162"/>
              </p:ext>
            </p:extLst>
          </p:nvPr>
        </p:nvGraphicFramePr>
        <p:xfrm>
          <a:off x="215393" y="4332440"/>
          <a:ext cx="8353163" cy="822960"/>
        </p:xfrm>
        <a:graphic>
          <a:graphicData uri="http://schemas.openxmlformats.org/drawingml/2006/table">
            <a:tbl>
              <a:tblPr firstRow="1" bandRow="1">
                <a:tableStyleId>{93296810-A885-4BE3-A3E7-6D5BEEA58F35}</a:tableStyleId>
              </a:tblPr>
              <a:tblGrid>
                <a:gridCol w="1656234">
                  <a:extLst>
                    <a:ext uri="{9D8B030D-6E8A-4147-A177-3AD203B41FA5}">
                      <a16:colId xmlns:a16="http://schemas.microsoft.com/office/drawing/2014/main" val="3513618482"/>
                    </a:ext>
                  </a:extLst>
                </a:gridCol>
                <a:gridCol w="1440200">
                  <a:extLst>
                    <a:ext uri="{9D8B030D-6E8A-4147-A177-3AD203B41FA5}">
                      <a16:colId xmlns:a16="http://schemas.microsoft.com/office/drawing/2014/main" val="3224140352"/>
                    </a:ext>
                  </a:extLst>
                </a:gridCol>
                <a:gridCol w="1453059">
                  <a:extLst>
                    <a:ext uri="{9D8B030D-6E8A-4147-A177-3AD203B41FA5}">
                      <a16:colId xmlns:a16="http://schemas.microsoft.com/office/drawing/2014/main" val="2571579917"/>
                    </a:ext>
                  </a:extLst>
                </a:gridCol>
                <a:gridCol w="1715381">
                  <a:extLst>
                    <a:ext uri="{9D8B030D-6E8A-4147-A177-3AD203B41FA5}">
                      <a16:colId xmlns:a16="http://schemas.microsoft.com/office/drawing/2014/main" val="391067029"/>
                    </a:ext>
                  </a:extLst>
                </a:gridCol>
                <a:gridCol w="969563">
                  <a:extLst>
                    <a:ext uri="{9D8B030D-6E8A-4147-A177-3AD203B41FA5}">
                      <a16:colId xmlns:a16="http://schemas.microsoft.com/office/drawing/2014/main" val="525289859"/>
                    </a:ext>
                  </a:extLst>
                </a:gridCol>
                <a:gridCol w="1118726">
                  <a:extLst>
                    <a:ext uri="{9D8B030D-6E8A-4147-A177-3AD203B41FA5}">
                      <a16:colId xmlns:a16="http://schemas.microsoft.com/office/drawing/2014/main" val="431791396"/>
                    </a:ext>
                  </a:extLst>
                </a:gridCol>
              </a:tblGrid>
              <a:tr h="247494">
                <a:tc>
                  <a:txBody>
                    <a:bodyPr/>
                    <a:lstStyle/>
                    <a:p>
                      <a:r>
                        <a:rPr kumimoji="1" lang="ja-JP" altLang="en-US" sz="1200" smtClean="0"/>
                        <a:t>ホスト名</a:t>
                      </a:r>
                      <a:endParaRPr kumimoji="1" lang="ja-JP" altLang="en-US" sz="12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200" smtClean="0"/>
                        <a:t>オペレーション</a:t>
                      </a:r>
                      <a:endParaRPr kumimoji="1" lang="ja-JP" altLang="en-US" sz="12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en-US" altLang="ja-JP" sz="1000" smtClean="0"/>
                        <a:t>syslog_server_ip</a:t>
                      </a:r>
                      <a:endParaRPr kumimoji="1" lang="ja-JP" altLang="en-US" sz="1000"/>
                    </a:p>
                  </a:txBody>
                  <a:tcPr>
                    <a:lnT w="28575" cap="flat" cmpd="sng" algn="ctr">
                      <a:solidFill>
                        <a:schemeClr val="bg2">
                          <a:lumMod val="50000"/>
                        </a:schemeClr>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err="1" smtClean="0"/>
                        <a:t>sub_syslog_server_ip</a:t>
                      </a:r>
                      <a:endParaRPr kumimoji="1" lang="ja-JP" altLang="en-US" sz="1000" dirty="0" smtClean="0"/>
                    </a:p>
                  </a:txBody>
                  <a:tcPr>
                    <a:lnT w="28575" cap="flat" cmpd="sng" algn="ctr">
                      <a:solidFill>
                        <a:schemeClr val="bg2">
                          <a:lumMod val="50000"/>
                        </a:schemeClr>
                      </a:solidFill>
                      <a:prstDash val="solid"/>
                      <a:round/>
                      <a:headEnd type="none" w="med" len="med"/>
                      <a:tailEnd type="none" w="med" len="med"/>
                    </a:lnT>
                  </a:tcPr>
                </a:tc>
                <a:tc>
                  <a:txBody>
                    <a:bodyPr/>
                    <a:lstStyle/>
                    <a:p>
                      <a:r>
                        <a:rPr kumimoji="1" lang="en-US" altLang="ja-JP" sz="1000" smtClean="0"/>
                        <a:t>log_facility</a:t>
                      </a:r>
                      <a:endParaRPr kumimoji="1" lang="ja-JP" altLang="en-US" sz="10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en-US" altLang="ja-JP" sz="1000" smtClean="0"/>
                        <a:t>log_severity</a:t>
                      </a:r>
                      <a:endParaRPr kumimoji="1" lang="ja-JP" altLang="en-US" sz="100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1326770688"/>
                  </a:ext>
                </a:extLst>
              </a:tr>
              <a:tr h="264958">
                <a:tc>
                  <a:txBody>
                    <a:bodyPr/>
                    <a:lstStyle/>
                    <a:p>
                      <a:r>
                        <a:rPr kumimoji="1" lang="en-US" altLang="ja-JP" sz="1200" smtClean="0"/>
                        <a:t>(Cisco</a:t>
                      </a:r>
                      <a:r>
                        <a:rPr kumimoji="1" lang="ja-JP" altLang="en-US" sz="1200" smtClean="0"/>
                        <a:t>機器を選択</a:t>
                      </a:r>
                      <a:r>
                        <a:rPr kumimoji="1" lang="en-US" altLang="ja-JP" sz="1200" smtClean="0"/>
                        <a:t>)</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err="1" smtClean="0"/>
                        <a:t>Pioneer_practice</a:t>
                      </a:r>
                      <a:endParaRPr kumimoji="1" lang="ja-JP" alt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smtClean="0"/>
                        <a:t>任意の</a:t>
                      </a:r>
                      <a:r>
                        <a:rPr kumimoji="1" lang="en-US" altLang="ja-JP" sz="1200" smtClean="0"/>
                        <a:t>IP</a:t>
                      </a:r>
                      <a:r>
                        <a:rPr kumimoji="1" lang="ja-JP" altLang="en-US" sz="1200" smtClean="0"/>
                        <a:t>アドレス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smtClean="0"/>
                        <a:t>任意の</a:t>
                      </a:r>
                      <a:r>
                        <a:rPr kumimoji="1" lang="en-US" altLang="ja-JP" sz="1200" smtClean="0"/>
                        <a:t>IP</a:t>
                      </a:r>
                      <a:r>
                        <a:rPr kumimoji="1" lang="ja-JP" altLang="en-US" sz="1200" smtClean="0"/>
                        <a:t>アドレス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local7</a:t>
                      </a:r>
                      <a:endParaRPr kumimoji="1" lang="ja-JP" altLang="en-US" sz="12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info</a:t>
                      </a:r>
                      <a:endParaRPr kumimoji="1" lang="ja-JP" altLang="en-US" sz="1200" smtClean="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305449721"/>
                  </a:ext>
                </a:extLst>
              </a:tr>
              <a:tr h="264958">
                <a:tc>
                  <a:txBody>
                    <a:bodyPr/>
                    <a:lstStyle/>
                    <a:p>
                      <a:r>
                        <a:rPr kumimoji="1" lang="en-US" altLang="ja-JP" sz="1200" smtClean="0"/>
                        <a:t>(vyos</a:t>
                      </a:r>
                      <a:r>
                        <a:rPr kumimoji="1" lang="ja-JP" altLang="en-US" sz="1200" smtClean="0"/>
                        <a:t>ルータを選択</a:t>
                      </a:r>
                      <a:r>
                        <a:rPr kumimoji="1" lang="en-US" altLang="ja-JP" sz="1200" smtClean="0"/>
                        <a:t>)</a:t>
                      </a:r>
                      <a:endParaRPr kumimoji="1" lang="ja-JP" altLang="en-US" sz="120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smtClean="0">
                          <a:ln>
                            <a:noFill/>
                          </a:ln>
                          <a:solidFill>
                            <a:srgbClr val="000000"/>
                          </a:solidFill>
                          <a:effectLst/>
                          <a:uLnTx/>
                          <a:uFillTx/>
                          <a:latin typeface="メイリオ"/>
                          <a:ea typeface="メイリオ"/>
                          <a:cs typeface="+mn-cs"/>
                        </a:rPr>
                        <a:t>Pioneer_practice</a:t>
                      </a:r>
                      <a:endParaRPr kumimoji="1" lang="ja-JP" altLang="en-US" sz="1200" b="0" i="0" u="none" strike="noStrike" kern="1200" cap="none" spc="0" normalizeH="0" baseline="0" noProof="0">
                        <a:ln>
                          <a:noFill/>
                        </a:ln>
                        <a:solidFill>
                          <a:srgbClr val="000000"/>
                        </a:solidFill>
                        <a:effectLst/>
                        <a:uLnTx/>
                        <a:uFillTx/>
                        <a:latin typeface="メイリオ"/>
                        <a:ea typeface="メイリオ"/>
                        <a:cs typeface="+mn-cs"/>
                      </a:endParaRPr>
                    </a:p>
                  </a:txBody>
                  <a:tcP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smtClean="0"/>
                        <a:t>任意の</a:t>
                      </a:r>
                      <a:r>
                        <a:rPr kumimoji="1" lang="en-US" altLang="ja-JP" sz="1200" smtClean="0"/>
                        <a:t>IP</a:t>
                      </a:r>
                      <a:r>
                        <a:rPr kumimoji="1" lang="ja-JP" altLang="en-US" sz="1200" smtClean="0"/>
                        <a:t>アドレス</a:t>
                      </a:r>
                    </a:p>
                  </a:txBody>
                  <a:tcP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smtClean="0"/>
                        <a:t>任意の</a:t>
                      </a:r>
                      <a:r>
                        <a:rPr kumimoji="1" lang="en-US" altLang="ja-JP" sz="1200" smtClean="0"/>
                        <a:t>IP</a:t>
                      </a:r>
                      <a:r>
                        <a:rPr kumimoji="1" lang="ja-JP" altLang="en-US" sz="1200" smtClean="0"/>
                        <a:t>アドレス</a:t>
                      </a:r>
                    </a:p>
                  </a:txBody>
                  <a:tcP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local7</a:t>
                      </a:r>
                      <a:endParaRPr kumimoji="1" lang="ja-JP" altLang="en-US" sz="1200" smtClean="0"/>
                    </a:p>
                  </a:txBody>
                  <a:tcP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info</a:t>
                      </a:r>
                      <a:endParaRPr kumimoji="1" lang="ja-JP" altLang="en-US" sz="1200" dirty="0" smtClean="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43935364"/>
                  </a:ext>
                </a:extLst>
              </a:tr>
            </a:tbl>
          </a:graphicData>
        </a:graphic>
      </p:graphicFrame>
      <p:sp>
        <p:nvSpPr>
          <p:cNvPr id="6" name="角丸四角形 5"/>
          <p:cNvSpPr/>
          <p:nvPr/>
        </p:nvSpPr>
        <p:spPr bwMode="auto">
          <a:xfrm>
            <a:off x="539441" y="3207144"/>
            <a:ext cx="6696929" cy="725925"/>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9" name="円形吹き出し 8"/>
          <p:cNvSpPr/>
          <p:nvPr/>
        </p:nvSpPr>
        <p:spPr bwMode="auto">
          <a:xfrm>
            <a:off x="28135" y="4056613"/>
            <a:ext cx="301542" cy="312200"/>
          </a:xfrm>
          <a:prstGeom prst="wedgeEllipseCallout">
            <a:avLst>
              <a:gd name="adj1" fmla="val 51619"/>
              <a:gd name="adj2" fmla="val -93143"/>
            </a:avLst>
          </a:prstGeom>
          <a:solidFill>
            <a:srgbClr val="FF0000"/>
          </a:solidFill>
          <a:ln w="19050">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smtClean="0">
                <a:ln>
                  <a:noFill/>
                </a:ln>
                <a:solidFill>
                  <a:srgbClr val="FFFFFF"/>
                </a:solidFill>
                <a:effectLst/>
                <a:uLnTx/>
                <a:uFillTx/>
                <a:latin typeface="メイリオ"/>
                <a:ea typeface="メイリオ"/>
                <a:cs typeface="+mn-cs"/>
              </a:rPr>
              <a:t>2</a:t>
            </a:r>
          </a:p>
        </p:txBody>
      </p:sp>
    </p:spTree>
    <p:extLst>
      <p:ext uri="{BB962C8B-B14F-4D97-AF65-F5344CB8AC3E}">
        <p14:creationId xmlns:p14="http://schemas.microsoft.com/office/powerpoint/2010/main" val="74324087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角丸四角形 10"/>
          <p:cNvSpPr/>
          <p:nvPr/>
        </p:nvSpPr>
        <p:spPr bwMode="auto">
          <a:xfrm>
            <a:off x="144822" y="4198513"/>
            <a:ext cx="8891798" cy="2110887"/>
          </a:xfrm>
          <a:prstGeom prst="roundRect">
            <a:avLst>
              <a:gd name="adj" fmla="val 1310"/>
            </a:avLst>
          </a:prstGeom>
          <a:solidFill>
            <a:schemeClr val="bg1"/>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p:txBody>
      </p:sp>
      <p:sp>
        <p:nvSpPr>
          <p:cNvPr id="3" name="コンテンツ プレースホルダー 2"/>
          <p:cNvSpPr>
            <a:spLocks noGrp="1"/>
          </p:cNvSpPr>
          <p:nvPr>
            <p:ph sz="quarter" idx="10"/>
          </p:nvPr>
        </p:nvSpPr>
        <p:spPr/>
        <p:txBody>
          <a:bodyPr>
            <a:normAutofit/>
          </a:bodyPr>
          <a:lstStyle/>
          <a:p>
            <a:r>
              <a:rPr lang="ja-JP" altLang="en-US" b="1" dirty="0"/>
              <a:t>代入値自動登録設定を</a:t>
            </a:r>
            <a:r>
              <a:rPr lang="ja-JP" altLang="en-US" b="1" dirty="0" smtClean="0"/>
              <a:t>行う</a:t>
            </a:r>
            <a:r>
              <a:rPr lang="en-US" altLang="ja-JP" b="1" dirty="0" smtClean="0"/>
              <a:t/>
            </a:r>
            <a:br>
              <a:rPr lang="en-US" altLang="ja-JP" b="1" dirty="0" smtClean="0"/>
            </a:br>
            <a:r>
              <a:rPr lang="ja-JP" altLang="en-US" sz="1600" dirty="0" smtClean="0"/>
              <a:t>パラメータシートの入力が終わったところで、</a:t>
            </a:r>
            <a:r>
              <a:rPr lang="en-US" altLang="ja-JP" sz="1600" dirty="0"/>
              <a:t/>
            </a:r>
            <a:br>
              <a:rPr lang="en-US" altLang="ja-JP" sz="1600" dirty="0"/>
            </a:br>
            <a:r>
              <a:rPr lang="ja-JP" altLang="en-US" sz="1600" dirty="0" smtClean="0"/>
              <a:t>各項目と変数を関連付けていきます。</a:t>
            </a:r>
            <a:r>
              <a:rPr lang="en-US" altLang="ja-JP" sz="1600" dirty="0" smtClean="0"/>
              <a:t/>
            </a:r>
            <a:br>
              <a:rPr lang="en-US" altLang="ja-JP" sz="1600" dirty="0" smtClean="0"/>
            </a:br>
            <a:endParaRPr lang="en-US" altLang="ja-JP" sz="1600" dirty="0"/>
          </a:p>
          <a:p>
            <a:pPr marL="0" indent="0">
              <a:buNone/>
            </a:pPr>
            <a:r>
              <a:rPr lang="ja-JP" altLang="en-US" sz="1600" dirty="0" smtClean="0"/>
              <a:t>メニュー</a:t>
            </a:r>
            <a:r>
              <a:rPr lang="en-US" altLang="ja-JP" sz="1600" dirty="0" smtClean="0"/>
              <a:t>:</a:t>
            </a:r>
            <a:r>
              <a:rPr lang="ja-JP" altLang="en-US" sz="1600" dirty="0" smtClean="0"/>
              <a:t> </a:t>
            </a:r>
            <a:r>
              <a:rPr lang="en-US" altLang="ja-JP" sz="1600" b="1" dirty="0" err="1" smtClean="0"/>
              <a:t>Ansible</a:t>
            </a:r>
            <a:r>
              <a:rPr lang="en-US" altLang="ja-JP" sz="1600" b="1" dirty="0" smtClean="0"/>
              <a:t>-Pioneer &gt; </a:t>
            </a:r>
            <a:r>
              <a:rPr lang="ja-JP" altLang="en-US" sz="1600" b="1" dirty="0" smtClean="0"/>
              <a:t>代入値自動登録設定</a:t>
            </a:r>
            <a:endParaRPr lang="en-US" altLang="ja-JP" sz="1600" b="1" dirty="0" smtClean="0"/>
          </a:p>
          <a:p>
            <a:pPr marL="457200" indent="-457200">
              <a:buFont typeface="+mj-ea"/>
              <a:buAutoNum type="circleNumDbPlain"/>
            </a:pPr>
            <a:r>
              <a:rPr lang="ja-JP" altLang="en-US" sz="1600" dirty="0" smtClean="0"/>
              <a:t>登録 </a:t>
            </a:r>
            <a:r>
              <a:rPr lang="en-US" altLang="ja-JP" sz="1600" dirty="0" smtClean="0"/>
              <a:t>&gt;</a:t>
            </a:r>
            <a:r>
              <a:rPr lang="ja-JP" altLang="en-US" sz="1600" dirty="0" smtClean="0"/>
              <a:t> 登録開始 を押下する。</a:t>
            </a:r>
            <a:endParaRPr lang="en-US" altLang="ja-JP" sz="1600" dirty="0" smtClean="0"/>
          </a:p>
          <a:p>
            <a:pPr marL="457200" indent="-457200">
              <a:buFont typeface="+mj-ea"/>
              <a:buAutoNum type="circleNumDbPlain"/>
            </a:pPr>
            <a:r>
              <a:rPr lang="ja-JP" altLang="en-US" sz="1600" dirty="0"/>
              <a:t>下表のように関連付け設定を入力し、</a:t>
            </a:r>
            <a:r>
              <a:rPr lang="ja-JP" altLang="en-US" sz="1600" dirty="0" smtClean="0"/>
              <a:t>「登録」を押下する。</a:t>
            </a:r>
            <a:r>
              <a:rPr lang="en-US" altLang="ja-JP" sz="1600" dirty="0" smtClean="0"/>
              <a:t/>
            </a:r>
            <a:br>
              <a:rPr lang="en-US" altLang="ja-JP" sz="1600" dirty="0" smtClean="0"/>
            </a:br>
            <a:r>
              <a:rPr lang="en-US" altLang="ja-JP" sz="1600" dirty="0" smtClean="0"/>
              <a:t/>
            </a:r>
            <a:br>
              <a:rPr lang="en-US" altLang="ja-JP" sz="1600" dirty="0" smtClean="0"/>
            </a:br>
            <a:r>
              <a:rPr lang="en-US" altLang="ja-JP" sz="1600" dirty="0" smtClean="0"/>
              <a:t/>
            </a:r>
            <a:br>
              <a:rPr lang="en-US" altLang="ja-JP" sz="1600" dirty="0" smtClean="0"/>
            </a:br>
            <a:r>
              <a:rPr lang="en-US" altLang="ja-JP" sz="1600" dirty="0" smtClean="0"/>
              <a:t/>
            </a:r>
            <a:br>
              <a:rPr lang="en-US" altLang="ja-JP" sz="1600" dirty="0" smtClean="0"/>
            </a:br>
            <a:r>
              <a:rPr lang="en-US" altLang="ja-JP" sz="1600" dirty="0" smtClean="0"/>
              <a:t/>
            </a:r>
            <a:br>
              <a:rPr lang="en-US" altLang="ja-JP" sz="1600" dirty="0" smtClean="0"/>
            </a:br>
            <a:r>
              <a:rPr lang="en-US" altLang="ja-JP" sz="1600" dirty="0" smtClean="0"/>
              <a:t/>
            </a:r>
            <a:br>
              <a:rPr lang="en-US" altLang="ja-JP" sz="1600" dirty="0" smtClean="0"/>
            </a:br>
            <a:r>
              <a:rPr lang="en-US" altLang="ja-JP" sz="1600" dirty="0" smtClean="0"/>
              <a:t/>
            </a:r>
            <a:br>
              <a:rPr lang="en-US" altLang="ja-JP" sz="1600" dirty="0" smtClean="0"/>
            </a:br>
            <a:r>
              <a:rPr lang="en-US" altLang="ja-JP" sz="1600" dirty="0" smtClean="0"/>
              <a:t/>
            </a:r>
            <a:br>
              <a:rPr lang="en-US" altLang="ja-JP" sz="1600" dirty="0" smtClean="0"/>
            </a:br>
            <a:endParaRPr lang="en-US" altLang="ja-JP" sz="1600" dirty="0" smtClean="0"/>
          </a:p>
          <a:p>
            <a:pPr marL="0" indent="0">
              <a:buNone/>
            </a:pPr>
            <a:endParaRPr lang="en-US" altLang="ja-JP" sz="1600" dirty="0" smtClean="0"/>
          </a:p>
        </p:txBody>
      </p:sp>
      <p:pic>
        <p:nvPicPr>
          <p:cNvPr id="5" name="図 4"/>
          <p:cNvPicPr>
            <a:picLocks noChangeAspect="1"/>
          </p:cNvPicPr>
          <p:nvPr/>
        </p:nvPicPr>
        <p:blipFill rotWithShape="1">
          <a:blip r:embed="rId2"/>
          <a:srcRect b="20855"/>
          <a:stretch/>
        </p:blipFill>
        <p:spPr>
          <a:xfrm>
            <a:off x="190572" y="2852920"/>
            <a:ext cx="7622326" cy="1224170"/>
          </a:xfrm>
          <a:prstGeom prst="rect">
            <a:avLst/>
          </a:prstGeom>
        </p:spPr>
      </p:pic>
      <p:sp>
        <p:nvSpPr>
          <p:cNvPr id="2" name="タイトル 1"/>
          <p:cNvSpPr>
            <a:spLocks noGrp="1"/>
          </p:cNvSpPr>
          <p:nvPr>
            <p:ph type="title"/>
          </p:nvPr>
        </p:nvSpPr>
        <p:spPr/>
        <p:txBody>
          <a:bodyPr/>
          <a:lstStyle/>
          <a:p>
            <a:r>
              <a:rPr lang="en-US" altLang="ja-JP" smtClean="0"/>
              <a:t>3.9</a:t>
            </a:r>
            <a:r>
              <a:rPr lang="ja-JP" altLang="en-US" smtClean="0"/>
              <a:t> 代入値自動登録設定</a:t>
            </a:r>
            <a:endParaRPr kumimoji="1" lang="ja-JP" altLang="en-US"/>
          </a:p>
        </p:txBody>
      </p:sp>
      <p:graphicFrame>
        <p:nvGraphicFramePr>
          <p:cNvPr id="6" name="表 5"/>
          <p:cNvGraphicFramePr>
            <a:graphicFrameLocks noGrp="1"/>
          </p:cNvGraphicFramePr>
          <p:nvPr>
            <p:extLst>
              <p:ext uri="{D42A27DB-BD31-4B8C-83A1-F6EECF244321}">
                <p14:modId xmlns:p14="http://schemas.microsoft.com/office/powerpoint/2010/main" val="3413863086"/>
              </p:ext>
            </p:extLst>
          </p:nvPr>
        </p:nvGraphicFramePr>
        <p:xfrm>
          <a:off x="251399" y="4313477"/>
          <a:ext cx="8712114" cy="1940560"/>
        </p:xfrm>
        <a:graphic>
          <a:graphicData uri="http://schemas.openxmlformats.org/drawingml/2006/table">
            <a:tbl>
              <a:tblPr firstRow="1" bandRow="1">
                <a:tableStyleId>{93296810-A885-4BE3-A3E7-6D5BEEA58F35}</a:tableStyleId>
              </a:tblPr>
              <a:tblGrid>
                <a:gridCol w="1584221">
                  <a:extLst>
                    <a:ext uri="{9D8B030D-6E8A-4147-A177-3AD203B41FA5}">
                      <a16:colId xmlns:a16="http://schemas.microsoft.com/office/drawing/2014/main" val="2448772164"/>
                    </a:ext>
                  </a:extLst>
                </a:gridCol>
                <a:gridCol w="1872260">
                  <a:extLst>
                    <a:ext uri="{9D8B030D-6E8A-4147-A177-3AD203B41FA5}">
                      <a16:colId xmlns:a16="http://schemas.microsoft.com/office/drawing/2014/main" val="1334665212"/>
                    </a:ext>
                  </a:extLst>
                </a:gridCol>
                <a:gridCol w="864120">
                  <a:extLst>
                    <a:ext uri="{9D8B030D-6E8A-4147-A177-3AD203B41FA5}">
                      <a16:colId xmlns:a16="http://schemas.microsoft.com/office/drawing/2014/main" val="3272670384"/>
                    </a:ext>
                  </a:extLst>
                </a:gridCol>
                <a:gridCol w="1296180">
                  <a:extLst>
                    <a:ext uri="{9D8B030D-6E8A-4147-A177-3AD203B41FA5}">
                      <a16:colId xmlns:a16="http://schemas.microsoft.com/office/drawing/2014/main" val="1387883647"/>
                    </a:ext>
                  </a:extLst>
                </a:gridCol>
                <a:gridCol w="1872260">
                  <a:extLst>
                    <a:ext uri="{9D8B030D-6E8A-4147-A177-3AD203B41FA5}">
                      <a16:colId xmlns:a16="http://schemas.microsoft.com/office/drawing/2014/main" val="360698662"/>
                    </a:ext>
                  </a:extLst>
                </a:gridCol>
                <a:gridCol w="1223073">
                  <a:extLst>
                    <a:ext uri="{9D8B030D-6E8A-4147-A177-3AD203B41FA5}">
                      <a16:colId xmlns:a16="http://schemas.microsoft.com/office/drawing/2014/main" val="3291335556"/>
                    </a:ext>
                  </a:extLst>
                </a:gridCol>
              </a:tblGrid>
              <a:tr h="370840">
                <a:tc>
                  <a:txBody>
                    <a:bodyPr/>
                    <a:lstStyle/>
                    <a:p>
                      <a:r>
                        <a:rPr kumimoji="1" lang="ja-JP" altLang="en-US" sz="1200" dirty="0" smtClean="0"/>
                        <a:t>メニューグループ：</a:t>
                      </a:r>
                      <a:endParaRPr kumimoji="1" lang="en-US" altLang="ja-JP" sz="1200" dirty="0" smtClean="0"/>
                    </a:p>
                    <a:p>
                      <a:r>
                        <a:rPr kumimoji="1" lang="ja-JP" altLang="en-US" sz="1200" dirty="0" smtClean="0"/>
                        <a:t>メニュー</a:t>
                      </a:r>
                      <a:endParaRPr kumimoji="1" lang="ja-JP" altLang="en-US" sz="1200" dirty="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200" dirty="0" smtClean="0"/>
                        <a:t>項目</a:t>
                      </a:r>
                      <a:endParaRPr kumimoji="1" lang="ja-JP" altLang="en-US" sz="1200" dirty="0"/>
                    </a:p>
                  </a:txBody>
                  <a:tcPr>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200" smtClean="0"/>
                        <a:t>登録方式</a:t>
                      </a:r>
                      <a:endParaRPr kumimoji="1" lang="ja-JP" altLang="en-US" sz="12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en-US" altLang="ja-JP" sz="1200" smtClean="0"/>
                        <a:t>Movement</a:t>
                      </a:r>
                      <a:endParaRPr kumimoji="1" lang="ja-JP" altLang="en-US" sz="12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en-US" altLang="ja-JP" sz="1200" dirty="0" smtClean="0"/>
                        <a:t>Value</a:t>
                      </a:r>
                      <a:r>
                        <a:rPr kumimoji="1" lang="ja-JP" altLang="en-US" sz="1200" dirty="0" smtClean="0"/>
                        <a:t>変数</a:t>
                      </a:r>
                      <a:r>
                        <a:rPr kumimoji="1" lang="en-US" altLang="ja-JP" sz="1200" dirty="0" smtClean="0"/>
                        <a:t/>
                      </a:r>
                      <a:br>
                        <a:rPr kumimoji="1" lang="en-US" altLang="ja-JP" sz="1200" dirty="0" smtClean="0"/>
                      </a:br>
                      <a:r>
                        <a:rPr kumimoji="1" lang="ja-JP" altLang="en-US" sz="1200" dirty="0" smtClean="0"/>
                        <a:t>変数名</a:t>
                      </a:r>
                      <a:endParaRPr kumimoji="1" lang="ja-JP" altLang="en-US" sz="1200" dirty="0"/>
                    </a:p>
                  </a:txBody>
                  <a:tcPr>
                    <a:lnT w="28575" cap="flat" cmpd="sng" algn="ctr">
                      <a:solidFill>
                        <a:schemeClr val="bg2">
                          <a:lumMod val="50000"/>
                        </a:schemeClr>
                      </a:solidFill>
                      <a:prstDash val="solid"/>
                      <a:round/>
                      <a:headEnd type="none" w="med" len="med"/>
                      <a:tailEnd type="none" w="med" len="med"/>
                    </a:lnT>
                  </a:tcPr>
                </a:tc>
                <a:tc>
                  <a:txBody>
                    <a:bodyPr/>
                    <a:lstStyle/>
                    <a:p>
                      <a:r>
                        <a:rPr kumimoji="1" lang="en-US" altLang="ja-JP" sz="1200" dirty="0" smtClean="0"/>
                        <a:t>Value</a:t>
                      </a:r>
                      <a:r>
                        <a:rPr kumimoji="1" lang="ja-JP" altLang="en-US" sz="1200" dirty="0" smtClean="0"/>
                        <a:t>変数</a:t>
                      </a:r>
                      <a:endParaRPr kumimoji="1" lang="en-US" altLang="ja-JP" sz="1200" dirty="0" smtClean="0"/>
                    </a:p>
                    <a:p>
                      <a:r>
                        <a:rPr kumimoji="1" lang="ja-JP" altLang="en-US" sz="1200" dirty="0" smtClean="0"/>
                        <a:t>代入順序</a:t>
                      </a:r>
                      <a:endParaRPr kumimoji="1" lang="ja-JP" altLang="en-US" sz="1200" dirty="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634671748"/>
                  </a:ext>
                </a:extLst>
              </a:tr>
              <a:tr h="370840">
                <a:tc>
                  <a:txBody>
                    <a:bodyPr/>
                    <a:lstStyle/>
                    <a:p>
                      <a:r>
                        <a:rPr kumimoji="1" lang="en-US" altLang="ja-JP" sz="1200" smtClean="0"/>
                        <a:t>Pioneer</a:t>
                      </a:r>
                      <a:r>
                        <a:rPr kumimoji="1" lang="ja-JP" altLang="en-US" sz="1200" smtClean="0"/>
                        <a:t>実践</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200" smtClean="0"/>
                        <a:t>syslog_server_ip</a:t>
                      </a:r>
                      <a:endParaRPr kumimoji="1" lang="ja-JP" altLang="en-US" sz="1200"/>
                    </a:p>
                  </a:txBody>
                  <a:tcPr/>
                </a:tc>
                <a:tc>
                  <a:txBody>
                    <a:bodyPr/>
                    <a:lstStyle/>
                    <a:p>
                      <a:r>
                        <a:rPr kumimoji="1" lang="en-US" altLang="ja-JP" sz="1200" smtClean="0"/>
                        <a:t>Value</a:t>
                      </a:r>
                      <a:r>
                        <a:rPr kumimoji="1" lang="ja-JP" altLang="en-US" sz="1200" smtClean="0"/>
                        <a:t>型</a:t>
                      </a:r>
                      <a:endParaRPr kumimoji="1" lang="ja-JP" alt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smtClean="0">
                          <a:ln>
                            <a:noFill/>
                          </a:ln>
                          <a:solidFill>
                            <a:srgbClr val="000000"/>
                          </a:solidFill>
                          <a:effectLst/>
                          <a:uLnTx/>
                          <a:uFillTx/>
                          <a:latin typeface="メイリオ"/>
                          <a:ea typeface="メイリオ"/>
                          <a:cs typeface="+mn-cs"/>
                        </a:rPr>
                        <a:t>ログサーバ設定</a:t>
                      </a:r>
                      <a:endParaRPr kumimoji="1" lang="ja-JP" altLang="en-US" sz="1200" b="0" i="0" u="none" strike="noStrike" kern="1200" cap="none" spc="0" normalizeH="0" baseline="0" noProof="0">
                        <a:ln>
                          <a:noFill/>
                        </a:ln>
                        <a:solidFill>
                          <a:srgbClr val="000000"/>
                        </a:solidFill>
                        <a:effectLst/>
                        <a:uLnTx/>
                        <a:uFillTx/>
                        <a:latin typeface="メイリオ"/>
                        <a:ea typeface="メイリオ"/>
                        <a:cs typeface="+mn-cs"/>
                      </a:endParaRPr>
                    </a:p>
                  </a:txBody>
                  <a:tcPr/>
                </a:tc>
                <a:tc>
                  <a:txBody>
                    <a:bodyPr/>
                    <a:lstStyle/>
                    <a:p>
                      <a:r>
                        <a:rPr lang="en-US" altLang="ja-JP" sz="1200" smtClean="0"/>
                        <a:t>VAR_syslog_server_ip</a:t>
                      </a:r>
                      <a:endParaRPr kumimoji="1" lang="ja-JP" altLang="en-US" sz="1200"/>
                    </a:p>
                  </a:txBody>
                  <a:tcPr/>
                </a:tc>
                <a:tc>
                  <a:txBody>
                    <a:bodyPr/>
                    <a:lstStyle/>
                    <a:p>
                      <a:r>
                        <a:rPr kumimoji="1" lang="en-US" altLang="ja-JP" sz="1200" smtClean="0"/>
                        <a:t>1</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403214773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Pioneer</a:t>
                      </a:r>
                      <a:r>
                        <a:rPr kumimoji="1" lang="ja-JP" altLang="en-US" sz="1200" smtClean="0"/>
                        <a:t>実践</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sub_syslog_server_ip</a:t>
                      </a:r>
                      <a:endParaRPr kumimoji="1" lang="ja-JP" altLang="en-US" sz="120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Value</a:t>
                      </a:r>
                      <a:r>
                        <a:rPr kumimoji="1" lang="ja-JP" altLang="en-US" sz="1200" smtClean="0"/>
                        <a:t>型</a:t>
                      </a:r>
                      <a:endParaRPr kumimoji="1" lang="ja-JP" alt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smtClean="0">
                          <a:ln>
                            <a:noFill/>
                          </a:ln>
                          <a:solidFill>
                            <a:srgbClr val="000000"/>
                          </a:solidFill>
                          <a:effectLst/>
                          <a:uLnTx/>
                          <a:uFillTx/>
                          <a:latin typeface="メイリオ"/>
                          <a:ea typeface="メイリオ"/>
                          <a:cs typeface="+mn-cs"/>
                        </a:rPr>
                        <a:t>ログサーバ設定</a:t>
                      </a:r>
                      <a:endParaRPr kumimoji="1" lang="ja-JP" altLang="en-US" sz="1200" b="0" i="0" u="none" strike="noStrike" kern="1200" cap="none" spc="0" normalizeH="0" baseline="0" noProof="0">
                        <a:ln>
                          <a:noFill/>
                        </a:ln>
                        <a:solidFill>
                          <a:srgbClr val="000000"/>
                        </a:solidFill>
                        <a:effectLst/>
                        <a:uLnTx/>
                        <a:uFillTx/>
                        <a:latin typeface="メイリオ"/>
                        <a:ea typeface="メイリオ"/>
                        <a:cs typeface="+mn-cs"/>
                      </a:endParaRPr>
                    </a:p>
                  </a:txBody>
                  <a:tcPr/>
                </a:tc>
                <a:tc>
                  <a:txBody>
                    <a:bodyPr/>
                    <a:lstStyle/>
                    <a:p>
                      <a:r>
                        <a:rPr lang="en-US" altLang="ja-JP" sz="1200" smtClean="0"/>
                        <a:t>VAR_syslog_server_ip</a:t>
                      </a:r>
                      <a:endParaRPr kumimoji="1" lang="ja-JP" altLang="en-US" sz="1200"/>
                    </a:p>
                  </a:txBody>
                  <a:tcPr/>
                </a:tc>
                <a:tc>
                  <a:txBody>
                    <a:bodyPr/>
                    <a:lstStyle/>
                    <a:p>
                      <a:r>
                        <a:rPr kumimoji="1" lang="en-US" altLang="ja-JP" sz="1200" smtClean="0"/>
                        <a:t>2</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427503662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Pioneer</a:t>
                      </a:r>
                      <a:r>
                        <a:rPr kumimoji="1" lang="ja-JP" altLang="en-US" sz="1200" smtClean="0"/>
                        <a:t>実践</a:t>
                      </a:r>
                    </a:p>
                  </a:txBody>
                  <a:tcPr>
                    <a:lnL w="28575" cap="flat" cmpd="sng" algn="ctr">
                      <a:solidFill>
                        <a:schemeClr val="bg2">
                          <a:lumMod val="50000"/>
                        </a:schemeClr>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log_facility</a:t>
                      </a:r>
                      <a:endParaRPr kumimoji="1" lang="ja-JP" altLang="en-US" sz="120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Value</a:t>
                      </a:r>
                      <a:r>
                        <a:rPr kumimoji="1" lang="ja-JP" altLang="en-US" sz="1200" smtClean="0"/>
                        <a:t>型</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smtClean="0">
                          <a:ln>
                            <a:noFill/>
                          </a:ln>
                          <a:solidFill>
                            <a:srgbClr val="000000"/>
                          </a:solidFill>
                          <a:effectLst/>
                          <a:uLnTx/>
                          <a:uFillTx/>
                          <a:latin typeface="メイリオ"/>
                          <a:ea typeface="メイリオ"/>
                          <a:cs typeface="+mn-cs"/>
                        </a:rPr>
                        <a:t>ログサーバ設定</a:t>
                      </a:r>
                      <a:endParaRPr kumimoji="1" lang="ja-JP" altLang="en-US" sz="1200" b="0" i="0" u="none" strike="noStrike" kern="1200" cap="none" spc="0" normalizeH="0" baseline="0" noProof="0">
                        <a:ln>
                          <a:noFill/>
                        </a:ln>
                        <a:solidFill>
                          <a:srgbClr val="000000"/>
                        </a:solidFill>
                        <a:effectLst/>
                        <a:uLnTx/>
                        <a:uFillTx/>
                        <a:latin typeface="メイリオ"/>
                        <a:ea typeface="メイリオ"/>
                        <a:cs typeface="+mn-cs"/>
                      </a:endParaRPr>
                    </a:p>
                  </a:txBody>
                  <a:tcPr/>
                </a:tc>
                <a:tc>
                  <a:txBody>
                    <a:bodyPr/>
                    <a:lstStyle/>
                    <a:p>
                      <a:r>
                        <a:rPr kumimoji="1" lang="en-US" altLang="ja-JP" sz="1200" smtClean="0"/>
                        <a:t>VAR_log_facility</a:t>
                      </a:r>
                      <a:endParaRPr kumimoji="1" lang="ja-JP" altLang="en-US" sz="1200"/>
                    </a:p>
                  </a:txBody>
                  <a:tcPr/>
                </a:tc>
                <a:tc>
                  <a:txBody>
                    <a:bodyPr/>
                    <a:lstStyle/>
                    <a:p>
                      <a:r>
                        <a:rPr kumimoji="1" lang="ja-JP" altLang="en-US" sz="1200" smtClean="0"/>
                        <a:t>空欄</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3171646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Pioneer</a:t>
                      </a:r>
                      <a:r>
                        <a:rPr kumimoji="1" lang="ja-JP" altLang="en-US" sz="1200" smtClean="0"/>
                        <a:t>実践</a:t>
                      </a:r>
                      <a:endParaRPr kumimoji="1" lang="ja-JP" altLang="en-US" sz="120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200" smtClean="0"/>
                        <a:t>log_severity</a:t>
                      </a:r>
                      <a:endParaRPr kumimoji="1" lang="ja-JP" altLang="en-US" sz="1200"/>
                    </a:p>
                  </a:txBody>
                  <a:tcP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Value</a:t>
                      </a:r>
                      <a:r>
                        <a:rPr kumimoji="1" lang="ja-JP" altLang="en-US" sz="1200" smtClean="0"/>
                        <a:t>型</a:t>
                      </a:r>
                      <a:endParaRPr kumimoji="1" lang="ja-JP" altLang="en-US" sz="1200"/>
                    </a:p>
                  </a:txBody>
                  <a:tcP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smtClean="0">
                          <a:ln>
                            <a:noFill/>
                          </a:ln>
                          <a:solidFill>
                            <a:srgbClr val="000000"/>
                          </a:solidFill>
                          <a:effectLst/>
                          <a:uLnTx/>
                          <a:uFillTx/>
                          <a:latin typeface="メイリオ"/>
                          <a:ea typeface="メイリオ"/>
                          <a:cs typeface="+mn-cs"/>
                        </a:rPr>
                        <a:t>ログサーバ設定</a:t>
                      </a:r>
                      <a:endParaRPr kumimoji="1" lang="ja-JP" altLang="en-US" sz="1200" b="0" i="0" u="none" strike="noStrike" kern="1200" cap="none" spc="0" normalizeH="0" baseline="0" noProof="0" dirty="0">
                        <a:ln>
                          <a:noFill/>
                        </a:ln>
                        <a:solidFill>
                          <a:srgbClr val="000000"/>
                        </a:solidFill>
                        <a:effectLst/>
                        <a:uLnTx/>
                        <a:uFillTx/>
                        <a:latin typeface="メイリオ"/>
                        <a:ea typeface="メイリオ"/>
                        <a:cs typeface="+mn-cs"/>
                      </a:endParaRPr>
                    </a:p>
                  </a:txBody>
                  <a:tcPr>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200" smtClean="0"/>
                        <a:t>VAR_log_severity</a:t>
                      </a:r>
                      <a:endParaRPr kumimoji="1" lang="ja-JP" altLang="en-US" sz="1200"/>
                    </a:p>
                  </a:txBody>
                  <a:tcPr>
                    <a:lnB w="28575" cap="flat" cmpd="sng" algn="ctr">
                      <a:solidFill>
                        <a:schemeClr val="bg2">
                          <a:lumMod val="50000"/>
                        </a:schemeClr>
                      </a:solidFill>
                      <a:prstDash val="solid"/>
                      <a:round/>
                      <a:headEnd type="none" w="med" len="med"/>
                      <a:tailEnd type="none" w="med" len="med"/>
                    </a:lnB>
                  </a:tcPr>
                </a:tc>
                <a:tc>
                  <a:txBody>
                    <a:bodyPr/>
                    <a:lstStyle/>
                    <a:p>
                      <a:r>
                        <a:rPr kumimoji="1" lang="ja-JP" altLang="en-US" sz="1200" dirty="0" smtClean="0"/>
                        <a:t>空欄</a:t>
                      </a:r>
                      <a:endParaRPr kumimoji="1" lang="ja-JP" altLang="en-US" sz="1200" dirty="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435657931"/>
                  </a:ext>
                </a:extLst>
              </a:tr>
            </a:tbl>
          </a:graphicData>
        </a:graphic>
      </p:graphicFrame>
      <p:sp>
        <p:nvSpPr>
          <p:cNvPr id="7" name="角丸四角形 6"/>
          <p:cNvSpPr/>
          <p:nvPr/>
        </p:nvSpPr>
        <p:spPr bwMode="auto">
          <a:xfrm>
            <a:off x="467430" y="3148390"/>
            <a:ext cx="4536630" cy="72010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8" name="角丸四角形 7"/>
          <p:cNvSpPr/>
          <p:nvPr/>
        </p:nvSpPr>
        <p:spPr bwMode="auto">
          <a:xfrm>
            <a:off x="6466380" y="3158224"/>
            <a:ext cx="1357578" cy="72010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3" name="円形吹き出し 12"/>
          <p:cNvSpPr/>
          <p:nvPr/>
        </p:nvSpPr>
        <p:spPr bwMode="auto">
          <a:xfrm>
            <a:off x="28135" y="4056613"/>
            <a:ext cx="301542" cy="312200"/>
          </a:xfrm>
          <a:prstGeom prst="wedgeEllipseCallout">
            <a:avLst>
              <a:gd name="adj1" fmla="val 51619"/>
              <a:gd name="adj2" fmla="val -93143"/>
            </a:avLst>
          </a:prstGeom>
          <a:solidFill>
            <a:srgbClr val="FF0000"/>
          </a:solidFill>
          <a:ln w="19050">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smtClean="0">
                <a:ln>
                  <a:noFill/>
                </a:ln>
                <a:solidFill>
                  <a:srgbClr val="FFFFFF"/>
                </a:solidFill>
                <a:effectLst/>
                <a:uLnTx/>
                <a:uFillTx/>
                <a:latin typeface="メイリオ"/>
                <a:ea typeface="メイリオ"/>
                <a:cs typeface="+mn-cs"/>
              </a:rPr>
              <a:t>2</a:t>
            </a:r>
          </a:p>
        </p:txBody>
      </p:sp>
    </p:spTree>
    <p:extLst>
      <p:ext uri="{BB962C8B-B14F-4D97-AF65-F5344CB8AC3E}">
        <p14:creationId xmlns:p14="http://schemas.microsoft.com/office/powerpoint/2010/main" val="140568289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p:cNvPicPr>
            <a:picLocks noChangeAspect="1"/>
          </p:cNvPicPr>
          <p:nvPr/>
        </p:nvPicPr>
        <p:blipFill>
          <a:blip r:embed="rId2"/>
          <a:stretch>
            <a:fillRect/>
          </a:stretch>
        </p:blipFill>
        <p:spPr>
          <a:xfrm>
            <a:off x="395420" y="4725180"/>
            <a:ext cx="6463240" cy="1800000"/>
          </a:xfrm>
          <a:prstGeom prst="rect">
            <a:avLst/>
          </a:prstGeom>
          <a:ln>
            <a:solidFill>
              <a:schemeClr val="bg1">
                <a:lumMod val="85000"/>
              </a:schemeClr>
            </a:solidFill>
          </a:ln>
        </p:spPr>
      </p:pic>
      <p:pic>
        <p:nvPicPr>
          <p:cNvPr id="7" name="図 6"/>
          <p:cNvPicPr>
            <a:picLocks noChangeAspect="1"/>
          </p:cNvPicPr>
          <p:nvPr/>
        </p:nvPicPr>
        <p:blipFill rotWithShape="1">
          <a:blip r:embed="rId3"/>
          <a:srcRect t="2756"/>
          <a:stretch/>
        </p:blipFill>
        <p:spPr>
          <a:xfrm>
            <a:off x="378660" y="3553137"/>
            <a:ext cx="6480000" cy="956013"/>
          </a:xfrm>
          <a:prstGeom prst="rect">
            <a:avLst/>
          </a:prstGeom>
          <a:ln>
            <a:solidFill>
              <a:schemeClr val="bg1">
                <a:lumMod val="85000"/>
              </a:schemeClr>
            </a:solidFill>
          </a:ln>
        </p:spPr>
      </p:pic>
      <p:sp>
        <p:nvSpPr>
          <p:cNvPr id="2" name="タイトル 1"/>
          <p:cNvSpPr>
            <a:spLocks noGrp="1"/>
          </p:cNvSpPr>
          <p:nvPr>
            <p:ph type="title"/>
          </p:nvPr>
        </p:nvSpPr>
        <p:spPr/>
        <p:txBody>
          <a:bodyPr/>
          <a:lstStyle/>
          <a:p>
            <a:r>
              <a:rPr lang="en-US" altLang="ja-JP" smtClean="0"/>
              <a:t>3</a:t>
            </a:r>
            <a:r>
              <a:rPr kumimoji="1" lang="en-US" altLang="ja-JP" smtClean="0"/>
              <a:t>.10 </a:t>
            </a:r>
            <a:r>
              <a:rPr kumimoji="1" lang="ja-JP" altLang="en-US" smtClean="0"/>
              <a:t>代入値・対象ホストの確認</a:t>
            </a:r>
            <a:endParaRPr kumimoji="1" lang="ja-JP" altLang="en-US"/>
          </a:p>
        </p:txBody>
      </p:sp>
      <p:sp>
        <p:nvSpPr>
          <p:cNvPr id="3" name="コンテンツ プレースホルダー 2"/>
          <p:cNvSpPr>
            <a:spLocks noGrp="1"/>
          </p:cNvSpPr>
          <p:nvPr>
            <p:ph sz="quarter" idx="10"/>
          </p:nvPr>
        </p:nvSpPr>
        <p:spPr/>
        <p:txBody>
          <a:bodyPr/>
          <a:lstStyle/>
          <a:p>
            <a:r>
              <a:rPr lang="ja-JP" altLang="en-US" b="1" dirty="0" smtClean="0"/>
              <a:t>代入値と作業対象ホストを確認する</a:t>
            </a:r>
            <a:r>
              <a:rPr lang="en-US" altLang="ja-JP" b="1" dirty="0"/>
              <a:t/>
            </a:r>
            <a:br>
              <a:rPr lang="en-US" altLang="ja-JP" b="1" dirty="0"/>
            </a:br>
            <a:r>
              <a:rPr lang="ja-JP" altLang="en-US" sz="1600" dirty="0" smtClean="0"/>
              <a:t>代入値自動登録により指定された値と対象ホストを確認しましょう。</a:t>
            </a:r>
            <a:endParaRPr kumimoji="1" lang="en-US" altLang="ja-JP" sz="1600" dirty="0"/>
          </a:p>
          <a:p>
            <a:pPr marL="0" indent="0">
              <a:buNone/>
            </a:pPr>
            <a:endParaRPr lang="en-US" altLang="ja-JP" sz="1600" dirty="0" smtClean="0"/>
          </a:p>
          <a:p>
            <a:pPr marL="0" indent="0">
              <a:buNone/>
            </a:pPr>
            <a:r>
              <a:rPr lang="ja-JP" altLang="en-US" sz="1600" dirty="0"/>
              <a:t>メニュー</a:t>
            </a:r>
            <a:r>
              <a:rPr lang="en-US" altLang="ja-JP" sz="1600" dirty="0"/>
              <a:t>:</a:t>
            </a:r>
            <a:r>
              <a:rPr lang="ja-JP" altLang="en-US" sz="1600" dirty="0"/>
              <a:t> </a:t>
            </a:r>
            <a:r>
              <a:rPr lang="en-US" altLang="ja-JP" sz="1600" b="1" dirty="0" err="1" smtClean="0"/>
              <a:t>Ansible</a:t>
            </a:r>
            <a:r>
              <a:rPr lang="en-US" altLang="ja-JP" sz="1600" b="1" dirty="0" smtClean="0"/>
              <a:t>-Pioneer </a:t>
            </a:r>
            <a:r>
              <a:rPr lang="en-US" altLang="ja-JP" sz="1600" b="1" dirty="0"/>
              <a:t>&gt; </a:t>
            </a:r>
            <a:r>
              <a:rPr lang="ja-JP" altLang="en-US" sz="1600" b="1" dirty="0" smtClean="0"/>
              <a:t>作業</a:t>
            </a:r>
            <a:r>
              <a:rPr lang="ja-JP" altLang="en-US" sz="1600" b="1" smtClean="0"/>
              <a:t>対象</a:t>
            </a:r>
            <a:r>
              <a:rPr lang="ja-JP" altLang="en-US" sz="1600" b="1" smtClean="0"/>
              <a:t>ホスト</a:t>
            </a:r>
            <a:endParaRPr lang="en-US" altLang="ja-JP" sz="1600" b="1" smtClean="0"/>
          </a:p>
          <a:p>
            <a:pPr marL="0" indent="0">
              <a:buNone/>
            </a:pPr>
            <a:r>
              <a:rPr lang="en-US" altLang="ja-JP" sz="1600" b="1"/>
              <a:t>	</a:t>
            </a:r>
            <a:r>
              <a:rPr lang="ja-JP" altLang="en-US" sz="1600" b="1" smtClean="0"/>
              <a:t> </a:t>
            </a:r>
            <a:r>
              <a:rPr lang="en-US" altLang="ja-JP" sz="1600" b="1" smtClean="0"/>
              <a:t>Ansible-Pioneer </a:t>
            </a:r>
            <a:r>
              <a:rPr lang="en-US" altLang="ja-JP" sz="1600" b="1" dirty="0" smtClean="0"/>
              <a:t>&gt; </a:t>
            </a:r>
            <a:r>
              <a:rPr lang="ja-JP" altLang="en-US" sz="1600" b="1" dirty="0" smtClean="0"/>
              <a:t>代入値</a:t>
            </a:r>
            <a:r>
              <a:rPr lang="ja-JP" altLang="en-US" sz="1600" b="1" dirty="0"/>
              <a:t>管理</a:t>
            </a:r>
            <a:endParaRPr lang="en-US" altLang="ja-JP" sz="1600" b="1" dirty="0" smtClean="0"/>
          </a:p>
          <a:p>
            <a:pPr marL="457200" indent="-457200">
              <a:buFont typeface="+mj-ea"/>
              <a:buAutoNum type="circleNumDbPlain"/>
            </a:pPr>
            <a:r>
              <a:rPr lang="en-US" altLang="ja-JP" sz="1600" dirty="0" smtClean="0"/>
              <a:t>[</a:t>
            </a:r>
            <a:r>
              <a:rPr lang="ja-JP" altLang="en-US" sz="1600" dirty="0" smtClean="0"/>
              <a:t>フィルタ</a:t>
            </a:r>
            <a:r>
              <a:rPr lang="en-US" altLang="ja-JP" sz="1600" dirty="0" smtClean="0"/>
              <a:t>]</a:t>
            </a:r>
            <a:r>
              <a:rPr lang="ja-JP" altLang="en-US" sz="1600" dirty="0" smtClean="0"/>
              <a:t>を押下する</a:t>
            </a:r>
          </a:p>
          <a:p>
            <a:pPr marL="457200" indent="-457200">
              <a:buFont typeface="+mj-ea"/>
              <a:buAutoNum type="circleNumDbPlain"/>
            </a:pPr>
            <a:r>
              <a:rPr lang="ja-JP" altLang="en-US" sz="1600" dirty="0" smtClean="0"/>
              <a:t>「</a:t>
            </a:r>
            <a:r>
              <a:rPr lang="en-US" altLang="ja-JP" sz="1600" dirty="0" smtClean="0"/>
              <a:t>pioneer</a:t>
            </a:r>
            <a:r>
              <a:rPr lang="ja-JP" altLang="en-US" sz="1600" dirty="0" smtClean="0"/>
              <a:t>代入値自動登録設定プロシージャ」によって正しい値が指定されていることを確認する。</a:t>
            </a:r>
            <a:endParaRPr kumimoji="1" lang="ja-JP" altLang="en-US" sz="1600" dirty="0"/>
          </a:p>
        </p:txBody>
      </p:sp>
      <p:sp>
        <p:nvSpPr>
          <p:cNvPr id="4" name="テキスト ボックス 3"/>
          <p:cNvSpPr txBox="1"/>
          <p:nvPr/>
        </p:nvSpPr>
        <p:spPr>
          <a:xfrm>
            <a:off x="6948330" y="4201373"/>
            <a:ext cx="1467726" cy="307777"/>
          </a:xfrm>
          <a:prstGeom prst="rect">
            <a:avLst/>
          </a:prstGeom>
          <a:noFill/>
          <a:ln>
            <a:solidFill>
              <a:schemeClr val="tx1"/>
            </a:solidFill>
          </a:ln>
        </p:spPr>
        <p:txBody>
          <a:bodyPr wrap="square" rtlCol="0">
            <a:spAutoFit/>
          </a:bodyPr>
          <a:lstStyle/>
          <a:p>
            <a:r>
              <a:rPr kumimoji="1" lang="ja-JP" altLang="en-US" sz="1400" dirty="0" smtClean="0"/>
              <a:t>作業対象ホスト</a:t>
            </a:r>
            <a:endParaRPr kumimoji="1" lang="ja-JP" altLang="en-US" sz="1400" dirty="0"/>
          </a:p>
        </p:txBody>
      </p:sp>
      <p:sp>
        <p:nvSpPr>
          <p:cNvPr id="10" name="テキスト ボックス 9"/>
          <p:cNvSpPr txBox="1"/>
          <p:nvPr/>
        </p:nvSpPr>
        <p:spPr>
          <a:xfrm>
            <a:off x="6951811" y="5922949"/>
            <a:ext cx="1467726" cy="307777"/>
          </a:xfrm>
          <a:prstGeom prst="rect">
            <a:avLst/>
          </a:prstGeom>
          <a:noFill/>
          <a:ln>
            <a:solidFill>
              <a:schemeClr val="tx1"/>
            </a:solidFill>
          </a:ln>
        </p:spPr>
        <p:txBody>
          <a:bodyPr wrap="square" rtlCol="0">
            <a:spAutoFit/>
          </a:bodyPr>
          <a:lstStyle/>
          <a:p>
            <a:r>
              <a:rPr kumimoji="1" lang="ja-JP" altLang="en-US" sz="1400" smtClean="0"/>
              <a:t>代入値管理</a:t>
            </a:r>
            <a:endParaRPr kumimoji="1" lang="ja-JP" altLang="en-US" sz="1400"/>
          </a:p>
        </p:txBody>
      </p:sp>
      <p:sp>
        <p:nvSpPr>
          <p:cNvPr id="13" name="角丸四角形 12"/>
          <p:cNvSpPr/>
          <p:nvPr/>
        </p:nvSpPr>
        <p:spPr bwMode="auto">
          <a:xfrm>
            <a:off x="5029380" y="4046632"/>
            <a:ext cx="1152160" cy="359138"/>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8" name="角丸四角形 7"/>
          <p:cNvSpPr/>
          <p:nvPr/>
        </p:nvSpPr>
        <p:spPr bwMode="auto">
          <a:xfrm>
            <a:off x="5677468" y="5222586"/>
            <a:ext cx="1080151" cy="100814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Tree>
    <p:extLst>
      <p:ext uri="{BB962C8B-B14F-4D97-AF65-F5344CB8AC3E}">
        <p14:creationId xmlns:p14="http://schemas.microsoft.com/office/powerpoint/2010/main" val="427901933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264540" y="2044772"/>
            <a:ext cx="5739711" cy="4234987"/>
          </a:xfrm>
          <a:prstGeom prst="rect">
            <a:avLst/>
          </a:prstGeom>
          <a:ln>
            <a:solidFill>
              <a:schemeClr val="tx1"/>
            </a:solidFill>
          </a:ln>
        </p:spPr>
      </p:pic>
      <p:sp>
        <p:nvSpPr>
          <p:cNvPr id="2" name="タイトル 1"/>
          <p:cNvSpPr>
            <a:spLocks noGrp="1"/>
          </p:cNvSpPr>
          <p:nvPr>
            <p:ph type="title"/>
          </p:nvPr>
        </p:nvSpPr>
        <p:spPr/>
        <p:txBody>
          <a:bodyPr/>
          <a:lstStyle/>
          <a:p>
            <a:r>
              <a:rPr lang="en-US" altLang="ja-JP" smtClean="0"/>
              <a:t>3.11</a:t>
            </a:r>
            <a:r>
              <a:rPr kumimoji="1" lang="en-US" altLang="ja-JP" smtClean="0"/>
              <a:t> </a:t>
            </a:r>
            <a:r>
              <a:rPr kumimoji="1" lang="ja-JP" altLang="en-US" smtClean="0"/>
              <a:t>作業の実行 </a:t>
            </a:r>
            <a:r>
              <a:rPr lang="en-US" altLang="ja-JP"/>
              <a:t>(1/2)</a:t>
            </a:r>
            <a:endParaRPr kumimoji="1" lang="ja-JP" altLang="en-US"/>
          </a:p>
        </p:txBody>
      </p:sp>
      <p:sp>
        <p:nvSpPr>
          <p:cNvPr id="3" name="コンテンツ プレースホルダー 2"/>
          <p:cNvSpPr>
            <a:spLocks noGrp="1"/>
          </p:cNvSpPr>
          <p:nvPr>
            <p:ph sz="quarter" idx="10"/>
          </p:nvPr>
        </p:nvSpPr>
        <p:spPr/>
        <p:txBody>
          <a:bodyPr/>
          <a:lstStyle/>
          <a:p>
            <a:r>
              <a:rPr kumimoji="1" lang="en-US" altLang="ja-JP" b="1" dirty="0" smtClean="0"/>
              <a:t>Movement</a:t>
            </a:r>
            <a:r>
              <a:rPr kumimoji="1" lang="ja-JP" altLang="en-US" b="1" dirty="0" smtClean="0"/>
              <a:t>を直接実行する</a:t>
            </a:r>
            <a:r>
              <a:rPr lang="en-US" altLang="ja-JP" b="1" dirty="0"/>
              <a:t/>
            </a:r>
            <a:br>
              <a:rPr lang="en-US" altLang="ja-JP" b="1" dirty="0"/>
            </a:br>
            <a:r>
              <a:rPr lang="ja-JP" altLang="en-US" sz="1600" dirty="0" smtClean="0"/>
              <a:t>本シナリオで作成した</a:t>
            </a:r>
            <a:r>
              <a:rPr lang="en-US" altLang="ja-JP" sz="1600" dirty="0" smtClean="0"/>
              <a:t>Movement</a:t>
            </a:r>
            <a:r>
              <a:rPr lang="ja-JP" altLang="en-US" sz="1600" dirty="0" smtClean="0"/>
              <a:t>は一つです。</a:t>
            </a:r>
            <a:r>
              <a:rPr lang="en-US" altLang="ja-JP" sz="1600" dirty="0" smtClean="0"/>
              <a:t>Conductor</a:t>
            </a:r>
            <a:r>
              <a:rPr lang="ja-JP" altLang="en-US" sz="1600" dirty="0" smtClean="0"/>
              <a:t>を作成する必要はありません。「作業実行」メニューから</a:t>
            </a:r>
            <a:r>
              <a:rPr lang="ja-JP" altLang="en-US" sz="1600" dirty="0" smtClean="0">
                <a:solidFill>
                  <a:srgbClr val="FF0000"/>
                </a:solidFill>
              </a:rPr>
              <a:t>個別実行</a:t>
            </a:r>
            <a:r>
              <a:rPr lang="ja-JP" altLang="en-US" sz="1600" dirty="0" smtClean="0"/>
              <a:t>しましょう。</a:t>
            </a:r>
            <a:endParaRPr lang="en-US" altLang="ja-JP" sz="1600" dirty="0"/>
          </a:p>
          <a:p>
            <a:pPr marL="0" indent="0">
              <a:buNone/>
            </a:pPr>
            <a:r>
              <a:rPr lang="ja-JP" altLang="en-US" sz="1600" dirty="0" smtClean="0"/>
              <a:t>メニュー： </a:t>
            </a:r>
            <a:r>
              <a:rPr lang="en-US" altLang="ja-JP" sz="1600" b="1" dirty="0" err="1" smtClean="0"/>
              <a:t>Ansible</a:t>
            </a:r>
            <a:r>
              <a:rPr lang="en-US" altLang="ja-JP" sz="1600" b="1" dirty="0" smtClean="0"/>
              <a:t>-Pioneer &gt; </a:t>
            </a:r>
            <a:r>
              <a:rPr lang="ja-JP" altLang="en-US" sz="1600" b="1" dirty="0" smtClean="0"/>
              <a:t>作業実行</a:t>
            </a:r>
            <a:endParaRPr lang="en-US" altLang="ja-JP" sz="1600" b="1" dirty="0" smtClean="0"/>
          </a:p>
          <a:p>
            <a:pPr marL="0" indent="0">
              <a:buNone/>
            </a:pPr>
            <a:endParaRPr lang="en-US" altLang="ja-JP" dirty="0" smtClean="0"/>
          </a:p>
          <a:p>
            <a:pPr marL="457200" indent="-457200">
              <a:buFont typeface="+mj-ea"/>
              <a:buAutoNum type="circleNumDbPlain"/>
            </a:pPr>
            <a:endParaRPr lang="en-US" altLang="ja-JP" dirty="0" smtClean="0"/>
          </a:p>
          <a:p>
            <a:pPr marL="457200" indent="-457200">
              <a:buFont typeface="+mj-ea"/>
              <a:buAutoNum type="circleNumDbPlain"/>
            </a:pPr>
            <a:endParaRPr kumimoji="1" lang="en-US" altLang="ja-JP" dirty="0" smtClean="0"/>
          </a:p>
          <a:p>
            <a:pPr marL="0" indent="0">
              <a:buNone/>
            </a:pPr>
            <a:endParaRPr kumimoji="1" lang="ja-JP" altLang="en-US" sz="1800" dirty="0"/>
          </a:p>
        </p:txBody>
      </p:sp>
      <p:sp>
        <p:nvSpPr>
          <p:cNvPr id="10" name="角丸四角形 9"/>
          <p:cNvSpPr/>
          <p:nvPr/>
        </p:nvSpPr>
        <p:spPr bwMode="auto">
          <a:xfrm>
            <a:off x="3010081" y="2475605"/>
            <a:ext cx="2448340" cy="432060"/>
          </a:xfrm>
          <a:prstGeom prst="roundRect">
            <a:avLst/>
          </a:prstGeom>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実行する</a:t>
            </a:r>
            <a:r>
              <a:rPr lang="en-US" altLang="ja-JP" sz="1200" smtClean="0">
                <a:solidFill>
                  <a:schemeClr val="tx1"/>
                </a:solidFill>
                <a:latin typeface="+mn-ea"/>
              </a:rPr>
              <a:t>Movement</a:t>
            </a:r>
            <a:r>
              <a:rPr lang="ja-JP" altLang="en-US" sz="1200" smtClean="0">
                <a:solidFill>
                  <a:schemeClr val="tx1"/>
                </a:solidFill>
                <a:latin typeface="+mn-ea"/>
              </a:rPr>
              <a:t>を選択する。</a:t>
            </a:r>
            <a:endParaRPr lang="en-US" altLang="ja-JP" sz="1200">
              <a:solidFill>
                <a:schemeClr val="tx1"/>
              </a:solidFill>
              <a:latin typeface="+mn-ea"/>
            </a:endParaRPr>
          </a:p>
        </p:txBody>
      </p:sp>
      <p:sp>
        <p:nvSpPr>
          <p:cNvPr id="11" name="円形吹き出し 10"/>
          <p:cNvSpPr/>
          <p:nvPr/>
        </p:nvSpPr>
        <p:spPr bwMode="auto">
          <a:xfrm>
            <a:off x="2859309" y="2737772"/>
            <a:ext cx="301542" cy="312200"/>
          </a:xfrm>
          <a:prstGeom prst="wedgeEllipseCallout">
            <a:avLst>
              <a:gd name="adj1" fmla="val 1269"/>
              <a:gd name="adj2" fmla="val 111350"/>
            </a:avLst>
          </a:prstGeom>
          <a:solidFill>
            <a:srgbClr val="FF0000"/>
          </a:solidFill>
          <a:ln>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ja-JP" altLang="en-US" sz="1400" b="1" smtClean="0">
                <a:latin typeface="+mn-ea"/>
              </a:rPr>
              <a:t>１</a:t>
            </a:r>
          </a:p>
        </p:txBody>
      </p:sp>
      <p:sp>
        <p:nvSpPr>
          <p:cNvPr id="12" name="角丸四角形 11"/>
          <p:cNvSpPr/>
          <p:nvPr/>
        </p:nvSpPr>
        <p:spPr bwMode="auto">
          <a:xfrm>
            <a:off x="3010081" y="3862773"/>
            <a:ext cx="2448340" cy="432060"/>
          </a:xfrm>
          <a:prstGeom prst="roundRect">
            <a:avLst/>
          </a:prstGeom>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オペレーションを選択する。</a:t>
            </a:r>
            <a:endParaRPr lang="en-US" altLang="ja-JP" sz="1200">
              <a:solidFill>
                <a:schemeClr val="tx1"/>
              </a:solidFill>
              <a:latin typeface="+mn-ea"/>
            </a:endParaRPr>
          </a:p>
        </p:txBody>
      </p:sp>
      <p:sp>
        <p:nvSpPr>
          <p:cNvPr id="13" name="円形吹き出し 12"/>
          <p:cNvSpPr/>
          <p:nvPr/>
        </p:nvSpPr>
        <p:spPr bwMode="auto">
          <a:xfrm>
            <a:off x="2859309" y="4124940"/>
            <a:ext cx="301542" cy="312200"/>
          </a:xfrm>
          <a:prstGeom prst="wedgeEllipseCallout">
            <a:avLst>
              <a:gd name="adj1" fmla="val -3870"/>
              <a:gd name="adj2" fmla="val 126243"/>
            </a:avLst>
          </a:prstGeom>
          <a:solidFill>
            <a:srgbClr val="FF0000"/>
          </a:solidFill>
          <a:ln>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a:latin typeface="+mn-ea"/>
              </a:rPr>
              <a:t>２</a:t>
            </a:r>
            <a:endParaRPr kumimoji="1" lang="ja-JP" altLang="en-US" sz="1400" b="1" smtClean="0">
              <a:latin typeface="+mn-ea"/>
            </a:endParaRPr>
          </a:p>
        </p:txBody>
      </p:sp>
      <p:sp>
        <p:nvSpPr>
          <p:cNvPr id="14" name="角丸四角形 13"/>
          <p:cNvSpPr/>
          <p:nvPr/>
        </p:nvSpPr>
        <p:spPr bwMode="auto">
          <a:xfrm>
            <a:off x="3078337" y="5355514"/>
            <a:ext cx="2383883" cy="360051"/>
          </a:xfrm>
          <a:prstGeom prst="roundRect">
            <a:avLst/>
          </a:prstGeom>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200" smtClean="0">
                <a:solidFill>
                  <a:schemeClr val="tx1"/>
                </a:solidFill>
                <a:latin typeface="+mn-ea"/>
              </a:rPr>
              <a:t>[</a:t>
            </a:r>
            <a:r>
              <a:rPr lang="ja-JP" altLang="en-US" sz="1200" smtClean="0">
                <a:solidFill>
                  <a:schemeClr val="tx1"/>
                </a:solidFill>
                <a:latin typeface="+mn-ea"/>
              </a:rPr>
              <a:t>実行</a:t>
            </a:r>
            <a:r>
              <a:rPr lang="en-US" altLang="ja-JP" sz="1200" smtClean="0">
                <a:solidFill>
                  <a:schemeClr val="tx1"/>
                </a:solidFill>
                <a:latin typeface="+mn-ea"/>
              </a:rPr>
              <a:t>]</a:t>
            </a:r>
            <a:r>
              <a:rPr lang="ja-JP" altLang="en-US" sz="1200" smtClean="0">
                <a:solidFill>
                  <a:schemeClr val="tx1"/>
                </a:solidFill>
                <a:latin typeface="+mn-ea"/>
              </a:rPr>
              <a:t>を</a:t>
            </a:r>
            <a:r>
              <a:rPr lang="ja-JP" altLang="en-US" sz="1200">
                <a:solidFill>
                  <a:schemeClr val="tx1"/>
                </a:solidFill>
                <a:latin typeface="+mn-ea"/>
              </a:rPr>
              <a:t>押下</a:t>
            </a:r>
            <a:r>
              <a:rPr lang="ja-JP" altLang="en-US" sz="1200" smtClean="0">
                <a:solidFill>
                  <a:schemeClr val="tx1"/>
                </a:solidFill>
                <a:latin typeface="+mn-ea"/>
              </a:rPr>
              <a:t>する。</a:t>
            </a:r>
            <a:endParaRPr lang="en-US" altLang="ja-JP" sz="1200">
              <a:solidFill>
                <a:schemeClr val="tx1"/>
              </a:solidFill>
              <a:latin typeface="+mn-ea"/>
            </a:endParaRPr>
          </a:p>
        </p:txBody>
      </p:sp>
      <p:sp>
        <p:nvSpPr>
          <p:cNvPr id="15" name="円形吹き出し 14"/>
          <p:cNvSpPr/>
          <p:nvPr/>
        </p:nvSpPr>
        <p:spPr bwMode="auto">
          <a:xfrm>
            <a:off x="2859309" y="5555780"/>
            <a:ext cx="301542" cy="312200"/>
          </a:xfrm>
          <a:prstGeom prst="wedgeEllipseCallout">
            <a:avLst>
              <a:gd name="adj1" fmla="val -63437"/>
              <a:gd name="adj2" fmla="val 40703"/>
            </a:avLst>
          </a:prstGeom>
          <a:solidFill>
            <a:srgbClr val="FF0000"/>
          </a:solidFill>
          <a:ln>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en-US" altLang="ja-JP" sz="1400" b="1" smtClean="0">
                <a:latin typeface="+mn-ea"/>
              </a:rPr>
              <a:t>3</a:t>
            </a:r>
            <a:endParaRPr kumimoji="1" lang="ja-JP" altLang="en-US" sz="1400" b="1" smtClean="0">
              <a:latin typeface="+mn-ea"/>
            </a:endParaRPr>
          </a:p>
        </p:txBody>
      </p:sp>
      <p:sp>
        <p:nvSpPr>
          <p:cNvPr id="16" name="円/楕円 44"/>
          <p:cNvSpPr/>
          <p:nvPr/>
        </p:nvSpPr>
        <p:spPr bwMode="auto">
          <a:xfrm>
            <a:off x="5848257" y="5058261"/>
            <a:ext cx="565503" cy="549789"/>
          </a:xfrm>
          <a:prstGeom prst="ellipse">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a:solidFill>
                <a:schemeClr val="bg1"/>
              </a:solidFill>
              <a:latin typeface="+mj-ea"/>
            </a:endParaRPr>
          </a:p>
        </p:txBody>
      </p:sp>
      <p:grpSp>
        <p:nvGrpSpPr>
          <p:cNvPr id="20" name="グループ化 19"/>
          <p:cNvGrpSpPr/>
          <p:nvPr/>
        </p:nvGrpSpPr>
        <p:grpSpPr>
          <a:xfrm>
            <a:off x="5848257" y="5058261"/>
            <a:ext cx="3197035" cy="1345755"/>
            <a:chOff x="5244298" y="5000704"/>
            <a:chExt cx="3197035" cy="1345755"/>
          </a:xfrm>
        </p:grpSpPr>
        <p:sp>
          <p:nvSpPr>
            <p:cNvPr id="21" name="角丸四角形 20"/>
            <p:cNvSpPr/>
            <p:nvPr/>
          </p:nvSpPr>
          <p:spPr bwMode="auto">
            <a:xfrm>
              <a:off x="5481096" y="5297957"/>
              <a:ext cx="2960237" cy="1048502"/>
            </a:xfrm>
            <a:prstGeom prst="roundRect">
              <a:avLst/>
            </a:prstGeom>
            <a:ln>
              <a:solidFill>
                <a:srgbClr val="FF000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実行後、自動で</a:t>
              </a:r>
              <a:r>
                <a:rPr lang="en-US" altLang="ja-JP" sz="1200" smtClean="0">
                  <a:solidFill>
                    <a:schemeClr val="tx1"/>
                  </a:solidFill>
                  <a:latin typeface="+mn-ea"/>
                </a:rPr>
                <a:t>【</a:t>
              </a:r>
              <a:r>
                <a:rPr lang="ja-JP" altLang="en-US" sz="1200" smtClean="0">
                  <a:solidFill>
                    <a:schemeClr val="tx1"/>
                  </a:solidFill>
                  <a:latin typeface="+mn-ea"/>
                </a:rPr>
                <a:t>作業状態確認</a:t>
              </a:r>
              <a:r>
                <a:rPr lang="en-US" altLang="ja-JP" sz="1200" smtClean="0">
                  <a:solidFill>
                    <a:schemeClr val="tx1"/>
                  </a:solidFill>
                  <a:latin typeface="+mn-ea"/>
                </a:rPr>
                <a:t>】</a:t>
              </a:r>
              <a:r>
                <a:rPr lang="ja-JP" altLang="en-US" sz="1200" smtClean="0">
                  <a:solidFill>
                    <a:schemeClr val="tx1"/>
                  </a:solidFill>
                  <a:latin typeface="+mn-ea"/>
                </a:rPr>
                <a:t>へ</a:t>
              </a:r>
              <a:r>
                <a:rPr lang="en-US" altLang="ja-JP" sz="1200" smtClean="0">
                  <a:solidFill>
                    <a:schemeClr val="tx1"/>
                  </a:solidFill>
                  <a:latin typeface="+mn-ea"/>
                </a:rPr>
                <a:t/>
              </a:r>
              <a:br>
                <a:rPr lang="en-US" altLang="ja-JP" sz="1200" smtClean="0">
                  <a:solidFill>
                    <a:schemeClr val="tx1"/>
                  </a:solidFill>
                  <a:latin typeface="+mn-ea"/>
                </a:rPr>
              </a:br>
              <a:r>
                <a:rPr lang="ja-JP" altLang="en-US" sz="1200" smtClean="0">
                  <a:solidFill>
                    <a:schemeClr val="tx1"/>
                  </a:solidFill>
                  <a:latin typeface="+mn-ea"/>
                </a:rPr>
                <a:t>画面遷移します。</a:t>
              </a:r>
              <a:endParaRPr lang="en-US" altLang="ja-JP" sz="1200" smtClean="0">
                <a:solidFill>
                  <a:srgbClr val="FF0000"/>
                </a:solidFill>
                <a:latin typeface="+mn-ea"/>
              </a:endParaRPr>
            </a:p>
          </p:txBody>
        </p:sp>
        <p:sp>
          <p:nvSpPr>
            <p:cNvPr id="22" name="円/楕円 44"/>
            <p:cNvSpPr/>
            <p:nvPr/>
          </p:nvSpPr>
          <p:spPr bwMode="auto">
            <a:xfrm>
              <a:off x="5244298" y="5000704"/>
              <a:ext cx="565503" cy="549789"/>
            </a:xfrm>
            <a:prstGeom prst="ellipse">
              <a:avLst/>
            </a:prstGeom>
            <a:solidFill>
              <a:srgbClr val="FF0000"/>
            </a:solidFill>
            <a:ln>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r>
                <a:rPr lang="en-US" altLang="ja-JP" sz="1200" b="1" dirty="0" smtClean="0">
                  <a:solidFill>
                    <a:schemeClr val="bg1"/>
                  </a:solidFill>
                  <a:latin typeface="+mj-ea"/>
                </a:rPr>
                <a:t>Tips</a:t>
              </a:r>
              <a:endParaRPr lang="ja-JP" altLang="en-US" sz="1200" b="1" dirty="0">
                <a:solidFill>
                  <a:schemeClr val="bg1"/>
                </a:solidFill>
                <a:latin typeface="+mj-ea"/>
              </a:endParaRPr>
            </a:p>
          </p:txBody>
        </p:sp>
      </p:grpSp>
      <p:sp>
        <p:nvSpPr>
          <p:cNvPr id="24" name="角丸四角形 23"/>
          <p:cNvSpPr/>
          <p:nvPr/>
        </p:nvSpPr>
        <p:spPr bwMode="auto">
          <a:xfrm>
            <a:off x="2208838" y="5911800"/>
            <a:ext cx="991629" cy="18157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pic>
        <p:nvPicPr>
          <p:cNvPr id="5" name="図 4"/>
          <p:cNvPicPr>
            <a:picLocks noChangeAspect="1"/>
          </p:cNvPicPr>
          <p:nvPr/>
        </p:nvPicPr>
        <p:blipFill>
          <a:blip r:embed="rId3"/>
          <a:stretch>
            <a:fillRect/>
          </a:stretch>
        </p:blipFill>
        <p:spPr>
          <a:xfrm>
            <a:off x="263217" y="2044772"/>
            <a:ext cx="856343" cy="4048598"/>
          </a:xfrm>
          <a:prstGeom prst="rect">
            <a:avLst/>
          </a:prstGeom>
        </p:spPr>
      </p:pic>
    </p:spTree>
    <p:extLst>
      <p:ext uri="{BB962C8B-B14F-4D97-AF65-F5344CB8AC3E}">
        <p14:creationId xmlns:p14="http://schemas.microsoft.com/office/powerpoint/2010/main" val="249578821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テキスト ボックス 15"/>
          <p:cNvSpPr txBox="1"/>
          <p:nvPr/>
        </p:nvSpPr>
        <p:spPr>
          <a:xfrm>
            <a:off x="179512" y="2095338"/>
            <a:ext cx="1585888" cy="307777"/>
          </a:xfrm>
          <a:prstGeom prst="rect">
            <a:avLst/>
          </a:prstGeom>
          <a:noFill/>
          <a:ln>
            <a:solidFill>
              <a:schemeClr val="tx1"/>
            </a:solidFill>
          </a:ln>
        </p:spPr>
        <p:txBody>
          <a:bodyPr wrap="square" rtlCol="0">
            <a:spAutoFit/>
          </a:bodyPr>
          <a:lstStyle/>
          <a:p>
            <a:r>
              <a:rPr lang="ja-JP" altLang="en-US" sz="1400" smtClean="0"/>
              <a:t>実行</a:t>
            </a:r>
            <a:r>
              <a:rPr lang="ja-JP" altLang="en-US" sz="1400"/>
              <a:t>ステータス</a:t>
            </a:r>
            <a:endParaRPr kumimoji="1" lang="ja-JP" altLang="en-US" sz="1400"/>
          </a:p>
        </p:txBody>
      </p:sp>
      <p:sp>
        <p:nvSpPr>
          <p:cNvPr id="17" name="テキスト ボックス 16"/>
          <p:cNvSpPr txBox="1"/>
          <p:nvPr/>
        </p:nvSpPr>
        <p:spPr>
          <a:xfrm>
            <a:off x="4436107" y="2118699"/>
            <a:ext cx="1585888" cy="307777"/>
          </a:xfrm>
          <a:prstGeom prst="rect">
            <a:avLst/>
          </a:prstGeom>
          <a:noFill/>
          <a:ln>
            <a:solidFill>
              <a:schemeClr val="tx1"/>
            </a:solidFill>
          </a:ln>
        </p:spPr>
        <p:txBody>
          <a:bodyPr wrap="square" rtlCol="0">
            <a:spAutoFit/>
          </a:bodyPr>
          <a:lstStyle/>
          <a:p>
            <a:r>
              <a:rPr lang="ja-JP" altLang="en-US" sz="1400" smtClean="0"/>
              <a:t>ログ</a:t>
            </a:r>
            <a:endParaRPr kumimoji="1" lang="ja-JP" altLang="en-US" sz="1400"/>
          </a:p>
        </p:txBody>
      </p:sp>
      <p:pic>
        <p:nvPicPr>
          <p:cNvPr id="7" name="図 6"/>
          <p:cNvPicPr>
            <a:picLocks noChangeAspect="1"/>
          </p:cNvPicPr>
          <p:nvPr/>
        </p:nvPicPr>
        <p:blipFill>
          <a:blip r:embed="rId2"/>
          <a:stretch>
            <a:fillRect/>
          </a:stretch>
        </p:blipFill>
        <p:spPr>
          <a:xfrm>
            <a:off x="4427980" y="2348850"/>
            <a:ext cx="4172431" cy="1901811"/>
          </a:xfrm>
          <a:prstGeom prst="rect">
            <a:avLst/>
          </a:prstGeom>
          <a:ln>
            <a:solidFill>
              <a:schemeClr val="tx1"/>
            </a:solidFill>
          </a:ln>
        </p:spPr>
      </p:pic>
      <p:pic>
        <p:nvPicPr>
          <p:cNvPr id="6" name="図 5"/>
          <p:cNvPicPr>
            <a:picLocks noChangeAspect="1"/>
          </p:cNvPicPr>
          <p:nvPr/>
        </p:nvPicPr>
        <p:blipFill>
          <a:blip r:embed="rId3"/>
          <a:stretch>
            <a:fillRect/>
          </a:stretch>
        </p:blipFill>
        <p:spPr>
          <a:xfrm>
            <a:off x="179512" y="2348850"/>
            <a:ext cx="3926561" cy="4180600"/>
          </a:xfrm>
          <a:prstGeom prst="rect">
            <a:avLst/>
          </a:prstGeom>
          <a:ln>
            <a:solidFill>
              <a:schemeClr val="tx1"/>
            </a:solidFill>
          </a:ln>
        </p:spPr>
      </p:pic>
      <p:sp>
        <p:nvSpPr>
          <p:cNvPr id="2" name="タイトル 1"/>
          <p:cNvSpPr>
            <a:spLocks noGrp="1"/>
          </p:cNvSpPr>
          <p:nvPr>
            <p:ph type="title"/>
          </p:nvPr>
        </p:nvSpPr>
        <p:spPr/>
        <p:txBody>
          <a:bodyPr/>
          <a:lstStyle/>
          <a:p>
            <a:r>
              <a:rPr lang="en-US" altLang="ja-JP" smtClean="0"/>
              <a:t>3.11</a:t>
            </a:r>
            <a:r>
              <a:rPr kumimoji="1" lang="ja-JP" altLang="en-US" smtClean="0"/>
              <a:t> 作業の実行 </a:t>
            </a:r>
            <a:r>
              <a:rPr kumimoji="1" lang="en-US" altLang="ja-JP" smtClean="0"/>
              <a:t>(2/2)</a:t>
            </a:r>
            <a:endParaRPr kumimoji="1" lang="ja-JP" altLang="en-US"/>
          </a:p>
        </p:txBody>
      </p:sp>
      <p:sp>
        <p:nvSpPr>
          <p:cNvPr id="3" name="コンテンツ プレースホルダー 2"/>
          <p:cNvSpPr>
            <a:spLocks noGrp="1"/>
          </p:cNvSpPr>
          <p:nvPr>
            <p:ph sz="quarter" idx="10"/>
          </p:nvPr>
        </p:nvSpPr>
        <p:spPr/>
        <p:txBody>
          <a:bodyPr/>
          <a:lstStyle/>
          <a:p>
            <a:r>
              <a:rPr lang="ja-JP" altLang="en-US" b="1" dirty="0" smtClean="0"/>
              <a:t>実行結果を確認する</a:t>
            </a:r>
            <a:r>
              <a:rPr kumimoji="1" lang="ja-JP" altLang="en-US" sz="1600" dirty="0" smtClean="0"/>
              <a:t>　</a:t>
            </a:r>
            <a:r>
              <a:rPr kumimoji="1" lang="en-US" altLang="ja-JP" sz="1600" dirty="0" smtClean="0"/>
              <a:t/>
            </a:r>
            <a:br>
              <a:rPr kumimoji="1" lang="en-US" altLang="ja-JP" sz="1600" dirty="0" smtClean="0"/>
            </a:br>
            <a:r>
              <a:rPr lang="ja-JP" altLang="en-US" sz="1600" dirty="0"/>
              <a:t>作業を実行すると画面が遷移し、</a:t>
            </a:r>
            <a:r>
              <a:rPr lang="ja-JP" altLang="en-US" sz="1600" dirty="0">
                <a:solidFill>
                  <a:srgbClr val="FF0000"/>
                </a:solidFill>
              </a:rPr>
              <a:t>実行ステータス</a:t>
            </a:r>
            <a:r>
              <a:rPr lang="ja-JP" altLang="en-US" sz="1600" dirty="0"/>
              <a:t>や</a:t>
            </a:r>
            <a:r>
              <a:rPr lang="ja-JP" altLang="en-US" sz="1600" dirty="0">
                <a:solidFill>
                  <a:srgbClr val="FF0000"/>
                </a:solidFill>
              </a:rPr>
              <a:t>ログ</a:t>
            </a:r>
            <a:r>
              <a:rPr lang="ja-JP" altLang="en-US" sz="1600" dirty="0"/>
              <a:t>が表示されます。</a:t>
            </a:r>
            <a:r>
              <a:rPr lang="en-US" altLang="ja-JP" sz="1600" dirty="0"/>
              <a:t/>
            </a:r>
            <a:br>
              <a:rPr lang="en-US" altLang="ja-JP" sz="1600" dirty="0"/>
            </a:br>
            <a:endParaRPr kumimoji="1" lang="en-US" altLang="ja-JP" sz="1600" dirty="0" smtClean="0"/>
          </a:p>
          <a:p>
            <a:pPr marL="0" indent="0">
              <a:buNone/>
            </a:pPr>
            <a:r>
              <a:rPr kumimoji="1" lang="ja-JP" altLang="en-US" sz="1600" dirty="0" smtClean="0"/>
              <a:t>メニュー： </a:t>
            </a:r>
            <a:r>
              <a:rPr lang="en-US" altLang="ja-JP" sz="1600" b="1" dirty="0" err="1" smtClean="0"/>
              <a:t>Ansible</a:t>
            </a:r>
            <a:r>
              <a:rPr lang="en-US" altLang="ja-JP" sz="1600" b="1" dirty="0" smtClean="0"/>
              <a:t>-Pioneer </a:t>
            </a:r>
            <a:r>
              <a:rPr lang="en-US" altLang="ja-JP" sz="1600" b="1" dirty="0"/>
              <a:t>&gt; </a:t>
            </a:r>
            <a:r>
              <a:rPr lang="ja-JP" altLang="en-US" sz="1600" b="1" dirty="0" smtClean="0"/>
              <a:t>作業状態確認</a:t>
            </a:r>
            <a:endParaRPr lang="en-US" altLang="ja-JP" sz="1600" dirty="0"/>
          </a:p>
          <a:p>
            <a:pPr marL="0" indent="0">
              <a:buNone/>
            </a:pPr>
            <a:endParaRPr kumimoji="1" lang="ja-JP" altLang="en-US" dirty="0"/>
          </a:p>
        </p:txBody>
      </p:sp>
      <p:sp>
        <p:nvSpPr>
          <p:cNvPr id="69" name="角丸四角形 68"/>
          <p:cNvSpPr/>
          <p:nvPr/>
        </p:nvSpPr>
        <p:spPr bwMode="auto">
          <a:xfrm>
            <a:off x="1403559" y="5605048"/>
            <a:ext cx="2592361" cy="272291"/>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
        <p:nvSpPr>
          <p:cNvPr id="12" name="角丸四角形 11"/>
          <p:cNvSpPr/>
          <p:nvPr/>
        </p:nvSpPr>
        <p:spPr bwMode="auto">
          <a:xfrm>
            <a:off x="4578996" y="4618641"/>
            <a:ext cx="3675651" cy="740281"/>
          </a:xfrm>
          <a:prstGeom prst="roundRect">
            <a:avLst/>
          </a:prstGeom>
          <a:solidFill>
            <a:schemeClr val="bg2"/>
          </a:solidFill>
          <a:ln>
            <a:solidFill>
              <a:srgbClr val="FF000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a:solidFill>
                  <a:schemeClr val="tx1"/>
                </a:solidFill>
                <a:latin typeface="+mn-ea"/>
              </a:rPr>
              <a:t>投入</a:t>
            </a:r>
            <a:r>
              <a:rPr lang="ja-JP" altLang="en-US" sz="1200" smtClean="0">
                <a:solidFill>
                  <a:schemeClr val="tx1"/>
                </a:solidFill>
                <a:latin typeface="+mn-ea"/>
              </a:rPr>
              <a:t>データや結果データをまとめた</a:t>
            </a:r>
            <a:r>
              <a:rPr lang="en-US" altLang="ja-JP" sz="1200" smtClean="0">
                <a:solidFill>
                  <a:schemeClr val="tx1"/>
                </a:solidFill>
                <a:latin typeface="+mn-ea"/>
              </a:rPr>
              <a:t>zip</a:t>
            </a:r>
            <a:r>
              <a:rPr lang="ja-JP" altLang="en-US" sz="1200" smtClean="0">
                <a:solidFill>
                  <a:schemeClr val="tx1"/>
                </a:solidFill>
                <a:latin typeface="+mn-ea"/>
              </a:rPr>
              <a:t>ファイルを</a:t>
            </a:r>
            <a:r>
              <a:rPr lang="en-US" altLang="ja-JP" sz="1200" smtClean="0">
                <a:solidFill>
                  <a:schemeClr val="tx1"/>
                </a:solidFill>
                <a:latin typeface="+mn-ea"/>
              </a:rPr>
              <a:t/>
            </a:r>
            <a:br>
              <a:rPr lang="en-US" altLang="ja-JP" sz="1200" smtClean="0">
                <a:solidFill>
                  <a:schemeClr val="tx1"/>
                </a:solidFill>
                <a:latin typeface="+mn-ea"/>
              </a:rPr>
            </a:br>
            <a:r>
              <a:rPr lang="ja-JP" altLang="en-US" sz="1200" smtClean="0">
                <a:solidFill>
                  <a:schemeClr val="tx1"/>
                </a:solidFill>
                <a:latin typeface="+mn-ea"/>
              </a:rPr>
              <a:t>ダウンロードできます。</a:t>
            </a:r>
            <a:endParaRPr lang="en-US" altLang="ja-JP" sz="1200" smtClean="0">
              <a:solidFill>
                <a:schemeClr val="tx1"/>
              </a:solidFill>
              <a:latin typeface="+mn-ea"/>
            </a:endParaRPr>
          </a:p>
        </p:txBody>
      </p:sp>
      <p:sp>
        <p:nvSpPr>
          <p:cNvPr id="13" name="円形吹き出し 12"/>
          <p:cNvSpPr/>
          <p:nvPr/>
        </p:nvSpPr>
        <p:spPr bwMode="auto">
          <a:xfrm>
            <a:off x="3906292" y="4293120"/>
            <a:ext cx="782123" cy="540000"/>
          </a:xfrm>
          <a:prstGeom prst="wedgeEllipseCallout">
            <a:avLst>
              <a:gd name="adj1" fmla="val -98415"/>
              <a:gd name="adj2" fmla="val 186374"/>
            </a:avLst>
          </a:prstGeom>
          <a:solidFill>
            <a:srgbClr val="FF0000"/>
          </a:solidFill>
          <a:ln>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en-US" altLang="ja-JP" sz="1400" b="1" dirty="0" smtClean="0">
                <a:latin typeface="+mn-ea"/>
              </a:rPr>
              <a:t>Tips</a:t>
            </a:r>
            <a:endParaRPr kumimoji="1" lang="ja-JP" altLang="en-US" sz="1400" b="1" dirty="0" smtClean="0">
              <a:latin typeface="+mn-ea"/>
            </a:endParaRPr>
          </a:p>
        </p:txBody>
      </p:sp>
      <p:sp>
        <p:nvSpPr>
          <p:cNvPr id="18" name="角丸四角形 17"/>
          <p:cNvSpPr/>
          <p:nvPr/>
        </p:nvSpPr>
        <p:spPr bwMode="auto">
          <a:xfrm>
            <a:off x="5580141" y="5494684"/>
            <a:ext cx="3465152" cy="1102756"/>
          </a:xfrm>
          <a:prstGeom prst="roundRect">
            <a:avLst/>
          </a:prstGeom>
          <a:ln>
            <a:solidFill>
              <a:srgbClr val="FF000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ja-JP" altLang="en-US" sz="1200" dirty="0" smtClean="0"/>
              <a:t>コマンドで実行結果を確認する場合、</a:t>
            </a:r>
            <a:endParaRPr lang="en-US" altLang="ja-JP" sz="1200" dirty="0" smtClean="0"/>
          </a:p>
          <a:p>
            <a:r>
              <a:rPr lang="ja-JP" altLang="en-US" sz="1200" dirty="0" smtClean="0"/>
              <a:t>以下のコマンド</a:t>
            </a:r>
            <a:r>
              <a:rPr lang="ja-JP" altLang="en-US" sz="1200" dirty="0"/>
              <a:t>で</a:t>
            </a:r>
            <a:r>
              <a:rPr lang="ja-JP" altLang="en-US" sz="1200" dirty="0" smtClean="0"/>
              <a:t>ログの設定を確認できます。</a:t>
            </a:r>
            <a:r>
              <a:rPr lang="en-US" altLang="ja-JP" sz="1200" dirty="0" smtClean="0"/>
              <a:t/>
            </a:r>
            <a:br>
              <a:rPr lang="en-US" altLang="ja-JP" sz="1200" dirty="0" smtClean="0"/>
            </a:br>
            <a:r>
              <a:rPr lang="en-US" altLang="ja-JP" sz="1200" dirty="0" smtClean="0"/>
              <a:t/>
            </a:r>
            <a:br>
              <a:rPr lang="en-US" altLang="ja-JP" sz="1200" dirty="0" smtClean="0"/>
            </a:br>
            <a:r>
              <a:rPr lang="en-US" altLang="ja-JP" sz="1200" dirty="0" smtClean="0"/>
              <a:t>IOS - “# show logging”</a:t>
            </a:r>
          </a:p>
          <a:p>
            <a:r>
              <a:rPr lang="en-US" altLang="ja-JP" sz="1200" dirty="0" err="1" smtClean="0"/>
              <a:t>vyos</a:t>
            </a:r>
            <a:r>
              <a:rPr lang="en-US" altLang="ja-JP" sz="1200" dirty="0" smtClean="0"/>
              <a:t> - ”$ show configuration”</a:t>
            </a:r>
            <a:endParaRPr lang="en-US" altLang="ja-JP" sz="1200" dirty="0"/>
          </a:p>
        </p:txBody>
      </p:sp>
      <p:sp>
        <p:nvSpPr>
          <p:cNvPr id="20" name="円/楕円 44"/>
          <p:cNvSpPr/>
          <p:nvPr/>
        </p:nvSpPr>
        <p:spPr bwMode="auto">
          <a:xfrm>
            <a:off x="5148080" y="5186328"/>
            <a:ext cx="565503" cy="549789"/>
          </a:xfrm>
          <a:prstGeom prst="ellipse">
            <a:avLst/>
          </a:prstGeom>
          <a:solidFill>
            <a:srgbClr val="FF0000"/>
          </a:solidFill>
          <a:ln>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r>
              <a:rPr lang="en-US" altLang="ja-JP" sz="1200" b="1" dirty="0" smtClean="0">
                <a:solidFill>
                  <a:schemeClr val="bg1"/>
                </a:solidFill>
                <a:latin typeface="+mj-ea"/>
              </a:rPr>
              <a:t>Tips</a:t>
            </a:r>
            <a:endParaRPr lang="ja-JP" altLang="en-US" sz="1200" b="1" dirty="0">
              <a:solidFill>
                <a:schemeClr val="bg1"/>
              </a:solidFill>
              <a:latin typeface="+mj-ea"/>
            </a:endParaRPr>
          </a:p>
        </p:txBody>
      </p:sp>
      <p:pic>
        <p:nvPicPr>
          <p:cNvPr id="4" name="図 3"/>
          <p:cNvPicPr>
            <a:picLocks noChangeAspect="1"/>
          </p:cNvPicPr>
          <p:nvPr/>
        </p:nvPicPr>
        <p:blipFill>
          <a:blip r:embed="rId4"/>
          <a:stretch>
            <a:fillRect/>
          </a:stretch>
        </p:blipFill>
        <p:spPr>
          <a:xfrm>
            <a:off x="183716" y="2369555"/>
            <a:ext cx="993359" cy="4159895"/>
          </a:xfrm>
          <a:prstGeom prst="rect">
            <a:avLst/>
          </a:prstGeom>
        </p:spPr>
      </p:pic>
    </p:spTree>
    <p:extLst>
      <p:ext uri="{BB962C8B-B14F-4D97-AF65-F5344CB8AC3E}">
        <p14:creationId xmlns:p14="http://schemas.microsoft.com/office/powerpoint/2010/main" val="408339917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kumimoji="1" lang="en-US" altLang="ja-JP" smtClean="0"/>
              <a:t>A</a:t>
            </a:r>
            <a:r>
              <a:rPr lang="ja-JP" altLang="en-US"/>
              <a:t> </a:t>
            </a:r>
            <a:r>
              <a:rPr kumimoji="1" lang="ja-JP" altLang="en-US" smtClean="0"/>
              <a:t>付録</a:t>
            </a:r>
            <a:endParaRPr kumimoji="1" lang="ja-JP" altLang="en-US"/>
          </a:p>
        </p:txBody>
      </p:sp>
    </p:spTree>
    <p:extLst>
      <p:ext uri="{BB962C8B-B14F-4D97-AF65-F5344CB8AC3E}">
        <p14:creationId xmlns:p14="http://schemas.microsoft.com/office/powerpoint/2010/main" val="39877273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グループ化 10"/>
          <p:cNvGrpSpPr/>
          <p:nvPr/>
        </p:nvGrpSpPr>
        <p:grpSpPr>
          <a:xfrm>
            <a:off x="251400" y="1872016"/>
            <a:ext cx="6912960" cy="3669844"/>
            <a:chOff x="251400" y="1872016"/>
            <a:chExt cx="6912960" cy="3669844"/>
          </a:xfrm>
        </p:grpSpPr>
        <p:pic>
          <p:nvPicPr>
            <p:cNvPr id="5" name="図 4"/>
            <p:cNvPicPr>
              <a:picLocks noChangeAspect="1"/>
            </p:cNvPicPr>
            <p:nvPr/>
          </p:nvPicPr>
          <p:blipFill>
            <a:blip r:embed="rId2"/>
            <a:stretch>
              <a:fillRect/>
            </a:stretch>
          </p:blipFill>
          <p:spPr>
            <a:xfrm>
              <a:off x="251400" y="1872016"/>
              <a:ext cx="6912960" cy="3669844"/>
            </a:xfrm>
            <a:prstGeom prst="rect">
              <a:avLst/>
            </a:prstGeom>
          </p:spPr>
        </p:pic>
        <p:pic>
          <p:nvPicPr>
            <p:cNvPr id="10" name="図 9"/>
            <p:cNvPicPr>
              <a:picLocks noChangeAspect="1"/>
            </p:cNvPicPr>
            <p:nvPr/>
          </p:nvPicPr>
          <p:blipFill>
            <a:blip r:embed="rId3"/>
            <a:stretch>
              <a:fillRect/>
            </a:stretch>
          </p:blipFill>
          <p:spPr>
            <a:xfrm>
              <a:off x="1619590" y="5186575"/>
              <a:ext cx="5429117" cy="294041"/>
            </a:xfrm>
            <a:prstGeom prst="rect">
              <a:avLst/>
            </a:prstGeom>
          </p:spPr>
        </p:pic>
      </p:grpSp>
      <p:sp>
        <p:nvSpPr>
          <p:cNvPr id="2" name="タイトル 1"/>
          <p:cNvSpPr>
            <a:spLocks noGrp="1"/>
          </p:cNvSpPr>
          <p:nvPr>
            <p:ph type="title"/>
          </p:nvPr>
        </p:nvSpPr>
        <p:spPr/>
        <p:txBody>
          <a:bodyPr>
            <a:normAutofit/>
          </a:bodyPr>
          <a:lstStyle/>
          <a:p>
            <a:r>
              <a:rPr kumimoji="1" lang="ja-JP" altLang="en-US" dirty="0" smtClean="0"/>
              <a:t>付録① </a:t>
            </a:r>
            <a:r>
              <a:rPr kumimoji="1" lang="en-US" altLang="ja-JP" dirty="0" err="1" smtClean="0"/>
              <a:t>Counductor</a:t>
            </a:r>
            <a:r>
              <a:rPr kumimoji="1" lang="ja-JP" altLang="en-US" dirty="0" smtClean="0"/>
              <a:t>で</a:t>
            </a:r>
            <a:r>
              <a:rPr kumimoji="1" lang="en-US" altLang="ja-JP" dirty="0" smtClean="0"/>
              <a:t>3</a:t>
            </a:r>
            <a:r>
              <a:rPr kumimoji="1" lang="ja-JP" altLang="en-US" dirty="0" smtClean="0"/>
              <a:t>モードを束ねて実行する　</a:t>
            </a:r>
            <a:endParaRPr kumimoji="1" lang="ja-JP" altLang="en-US" dirty="0"/>
          </a:p>
        </p:txBody>
      </p:sp>
      <p:sp>
        <p:nvSpPr>
          <p:cNvPr id="3" name="コンテンツ プレースホルダー 2"/>
          <p:cNvSpPr>
            <a:spLocks noGrp="1"/>
          </p:cNvSpPr>
          <p:nvPr>
            <p:ph sz="quarter" idx="10"/>
          </p:nvPr>
        </p:nvSpPr>
        <p:spPr>
          <a:xfrm>
            <a:off x="179512" y="836712"/>
            <a:ext cx="8784976" cy="1368118"/>
          </a:xfrm>
        </p:spPr>
        <p:txBody>
          <a:bodyPr>
            <a:normAutofit/>
          </a:bodyPr>
          <a:lstStyle/>
          <a:p>
            <a:r>
              <a:rPr lang="en-US" altLang="ja-JP" b="1"/>
              <a:t>3</a:t>
            </a:r>
            <a:r>
              <a:rPr lang="ja-JP" altLang="en-US" b="1"/>
              <a:t>モードを束ねて実行</a:t>
            </a:r>
            <a:r>
              <a:rPr lang="ja-JP" altLang="en-US" b="1" smtClean="0"/>
              <a:t>する</a:t>
            </a:r>
            <a:r>
              <a:rPr lang="en-US" altLang="ja-JP" smtClean="0"/>
              <a:t/>
            </a:r>
            <a:br>
              <a:rPr lang="en-US" altLang="ja-JP" smtClean="0"/>
            </a:br>
            <a:r>
              <a:rPr lang="ja-JP" altLang="en-US" sz="1600" smtClean="0"/>
              <a:t>本編ではモードごとの作業を個別に実行しましたが、</a:t>
            </a:r>
            <a:r>
              <a:rPr lang="en-US" altLang="ja-JP" sz="1600" smtClean="0"/>
              <a:t>Conductor</a:t>
            </a:r>
            <a:r>
              <a:rPr lang="ja-JP" altLang="en-US" sz="1600" smtClean="0"/>
              <a:t>を利用することで</a:t>
            </a:r>
            <a:r>
              <a:rPr lang="en-US" altLang="ja-JP" sz="1600" smtClean="0"/>
              <a:t/>
            </a:r>
            <a:br>
              <a:rPr lang="en-US" altLang="ja-JP" sz="1600" smtClean="0"/>
            </a:br>
            <a:r>
              <a:rPr lang="ja-JP" altLang="en-US" sz="1600" b="1" u="sng" smtClean="0"/>
              <a:t>複数のモードの作業を実行するジョブフロー</a:t>
            </a:r>
            <a:r>
              <a:rPr lang="ja-JP" altLang="en-US" sz="1600" smtClean="0"/>
              <a:t>を作成することもできます。</a:t>
            </a:r>
            <a:r>
              <a:rPr lang="en-US" altLang="ja-JP" sz="1600" smtClean="0"/>
              <a:t/>
            </a:r>
            <a:br>
              <a:rPr lang="en-US" altLang="ja-JP" sz="1600" smtClean="0"/>
            </a:br>
            <a:endParaRPr kumimoji="1" lang="ja-JP" altLang="en-US"/>
          </a:p>
        </p:txBody>
      </p:sp>
      <p:sp>
        <p:nvSpPr>
          <p:cNvPr id="6" name="角丸四角形 5"/>
          <p:cNvSpPr/>
          <p:nvPr/>
        </p:nvSpPr>
        <p:spPr bwMode="auto">
          <a:xfrm>
            <a:off x="1403560" y="3272976"/>
            <a:ext cx="4608640" cy="1164903"/>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
        <p:nvSpPr>
          <p:cNvPr id="8" name="角丸四角形 7"/>
          <p:cNvSpPr/>
          <p:nvPr/>
        </p:nvSpPr>
        <p:spPr bwMode="auto">
          <a:xfrm>
            <a:off x="4466663" y="4822768"/>
            <a:ext cx="4395751" cy="729211"/>
          </a:xfrm>
          <a:prstGeom prst="roundRect">
            <a:avLst/>
          </a:prstGeom>
          <a:ln>
            <a:solidFill>
              <a:srgbClr val="FF000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各モードで作成した</a:t>
            </a:r>
            <a:r>
              <a:rPr lang="en-US" altLang="ja-JP" sz="1200" smtClean="0">
                <a:solidFill>
                  <a:schemeClr val="tx1"/>
                </a:solidFill>
                <a:latin typeface="+mn-ea"/>
              </a:rPr>
              <a:t>Movement</a:t>
            </a:r>
            <a:r>
              <a:rPr lang="ja-JP" altLang="en-US" sz="1200" smtClean="0">
                <a:solidFill>
                  <a:schemeClr val="tx1"/>
                </a:solidFill>
                <a:latin typeface="+mn-ea"/>
              </a:rPr>
              <a:t>や別の</a:t>
            </a:r>
            <a:r>
              <a:rPr lang="en-US" altLang="ja-JP" sz="1200" smtClean="0">
                <a:solidFill>
                  <a:schemeClr val="tx1"/>
                </a:solidFill>
                <a:latin typeface="+mn-ea"/>
              </a:rPr>
              <a:t>Conductor</a:t>
            </a:r>
            <a:r>
              <a:rPr lang="ja-JP" altLang="en-US" sz="1200" smtClean="0">
                <a:solidFill>
                  <a:schemeClr val="tx1"/>
                </a:solidFill>
                <a:latin typeface="+mn-ea"/>
              </a:rPr>
              <a:t>が投入され、</a:t>
            </a:r>
            <a:endParaRPr lang="en-US" altLang="ja-JP" sz="1200" smtClean="0">
              <a:solidFill>
                <a:schemeClr val="tx1"/>
              </a:solidFill>
              <a:latin typeface="+mn-ea"/>
            </a:endParaRPr>
          </a:p>
          <a:p>
            <a:r>
              <a:rPr lang="en-US" altLang="ja-JP" sz="1200">
                <a:solidFill>
                  <a:schemeClr val="tx1"/>
                </a:solidFill>
                <a:latin typeface="+mn-ea"/>
              </a:rPr>
              <a:t>1</a:t>
            </a:r>
            <a:r>
              <a:rPr lang="ja-JP" altLang="en-US" sz="1200" smtClean="0">
                <a:solidFill>
                  <a:schemeClr val="tx1"/>
                </a:solidFill>
                <a:latin typeface="+mn-ea"/>
              </a:rPr>
              <a:t>つのジョブフローを形成しています。</a:t>
            </a:r>
            <a:endParaRPr lang="en-US" altLang="ja-JP" sz="1200" smtClean="0">
              <a:solidFill>
                <a:schemeClr val="tx1"/>
              </a:solidFill>
              <a:latin typeface="+mn-ea"/>
            </a:endParaRPr>
          </a:p>
        </p:txBody>
      </p:sp>
      <p:sp>
        <p:nvSpPr>
          <p:cNvPr id="9" name="円形吹き出し 8"/>
          <p:cNvSpPr/>
          <p:nvPr/>
        </p:nvSpPr>
        <p:spPr bwMode="auto">
          <a:xfrm>
            <a:off x="4160632" y="4315713"/>
            <a:ext cx="782123" cy="540000"/>
          </a:xfrm>
          <a:prstGeom prst="wedgeEllipseCallout">
            <a:avLst>
              <a:gd name="adj1" fmla="val -65445"/>
              <a:gd name="adj2" fmla="val -49356"/>
            </a:avLst>
          </a:prstGeom>
          <a:solidFill>
            <a:srgbClr val="FF0000"/>
          </a:solidFill>
          <a:ln>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en-US" altLang="ja-JP" sz="1400" b="1" dirty="0" smtClean="0">
                <a:latin typeface="+mn-ea"/>
              </a:rPr>
              <a:t>Poin</a:t>
            </a:r>
            <a:r>
              <a:rPr lang="en-US" altLang="ja-JP" sz="1400" b="1" dirty="0">
                <a:latin typeface="+mn-ea"/>
              </a:rPr>
              <a:t>t</a:t>
            </a:r>
            <a:endParaRPr kumimoji="1" lang="ja-JP" altLang="en-US" sz="1400" b="1" dirty="0" smtClean="0">
              <a:latin typeface="+mn-ea"/>
            </a:endParaRPr>
          </a:p>
        </p:txBody>
      </p:sp>
    </p:spTree>
    <p:extLst>
      <p:ext uri="{BB962C8B-B14F-4D97-AF65-F5344CB8AC3E}">
        <p14:creationId xmlns:p14="http://schemas.microsoft.com/office/powerpoint/2010/main" val="33302789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6860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179512" y="836944"/>
            <a:ext cx="8784976" cy="5616476"/>
          </a:xfrm>
        </p:spPr>
        <p:txBody>
          <a:bodyPr>
            <a:normAutofit/>
          </a:bodyPr>
          <a:lstStyle/>
          <a:p>
            <a:r>
              <a:rPr lang="en-US" altLang="ja-JP" b="1" smtClean="0"/>
              <a:t>Playbook</a:t>
            </a:r>
            <a:r>
              <a:rPr lang="ja-JP" altLang="en-US" b="1" smtClean="0"/>
              <a:t>の</a:t>
            </a:r>
            <a:r>
              <a:rPr lang="ja-JP" altLang="en-US" b="1" dirty="0" smtClean="0"/>
              <a:t>作成</a:t>
            </a:r>
            <a:r>
              <a:rPr lang="en-US" altLang="ja-JP" dirty="0" smtClean="0"/>
              <a:t/>
            </a:r>
            <a:br>
              <a:rPr lang="en-US" altLang="ja-JP" dirty="0" smtClean="0"/>
            </a:br>
            <a:r>
              <a:rPr lang="ja-JP" altLang="en-US" sz="1600" dirty="0" smtClean="0"/>
              <a:t>本シナリオで使用する</a:t>
            </a:r>
            <a:r>
              <a:rPr lang="ja-JP" altLang="en-US" sz="1600" smtClean="0"/>
              <a:t>５つの</a:t>
            </a:r>
            <a:r>
              <a:rPr lang="en-US" altLang="ja-JP" sz="1600" smtClean="0"/>
              <a:t>Playbook</a:t>
            </a:r>
            <a:r>
              <a:rPr lang="ja-JP" altLang="en-US" sz="1600" smtClean="0"/>
              <a:t>を</a:t>
            </a:r>
            <a:r>
              <a:rPr lang="ja-JP" altLang="en-US" sz="1600" dirty="0" smtClean="0"/>
              <a:t>作成しましょう。</a:t>
            </a:r>
            <a:r>
              <a:rPr lang="en-US" altLang="ja-JP" sz="1600" dirty="0" smtClean="0"/>
              <a:t/>
            </a:r>
            <a:br>
              <a:rPr lang="en-US" altLang="ja-JP" sz="1600" dirty="0" smtClean="0"/>
            </a:br>
            <a:r>
              <a:rPr lang="en-US" altLang="ja-JP" sz="1400" dirty="0" smtClean="0">
                <a:solidFill>
                  <a:srgbClr val="FF0000"/>
                </a:solidFill>
              </a:rPr>
              <a:t>【</a:t>
            </a:r>
            <a:r>
              <a:rPr lang="ja-JP" altLang="en-US" sz="1400" dirty="0" smtClean="0">
                <a:solidFill>
                  <a:srgbClr val="FF0000"/>
                </a:solidFill>
              </a:rPr>
              <a:t>注意</a:t>
            </a:r>
            <a:r>
              <a:rPr lang="en-US" altLang="ja-JP" sz="1400" dirty="0" smtClean="0">
                <a:solidFill>
                  <a:srgbClr val="FF0000"/>
                </a:solidFill>
              </a:rPr>
              <a:t>】</a:t>
            </a:r>
            <a:r>
              <a:rPr lang="ja-JP" altLang="en-US" sz="1400" dirty="0" smtClean="0">
                <a:solidFill>
                  <a:srgbClr val="FF0000"/>
                </a:solidFill>
              </a:rPr>
              <a:t>文字コードは</a:t>
            </a:r>
            <a:r>
              <a:rPr lang="en-US" altLang="ja-JP" sz="1400" dirty="0" smtClean="0">
                <a:solidFill>
                  <a:srgbClr val="FF0000"/>
                </a:solidFill>
              </a:rPr>
              <a:t>“UTF-8”</a:t>
            </a:r>
            <a:r>
              <a:rPr lang="ja-JP" altLang="en-US" sz="1400" dirty="0" err="1" smtClean="0">
                <a:solidFill>
                  <a:srgbClr val="FF0000"/>
                </a:solidFill>
              </a:rPr>
              <a:t>、</a:t>
            </a:r>
            <a:r>
              <a:rPr lang="ja-JP" altLang="en-US" sz="1400" dirty="0" smtClean="0">
                <a:solidFill>
                  <a:srgbClr val="FF0000"/>
                </a:solidFill>
              </a:rPr>
              <a:t>改行コードは</a:t>
            </a:r>
            <a:r>
              <a:rPr lang="en-US" altLang="ja-JP" sz="1400" dirty="0" smtClean="0">
                <a:solidFill>
                  <a:srgbClr val="FF0000"/>
                </a:solidFill>
              </a:rPr>
              <a:t>“LF”</a:t>
            </a:r>
            <a:r>
              <a:rPr lang="ja-JP" altLang="en-US" sz="1400" dirty="0" err="1" smtClean="0">
                <a:solidFill>
                  <a:srgbClr val="FF0000"/>
                </a:solidFill>
              </a:rPr>
              <a:t>、</a:t>
            </a:r>
            <a:r>
              <a:rPr lang="ja-JP" altLang="en-US" sz="1400" dirty="0" smtClean="0">
                <a:solidFill>
                  <a:srgbClr val="FF0000"/>
                </a:solidFill>
              </a:rPr>
              <a:t>拡張子は</a:t>
            </a:r>
            <a:r>
              <a:rPr lang="en-US" altLang="ja-JP" sz="1400" dirty="0" smtClean="0">
                <a:solidFill>
                  <a:srgbClr val="FF0000"/>
                </a:solidFill>
              </a:rPr>
              <a:t>”</a:t>
            </a:r>
            <a:r>
              <a:rPr lang="en-US" altLang="ja-JP" sz="1400" dirty="0" err="1" smtClean="0">
                <a:solidFill>
                  <a:srgbClr val="FF0000"/>
                </a:solidFill>
              </a:rPr>
              <a:t>yml</a:t>
            </a:r>
            <a:r>
              <a:rPr lang="en-US" altLang="ja-JP" sz="1400" dirty="0" smtClean="0">
                <a:solidFill>
                  <a:srgbClr val="FF0000"/>
                </a:solidFill>
              </a:rPr>
              <a:t>”</a:t>
            </a:r>
            <a:r>
              <a:rPr lang="ja-JP" altLang="en-US" sz="1400" dirty="0" smtClean="0">
                <a:solidFill>
                  <a:srgbClr val="FF0000"/>
                </a:solidFill>
              </a:rPr>
              <a:t>で作成してください。</a:t>
            </a:r>
            <a:endParaRPr lang="en-US" altLang="ja-JP" sz="1400" dirty="0">
              <a:solidFill>
                <a:srgbClr val="FF0000"/>
              </a:solidFill>
            </a:endParaRPr>
          </a:p>
        </p:txBody>
      </p:sp>
      <p:sp>
        <p:nvSpPr>
          <p:cNvPr id="2" name="タイトル 1"/>
          <p:cNvSpPr>
            <a:spLocks noGrp="1"/>
          </p:cNvSpPr>
          <p:nvPr>
            <p:ph type="title"/>
          </p:nvPr>
        </p:nvSpPr>
        <p:spPr/>
        <p:txBody>
          <a:bodyPr>
            <a:normAutofit/>
          </a:bodyPr>
          <a:lstStyle/>
          <a:p>
            <a:r>
              <a:rPr kumimoji="1" lang="en-US" altLang="ja-JP" smtClean="0"/>
              <a:t>1.2</a:t>
            </a:r>
            <a:r>
              <a:rPr kumimoji="1" lang="ja-JP" altLang="en-US" smtClean="0"/>
              <a:t> </a:t>
            </a:r>
            <a:r>
              <a:rPr lang="ja-JP" altLang="en-US" smtClean="0"/>
              <a:t>必要</a:t>
            </a:r>
            <a:r>
              <a:rPr lang="ja-JP" altLang="en-US"/>
              <a:t>なファイルの</a:t>
            </a:r>
            <a:r>
              <a:rPr lang="ja-JP" altLang="en-US" smtClean="0"/>
              <a:t>作成 </a:t>
            </a:r>
            <a:r>
              <a:rPr lang="en-US" altLang="ja-JP" smtClean="0"/>
              <a:t>(1/</a:t>
            </a:r>
            <a:r>
              <a:rPr lang="en-US" altLang="ja-JP"/>
              <a:t>3</a:t>
            </a:r>
            <a:r>
              <a:rPr lang="en-US" altLang="ja-JP" smtClean="0"/>
              <a:t>)</a:t>
            </a:r>
            <a:endParaRPr kumimoji="1" lang="ja-JP" altLang="en-US"/>
          </a:p>
        </p:txBody>
      </p:sp>
      <p:sp>
        <p:nvSpPr>
          <p:cNvPr id="5" name="テキスト ボックス 4"/>
          <p:cNvSpPr txBox="1"/>
          <p:nvPr/>
        </p:nvSpPr>
        <p:spPr>
          <a:xfrm>
            <a:off x="323410" y="2420860"/>
            <a:ext cx="3960550" cy="1169551"/>
          </a:xfrm>
          <a:prstGeom prst="rect">
            <a:avLst/>
          </a:prstGeom>
          <a:solidFill>
            <a:schemeClr val="bg2">
              <a:lumMod val="85000"/>
            </a:schemeClr>
          </a:solidFill>
        </p:spPr>
        <p:txBody>
          <a:bodyPr wrap="square" rtlCol="0">
            <a:spAutoFit/>
          </a:bodyPr>
          <a:lstStyle/>
          <a:p>
            <a:r>
              <a:rPr lang="en-US" altLang="ja-JP" sz="1400" dirty="0"/>
              <a:t>- name: install package with yum</a:t>
            </a:r>
          </a:p>
          <a:p>
            <a:r>
              <a:rPr lang="en-US" altLang="ja-JP" sz="1400" dirty="0"/>
              <a:t>  yum: </a:t>
            </a:r>
          </a:p>
          <a:p>
            <a:r>
              <a:rPr lang="en-US" altLang="ja-JP" sz="1400" dirty="0"/>
              <a:t>    name: "{{ item }}"</a:t>
            </a:r>
          </a:p>
          <a:p>
            <a:r>
              <a:rPr lang="en-US" altLang="ja-JP" sz="1400" dirty="0"/>
              <a:t>    state: present </a:t>
            </a:r>
          </a:p>
          <a:p>
            <a:r>
              <a:rPr lang="en-US" altLang="ja-JP" sz="1400" dirty="0"/>
              <a:t>  </a:t>
            </a:r>
            <a:r>
              <a:rPr lang="en-US" altLang="ja-JP" sz="1400" dirty="0" err="1"/>
              <a:t>with_items</a:t>
            </a:r>
            <a:r>
              <a:rPr lang="en-US" altLang="ja-JP" sz="1400" dirty="0"/>
              <a:t>: "{{ </a:t>
            </a:r>
            <a:r>
              <a:rPr lang="en-US" altLang="ja-JP" sz="1400" dirty="0" err="1"/>
              <a:t>VAR_package_name</a:t>
            </a:r>
            <a:r>
              <a:rPr lang="en-US" altLang="ja-JP" sz="1400" dirty="0"/>
              <a:t> }}"</a:t>
            </a:r>
            <a:endParaRPr kumimoji="1" lang="ja-JP" altLang="en-US" sz="1400" dirty="0"/>
          </a:p>
        </p:txBody>
      </p:sp>
      <p:sp>
        <p:nvSpPr>
          <p:cNvPr id="9" name="テキスト ボックス 8"/>
          <p:cNvSpPr txBox="1"/>
          <p:nvPr/>
        </p:nvSpPr>
        <p:spPr>
          <a:xfrm>
            <a:off x="4383098" y="2420860"/>
            <a:ext cx="4176580" cy="1046440"/>
          </a:xfrm>
          <a:custGeom>
            <a:avLst/>
            <a:gdLst>
              <a:gd name="connsiteX0" fmla="*/ 0 w 4176580"/>
              <a:gd name="connsiteY0" fmla="*/ 0 h 1107996"/>
              <a:gd name="connsiteX1" fmla="*/ 4176580 w 4176580"/>
              <a:gd name="connsiteY1" fmla="*/ 0 h 1107996"/>
              <a:gd name="connsiteX2" fmla="*/ 4176580 w 4176580"/>
              <a:gd name="connsiteY2" fmla="*/ 1107996 h 1107996"/>
              <a:gd name="connsiteX3" fmla="*/ 0 w 4176580"/>
              <a:gd name="connsiteY3" fmla="*/ 1107996 h 1107996"/>
              <a:gd name="connsiteX4" fmla="*/ 0 w 4176580"/>
              <a:gd name="connsiteY4" fmla="*/ 0 h 1107996"/>
              <a:gd name="connsiteX0" fmla="*/ 0 w 4176580"/>
              <a:gd name="connsiteY0" fmla="*/ 0 h 1107996"/>
              <a:gd name="connsiteX1" fmla="*/ 4176580 w 4176580"/>
              <a:gd name="connsiteY1" fmla="*/ 0 h 1107996"/>
              <a:gd name="connsiteX2" fmla="*/ 4176580 w 4176580"/>
              <a:gd name="connsiteY2" fmla="*/ 1107996 h 1107996"/>
              <a:gd name="connsiteX3" fmla="*/ 0 w 4176580"/>
              <a:gd name="connsiteY3" fmla="*/ 1107996 h 1107996"/>
              <a:gd name="connsiteX4" fmla="*/ 0 w 4176580"/>
              <a:gd name="connsiteY4" fmla="*/ 0 h 1107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76580" h="1107996">
                <a:moveTo>
                  <a:pt x="0" y="0"/>
                </a:moveTo>
                <a:lnTo>
                  <a:pt x="4176580" y="0"/>
                </a:lnTo>
                <a:lnTo>
                  <a:pt x="4176580" y="1107996"/>
                </a:lnTo>
                <a:lnTo>
                  <a:pt x="0" y="1107996"/>
                </a:lnTo>
                <a:lnTo>
                  <a:pt x="0" y="0"/>
                </a:lnTo>
                <a:close/>
              </a:path>
            </a:pathLst>
          </a:custGeom>
          <a:noFill/>
        </p:spPr>
        <p:txBody>
          <a:bodyPr wrap="square" rtlCol="0">
            <a:spAutoFit/>
          </a:bodyPr>
          <a:lstStyle/>
          <a:p>
            <a:r>
              <a:rPr lang="ja-JP" altLang="en-US" sz="1600" b="1" dirty="0" smtClean="0"/>
              <a:t>ファイル名：</a:t>
            </a:r>
            <a:r>
              <a:rPr lang="en-US" altLang="ja-JP" sz="1600" b="1" dirty="0" smtClean="0"/>
              <a:t>1-yum_install.yml</a:t>
            </a:r>
            <a:br>
              <a:rPr lang="en-US" altLang="ja-JP" sz="1600" b="1" dirty="0" smtClean="0"/>
            </a:br>
            <a:endParaRPr lang="en-US" altLang="ja-JP" sz="1600" b="1" dirty="0" smtClean="0"/>
          </a:p>
          <a:p>
            <a:r>
              <a:rPr lang="ja-JP" altLang="en-US" sz="1400" dirty="0" smtClean="0"/>
              <a:t>指定したパッケージをインストールします。</a:t>
            </a:r>
            <a:r>
              <a:rPr lang="en-US" altLang="ja-JP" sz="1400" dirty="0" smtClean="0"/>
              <a:t/>
            </a:r>
            <a:br>
              <a:rPr lang="en-US" altLang="ja-JP" sz="1400" dirty="0" smtClean="0"/>
            </a:br>
            <a:r>
              <a:rPr lang="ja-JP" altLang="en-US" sz="1400" dirty="0" smtClean="0"/>
              <a:t>変数には複数具体値変数が代入されます</a:t>
            </a:r>
            <a:r>
              <a:rPr lang="ja-JP" altLang="en-US" sz="1600" dirty="0" smtClean="0"/>
              <a:t>。</a:t>
            </a:r>
            <a:endParaRPr lang="ja-JP" altLang="en-US" sz="1600" dirty="0"/>
          </a:p>
        </p:txBody>
      </p:sp>
      <p:sp>
        <p:nvSpPr>
          <p:cNvPr id="10" name="テキスト ボックス 9"/>
          <p:cNvSpPr txBox="1"/>
          <p:nvPr/>
        </p:nvSpPr>
        <p:spPr>
          <a:xfrm>
            <a:off x="4378542" y="3833205"/>
            <a:ext cx="4298027" cy="1015663"/>
          </a:xfrm>
          <a:prstGeom prst="rect">
            <a:avLst/>
          </a:prstGeom>
          <a:noFill/>
        </p:spPr>
        <p:txBody>
          <a:bodyPr wrap="square" rtlCol="0">
            <a:spAutoFit/>
          </a:bodyPr>
          <a:lstStyle/>
          <a:p>
            <a:r>
              <a:rPr lang="ja-JP" altLang="en-US" sz="1600" b="1" dirty="0" smtClean="0"/>
              <a:t>ファイル名：</a:t>
            </a:r>
            <a:r>
              <a:rPr lang="en-US" altLang="ja-JP" sz="1600" b="1" dirty="0" smtClean="0"/>
              <a:t>2-open_port.yml</a:t>
            </a:r>
            <a:r>
              <a:rPr kumimoji="1" lang="ja-JP" altLang="en-US" sz="1400" b="1" dirty="0" smtClean="0"/>
              <a:t> </a:t>
            </a:r>
            <a:r>
              <a:rPr kumimoji="1" lang="en-US" altLang="ja-JP" sz="1400" dirty="0" smtClean="0"/>
              <a:t/>
            </a:r>
            <a:br>
              <a:rPr kumimoji="1" lang="en-US" altLang="ja-JP" sz="1400" dirty="0" smtClean="0"/>
            </a:br>
            <a:endParaRPr kumimoji="1" lang="en-US" altLang="ja-JP" sz="1400" dirty="0" smtClean="0"/>
          </a:p>
          <a:p>
            <a:r>
              <a:rPr lang="en-US" altLang="ja-JP" sz="1400" dirty="0" err="1" smtClean="0"/>
              <a:t>firewalld</a:t>
            </a:r>
            <a:r>
              <a:rPr lang="ja-JP" altLang="en-US" sz="1400" dirty="0" smtClean="0"/>
              <a:t>をインストール、起動し、指定した</a:t>
            </a:r>
            <a:r>
              <a:rPr lang="en-US" altLang="ja-JP" sz="1400" dirty="0" smtClean="0"/>
              <a:t/>
            </a:r>
            <a:br>
              <a:rPr lang="en-US" altLang="ja-JP" sz="1400" dirty="0" smtClean="0"/>
            </a:br>
            <a:r>
              <a:rPr lang="ja-JP" altLang="en-US" sz="1400" dirty="0" smtClean="0"/>
              <a:t>ポート宛の通信を許可します。</a:t>
            </a:r>
            <a:endParaRPr lang="en-US" altLang="ja-JP" sz="1600" dirty="0"/>
          </a:p>
        </p:txBody>
      </p:sp>
      <p:sp>
        <p:nvSpPr>
          <p:cNvPr id="7" name="テキスト ボックス 6"/>
          <p:cNvSpPr txBox="1"/>
          <p:nvPr/>
        </p:nvSpPr>
        <p:spPr>
          <a:xfrm>
            <a:off x="323410" y="3833205"/>
            <a:ext cx="4055133" cy="2492990"/>
          </a:xfrm>
          <a:prstGeom prst="rect">
            <a:avLst/>
          </a:prstGeom>
          <a:solidFill>
            <a:schemeClr val="bg2">
              <a:lumMod val="85000"/>
            </a:schemeClr>
          </a:solidFill>
        </p:spPr>
        <p:txBody>
          <a:bodyPr wrap="square" rtlCol="0">
            <a:spAutoFit/>
          </a:bodyPr>
          <a:lstStyle/>
          <a:p>
            <a:r>
              <a:rPr lang="en-US" altLang="ja-JP" sz="1200" dirty="0"/>
              <a:t>- name: install </a:t>
            </a:r>
            <a:r>
              <a:rPr lang="en-US" altLang="ja-JP" sz="1200" dirty="0" err="1"/>
              <a:t>firewalld</a:t>
            </a:r>
            <a:endParaRPr lang="en-US" altLang="ja-JP" sz="1200" dirty="0"/>
          </a:p>
          <a:p>
            <a:r>
              <a:rPr lang="en-US" altLang="ja-JP" sz="1200" dirty="0"/>
              <a:t>  yum: </a:t>
            </a:r>
            <a:r>
              <a:rPr lang="en-US" altLang="ja-JP" sz="1200" dirty="0" err="1"/>
              <a:t>pkg</a:t>
            </a:r>
            <a:r>
              <a:rPr lang="en-US" altLang="ja-JP" sz="1200" dirty="0"/>
              <a:t>=</a:t>
            </a:r>
            <a:r>
              <a:rPr lang="en-US" altLang="ja-JP" sz="1200" dirty="0" err="1"/>
              <a:t>firewalld</a:t>
            </a:r>
            <a:r>
              <a:rPr lang="en-US" altLang="ja-JP" sz="1200" dirty="0"/>
              <a:t> </a:t>
            </a:r>
            <a:r>
              <a:rPr lang="en-US" altLang="ja-JP" sz="1200" dirty="0" smtClean="0"/>
              <a:t>state=present</a:t>
            </a:r>
          </a:p>
          <a:p>
            <a:endParaRPr lang="en-US" altLang="ja-JP" sz="1200" dirty="0"/>
          </a:p>
          <a:p>
            <a:r>
              <a:rPr lang="en-US" altLang="ja-JP" sz="1200" dirty="0"/>
              <a:t>- name: start </a:t>
            </a:r>
            <a:r>
              <a:rPr lang="en-US" altLang="ja-JP" sz="1200" dirty="0" err="1"/>
              <a:t>firewalld</a:t>
            </a:r>
            <a:endParaRPr lang="en-US" altLang="ja-JP" sz="1200" dirty="0"/>
          </a:p>
          <a:p>
            <a:r>
              <a:rPr lang="en-US" altLang="ja-JP" sz="1200" dirty="0"/>
              <a:t>  service: </a:t>
            </a:r>
            <a:r>
              <a:rPr lang="en-US" altLang="ja-JP" sz="1200" dirty="0" smtClean="0"/>
              <a:t>name</a:t>
            </a:r>
            <a:r>
              <a:rPr lang="ja-JP" altLang="en-US" sz="1200" dirty="0" smtClean="0"/>
              <a:t>＝</a:t>
            </a:r>
            <a:r>
              <a:rPr lang="en-US" altLang="ja-JP" sz="1200" dirty="0" err="1" smtClean="0"/>
              <a:t>firewalld</a:t>
            </a:r>
            <a:r>
              <a:rPr lang="ja-JP" altLang="en-US" sz="1200" dirty="0"/>
              <a:t> </a:t>
            </a:r>
            <a:r>
              <a:rPr lang="en-US" altLang="ja-JP" sz="1200" dirty="0" smtClean="0"/>
              <a:t>state=started</a:t>
            </a:r>
            <a:br>
              <a:rPr lang="en-US" altLang="ja-JP" sz="1200" dirty="0" smtClean="0"/>
            </a:br>
            <a:r>
              <a:rPr lang="en-US" altLang="ja-JP" sz="1200" dirty="0" smtClean="0"/>
              <a:t>  enabled=yes</a:t>
            </a:r>
            <a:endParaRPr lang="en-US" altLang="ja-JP" sz="1200" dirty="0"/>
          </a:p>
          <a:p>
            <a:endParaRPr lang="en-US" altLang="ja-JP" sz="1200" dirty="0"/>
          </a:p>
          <a:p>
            <a:r>
              <a:rPr lang="en-US" altLang="ja-JP" sz="1200" dirty="0" smtClean="0"/>
              <a:t>- </a:t>
            </a:r>
            <a:r>
              <a:rPr lang="en-US" altLang="ja-JP" sz="1200" dirty="0"/>
              <a:t>name: open ports</a:t>
            </a:r>
          </a:p>
          <a:p>
            <a:r>
              <a:rPr lang="en-US" altLang="ja-JP" sz="1200" dirty="0"/>
              <a:t>  </a:t>
            </a:r>
            <a:r>
              <a:rPr lang="en-US" altLang="ja-JP" sz="1200" dirty="0" err="1"/>
              <a:t>firewalld</a:t>
            </a:r>
            <a:r>
              <a:rPr lang="en-US" altLang="ja-JP" sz="1200" dirty="0"/>
              <a:t>:</a:t>
            </a:r>
          </a:p>
          <a:p>
            <a:r>
              <a:rPr lang="en-US" altLang="ja-JP" sz="1200" dirty="0"/>
              <a:t>    port: "{{ </a:t>
            </a:r>
            <a:r>
              <a:rPr lang="en-US" altLang="ja-JP" sz="1200" dirty="0" err="1"/>
              <a:t>VAR_port_number</a:t>
            </a:r>
            <a:r>
              <a:rPr lang="en-US" altLang="ja-JP" sz="1200" dirty="0"/>
              <a:t> }}"</a:t>
            </a:r>
          </a:p>
          <a:p>
            <a:r>
              <a:rPr lang="en-US" altLang="ja-JP" sz="1200" dirty="0"/>
              <a:t>    state: enabled</a:t>
            </a:r>
          </a:p>
          <a:p>
            <a:r>
              <a:rPr lang="en-US" altLang="ja-JP" sz="1200" dirty="0"/>
              <a:t>    permanent: yes</a:t>
            </a:r>
          </a:p>
          <a:p>
            <a:r>
              <a:rPr lang="en-US" altLang="ja-JP" sz="1200" dirty="0"/>
              <a:t>    immediate: </a:t>
            </a:r>
            <a:r>
              <a:rPr lang="en-US" altLang="ja-JP" sz="1200" dirty="0" smtClean="0"/>
              <a:t>true</a:t>
            </a:r>
          </a:p>
        </p:txBody>
      </p:sp>
    </p:spTree>
    <p:extLst>
      <p:ext uri="{BB962C8B-B14F-4D97-AF65-F5344CB8AC3E}">
        <p14:creationId xmlns:p14="http://schemas.microsoft.com/office/powerpoint/2010/main" val="16499397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a:t>
            </a:r>
            <a:r>
              <a:rPr lang="ja-JP" altLang="en-US" dirty="0"/>
              <a:t> 必要なファイルの作成 </a:t>
            </a:r>
            <a:r>
              <a:rPr lang="en-US" altLang="ja-JP" dirty="0" smtClean="0"/>
              <a:t>(2/3</a:t>
            </a:r>
            <a:r>
              <a:rPr lang="en-US" altLang="ja-JP" dirty="0"/>
              <a:t>)</a:t>
            </a:r>
            <a:endParaRPr kumimoji="1" lang="ja-JP" altLang="en-US" dirty="0"/>
          </a:p>
        </p:txBody>
      </p:sp>
      <p:sp>
        <p:nvSpPr>
          <p:cNvPr id="3" name="コンテンツ プレースホルダー 2"/>
          <p:cNvSpPr>
            <a:spLocks noGrp="1"/>
          </p:cNvSpPr>
          <p:nvPr>
            <p:ph sz="quarter" idx="10"/>
          </p:nvPr>
        </p:nvSpPr>
        <p:spPr/>
        <p:txBody>
          <a:bodyPr/>
          <a:lstStyle/>
          <a:p>
            <a:r>
              <a:rPr lang="en-US" altLang="ja-JP" b="1" smtClean="0"/>
              <a:t>Playbook</a:t>
            </a:r>
            <a:r>
              <a:rPr lang="ja-JP" altLang="en-US" b="1" smtClean="0"/>
              <a:t>の</a:t>
            </a:r>
            <a:r>
              <a:rPr lang="ja-JP" altLang="en-US" b="1" dirty="0"/>
              <a:t>作成</a:t>
            </a:r>
            <a:endParaRPr kumimoji="1" lang="ja-JP" altLang="en-US" b="1" dirty="0"/>
          </a:p>
        </p:txBody>
      </p:sp>
      <p:sp>
        <p:nvSpPr>
          <p:cNvPr id="6" name="テキスト ボックス 5"/>
          <p:cNvSpPr txBox="1"/>
          <p:nvPr/>
        </p:nvSpPr>
        <p:spPr>
          <a:xfrm>
            <a:off x="263710" y="5062793"/>
            <a:ext cx="5112588" cy="1384995"/>
          </a:xfrm>
          <a:prstGeom prst="rect">
            <a:avLst/>
          </a:prstGeom>
          <a:solidFill>
            <a:schemeClr val="bg2">
              <a:lumMod val="85000"/>
            </a:schemeClr>
          </a:solidFill>
        </p:spPr>
        <p:txBody>
          <a:bodyPr wrap="square" rtlCol="0">
            <a:spAutoFit/>
          </a:bodyPr>
          <a:lstStyle/>
          <a:p>
            <a:r>
              <a:rPr lang="en-US" altLang="ja-JP" sz="1400" dirty="0"/>
              <a:t>- name: check if service is running and enabled</a:t>
            </a:r>
          </a:p>
          <a:p>
            <a:r>
              <a:rPr lang="en-US" altLang="ja-JP" sz="1400" dirty="0"/>
              <a:t>  command: '</a:t>
            </a:r>
            <a:r>
              <a:rPr lang="en-US" altLang="ja-JP" sz="1400" dirty="0" err="1"/>
              <a:t>systemctl</a:t>
            </a:r>
            <a:r>
              <a:rPr lang="en-US" altLang="ja-JP" sz="1400" dirty="0"/>
              <a:t> status {{ </a:t>
            </a:r>
            <a:r>
              <a:rPr lang="en-US" altLang="ja-JP" sz="1400" dirty="0" err="1"/>
              <a:t>VAR_service_name</a:t>
            </a:r>
            <a:r>
              <a:rPr lang="en-US" altLang="ja-JP" sz="1400" dirty="0"/>
              <a:t> }}'</a:t>
            </a:r>
          </a:p>
          <a:p>
            <a:r>
              <a:rPr lang="en-US" altLang="ja-JP" sz="1400" dirty="0"/>
              <a:t>  register: </a:t>
            </a:r>
            <a:r>
              <a:rPr lang="en-US" altLang="ja-JP" sz="1400" dirty="0" err="1"/>
              <a:t>command_result</a:t>
            </a:r>
            <a:endParaRPr lang="en-US" altLang="ja-JP" sz="1400" dirty="0"/>
          </a:p>
          <a:p>
            <a:r>
              <a:rPr lang="en-US" altLang="ja-JP" sz="1400" dirty="0"/>
              <a:t>  </a:t>
            </a:r>
            <a:r>
              <a:rPr lang="en-US" altLang="ja-JP" sz="1400" dirty="0" err="1"/>
              <a:t>failed_when</a:t>
            </a:r>
            <a:r>
              <a:rPr lang="en-US" altLang="ja-JP" sz="1400" dirty="0"/>
              <a:t>:</a:t>
            </a:r>
          </a:p>
          <a:p>
            <a:r>
              <a:rPr lang="en-US" altLang="ja-JP" sz="1400" dirty="0"/>
              <a:t>    - '"enabled" not in </a:t>
            </a:r>
            <a:r>
              <a:rPr lang="en-US" altLang="ja-JP" sz="1400" dirty="0" err="1"/>
              <a:t>command_result.stdout</a:t>
            </a:r>
            <a:r>
              <a:rPr lang="en-US" altLang="ja-JP" sz="1400" dirty="0"/>
              <a:t>'</a:t>
            </a:r>
          </a:p>
          <a:p>
            <a:r>
              <a:rPr lang="en-US" altLang="ja-JP" sz="1400" dirty="0"/>
              <a:t>    - '"running" not in </a:t>
            </a:r>
            <a:r>
              <a:rPr lang="en-US" altLang="ja-JP" sz="1400" dirty="0" err="1"/>
              <a:t>command_result.stdout</a:t>
            </a:r>
            <a:r>
              <a:rPr lang="en-US" altLang="ja-JP" sz="1400" dirty="0"/>
              <a:t>'</a:t>
            </a:r>
            <a:endParaRPr kumimoji="1" lang="ja-JP" altLang="en-US" sz="1400" dirty="0"/>
          </a:p>
        </p:txBody>
      </p:sp>
      <p:sp>
        <p:nvSpPr>
          <p:cNvPr id="8" name="テキスト ボックス 7"/>
          <p:cNvSpPr txBox="1"/>
          <p:nvPr/>
        </p:nvSpPr>
        <p:spPr>
          <a:xfrm>
            <a:off x="5462356" y="5062793"/>
            <a:ext cx="3593451" cy="769441"/>
          </a:xfrm>
          <a:prstGeom prst="rect">
            <a:avLst/>
          </a:prstGeom>
          <a:noFill/>
        </p:spPr>
        <p:txBody>
          <a:bodyPr wrap="square" rtlCol="0">
            <a:spAutoFit/>
          </a:bodyPr>
          <a:lstStyle/>
          <a:p>
            <a:r>
              <a:rPr kumimoji="1" lang="ja-JP" altLang="en-US" sz="1600" b="1" dirty="0" smtClean="0"/>
              <a:t>ファイル名</a:t>
            </a:r>
            <a:r>
              <a:rPr kumimoji="1" lang="en-US" altLang="ja-JP" sz="1600" b="1" smtClean="0"/>
              <a:t>:</a:t>
            </a:r>
            <a:r>
              <a:rPr kumimoji="1" lang="ja-JP" altLang="en-US" sz="1600" b="1" smtClean="0"/>
              <a:t> </a:t>
            </a:r>
            <a:r>
              <a:rPr lang="en-US" altLang="ja-JP" sz="1600" b="1" smtClean="0"/>
              <a:t>5-check_service.yml</a:t>
            </a:r>
            <a:endParaRPr lang="en-US" altLang="ja-JP" sz="1600" b="1" dirty="0" smtClean="0"/>
          </a:p>
          <a:p>
            <a:r>
              <a:rPr lang="en-US" altLang="ja-JP" sz="1400" dirty="0" smtClean="0"/>
              <a:t/>
            </a:r>
            <a:br>
              <a:rPr lang="en-US" altLang="ja-JP" sz="1400" dirty="0" smtClean="0"/>
            </a:br>
            <a:r>
              <a:rPr lang="ja-JP" altLang="en-US" sz="1400" dirty="0" smtClean="0"/>
              <a:t>サービスが起動したことを確認します。</a:t>
            </a:r>
            <a:endParaRPr lang="ja-JP" altLang="en-US" sz="1400" dirty="0"/>
          </a:p>
        </p:txBody>
      </p:sp>
      <p:grpSp>
        <p:nvGrpSpPr>
          <p:cNvPr id="4" name="グループ化 3"/>
          <p:cNvGrpSpPr/>
          <p:nvPr/>
        </p:nvGrpSpPr>
        <p:grpSpPr>
          <a:xfrm>
            <a:off x="263710" y="3733584"/>
            <a:ext cx="8792097" cy="1169551"/>
            <a:chOff x="179512" y="3068950"/>
            <a:chExt cx="8792097" cy="1169551"/>
          </a:xfrm>
        </p:grpSpPr>
        <p:sp>
          <p:nvSpPr>
            <p:cNvPr id="7" name="テキスト ボックス 6"/>
            <p:cNvSpPr txBox="1"/>
            <p:nvPr/>
          </p:nvSpPr>
          <p:spPr>
            <a:xfrm>
              <a:off x="179512" y="3068950"/>
              <a:ext cx="5112588" cy="1169551"/>
            </a:xfrm>
            <a:prstGeom prst="rect">
              <a:avLst/>
            </a:prstGeom>
            <a:solidFill>
              <a:schemeClr val="bg2">
                <a:lumMod val="85000"/>
              </a:schemeClr>
            </a:solidFill>
          </p:spPr>
          <p:txBody>
            <a:bodyPr wrap="square" rtlCol="0">
              <a:spAutoFit/>
            </a:bodyPr>
            <a:lstStyle/>
            <a:p>
              <a:r>
                <a:rPr lang="en-US" altLang="ja-JP" sz="1400" dirty="0"/>
                <a:t>- name: start service</a:t>
              </a:r>
            </a:p>
            <a:p>
              <a:r>
                <a:rPr lang="en-US" altLang="ja-JP" sz="1400" dirty="0"/>
                <a:t>  service:</a:t>
              </a:r>
            </a:p>
            <a:p>
              <a:r>
                <a:rPr lang="en-US" altLang="ja-JP" sz="1400" dirty="0"/>
                <a:t>    name: "{{ </a:t>
              </a:r>
              <a:r>
                <a:rPr lang="en-US" altLang="ja-JP" sz="1400" dirty="0" err="1"/>
                <a:t>VAR_service_name</a:t>
              </a:r>
              <a:r>
                <a:rPr lang="en-US" altLang="ja-JP" sz="1400" dirty="0"/>
                <a:t> }}"</a:t>
              </a:r>
            </a:p>
            <a:p>
              <a:r>
                <a:rPr lang="en-US" altLang="ja-JP" sz="1400" dirty="0"/>
                <a:t>    state: started</a:t>
              </a:r>
            </a:p>
            <a:p>
              <a:r>
                <a:rPr lang="en-US" altLang="ja-JP" sz="1400" dirty="0"/>
                <a:t>    enabled: yes</a:t>
              </a:r>
              <a:endParaRPr kumimoji="1" lang="ja-JP" altLang="en-US" sz="1400" dirty="0"/>
            </a:p>
          </p:txBody>
        </p:sp>
        <p:sp>
          <p:nvSpPr>
            <p:cNvPr id="9" name="テキスト ボックス 8"/>
            <p:cNvSpPr txBox="1"/>
            <p:nvPr/>
          </p:nvSpPr>
          <p:spPr>
            <a:xfrm>
              <a:off x="5378158" y="3068950"/>
              <a:ext cx="3593451" cy="769441"/>
            </a:xfrm>
            <a:prstGeom prst="rect">
              <a:avLst/>
            </a:prstGeom>
            <a:noFill/>
          </p:spPr>
          <p:txBody>
            <a:bodyPr wrap="square" rtlCol="0">
              <a:spAutoFit/>
            </a:bodyPr>
            <a:lstStyle/>
            <a:p>
              <a:r>
                <a:rPr kumimoji="1" lang="ja-JP" altLang="en-US" sz="1600" b="1" dirty="0" smtClean="0"/>
                <a:t>ファイル名</a:t>
              </a:r>
              <a:r>
                <a:rPr kumimoji="1" lang="en-US" altLang="ja-JP" sz="1600" b="1" dirty="0" smtClean="0"/>
                <a:t>:</a:t>
              </a:r>
              <a:r>
                <a:rPr kumimoji="1" lang="ja-JP" altLang="en-US" sz="1600" b="1" dirty="0" smtClean="0"/>
                <a:t> </a:t>
              </a:r>
              <a:r>
                <a:rPr kumimoji="1" lang="en-US" altLang="ja-JP" sz="1600" b="1" dirty="0" smtClean="0"/>
                <a:t>4</a:t>
              </a:r>
              <a:r>
                <a:rPr lang="en-US" altLang="ja-JP" sz="1600" b="1" dirty="0" smtClean="0"/>
                <a:t>-start_service.yml</a:t>
              </a:r>
            </a:p>
            <a:p>
              <a:r>
                <a:rPr lang="en-US" altLang="ja-JP" sz="1400" dirty="0" smtClean="0"/>
                <a:t/>
              </a:r>
              <a:br>
                <a:rPr lang="en-US" altLang="ja-JP" sz="1400" dirty="0" smtClean="0"/>
              </a:br>
              <a:r>
                <a:rPr lang="ja-JP" altLang="en-US" sz="1400" dirty="0" smtClean="0"/>
                <a:t>指定したサービスを起動します。</a:t>
              </a:r>
              <a:endParaRPr lang="ja-JP" altLang="en-US" sz="1400" dirty="0"/>
            </a:p>
          </p:txBody>
        </p:sp>
      </p:grpSp>
      <p:grpSp>
        <p:nvGrpSpPr>
          <p:cNvPr id="10" name="グループ化 9"/>
          <p:cNvGrpSpPr/>
          <p:nvPr/>
        </p:nvGrpSpPr>
        <p:grpSpPr>
          <a:xfrm>
            <a:off x="263710" y="1484730"/>
            <a:ext cx="8792097" cy="2031325"/>
            <a:chOff x="179512" y="3068950"/>
            <a:chExt cx="8792097" cy="2031325"/>
          </a:xfrm>
        </p:grpSpPr>
        <p:sp>
          <p:nvSpPr>
            <p:cNvPr id="11" name="テキスト ボックス 10"/>
            <p:cNvSpPr txBox="1"/>
            <p:nvPr/>
          </p:nvSpPr>
          <p:spPr>
            <a:xfrm>
              <a:off x="179512" y="3068950"/>
              <a:ext cx="5112588" cy="2031325"/>
            </a:xfrm>
            <a:prstGeom prst="rect">
              <a:avLst/>
            </a:prstGeom>
            <a:solidFill>
              <a:schemeClr val="bg2">
                <a:lumMod val="85000"/>
              </a:schemeClr>
            </a:solidFill>
          </p:spPr>
          <p:txBody>
            <a:bodyPr wrap="square" rtlCol="0">
              <a:spAutoFit/>
            </a:bodyPr>
            <a:lstStyle/>
            <a:p>
              <a:r>
                <a:rPr lang="en-US" altLang="ja-JP" sz="1400" dirty="0"/>
                <a:t>- name: </a:t>
              </a:r>
              <a:r>
                <a:rPr lang="en-US" altLang="ja-JP" sz="1400" dirty="0" smtClean="0"/>
                <a:t>copy index.html</a:t>
              </a:r>
              <a:endParaRPr lang="en-US" altLang="ja-JP" sz="1400" dirty="0"/>
            </a:p>
            <a:p>
              <a:r>
                <a:rPr lang="en-US" altLang="ja-JP" sz="1400" dirty="0"/>
                <a:t>  </a:t>
              </a:r>
              <a:r>
                <a:rPr lang="en-US" altLang="ja-JP" sz="1400" dirty="0" smtClean="0"/>
                <a:t>copy:</a:t>
              </a:r>
              <a:endParaRPr lang="en-US" altLang="ja-JP" sz="1400" dirty="0"/>
            </a:p>
            <a:p>
              <a:r>
                <a:rPr lang="en-US" altLang="ja-JP" sz="1400" dirty="0"/>
                <a:t>    </a:t>
              </a:r>
              <a:r>
                <a:rPr lang="en-US" altLang="ja-JP" sz="1400" dirty="0" err="1" smtClean="0"/>
                <a:t>src</a:t>
              </a:r>
              <a:r>
                <a:rPr lang="en-US" altLang="ja-JP" sz="1400" dirty="0" smtClean="0"/>
                <a:t>: “{{ </a:t>
              </a:r>
              <a:r>
                <a:rPr lang="en-US" altLang="ja-JP" sz="1400" dirty="0" err="1" smtClean="0"/>
                <a:t>CPF_index_html</a:t>
              </a:r>
              <a:r>
                <a:rPr lang="en-US" altLang="ja-JP" sz="1400" dirty="0" smtClean="0"/>
                <a:t> }}”</a:t>
              </a:r>
            </a:p>
            <a:p>
              <a:r>
                <a:rPr kumimoji="1" lang="en-US" altLang="ja-JP" sz="1400" dirty="0"/>
                <a:t> </a:t>
              </a:r>
              <a:r>
                <a:rPr kumimoji="1" lang="en-US" altLang="ja-JP" sz="1400" dirty="0" smtClean="0"/>
                <a:t>   </a:t>
              </a:r>
              <a:r>
                <a:rPr kumimoji="1" lang="en-US" altLang="ja-JP" sz="1400" dirty="0" err="1" smtClean="0"/>
                <a:t>dest</a:t>
              </a:r>
              <a:r>
                <a:rPr kumimoji="1" lang="en-US" altLang="ja-JP" sz="1400" dirty="0" smtClean="0"/>
                <a:t>: /</a:t>
              </a:r>
              <a:r>
                <a:rPr kumimoji="1" lang="en-US" altLang="ja-JP" sz="1400" dirty="0" err="1" smtClean="0"/>
                <a:t>var</a:t>
              </a:r>
              <a:r>
                <a:rPr kumimoji="1" lang="en-US" altLang="ja-JP" sz="1400" dirty="0" smtClean="0"/>
                <a:t>/www/html/index.html</a:t>
              </a:r>
              <a:br>
                <a:rPr kumimoji="1" lang="en-US" altLang="ja-JP" sz="1400" dirty="0" smtClean="0"/>
              </a:br>
              <a:r>
                <a:rPr kumimoji="1" lang="en-US" altLang="ja-JP" sz="1400" dirty="0" smtClean="0"/>
                <a:t>    owner: root</a:t>
              </a:r>
              <a:br>
                <a:rPr kumimoji="1" lang="en-US" altLang="ja-JP" sz="1400" dirty="0" smtClean="0"/>
              </a:br>
              <a:r>
                <a:rPr kumimoji="1" lang="en-US" altLang="ja-JP" sz="1400" dirty="0" smtClean="0"/>
                <a:t>    group: root</a:t>
              </a:r>
            </a:p>
            <a:p>
              <a:r>
                <a:rPr lang="en-US" altLang="ja-JP" sz="1400" dirty="0"/>
                <a:t> </a:t>
              </a:r>
              <a:r>
                <a:rPr lang="en-US" altLang="ja-JP" sz="1400" dirty="0" smtClean="0"/>
                <a:t>   mode: 0644</a:t>
              </a:r>
            </a:p>
            <a:p>
              <a:r>
                <a:rPr lang="ja-JP" altLang="en-US" sz="1400" dirty="0" smtClean="0"/>
                <a:t>    </a:t>
              </a:r>
              <a:r>
                <a:rPr lang="en-US" altLang="ja-JP" sz="1400" dirty="0" smtClean="0"/>
                <a:t>backup: yes</a:t>
              </a:r>
              <a:br>
                <a:rPr lang="en-US" altLang="ja-JP" sz="1400" dirty="0" smtClean="0"/>
              </a:br>
              <a:r>
                <a:rPr lang="ja-JP" altLang="en-US" sz="1400" dirty="0"/>
                <a:t> </a:t>
              </a:r>
              <a:r>
                <a:rPr lang="ja-JP" altLang="en-US" sz="1400" dirty="0" smtClean="0"/>
                <a:t> </a:t>
              </a:r>
              <a:r>
                <a:rPr lang="en-US" altLang="ja-JP" sz="1400" dirty="0" smtClean="0"/>
                <a:t>when: ‘</a:t>
              </a:r>
              <a:r>
                <a:rPr lang="en-US" altLang="ja-JP" sz="1400" dirty="0" err="1" smtClean="0"/>
                <a:t>VAR_service_name</a:t>
              </a:r>
              <a:r>
                <a:rPr lang="en-US" altLang="ja-JP" sz="1400" dirty="0" smtClean="0"/>
                <a:t> == “</a:t>
              </a:r>
              <a:r>
                <a:rPr lang="en-US" altLang="ja-JP" sz="1400" dirty="0" err="1" smtClean="0"/>
                <a:t>httpd</a:t>
              </a:r>
              <a:r>
                <a:rPr lang="en-US" altLang="ja-JP" sz="1400" dirty="0" smtClean="0"/>
                <a:t>”’</a:t>
              </a:r>
              <a:endParaRPr kumimoji="1" lang="ja-JP" altLang="en-US" sz="1400" dirty="0"/>
            </a:p>
          </p:txBody>
        </p:sp>
        <p:sp>
          <p:nvSpPr>
            <p:cNvPr id="12" name="テキスト ボックス 11"/>
            <p:cNvSpPr txBox="1"/>
            <p:nvPr/>
          </p:nvSpPr>
          <p:spPr>
            <a:xfrm>
              <a:off x="5378158" y="3068950"/>
              <a:ext cx="3593451" cy="1261884"/>
            </a:xfrm>
            <a:prstGeom prst="rect">
              <a:avLst/>
            </a:prstGeom>
            <a:noFill/>
          </p:spPr>
          <p:txBody>
            <a:bodyPr wrap="square" rtlCol="0">
              <a:spAutoFit/>
            </a:bodyPr>
            <a:lstStyle/>
            <a:p>
              <a:r>
                <a:rPr kumimoji="1" lang="ja-JP" altLang="en-US" sz="1600" b="1" dirty="0" smtClean="0"/>
                <a:t>ファイル名</a:t>
              </a:r>
              <a:r>
                <a:rPr kumimoji="1" lang="en-US" altLang="ja-JP" sz="1600" b="1" dirty="0" smtClean="0"/>
                <a:t>:</a:t>
              </a:r>
              <a:r>
                <a:rPr kumimoji="1" lang="ja-JP" altLang="en-US" sz="1600" b="1" dirty="0" smtClean="0"/>
                <a:t> </a:t>
              </a:r>
              <a:r>
                <a:rPr kumimoji="1" lang="en-US" altLang="ja-JP" sz="1600" b="1" dirty="0" smtClean="0"/>
                <a:t>3</a:t>
              </a:r>
              <a:r>
                <a:rPr lang="en-US" altLang="ja-JP" sz="1600" b="1" dirty="0" smtClean="0"/>
                <a:t>-copy_index.yml</a:t>
              </a:r>
            </a:p>
            <a:p>
              <a:endParaRPr lang="en-US" altLang="ja-JP" sz="1600" b="1" dirty="0"/>
            </a:p>
            <a:p>
              <a:r>
                <a:rPr lang="ja-JP" altLang="en-US" sz="1400" dirty="0" smtClean="0"/>
                <a:t>ファイルをコピーし配置します。</a:t>
              </a:r>
              <a:endParaRPr lang="en-US" altLang="ja-JP" sz="1400" dirty="0" smtClean="0"/>
            </a:p>
            <a:p>
              <a:r>
                <a:rPr lang="en-US" altLang="ja-JP" sz="1400" dirty="0" smtClean="0"/>
                <a:t/>
              </a:r>
              <a:br>
                <a:rPr lang="en-US" altLang="ja-JP" sz="1400" dirty="0" smtClean="0"/>
              </a:br>
              <a:endParaRPr lang="ja-JP" altLang="en-US" sz="1400" dirty="0"/>
            </a:p>
          </p:txBody>
        </p:sp>
      </p:grpSp>
    </p:spTree>
    <p:extLst>
      <p:ext uri="{BB962C8B-B14F-4D97-AF65-F5344CB8AC3E}">
        <p14:creationId xmlns:p14="http://schemas.microsoft.com/office/powerpoint/2010/main" val="14923955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a:t>
            </a:r>
            <a:r>
              <a:rPr lang="ja-JP" altLang="en-US" dirty="0"/>
              <a:t> 必要なファイルの作成 </a:t>
            </a:r>
            <a:r>
              <a:rPr lang="en-US" altLang="ja-JP" dirty="0" smtClean="0"/>
              <a:t>(3/3</a:t>
            </a:r>
            <a:r>
              <a:rPr lang="en-US" altLang="ja-JP" dirty="0"/>
              <a:t>)</a:t>
            </a:r>
            <a:endParaRPr kumimoji="1" lang="ja-JP" altLang="en-US" dirty="0"/>
          </a:p>
        </p:txBody>
      </p:sp>
      <p:sp>
        <p:nvSpPr>
          <p:cNvPr id="3" name="コンテンツ プレースホルダー 2"/>
          <p:cNvSpPr>
            <a:spLocks noGrp="1"/>
          </p:cNvSpPr>
          <p:nvPr>
            <p:ph sz="quarter" idx="10"/>
          </p:nvPr>
        </p:nvSpPr>
        <p:spPr/>
        <p:txBody>
          <a:bodyPr/>
          <a:lstStyle/>
          <a:p>
            <a:r>
              <a:rPr kumimoji="1" lang="en-US" altLang="ja-JP" b="1" smtClean="0"/>
              <a:t>index.html</a:t>
            </a:r>
            <a:r>
              <a:rPr kumimoji="1" lang="ja-JP" altLang="en-US" b="1" dirty="0" smtClean="0"/>
              <a:t>の作成</a:t>
            </a:r>
            <a:endParaRPr lang="en-US" altLang="ja-JP" b="1" dirty="0"/>
          </a:p>
          <a:p>
            <a:pPr indent="0">
              <a:buNone/>
            </a:pPr>
            <a:r>
              <a:rPr lang="ja-JP" altLang="en-US" sz="1600" dirty="0" smtClean="0"/>
              <a:t>本シナリオでは「ファイル管理機能」を利用した設定ファイルの配置を行います。</a:t>
            </a:r>
            <a:endParaRPr lang="en-US" altLang="ja-JP" sz="1600" dirty="0" smtClean="0"/>
          </a:p>
          <a:p>
            <a:pPr indent="0">
              <a:buNone/>
            </a:pPr>
            <a:r>
              <a:rPr lang="ja-JP" altLang="en-US" sz="1600" dirty="0" smtClean="0"/>
              <a:t>以下のファイルを作成してください。</a:t>
            </a:r>
            <a:endParaRPr lang="en-US" altLang="ja-JP" sz="1600" dirty="0"/>
          </a:p>
          <a:p>
            <a:pPr indent="0">
              <a:buNone/>
            </a:pPr>
            <a:endParaRPr lang="en-US" altLang="ja-JP" sz="1600" b="1" dirty="0" smtClean="0"/>
          </a:p>
          <a:p>
            <a:pPr indent="0">
              <a:buNone/>
            </a:pPr>
            <a:r>
              <a:rPr lang="ja-JP" altLang="en-US" sz="1600" b="1" dirty="0" smtClean="0"/>
              <a:t>ファイル名</a:t>
            </a:r>
            <a:r>
              <a:rPr lang="en-US" altLang="ja-JP" sz="1600" b="1" dirty="0"/>
              <a:t>:</a:t>
            </a:r>
            <a:r>
              <a:rPr lang="ja-JP" altLang="en-US" sz="1600" b="1" dirty="0"/>
              <a:t> </a:t>
            </a:r>
            <a:r>
              <a:rPr lang="en-US" altLang="ja-JP" sz="1600" b="1" dirty="0"/>
              <a:t>index.html</a:t>
            </a:r>
            <a:endParaRPr lang="en-US" altLang="ja-JP" sz="1600" dirty="0"/>
          </a:p>
          <a:p>
            <a:pPr indent="0">
              <a:buNone/>
            </a:pPr>
            <a:r>
              <a:rPr lang="ja-JP" altLang="en-US" sz="1600" dirty="0"/>
              <a:t>この</a:t>
            </a:r>
            <a:r>
              <a:rPr lang="en-US" altLang="ja-JP" sz="1600" dirty="0"/>
              <a:t>html</a:t>
            </a:r>
            <a:r>
              <a:rPr lang="ja-JP" altLang="en-US" sz="1600" dirty="0" smtClean="0"/>
              <a:t>ファイルをドキュメントルート</a:t>
            </a:r>
            <a:r>
              <a:rPr lang="ja-JP" altLang="en-US" sz="1600" dirty="0"/>
              <a:t>直下</a:t>
            </a:r>
            <a:r>
              <a:rPr lang="ja-JP" altLang="en-US" sz="1600" dirty="0" smtClean="0"/>
              <a:t>に</a:t>
            </a:r>
            <a:endParaRPr lang="en-US" altLang="ja-JP" sz="1600" dirty="0" smtClean="0"/>
          </a:p>
          <a:p>
            <a:pPr indent="0">
              <a:buNone/>
            </a:pPr>
            <a:r>
              <a:rPr lang="ja-JP" altLang="en-US" sz="1600" dirty="0" smtClean="0"/>
              <a:t>配置</a:t>
            </a:r>
            <a:r>
              <a:rPr lang="ja-JP" altLang="en-US" sz="1600" dirty="0"/>
              <a:t>します。</a:t>
            </a:r>
            <a:endParaRPr lang="en-US" altLang="ja-JP" sz="1600" dirty="0"/>
          </a:p>
          <a:p>
            <a:pPr indent="0">
              <a:buNone/>
            </a:pPr>
            <a:endParaRPr lang="en-US" altLang="ja-JP" sz="1600" dirty="0" smtClean="0"/>
          </a:p>
          <a:p>
            <a:pPr indent="0">
              <a:buNone/>
            </a:pPr>
            <a:endParaRPr kumimoji="1" lang="en-US" altLang="ja-JP" sz="1600" dirty="0"/>
          </a:p>
          <a:p>
            <a:pPr indent="0">
              <a:buNone/>
            </a:pPr>
            <a:endParaRPr kumimoji="1" lang="ja-JP" altLang="en-US" sz="1600" dirty="0"/>
          </a:p>
        </p:txBody>
      </p:sp>
      <p:sp>
        <p:nvSpPr>
          <p:cNvPr id="5" name="テキスト ボックス 4"/>
          <p:cNvSpPr txBox="1"/>
          <p:nvPr/>
        </p:nvSpPr>
        <p:spPr>
          <a:xfrm>
            <a:off x="371068" y="3091177"/>
            <a:ext cx="4392000" cy="2677656"/>
          </a:xfrm>
          <a:prstGeom prst="rect">
            <a:avLst/>
          </a:prstGeom>
          <a:solidFill>
            <a:schemeClr val="bg2">
              <a:lumMod val="85000"/>
            </a:schemeClr>
          </a:solidFill>
        </p:spPr>
        <p:txBody>
          <a:bodyPr wrap="square" rtlCol="0">
            <a:spAutoFit/>
          </a:bodyPr>
          <a:lstStyle/>
          <a:p>
            <a:r>
              <a:rPr lang="en-US" altLang="ja-JP" sz="1400" dirty="0"/>
              <a:t>&lt;html&gt;</a:t>
            </a:r>
          </a:p>
          <a:p>
            <a:r>
              <a:rPr lang="en-US" altLang="ja-JP" sz="1400" dirty="0"/>
              <a:t>&lt;head&gt;</a:t>
            </a:r>
          </a:p>
          <a:p>
            <a:r>
              <a:rPr lang="en-US" altLang="ja-JP" sz="1400" dirty="0"/>
              <a:t>&lt;title&gt;</a:t>
            </a:r>
            <a:r>
              <a:rPr lang="ja-JP" altLang="en-US" sz="1400" dirty="0"/>
              <a:t>私のページ</a:t>
            </a:r>
            <a:r>
              <a:rPr lang="en-US" altLang="ja-JP" sz="1400" dirty="0"/>
              <a:t>&lt;/title&gt;</a:t>
            </a:r>
          </a:p>
          <a:p>
            <a:r>
              <a:rPr lang="en-US" altLang="ja-JP" sz="1400" dirty="0"/>
              <a:t>&lt;/head&gt;</a:t>
            </a:r>
          </a:p>
          <a:p>
            <a:r>
              <a:rPr lang="en-US" altLang="ja-JP" sz="1400" dirty="0"/>
              <a:t>&lt;body&gt;</a:t>
            </a:r>
          </a:p>
          <a:p>
            <a:endParaRPr lang="en-US" altLang="ja-JP" sz="1400" dirty="0"/>
          </a:p>
          <a:p>
            <a:r>
              <a:rPr lang="en-US" altLang="ja-JP" sz="1400" dirty="0" err="1"/>
              <a:t>Ansible</a:t>
            </a:r>
            <a:r>
              <a:rPr lang="en-US" altLang="ja-JP" sz="1400" dirty="0"/>
              <a:t>-Driver</a:t>
            </a:r>
            <a:r>
              <a:rPr lang="ja-JP" altLang="en-US" sz="1400" dirty="0"/>
              <a:t>実習</a:t>
            </a:r>
          </a:p>
          <a:p>
            <a:endParaRPr lang="ja-JP" altLang="en-US" sz="1400" dirty="0"/>
          </a:p>
          <a:p>
            <a:r>
              <a:rPr lang="en-US" altLang="ja-JP" sz="1400" dirty="0"/>
              <a:t>&lt;</a:t>
            </a:r>
            <a:r>
              <a:rPr lang="en-US" altLang="ja-JP" sz="1400" dirty="0" err="1"/>
              <a:t>br</a:t>
            </a:r>
            <a:r>
              <a:rPr lang="en-US" altLang="ja-JP" sz="1400" dirty="0"/>
              <a:t>&gt;</a:t>
            </a:r>
          </a:p>
          <a:p>
            <a:endParaRPr lang="en-US" altLang="ja-JP" sz="1400" dirty="0"/>
          </a:p>
          <a:p>
            <a:r>
              <a:rPr lang="en-US" altLang="ja-JP" sz="1400" dirty="0"/>
              <a:t>&lt;/body&gt;</a:t>
            </a:r>
          </a:p>
          <a:p>
            <a:r>
              <a:rPr lang="en-US" altLang="ja-JP" sz="1400" dirty="0"/>
              <a:t>&lt;/html&gt;</a:t>
            </a:r>
          </a:p>
        </p:txBody>
      </p:sp>
      <p:pic>
        <p:nvPicPr>
          <p:cNvPr id="9" name="図 8"/>
          <p:cNvPicPr>
            <a:picLocks noChangeAspect="1"/>
          </p:cNvPicPr>
          <p:nvPr/>
        </p:nvPicPr>
        <p:blipFill rotWithShape="1">
          <a:blip r:embed="rId2"/>
          <a:srcRect b="40323"/>
          <a:stretch/>
        </p:blipFill>
        <p:spPr>
          <a:xfrm>
            <a:off x="5696408" y="3092400"/>
            <a:ext cx="2667372" cy="1512210"/>
          </a:xfrm>
          <a:prstGeom prst="rect">
            <a:avLst/>
          </a:prstGeom>
          <a:ln w="28575">
            <a:solidFill>
              <a:srgbClr val="FF0000"/>
            </a:solidFill>
          </a:ln>
        </p:spPr>
      </p:pic>
      <p:sp>
        <p:nvSpPr>
          <p:cNvPr id="11" name="テキスト ボックス 10"/>
          <p:cNvSpPr txBox="1"/>
          <p:nvPr/>
        </p:nvSpPr>
        <p:spPr>
          <a:xfrm>
            <a:off x="5435022" y="2132147"/>
            <a:ext cx="3528491" cy="830997"/>
          </a:xfrm>
          <a:prstGeom prst="rect">
            <a:avLst/>
          </a:prstGeom>
          <a:noFill/>
        </p:spPr>
        <p:txBody>
          <a:bodyPr wrap="square" rtlCol="0">
            <a:spAutoFit/>
          </a:bodyPr>
          <a:lstStyle/>
          <a:p>
            <a:r>
              <a:rPr kumimoji="1" lang="ja-JP" altLang="en-US" sz="1600" dirty="0" smtClean="0"/>
              <a:t>実行作業</a:t>
            </a:r>
            <a:r>
              <a:rPr lang="ja-JP" altLang="en-US" sz="1600" dirty="0"/>
              <a:t>完了</a:t>
            </a:r>
            <a:r>
              <a:rPr kumimoji="1" lang="ja-JP" altLang="en-US" sz="1600" dirty="0" smtClean="0"/>
              <a:t>後、正しく</a:t>
            </a:r>
            <a:r>
              <a:rPr kumimoji="1" lang="en-US" altLang="ja-JP" sz="1600" dirty="0" smtClean="0"/>
              <a:t>index.html</a:t>
            </a:r>
            <a:r>
              <a:rPr kumimoji="1" lang="ja-JP" altLang="en-US" sz="1600" dirty="0" smtClean="0"/>
              <a:t>ファイルが配置されるとこのような画面が見えます。</a:t>
            </a:r>
            <a:endParaRPr kumimoji="1" lang="ja-JP" altLang="en-US" sz="1600" dirty="0"/>
          </a:p>
        </p:txBody>
      </p:sp>
      <p:sp>
        <p:nvSpPr>
          <p:cNvPr id="12" name="右矢印 11"/>
          <p:cNvSpPr/>
          <p:nvPr/>
        </p:nvSpPr>
        <p:spPr bwMode="auto">
          <a:xfrm>
            <a:off x="4954624" y="3974241"/>
            <a:ext cx="576080" cy="648090"/>
          </a:xfrm>
          <a:prstGeom prst="rightArrow">
            <a:avLst/>
          </a:prstGeom>
          <a:solidFill>
            <a:schemeClr val="accent6"/>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3598999714"/>
      </p:ext>
    </p:extLst>
  </p:cSld>
  <p:clrMapOvr>
    <a:masterClrMapping/>
  </p:clrMapOvr>
</p:sld>
</file>

<file path=ppt/theme/theme1.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ex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6820</Words>
  <Application>Microsoft Office PowerPoint</Application>
  <PresentationFormat>画面に合わせる (4:3)</PresentationFormat>
  <Paragraphs>1433</Paragraphs>
  <Slides>67</Slides>
  <Notes>4</Notes>
  <HiddenSlides>0</HiddenSlides>
  <MMClips>0</MMClips>
  <ScaleCrop>false</ScaleCrop>
  <HeadingPairs>
    <vt:vector size="6" baseType="variant">
      <vt:variant>
        <vt:lpstr>使用されているフォント</vt:lpstr>
      </vt:variant>
      <vt:variant>
        <vt:i4>14</vt:i4>
      </vt:variant>
      <vt:variant>
        <vt:lpstr>テーマ</vt:lpstr>
      </vt:variant>
      <vt:variant>
        <vt:i4>2</vt:i4>
      </vt:variant>
      <vt:variant>
        <vt:lpstr>スライド タイトル</vt:lpstr>
      </vt:variant>
      <vt:variant>
        <vt:i4>67</vt:i4>
      </vt:variant>
    </vt:vector>
  </HeadingPairs>
  <TitlesOfParts>
    <vt:vector size="83" baseType="lpstr">
      <vt:lpstr>HGP創英角ｺﾞｼｯｸUB</vt:lpstr>
      <vt:lpstr>ＭＳ Ｐゴシック</vt:lpstr>
      <vt:lpstr>メイリオ</vt:lpstr>
      <vt:lpstr>游ゴシック</vt:lpstr>
      <vt:lpstr>游ゴシック Light</vt:lpstr>
      <vt:lpstr>Arial</vt:lpstr>
      <vt:lpstr>Calibri</vt:lpstr>
      <vt:lpstr>Consolas</vt:lpstr>
      <vt:lpstr>Footlight MT Light</vt:lpstr>
      <vt:lpstr>Microsoft Sans Serif</vt:lpstr>
      <vt:lpstr>Tahoma</vt:lpstr>
      <vt:lpstr>Times New Roman</vt:lpstr>
      <vt:lpstr>Verdana</vt:lpstr>
      <vt:lpstr>Wingdings</vt:lpstr>
      <vt:lpstr>NEC_standard4_3</vt:lpstr>
      <vt:lpstr>デザインの設定</vt:lpstr>
      <vt:lpstr>PowerPoint プレゼンテーション</vt:lpstr>
      <vt:lpstr>目次</vt:lpstr>
      <vt:lpstr>はじめに 本書の使い方</vt:lpstr>
      <vt:lpstr>第１章 Ansible‐Legacy編</vt:lpstr>
      <vt:lpstr>1.1 作業環境とシナリオ</vt:lpstr>
      <vt:lpstr>1.1 作業環境とシナリオ </vt:lpstr>
      <vt:lpstr>1.2 必要なファイルの作成 (1/3)</vt:lpstr>
      <vt:lpstr>1.2 必要なファイルの作成 (2/3)</vt:lpstr>
      <vt:lpstr>1.2 必要なファイルの作成 (3/3)</vt:lpstr>
      <vt:lpstr>1.3 Movementの設定 (1/4) </vt:lpstr>
      <vt:lpstr>1.3 Movementの設定 (2/4) </vt:lpstr>
      <vt:lpstr>1.3 Movementの設定 (3/4) </vt:lpstr>
      <vt:lpstr>1.3 Movementの設定 (4/4) </vt:lpstr>
      <vt:lpstr>1.4 Conductorの作成</vt:lpstr>
      <vt:lpstr>1.5 オペレーションの登録</vt:lpstr>
      <vt:lpstr>1.6 機器一覧への登録</vt:lpstr>
      <vt:lpstr>1.7 パラメータシートの作成 (1/2) </vt:lpstr>
      <vt:lpstr>1.7 パラメータシートの作成 (2/2) </vt:lpstr>
      <vt:lpstr>1.8 データの登録 </vt:lpstr>
      <vt:lpstr>1.9 代入値自動登録設定</vt:lpstr>
      <vt:lpstr>1.10 代入値・対象ホストの確認</vt:lpstr>
      <vt:lpstr>1.11 作業の実行 (1/3)</vt:lpstr>
      <vt:lpstr>1.11 作業の実行 (2/3)</vt:lpstr>
      <vt:lpstr>1.11 作業の実行 (3/3)</vt:lpstr>
      <vt:lpstr>第２章 Ansible-LegacyRole編</vt:lpstr>
      <vt:lpstr>2.1 作業環境とシナリオ(1/3)</vt:lpstr>
      <vt:lpstr>2.1 作業環境とシナリオ(2/3)</vt:lpstr>
      <vt:lpstr>2.1 作業環境とシナリオ(3/3)</vt:lpstr>
      <vt:lpstr>2.2 ロールパッケージの準備(1/4)</vt:lpstr>
      <vt:lpstr>2.2 ロールパッケージの準備(2/4)</vt:lpstr>
      <vt:lpstr>2.2 ロールパッケージの準備(3/4)</vt:lpstr>
      <vt:lpstr>2.2 ロールパッケージの準備(4/4)</vt:lpstr>
      <vt:lpstr>2.3 Movementの設定 (1/3)</vt:lpstr>
      <vt:lpstr>2.3 Movementの設定 (2/3)</vt:lpstr>
      <vt:lpstr>2.3 Movementの設定 (3/3)</vt:lpstr>
      <vt:lpstr>2.4 オペレーションの設定</vt:lpstr>
      <vt:lpstr>2.5 機器一覧への登録</vt:lpstr>
      <vt:lpstr>2.6 パラメータシート作成(1/2)</vt:lpstr>
      <vt:lpstr>2.6 パラメータシート作成(2/2)</vt:lpstr>
      <vt:lpstr>2.7 データの登録</vt:lpstr>
      <vt:lpstr>2.8 代入値自動登録設定</vt:lpstr>
      <vt:lpstr>2.9 代入値・対象ホストの確認</vt:lpstr>
      <vt:lpstr>2.10 作業の実行 (1/2)</vt:lpstr>
      <vt:lpstr>2.10 作業の実行 (2/2)</vt:lpstr>
      <vt:lpstr>第3章 Ansible-Pioneer編</vt:lpstr>
      <vt:lpstr>3.1 作業環境とシナリオ</vt:lpstr>
      <vt:lpstr>3.1 作業環境とシナリオ</vt:lpstr>
      <vt:lpstr>3.2 対話ファイルの作成(1/2)</vt:lpstr>
      <vt:lpstr>3.2 対話ファイルの作成(2/2)</vt:lpstr>
      <vt:lpstr>3.3 OS種別の作成</vt:lpstr>
      <vt:lpstr>3.4 Movementの設定 (1/4)</vt:lpstr>
      <vt:lpstr>3.4 Movementの設定 (2/4)</vt:lpstr>
      <vt:lpstr>3.4 Movementの設定 (3/4)</vt:lpstr>
      <vt:lpstr>3.4 Movementの設定 (4/4)</vt:lpstr>
      <vt:lpstr>3.5 オペレーションの登録</vt:lpstr>
      <vt:lpstr>3.6 機器一覧への登録（1/2)</vt:lpstr>
      <vt:lpstr>3.6 機器一覧への登録（2/2)</vt:lpstr>
      <vt:lpstr>3.７ パラメータシート作成 (1/2)</vt:lpstr>
      <vt:lpstr>3.7 パラメータシート作成 (2/2)</vt:lpstr>
      <vt:lpstr>3.8 データの登録</vt:lpstr>
      <vt:lpstr>3.9 代入値自動登録設定</vt:lpstr>
      <vt:lpstr>3.10 代入値・対象ホストの確認</vt:lpstr>
      <vt:lpstr>3.11 作業の実行 (1/2)</vt:lpstr>
      <vt:lpstr>3.11 作業の実行 (2/2)</vt:lpstr>
      <vt:lpstr>A 付録</vt:lpstr>
      <vt:lpstr>付録① Counductorで3モードを束ねて実行する　</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2017-07-14T05:50:27Z</dcterms:created>
  <dcterms:modified xsi:type="dcterms:W3CDTF">2022-01-13T06:23:31Z</dcterms:modified>
</cp:coreProperties>
</file>