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4"/>
  </p:notesMasterIdLst>
  <p:handoutMasterIdLst>
    <p:handoutMasterId r:id="rId25"/>
  </p:handoutMasterIdLst>
  <p:sldIdLst>
    <p:sldId id="262" r:id="rId3"/>
    <p:sldId id="507" r:id="rId4"/>
    <p:sldId id="508" r:id="rId5"/>
    <p:sldId id="582" r:id="rId6"/>
    <p:sldId id="513" r:id="rId7"/>
    <p:sldId id="583" r:id="rId8"/>
    <p:sldId id="584" r:id="rId9"/>
    <p:sldId id="585" r:id="rId10"/>
    <p:sldId id="598" r:id="rId11"/>
    <p:sldId id="589" r:id="rId12"/>
    <p:sldId id="590" r:id="rId13"/>
    <p:sldId id="591" r:id="rId14"/>
    <p:sldId id="586" r:id="rId15"/>
    <p:sldId id="592" r:id="rId16"/>
    <p:sldId id="593" r:id="rId17"/>
    <p:sldId id="602" r:id="rId18"/>
    <p:sldId id="594" r:id="rId19"/>
    <p:sldId id="601" r:id="rId20"/>
    <p:sldId id="587" r:id="rId21"/>
    <p:sldId id="596" r:id="rId22"/>
    <p:sldId id="588" r:id="rId2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82"/>
          </p14:sldIdLst>
        </p14:section>
        <p14:section name="2.　収集機能について" id="{A8A060BF-92DF-4F47-AFEF-F5FA058AAEFB}">
          <p14:sldIdLst>
            <p14:sldId id="513"/>
            <p14:sldId id="583"/>
            <p14:sldId id="584"/>
            <p14:sldId id="585"/>
            <p14:sldId id="598"/>
            <p14:sldId id="589"/>
            <p14:sldId id="590"/>
            <p14:sldId id="591"/>
          </p14:sldIdLst>
        </p14:section>
        <p14:section name="3.　比較機能について" id="{BA154EAA-6AFD-4FFC-B3DB-3A85951358C1}">
          <p14:sldIdLst>
            <p14:sldId id="586"/>
            <p14:sldId id="592"/>
            <p14:sldId id="593"/>
            <p14:sldId id="602"/>
            <p14:sldId id="594"/>
            <p14:sldId id="601"/>
          </p14:sldIdLst>
        </p14:section>
        <p14:section name="4.　収集機能・比較機能の活用" id="{90ACA6EE-2460-4B2B-89B7-9CF0264B1CF2}">
          <p14:sldIdLst>
            <p14:sldId id="587"/>
            <p14:sldId id="596"/>
          </p14:sldIdLst>
        </p14:section>
        <p14:section name="末尾" id="{002195B8-3B80-4C92-AA0C-B8C141384753}">
          <p14:sldIdLst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2FA"/>
    <a:srgbClr val="EDEDF9"/>
    <a:srgbClr val="E6F5F6"/>
    <a:srgbClr val="8CC63F"/>
    <a:srgbClr val="E8F4D9"/>
    <a:srgbClr val="FFB184"/>
    <a:srgbClr val="FFE6D8"/>
    <a:srgbClr val="FFF3EB"/>
    <a:srgbClr val="64BEC8"/>
    <a:srgbClr val="90D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2" autoAdjust="0"/>
    <p:restoredTop sz="96391" autoAdjust="0"/>
  </p:normalViewPr>
  <p:slideViewPr>
    <p:cSldViewPr>
      <p:cViewPr varScale="1">
        <p:scale>
          <a:sx n="90" d="100"/>
          <a:sy n="90" d="100"/>
        </p:scale>
        <p:origin x="654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6%AF%94%E8%BC%83%E6%A9%9F%E8%83%BD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0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5%8F%8E%E9%9B%86%E6%A9%9F%E8%83%BD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1.7.2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35699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収集機能・比較</a:t>
            </a:r>
            <a:r>
              <a:rPr lang="ja-JP" altLang="en-US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機能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</a:t>
            </a:r>
            <a:r>
              <a:rPr lang="ja-JP" altLang="en-US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座学編</a:t>
            </a:r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2.3.1</a:t>
            </a:r>
            <a:r>
              <a:rPr lang="ja-JP" altLang="en-US" dirty="0" smtClean="0"/>
              <a:t> 収集</a:t>
            </a:r>
            <a:r>
              <a:rPr lang="ja-JP" altLang="en-US" dirty="0"/>
              <a:t>インターフェース情報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取得した値</a:t>
            </a:r>
            <a:r>
              <a:rPr lang="ja-JP" altLang="en-US" dirty="0"/>
              <a:t>を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に登録する際の</a:t>
            </a:r>
            <a:r>
              <a:rPr lang="en-US" altLang="ja-JP" dirty="0" smtClean="0"/>
              <a:t>RestAPI</a:t>
            </a:r>
            <a:r>
              <a:rPr lang="ja-JP" altLang="en-US" dirty="0"/>
              <a:t>アクセスで必要になるため、</a:t>
            </a:r>
            <a:r>
              <a:rPr lang="en-US" altLang="ja-JP" dirty="0" smtClean="0"/>
              <a:t>Rest</a:t>
            </a:r>
            <a:r>
              <a:rPr lang="ja-JP" altLang="en-US" dirty="0" smtClean="0"/>
              <a:t>ユーザ／</a:t>
            </a:r>
            <a:r>
              <a:rPr lang="ja-JP" altLang="en-US" dirty="0"/>
              <a:t>パスワードを実行権限のある</a:t>
            </a:r>
            <a:r>
              <a:rPr lang="ja-JP" altLang="en-US" dirty="0" smtClean="0"/>
              <a:t>ユーザで</a:t>
            </a:r>
            <a:r>
              <a:rPr lang="ja-JP" altLang="en-US" dirty="0"/>
              <a:t>登録します。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12" y="2420860"/>
            <a:ext cx="6704887" cy="2987245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 bwMode="auto">
          <a:xfrm>
            <a:off x="5352798" y="4260575"/>
            <a:ext cx="660184" cy="64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角丸四角形吹き出し 70"/>
          <p:cNvSpPr/>
          <p:nvPr/>
        </p:nvSpPr>
        <p:spPr bwMode="auto">
          <a:xfrm flipH="1">
            <a:off x="4427980" y="5134604"/>
            <a:ext cx="3384470" cy="875224"/>
          </a:xfrm>
          <a:prstGeom prst="wedgeRoundRectCallout">
            <a:avLst>
              <a:gd name="adj1" fmla="val 12193"/>
              <a:gd name="adj2" fmla="val -6883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560769" y="5311744"/>
            <a:ext cx="3118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実行権限のあるユーザ名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そのユーザの</a:t>
            </a:r>
            <a:r>
              <a:rPr lang="en-US" altLang="ja-JP" sz="1600" dirty="0" smtClean="0">
                <a:solidFill>
                  <a:srgbClr val="FF0000"/>
                </a:solidFill>
              </a:rPr>
              <a:t>ITA</a:t>
            </a:r>
            <a:r>
              <a:rPr lang="ja-JP" altLang="en-US" sz="1600" dirty="0" smtClean="0">
                <a:solidFill>
                  <a:srgbClr val="FF0000"/>
                </a:solidFill>
              </a:rPr>
              <a:t>パスワード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252833" y="2116823"/>
            <a:ext cx="1729997" cy="36725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97" y="3436844"/>
            <a:ext cx="1158828" cy="2115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21" y="2327408"/>
            <a:ext cx="752580" cy="103837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576287" y="5045698"/>
            <a:ext cx="1083088" cy="2615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74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2.3.2</a:t>
            </a:r>
            <a:r>
              <a:rPr lang="ja-JP" altLang="en-US" dirty="0" smtClean="0"/>
              <a:t> 収集項目値管理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収集項目値管理では</a:t>
            </a:r>
            <a:r>
              <a:rPr lang="ja-JP" altLang="en-US" dirty="0" smtClean="0"/>
              <a:t>、収集項目の</a:t>
            </a:r>
            <a:r>
              <a:rPr lang="en-US" altLang="ja-JP" dirty="0" smtClean="0"/>
              <a:t>YAML</a:t>
            </a:r>
            <a:r>
              <a:rPr lang="ja-JP" altLang="en-US" dirty="0" smtClean="0"/>
              <a:t>変数名（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）とパラメータシート</a:t>
            </a:r>
            <a:r>
              <a:rPr lang="ja-JP" altLang="en-US" dirty="0"/>
              <a:t>の</a:t>
            </a:r>
            <a:r>
              <a:rPr lang="ja-JP" altLang="en-US" dirty="0" smtClean="0"/>
              <a:t>項目名（</a:t>
            </a:r>
            <a:r>
              <a:rPr lang="en-US" altLang="ja-JP" dirty="0" smtClean="0"/>
              <a:t>TO</a:t>
            </a:r>
            <a:r>
              <a:rPr lang="ja-JP" altLang="en-US" dirty="0" smtClean="0"/>
              <a:t>）を紐付けます。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b="18235"/>
          <a:stretch/>
        </p:blipFill>
        <p:spPr>
          <a:xfrm>
            <a:off x="2123660" y="4270335"/>
            <a:ext cx="6839853" cy="1367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正方形/長方形 6"/>
          <p:cNvSpPr/>
          <p:nvPr/>
        </p:nvSpPr>
        <p:spPr bwMode="auto">
          <a:xfrm>
            <a:off x="2501609" y="4595643"/>
            <a:ext cx="3214443" cy="8051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807011" y="4595643"/>
            <a:ext cx="3156501" cy="8051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35767" y="5025622"/>
            <a:ext cx="255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</a:rPr>
              <a:t>収集項目（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FROM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）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78017" y="5025622"/>
            <a:ext cx="3176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</a:rPr>
              <a:t>パラメータシート（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TO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）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224929" y="2197300"/>
            <a:ext cx="4572006" cy="1375720"/>
            <a:chOff x="845500" y="1067271"/>
            <a:chExt cx="7345614" cy="2210302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500" y="1067271"/>
              <a:ext cx="7345614" cy="2210302"/>
            </a:xfrm>
            <a:prstGeom prst="rect">
              <a:avLst/>
            </a:prstGeom>
          </p:spPr>
        </p:pic>
        <p:sp>
          <p:nvSpPr>
            <p:cNvPr id="14" name="正方形/長方形 13"/>
            <p:cNvSpPr/>
            <p:nvPr/>
          </p:nvSpPr>
          <p:spPr bwMode="auto">
            <a:xfrm>
              <a:off x="3059512" y="2010639"/>
              <a:ext cx="719999" cy="9600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  <a:effectLst>
              <a:glow rad="63500">
                <a:schemeClr val="bg1"/>
              </a:glow>
            </a:effectLst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7027732" y="2010639"/>
              <a:ext cx="775586" cy="3863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  <a:effectLst>
              <a:glow rad="63500">
                <a:schemeClr val="bg1"/>
              </a:glow>
            </a:effectLst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2123660" y="4005080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実際の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kumimoji="1" lang="ja-JP" altLang="en-US" sz="1200" b="1" dirty="0" smtClean="0">
                <a:solidFill>
                  <a:srgbClr val="002060"/>
                </a:solidFill>
              </a:rPr>
              <a:t>画面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4963906" y="3031265"/>
            <a:ext cx="2092250" cy="184343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lg" len="lg"/>
          </a:ln>
          <a:effectLst>
            <a:glow rad="63500">
              <a:schemeClr val="bg1"/>
            </a:glow>
          </a:effectLst>
          <a:extLst/>
        </p:spPr>
      </p:cxnSp>
      <p:cxnSp>
        <p:nvCxnSpPr>
          <p:cNvPr id="27" name="直線コネクタ 26"/>
          <p:cNvCxnSpPr/>
          <p:nvPr/>
        </p:nvCxnSpPr>
        <p:spPr bwMode="auto">
          <a:xfrm>
            <a:off x="5082094" y="3361757"/>
            <a:ext cx="1356210" cy="151294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oval" w="med" len="med"/>
            <a:tailEnd type="triangle" w="lg" len="lg"/>
          </a:ln>
          <a:effectLst>
            <a:glow rad="63500">
              <a:schemeClr val="bg1"/>
            </a:glow>
          </a:effectLst>
          <a:extLst/>
        </p:spPr>
      </p:cxnSp>
      <p:sp>
        <p:nvSpPr>
          <p:cNvPr id="42" name="角丸四角形 41"/>
          <p:cNvSpPr/>
          <p:nvPr/>
        </p:nvSpPr>
        <p:spPr bwMode="auto">
          <a:xfrm>
            <a:off x="252833" y="2116823"/>
            <a:ext cx="1729997" cy="36725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7" y="3436844"/>
            <a:ext cx="1158828" cy="2115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21" y="2327408"/>
            <a:ext cx="752580" cy="1038370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 bwMode="auto">
          <a:xfrm>
            <a:off x="576287" y="5290353"/>
            <a:ext cx="1083088" cy="2615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01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 収集</a:t>
            </a:r>
            <a:r>
              <a:rPr lang="ja-JP" altLang="en-US" dirty="0"/>
              <a:t>状況の確認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収集が成功したかどうかを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-driver</a:t>
            </a:r>
            <a:r>
              <a:rPr lang="ja-JP" altLang="en-US" dirty="0" smtClean="0"/>
              <a:t>の</a:t>
            </a:r>
            <a:r>
              <a:rPr lang="ja-JP" altLang="en-US" dirty="0"/>
              <a:t>［</a:t>
            </a:r>
            <a:r>
              <a:rPr lang="ja-JP" altLang="en-US" dirty="0" smtClean="0"/>
              <a:t>作業管理］メニューから確認します</a:t>
            </a:r>
            <a:r>
              <a:rPr lang="ja-JP" altLang="en-US" dirty="0"/>
              <a:t>。</a:t>
            </a:r>
          </a:p>
          <a:p>
            <a:pPr marL="0" indent="0">
              <a:buNone/>
            </a:pPr>
            <a:r>
              <a:rPr lang="ja-JP" altLang="en-US" dirty="0" smtClean="0"/>
              <a:t>「収集状況」の「ステータス」に、成功</a:t>
            </a:r>
            <a:r>
              <a:rPr lang="ja-JP" altLang="en-US" dirty="0"/>
              <a:t>して</a:t>
            </a:r>
            <a:r>
              <a:rPr lang="ja-JP" altLang="en-US" dirty="0" smtClean="0"/>
              <a:t>いれば「</a:t>
            </a:r>
            <a:r>
              <a:rPr lang="ja-JP" altLang="en-US" dirty="0"/>
              <a:t>収集済み</a:t>
            </a:r>
            <a:r>
              <a:rPr lang="ja-JP" altLang="en-US" dirty="0" smtClean="0"/>
              <a:t>」、失敗</a:t>
            </a:r>
            <a:r>
              <a:rPr lang="ja-JP" altLang="en-US" dirty="0"/>
              <a:t>していれば「</a:t>
            </a:r>
            <a:r>
              <a:rPr lang="ja-JP" altLang="en-US" dirty="0" smtClean="0"/>
              <a:t>対象外</a:t>
            </a:r>
            <a:r>
              <a:rPr lang="ja-JP" altLang="en-US" dirty="0"/>
              <a:t>」と表示されます。</a:t>
            </a:r>
            <a:endParaRPr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187712" y="3501010"/>
            <a:ext cx="6704887" cy="1472208"/>
            <a:chOff x="561782" y="3189837"/>
            <a:chExt cx="8019461" cy="1760852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782" y="3258540"/>
              <a:ext cx="5858445" cy="77917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/>
            <a:srcRect l="28555"/>
            <a:stretch/>
          </p:blipFill>
          <p:spPr>
            <a:xfrm>
              <a:off x="1511706" y="4149100"/>
              <a:ext cx="3888401" cy="749881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0107" y="4149100"/>
              <a:ext cx="3181136" cy="785032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3"/>
            <a:srcRect r="72634"/>
            <a:stretch/>
          </p:blipFill>
          <p:spPr>
            <a:xfrm>
              <a:off x="6420228" y="3258103"/>
              <a:ext cx="1489434" cy="749881"/>
            </a:xfrm>
            <a:prstGeom prst="rect">
              <a:avLst/>
            </a:prstGeom>
          </p:spPr>
        </p:pic>
        <p:sp>
          <p:nvSpPr>
            <p:cNvPr id="13" name="フリーフォーム 12"/>
            <p:cNvSpPr/>
            <p:nvPr/>
          </p:nvSpPr>
          <p:spPr>
            <a:xfrm>
              <a:off x="7893483" y="3189837"/>
              <a:ext cx="142589" cy="818147"/>
            </a:xfrm>
            <a:custGeom>
              <a:avLst/>
              <a:gdLst>
                <a:gd name="connsiteX0" fmla="*/ 0 w 250415"/>
                <a:gd name="connsiteY0" fmla="*/ 0 h 1262742"/>
                <a:gd name="connsiteX1" fmla="*/ 250372 w 250415"/>
                <a:gd name="connsiteY1" fmla="*/ 391885 h 1262742"/>
                <a:gd name="connsiteX2" fmla="*/ 21772 w 250415"/>
                <a:gd name="connsiteY2" fmla="*/ 859971 h 1262742"/>
                <a:gd name="connsiteX3" fmla="*/ 217715 w 250415"/>
                <a:gd name="connsiteY3" fmla="*/ 1262742 h 1262742"/>
                <a:gd name="connsiteX4" fmla="*/ 217715 w 250415"/>
                <a:gd name="connsiteY4" fmla="*/ 1262742 h 126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415" h="1262742">
                  <a:moveTo>
                    <a:pt x="0" y="0"/>
                  </a:moveTo>
                  <a:cubicBezTo>
                    <a:pt x="123371" y="124278"/>
                    <a:pt x="246743" y="248557"/>
                    <a:pt x="250372" y="391885"/>
                  </a:cubicBezTo>
                  <a:cubicBezTo>
                    <a:pt x="254001" y="535213"/>
                    <a:pt x="27215" y="714828"/>
                    <a:pt x="21772" y="859971"/>
                  </a:cubicBezTo>
                  <a:cubicBezTo>
                    <a:pt x="16329" y="1005114"/>
                    <a:pt x="217715" y="1262742"/>
                    <a:pt x="217715" y="1262742"/>
                  </a:cubicBezTo>
                  <a:lnTo>
                    <a:pt x="217715" y="1262742"/>
                  </a:lnTo>
                </a:path>
              </a:pathLst>
            </a:cu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1407393" y="4132542"/>
              <a:ext cx="142589" cy="818147"/>
            </a:xfrm>
            <a:custGeom>
              <a:avLst/>
              <a:gdLst>
                <a:gd name="connsiteX0" fmla="*/ 0 w 250415"/>
                <a:gd name="connsiteY0" fmla="*/ 0 h 1262742"/>
                <a:gd name="connsiteX1" fmla="*/ 250372 w 250415"/>
                <a:gd name="connsiteY1" fmla="*/ 391885 h 1262742"/>
                <a:gd name="connsiteX2" fmla="*/ 21772 w 250415"/>
                <a:gd name="connsiteY2" fmla="*/ 859971 h 1262742"/>
                <a:gd name="connsiteX3" fmla="*/ 217715 w 250415"/>
                <a:gd name="connsiteY3" fmla="*/ 1262742 h 1262742"/>
                <a:gd name="connsiteX4" fmla="*/ 217715 w 250415"/>
                <a:gd name="connsiteY4" fmla="*/ 1262742 h 126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415" h="1262742">
                  <a:moveTo>
                    <a:pt x="0" y="0"/>
                  </a:moveTo>
                  <a:cubicBezTo>
                    <a:pt x="123371" y="124278"/>
                    <a:pt x="246743" y="248557"/>
                    <a:pt x="250372" y="391885"/>
                  </a:cubicBezTo>
                  <a:cubicBezTo>
                    <a:pt x="254001" y="535213"/>
                    <a:pt x="27215" y="714828"/>
                    <a:pt x="21772" y="859971"/>
                  </a:cubicBezTo>
                  <a:cubicBezTo>
                    <a:pt x="16329" y="1005114"/>
                    <a:pt x="217715" y="1262742"/>
                    <a:pt x="217715" y="1262742"/>
                  </a:cubicBezTo>
                  <a:lnTo>
                    <a:pt x="217715" y="1262742"/>
                  </a:lnTo>
                </a:path>
              </a:pathLst>
            </a:cu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7133072" y="4261496"/>
              <a:ext cx="535357" cy="6726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  <a:effectLst>
              <a:glow rad="63500">
                <a:schemeClr val="bg1"/>
              </a:glow>
            </a:effectLst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5580139" y="5103539"/>
            <a:ext cx="331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</a:rPr>
              <a:t>「収集済み」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or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「対象外」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52833" y="2492870"/>
            <a:ext cx="1729997" cy="36725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7" y="3434634"/>
            <a:ext cx="1083088" cy="2539240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 bwMode="auto">
          <a:xfrm>
            <a:off x="576287" y="5712363"/>
            <a:ext cx="1083088" cy="2615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直線コネクタ 4"/>
          <p:cNvCxnSpPr>
            <a:stCxn id="6" idx="1"/>
            <a:endCxn id="15" idx="0"/>
          </p:cNvCxnSpPr>
          <p:nvPr/>
        </p:nvCxnSpPr>
        <p:spPr bwMode="auto">
          <a:xfrm flipH="1">
            <a:off x="7236369" y="4678188"/>
            <a:ext cx="445448" cy="42535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83" y="2708900"/>
            <a:ext cx="1526695" cy="5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比較</a:t>
            </a:r>
            <a:r>
              <a:rPr lang="ja-JP" altLang="en-US" dirty="0" smtClean="0"/>
              <a:t>機能について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4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 smtClean="0"/>
              <a:t> 比較</a:t>
            </a:r>
            <a:r>
              <a:rPr lang="ja-JP" altLang="en-US" dirty="0"/>
              <a:t>機能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比較</a:t>
            </a:r>
            <a:r>
              <a:rPr lang="ja-JP" altLang="en-US" dirty="0" smtClean="0"/>
              <a:t>機能</a:t>
            </a:r>
            <a:r>
              <a:rPr lang="ja-JP" altLang="en-US" dirty="0"/>
              <a:t>では、パラメータシート</a:t>
            </a:r>
            <a:r>
              <a:rPr lang="ja-JP" altLang="en-US" dirty="0" smtClean="0"/>
              <a:t>同士を比較して差分の有無を調べます</a:t>
            </a:r>
            <a:r>
              <a:rPr lang="ja-JP" altLang="en-US" dirty="0"/>
              <a:t>。収集機能と合わせて</a:t>
            </a:r>
            <a:r>
              <a:rPr lang="ja-JP" altLang="en-US" dirty="0" smtClean="0"/>
              <a:t>利用することで、下図２パターンの比較ができます。</a:t>
            </a:r>
            <a:endParaRPr lang="en-US" altLang="ja-JP" dirty="0" smtClean="0"/>
          </a:p>
        </p:txBody>
      </p:sp>
      <p:sp>
        <p:nvSpPr>
          <p:cNvPr id="273" name="正方形/長方形 272"/>
          <p:cNvSpPr/>
          <p:nvPr/>
        </p:nvSpPr>
        <p:spPr>
          <a:xfrm>
            <a:off x="251399" y="2046245"/>
            <a:ext cx="8641201" cy="439261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74" name="図 2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5" y="2141721"/>
            <a:ext cx="851605" cy="319726"/>
          </a:xfrm>
          <a:prstGeom prst="rect">
            <a:avLst/>
          </a:prstGeom>
        </p:spPr>
      </p:pic>
      <p:sp>
        <p:nvSpPr>
          <p:cNvPr id="275" name="フローチャート: 磁気ディスク 274"/>
          <p:cNvSpPr/>
          <p:nvPr/>
        </p:nvSpPr>
        <p:spPr>
          <a:xfrm>
            <a:off x="1363865" y="2141721"/>
            <a:ext cx="6416269" cy="4153113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76070"/>
              </p:ext>
            </p:extLst>
          </p:nvPr>
        </p:nvGraphicFramePr>
        <p:xfrm>
          <a:off x="2985343" y="2723018"/>
          <a:ext cx="3173313" cy="858528"/>
        </p:xfrm>
        <a:graphic>
          <a:graphicData uri="http://schemas.openxmlformats.org/drawingml/2006/table">
            <a:tbl>
              <a:tblPr firstRow="1" bandRow="1"/>
              <a:tblGrid>
                <a:gridCol w="105777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1057771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1057771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dirty="0" smtClean="0"/>
                        <a:t>●●●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2128"/>
              </p:ext>
            </p:extLst>
          </p:nvPr>
        </p:nvGraphicFramePr>
        <p:xfrm>
          <a:off x="2985343" y="4420724"/>
          <a:ext cx="3173313" cy="1349600"/>
        </p:xfrm>
        <a:graphic>
          <a:graphicData uri="http://schemas.openxmlformats.org/drawingml/2006/table">
            <a:tbl>
              <a:tblPr firstRow="1" bandRow="1"/>
              <a:tblGrid>
                <a:gridCol w="105777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1057771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1057771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5716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43535"/>
                  </a:ext>
                </a:extLst>
              </a:tr>
            </a:tbl>
          </a:graphicData>
        </a:graphic>
      </p:graphicFrame>
      <p:sp>
        <p:nvSpPr>
          <p:cNvPr id="276" name="テキスト ボックス 275"/>
          <p:cNvSpPr txBox="1"/>
          <p:nvPr/>
        </p:nvSpPr>
        <p:spPr>
          <a:xfrm>
            <a:off x="251399" y="1772770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85" name="フリーフォーム 284"/>
          <p:cNvSpPr/>
          <p:nvPr/>
        </p:nvSpPr>
        <p:spPr>
          <a:xfrm rot="9569933">
            <a:off x="2337880" y="3594936"/>
            <a:ext cx="933443" cy="1577017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31" name="正方形/長方形 1030"/>
          <p:cNvSpPr/>
          <p:nvPr/>
        </p:nvSpPr>
        <p:spPr bwMode="auto">
          <a:xfrm>
            <a:off x="2985343" y="3356990"/>
            <a:ext cx="3173313" cy="224556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4" name="角丸四角形 293"/>
          <p:cNvSpPr/>
          <p:nvPr/>
        </p:nvSpPr>
        <p:spPr bwMode="auto">
          <a:xfrm flipH="1">
            <a:off x="434233" y="4983480"/>
            <a:ext cx="2016914" cy="821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1" name="円形吹き出し 290"/>
          <p:cNvSpPr>
            <a:spLocks noChangeAspect="1"/>
          </p:cNvSpPr>
          <p:nvPr/>
        </p:nvSpPr>
        <p:spPr bwMode="auto">
          <a:xfrm>
            <a:off x="1605120" y="4298970"/>
            <a:ext cx="688213" cy="688213"/>
          </a:xfrm>
          <a:prstGeom prst="wedgeEllipseCallout">
            <a:avLst>
              <a:gd name="adj1" fmla="val 51919"/>
              <a:gd name="adj2" fmla="val -4868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0" lang="en-US" altLang="ja-JP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448490" y="5122260"/>
            <a:ext cx="201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期待値と</a:t>
            </a:r>
            <a:r>
              <a:rPr lang="ja-JP" altLang="en-US" sz="1600" b="1" dirty="0">
                <a:solidFill>
                  <a:srgbClr val="FF0000"/>
                </a:solidFill>
              </a:rPr>
              <a:t>収集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した値との</a:t>
            </a:r>
            <a:r>
              <a:rPr lang="ja-JP" altLang="en-US" sz="1600" b="1" dirty="0">
                <a:solidFill>
                  <a:srgbClr val="FF0000"/>
                </a:solidFill>
              </a:rPr>
              <a:t>比較</a:t>
            </a:r>
          </a:p>
        </p:txBody>
      </p:sp>
      <p:sp>
        <p:nvSpPr>
          <p:cNvPr id="296" name="角丸四角形 295"/>
          <p:cNvSpPr/>
          <p:nvPr/>
        </p:nvSpPr>
        <p:spPr bwMode="auto">
          <a:xfrm flipH="1">
            <a:off x="6228230" y="3529022"/>
            <a:ext cx="2571424" cy="135623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6286662" y="3693762"/>
            <a:ext cx="2585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同一メニューで基準日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(※)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が異なる値の比較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endParaRPr lang="en-US" altLang="ja-JP" sz="800" b="1" dirty="0" smtClean="0">
              <a:solidFill>
                <a:srgbClr val="FF0000"/>
              </a:solidFill>
            </a:endParaRPr>
          </a:p>
          <a:p>
            <a:r>
              <a:rPr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 基準日については</a:t>
            </a:r>
            <a:r>
              <a:rPr lang="en-US" altLang="ja-JP" sz="1200" b="1" dirty="0">
                <a:solidFill>
                  <a:srgbClr val="FF0000"/>
                </a:solidFill>
                <a:hlinkClick r:id="rId3" action="ppaction://hlinksldjump"/>
              </a:rPr>
              <a:t>『3.2.1 </a:t>
            </a:r>
            <a:r>
              <a:rPr lang="ja-JP" altLang="en-US" sz="1200" b="1" dirty="0">
                <a:solidFill>
                  <a:srgbClr val="FF0000"/>
                </a:solidFill>
                <a:hlinkClick r:id="rId3" action="ppaction://hlinksldjump"/>
              </a:rPr>
              <a:t>基準日について</a:t>
            </a:r>
            <a:r>
              <a:rPr lang="en-US" altLang="ja-JP" sz="1200" b="1" dirty="0" smtClean="0">
                <a:solidFill>
                  <a:srgbClr val="FF0000"/>
                </a:solidFill>
                <a:hlinkClick r:id="rId3" action="ppaction://hlinksldjump"/>
              </a:rPr>
              <a:t>』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参照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6" name="フリーフォーム 285"/>
          <p:cNvSpPr/>
          <p:nvPr/>
        </p:nvSpPr>
        <p:spPr>
          <a:xfrm rot="20483724">
            <a:off x="6095032" y="5120774"/>
            <a:ext cx="293326" cy="518951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0" name="円形吹き出し 289"/>
          <p:cNvSpPr>
            <a:spLocks noChangeAspect="1"/>
          </p:cNvSpPr>
          <p:nvPr/>
        </p:nvSpPr>
        <p:spPr bwMode="auto">
          <a:xfrm>
            <a:off x="6546679" y="4857555"/>
            <a:ext cx="688213" cy="688213"/>
          </a:xfrm>
          <a:prstGeom prst="wedgeEllipseCallout">
            <a:avLst>
              <a:gd name="adj1" fmla="val -63952"/>
              <a:gd name="adj2" fmla="val 2701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0" lang="en-US" altLang="ja-JP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985343" y="5041694"/>
            <a:ext cx="3173313" cy="224556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2985343" y="5545768"/>
            <a:ext cx="3173313" cy="224556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84947" y="2347627"/>
            <a:ext cx="160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期待値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84947" y="4032565"/>
            <a:ext cx="160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収集した値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 比較メニューグループ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比較メニューグループには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メニューが含まれます。</a:t>
            </a:r>
            <a:endParaRPr lang="en-US" altLang="ja-JP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52833" y="2080813"/>
            <a:ext cx="1729997" cy="36725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67" y="2400570"/>
            <a:ext cx="733527" cy="102884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70" y="3790428"/>
            <a:ext cx="1424322" cy="132258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411770" y="4132433"/>
            <a:ext cx="1434762" cy="3121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11770" y="4444577"/>
            <a:ext cx="1434762" cy="3420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11770" y="4786580"/>
            <a:ext cx="1434762" cy="3226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7" name="直線コネクタ 16"/>
          <p:cNvCxnSpPr>
            <a:endCxn id="8" idx="3"/>
          </p:cNvCxnSpPr>
          <p:nvPr/>
        </p:nvCxnSpPr>
        <p:spPr bwMode="auto">
          <a:xfrm flipH="1">
            <a:off x="1846532" y="2215748"/>
            <a:ext cx="634532" cy="20727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32" idx="1"/>
            <a:endCxn id="14" idx="3"/>
          </p:cNvCxnSpPr>
          <p:nvPr/>
        </p:nvCxnSpPr>
        <p:spPr bwMode="auto">
          <a:xfrm flipH="1">
            <a:off x="1846532" y="4106802"/>
            <a:ext cx="646158" cy="50877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stCxn id="35" idx="1"/>
            <a:endCxn id="15" idx="3"/>
          </p:cNvCxnSpPr>
          <p:nvPr/>
        </p:nvCxnSpPr>
        <p:spPr bwMode="auto">
          <a:xfrm flipH="1" flipV="1">
            <a:off x="1846532" y="4947891"/>
            <a:ext cx="630999" cy="9103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9" name="正方形/長方形 88"/>
          <p:cNvSpPr/>
          <p:nvPr/>
        </p:nvSpPr>
        <p:spPr bwMode="auto">
          <a:xfrm>
            <a:off x="5570830" y="1819187"/>
            <a:ext cx="1961931" cy="339664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パラメータシート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</a:t>
            </a:r>
            <a:endParaRPr kumimoji="1" lang="ja-JP" altLang="en-US" sz="1600" b="1" dirty="0" smtClean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570830" y="2457545"/>
            <a:ext cx="1961931" cy="339664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パラメータシート</a:t>
            </a:r>
            <a:r>
              <a:rPr lang="en-US" altLang="ja-JP" sz="16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</a:t>
            </a:r>
            <a:endParaRPr lang="ja-JP" altLang="en-US" sz="16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93" name="表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78390"/>
              </p:ext>
            </p:extLst>
          </p:nvPr>
        </p:nvGraphicFramePr>
        <p:xfrm>
          <a:off x="5570830" y="3206859"/>
          <a:ext cx="1949350" cy="782328"/>
        </p:xfrm>
        <a:graphic>
          <a:graphicData uri="http://schemas.openxmlformats.org/drawingml/2006/table">
            <a:tbl>
              <a:tblPr firstRow="1" bandRow="1"/>
              <a:tblGrid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828776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94" name="表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71308"/>
              </p:ext>
            </p:extLst>
          </p:nvPr>
        </p:nvGraphicFramePr>
        <p:xfrm>
          <a:off x="5570830" y="4235044"/>
          <a:ext cx="1954112" cy="782328"/>
        </p:xfrm>
        <a:graphic>
          <a:graphicData uri="http://schemas.openxmlformats.org/drawingml/2006/table">
            <a:tbl>
              <a:tblPr firstRow="1" bandRow="1"/>
              <a:tblGrid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833538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DDD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48" name="正方形/長方形 47"/>
          <p:cNvSpPr/>
          <p:nvPr/>
        </p:nvSpPr>
        <p:spPr bwMode="auto">
          <a:xfrm>
            <a:off x="6689949" y="3488634"/>
            <a:ext cx="830231" cy="1528738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570830" y="3743608"/>
            <a:ext cx="1949350" cy="2455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570830" y="4771793"/>
            <a:ext cx="1949350" cy="2455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492690" y="1619874"/>
            <a:ext cx="6401096" cy="133515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latin typeface="+mn-ea"/>
              </a:rPr>
              <a:t>比較定義</a:t>
            </a:r>
            <a:endParaRPr kumimoji="1" lang="en-US" altLang="ja-JP" sz="2000" b="1" dirty="0" smtClean="0">
              <a:solidFill>
                <a:srgbClr val="FF0000"/>
              </a:solidFill>
              <a:latin typeface="+mn-ea"/>
            </a:endParaRPr>
          </a:p>
          <a:p>
            <a:endParaRPr kumimoji="1" lang="ja-JP" altLang="en-US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77531" y="2016831"/>
            <a:ext cx="302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+mn-ea"/>
              </a:rPr>
              <a:t>比較対象となる</a:t>
            </a:r>
            <a:r>
              <a:rPr lang="en-US" altLang="ja-JP" sz="1600" dirty="0">
                <a:latin typeface="+mn-ea"/>
              </a:rPr>
              <a:t>2</a:t>
            </a:r>
            <a:r>
              <a:rPr lang="ja-JP" altLang="en-US" sz="1600" dirty="0" err="1">
                <a:latin typeface="+mn-ea"/>
              </a:rPr>
              <a:t>つの</a:t>
            </a:r>
            <a:r>
              <a:rPr lang="ja-JP" altLang="en-US" sz="1600" dirty="0" smtClean="0">
                <a:latin typeface="+mn-ea"/>
              </a:rPr>
              <a:t>メニュー（</a:t>
            </a:r>
            <a:r>
              <a:rPr lang="ja-JP" altLang="en-US" sz="1600" dirty="0">
                <a:latin typeface="+mn-ea"/>
              </a:rPr>
              <a:t>パラメータシート）を</a:t>
            </a:r>
            <a:r>
              <a:rPr lang="ja-JP" altLang="en-US" sz="1600" dirty="0" smtClean="0">
                <a:latin typeface="+mn-ea"/>
              </a:rPr>
              <a:t>選択します。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2492690" y="3052611"/>
            <a:ext cx="6401096" cy="210838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latin typeface="+mn-ea"/>
              </a:rPr>
              <a:t>比較定義詳細</a:t>
            </a:r>
            <a:endParaRPr kumimoji="1" lang="en-US" altLang="ja-JP" sz="2000" b="1" dirty="0" smtClean="0">
              <a:solidFill>
                <a:srgbClr val="FF0000"/>
              </a:solidFill>
              <a:latin typeface="+mn-ea"/>
            </a:endParaRPr>
          </a:p>
          <a:p>
            <a:endParaRPr kumimoji="1" lang="ja-JP" altLang="en-US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2477531" y="5258572"/>
            <a:ext cx="6401096" cy="119939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latin typeface="+mn-ea"/>
              </a:rPr>
              <a:t>比較実行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88123" y="5613771"/>
            <a:ext cx="6405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latin typeface="+mn-ea"/>
              </a:rPr>
              <a:t>定義した比較を実行します。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latin typeface="+mn-ea"/>
              </a:rPr>
              <a:t>同一メニューで基準日が</a:t>
            </a:r>
            <a:r>
              <a:rPr lang="ja-JP" altLang="en-US" sz="1600" dirty="0">
                <a:latin typeface="+mn-ea"/>
              </a:rPr>
              <a:t>異なる</a:t>
            </a:r>
            <a:r>
              <a:rPr lang="ja-JP" altLang="en-US" sz="1600" dirty="0" smtClean="0">
                <a:latin typeface="+mn-ea"/>
              </a:rPr>
              <a:t>パラメータの</a:t>
            </a:r>
            <a:r>
              <a:rPr lang="ja-JP" altLang="en-US" sz="1600" dirty="0">
                <a:latin typeface="+mn-ea"/>
              </a:rPr>
              <a:t>比較は、比較実行時</a:t>
            </a:r>
            <a:r>
              <a:rPr lang="ja-JP" altLang="en-US" sz="1600" dirty="0" smtClean="0">
                <a:latin typeface="+mn-ea"/>
              </a:rPr>
              <a:t>にそれぞれの基準</a:t>
            </a:r>
            <a:r>
              <a:rPr lang="ja-JP" altLang="en-US" sz="1600" dirty="0">
                <a:latin typeface="+mn-ea"/>
              </a:rPr>
              <a:t>日を指定します。</a:t>
            </a:r>
          </a:p>
        </p:txBody>
      </p:sp>
      <p:cxnSp>
        <p:nvCxnSpPr>
          <p:cNvPr id="19" name="直線コネクタ 18"/>
          <p:cNvCxnSpPr>
            <a:stCxn id="89" idx="2"/>
            <a:endCxn id="90" idx="0"/>
          </p:cNvCxnSpPr>
          <p:nvPr/>
        </p:nvCxnSpPr>
        <p:spPr bwMode="auto">
          <a:xfrm>
            <a:off x="6551796" y="2158851"/>
            <a:ext cx="0" cy="2986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角丸四角形吹き出し 51"/>
          <p:cNvSpPr/>
          <p:nvPr/>
        </p:nvSpPr>
        <p:spPr bwMode="auto">
          <a:xfrm flipH="1">
            <a:off x="7740608" y="1932672"/>
            <a:ext cx="1007972" cy="741627"/>
          </a:xfrm>
          <a:prstGeom prst="wedgeRoundRectCallout">
            <a:avLst>
              <a:gd name="adj1" fmla="val 61771"/>
              <a:gd name="adj2" fmla="val -145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7724338" y="2005018"/>
            <a:ext cx="1024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比較する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メニューを選択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角丸四角形吹き出し 55"/>
          <p:cNvSpPr/>
          <p:nvPr/>
        </p:nvSpPr>
        <p:spPr bwMode="auto">
          <a:xfrm flipH="1">
            <a:off x="7740608" y="3767523"/>
            <a:ext cx="1007972" cy="741627"/>
          </a:xfrm>
          <a:prstGeom prst="wedgeRoundRectCallout">
            <a:avLst>
              <a:gd name="adj1" fmla="val 70591"/>
              <a:gd name="adj2" fmla="val -145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724338" y="3839869"/>
            <a:ext cx="1024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比較する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カラムを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選択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878" y="3439644"/>
            <a:ext cx="302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［比較定義］で</a:t>
            </a:r>
            <a:r>
              <a:rPr lang="ja-JP" altLang="en-US" sz="1600" dirty="0">
                <a:latin typeface="+mn-ea"/>
              </a:rPr>
              <a:t>選択したメニューの中から、さらに対象となるカラムを絞ります。</a:t>
            </a:r>
          </a:p>
        </p:txBody>
      </p:sp>
    </p:spTree>
    <p:extLst>
      <p:ext uri="{BB962C8B-B14F-4D97-AF65-F5344CB8AC3E}">
        <p14:creationId xmlns:p14="http://schemas.microsoft.com/office/powerpoint/2010/main" val="31766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3.2.1</a:t>
            </a:r>
            <a:r>
              <a:rPr lang="ja-JP" altLang="en-US" dirty="0" smtClean="0"/>
              <a:t> 基準日について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基準日（時）と</a:t>
            </a:r>
            <a:r>
              <a:rPr lang="ja-JP" altLang="en-US" dirty="0"/>
              <a:t>は</a:t>
            </a:r>
            <a:r>
              <a:rPr lang="ja-JP" altLang="en-US" dirty="0" smtClean="0"/>
              <a:t>、比較の対象となる日付</a:t>
            </a:r>
            <a:r>
              <a:rPr lang="ja-JP" altLang="en-US" dirty="0"/>
              <a:t>と時間です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その時点の直前に収集された値が反映されています。</a:t>
            </a:r>
            <a:endParaRPr lang="en-US" altLang="ja-JP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64268" y="2226327"/>
            <a:ext cx="7705071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（例）基準日</a:t>
            </a:r>
            <a:r>
              <a:rPr kumimoji="0" lang="ja-JP" altLang="en-US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１を「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4/1</a:t>
            </a:r>
            <a:r>
              <a:rPr kumimoji="0" lang="ja-JP" altLang="en-US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23:00</a:t>
            </a:r>
            <a:r>
              <a:rPr kumimoji="0" lang="ja-JP" altLang="en-US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」、基準日２を「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4/2</a:t>
            </a:r>
            <a:r>
              <a:rPr kumimoji="0" lang="ja-JP" altLang="en-US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02:00</a:t>
            </a:r>
            <a:r>
              <a:rPr kumimoji="0" lang="ja-JP" altLang="en-US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」とする場合</a:t>
            </a:r>
            <a:endParaRPr kumimoji="0" lang="en-US" altLang="ja-JP" sz="16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251399" y="2564880"/>
            <a:ext cx="8641201" cy="3022852"/>
          </a:xfrm>
          <a:prstGeom prst="rect">
            <a:avLst/>
          </a:prstGeom>
          <a:solidFill>
            <a:srgbClr val="ECF2FA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878073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03:00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223512" y="349373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defTabSz="457200"/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4/2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00:00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441699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01:00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659886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02:00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07" name="直線コネクタ 106"/>
          <p:cNvCxnSpPr/>
          <p:nvPr/>
        </p:nvCxnSpPr>
        <p:spPr bwMode="auto">
          <a:xfrm>
            <a:off x="342000" y="4141036"/>
            <a:ext cx="846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8" name="テキスト ボックス 127"/>
          <p:cNvSpPr txBox="1"/>
          <p:nvPr/>
        </p:nvSpPr>
        <p:spPr>
          <a:xfrm>
            <a:off x="3005325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23:00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0" name="楕円 139"/>
          <p:cNvSpPr>
            <a:spLocks noChangeAspect="1"/>
          </p:cNvSpPr>
          <p:nvPr/>
        </p:nvSpPr>
        <p:spPr bwMode="auto">
          <a:xfrm>
            <a:off x="884146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1" name="楕円 140"/>
          <p:cNvSpPr>
            <a:spLocks noChangeAspect="1"/>
          </p:cNvSpPr>
          <p:nvPr/>
        </p:nvSpPr>
        <p:spPr bwMode="auto">
          <a:xfrm>
            <a:off x="3318392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2" name="楕円 141"/>
          <p:cNvSpPr>
            <a:spLocks noChangeAspect="1"/>
          </p:cNvSpPr>
          <p:nvPr/>
        </p:nvSpPr>
        <p:spPr bwMode="auto">
          <a:xfrm>
            <a:off x="4535515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楕円 142"/>
          <p:cNvSpPr>
            <a:spLocks noChangeAspect="1"/>
          </p:cNvSpPr>
          <p:nvPr/>
        </p:nvSpPr>
        <p:spPr bwMode="auto">
          <a:xfrm>
            <a:off x="5752638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楕円 143"/>
          <p:cNvSpPr>
            <a:spLocks noChangeAspect="1"/>
          </p:cNvSpPr>
          <p:nvPr/>
        </p:nvSpPr>
        <p:spPr bwMode="auto">
          <a:xfrm>
            <a:off x="6969761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6" name="楕円 145"/>
          <p:cNvSpPr>
            <a:spLocks noChangeAspect="1"/>
          </p:cNvSpPr>
          <p:nvPr/>
        </p:nvSpPr>
        <p:spPr bwMode="auto">
          <a:xfrm>
            <a:off x="8186882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7" name="楕円 146"/>
          <p:cNvSpPr>
            <a:spLocks noChangeAspect="1"/>
          </p:cNvSpPr>
          <p:nvPr/>
        </p:nvSpPr>
        <p:spPr bwMode="auto">
          <a:xfrm>
            <a:off x="1504503" y="4087036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楕円 147"/>
          <p:cNvSpPr>
            <a:spLocks noChangeAspect="1"/>
          </p:cNvSpPr>
          <p:nvPr/>
        </p:nvSpPr>
        <p:spPr bwMode="auto">
          <a:xfrm>
            <a:off x="2709830" y="4072913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9" name="楕円 148"/>
          <p:cNvSpPr>
            <a:spLocks noChangeAspect="1"/>
          </p:cNvSpPr>
          <p:nvPr/>
        </p:nvSpPr>
        <p:spPr bwMode="auto">
          <a:xfrm>
            <a:off x="3922671" y="4087036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1053008" y="5691602"/>
            <a:ext cx="7037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この場合は収集２回目</a:t>
            </a:r>
            <a:r>
              <a:rPr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ja-JP" altLang="en-US" sz="2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３回目を比較していることになる。</a:t>
            </a:r>
            <a:endParaRPr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6" name="楕円 155"/>
          <p:cNvSpPr>
            <a:spLocks noChangeAspect="1"/>
          </p:cNvSpPr>
          <p:nvPr/>
        </p:nvSpPr>
        <p:spPr bwMode="auto">
          <a:xfrm>
            <a:off x="2101269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2346999" y="4860505"/>
            <a:ext cx="2051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この時点の最新は</a:t>
            </a:r>
            <a:endParaRPr lang="en-US" altLang="ja-JP" sz="1600" b="1" dirty="0" smtClean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</a:t>
            </a:r>
            <a:r>
              <a:rPr lang="ja-JP" altLang="en-US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２回目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6009467" y="4860505"/>
            <a:ext cx="2020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この時点の最新は</a:t>
            </a:r>
            <a:endParaRPr lang="en-US" altLang="ja-JP" sz="1600" b="1" dirty="0" smtClean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収集３回目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円形吹き出し 39"/>
          <p:cNvSpPr>
            <a:spLocks noChangeAspect="1"/>
          </p:cNvSpPr>
          <p:nvPr/>
        </p:nvSpPr>
        <p:spPr bwMode="auto">
          <a:xfrm>
            <a:off x="1124576" y="2691579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１回目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68951" y="349373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4/1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21:00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787138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22:00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円形吹き出し 40"/>
          <p:cNvSpPr>
            <a:spLocks noChangeAspect="1"/>
          </p:cNvSpPr>
          <p:nvPr/>
        </p:nvSpPr>
        <p:spPr bwMode="auto">
          <a:xfrm>
            <a:off x="2323929" y="2677456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２回目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円形吹き出し 41"/>
          <p:cNvSpPr>
            <a:spLocks noChangeAspect="1"/>
          </p:cNvSpPr>
          <p:nvPr/>
        </p:nvSpPr>
        <p:spPr bwMode="auto">
          <a:xfrm>
            <a:off x="3536770" y="2691579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３回目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3" name="下矢印 42"/>
          <p:cNvSpPr/>
          <p:nvPr/>
        </p:nvSpPr>
        <p:spPr bwMode="auto">
          <a:xfrm flipV="1">
            <a:off x="3269009" y="4214165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651479" y="4470459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基準日１</a:t>
            </a:r>
          </a:p>
        </p:txBody>
      </p:sp>
      <p:sp>
        <p:nvSpPr>
          <p:cNvPr id="45" name="下矢印 44"/>
          <p:cNvSpPr/>
          <p:nvPr/>
        </p:nvSpPr>
        <p:spPr bwMode="auto">
          <a:xfrm flipV="1">
            <a:off x="6916146" y="4214563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6298616" y="4470857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基準日２</a:t>
            </a:r>
          </a:p>
        </p:txBody>
      </p:sp>
    </p:spTree>
    <p:extLst>
      <p:ext uri="{BB962C8B-B14F-4D97-AF65-F5344CB8AC3E}">
        <p14:creationId xmlns:p14="http://schemas.microsoft.com/office/powerpoint/2010/main" val="834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 作業フロー（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比較機能</a:t>
            </a:r>
            <a:r>
              <a:rPr lang="ja-JP" altLang="en-US" dirty="0"/>
              <a:t>の標準的な作業フローは下図の通りです。</a:t>
            </a:r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05408"/>
              </p:ext>
            </p:extLst>
          </p:nvPr>
        </p:nvGraphicFramePr>
        <p:xfrm>
          <a:off x="237574" y="2121201"/>
          <a:ext cx="2894226" cy="194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7668">
                  <a:extLst>
                    <a:ext uri="{9D8B030D-6E8A-4147-A177-3AD203B41FA5}">
                      <a16:colId xmlns:a16="http://schemas.microsoft.com/office/drawing/2014/main" val="3261435330"/>
                    </a:ext>
                  </a:extLst>
                </a:gridCol>
                <a:gridCol w="2506558">
                  <a:extLst>
                    <a:ext uri="{9D8B030D-6E8A-4147-A177-3AD203B41FA5}">
                      <a16:colId xmlns:a16="http://schemas.microsoft.com/office/drawing/2014/main" val="349489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パラメータシートへのデータ登録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、収集機能の実行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1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比較定義の作成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（任意）比較定義詳細の設定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比較実行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2777"/>
                  </a:ext>
                </a:extLst>
              </a:tr>
            </a:tbl>
          </a:graphicData>
        </a:graphic>
      </p:graphicFrame>
      <p:sp>
        <p:nvSpPr>
          <p:cNvPr id="46" name="正方形/長方形 45"/>
          <p:cNvSpPr/>
          <p:nvPr/>
        </p:nvSpPr>
        <p:spPr>
          <a:xfrm>
            <a:off x="3287346" y="1593063"/>
            <a:ext cx="5656244" cy="484512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フローチャート: 磁気ディスク 46"/>
          <p:cNvSpPr/>
          <p:nvPr/>
        </p:nvSpPr>
        <p:spPr>
          <a:xfrm>
            <a:off x="3913532" y="1833702"/>
            <a:ext cx="4403872" cy="301455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71647"/>
              </p:ext>
            </p:extLst>
          </p:nvPr>
        </p:nvGraphicFramePr>
        <p:xfrm>
          <a:off x="5055963" y="2044732"/>
          <a:ext cx="2119011" cy="919488"/>
        </p:xfrm>
        <a:graphic>
          <a:graphicData uri="http://schemas.openxmlformats.org/drawingml/2006/table">
            <a:tbl>
              <a:tblPr firstRow="1" bandRow="1"/>
              <a:tblGrid>
                <a:gridCol w="70633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0633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70633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AAA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BBB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CCC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47439"/>
              </p:ext>
            </p:extLst>
          </p:nvPr>
        </p:nvGraphicFramePr>
        <p:xfrm>
          <a:off x="5055963" y="3660784"/>
          <a:ext cx="2119011" cy="919488"/>
        </p:xfrm>
        <a:graphic>
          <a:graphicData uri="http://schemas.openxmlformats.org/drawingml/2006/table">
            <a:tbl>
              <a:tblPr firstRow="1" bandRow="1"/>
              <a:tblGrid>
                <a:gridCol w="70633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0633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70633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AAA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BBB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DDD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 bwMode="auto">
          <a:xfrm>
            <a:off x="5055962" y="2641229"/>
            <a:ext cx="2119011" cy="31469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直線コネクタ 60"/>
          <p:cNvCxnSpPr>
            <a:stCxn id="68" idx="2"/>
            <a:endCxn id="115" idx="0"/>
          </p:cNvCxnSpPr>
          <p:nvPr/>
        </p:nvCxnSpPr>
        <p:spPr bwMode="auto">
          <a:xfrm>
            <a:off x="6115468" y="3109438"/>
            <a:ext cx="0" cy="43238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正方形/長方形 67"/>
          <p:cNvSpPr/>
          <p:nvPr/>
        </p:nvSpPr>
        <p:spPr bwMode="auto">
          <a:xfrm>
            <a:off x="4927468" y="1957438"/>
            <a:ext cx="2376000" cy="115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5" name="表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7940"/>
              </p:ext>
            </p:extLst>
          </p:nvPr>
        </p:nvGraphicFramePr>
        <p:xfrm>
          <a:off x="3583655" y="5389912"/>
          <a:ext cx="5063625" cy="919488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1232184175"/>
                    </a:ext>
                  </a:extLst>
                </a:gridCol>
                <a:gridCol w="1495325">
                  <a:extLst>
                    <a:ext uri="{9D8B030D-6E8A-4147-A177-3AD203B41FA5}">
                      <a16:colId xmlns:a16="http://schemas.microsoft.com/office/drawing/2014/main" val="2071000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461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結果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メニュー名称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31750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差分あり</a:t>
                      </a:r>
                      <a:endParaRPr kumimoji="1" lang="ja-JP" altLang="en-US" sz="1200" b="1" dirty="0">
                        <a:solidFill>
                          <a:srgbClr val="C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rgbClr val="C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差分あり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rgbClr val="C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94360"/>
                  </a:ext>
                </a:extLst>
              </a:tr>
            </a:tbl>
          </a:graphicData>
        </a:graphic>
      </p:graphicFrame>
      <p:pic>
        <p:nvPicPr>
          <p:cNvPr id="106" name="図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79" y="1689964"/>
            <a:ext cx="851605" cy="319726"/>
          </a:xfrm>
          <a:prstGeom prst="rect">
            <a:avLst/>
          </a:prstGeom>
        </p:spPr>
      </p:pic>
      <p:sp>
        <p:nvSpPr>
          <p:cNvPr id="107" name="正方形/長方形 106"/>
          <p:cNvSpPr/>
          <p:nvPr/>
        </p:nvSpPr>
        <p:spPr bwMode="auto">
          <a:xfrm>
            <a:off x="3583655" y="5016282"/>
            <a:ext cx="1276385" cy="308979"/>
          </a:xfrm>
          <a:prstGeom prst="rect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比較実行</a:t>
            </a:r>
          </a:p>
        </p:txBody>
      </p:sp>
      <p:sp>
        <p:nvSpPr>
          <p:cNvPr id="115" name="正方形/長方形 114"/>
          <p:cNvSpPr/>
          <p:nvPr/>
        </p:nvSpPr>
        <p:spPr bwMode="auto">
          <a:xfrm>
            <a:off x="4927468" y="3541818"/>
            <a:ext cx="2376000" cy="115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正方形/長方形 115"/>
          <p:cNvSpPr/>
          <p:nvPr/>
        </p:nvSpPr>
        <p:spPr bwMode="auto">
          <a:xfrm>
            <a:off x="5055962" y="4257281"/>
            <a:ext cx="2119011" cy="31469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6464386" y="2317488"/>
            <a:ext cx="710587" cy="225449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円形吹き出し 100"/>
          <p:cNvSpPr>
            <a:spLocks noChangeAspect="1"/>
          </p:cNvSpPr>
          <p:nvPr/>
        </p:nvSpPr>
        <p:spPr bwMode="auto">
          <a:xfrm>
            <a:off x="7356486" y="2996238"/>
            <a:ext cx="436085" cy="436085"/>
          </a:xfrm>
          <a:prstGeom prst="wedgeEllipseCallout">
            <a:avLst>
              <a:gd name="adj1" fmla="val -82593"/>
              <a:gd name="adj2" fmla="val 3174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6" name="円形吹き出し 95"/>
          <p:cNvSpPr>
            <a:spLocks noChangeAspect="1"/>
          </p:cNvSpPr>
          <p:nvPr/>
        </p:nvSpPr>
        <p:spPr bwMode="auto">
          <a:xfrm>
            <a:off x="4423955" y="1489690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4" name="円形吹き出し 123"/>
          <p:cNvSpPr>
            <a:spLocks noChangeAspect="1"/>
          </p:cNvSpPr>
          <p:nvPr/>
        </p:nvSpPr>
        <p:spPr bwMode="auto">
          <a:xfrm>
            <a:off x="3338336" y="4484298"/>
            <a:ext cx="436085" cy="436085"/>
          </a:xfrm>
          <a:prstGeom prst="wedgeEllipseCallout">
            <a:avLst>
              <a:gd name="adj1" fmla="val 54879"/>
              <a:gd name="adj2" fmla="val 7232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⑤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7" name="円形吹き出し 126"/>
          <p:cNvSpPr>
            <a:spLocks noChangeAspect="1"/>
          </p:cNvSpPr>
          <p:nvPr/>
        </p:nvSpPr>
        <p:spPr bwMode="auto">
          <a:xfrm>
            <a:off x="4418035" y="3092494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8" name="円形吹き出し 127"/>
          <p:cNvSpPr>
            <a:spLocks noChangeAspect="1"/>
          </p:cNvSpPr>
          <p:nvPr/>
        </p:nvSpPr>
        <p:spPr bwMode="auto">
          <a:xfrm>
            <a:off x="4562544" y="2176143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円形吹き出し 128"/>
          <p:cNvSpPr>
            <a:spLocks noChangeAspect="1"/>
          </p:cNvSpPr>
          <p:nvPr/>
        </p:nvSpPr>
        <p:spPr bwMode="auto">
          <a:xfrm>
            <a:off x="4568496" y="3778947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0" name="円形吹き出し 129"/>
          <p:cNvSpPr>
            <a:spLocks noChangeAspect="1"/>
          </p:cNvSpPr>
          <p:nvPr/>
        </p:nvSpPr>
        <p:spPr bwMode="auto">
          <a:xfrm>
            <a:off x="5550888" y="2912881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4848757" y="5104795"/>
            <a:ext cx="2860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差分がある場合は</a:t>
            </a:r>
            <a:r>
              <a:rPr lang="ja-JP" altLang="en-US" sz="12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赤字</a:t>
            </a:r>
            <a:r>
              <a:rPr lang="ja-JP" altLang="en-US" sz="1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で表示されます。</a:t>
            </a:r>
            <a:endParaRPr lang="ja-JP" altLang="en-US" sz="1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0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 作業</a:t>
            </a:r>
            <a:r>
              <a:rPr lang="ja-JP" altLang="en-US" dirty="0"/>
              <a:t>フロー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dirty="0">
                <a:solidFill>
                  <a:srgbClr val="000000"/>
                </a:solidFill>
              </a:rPr>
              <a:t>各フローの概要は下記の通りです。</a:t>
            </a:r>
            <a:endParaRPr lang="en-US" altLang="ja-JP" dirty="0">
              <a:solidFill>
                <a:srgbClr val="000000"/>
              </a:solidFill>
            </a:endParaRPr>
          </a:p>
          <a:p>
            <a:pPr lvl="0">
              <a:buClr>
                <a:srgbClr val="002B62"/>
              </a:buClr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</a:rPr>
              <a:t>詳細は</a:t>
            </a:r>
            <a:r>
              <a:rPr lang="ja-JP" altLang="en-US" sz="1600" dirty="0">
                <a:solidFill>
                  <a:srgbClr val="000000"/>
                </a:solidFill>
                <a:hlinkClick r:id="rId2"/>
              </a:rPr>
              <a:t>「利用手順マニュアル</a:t>
            </a:r>
            <a:r>
              <a:rPr lang="en-US" altLang="ja-JP" sz="1600" dirty="0" smtClean="0">
                <a:solidFill>
                  <a:srgbClr val="000000"/>
                </a:solidFill>
                <a:hlinkClick r:id="rId2"/>
              </a:rPr>
              <a:t>_</a:t>
            </a:r>
            <a:r>
              <a:rPr lang="ja-JP" altLang="en-US" sz="1600" dirty="0" smtClean="0">
                <a:solidFill>
                  <a:srgbClr val="000000"/>
                </a:solidFill>
                <a:hlinkClick r:id="rId2"/>
              </a:rPr>
              <a:t>比較機能</a:t>
            </a:r>
            <a:r>
              <a:rPr lang="ja-JP" altLang="en-US" sz="1600" dirty="0">
                <a:solidFill>
                  <a:srgbClr val="000000"/>
                </a:solidFill>
                <a:hlinkClick r:id="rId2"/>
              </a:rPr>
              <a:t>」</a:t>
            </a:r>
            <a:r>
              <a:rPr lang="ja-JP" altLang="en-US" sz="1600" dirty="0">
                <a:solidFill>
                  <a:srgbClr val="000000"/>
                </a:solidFill>
              </a:rPr>
              <a:t>参照</a:t>
            </a:r>
            <a:endParaRPr lang="en-US" altLang="ja-JP" sz="1600" dirty="0">
              <a:solidFill>
                <a:srgbClr val="000000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29241"/>
              </p:ext>
            </p:extLst>
          </p:nvPr>
        </p:nvGraphicFramePr>
        <p:xfrm>
          <a:off x="237574" y="2121201"/>
          <a:ext cx="8655026" cy="1940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8800">
                  <a:extLst>
                    <a:ext uri="{9D8B030D-6E8A-4147-A177-3AD203B41FA5}">
                      <a16:colId xmlns:a16="http://schemas.microsoft.com/office/drawing/2014/main" val="3261435330"/>
                    </a:ext>
                  </a:extLst>
                </a:gridCol>
                <a:gridCol w="2725200">
                  <a:extLst>
                    <a:ext uri="{9D8B030D-6E8A-4147-A177-3AD203B41FA5}">
                      <a16:colId xmlns:a16="http://schemas.microsoft.com/office/drawing/2014/main" val="3494894693"/>
                    </a:ext>
                  </a:extLst>
                </a:gridCol>
                <a:gridCol w="5541026">
                  <a:extLst>
                    <a:ext uri="{9D8B030D-6E8A-4147-A177-3AD203B41FA5}">
                      <a16:colId xmlns:a16="http://schemas.microsoft.com/office/drawing/2014/main" val="155789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パラメータシートを作成します。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パラメータシートへのデータ登録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、収集機能の実行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パラメータシートへデータを登録します。収集機能を利用する場合は実行します。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1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比較定義の作成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比較対象となるメニュー（パラメータシート）を選択します。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（任意）比較定義詳細の設定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比較対象となるメニュー（パラメータシート）のカラムを選択します。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比較実行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定義した比較を実行します。差分の有無が赤字で表示されます。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8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>
                <a:latin typeface="+mn-ea"/>
              </a:rPr>
              <a:t>収集機能・比較機能の</a:t>
            </a:r>
            <a:r>
              <a:rPr lang="ja-JP" altLang="en-US" dirty="0" smtClean="0">
                <a:latin typeface="+mn-ea"/>
              </a:rPr>
              <a:t>活用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2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はじめに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2" action="ppaction://hlinksldjump"/>
              </a:rPr>
              <a:t>1.1</a:t>
            </a:r>
            <a:r>
              <a:rPr lang="ja-JP" altLang="en-US" sz="1600" dirty="0" smtClean="0">
                <a:latin typeface="+mn-ea"/>
                <a:hlinkClick r:id="rId2" action="ppaction://hlinksldjump"/>
              </a:rPr>
              <a:t>　本書につい</a:t>
            </a:r>
            <a:r>
              <a:rPr lang="ja-JP" altLang="en-US" sz="1600" dirty="0">
                <a:latin typeface="+mn-ea"/>
                <a:hlinkClick r:id="rId2" action="ppaction://hlinksldjump"/>
              </a:rPr>
              <a:t>て</a:t>
            </a:r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収集機能に</a:t>
            </a:r>
            <a:r>
              <a:rPr lang="ja-JP" altLang="en-US" sz="1600" dirty="0" smtClean="0">
                <a:latin typeface="+mn-ea"/>
              </a:rPr>
              <a:t>ついて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3" action="ppaction://hlinksldjump"/>
              </a:rPr>
              <a:t>2.1</a:t>
            </a:r>
            <a:r>
              <a:rPr lang="ja-JP" altLang="en-US" sz="1600" dirty="0" smtClean="0">
                <a:latin typeface="+mn-ea"/>
                <a:hlinkClick r:id="rId3" action="ppaction://hlinksldjump"/>
              </a:rPr>
              <a:t>　収集</a:t>
            </a:r>
            <a:r>
              <a:rPr lang="ja-JP" altLang="en-US" sz="1600" dirty="0">
                <a:latin typeface="+mn-ea"/>
                <a:hlinkClick r:id="rId3" action="ppaction://hlinksldjump"/>
              </a:rPr>
              <a:t>機能とは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4" action="ppaction://hlinksldjump"/>
              </a:rPr>
              <a:t>2.2</a:t>
            </a:r>
            <a:r>
              <a:rPr lang="ja-JP" altLang="en-US" sz="1600" dirty="0" smtClean="0">
                <a:latin typeface="+mn-ea"/>
                <a:hlinkClick r:id="rId4" action="ppaction://hlinksldjump"/>
              </a:rPr>
              <a:t>　</a:t>
            </a:r>
            <a:r>
              <a:rPr lang="en-US" altLang="ja-JP" sz="1600" dirty="0">
                <a:latin typeface="+mn-ea"/>
                <a:hlinkClick r:id="rId4" action="ppaction://hlinksldjump"/>
              </a:rPr>
              <a:t>YAML</a:t>
            </a:r>
            <a:r>
              <a:rPr lang="ja-JP" altLang="en-US" sz="1600" dirty="0">
                <a:latin typeface="+mn-ea"/>
                <a:hlinkClick r:id="rId4" action="ppaction://hlinksldjump"/>
              </a:rPr>
              <a:t>変数（</a:t>
            </a:r>
            <a:r>
              <a:rPr lang="en-US" altLang="ja-JP" sz="1600" dirty="0">
                <a:latin typeface="+mn-ea"/>
                <a:hlinkClick r:id="rId4" action="ppaction://hlinksldjump"/>
              </a:rPr>
              <a:t>FROM</a:t>
            </a:r>
            <a:r>
              <a:rPr lang="ja-JP" altLang="en-US" sz="1600" dirty="0">
                <a:latin typeface="+mn-ea"/>
                <a:hlinkClick r:id="rId4" action="ppaction://hlinksldjump"/>
              </a:rPr>
              <a:t>）とパラメータシート項目（</a:t>
            </a:r>
            <a:r>
              <a:rPr lang="en-US" altLang="ja-JP" sz="1600" dirty="0">
                <a:latin typeface="+mn-ea"/>
                <a:hlinkClick r:id="rId4" action="ppaction://hlinksldjump"/>
              </a:rPr>
              <a:t>TO</a:t>
            </a:r>
            <a:r>
              <a:rPr lang="ja-JP" altLang="en-US" sz="1600" dirty="0">
                <a:latin typeface="+mn-ea"/>
                <a:hlinkClick r:id="rId4" action="ppaction://hlinksldjump"/>
              </a:rPr>
              <a:t>）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5" action="ppaction://hlinksldjump"/>
              </a:rPr>
              <a:t>2.3</a:t>
            </a:r>
            <a:r>
              <a:rPr lang="ja-JP" altLang="en-US" sz="1600" dirty="0">
                <a:latin typeface="+mn-ea"/>
                <a:hlinkClick r:id="rId5" action="ppaction://hlinksldjump"/>
              </a:rPr>
              <a:t>　作業</a:t>
            </a:r>
            <a:r>
              <a:rPr lang="ja-JP" altLang="en-US" sz="1600" dirty="0" smtClean="0">
                <a:latin typeface="+mn-ea"/>
                <a:hlinkClick r:id="rId5" action="ppaction://hlinksldjump"/>
              </a:rPr>
              <a:t>フロー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	</a:t>
            </a:r>
            <a:r>
              <a:rPr lang="en-US" altLang="ja-JP" sz="1600" dirty="0" smtClean="0">
                <a:latin typeface="+mn-ea"/>
                <a:hlinkClick r:id="rId6" action="ppaction://hlinksldjump"/>
              </a:rPr>
              <a:t>2.3.1</a:t>
            </a:r>
            <a:r>
              <a:rPr lang="ja-JP" altLang="en-US" sz="1600" dirty="0">
                <a:latin typeface="+mn-ea"/>
                <a:hlinkClick r:id="rId6" action="ppaction://hlinksldjump"/>
              </a:rPr>
              <a:t>　収集インターフェース</a:t>
            </a:r>
            <a:r>
              <a:rPr lang="ja-JP" altLang="en-US" sz="1600" dirty="0" smtClean="0">
                <a:latin typeface="+mn-ea"/>
                <a:hlinkClick r:id="rId6" action="ppaction://hlinksldjump"/>
              </a:rPr>
              <a:t>情報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	</a:t>
            </a:r>
            <a:r>
              <a:rPr lang="en-US" altLang="ja-JP" sz="1600" dirty="0" smtClean="0">
                <a:latin typeface="+mn-ea"/>
                <a:hlinkClick r:id="rId7" action="ppaction://hlinksldjump"/>
              </a:rPr>
              <a:t>2.3.2</a:t>
            </a:r>
            <a:r>
              <a:rPr lang="ja-JP" altLang="en-US" sz="1600" dirty="0" smtClean="0">
                <a:latin typeface="+mn-ea"/>
                <a:hlinkClick r:id="rId7" action="ppaction://hlinksldjump"/>
              </a:rPr>
              <a:t>　収集項目値</a:t>
            </a:r>
            <a:r>
              <a:rPr lang="zh-TW" altLang="en-US" sz="1600" dirty="0" smtClean="0">
                <a:latin typeface="+mn-ea"/>
                <a:hlinkClick r:id="rId7" action="ppaction://hlinksldjump"/>
              </a:rPr>
              <a:t>管理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8" action="ppaction://hlinksldjump"/>
              </a:rPr>
              <a:t>2.4</a:t>
            </a:r>
            <a:r>
              <a:rPr lang="ja-JP" altLang="en-US" sz="1600" dirty="0" smtClean="0">
                <a:latin typeface="+mn-ea"/>
                <a:hlinkClick r:id="rId8" action="ppaction://hlinksldjump"/>
              </a:rPr>
              <a:t>　収集状況の確認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比較機能に</a:t>
            </a:r>
            <a:r>
              <a:rPr lang="ja-JP" altLang="en-US" sz="1600" dirty="0" smtClean="0">
                <a:latin typeface="+mn-ea"/>
              </a:rPr>
              <a:t>ついて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  <a:hlinkClick r:id="rId9" action="ppaction://hlinksldjump"/>
              </a:rPr>
              <a:t>3.1</a:t>
            </a:r>
            <a:r>
              <a:rPr lang="ja-JP" altLang="en-US" sz="1600" dirty="0">
                <a:latin typeface="+mn-ea"/>
                <a:hlinkClick r:id="rId9" action="ppaction://hlinksldjump"/>
              </a:rPr>
              <a:t>　比較機能とは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  <a:hlinkClick r:id="rId10" action="ppaction://hlinksldjump"/>
              </a:rPr>
              <a:t>3.2</a:t>
            </a:r>
            <a:r>
              <a:rPr lang="ja-JP" altLang="en-US" sz="1600" dirty="0">
                <a:latin typeface="+mn-ea"/>
                <a:hlinkClick r:id="rId10" action="ppaction://hlinksldjump"/>
              </a:rPr>
              <a:t>　</a:t>
            </a:r>
            <a:r>
              <a:rPr lang="ja-JP" altLang="en-US" sz="1600" dirty="0" smtClean="0">
                <a:latin typeface="+mn-ea"/>
                <a:hlinkClick r:id="rId10" action="ppaction://hlinksldjump"/>
              </a:rPr>
              <a:t>比較メニューグループ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	</a:t>
            </a:r>
            <a:r>
              <a:rPr lang="en-US" altLang="ja-JP" sz="1600" dirty="0" smtClean="0">
                <a:latin typeface="+mn-ea"/>
                <a:hlinkClick r:id="rId11" action="ppaction://hlinksldjump"/>
              </a:rPr>
              <a:t>3.2.1</a:t>
            </a:r>
            <a:r>
              <a:rPr lang="ja-JP" altLang="en-US" sz="1600" dirty="0" smtClean="0">
                <a:latin typeface="+mn-ea"/>
                <a:hlinkClick r:id="rId11" action="ppaction://hlinksldjump"/>
              </a:rPr>
              <a:t>　基準日について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12" action="ppaction://hlinksldjump"/>
              </a:rPr>
              <a:t>3.3</a:t>
            </a:r>
            <a:r>
              <a:rPr lang="ja-JP" altLang="en-US" sz="1600" dirty="0">
                <a:latin typeface="+mn-ea"/>
                <a:hlinkClick r:id="rId12" action="ppaction://hlinksldjump"/>
              </a:rPr>
              <a:t>　作業</a:t>
            </a:r>
            <a:r>
              <a:rPr lang="ja-JP" altLang="en-US" sz="1600" dirty="0" smtClean="0">
                <a:latin typeface="+mn-ea"/>
                <a:hlinkClick r:id="rId12" action="ppaction://hlinksldjump"/>
              </a:rPr>
              <a:t>フロー</a:t>
            </a:r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収集</a:t>
            </a:r>
            <a:r>
              <a:rPr lang="ja-JP" altLang="en-US" sz="1600" dirty="0" smtClean="0">
                <a:latin typeface="+mn-ea"/>
              </a:rPr>
              <a:t>機能・比較機能の活用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13" action="ppaction://hlinksldjump"/>
              </a:rPr>
              <a:t>4.1</a:t>
            </a:r>
            <a:r>
              <a:rPr lang="ja-JP" altLang="en-US" sz="1600" dirty="0">
                <a:latin typeface="+mn-ea"/>
                <a:hlinkClick r:id="rId13" action="ppaction://hlinksldjump"/>
              </a:rPr>
              <a:t>　</a:t>
            </a:r>
            <a:r>
              <a:rPr lang="ja-JP" altLang="en-US" sz="1600" dirty="0" smtClean="0">
                <a:latin typeface="+mn-ea"/>
                <a:hlinkClick r:id="rId13" action="ppaction://hlinksldjump"/>
              </a:rPr>
              <a:t>活用例</a:t>
            </a:r>
            <a:endParaRPr lang="en-US" altLang="ja-JP" sz="1600" dirty="0" smtClean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 </a:t>
            </a:r>
            <a:r>
              <a:rPr lang="ja-JP" altLang="en-US" dirty="0" smtClean="0">
                <a:latin typeface="+mn-ea"/>
              </a:rPr>
              <a:t>活用例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収集機能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Network</a:t>
            </a:r>
            <a:r>
              <a:rPr lang="ja-JP" altLang="en-US" dirty="0"/>
              <a:t>機器の</a:t>
            </a:r>
            <a:r>
              <a:rPr lang="en-US" altLang="ja-JP" dirty="0"/>
              <a:t>config</a:t>
            </a:r>
            <a:r>
              <a:rPr lang="ja-JP" altLang="en-US" dirty="0"/>
              <a:t>出力コマンドの結果を収集したり、</a:t>
            </a:r>
            <a:r>
              <a:rPr lang="en-US" altLang="ja-JP" dirty="0"/>
              <a:t>AWS</a:t>
            </a:r>
            <a:r>
              <a:rPr lang="ja-JP" altLang="en-US" dirty="0"/>
              <a:t>で</a:t>
            </a:r>
            <a:r>
              <a:rPr lang="en-US" altLang="ja-JP" dirty="0"/>
              <a:t>EC2</a:t>
            </a:r>
            <a:r>
              <a:rPr lang="ja-JP" altLang="en-US" dirty="0"/>
              <a:t>リストを収集して、パラメータシートの値を実機の値と同期させるといった活用で、作業の効率化やミスの防止に繋げます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比較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［作業実行前の期待値］と［作業実行後の実際</a:t>
            </a:r>
            <a:r>
              <a:rPr lang="ja-JP" altLang="en-US" dirty="0"/>
              <a:t>の</a:t>
            </a:r>
            <a:r>
              <a:rPr lang="ja-JP" altLang="en-US" dirty="0" smtClean="0"/>
              <a:t>値（収集した値）］を</a:t>
            </a:r>
            <a:r>
              <a:rPr lang="ja-JP" altLang="en-US" dirty="0"/>
              <a:t>比較することで</a:t>
            </a:r>
            <a:r>
              <a:rPr lang="ja-JP" altLang="en-US" dirty="0" smtClean="0"/>
              <a:t>、実行前</a:t>
            </a:r>
            <a:r>
              <a:rPr lang="ja-JP" altLang="en-US" dirty="0"/>
              <a:t>には「変更したい箇所」だけが差分で</a:t>
            </a:r>
            <a:r>
              <a:rPr lang="ja-JP" altLang="en-US" dirty="0" smtClean="0"/>
              <a:t>現れるのに対し、実行後</a:t>
            </a:r>
            <a:r>
              <a:rPr lang="ja-JP" altLang="en-US" dirty="0"/>
              <a:t>には差分があらわれない</a:t>
            </a:r>
            <a:r>
              <a:rPr lang="ja-JP" altLang="en-US" dirty="0" smtClean="0"/>
              <a:t>ことを</a:t>
            </a:r>
            <a:r>
              <a:rPr lang="ja-JP" altLang="en-US" dirty="0"/>
              <a:t>比較してチェック</a:t>
            </a:r>
            <a:r>
              <a:rPr lang="ja-JP" altLang="en-US" dirty="0" smtClean="0"/>
              <a:t>することができます。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0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7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 </a:t>
            </a:r>
            <a:r>
              <a:rPr lang="ja-JP" altLang="en-US" dirty="0" smtClean="0"/>
              <a:t>本書について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本書で</a:t>
            </a:r>
            <a:r>
              <a:rPr lang="ja-JP" altLang="en-US" dirty="0"/>
              <a:t>は</a:t>
            </a:r>
            <a:r>
              <a:rPr lang="ja-JP" altLang="en-US" dirty="0" smtClean="0"/>
              <a:t>、「収集機能」と「比較機能」について解説しています。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実習編では</a:t>
            </a:r>
            <a:r>
              <a:rPr lang="en-US" altLang="ja-JP" dirty="0"/>
              <a:t>ITA</a:t>
            </a:r>
            <a:r>
              <a:rPr lang="ja-JP" altLang="en-US" dirty="0"/>
              <a:t>の画面を用いて説明しております</a:t>
            </a:r>
            <a:r>
              <a:rPr lang="ja-JP" altLang="en-US" dirty="0" smtClean="0"/>
              <a:t>ので、合わせて</a:t>
            </a:r>
            <a:r>
              <a:rPr lang="ja-JP" altLang="en-US" dirty="0"/>
              <a:t>ご覧ください。</a:t>
            </a:r>
            <a:endParaRPr lang="en-US" altLang="ja-JP" sz="2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6" y="2348850"/>
            <a:ext cx="7441313" cy="374188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4551766" y="4077090"/>
            <a:ext cx="812344" cy="9361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192000" y="4066907"/>
            <a:ext cx="812344" cy="9361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 flipH="1">
            <a:off x="5339900" y="5229250"/>
            <a:ext cx="3384470" cy="1060397"/>
          </a:xfrm>
          <a:prstGeom prst="wedgeRoundRectCallout">
            <a:avLst>
              <a:gd name="adj1" fmla="val 12193"/>
              <a:gd name="adj2" fmla="val -6883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85668" y="5397944"/>
            <a:ext cx="3524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収集機能に関連するメニュー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収集インターフェース情報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収集項目値管理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収集機能について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 smtClean="0"/>
              <a:t> 収集機能とは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収集機能とは、</a:t>
            </a:r>
            <a:r>
              <a:rPr lang="en-US" altLang="ja-JP" dirty="0" smtClean="0"/>
              <a:t>ITA</a:t>
            </a:r>
            <a:r>
              <a:rPr lang="ja-JP" altLang="en-US" dirty="0"/>
              <a:t>で行った作業の実行結果となる</a:t>
            </a:r>
            <a:r>
              <a:rPr lang="ja-JP" altLang="en-US" dirty="0" smtClean="0"/>
              <a:t>インベントリ（</a:t>
            </a:r>
            <a:r>
              <a:rPr lang="en-US" altLang="ja-JP" dirty="0" smtClean="0"/>
              <a:t>YAML</a:t>
            </a:r>
            <a:r>
              <a:rPr lang="ja-JP" altLang="en-US" dirty="0"/>
              <a:t>ファイルとして出力された</a:t>
            </a:r>
            <a:r>
              <a:rPr lang="ja-JP" altLang="en-US" dirty="0" smtClean="0"/>
              <a:t>ソースファイル</a:t>
            </a:r>
            <a:r>
              <a:rPr lang="ja-JP" altLang="en-US" dirty="0"/>
              <a:t>）</a:t>
            </a:r>
            <a:r>
              <a:rPr lang="ja-JP" altLang="en-US" dirty="0" smtClean="0"/>
              <a:t>を</a:t>
            </a:r>
            <a:r>
              <a:rPr lang="ja-JP" altLang="en-US" dirty="0"/>
              <a:t>システム</a:t>
            </a:r>
            <a:r>
              <a:rPr lang="ja-JP" altLang="en-US" dirty="0" smtClean="0"/>
              <a:t>から取得し</a:t>
            </a:r>
            <a:r>
              <a:rPr lang="ja-JP" altLang="en-US" dirty="0"/>
              <a:t>、その値を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のパラメータシートへ</a:t>
            </a:r>
            <a:r>
              <a:rPr lang="ja-JP" altLang="en-US" dirty="0" smtClean="0"/>
              <a:t>自動で登録する</a:t>
            </a:r>
            <a:r>
              <a:rPr lang="ja-JP" altLang="en-US" dirty="0"/>
              <a:t>機能です</a:t>
            </a:r>
            <a:r>
              <a:rPr lang="ja-JP" altLang="en-US" dirty="0" smtClean="0"/>
              <a:t>。</a:t>
            </a:r>
            <a:endParaRPr lang="en-US" altLang="ja-JP" sz="600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51399" y="2420860"/>
            <a:ext cx="7295613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76381" y="2420860"/>
            <a:ext cx="992596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630971" y="2695842"/>
            <a:ext cx="769476" cy="33844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97964" y="2695839"/>
            <a:ext cx="6041563" cy="338447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767849"/>
            <a:ext cx="851605" cy="319726"/>
          </a:xfrm>
          <a:prstGeom prst="rect">
            <a:avLst/>
          </a:prstGeom>
        </p:spPr>
      </p:pic>
      <p:sp>
        <p:nvSpPr>
          <p:cNvPr id="101" name="フローチャート: 磁気ディスク 100"/>
          <p:cNvSpPr/>
          <p:nvPr/>
        </p:nvSpPr>
        <p:spPr>
          <a:xfrm>
            <a:off x="504748" y="4318098"/>
            <a:ext cx="4223455" cy="164018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U ターン矢印 98"/>
          <p:cNvSpPr/>
          <p:nvPr/>
        </p:nvSpPr>
        <p:spPr>
          <a:xfrm rot="5400000">
            <a:off x="5190746" y="2248642"/>
            <a:ext cx="1844979" cy="4262545"/>
          </a:xfrm>
          <a:prstGeom prst="uturnArrow">
            <a:avLst>
              <a:gd name="adj1" fmla="val 7503"/>
              <a:gd name="adj2" fmla="val 10090"/>
              <a:gd name="adj3" fmla="val 12427"/>
              <a:gd name="adj4" fmla="val 48150"/>
              <a:gd name="adj5" fmla="val 100000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61714" y="2801544"/>
            <a:ext cx="3146040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084351" y="3343929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1084393" y="3690470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95604"/>
              </p:ext>
            </p:extLst>
          </p:nvPr>
        </p:nvGraphicFramePr>
        <p:xfrm>
          <a:off x="735024" y="4587282"/>
          <a:ext cx="3213207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107" name="正方形/長方形 106"/>
          <p:cNvSpPr/>
          <p:nvPr/>
        </p:nvSpPr>
        <p:spPr>
          <a:xfrm>
            <a:off x="3206105" y="3448229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027" name="グループ化 1026"/>
          <p:cNvGrpSpPr/>
          <p:nvPr/>
        </p:nvGrpSpPr>
        <p:grpSpPr>
          <a:xfrm>
            <a:off x="4693123" y="2954297"/>
            <a:ext cx="996127" cy="1130256"/>
            <a:chOff x="4202082" y="3107953"/>
            <a:chExt cx="996127" cy="1130256"/>
          </a:xfrm>
        </p:grpSpPr>
        <p:sp>
          <p:nvSpPr>
            <p:cNvPr id="108" name="波線 10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4322003" y="357872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4429831" y="388891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8" name="グループ化 1027"/>
          <p:cNvGrpSpPr/>
          <p:nvPr/>
        </p:nvGrpSpPr>
        <p:grpSpPr>
          <a:xfrm>
            <a:off x="5809043" y="3150679"/>
            <a:ext cx="754308" cy="754308"/>
            <a:chOff x="5739966" y="3210523"/>
            <a:chExt cx="754308" cy="754308"/>
          </a:xfrm>
        </p:grpSpPr>
        <p:sp>
          <p:nvSpPr>
            <p:cNvPr id="116" name="星 7 115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358361" y="4802370"/>
            <a:ext cx="754308" cy="754308"/>
            <a:chOff x="4114085" y="4784554"/>
            <a:chExt cx="754308" cy="754308"/>
          </a:xfrm>
        </p:grpSpPr>
        <p:sp>
          <p:nvSpPr>
            <p:cNvPr id="145" name="星 7 144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6" name="テキスト ボックス 145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5304113" y="4608292"/>
            <a:ext cx="996127" cy="1130256"/>
            <a:chOff x="4617186" y="3953673"/>
            <a:chExt cx="996127" cy="1130256"/>
          </a:xfrm>
        </p:grpSpPr>
        <p:sp>
          <p:nvSpPr>
            <p:cNvPr id="147" name="波線 14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158" name="円形吹き出し 157"/>
          <p:cNvSpPr>
            <a:spLocks noChangeAspect="1"/>
          </p:cNvSpPr>
          <p:nvPr/>
        </p:nvSpPr>
        <p:spPr bwMode="auto">
          <a:xfrm>
            <a:off x="3991895" y="4170865"/>
            <a:ext cx="688213" cy="688213"/>
          </a:xfrm>
          <a:prstGeom prst="wedgeEllipseCallout">
            <a:avLst>
              <a:gd name="adj1" fmla="val -56691"/>
              <a:gd name="adj2" fmla="val 4772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登録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029" name="グループ化 1028"/>
          <p:cNvGrpSpPr/>
          <p:nvPr/>
        </p:nvGrpSpPr>
        <p:grpSpPr>
          <a:xfrm>
            <a:off x="7876380" y="3857396"/>
            <a:ext cx="992598" cy="914098"/>
            <a:chOff x="7876380" y="3870457"/>
            <a:chExt cx="992598" cy="914098"/>
          </a:xfrm>
        </p:grpSpPr>
        <p:sp>
          <p:nvSpPr>
            <p:cNvPr id="141" name="楕円 140"/>
            <p:cNvSpPr/>
            <p:nvPr/>
          </p:nvSpPr>
          <p:spPr>
            <a:xfrm>
              <a:off x="7915630" y="3870457"/>
              <a:ext cx="914098" cy="914098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7876380" y="4189006"/>
              <a:ext cx="992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spc="-150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インベントリ</a:t>
              </a:r>
              <a:endParaRPr kumimoji="1" lang="ja-JP" altLang="en-US" sz="1200" b="1" spc="-15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57" name="円形吹き出し 156"/>
          <p:cNvSpPr>
            <a:spLocks noChangeAspect="1"/>
          </p:cNvSpPr>
          <p:nvPr/>
        </p:nvSpPr>
        <p:spPr bwMode="auto">
          <a:xfrm>
            <a:off x="8119532" y="3048039"/>
            <a:ext cx="688213" cy="688213"/>
          </a:xfrm>
          <a:prstGeom prst="wedgeEllipseCallout">
            <a:avLst>
              <a:gd name="adj1" fmla="val -11424"/>
              <a:gd name="adj2" fmla="val 7027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取得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251399" y="214285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 </a:t>
            </a:r>
            <a:r>
              <a:rPr lang="en-US" altLang="ja-JP" dirty="0" smtClean="0"/>
              <a:t>YAML</a:t>
            </a:r>
            <a:r>
              <a:rPr lang="ja-JP" altLang="en-US" dirty="0" smtClean="0"/>
              <a:t>変数（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）とパラメータシート項目（</a:t>
            </a:r>
            <a:r>
              <a:rPr lang="en-US" altLang="ja-JP" dirty="0" smtClean="0"/>
              <a:t>TO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YAML</a:t>
            </a:r>
            <a:r>
              <a:rPr lang="ja-JP" altLang="en-US" dirty="0" smtClean="0"/>
              <a:t>ファイルの変数（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）とパラメータシートの項目（</a:t>
            </a:r>
            <a:r>
              <a:rPr lang="en-US" altLang="ja-JP" dirty="0" smtClean="0"/>
              <a:t>TO</a:t>
            </a:r>
            <a:r>
              <a:rPr lang="ja-JP" altLang="en-US" dirty="0" smtClean="0"/>
              <a:t>）を紐付けます。これにより、取得した値が自動的にパラメータシートに登録されます。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紐</a:t>
            </a:r>
            <a:r>
              <a:rPr lang="ja-JP" altLang="en-US" dirty="0"/>
              <a:t>付</a:t>
            </a:r>
            <a:r>
              <a:rPr lang="ja-JP" altLang="en-US" dirty="0" smtClean="0"/>
              <a:t>けは</a:t>
            </a:r>
            <a:r>
              <a:rPr lang="ja-JP" altLang="en-US" dirty="0"/>
              <a:t>［収集項目値管理］</a:t>
            </a:r>
            <a:r>
              <a:rPr lang="ja-JP" altLang="en-US" dirty="0" smtClean="0"/>
              <a:t>メニュー</a:t>
            </a:r>
            <a:r>
              <a:rPr lang="ja-JP" altLang="en-US" spc="-150" dirty="0" smtClean="0"/>
              <a:t>（</a:t>
            </a:r>
            <a:r>
              <a:rPr lang="ja-JP" altLang="en-US" dirty="0" smtClean="0"/>
              <a:t>詳細</a:t>
            </a:r>
            <a:r>
              <a:rPr lang="ja-JP" altLang="en-US" dirty="0"/>
              <a:t>は</a:t>
            </a:r>
            <a:r>
              <a:rPr lang="en-US" altLang="ja-JP" dirty="0">
                <a:hlinkClick r:id="rId2" action="ppaction://hlinksldjump"/>
              </a:rPr>
              <a:t>『2.3.2</a:t>
            </a:r>
            <a:r>
              <a:rPr lang="ja-JP" altLang="en-US" dirty="0">
                <a:hlinkClick r:id="rId2" action="ppaction://hlinksldjump"/>
              </a:rPr>
              <a:t> 収集項目値管理</a:t>
            </a:r>
            <a:r>
              <a:rPr lang="en-US" altLang="ja-JP" dirty="0" smtClean="0">
                <a:hlinkClick r:id="rId2" action="ppaction://hlinksldjump"/>
              </a:rPr>
              <a:t>』</a:t>
            </a:r>
            <a:r>
              <a:rPr lang="ja-JP" altLang="en-US" dirty="0" smtClean="0"/>
              <a:t>参照</a:t>
            </a:r>
            <a:r>
              <a:rPr lang="ja-JP" altLang="en-US" spc="-150" dirty="0"/>
              <a:t>）</a:t>
            </a:r>
            <a:r>
              <a:rPr lang="ja-JP" altLang="en-US" dirty="0" smtClean="0"/>
              <a:t>で行います。</a:t>
            </a:r>
            <a:endParaRPr lang="en-US" altLang="ja-JP" dirty="0" smtClean="0"/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00" y="3267494"/>
            <a:ext cx="7345614" cy="2210302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 bwMode="auto">
          <a:xfrm>
            <a:off x="3059512" y="4306923"/>
            <a:ext cx="720000" cy="864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7027732" y="4273203"/>
            <a:ext cx="775587" cy="324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円形吹き出し 62"/>
          <p:cNvSpPr>
            <a:spLocks noChangeAspect="1"/>
          </p:cNvSpPr>
          <p:nvPr/>
        </p:nvSpPr>
        <p:spPr bwMode="auto">
          <a:xfrm>
            <a:off x="5900148" y="5297235"/>
            <a:ext cx="868145" cy="868145"/>
          </a:xfrm>
          <a:prstGeom prst="wedgeEllipseCallout">
            <a:avLst>
              <a:gd name="adj1" fmla="val 83138"/>
              <a:gd name="adj2" fmla="val -12954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FROM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4" name="円形吹き出し 63"/>
          <p:cNvSpPr>
            <a:spLocks noChangeAspect="1"/>
          </p:cNvSpPr>
          <p:nvPr/>
        </p:nvSpPr>
        <p:spPr bwMode="auto">
          <a:xfrm>
            <a:off x="1868778" y="5297235"/>
            <a:ext cx="868145" cy="868145"/>
          </a:xfrm>
          <a:prstGeom prst="wedgeEllipseCallout">
            <a:avLst>
              <a:gd name="adj1" fmla="val 85588"/>
              <a:gd name="adj2" fmla="val -6463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TO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89260" y="5555864"/>
            <a:ext cx="150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取得した値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56700" y="5555864"/>
            <a:ext cx="255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取得した値の受け皿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7" name="フリーフォーム 66"/>
          <p:cNvSpPr/>
          <p:nvPr/>
        </p:nvSpPr>
        <p:spPr>
          <a:xfrm rot="15344266">
            <a:off x="4694739" y="2461678"/>
            <a:ext cx="1289743" cy="3155766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3812"/>
              <a:gd name="connsiteY0" fmla="*/ 1956391 h 1956391"/>
              <a:gd name="connsiteX1" fmla="*/ 1082392 w 1103812"/>
              <a:gd name="connsiteY1" fmla="*/ 1051323 h 1956391"/>
              <a:gd name="connsiteX2" fmla="*/ 701749 w 1103812"/>
              <a:gd name="connsiteY2" fmla="*/ 0 h 1956391"/>
              <a:gd name="connsiteX3" fmla="*/ 701749 w 1103812"/>
              <a:gd name="connsiteY3" fmla="*/ 0 h 1956391"/>
              <a:gd name="connsiteX0" fmla="*/ 0 w 1129372"/>
              <a:gd name="connsiteY0" fmla="*/ 1956391 h 1956391"/>
              <a:gd name="connsiteX1" fmla="*/ 1082392 w 1129372"/>
              <a:gd name="connsiteY1" fmla="*/ 1051323 h 1956391"/>
              <a:gd name="connsiteX2" fmla="*/ 701749 w 1129372"/>
              <a:gd name="connsiteY2" fmla="*/ 0 h 1956391"/>
              <a:gd name="connsiteX3" fmla="*/ 701749 w 1129372"/>
              <a:gd name="connsiteY3" fmla="*/ 0 h 1956391"/>
              <a:gd name="connsiteX0" fmla="*/ 0 w 1155696"/>
              <a:gd name="connsiteY0" fmla="*/ 1956391 h 1956391"/>
              <a:gd name="connsiteX1" fmla="*/ 1082392 w 1155696"/>
              <a:gd name="connsiteY1" fmla="*/ 1051323 h 1956391"/>
              <a:gd name="connsiteX2" fmla="*/ 701749 w 1155696"/>
              <a:gd name="connsiteY2" fmla="*/ 0 h 1956391"/>
              <a:gd name="connsiteX3" fmla="*/ 701749 w 1155696"/>
              <a:gd name="connsiteY3" fmla="*/ 0 h 1956391"/>
              <a:gd name="connsiteX0" fmla="*/ 0 w 1155697"/>
              <a:gd name="connsiteY0" fmla="*/ 1956391 h 1956391"/>
              <a:gd name="connsiteX1" fmla="*/ 1082392 w 1155697"/>
              <a:gd name="connsiteY1" fmla="*/ 1051323 h 1956391"/>
              <a:gd name="connsiteX2" fmla="*/ 701749 w 1155697"/>
              <a:gd name="connsiteY2" fmla="*/ 0 h 1956391"/>
              <a:gd name="connsiteX3" fmla="*/ 701749 w 1155697"/>
              <a:gd name="connsiteY3" fmla="*/ 0 h 1956391"/>
              <a:gd name="connsiteX0" fmla="*/ 0 w 1155697"/>
              <a:gd name="connsiteY0" fmla="*/ 1956391 h 1956391"/>
              <a:gd name="connsiteX1" fmla="*/ 1082392 w 1155697"/>
              <a:gd name="connsiteY1" fmla="*/ 1051323 h 1956391"/>
              <a:gd name="connsiteX2" fmla="*/ 701749 w 1155697"/>
              <a:gd name="connsiteY2" fmla="*/ 0 h 1956391"/>
              <a:gd name="connsiteX3" fmla="*/ 701749 w 1155697"/>
              <a:gd name="connsiteY3" fmla="*/ 0 h 1956391"/>
              <a:gd name="connsiteX0" fmla="*/ 0 w 1131127"/>
              <a:gd name="connsiteY0" fmla="*/ 1956391 h 1956391"/>
              <a:gd name="connsiteX1" fmla="*/ 1050930 w 1131127"/>
              <a:gd name="connsiteY1" fmla="*/ 1085985 h 1956391"/>
              <a:gd name="connsiteX2" fmla="*/ 701749 w 1131127"/>
              <a:gd name="connsiteY2" fmla="*/ 0 h 1956391"/>
              <a:gd name="connsiteX3" fmla="*/ 701749 w 1131127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25756"/>
              <a:gd name="connsiteY0" fmla="*/ 1956391 h 1956391"/>
              <a:gd name="connsiteX1" fmla="*/ 1050930 w 1125756"/>
              <a:gd name="connsiteY1" fmla="*/ 1085985 h 1956391"/>
              <a:gd name="connsiteX2" fmla="*/ 701749 w 1125756"/>
              <a:gd name="connsiteY2" fmla="*/ 0 h 1956391"/>
              <a:gd name="connsiteX3" fmla="*/ 701749 w 1125756"/>
              <a:gd name="connsiteY3" fmla="*/ 0 h 1956391"/>
              <a:gd name="connsiteX0" fmla="*/ 0 w 1125756"/>
              <a:gd name="connsiteY0" fmla="*/ 1956391 h 1956391"/>
              <a:gd name="connsiteX1" fmla="*/ 1050930 w 1125756"/>
              <a:gd name="connsiteY1" fmla="*/ 1085985 h 1956391"/>
              <a:gd name="connsiteX2" fmla="*/ 701749 w 1125756"/>
              <a:gd name="connsiteY2" fmla="*/ 0 h 1956391"/>
              <a:gd name="connsiteX3" fmla="*/ 701749 w 1125756"/>
              <a:gd name="connsiteY3" fmla="*/ 0 h 1956391"/>
              <a:gd name="connsiteX0" fmla="*/ 0 w 1118371"/>
              <a:gd name="connsiteY0" fmla="*/ 1956391 h 1956391"/>
              <a:gd name="connsiteX1" fmla="*/ 1041660 w 1118371"/>
              <a:gd name="connsiteY1" fmla="*/ 1138716 h 1956391"/>
              <a:gd name="connsiteX2" fmla="*/ 701749 w 1118371"/>
              <a:gd name="connsiteY2" fmla="*/ 0 h 1956391"/>
              <a:gd name="connsiteX3" fmla="*/ 701749 w 1118371"/>
              <a:gd name="connsiteY3" fmla="*/ 0 h 1956391"/>
              <a:gd name="connsiteX0" fmla="*/ 0 w 1118371"/>
              <a:gd name="connsiteY0" fmla="*/ 1956391 h 1956391"/>
              <a:gd name="connsiteX1" fmla="*/ 1041660 w 1118371"/>
              <a:gd name="connsiteY1" fmla="*/ 1138716 h 1956391"/>
              <a:gd name="connsiteX2" fmla="*/ 701749 w 1118371"/>
              <a:gd name="connsiteY2" fmla="*/ 0 h 1956391"/>
              <a:gd name="connsiteX3" fmla="*/ 701749 w 1118371"/>
              <a:gd name="connsiteY3" fmla="*/ 0 h 1956391"/>
              <a:gd name="connsiteX0" fmla="*/ 0 w 1132211"/>
              <a:gd name="connsiteY0" fmla="*/ 1956391 h 1956391"/>
              <a:gd name="connsiteX1" fmla="*/ 1041660 w 1132211"/>
              <a:gd name="connsiteY1" fmla="*/ 1138716 h 1956391"/>
              <a:gd name="connsiteX2" fmla="*/ 701749 w 1132211"/>
              <a:gd name="connsiteY2" fmla="*/ 0 h 1956391"/>
              <a:gd name="connsiteX3" fmla="*/ 701749 w 1132211"/>
              <a:gd name="connsiteY3" fmla="*/ 0 h 1956391"/>
              <a:gd name="connsiteX0" fmla="*/ 0 w 1122313"/>
              <a:gd name="connsiteY0" fmla="*/ 1956391 h 1956391"/>
              <a:gd name="connsiteX1" fmla="*/ 1041660 w 1122313"/>
              <a:gd name="connsiteY1" fmla="*/ 1138716 h 1956391"/>
              <a:gd name="connsiteX2" fmla="*/ 701749 w 1122313"/>
              <a:gd name="connsiteY2" fmla="*/ 0 h 1956391"/>
              <a:gd name="connsiteX3" fmla="*/ 701749 w 1122313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313" h="1956391">
                <a:moveTo>
                  <a:pt x="0" y="1956391"/>
                </a:moveTo>
                <a:cubicBezTo>
                  <a:pt x="446358" y="1889322"/>
                  <a:pt x="856519" y="1634039"/>
                  <a:pt x="1041660" y="1138716"/>
                </a:cubicBezTo>
                <a:cubicBezTo>
                  <a:pt x="1226801" y="643393"/>
                  <a:pt x="1084807" y="194301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triangle" w="lg" len="lg"/>
          </a:ln>
          <a:effectLst>
            <a:glow rad="63500">
              <a:schemeClr val="bg1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5996" y="2990495"/>
            <a:ext cx="2213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全体図の左下部分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094228" y="3067439"/>
            <a:ext cx="1239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紐付ける</a:t>
            </a:r>
            <a:endParaRPr kumimoji="1" lang="ja-JP" altLang="en-US" sz="20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37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 作業フロー（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収集機能の標準的な作業フローは下図の通りです。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⑨で収集した</a:t>
            </a:r>
            <a:r>
              <a:rPr lang="en-US" altLang="ja-JP" sz="1600" dirty="0" smtClean="0"/>
              <a:t>YAML</a:t>
            </a:r>
            <a:r>
              <a:rPr lang="ja-JP" altLang="en-US" sz="1600" dirty="0" smtClean="0"/>
              <a:t>ファイルについては、実習編で説明しています。</a:t>
            </a:r>
            <a:endParaRPr lang="en-US" altLang="ja-JP" sz="1600" dirty="0" smtClean="0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45" y="2763912"/>
            <a:ext cx="5485209" cy="2465338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 bwMode="auto">
          <a:xfrm>
            <a:off x="3779890" y="4615281"/>
            <a:ext cx="2052000" cy="2858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円形吹き出し 58"/>
          <p:cNvSpPr>
            <a:spLocks noChangeAspect="1"/>
          </p:cNvSpPr>
          <p:nvPr/>
        </p:nvSpPr>
        <p:spPr bwMode="auto">
          <a:xfrm>
            <a:off x="5776050" y="4802664"/>
            <a:ext cx="436085" cy="436085"/>
          </a:xfrm>
          <a:prstGeom prst="wedgeEllipseCallout">
            <a:avLst>
              <a:gd name="adj1" fmla="val 51965"/>
              <a:gd name="adj2" fmla="val -6532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3490417" y="3647038"/>
            <a:ext cx="436085" cy="436085"/>
          </a:xfrm>
          <a:prstGeom prst="wedgeEllipseCallout">
            <a:avLst>
              <a:gd name="adj1" fmla="val 51965"/>
              <a:gd name="adj2" fmla="val 6389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⑤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4760285" y="4467589"/>
            <a:ext cx="355181" cy="42621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6745578" y="4455449"/>
            <a:ext cx="382602" cy="1598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円形吹き出し 65"/>
          <p:cNvSpPr>
            <a:spLocks noChangeAspect="1"/>
          </p:cNvSpPr>
          <p:nvPr/>
        </p:nvSpPr>
        <p:spPr bwMode="auto">
          <a:xfrm>
            <a:off x="5920327" y="2931460"/>
            <a:ext cx="436085" cy="436085"/>
          </a:xfrm>
          <a:prstGeom prst="wedgeEllipseCallout">
            <a:avLst>
              <a:gd name="adj1" fmla="val -23619"/>
              <a:gd name="adj2" fmla="val 6902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⑦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円形吹き出し 66"/>
          <p:cNvSpPr>
            <a:spLocks noChangeAspect="1"/>
          </p:cNvSpPr>
          <p:nvPr/>
        </p:nvSpPr>
        <p:spPr bwMode="auto">
          <a:xfrm>
            <a:off x="7346417" y="3736933"/>
            <a:ext cx="436085" cy="436085"/>
          </a:xfrm>
          <a:prstGeom prst="wedgeEllipseCallout">
            <a:avLst>
              <a:gd name="adj1" fmla="val -55061"/>
              <a:gd name="adj2" fmla="val -5842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⑧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8" name="円形吹き出し 67"/>
          <p:cNvSpPr>
            <a:spLocks noChangeAspect="1"/>
          </p:cNvSpPr>
          <p:nvPr/>
        </p:nvSpPr>
        <p:spPr bwMode="auto">
          <a:xfrm>
            <a:off x="7888485" y="4563665"/>
            <a:ext cx="436085" cy="436085"/>
          </a:xfrm>
          <a:prstGeom prst="wedgeEllipseCallout">
            <a:avLst>
              <a:gd name="adj1" fmla="val -55061"/>
              <a:gd name="adj2" fmla="val -5842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⑨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9" name="円形吹き出し 68"/>
          <p:cNvSpPr>
            <a:spLocks noChangeAspect="1"/>
          </p:cNvSpPr>
          <p:nvPr/>
        </p:nvSpPr>
        <p:spPr bwMode="auto">
          <a:xfrm>
            <a:off x="3779890" y="4966249"/>
            <a:ext cx="436085" cy="436085"/>
          </a:xfrm>
          <a:prstGeom prst="wedgeEllipseCallout">
            <a:avLst>
              <a:gd name="adj1" fmla="val 47597"/>
              <a:gd name="adj2" fmla="val -6278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⑩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4239010" y="3149503"/>
            <a:ext cx="810000" cy="194990"/>
          </a:xfrm>
          <a:prstGeom prst="rect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管理コンソール</a:t>
            </a:r>
          </a:p>
        </p:txBody>
      </p:sp>
      <p:sp>
        <p:nvSpPr>
          <p:cNvPr id="72" name="円形吹き出し 71"/>
          <p:cNvSpPr>
            <a:spLocks noChangeAspect="1"/>
          </p:cNvSpPr>
          <p:nvPr/>
        </p:nvSpPr>
        <p:spPr bwMode="auto">
          <a:xfrm>
            <a:off x="3998533" y="2603341"/>
            <a:ext cx="436085" cy="436085"/>
          </a:xfrm>
          <a:prstGeom prst="wedgeEllipseCallout">
            <a:avLst>
              <a:gd name="adj1" fmla="val 12649"/>
              <a:gd name="adj2" fmla="val 7044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4359182" y="2603341"/>
            <a:ext cx="436085" cy="436085"/>
          </a:xfrm>
          <a:prstGeom prst="wedgeEllipseCallout">
            <a:avLst>
              <a:gd name="adj1" fmla="val 12649"/>
              <a:gd name="adj2" fmla="val 7044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4" name="円形吹き出し 73"/>
          <p:cNvSpPr>
            <a:spLocks noChangeAspect="1"/>
          </p:cNvSpPr>
          <p:nvPr/>
        </p:nvSpPr>
        <p:spPr bwMode="auto">
          <a:xfrm>
            <a:off x="4719832" y="2603341"/>
            <a:ext cx="436085" cy="436085"/>
          </a:xfrm>
          <a:prstGeom prst="wedgeEllipseCallout">
            <a:avLst>
              <a:gd name="adj1" fmla="val 12649"/>
              <a:gd name="adj2" fmla="val 7044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フリーフォーム 85"/>
          <p:cNvSpPr/>
          <p:nvPr/>
        </p:nvSpPr>
        <p:spPr>
          <a:xfrm rot="15344266">
            <a:off x="5594206" y="3560558"/>
            <a:ext cx="626396" cy="1532677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3812"/>
              <a:gd name="connsiteY0" fmla="*/ 1956391 h 1956391"/>
              <a:gd name="connsiteX1" fmla="*/ 1082392 w 1103812"/>
              <a:gd name="connsiteY1" fmla="*/ 1051323 h 1956391"/>
              <a:gd name="connsiteX2" fmla="*/ 701749 w 1103812"/>
              <a:gd name="connsiteY2" fmla="*/ 0 h 1956391"/>
              <a:gd name="connsiteX3" fmla="*/ 701749 w 1103812"/>
              <a:gd name="connsiteY3" fmla="*/ 0 h 1956391"/>
              <a:gd name="connsiteX0" fmla="*/ 0 w 1129372"/>
              <a:gd name="connsiteY0" fmla="*/ 1956391 h 1956391"/>
              <a:gd name="connsiteX1" fmla="*/ 1082392 w 1129372"/>
              <a:gd name="connsiteY1" fmla="*/ 1051323 h 1956391"/>
              <a:gd name="connsiteX2" fmla="*/ 701749 w 1129372"/>
              <a:gd name="connsiteY2" fmla="*/ 0 h 1956391"/>
              <a:gd name="connsiteX3" fmla="*/ 701749 w 1129372"/>
              <a:gd name="connsiteY3" fmla="*/ 0 h 1956391"/>
              <a:gd name="connsiteX0" fmla="*/ 0 w 1155696"/>
              <a:gd name="connsiteY0" fmla="*/ 1956391 h 1956391"/>
              <a:gd name="connsiteX1" fmla="*/ 1082392 w 1155696"/>
              <a:gd name="connsiteY1" fmla="*/ 1051323 h 1956391"/>
              <a:gd name="connsiteX2" fmla="*/ 701749 w 1155696"/>
              <a:gd name="connsiteY2" fmla="*/ 0 h 1956391"/>
              <a:gd name="connsiteX3" fmla="*/ 701749 w 1155696"/>
              <a:gd name="connsiteY3" fmla="*/ 0 h 1956391"/>
              <a:gd name="connsiteX0" fmla="*/ 0 w 1155697"/>
              <a:gd name="connsiteY0" fmla="*/ 1956391 h 1956391"/>
              <a:gd name="connsiteX1" fmla="*/ 1082392 w 1155697"/>
              <a:gd name="connsiteY1" fmla="*/ 1051323 h 1956391"/>
              <a:gd name="connsiteX2" fmla="*/ 701749 w 1155697"/>
              <a:gd name="connsiteY2" fmla="*/ 0 h 1956391"/>
              <a:gd name="connsiteX3" fmla="*/ 701749 w 1155697"/>
              <a:gd name="connsiteY3" fmla="*/ 0 h 1956391"/>
              <a:gd name="connsiteX0" fmla="*/ 0 w 1155697"/>
              <a:gd name="connsiteY0" fmla="*/ 1956391 h 1956391"/>
              <a:gd name="connsiteX1" fmla="*/ 1082392 w 1155697"/>
              <a:gd name="connsiteY1" fmla="*/ 1051323 h 1956391"/>
              <a:gd name="connsiteX2" fmla="*/ 701749 w 1155697"/>
              <a:gd name="connsiteY2" fmla="*/ 0 h 1956391"/>
              <a:gd name="connsiteX3" fmla="*/ 701749 w 1155697"/>
              <a:gd name="connsiteY3" fmla="*/ 0 h 1956391"/>
              <a:gd name="connsiteX0" fmla="*/ 0 w 1131127"/>
              <a:gd name="connsiteY0" fmla="*/ 1956391 h 1956391"/>
              <a:gd name="connsiteX1" fmla="*/ 1050930 w 1131127"/>
              <a:gd name="connsiteY1" fmla="*/ 1085985 h 1956391"/>
              <a:gd name="connsiteX2" fmla="*/ 701749 w 1131127"/>
              <a:gd name="connsiteY2" fmla="*/ 0 h 1956391"/>
              <a:gd name="connsiteX3" fmla="*/ 701749 w 1131127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25756"/>
              <a:gd name="connsiteY0" fmla="*/ 1956391 h 1956391"/>
              <a:gd name="connsiteX1" fmla="*/ 1050930 w 1125756"/>
              <a:gd name="connsiteY1" fmla="*/ 1085985 h 1956391"/>
              <a:gd name="connsiteX2" fmla="*/ 701749 w 1125756"/>
              <a:gd name="connsiteY2" fmla="*/ 0 h 1956391"/>
              <a:gd name="connsiteX3" fmla="*/ 701749 w 1125756"/>
              <a:gd name="connsiteY3" fmla="*/ 0 h 1956391"/>
              <a:gd name="connsiteX0" fmla="*/ 0 w 1125756"/>
              <a:gd name="connsiteY0" fmla="*/ 1956391 h 1956391"/>
              <a:gd name="connsiteX1" fmla="*/ 1050930 w 1125756"/>
              <a:gd name="connsiteY1" fmla="*/ 1085985 h 1956391"/>
              <a:gd name="connsiteX2" fmla="*/ 701749 w 1125756"/>
              <a:gd name="connsiteY2" fmla="*/ 0 h 1956391"/>
              <a:gd name="connsiteX3" fmla="*/ 701749 w 1125756"/>
              <a:gd name="connsiteY3" fmla="*/ 0 h 1956391"/>
              <a:gd name="connsiteX0" fmla="*/ 0 w 1118371"/>
              <a:gd name="connsiteY0" fmla="*/ 1956391 h 1956391"/>
              <a:gd name="connsiteX1" fmla="*/ 1041660 w 1118371"/>
              <a:gd name="connsiteY1" fmla="*/ 1138716 h 1956391"/>
              <a:gd name="connsiteX2" fmla="*/ 701749 w 1118371"/>
              <a:gd name="connsiteY2" fmla="*/ 0 h 1956391"/>
              <a:gd name="connsiteX3" fmla="*/ 701749 w 1118371"/>
              <a:gd name="connsiteY3" fmla="*/ 0 h 1956391"/>
              <a:gd name="connsiteX0" fmla="*/ 0 w 1118371"/>
              <a:gd name="connsiteY0" fmla="*/ 1956391 h 1956391"/>
              <a:gd name="connsiteX1" fmla="*/ 1041660 w 1118371"/>
              <a:gd name="connsiteY1" fmla="*/ 1138716 h 1956391"/>
              <a:gd name="connsiteX2" fmla="*/ 701749 w 1118371"/>
              <a:gd name="connsiteY2" fmla="*/ 0 h 1956391"/>
              <a:gd name="connsiteX3" fmla="*/ 701749 w 1118371"/>
              <a:gd name="connsiteY3" fmla="*/ 0 h 1956391"/>
              <a:gd name="connsiteX0" fmla="*/ 0 w 1132211"/>
              <a:gd name="connsiteY0" fmla="*/ 1956391 h 1956391"/>
              <a:gd name="connsiteX1" fmla="*/ 1041660 w 1132211"/>
              <a:gd name="connsiteY1" fmla="*/ 1138716 h 1956391"/>
              <a:gd name="connsiteX2" fmla="*/ 701749 w 1132211"/>
              <a:gd name="connsiteY2" fmla="*/ 0 h 1956391"/>
              <a:gd name="connsiteX3" fmla="*/ 701749 w 1132211"/>
              <a:gd name="connsiteY3" fmla="*/ 0 h 1956391"/>
              <a:gd name="connsiteX0" fmla="*/ 0 w 1122313"/>
              <a:gd name="connsiteY0" fmla="*/ 1956391 h 1956391"/>
              <a:gd name="connsiteX1" fmla="*/ 1041660 w 1122313"/>
              <a:gd name="connsiteY1" fmla="*/ 1138716 h 1956391"/>
              <a:gd name="connsiteX2" fmla="*/ 701749 w 1122313"/>
              <a:gd name="connsiteY2" fmla="*/ 0 h 1956391"/>
              <a:gd name="connsiteX3" fmla="*/ 701749 w 1122313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313" h="1956391">
                <a:moveTo>
                  <a:pt x="0" y="1956391"/>
                </a:moveTo>
                <a:cubicBezTo>
                  <a:pt x="446358" y="1889322"/>
                  <a:pt x="856519" y="1634039"/>
                  <a:pt x="1041660" y="1138716"/>
                </a:cubicBezTo>
                <a:cubicBezTo>
                  <a:pt x="1226801" y="643393"/>
                  <a:pt x="1084807" y="194301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triangle" w="lg" len="lg"/>
          </a:ln>
          <a:effectLst>
            <a:glow rad="63500">
              <a:schemeClr val="bg1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1" name="円形吹き出し 60"/>
          <p:cNvSpPr>
            <a:spLocks noChangeAspect="1"/>
          </p:cNvSpPr>
          <p:nvPr/>
        </p:nvSpPr>
        <p:spPr bwMode="auto">
          <a:xfrm>
            <a:off x="4978390" y="3633939"/>
            <a:ext cx="436085" cy="436085"/>
          </a:xfrm>
          <a:prstGeom prst="wedgeEllipseCallout">
            <a:avLst>
              <a:gd name="adj1" fmla="val 51965"/>
              <a:gd name="adj2" fmla="val 6389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⑥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91281"/>
              </p:ext>
            </p:extLst>
          </p:nvPr>
        </p:nvGraphicFramePr>
        <p:xfrm>
          <a:off x="237574" y="2125815"/>
          <a:ext cx="3111383" cy="3794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668">
                  <a:extLst>
                    <a:ext uri="{9D8B030D-6E8A-4147-A177-3AD203B41FA5}">
                      <a16:colId xmlns:a16="http://schemas.microsoft.com/office/drawing/2014/main" val="3261435330"/>
                    </a:ext>
                  </a:extLst>
                </a:gridCol>
                <a:gridCol w="2723715">
                  <a:extLst>
                    <a:ext uri="{9D8B030D-6E8A-4147-A177-3AD203B41FA5}">
                      <a16:colId xmlns:a16="http://schemas.microsoft.com/office/drawing/2014/main" val="349489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（任意）収集機能用のユーザの作成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（任意）収集機能用のロールの作成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1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（任意）ロール・ユーザ紐付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収集インターフェース情報を更新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パラメータシート（ホスト</a:t>
                      </a:r>
                      <a:r>
                        <a:rPr kumimoji="1" lang="en-US" altLang="ja-JP" sz="1200" b="0" dirty="0" smtClean="0"/>
                        <a:t>/</a:t>
                      </a:r>
                      <a:r>
                        <a:rPr kumimoji="1" lang="ja-JP" altLang="en-US" sz="1200" b="0" dirty="0" smtClean="0"/>
                        <a:t>オペレ</a:t>
                      </a:r>
                      <a:endParaRPr kumimoji="1" lang="en-US" altLang="ja-JP" sz="1200" b="0" dirty="0" smtClean="0"/>
                    </a:p>
                    <a:p>
                      <a:r>
                        <a:rPr kumimoji="1" lang="ja-JP" altLang="en-US" sz="1200" b="0" dirty="0" err="1" smtClean="0"/>
                        <a:t>ー</a:t>
                      </a:r>
                      <a:r>
                        <a:rPr kumimoji="1" lang="ja-JP" altLang="en-US" sz="1200" b="0" dirty="0" smtClean="0"/>
                        <a:t>ションあり）の作成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⑥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収集項目値管理の登録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0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⑦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作業準備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⑧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作業実行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⑨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b="0" dirty="0" smtClean="0"/>
                        <a:t>収集機能実行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⑩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b="0" dirty="0" smtClean="0"/>
                        <a:t>収集状況確認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5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0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 作業</a:t>
            </a:r>
            <a:r>
              <a:rPr lang="ja-JP" altLang="en-US" dirty="0"/>
              <a:t>フロー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各フローの概要は下記の通りです。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詳細は</a:t>
            </a:r>
            <a:r>
              <a:rPr lang="ja-JP" altLang="en-US" sz="1600" dirty="0" smtClean="0">
                <a:hlinkClick r:id="rId2"/>
              </a:rPr>
              <a:t>「利用手順マニュアル</a:t>
            </a:r>
            <a:r>
              <a:rPr lang="en-US" altLang="ja-JP" sz="1600" dirty="0" smtClean="0">
                <a:hlinkClick r:id="rId2"/>
              </a:rPr>
              <a:t>_</a:t>
            </a:r>
            <a:r>
              <a:rPr lang="ja-JP" altLang="en-US" sz="1600" dirty="0" smtClean="0">
                <a:hlinkClick r:id="rId2"/>
              </a:rPr>
              <a:t>収集機能」</a:t>
            </a:r>
            <a:r>
              <a:rPr lang="ja-JP" altLang="en-US" sz="1600" dirty="0" smtClean="0"/>
              <a:t>参照。</a:t>
            </a:r>
            <a:endParaRPr lang="en-US" altLang="ja-JP" sz="1600" dirty="0" smtClean="0"/>
          </a:p>
        </p:txBody>
      </p:sp>
      <p:graphicFrame>
        <p:nvGraphicFramePr>
          <p:cNvPr id="102" name="表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00813"/>
              </p:ext>
            </p:extLst>
          </p:nvPr>
        </p:nvGraphicFramePr>
        <p:xfrm>
          <a:off x="237574" y="2125815"/>
          <a:ext cx="8655026" cy="4226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8800">
                  <a:extLst>
                    <a:ext uri="{9D8B030D-6E8A-4147-A177-3AD203B41FA5}">
                      <a16:colId xmlns:a16="http://schemas.microsoft.com/office/drawing/2014/main" val="3261435330"/>
                    </a:ext>
                  </a:extLst>
                </a:gridCol>
                <a:gridCol w="2725200">
                  <a:extLst>
                    <a:ext uri="{9D8B030D-6E8A-4147-A177-3AD203B41FA5}">
                      <a16:colId xmlns:a16="http://schemas.microsoft.com/office/drawing/2014/main" val="3494894693"/>
                    </a:ext>
                  </a:extLst>
                </a:gridCol>
                <a:gridCol w="5541026">
                  <a:extLst>
                    <a:ext uri="{9D8B030D-6E8A-4147-A177-3AD203B41FA5}">
                      <a16:colId xmlns:a16="http://schemas.microsoft.com/office/drawing/2014/main" val="155789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（任意）収集機能用のユーザの作成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作業者のユーザ情報を登録します。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（任意）収集機能用のロールの作成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/>
                        <a:t>作業者のロール情報を登録します。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1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（任意）ロール・ユーザ紐付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/>
                        <a:t>登録したユーザとロールを紐付けます。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収集インターフェース情報を更新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RestAPI</a:t>
                      </a:r>
                      <a:r>
                        <a:rPr kumimoji="1" lang="ja-JP" altLang="en-US" sz="1200" b="0" dirty="0" smtClean="0"/>
                        <a:t>の実行権限があるユーザのユーザ名／パスワードを登録します。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b="0" dirty="0" smtClean="0">
                          <a:hlinkClick r:id="rId3" action="ppaction://hlinksldjump"/>
                        </a:rPr>
                        <a:t>『2.3.1</a:t>
                      </a:r>
                      <a:r>
                        <a:rPr kumimoji="1" lang="ja-JP" altLang="en-US" sz="1200" b="0" dirty="0" smtClean="0">
                          <a:hlinkClick r:id="rId3" action="ppaction://hlinksldjump"/>
                        </a:rPr>
                        <a:t>　収集インターフェース情報</a:t>
                      </a:r>
                      <a:r>
                        <a:rPr kumimoji="1" lang="en-US" altLang="ja-JP" sz="1200" b="0" dirty="0" smtClean="0">
                          <a:hlinkClick r:id="rId3" action="ppaction://hlinksldjump"/>
                        </a:rPr>
                        <a:t>』</a:t>
                      </a:r>
                      <a:r>
                        <a:rPr kumimoji="1" lang="ja-JP" altLang="en-US" sz="1200" b="0" dirty="0" smtClean="0"/>
                        <a:t>へ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パラメータシート（ホスト</a:t>
                      </a:r>
                      <a:r>
                        <a:rPr kumimoji="1" lang="en-US" altLang="ja-JP" sz="1200" b="0" dirty="0" smtClean="0"/>
                        <a:t>/</a:t>
                      </a:r>
                      <a:r>
                        <a:rPr kumimoji="1" lang="ja-JP" altLang="en-US" sz="1200" b="0" dirty="0" smtClean="0"/>
                        <a:t>オペレ</a:t>
                      </a:r>
                      <a:endParaRPr kumimoji="1" lang="en-US" altLang="ja-JP" sz="1200" b="0" dirty="0" smtClean="0"/>
                    </a:p>
                    <a:p>
                      <a:r>
                        <a:rPr kumimoji="1" lang="ja-JP" altLang="en-US" sz="1200" b="0" dirty="0" err="1" smtClean="0"/>
                        <a:t>ー</a:t>
                      </a:r>
                      <a:r>
                        <a:rPr kumimoji="1" lang="ja-JP" altLang="en-US" sz="1200" b="0" dirty="0" smtClean="0"/>
                        <a:t>ションあり）の作成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収集した値の受け皿となるパラメータシートを作成します。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⑥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収集項目値管理の登録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YAML</a:t>
                      </a:r>
                      <a:r>
                        <a:rPr kumimoji="1" lang="ja-JP" altLang="en-US" sz="1200" b="0" dirty="0" smtClean="0"/>
                        <a:t>変数とパラメータシートの項目を紐付けます。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b="0" dirty="0" smtClean="0">
                          <a:hlinkClick r:id="rId4" action="ppaction://hlinksldjump"/>
                        </a:rPr>
                        <a:t>『2.3.2</a:t>
                      </a:r>
                      <a:r>
                        <a:rPr kumimoji="1" lang="ja-JP" altLang="en-US" sz="1200" b="0" dirty="0" smtClean="0">
                          <a:hlinkClick r:id="rId4" action="ppaction://hlinksldjump"/>
                        </a:rPr>
                        <a:t>　収集項目値管理</a:t>
                      </a:r>
                      <a:r>
                        <a:rPr kumimoji="1" lang="en-US" altLang="ja-JP" sz="1200" b="0" dirty="0" smtClean="0">
                          <a:hlinkClick r:id="rId4" action="ppaction://hlinksldjump"/>
                        </a:rPr>
                        <a:t>』</a:t>
                      </a:r>
                      <a:r>
                        <a:rPr kumimoji="1" lang="ja-JP" altLang="en-US" sz="1200" b="0" dirty="0" smtClean="0"/>
                        <a:t>へ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0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⑦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作業準備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作業実行に必要な</a:t>
                      </a:r>
                      <a:r>
                        <a:rPr kumimoji="1" lang="en-US" altLang="ja-JP" sz="1200" b="0" dirty="0" smtClean="0"/>
                        <a:t>Movement</a:t>
                      </a:r>
                      <a:r>
                        <a:rPr kumimoji="1" lang="ja-JP" altLang="en-US" sz="1200" b="0" dirty="0" smtClean="0"/>
                        <a:t>やジョブフローを作成します。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⑧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作業実行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/>
                        <a:t>実行日時、投入オペレーション、</a:t>
                      </a:r>
                      <a:r>
                        <a:rPr kumimoji="1" lang="en-US" altLang="ja-JP" sz="1200" b="0" dirty="0" smtClean="0"/>
                        <a:t>Movement</a:t>
                      </a:r>
                      <a:r>
                        <a:rPr kumimoji="1" lang="ja-JP" altLang="en-US" sz="1200" b="0" dirty="0" err="1" smtClean="0"/>
                        <a:t>、</a:t>
                      </a:r>
                      <a:r>
                        <a:rPr kumimoji="1" lang="ja-JP" altLang="en-US" sz="1200" b="0" dirty="0" smtClean="0"/>
                        <a:t>ジョブフローを選択し作業を実行します。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⑨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b="0" dirty="0" smtClean="0"/>
                        <a:t>収集機能実行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作業実行が完了した作業№を収集機能の対象として、パラメータシートへの登録処理を実施します。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⑩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b="0" dirty="0" smtClean="0"/>
                        <a:t>収集状況確認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完了した作業の収集状態を確認します。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b="0" dirty="0" smtClean="0">
                          <a:hlinkClick r:id="rId5" action="ppaction://hlinksldjump"/>
                        </a:rPr>
                        <a:t>『2.4</a:t>
                      </a:r>
                      <a:r>
                        <a:rPr kumimoji="1" lang="ja-JP" altLang="en-US" sz="1200" b="0" dirty="0" smtClean="0">
                          <a:hlinkClick r:id="rId5" action="ppaction://hlinksldjump"/>
                        </a:rPr>
                        <a:t>　収集状況の確認</a:t>
                      </a:r>
                      <a:r>
                        <a:rPr kumimoji="1" lang="en-US" altLang="ja-JP" sz="1200" b="0" dirty="0" smtClean="0">
                          <a:hlinkClick r:id="rId5" action="ppaction://hlinksldjump"/>
                        </a:rPr>
                        <a:t>』</a:t>
                      </a:r>
                      <a:r>
                        <a:rPr kumimoji="1" lang="ja-JP" altLang="en-US" sz="1200" b="0" dirty="0" smtClean="0"/>
                        <a:t>へ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5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prstDash val="sysDash"/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kumimoji="1" b="1" dirty="0" smtClean="0">
            <a:solidFill>
              <a:schemeClr val="bg1"/>
            </a:solidFill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1622</Words>
  <Application>Microsoft Office PowerPoint</Application>
  <PresentationFormat>画面に合わせる (4:3)</PresentationFormat>
  <Paragraphs>341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3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 本書について</vt:lpstr>
      <vt:lpstr>2.　収集機能について</vt:lpstr>
      <vt:lpstr>2.1 収集機能とは</vt:lpstr>
      <vt:lpstr>2.2 YAML変数（FROM）とパラメータシート項目（TO）</vt:lpstr>
      <vt:lpstr>2.3 作業フロー（1/2）</vt:lpstr>
      <vt:lpstr>2.3 作業フロー（2/2）</vt:lpstr>
      <vt:lpstr>2.3.1 収集インターフェース情報</vt:lpstr>
      <vt:lpstr>2.3.2 収集項目値管理</vt:lpstr>
      <vt:lpstr>2.4 収集状況の確認</vt:lpstr>
      <vt:lpstr>3.　比較機能について</vt:lpstr>
      <vt:lpstr>3.1 比較機能とは</vt:lpstr>
      <vt:lpstr>3.2 比較メニューグループ</vt:lpstr>
      <vt:lpstr>3.2.1 基準日について</vt:lpstr>
      <vt:lpstr>3.3 作業フロー（1/2）</vt:lpstr>
      <vt:lpstr>3.3 作業フロー（2/2）</vt:lpstr>
      <vt:lpstr>4.　収集機能・比較機能の活用</vt:lpstr>
      <vt:lpstr>4.1 活用例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2021-07-06T00:24:36Z</dcterms:modified>
</cp:coreProperties>
</file>