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19"/>
  </p:notesMasterIdLst>
  <p:handoutMasterIdLst>
    <p:handoutMasterId r:id="rId20"/>
  </p:handoutMasterIdLst>
  <p:sldIdLst>
    <p:sldId id="575" r:id="rId3"/>
    <p:sldId id="576" r:id="rId4"/>
    <p:sldId id="508" r:id="rId5"/>
    <p:sldId id="540" r:id="rId6"/>
    <p:sldId id="577" r:id="rId7"/>
    <p:sldId id="588" r:id="rId8"/>
    <p:sldId id="515" r:id="rId9"/>
    <p:sldId id="517" r:id="rId10"/>
    <p:sldId id="554" r:id="rId11"/>
    <p:sldId id="589" r:id="rId12"/>
    <p:sldId id="580" r:id="rId13"/>
    <p:sldId id="558" r:id="rId14"/>
    <p:sldId id="522" r:id="rId15"/>
    <p:sldId id="524" r:id="rId16"/>
    <p:sldId id="582" r:id="rId17"/>
    <p:sldId id="590" r:id="rId1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575"/>
            <p14:sldId id="576"/>
          </p14:sldIdLst>
        </p14:section>
        <p14:section name="1.　はじめに" id="{B81141D6-5160-4643-8D51-022CC5C4BDB9}">
          <p14:sldIdLst>
            <p14:sldId id="508"/>
            <p14:sldId id="540"/>
          </p14:sldIdLst>
        </p14:section>
        <p14:section name="2.　管理/基本コンソールの説明" id="{A8A060BF-92DF-4F47-AFEF-F5FA058AAEFB}">
          <p14:sldIdLst>
            <p14:sldId id="577"/>
            <p14:sldId id="588"/>
            <p14:sldId id="515"/>
            <p14:sldId id="517"/>
            <p14:sldId id="554"/>
            <p14:sldId id="589"/>
          </p14:sldIdLst>
        </p14:section>
        <p14:section name="3.　基本コンソールの説明" id="{46DE84C8-12E2-4F5E-B880-E5B15864A118}">
          <p14:sldIdLst>
            <p14:sldId id="580"/>
            <p14:sldId id="558"/>
            <p14:sldId id="522"/>
            <p14:sldId id="524"/>
            <p14:sldId id="582"/>
            <p14:sldId id="5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DD"/>
    <a:srgbClr val="E7F1FF"/>
    <a:srgbClr val="C1DCFF"/>
    <a:srgbClr val="F8ECE0"/>
    <a:srgbClr val="FFFFCC"/>
    <a:srgbClr val="336600"/>
    <a:srgbClr val="003300"/>
    <a:srgbClr val="008000"/>
    <a:srgbClr val="FF99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5B5F6-8096-4ACB-B323-AA0288CFC10F}" v="7" dt="2021-08-19T08:47:42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96" autoAdjust="0"/>
    <p:restoredTop sz="95507" autoAdjust="0"/>
  </p:normalViewPr>
  <p:slideViewPr>
    <p:cSldViewPr>
      <p:cViewPr varScale="1">
        <p:scale>
          <a:sx n="115" d="100"/>
          <a:sy n="115" d="100"/>
        </p:scale>
        <p:origin x="1944" y="9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2021/8/20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2021/8/20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6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286317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12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00702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13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223725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14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504474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15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39432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9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15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Learn_ja/ITA-quickstart_ja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Learn_ja/ITA-quickstart_ja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%E5%9F%BA%E6%9C%AC%E3%82%B3%E3%83%B3%E3%82%BD%E3%83%BC%E3%83%AB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%E3%83%87%E3%83%BC%E3%82%BF%E3%83%AC%E3%82%B3%E3%83%BC%E3%83%89%E6%AF%8E%E3%81%AE%E3%83%AD%E3%83%BC%E3%83%AB%E3%83%99%E3%83%BC%E3%82%B9%E3%82%A2%E3%82%AF%E3%82%BB%E3%82%B9%E5%88%B6%E5%BE%A1.pdf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1.8.0</a:t>
            </a:r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BASE【</a:t>
            </a:r>
            <a:r>
              <a:rPr lang="ja-JP" altLang="en-US" sz="4800" b="1" dirty="0"/>
              <a:t>座学</a:t>
            </a:r>
            <a:r>
              <a:rPr lang="en-US" altLang="ja-JP" sz="4800" b="1" dirty="0"/>
              <a:t>】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25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/>
          <p:cNvSpPr txBox="1"/>
          <p:nvPr/>
        </p:nvSpPr>
        <p:spPr>
          <a:xfrm>
            <a:off x="1193281" y="1647154"/>
            <a:ext cx="720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dirty="0"/>
              <a:t>ユーザ</a:t>
            </a:r>
            <a:endParaRPr kumimoji="1" lang="ja-JP" altLang="en-US" sz="14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4460" y="20966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/>
              <a:t>ユーザ</a:t>
            </a:r>
            <a:r>
              <a:rPr lang="ja-JP" altLang="en-US" sz="1600" dirty="0"/>
              <a:t>１</a:t>
            </a:r>
            <a:endParaRPr lang="en-US" altLang="ja-JP" sz="1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17370" y="2847304"/>
            <a:ext cx="1000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1600" dirty="0"/>
              <a:t>ユーザ２</a:t>
            </a:r>
            <a:endParaRPr kumimoji="1" lang="ja-JP" altLang="en-US" sz="1600" dirty="0"/>
          </a:p>
        </p:txBody>
      </p:sp>
      <p:grpSp>
        <p:nvGrpSpPr>
          <p:cNvPr id="64" name="グループ化 63"/>
          <p:cNvGrpSpPr>
            <a:grpSpLocks noChangeAspect="1"/>
          </p:cNvGrpSpPr>
          <p:nvPr/>
        </p:nvGrpSpPr>
        <p:grpSpPr bwMode="gray">
          <a:xfrm>
            <a:off x="1374317" y="1997981"/>
            <a:ext cx="347297" cy="388485"/>
            <a:chOff x="863600" y="1071563"/>
            <a:chExt cx="823913" cy="917575"/>
          </a:xfrm>
        </p:grpSpPr>
        <p:sp>
          <p:nvSpPr>
            <p:cNvPr id="66" name="フリーフォーム 65"/>
            <p:cNvSpPr>
              <a:spLocks noChangeAspect="1"/>
            </p:cNvSpPr>
            <p:nvPr/>
          </p:nvSpPr>
          <p:spPr bwMode="gray">
            <a:xfrm>
              <a:off x="863600" y="1071563"/>
              <a:ext cx="823913" cy="917575"/>
            </a:xfrm>
            <a:custGeom>
              <a:avLst/>
              <a:gdLst>
                <a:gd name="connsiteX0" fmla="*/ 243036 w 823913"/>
                <a:gd name="connsiteY0" fmla="*/ 469900 h 917575"/>
                <a:gd name="connsiteX1" fmla="*/ 350633 w 823913"/>
                <a:gd name="connsiteY1" fmla="*/ 807725 h 917575"/>
                <a:gd name="connsiteX2" fmla="*/ 385998 w 823913"/>
                <a:gd name="connsiteY2" fmla="*/ 493977 h 917575"/>
                <a:gd name="connsiteX3" fmla="*/ 437915 w 823913"/>
                <a:gd name="connsiteY3" fmla="*/ 493977 h 917575"/>
                <a:gd name="connsiteX4" fmla="*/ 473280 w 823913"/>
                <a:gd name="connsiteY4" fmla="*/ 807725 h 917575"/>
                <a:gd name="connsiteX5" fmla="*/ 580878 w 823913"/>
                <a:gd name="connsiteY5" fmla="*/ 469900 h 917575"/>
                <a:gd name="connsiteX6" fmla="*/ 789301 w 823913"/>
                <a:gd name="connsiteY6" fmla="*/ 527834 h 917575"/>
                <a:gd name="connsiteX7" fmla="*/ 823913 w 823913"/>
                <a:gd name="connsiteY7" fmla="*/ 585769 h 917575"/>
                <a:gd name="connsiteX8" fmla="*/ 823913 w 823913"/>
                <a:gd name="connsiteY8" fmla="*/ 897260 h 917575"/>
                <a:gd name="connsiteX9" fmla="*/ 803597 w 823913"/>
                <a:gd name="connsiteY9" fmla="*/ 917575 h 917575"/>
                <a:gd name="connsiteX10" fmla="*/ 20316 w 823913"/>
                <a:gd name="connsiteY10" fmla="*/ 917575 h 917575"/>
                <a:gd name="connsiteX11" fmla="*/ 0 w 823913"/>
                <a:gd name="connsiteY11" fmla="*/ 897260 h 917575"/>
                <a:gd name="connsiteX12" fmla="*/ 0 w 823913"/>
                <a:gd name="connsiteY12" fmla="*/ 585769 h 917575"/>
                <a:gd name="connsiteX13" fmla="*/ 34612 w 823913"/>
                <a:gd name="connsiteY13" fmla="*/ 527834 h 917575"/>
                <a:gd name="connsiteX14" fmla="*/ 243036 w 823913"/>
                <a:gd name="connsiteY14" fmla="*/ 469900 h 917575"/>
                <a:gd name="connsiteX15" fmla="*/ 408782 w 823913"/>
                <a:gd name="connsiteY15" fmla="*/ 0 h 917575"/>
                <a:gd name="connsiteX16" fmla="*/ 579439 w 823913"/>
                <a:gd name="connsiteY16" fmla="*/ 220663 h 917575"/>
                <a:gd name="connsiteX17" fmla="*/ 408782 w 823913"/>
                <a:gd name="connsiteY17" fmla="*/ 441326 h 917575"/>
                <a:gd name="connsiteX18" fmla="*/ 238125 w 823913"/>
                <a:gd name="connsiteY18" fmla="*/ 220663 h 917575"/>
                <a:gd name="connsiteX19" fmla="*/ 408782 w 823913"/>
                <a:gd name="connsiteY19" fmla="*/ 0 h 91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23913" h="917575">
                  <a:moveTo>
                    <a:pt x="243036" y="469900"/>
                  </a:moveTo>
                  <a:cubicBezTo>
                    <a:pt x="243036" y="469900"/>
                    <a:pt x="243036" y="469900"/>
                    <a:pt x="350633" y="807725"/>
                  </a:cubicBezTo>
                  <a:cubicBezTo>
                    <a:pt x="350633" y="807725"/>
                    <a:pt x="350633" y="807725"/>
                    <a:pt x="385998" y="493977"/>
                  </a:cubicBezTo>
                  <a:cubicBezTo>
                    <a:pt x="385998" y="493977"/>
                    <a:pt x="385998" y="493977"/>
                    <a:pt x="437915" y="493977"/>
                  </a:cubicBezTo>
                  <a:cubicBezTo>
                    <a:pt x="437915" y="493977"/>
                    <a:pt x="437915" y="493977"/>
                    <a:pt x="473280" y="807725"/>
                  </a:cubicBezTo>
                  <a:cubicBezTo>
                    <a:pt x="473280" y="807725"/>
                    <a:pt x="473280" y="807725"/>
                    <a:pt x="580878" y="469900"/>
                  </a:cubicBezTo>
                  <a:cubicBezTo>
                    <a:pt x="580878" y="469900"/>
                    <a:pt x="775005" y="523320"/>
                    <a:pt x="789301" y="527834"/>
                  </a:cubicBezTo>
                  <a:cubicBezTo>
                    <a:pt x="823161" y="536863"/>
                    <a:pt x="823913" y="553416"/>
                    <a:pt x="823913" y="585769"/>
                  </a:cubicBezTo>
                  <a:cubicBezTo>
                    <a:pt x="823913" y="585769"/>
                    <a:pt x="823913" y="585769"/>
                    <a:pt x="823913" y="897260"/>
                  </a:cubicBezTo>
                  <a:cubicBezTo>
                    <a:pt x="823913" y="908546"/>
                    <a:pt x="814884" y="917575"/>
                    <a:pt x="803597" y="917575"/>
                  </a:cubicBezTo>
                  <a:cubicBezTo>
                    <a:pt x="803597" y="917575"/>
                    <a:pt x="803597" y="917575"/>
                    <a:pt x="20316" y="917575"/>
                  </a:cubicBezTo>
                  <a:cubicBezTo>
                    <a:pt x="9029" y="917575"/>
                    <a:pt x="0" y="908546"/>
                    <a:pt x="0" y="897260"/>
                  </a:cubicBezTo>
                  <a:cubicBezTo>
                    <a:pt x="0" y="897260"/>
                    <a:pt x="0" y="897260"/>
                    <a:pt x="0" y="585769"/>
                  </a:cubicBezTo>
                  <a:cubicBezTo>
                    <a:pt x="0" y="553416"/>
                    <a:pt x="752" y="536863"/>
                    <a:pt x="34612" y="527834"/>
                  </a:cubicBezTo>
                  <a:cubicBezTo>
                    <a:pt x="48908" y="523320"/>
                    <a:pt x="243036" y="469900"/>
                    <a:pt x="243036" y="469900"/>
                  </a:cubicBezTo>
                  <a:close/>
                  <a:moveTo>
                    <a:pt x="408782" y="0"/>
                  </a:moveTo>
                  <a:cubicBezTo>
                    <a:pt x="503033" y="0"/>
                    <a:pt x="579439" y="98794"/>
                    <a:pt x="579439" y="220663"/>
                  </a:cubicBezTo>
                  <a:cubicBezTo>
                    <a:pt x="579439" y="342532"/>
                    <a:pt x="503033" y="441326"/>
                    <a:pt x="408782" y="441326"/>
                  </a:cubicBezTo>
                  <a:cubicBezTo>
                    <a:pt x="314531" y="441326"/>
                    <a:pt x="238125" y="342532"/>
                    <a:pt x="238125" y="220663"/>
                  </a:cubicBezTo>
                  <a:cubicBezTo>
                    <a:pt x="238125" y="98794"/>
                    <a:pt x="314531" y="0"/>
                    <a:pt x="4087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67" name="Freeform 19"/>
            <p:cNvSpPr>
              <a:spLocks noChangeAspect="1"/>
            </p:cNvSpPr>
            <p:nvPr/>
          </p:nvSpPr>
          <p:spPr bwMode="gray">
            <a:xfrm>
              <a:off x="1141413" y="1174751"/>
              <a:ext cx="260350" cy="296863"/>
            </a:xfrm>
            <a:custGeom>
              <a:avLst/>
              <a:gdLst>
                <a:gd name="T0" fmla="*/ 174 w 347"/>
                <a:gd name="T1" fmla="*/ 61 h 394"/>
                <a:gd name="T2" fmla="*/ 14 w 347"/>
                <a:gd name="T3" fmla="*/ 60 h 394"/>
                <a:gd name="T4" fmla="*/ 0 w 347"/>
                <a:gd name="T5" fmla="*/ 154 h 394"/>
                <a:gd name="T6" fmla="*/ 174 w 347"/>
                <a:gd name="T7" fmla="*/ 394 h 394"/>
                <a:gd name="T8" fmla="*/ 347 w 347"/>
                <a:gd name="T9" fmla="*/ 168 h 394"/>
                <a:gd name="T10" fmla="*/ 174 w 347"/>
                <a:gd name="T11" fmla="*/ 6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394">
                  <a:moveTo>
                    <a:pt x="174" y="61"/>
                  </a:moveTo>
                  <a:cubicBezTo>
                    <a:pt x="114" y="0"/>
                    <a:pt x="54" y="20"/>
                    <a:pt x="14" y="60"/>
                  </a:cubicBezTo>
                  <a:cubicBezTo>
                    <a:pt x="5" y="89"/>
                    <a:pt x="0" y="121"/>
                    <a:pt x="0" y="154"/>
                  </a:cubicBezTo>
                  <a:cubicBezTo>
                    <a:pt x="0" y="287"/>
                    <a:pt x="78" y="394"/>
                    <a:pt x="174" y="394"/>
                  </a:cubicBezTo>
                  <a:cubicBezTo>
                    <a:pt x="266" y="394"/>
                    <a:pt x="341" y="294"/>
                    <a:pt x="347" y="168"/>
                  </a:cubicBezTo>
                  <a:cubicBezTo>
                    <a:pt x="308" y="165"/>
                    <a:pt x="239" y="127"/>
                    <a:pt x="174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sp>
        <p:nvSpPr>
          <p:cNvPr id="46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/>
          <a:lstStyle/>
          <a:p>
            <a:r>
              <a:rPr lang="ja-JP" altLang="en-US" b="1" dirty="0"/>
              <a:t>データレコード毎の</a:t>
            </a:r>
            <a:r>
              <a:rPr lang="en-US" altLang="ja-JP" b="1" dirty="0"/>
              <a:t>RBAC</a:t>
            </a:r>
            <a:r>
              <a:rPr lang="ja-JP" altLang="en-US" b="1" dirty="0"/>
              <a:t>の例</a:t>
            </a:r>
            <a:endParaRPr kumimoji="1" lang="en-US" altLang="ja-JP" b="1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RBAC(</a:t>
            </a:r>
            <a:r>
              <a:rPr lang="ja-JP" altLang="en-US" dirty="0"/>
              <a:t>ロールベースアクセス制御</a:t>
            </a:r>
            <a:r>
              <a:rPr lang="en-US" altLang="ja-JP" dirty="0"/>
              <a:t>) (4/4)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 bwMode="auto">
          <a:xfrm>
            <a:off x="709087" y="4202245"/>
            <a:ext cx="8254426" cy="218594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>
                <a:latin typeface="+mn-ea"/>
              </a:rPr>
              <a:t>■ レコード</a:t>
            </a:r>
            <a:r>
              <a:rPr lang="en-US" altLang="ja-JP" sz="1600" b="1" dirty="0">
                <a:latin typeface="+mn-ea"/>
              </a:rPr>
              <a:t>A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>
                <a:latin typeface="+mn-ea"/>
              </a:rPr>
              <a:t>　　</a:t>
            </a:r>
            <a:r>
              <a:rPr lang="en-US" altLang="ja-JP" sz="1600" b="1" dirty="0"/>
              <a:t>developers, operators1</a:t>
            </a:r>
            <a:r>
              <a:rPr lang="ja-JP" altLang="en-US" sz="1600" b="1" dirty="0"/>
              <a:t>へアクセス権を付与</a:t>
            </a:r>
            <a:endParaRPr lang="en-US" altLang="ja-JP" sz="1600" b="1" dirty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■ レコード</a:t>
            </a:r>
            <a:r>
              <a:rPr lang="en-US" altLang="ja-JP" sz="1600" b="1" dirty="0">
                <a:latin typeface="+mn-ea"/>
              </a:rPr>
              <a:t>B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>
                <a:latin typeface="+mn-ea"/>
              </a:rPr>
              <a:t>　　</a:t>
            </a:r>
            <a:r>
              <a:rPr lang="en-US" altLang="ja-JP" sz="1600" b="1" dirty="0"/>
              <a:t>developers</a:t>
            </a:r>
            <a:r>
              <a:rPr lang="ja-JP" altLang="en-US" sz="1600" b="1" dirty="0"/>
              <a:t>のみアクセス権を付与</a:t>
            </a:r>
            <a:r>
              <a:rPr lang="en-US" altLang="ja-JP" sz="1600" b="1" dirty="0"/>
              <a:t> </a:t>
            </a:r>
          </a:p>
          <a:p>
            <a:r>
              <a:rPr lang="ja-JP" altLang="en-US" sz="1600" b="1" dirty="0">
                <a:latin typeface="+mn-ea"/>
              </a:rPr>
              <a:t>■ レコード</a:t>
            </a:r>
            <a:r>
              <a:rPr lang="en-US" altLang="ja-JP" sz="1600" b="1" dirty="0">
                <a:latin typeface="+mn-ea"/>
              </a:rPr>
              <a:t>C</a:t>
            </a:r>
            <a:r>
              <a:rPr lang="ja-JP" altLang="en-US" sz="1600" b="1" dirty="0">
                <a:latin typeface="+mn-ea"/>
              </a:rPr>
              <a:t>・・・</a:t>
            </a:r>
            <a:endParaRPr lang="en-US" altLang="ja-JP" sz="1600" b="1" dirty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　　アクセス許可ロールを空白</a:t>
            </a:r>
            <a:r>
              <a:rPr lang="en-US" altLang="ja-JP" sz="1600" b="1" dirty="0">
                <a:latin typeface="+mn-ea"/>
              </a:rPr>
              <a:t>(</a:t>
            </a:r>
            <a:r>
              <a:rPr lang="ja-JP" altLang="en-US" sz="1600" b="1" dirty="0">
                <a:latin typeface="+mn-ea"/>
              </a:rPr>
              <a:t>全ユーザがアクセス可能</a:t>
            </a:r>
            <a:r>
              <a:rPr lang="en-US" altLang="ja-JP" sz="1600" b="1" dirty="0">
                <a:latin typeface="+mn-ea"/>
              </a:rPr>
              <a:t>)</a:t>
            </a:r>
          </a:p>
          <a:p>
            <a:endParaRPr lang="en-US" altLang="ja-JP" sz="1600" b="1" dirty="0">
              <a:latin typeface="+mn-ea"/>
            </a:endParaRPr>
          </a:p>
          <a:p>
            <a:r>
              <a:rPr lang="en-US" altLang="ja-JP" sz="1600" dirty="0">
                <a:latin typeface="+mn-ea"/>
              </a:rPr>
              <a:t>※</a:t>
            </a:r>
            <a:r>
              <a:rPr lang="ja-JP" altLang="en-US" sz="1600">
                <a:latin typeface="+mn-ea"/>
              </a:rPr>
              <a:t>各ロールが</a:t>
            </a:r>
            <a:r>
              <a:rPr lang="ja-JP" altLang="en-US" sz="1600"/>
              <a:t>メニュー</a:t>
            </a:r>
            <a:r>
              <a:rPr lang="en-US" altLang="ja-JP" sz="1600" dirty="0"/>
              <a:t>A</a:t>
            </a:r>
            <a:r>
              <a:rPr lang="ja-JP" altLang="en-US" sz="1600"/>
              <a:t>との紐づけを設定していることが前提です。</a:t>
            </a:r>
            <a:endParaRPr lang="en-US" altLang="ja-JP" sz="1600"/>
          </a:p>
          <a:p>
            <a:r>
              <a:rPr lang="ja-JP" altLang="en-US" sz="1600" dirty="0"/>
              <a:t> （前項のメニュー毎の</a:t>
            </a:r>
            <a:r>
              <a:rPr lang="en-US" altLang="ja-JP" sz="1600" dirty="0"/>
              <a:t>RBAC</a:t>
            </a:r>
            <a:r>
              <a:rPr lang="ja-JP" altLang="en-US" sz="1600" dirty="0"/>
              <a:t>設定を参照）</a:t>
            </a:r>
            <a:endParaRPr lang="en-US" altLang="ja-JP" sz="1600" dirty="0">
              <a:latin typeface="+mn-ea"/>
            </a:endParaRPr>
          </a:p>
        </p:txBody>
      </p:sp>
      <p:cxnSp>
        <p:nvCxnSpPr>
          <p:cNvPr id="48" name="直線コネクタ 47"/>
          <p:cNvCxnSpPr>
            <a:stCxn id="98" idx="3"/>
            <a:endCxn id="50" idx="1"/>
          </p:cNvCxnSpPr>
          <p:nvPr/>
        </p:nvCxnSpPr>
        <p:spPr bwMode="auto">
          <a:xfrm>
            <a:off x="3138810" y="2236090"/>
            <a:ext cx="1293242" cy="11214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直線コネクタ 68"/>
          <p:cNvCxnSpPr>
            <a:stCxn id="98" idx="3"/>
            <a:endCxn id="52" idx="1"/>
          </p:cNvCxnSpPr>
          <p:nvPr/>
        </p:nvCxnSpPr>
        <p:spPr bwMode="auto">
          <a:xfrm>
            <a:off x="3138810" y="2236090"/>
            <a:ext cx="1293242" cy="53630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0" name="Freeform 19"/>
          <p:cNvSpPr>
            <a:spLocks noChangeAspect="1"/>
          </p:cNvSpPr>
          <p:nvPr/>
        </p:nvSpPr>
        <p:spPr bwMode="gray">
          <a:xfrm>
            <a:off x="1478425" y="2896351"/>
            <a:ext cx="109743" cy="125687"/>
          </a:xfrm>
          <a:custGeom>
            <a:avLst/>
            <a:gdLst>
              <a:gd name="T0" fmla="*/ 174 w 347"/>
              <a:gd name="T1" fmla="*/ 61 h 394"/>
              <a:gd name="T2" fmla="*/ 14 w 347"/>
              <a:gd name="T3" fmla="*/ 60 h 394"/>
              <a:gd name="T4" fmla="*/ 0 w 347"/>
              <a:gd name="T5" fmla="*/ 154 h 394"/>
              <a:gd name="T6" fmla="*/ 174 w 347"/>
              <a:gd name="T7" fmla="*/ 394 h 394"/>
              <a:gd name="T8" fmla="*/ 347 w 347"/>
              <a:gd name="T9" fmla="*/ 168 h 394"/>
              <a:gd name="T10" fmla="*/ 174 w 347"/>
              <a:gd name="T11" fmla="*/ 61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" h="394">
                <a:moveTo>
                  <a:pt x="174" y="61"/>
                </a:moveTo>
                <a:cubicBezTo>
                  <a:pt x="114" y="0"/>
                  <a:pt x="54" y="20"/>
                  <a:pt x="14" y="60"/>
                </a:cubicBezTo>
                <a:cubicBezTo>
                  <a:pt x="5" y="89"/>
                  <a:pt x="0" y="121"/>
                  <a:pt x="0" y="154"/>
                </a:cubicBezTo>
                <a:cubicBezTo>
                  <a:pt x="0" y="287"/>
                  <a:pt x="78" y="394"/>
                  <a:pt x="174" y="394"/>
                </a:cubicBezTo>
                <a:cubicBezTo>
                  <a:pt x="266" y="394"/>
                  <a:pt x="341" y="294"/>
                  <a:pt x="347" y="168"/>
                </a:cubicBezTo>
                <a:cubicBezTo>
                  <a:pt x="308" y="165"/>
                  <a:pt x="239" y="127"/>
                  <a:pt x="174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111" name="フリーフォーム 110"/>
          <p:cNvSpPr>
            <a:spLocks noChangeAspect="1"/>
          </p:cNvSpPr>
          <p:nvPr/>
        </p:nvSpPr>
        <p:spPr bwMode="gray">
          <a:xfrm>
            <a:off x="1375365" y="2791299"/>
            <a:ext cx="347297" cy="388485"/>
          </a:xfrm>
          <a:custGeom>
            <a:avLst/>
            <a:gdLst>
              <a:gd name="connsiteX0" fmla="*/ 243036 w 823913"/>
              <a:gd name="connsiteY0" fmla="*/ 469900 h 917575"/>
              <a:gd name="connsiteX1" fmla="*/ 350633 w 823913"/>
              <a:gd name="connsiteY1" fmla="*/ 807725 h 917575"/>
              <a:gd name="connsiteX2" fmla="*/ 385998 w 823913"/>
              <a:gd name="connsiteY2" fmla="*/ 493977 h 917575"/>
              <a:gd name="connsiteX3" fmla="*/ 437915 w 823913"/>
              <a:gd name="connsiteY3" fmla="*/ 493977 h 917575"/>
              <a:gd name="connsiteX4" fmla="*/ 473280 w 823913"/>
              <a:gd name="connsiteY4" fmla="*/ 807725 h 917575"/>
              <a:gd name="connsiteX5" fmla="*/ 580878 w 823913"/>
              <a:gd name="connsiteY5" fmla="*/ 469900 h 917575"/>
              <a:gd name="connsiteX6" fmla="*/ 789301 w 823913"/>
              <a:gd name="connsiteY6" fmla="*/ 527834 h 917575"/>
              <a:gd name="connsiteX7" fmla="*/ 823913 w 823913"/>
              <a:gd name="connsiteY7" fmla="*/ 585769 h 917575"/>
              <a:gd name="connsiteX8" fmla="*/ 823913 w 823913"/>
              <a:gd name="connsiteY8" fmla="*/ 897260 h 917575"/>
              <a:gd name="connsiteX9" fmla="*/ 803597 w 823913"/>
              <a:gd name="connsiteY9" fmla="*/ 917575 h 917575"/>
              <a:gd name="connsiteX10" fmla="*/ 20316 w 823913"/>
              <a:gd name="connsiteY10" fmla="*/ 917575 h 917575"/>
              <a:gd name="connsiteX11" fmla="*/ 0 w 823913"/>
              <a:gd name="connsiteY11" fmla="*/ 897260 h 917575"/>
              <a:gd name="connsiteX12" fmla="*/ 0 w 823913"/>
              <a:gd name="connsiteY12" fmla="*/ 585769 h 917575"/>
              <a:gd name="connsiteX13" fmla="*/ 34612 w 823913"/>
              <a:gd name="connsiteY13" fmla="*/ 527834 h 917575"/>
              <a:gd name="connsiteX14" fmla="*/ 243036 w 823913"/>
              <a:gd name="connsiteY14" fmla="*/ 469900 h 917575"/>
              <a:gd name="connsiteX15" fmla="*/ 408782 w 823913"/>
              <a:gd name="connsiteY15" fmla="*/ 0 h 917575"/>
              <a:gd name="connsiteX16" fmla="*/ 579439 w 823913"/>
              <a:gd name="connsiteY16" fmla="*/ 220663 h 917575"/>
              <a:gd name="connsiteX17" fmla="*/ 408782 w 823913"/>
              <a:gd name="connsiteY17" fmla="*/ 441326 h 917575"/>
              <a:gd name="connsiteX18" fmla="*/ 238125 w 823913"/>
              <a:gd name="connsiteY18" fmla="*/ 220663 h 917575"/>
              <a:gd name="connsiteX19" fmla="*/ 408782 w 823913"/>
              <a:gd name="connsiteY19" fmla="*/ 0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3913" h="917575">
                <a:moveTo>
                  <a:pt x="243036" y="469900"/>
                </a:moveTo>
                <a:cubicBezTo>
                  <a:pt x="243036" y="469900"/>
                  <a:pt x="243036" y="469900"/>
                  <a:pt x="350633" y="807725"/>
                </a:cubicBezTo>
                <a:cubicBezTo>
                  <a:pt x="350633" y="807725"/>
                  <a:pt x="350633" y="807725"/>
                  <a:pt x="385998" y="493977"/>
                </a:cubicBezTo>
                <a:cubicBezTo>
                  <a:pt x="385998" y="493977"/>
                  <a:pt x="385998" y="493977"/>
                  <a:pt x="437915" y="493977"/>
                </a:cubicBezTo>
                <a:cubicBezTo>
                  <a:pt x="437915" y="493977"/>
                  <a:pt x="437915" y="493977"/>
                  <a:pt x="473280" y="807725"/>
                </a:cubicBezTo>
                <a:cubicBezTo>
                  <a:pt x="473280" y="807725"/>
                  <a:pt x="473280" y="807725"/>
                  <a:pt x="580878" y="469900"/>
                </a:cubicBezTo>
                <a:cubicBezTo>
                  <a:pt x="580878" y="469900"/>
                  <a:pt x="775005" y="523320"/>
                  <a:pt x="789301" y="527834"/>
                </a:cubicBezTo>
                <a:cubicBezTo>
                  <a:pt x="823161" y="536863"/>
                  <a:pt x="823913" y="553416"/>
                  <a:pt x="823913" y="585769"/>
                </a:cubicBezTo>
                <a:cubicBezTo>
                  <a:pt x="823913" y="585769"/>
                  <a:pt x="823913" y="585769"/>
                  <a:pt x="823913" y="897260"/>
                </a:cubicBezTo>
                <a:cubicBezTo>
                  <a:pt x="823913" y="908546"/>
                  <a:pt x="814884" y="917575"/>
                  <a:pt x="803597" y="917575"/>
                </a:cubicBezTo>
                <a:cubicBezTo>
                  <a:pt x="803597" y="917575"/>
                  <a:pt x="803597" y="917575"/>
                  <a:pt x="20316" y="917575"/>
                </a:cubicBezTo>
                <a:cubicBezTo>
                  <a:pt x="9029" y="917575"/>
                  <a:pt x="0" y="908546"/>
                  <a:pt x="0" y="897260"/>
                </a:cubicBezTo>
                <a:cubicBezTo>
                  <a:pt x="0" y="897260"/>
                  <a:pt x="0" y="897260"/>
                  <a:pt x="0" y="585769"/>
                </a:cubicBezTo>
                <a:cubicBezTo>
                  <a:pt x="0" y="553416"/>
                  <a:pt x="752" y="536863"/>
                  <a:pt x="34612" y="527834"/>
                </a:cubicBezTo>
                <a:cubicBezTo>
                  <a:pt x="48908" y="523320"/>
                  <a:pt x="243036" y="469900"/>
                  <a:pt x="243036" y="469900"/>
                </a:cubicBezTo>
                <a:close/>
                <a:moveTo>
                  <a:pt x="408782" y="0"/>
                </a:moveTo>
                <a:cubicBezTo>
                  <a:pt x="503033" y="0"/>
                  <a:pt x="579439" y="98794"/>
                  <a:pt x="579439" y="220663"/>
                </a:cubicBezTo>
                <a:cubicBezTo>
                  <a:pt x="579439" y="342532"/>
                  <a:pt x="503033" y="441326"/>
                  <a:pt x="408782" y="441326"/>
                </a:cubicBezTo>
                <a:cubicBezTo>
                  <a:pt x="314531" y="441326"/>
                  <a:pt x="238125" y="342532"/>
                  <a:pt x="238125" y="220663"/>
                </a:cubicBezTo>
                <a:cubicBezTo>
                  <a:pt x="238125" y="98794"/>
                  <a:pt x="314531" y="0"/>
                  <a:pt x="40878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12" name="Freeform 19"/>
          <p:cNvSpPr>
            <a:spLocks noChangeAspect="1"/>
          </p:cNvSpPr>
          <p:nvPr/>
        </p:nvSpPr>
        <p:spPr bwMode="gray">
          <a:xfrm>
            <a:off x="1492469" y="2834987"/>
            <a:ext cx="109743" cy="125687"/>
          </a:xfrm>
          <a:custGeom>
            <a:avLst/>
            <a:gdLst>
              <a:gd name="T0" fmla="*/ 174 w 347"/>
              <a:gd name="T1" fmla="*/ 61 h 394"/>
              <a:gd name="T2" fmla="*/ 14 w 347"/>
              <a:gd name="T3" fmla="*/ 60 h 394"/>
              <a:gd name="T4" fmla="*/ 0 w 347"/>
              <a:gd name="T5" fmla="*/ 154 h 394"/>
              <a:gd name="T6" fmla="*/ 174 w 347"/>
              <a:gd name="T7" fmla="*/ 394 h 394"/>
              <a:gd name="T8" fmla="*/ 347 w 347"/>
              <a:gd name="T9" fmla="*/ 168 h 394"/>
              <a:gd name="T10" fmla="*/ 174 w 347"/>
              <a:gd name="T11" fmla="*/ 61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" h="394">
                <a:moveTo>
                  <a:pt x="174" y="61"/>
                </a:moveTo>
                <a:cubicBezTo>
                  <a:pt x="114" y="0"/>
                  <a:pt x="54" y="20"/>
                  <a:pt x="14" y="60"/>
                </a:cubicBezTo>
                <a:cubicBezTo>
                  <a:pt x="5" y="89"/>
                  <a:pt x="0" y="121"/>
                  <a:pt x="0" y="154"/>
                </a:cubicBezTo>
                <a:cubicBezTo>
                  <a:pt x="0" y="287"/>
                  <a:pt x="78" y="394"/>
                  <a:pt x="174" y="394"/>
                </a:cubicBezTo>
                <a:cubicBezTo>
                  <a:pt x="266" y="394"/>
                  <a:pt x="341" y="294"/>
                  <a:pt x="347" y="168"/>
                </a:cubicBezTo>
                <a:cubicBezTo>
                  <a:pt x="308" y="165"/>
                  <a:pt x="239" y="127"/>
                  <a:pt x="174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cxnSp>
        <p:nvCxnSpPr>
          <p:cNvPr id="131" name="直線コネクタ 130"/>
          <p:cNvCxnSpPr>
            <a:stCxn id="99" idx="3"/>
            <a:endCxn id="51" idx="1"/>
          </p:cNvCxnSpPr>
          <p:nvPr/>
        </p:nvCxnSpPr>
        <p:spPr bwMode="auto">
          <a:xfrm>
            <a:off x="3138810" y="2933470"/>
            <a:ext cx="1293242" cy="26224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8" name="テキスト ボックス 147"/>
          <p:cNvSpPr txBox="1"/>
          <p:nvPr/>
        </p:nvSpPr>
        <p:spPr>
          <a:xfrm>
            <a:off x="2227253" y="2365008"/>
            <a:ext cx="113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developers</a:t>
            </a:r>
            <a:endParaRPr kumimoji="1" lang="ja-JP" altLang="en-US" sz="1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302818" y="1650140"/>
            <a:ext cx="1020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ITA</a:t>
            </a:r>
            <a:r>
              <a:rPr lang="ja-JP" altLang="en-US" sz="1400" dirty="0"/>
              <a:t>ロール</a:t>
            </a:r>
            <a:endParaRPr lang="en-US" altLang="ja-JP" sz="1400" dirty="0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2227253" y="3084085"/>
            <a:ext cx="113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operators1</a:t>
            </a:r>
            <a:endParaRPr lang="ja-JP" altLang="en-US" sz="1400" dirty="0"/>
          </a:p>
        </p:txBody>
      </p:sp>
      <p:cxnSp>
        <p:nvCxnSpPr>
          <p:cNvPr id="155" name="直線コネクタ 154"/>
          <p:cNvCxnSpPr>
            <a:stCxn id="100" idx="3"/>
            <a:endCxn id="51" idx="1"/>
          </p:cNvCxnSpPr>
          <p:nvPr/>
        </p:nvCxnSpPr>
        <p:spPr bwMode="auto">
          <a:xfrm flipV="1">
            <a:off x="3138810" y="3195718"/>
            <a:ext cx="1293242" cy="48250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直線コネクタ 40"/>
          <p:cNvCxnSpPr/>
          <p:nvPr/>
        </p:nvCxnSpPr>
        <p:spPr bwMode="auto">
          <a:xfrm>
            <a:off x="1752678" y="2207225"/>
            <a:ext cx="661518" cy="63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6" name="正方形/長方形 175"/>
          <p:cNvSpPr/>
          <p:nvPr/>
        </p:nvSpPr>
        <p:spPr bwMode="auto">
          <a:xfrm>
            <a:off x="4113445" y="1488585"/>
            <a:ext cx="4740026" cy="251649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06" name="テキスト ボックス 205"/>
          <p:cNvSpPr txBox="1"/>
          <p:nvPr/>
        </p:nvSpPr>
        <p:spPr>
          <a:xfrm>
            <a:off x="4113444" y="1529222"/>
            <a:ext cx="1074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メニュー</a:t>
            </a:r>
            <a:r>
              <a:rPr lang="en-US" altLang="ja-JP" sz="1400" b="1" dirty="0"/>
              <a:t>A</a:t>
            </a:r>
            <a:endParaRPr kumimoji="1" lang="ja-JP" altLang="en-US" sz="1400" b="1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195670" y="3841323"/>
            <a:ext cx="113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operators2</a:t>
            </a:r>
            <a:endParaRPr lang="ja-JP" altLang="en-US" sz="1400" dirty="0"/>
          </a:p>
        </p:txBody>
      </p:sp>
      <p:cxnSp>
        <p:nvCxnSpPr>
          <p:cNvPr id="60" name="直線コネクタ 59"/>
          <p:cNvCxnSpPr/>
          <p:nvPr/>
        </p:nvCxnSpPr>
        <p:spPr bwMode="auto">
          <a:xfrm>
            <a:off x="1772328" y="2961475"/>
            <a:ext cx="661518" cy="63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直線コネクタ 60"/>
          <p:cNvCxnSpPr/>
          <p:nvPr/>
        </p:nvCxnSpPr>
        <p:spPr bwMode="auto">
          <a:xfrm>
            <a:off x="1772328" y="3678224"/>
            <a:ext cx="661518" cy="63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テキスト ボックス 62"/>
          <p:cNvSpPr txBox="1"/>
          <p:nvPr/>
        </p:nvSpPr>
        <p:spPr>
          <a:xfrm>
            <a:off x="6415800" y="1855821"/>
            <a:ext cx="22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アクセス許可ロール設定</a:t>
            </a:r>
            <a:endParaRPr kumimoji="1" lang="ja-JP" altLang="en-US" sz="1200" b="1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50149" y="3508947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1600" dirty="0"/>
              <a:t>ユーザ</a:t>
            </a:r>
            <a:r>
              <a:rPr lang="en-US" altLang="ja-JP" sz="1600" dirty="0"/>
              <a:t>3</a:t>
            </a:r>
            <a:endParaRPr kumimoji="1" lang="ja-JP" altLang="en-US" sz="1600" dirty="0"/>
          </a:p>
        </p:txBody>
      </p:sp>
      <p:sp>
        <p:nvSpPr>
          <p:cNvPr id="70" name="フリーフォーム 69"/>
          <p:cNvSpPr>
            <a:spLocks noChangeAspect="1"/>
          </p:cNvSpPr>
          <p:nvPr/>
        </p:nvSpPr>
        <p:spPr bwMode="gray">
          <a:xfrm>
            <a:off x="1374317" y="3452806"/>
            <a:ext cx="347297" cy="388485"/>
          </a:xfrm>
          <a:custGeom>
            <a:avLst/>
            <a:gdLst>
              <a:gd name="connsiteX0" fmla="*/ 243036 w 823913"/>
              <a:gd name="connsiteY0" fmla="*/ 469900 h 917575"/>
              <a:gd name="connsiteX1" fmla="*/ 350633 w 823913"/>
              <a:gd name="connsiteY1" fmla="*/ 807725 h 917575"/>
              <a:gd name="connsiteX2" fmla="*/ 385998 w 823913"/>
              <a:gd name="connsiteY2" fmla="*/ 493977 h 917575"/>
              <a:gd name="connsiteX3" fmla="*/ 437915 w 823913"/>
              <a:gd name="connsiteY3" fmla="*/ 493977 h 917575"/>
              <a:gd name="connsiteX4" fmla="*/ 473280 w 823913"/>
              <a:gd name="connsiteY4" fmla="*/ 807725 h 917575"/>
              <a:gd name="connsiteX5" fmla="*/ 580878 w 823913"/>
              <a:gd name="connsiteY5" fmla="*/ 469900 h 917575"/>
              <a:gd name="connsiteX6" fmla="*/ 789301 w 823913"/>
              <a:gd name="connsiteY6" fmla="*/ 527834 h 917575"/>
              <a:gd name="connsiteX7" fmla="*/ 823913 w 823913"/>
              <a:gd name="connsiteY7" fmla="*/ 585769 h 917575"/>
              <a:gd name="connsiteX8" fmla="*/ 823913 w 823913"/>
              <a:gd name="connsiteY8" fmla="*/ 897260 h 917575"/>
              <a:gd name="connsiteX9" fmla="*/ 803597 w 823913"/>
              <a:gd name="connsiteY9" fmla="*/ 917575 h 917575"/>
              <a:gd name="connsiteX10" fmla="*/ 20316 w 823913"/>
              <a:gd name="connsiteY10" fmla="*/ 917575 h 917575"/>
              <a:gd name="connsiteX11" fmla="*/ 0 w 823913"/>
              <a:gd name="connsiteY11" fmla="*/ 897260 h 917575"/>
              <a:gd name="connsiteX12" fmla="*/ 0 w 823913"/>
              <a:gd name="connsiteY12" fmla="*/ 585769 h 917575"/>
              <a:gd name="connsiteX13" fmla="*/ 34612 w 823913"/>
              <a:gd name="connsiteY13" fmla="*/ 527834 h 917575"/>
              <a:gd name="connsiteX14" fmla="*/ 243036 w 823913"/>
              <a:gd name="connsiteY14" fmla="*/ 469900 h 917575"/>
              <a:gd name="connsiteX15" fmla="*/ 408782 w 823913"/>
              <a:gd name="connsiteY15" fmla="*/ 0 h 917575"/>
              <a:gd name="connsiteX16" fmla="*/ 579439 w 823913"/>
              <a:gd name="connsiteY16" fmla="*/ 220663 h 917575"/>
              <a:gd name="connsiteX17" fmla="*/ 408782 w 823913"/>
              <a:gd name="connsiteY17" fmla="*/ 441326 h 917575"/>
              <a:gd name="connsiteX18" fmla="*/ 238125 w 823913"/>
              <a:gd name="connsiteY18" fmla="*/ 220663 h 917575"/>
              <a:gd name="connsiteX19" fmla="*/ 408782 w 823913"/>
              <a:gd name="connsiteY19" fmla="*/ 0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3913" h="917575">
                <a:moveTo>
                  <a:pt x="243036" y="469900"/>
                </a:moveTo>
                <a:cubicBezTo>
                  <a:pt x="243036" y="469900"/>
                  <a:pt x="243036" y="469900"/>
                  <a:pt x="350633" y="807725"/>
                </a:cubicBezTo>
                <a:cubicBezTo>
                  <a:pt x="350633" y="807725"/>
                  <a:pt x="350633" y="807725"/>
                  <a:pt x="385998" y="493977"/>
                </a:cubicBezTo>
                <a:cubicBezTo>
                  <a:pt x="385998" y="493977"/>
                  <a:pt x="385998" y="493977"/>
                  <a:pt x="437915" y="493977"/>
                </a:cubicBezTo>
                <a:cubicBezTo>
                  <a:pt x="437915" y="493977"/>
                  <a:pt x="437915" y="493977"/>
                  <a:pt x="473280" y="807725"/>
                </a:cubicBezTo>
                <a:cubicBezTo>
                  <a:pt x="473280" y="807725"/>
                  <a:pt x="473280" y="807725"/>
                  <a:pt x="580878" y="469900"/>
                </a:cubicBezTo>
                <a:cubicBezTo>
                  <a:pt x="580878" y="469900"/>
                  <a:pt x="775005" y="523320"/>
                  <a:pt x="789301" y="527834"/>
                </a:cubicBezTo>
                <a:cubicBezTo>
                  <a:pt x="823161" y="536863"/>
                  <a:pt x="823913" y="553416"/>
                  <a:pt x="823913" y="585769"/>
                </a:cubicBezTo>
                <a:cubicBezTo>
                  <a:pt x="823913" y="585769"/>
                  <a:pt x="823913" y="585769"/>
                  <a:pt x="823913" y="897260"/>
                </a:cubicBezTo>
                <a:cubicBezTo>
                  <a:pt x="823913" y="908546"/>
                  <a:pt x="814884" y="917575"/>
                  <a:pt x="803597" y="917575"/>
                </a:cubicBezTo>
                <a:cubicBezTo>
                  <a:pt x="803597" y="917575"/>
                  <a:pt x="803597" y="917575"/>
                  <a:pt x="20316" y="917575"/>
                </a:cubicBezTo>
                <a:cubicBezTo>
                  <a:pt x="9029" y="917575"/>
                  <a:pt x="0" y="908546"/>
                  <a:pt x="0" y="897260"/>
                </a:cubicBezTo>
                <a:cubicBezTo>
                  <a:pt x="0" y="897260"/>
                  <a:pt x="0" y="897260"/>
                  <a:pt x="0" y="585769"/>
                </a:cubicBezTo>
                <a:cubicBezTo>
                  <a:pt x="0" y="553416"/>
                  <a:pt x="752" y="536863"/>
                  <a:pt x="34612" y="527834"/>
                </a:cubicBezTo>
                <a:cubicBezTo>
                  <a:pt x="48908" y="523320"/>
                  <a:pt x="243036" y="469900"/>
                  <a:pt x="243036" y="469900"/>
                </a:cubicBezTo>
                <a:close/>
                <a:moveTo>
                  <a:pt x="408782" y="0"/>
                </a:moveTo>
                <a:cubicBezTo>
                  <a:pt x="503033" y="0"/>
                  <a:pt x="579439" y="98794"/>
                  <a:pt x="579439" y="220663"/>
                </a:cubicBezTo>
                <a:cubicBezTo>
                  <a:pt x="579439" y="342532"/>
                  <a:pt x="503033" y="441326"/>
                  <a:pt x="408782" y="441326"/>
                </a:cubicBezTo>
                <a:cubicBezTo>
                  <a:pt x="314531" y="441326"/>
                  <a:pt x="238125" y="342532"/>
                  <a:pt x="238125" y="220663"/>
                </a:cubicBezTo>
                <a:cubicBezTo>
                  <a:pt x="238125" y="98794"/>
                  <a:pt x="314531" y="0"/>
                  <a:pt x="40878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72" name="Freeform 19"/>
          <p:cNvSpPr>
            <a:spLocks noChangeAspect="1"/>
          </p:cNvSpPr>
          <p:nvPr/>
        </p:nvSpPr>
        <p:spPr bwMode="gray">
          <a:xfrm>
            <a:off x="1491421" y="3496494"/>
            <a:ext cx="109743" cy="125687"/>
          </a:xfrm>
          <a:custGeom>
            <a:avLst/>
            <a:gdLst>
              <a:gd name="T0" fmla="*/ 174 w 347"/>
              <a:gd name="T1" fmla="*/ 61 h 394"/>
              <a:gd name="T2" fmla="*/ 14 w 347"/>
              <a:gd name="T3" fmla="*/ 60 h 394"/>
              <a:gd name="T4" fmla="*/ 0 w 347"/>
              <a:gd name="T5" fmla="*/ 154 h 394"/>
              <a:gd name="T6" fmla="*/ 174 w 347"/>
              <a:gd name="T7" fmla="*/ 394 h 394"/>
              <a:gd name="T8" fmla="*/ 347 w 347"/>
              <a:gd name="T9" fmla="*/ 168 h 394"/>
              <a:gd name="T10" fmla="*/ 174 w 347"/>
              <a:gd name="T11" fmla="*/ 61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" h="394">
                <a:moveTo>
                  <a:pt x="174" y="61"/>
                </a:moveTo>
                <a:cubicBezTo>
                  <a:pt x="114" y="0"/>
                  <a:pt x="54" y="20"/>
                  <a:pt x="14" y="60"/>
                </a:cubicBezTo>
                <a:cubicBezTo>
                  <a:pt x="5" y="89"/>
                  <a:pt x="0" y="121"/>
                  <a:pt x="0" y="154"/>
                </a:cubicBezTo>
                <a:cubicBezTo>
                  <a:pt x="0" y="287"/>
                  <a:pt x="78" y="394"/>
                  <a:pt x="174" y="394"/>
                </a:cubicBezTo>
                <a:cubicBezTo>
                  <a:pt x="266" y="394"/>
                  <a:pt x="341" y="294"/>
                  <a:pt x="347" y="168"/>
                </a:cubicBezTo>
                <a:cubicBezTo>
                  <a:pt x="308" y="165"/>
                  <a:pt x="239" y="127"/>
                  <a:pt x="174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cxnSp>
        <p:nvCxnSpPr>
          <p:cNvPr id="74" name="直線コネクタ 73"/>
          <p:cNvCxnSpPr>
            <a:stCxn id="99" idx="3"/>
            <a:endCxn id="50" idx="1"/>
          </p:cNvCxnSpPr>
          <p:nvPr/>
        </p:nvCxnSpPr>
        <p:spPr bwMode="auto">
          <a:xfrm flipV="1">
            <a:off x="3138810" y="2348230"/>
            <a:ext cx="1293242" cy="58524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直線コネクタ 77"/>
          <p:cNvCxnSpPr>
            <a:stCxn id="98" idx="3"/>
            <a:endCxn id="51" idx="1"/>
          </p:cNvCxnSpPr>
          <p:nvPr/>
        </p:nvCxnSpPr>
        <p:spPr bwMode="auto">
          <a:xfrm>
            <a:off x="3138810" y="2236090"/>
            <a:ext cx="1293242" cy="95962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55" name="グループ化 54"/>
          <p:cNvGrpSpPr/>
          <p:nvPr/>
        </p:nvGrpSpPr>
        <p:grpSpPr>
          <a:xfrm>
            <a:off x="4432052" y="2132820"/>
            <a:ext cx="4138356" cy="1278308"/>
            <a:chOff x="4432052" y="2061322"/>
            <a:chExt cx="4138356" cy="977546"/>
          </a:xfrm>
        </p:grpSpPr>
        <p:sp>
          <p:nvSpPr>
            <p:cNvPr id="71" name="正方形/長方形 70"/>
            <p:cNvSpPr/>
            <p:nvPr/>
          </p:nvSpPr>
          <p:spPr bwMode="auto">
            <a:xfrm>
              <a:off x="6415800" y="2061322"/>
              <a:ext cx="2154608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b="1" dirty="0"/>
                <a:t>developers,operators1</a:t>
              </a:r>
              <a:endParaRPr lang="ja-JP" altLang="en-US" sz="1200" b="1" dirty="0"/>
            </a:p>
          </p:txBody>
        </p:sp>
        <p:sp>
          <p:nvSpPr>
            <p:cNvPr id="50" name="正方形/長方形 49"/>
            <p:cNvSpPr/>
            <p:nvPr/>
          </p:nvSpPr>
          <p:spPr bwMode="auto">
            <a:xfrm>
              <a:off x="4432052" y="2061322"/>
              <a:ext cx="1983747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>
                  <a:solidFill>
                    <a:srgbClr val="000000"/>
                  </a:solidFill>
                </a:rPr>
                <a:t>レコード</a:t>
              </a:r>
              <a:r>
                <a:rPr lang="en-US" altLang="ja-JP" sz="1400" b="1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51" name="正方形/長方形 50"/>
            <p:cNvSpPr/>
            <p:nvPr/>
          </p:nvSpPr>
          <p:spPr bwMode="auto">
            <a:xfrm>
              <a:off x="4432052" y="2709412"/>
              <a:ext cx="1983747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>
                  <a:solidFill>
                    <a:srgbClr val="000000"/>
                  </a:solidFill>
                </a:rPr>
                <a:t>レコード</a:t>
              </a:r>
              <a:r>
                <a:rPr lang="en-US" altLang="ja-JP" sz="1400" b="1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52" name="正方形/長方形 51"/>
            <p:cNvSpPr/>
            <p:nvPr/>
          </p:nvSpPr>
          <p:spPr bwMode="auto">
            <a:xfrm>
              <a:off x="4432052" y="2385688"/>
              <a:ext cx="1983747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>
                  <a:solidFill>
                    <a:srgbClr val="000000"/>
                  </a:solidFill>
                </a:rPr>
                <a:t>レコード</a:t>
              </a:r>
              <a:r>
                <a:rPr lang="en-US" altLang="ja-JP" sz="1400" b="1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81" name="正方形/長方形 80"/>
            <p:cNvSpPr/>
            <p:nvPr/>
          </p:nvSpPr>
          <p:spPr bwMode="auto">
            <a:xfrm>
              <a:off x="6415800" y="2386752"/>
              <a:ext cx="2154608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b="1" dirty="0"/>
                <a:t>developers</a:t>
              </a:r>
              <a:endParaRPr lang="ja-JP" altLang="en-US" sz="1200" b="1" dirty="0"/>
            </a:p>
          </p:txBody>
        </p:sp>
        <p:sp>
          <p:nvSpPr>
            <p:cNvPr id="82" name="正方形/長方形 81"/>
            <p:cNvSpPr/>
            <p:nvPr/>
          </p:nvSpPr>
          <p:spPr bwMode="auto">
            <a:xfrm>
              <a:off x="6415800" y="2709412"/>
              <a:ext cx="2154608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b="1" dirty="0">
                  <a:solidFill>
                    <a:srgbClr val="000000"/>
                  </a:solidFill>
                </a:rPr>
                <a:t>(</a:t>
              </a:r>
              <a:r>
                <a:rPr lang="ja-JP" altLang="en-US" sz="1200" b="1" dirty="0">
                  <a:solidFill>
                    <a:srgbClr val="000000"/>
                  </a:solidFill>
                </a:rPr>
                <a:t>空白</a:t>
              </a:r>
              <a:r>
                <a:rPr lang="en-US" altLang="ja-JP" sz="1200" b="1" dirty="0">
                  <a:solidFill>
                    <a:srgbClr val="000000"/>
                  </a:solidFill>
                </a:rPr>
                <a:t>)</a:t>
              </a:r>
            </a:p>
          </p:txBody>
        </p:sp>
      </p:grpSp>
      <p:sp>
        <p:nvSpPr>
          <p:cNvPr id="89" name="テキスト ボックス 88"/>
          <p:cNvSpPr txBox="1"/>
          <p:nvPr/>
        </p:nvSpPr>
        <p:spPr>
          <a:xfrm>
            <a:off x="4373179" y="1855821"/>
            <a:ext cx="1997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各レコード</a:t>
            </a: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2774607" y="2082201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/>
              <a:t>・</a:t>
            </a:r>
            <a:endParaRPr lang="en-US" altLang="ja-JP" sz="1400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774607" y="2779581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/>
              <a:t>・</a:t>
            </a:r>
            <a:endParaRPr lang="en-US" altLang="ja-JP" sz="14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2774607" y="3524335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/>
              <a:t>・</a:t>
            </a:r>
            <a:endParaRPr lang="en-US" altLang="ja-JP" sz="1400" dirty="0"/>
          </a:p>
        </p:txBody>
      </p:sp>
      <p:grpSp>
        <p:nvGrpSpPr>
          <p:cNvPr id="113" name="グループ化 112"/>
          <p:cNvGrpSpPr/>
          <p:nvPr/>
        </p:nvGrpSpPr>
        <p:grpSpPr>
          <a:xfrm>
            <a:off x="6444260" y="1052670"/>
            <a:ext cx="2376330" cy="343425"/>
            <a:chOff x="5868180" y="1034192"/>
            <a:chExt cx="2376330" cy="605984"/>
          </a:xfrm>
        </p:grpSpPr>
        <p:sp>
          <p:nvSpPr>
            <p:cNvPr id="114" name="正方形/長方形 113"/>
            <p:cNvSpPr/>
            <p:nvPr/>
          </p:nvSpPr>
          <p:spPr bwMode="auto">
            <a:xfrm>
              <a:off x="5868180" y="1034192"/>
              <a:ext cx="2376330" cy="605984"/>
            </a:xfrm>
            <a:prstGeom prst="rect">
              <a:avLst/>
            </a:prstGeom>
            <a:ln w="1587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100" dirty="0"/>
                <a:t>                   </a:t>
              </a:r>
              <a:endParaRPr lang="en-US" altLang="ja-JP" sz="1100" dirty="0">
                <a:solidFill>
                  <a:srgbClr val="000000"/>
                </a:solidFill>
              </a:endParaRPr>
            </a:p>
            <a:p>
              <a:r>
                <a:rPr lang="en-US" altLang="ja-JP" sz="1100" dirty="0"/>
                <a:t>                   </a:t>
              </a:r>
              <a:endParaRPr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116" name="正方形/長方形 115"/>
            <p:cNvSpPr/>
            <p:nvPr/>
          </p:nvSpPr>
          <p:spPr bwMode="auto">
            <a:xfrm>
              <a:off x="6823696" y="1178063"/>
              <a:ext cx="1368190" cy="326975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>
                  <a:latin typeface="+mn-ea"/>
                </a:rPr>
                <a:t>アクセス可</a:t>
              </a:r>
            </a:p>
          </p:txBody>
        </p:sp>
        <p:cxnSp>
          <p:nvCxnSpPr>
            <p:cNvPr id="117" name="直線コネクタ 116"/>
            <p:cNvCxnSpPr/>
            <p:nvPr/>
          </p:nvCxnSpPr>
          <p:spPr bwMode="auto">
            <a:xfrm>
              <a:off x="6063955" y="1288320"/>
              <a:ext cx="65222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2" name="テキスト ボックス 121"/>
          <p:cNvSpPr txBox="1"/>
          <p:nvPr/>
        </p:nvSpPr>
        <p:spPr>
          <a:xfrm rot="5400000">
            <a:off x="5112718" y="3564149"/>
            <a:ext cx="635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/>
              <a:t>・・・</a:t>
            </a:r>
          </a:p>
        </p:txBody>
      </p:sp>
      <p:sp>
        <p:nvSpPr>
          <p:cNvPr id="123" name="テキスト ボックス 122"/>
          <p:cNvSpPr txBox="1"/>
          <p:nvPr/>
        </p:nvSpPr>
        <p:spPr>
          <a:xfrm rot="5400000">
            <a:off x="7162134" y="3564149"/>
            <a:ext cx="635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/>
              <a:t>・・・</a:t>
            </a:r>
          </a:p>
        </p:txBody>
      </p:sp>
      <p:sp>
        <p:nvSpPr>
          <p:cNvPr id="166" name="Oval 97"/>
          <p:cNvSpPr>
            <a:spLocks noChangeAspect="1" noChangeArrowheads="1"/>
          </p:cNvSpPr>
          <p:nvPr/>
        </p:nvSpPr>
        <p:spPr bwMode="gray">
          <a:xfrm>
            <a:off x="2434978" y="2738532"/>
            <a:ext cx="755632" cy="379312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59" name="Oval 97"/>
          <p:cNvSpPr>
            <a:spLocks noChangeAspect="1" noChangeArrowheads="1"/>
          </p:cNvSpPr>
          <p:nvPr/>
        </p:nvSpPr>
        <p:spPr bwMode="gray">
          <a:xfrm>
            <a:off x="2430473" y="3481567"/>
            <a:ext cx="755632" cy="379312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124" name="Oval 97"/>
          <p:cNvSpPr>
            <a:spLocks noChangeAspect="1" noChangeArrowheads="1"/>
          </p:cNvSpPr>
          <p:nvPr/>
        </p:nvSpPr>
        <p:spPr bwMode="gray">
          <a:xfrm>
            <a:off x="2434978" y="2021366"/>
            <a:ext cx="755632" cy="379312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4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</a:t>
            </a:r>
            <a:r>
              <a:rPr lang="ja-JP" altLang="en-US" dirty="0">
                <a:latin typeface="+mn-ea"/>
              </a:rPr>
              <a:t>基本コンソールの説明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0978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33" y="4260296"/>
            <a:ext cx="8278477" cy="1815520"/>
          </a:xfrm>
          <a:prstGeom prst="rect">
            <a:avLst/>
          </a:prstGeom>
        </p:spPr>
      </p:pic>
      <p:sp>
        <p:nvSpPr>
          <p:cNvPr id="1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1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/>
              <a:t>ITA</a:t>
            </a:r>
            <a:r>
              <a:rPr lang="ja-JP" altLang="en-US" b="1" dirty="0"/>
              <a:t>における機器の管理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「基本コンソール」メニューグループ </a:t>
            </a:r>
            <a:r>
              <a:rPr lang="en-US" altLang="ja-JP" dirty="0"/>
              <a:t>&gt;&gt;</a:t>
            </a:r>
            <a:r>
              <a:rPr lang="ja-JP" altLang="en-US" dirty="0"/>
              <a:t> 「機器一覧」メニューでは、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作業対象ホストの必要情報を登録します。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ホストごとに認証情報が設定可能です。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認証方式については「パスワード認証」と「鍵認証」の２種類から選択ができます。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における機器の管理 </a:t>
            </a:r>
            <a:r>
              <a:rPr lang="en-US" altLang="ja-JP" dirty="0"/>
              <a:t>(1/2)</a:t>
            </a:r>
            <a:endParaRPr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1080929" y="4567151"/>
            <a:ext cx="1656230" cy="43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776727"/>
              </p:ext>
            </p:extLst>
          </p:nvPr>
        </p:nvGraphicFramePr>
        <p:xfrm>
          <a:off x="500624" y="2721960"/>
          <a:ext cx="8247953" cy="136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46">
                  <a:extLst>
                    <a:ext uri="{9D8B030D-6E8A-4147-A177-3AD203B41FA5}">
                      <a16:colId xmlns:a16="http://schemas.microsoft.com/office/drawing/2014/main" val="3203327840"/>
                    </a:ext>
                  </a:extLst>
                </a:gridCol>
                <a:gridCol w="2664369">
                  <a:extLst>
                    <a:ext uri="{9D8B030D-6E8A-4147-A177-3AD203B41FA5}">
                      <a16:colId xmlns:a16="http://schemas.microsoft.com/office/drawing/2014/main" val="706150533"/>
                    </a:ext>
                  </a:extLst>
                </a:gridCol>
                <a:gridCol w="2664369">
                  <a:extLst>
                    <a:ext uri="{9D8B030D-6E8A-4147-A177-3AD203B41FA5}">
                      <a16:colId xmlns:a16="http://schemas.microsoft.com/office/drawing/2014/main" val="2132228115"/>
                    </a:ext>
                  </a:extLst>
                </a:gridCol>
                <a:gridCol w="2664369">
                  <a:extLst>
                    <a:ext uri="{9D8B030D-6E8A-4147-A177-3AD203B41FA5}">
                      <a16:colId xmlns:a16="http://schemas.microsoft.com/office/drawing/2014/main" val="2525676819"/>
                    </a:ext>
                  </a:extLst>
                </a:gridCol>
              </a:tblGrid>
              <a:tr h="360052">
                <a:tc gridSpan="4"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latin typeface="+mn-lt"/>
                        </a:rPr>
                        <a:t>主な登録項目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85177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>
                          <a:latin typeface="+mn-lt"/>
                          <a:sym typeface="Wingdings" panose="05000000000000000000" pitchFamily="2" charset="2"/>
                        </a:rPr>
                        <a:t>HW</a:t>
                      </a:r>
                      <a:r>
                        <a:rPr lang="ja-JP" altLang="en-US" sz="1600" b="1" dirty="0">
                          <a:latin typeface="+mn-lt"/>
                          <a:sym typeface="Wingdings" panose="05000000000000000000" pitchFamily="2" charset="2"/>
                        </a:rPr>
                        <a:t>機器種別</a:t>
                      </a:r>
                      <a:endParaRPr lang="en-US" altLang="ja-JP" sz="1600" b="1" dirty="0"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>
                          <a:latin typeface="+mn-lt"/>
                          <a:sym typeface="Wingdings" panose="05000000000000000000" pitchFamily="2" charset="2"/>
                        </a:rPr>
                        <a:t>・ホスト名</a:t>
                      </a:r>
                      <a:endParaRPr lang="en-US" altLang="ja-JP" sz="1600" b="1" dirty="0"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>
                          <a:latin typeface="+mn-lt"/>
                          <a:sym typeface="Wingdings" panose="05000000000000000000" pitchFamily="2" charset="2"/>
                        </a:rPr>
                        <a:t>IP</a:t>
                      </a:r>
                      <a:r>
                        <a:rPr lang="ja-JP" altLang="en-US" sz="1600" b="1" dirty="0">
                          <a:latin typeface="+mn-lt"/>
                          <a:sym typeface="Wingdings" panose="05000000000000000000" pitchFamily="2" charset="2"/>
                        </a:rPr>
                        <a:t>アドレス</a:t>
                      </a:r>
                      <a:endParaRPr lang="en-US" altLang="ja-JP" sz="1600" b="1" dirty="0">
                        <a:solidFill>
                          <a:srgbClr val="FF0000"/>
                        </a:solidFill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76537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>
                          <a:latin typeface="+mn-lt"/>
                          <a:sym typeface="Wingdings" panose="05000000000000000000" pitchFamily="2" charset="2"/>
                        </a:rPr>
                        <a:t>・ログインユーザ</a:t>
                      </a:r>
                      <a:r>
                        <a:rPr lang="en-US" altLang="ja-JP" sz="1600" b="1" dirty="0">
                          <a:latin typeface="+mn-lt"/>
                          <a:sym typeface="Wingdings" panose="05000000000000000000" pitchFamily="2" charset="2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>
                          <a:latin typeface="+mn-lt"/>
                          <a:sym typeface="Wingdings" panose="05000000000000000000" pitchFamily="2" charset="2"/>
                        </a:rPr>
                        <a:t>・ログインパスワード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>
                          <a:latin typeface="+mn-lt"/>
                          <a:sym typeface="Wingdings" panose="05000000000000000000" pitchFamily="2" charset="2"/>
                        </a:rPr>
                        <a:t>・認証方式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625608"/>
                  </a:ext>
                </a:extLst>
              </a:tr>
            </a:tbl>
          </a:graphicData>
        </a:graphic>
      </p:graphicFrame>
      <p:sp>
        <p:nvSpPr>
          <p:cNvPr id="18" name="角丸四角形 17"/>
          <p:cNvSpPr/>
          <p:nvPr/>
        </p:nvSpPr>
        <p:spPr bwMode="auto">
          <a:xfrm>
            <a:off x="3904317" y="4567151"/>
            <a:ext cx="1765659" cy="43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7057760" y="4567151"/>
            <a:ext cx="864120" cy="43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7744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641077" cy="5616476"/>
          </a:xfrm>
        </p:spPr>
        <p:txBody>
          <a:bodyPr>
            <a:normAutofit/>
          </a:bodyPr>
          <a:lstStyle/>
          <a:p>
            <a:r>
              <a:rPr lang="en-US" altLang="ja-JP" b="1" dirty="0"/>
              <a:t>ITA</a:t>
            </a:r>
            <a:r>
              <a:rPr lang="ja-JP" altLang="en-US" b="1" dirty="0"/>
              <a:t>における機器の管理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ITA</a:t>
            </a:r>
            <a:r>
              <a:rPr lang="ja-JP" altLang="en-US" dirty="0"/>
              <a:t>では、機器情報を別管理させることにより、機器情報の再利用性を高めることができ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設定情報変更などにも柔軟に対応することが可能です。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これらの機器の管理の活用方法につきましては</a:t>
            </a:r>
            <a:r>
              <a:rPr lang="ja-JP" altLang="en-US" dirty="0">
                <a:hlinkClick r:id="rId3"/>
              </a:rPr>
              <a:t>クイックスタート</a:t>
            </a:r>
            <a:r>
              <a:rPr lang="ja-JP" altLang="en-US" dirty="0"/>
              <a:t>を参照ください。</a:t>
            </a:r>
            <a:endParaRPr lang="en-US" altLang="ja-JP" dirty="0"/>
          </a:p>
          <a:p>
            <a:pPr marL="573750" lvl="2" indent="-285750">
              <a:buFont typeface="メイリオ" panose="020B0604030504040204" pitchFamily="50" charset="-128"/>
              <a:buChar char="※"/>
            </a:pPr>
            <a:r>
              <a:rPr lang="ja-JP" altLang="en-US" b="1" dirty="0">
                <a:latin typeface="+mn-ea"/>
              </a:rPr>
              <a:t>「</a:t>
            </a:r>
            <a:r>
              <a:rPr lang="en-US" altLang="ja-JP" dirty="0"/>
              <a:t>Movement</a:t>
            </a:r>
            <a:r>
              <a:rPr lang="ja-JP" altLang="en-US" dirty="0"/>
              <a:t>（ムーブメント</a:t>
            </a:r>
            <a:r>
              <a:rPr lang="en-US" altLang="ja-JP" dirty="0"/>
              <a:t>※ITA</a:t>
            </a:r>
            <a:r>
              <a:rPr lang="ja-JP" altLang="en-US" dirty="0"/>
              <a:t>の独自用語）」とは作業の単位を意味します。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における機器の管理 </a:t>
            </a:r>
            <a:r>
              <a:rPr lang="en-US" altLang="ja-JP" dirty="0"/>
              <a:t>(2/2)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889552" y="2492870"/>
            <a:ext cx="3060000" cy="11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600" b="1" dirty="0">
              <a:latin typeface="+mn-ea"/>
            </a:endParaRPr>
          </a:p>
        </p:txBody>
      </p:sp>
      <p:cxnSp>
        <p:nvCxnSpPr>
          <p:cNvPr id="28" name="直線コネクタ 27"/>
          <p:cNvCxnSpPr>
            <a:stCxn id="6" idx="3"/>
          </p:cNvCxnSpPr>
          <p:nvPr/>
        </p:nvCxnSpPr>
        <p:spPr bwMode="auto">
          <a:xfrm flipV="1">
            <a:off x="3347580" y="2698941"/>
            <a:ext cx="710909" cy="36992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直線コネクタ 28"/>
          <p:cNvCxnSpPr>
            <a:stCxn id="6" idx="3"/>
          </p:cNvCxnSpPr>
          <p:nvPr/>
        </p:nvCxnSpPr>
        <p:spPr bwMode="auto">
          <a:xfrm flipV="1">
            <a:off x="3347580" y="3064987"/>
            <a:ext cx="721583" cy="388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直線コネクタ 29"/>
          <p:cNvCxnSpPr>
            <a:stCxn id="9" idx="3"/>
          </p:cNvCxnSpPr>
          <p:nvPr/>
        </p:nvCxnSpPr>
        <p:spPr bwMode="auto">
          <a:xfrm>
            <a:off x="3347580" y="4082009"/>
            <a:ext cx="687581" cy="27388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0" name="直線コネクタ 69"/>
          <p:cNvCxnSpPr>
            <a:stCxn id="6" idx="3"/>
          </p:cNvCxnSpPr>
          <p:nvPr/>
        </p:nvCxnSpPr>
        <p:spPr bwMode="auto">
          <a:xfrm>
            <a:off x="3347580" y="3068870"/>
            <a:ext cx="732257" cy="39647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正方形/長方形 71"/>
          <p:cNvSpPr/>
          <p:nvPr/>
        </p:nvSpPr>
        <p:spPr bwMode="auto">
          <a:xfrm>
            <a:off x="3889553" y="3767743"/>
            <a:ext cx="3060000" cy="79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600" b="1" dirty="0">
              <a:latin typeface="+mn-ea"/>
            </a:endParaRPr>
          </a:p>
        </p:txBody>
      </p:sp>
      <p:cxnSp>
        <p:nvCxnSpPr>
          <p:cNvPr id="82" name="直線コネクタ 81"/>
          <p:cNvCxnSpPr>
            <a:stCxn id="9" idx="3"/>
          </p:cNvCxnSpPr>
          <p:nvPr/>
        </p:nvCxnSpPr>
        <p:spPr bwMode="auto">
          <a:xfrm flipV="1">
            <a:off x="3347580" y="3979659"/>
            <a:ext cx="676219" cy="1023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4" name="正方形/長方形 83"/>
          <p:cNvSpPr/>
          <p:nvPr/>
        </p:nvSpPr>
        <p:spPr bwMode="auto">
          <a:xfrm>
            <a:off x="3889552" y="4653280"/>
            <a:ext cx="3060000" cy="79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600" b="1" dirty="0">
              <a:latin typeface="+mn-ea"/>
            </a:endParaRPr>
          </a:p>
        </p:txBody>
      </p:sp>
      <p:cxnSp>
        <p:nvCxnSpPr>
          <p:cNvPr id="89" name="直線コネクタ 88"/>
          <p:cNvCxnSpPr>
            <a:stCxn id="10" idx="3"/>
          </p:cNvCxnSpPr>
          <p:nvPr/>
        </p:nvCxnSpPr>
        <p:spPr bwMode="auto">
          <a:xfrm>
            <a:off x="3347580" y="5049280"/>
            <a:ext cx="687581" cy="17742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直線コネクタ 89"/>
          <p:cNvCxnSpPr>
            <a:stCxn id="10" idx="3"/>
          </p:cNvCxnSpPr>
          <p:nvPr/>
        </p:nvCxnSpPr>
        <p:spPr bwMode="auto">
          <a:xfrm flipV="1">
            <a:off x="3347580" y="4879980"/>
            <a:ext cx="687581" cy="1693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角丸四角形 54"/>
          <p:cNvSpPr/>
          <p:nvPr/>
        </p:nvSpPr>
        <p:spPr bwMode="auto">
          <a:xfrm>
            <a:off x="683460" y="5606362"/>
            <a:ext cx="7705070" cy="847058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j-ea"/>
              </a:rPr>
              <a:t>【</a:t>
            </a:r>
            <a:r>
              <a:rPr lang="ja-JP" altLang="en-US" sz="1400" b="1" dirty="0">
                <a:latin typeface="+mj-ea"/>
              </a:rPr>
              <a:t>例</a:t>
            </a:r>
            <a:r>
              <a:rPr lang="en-US" altLang="ja-JP" sz="1400" b="1" dirty="0">
                <a:latin typeface="+mj-ea"/>
              </a:rPr>
              <a:t>】</a:t>
            </a:r>
            <a:r>
              <a:rPr lang="ja-JP" altLang="en-US" sz="1400" b="1" dirty="0">
                <a:latin typeface="+mj-ea"/>
              </a:rPr>
              <a:t>ホスト</a:t>
            </a:r>
            <a:r>
              <a:rPr lang="en-US" altLang="ja-JP" sz="1400" b="1" dirty="0">
                <a:latin typeface="+mj-ea"/>
              </a:rPr>
              <a:t>C</a:t>
            </a:r>
            <a:r>
              <a:rPr lang="ja-JP" altLang="en-US" sz="1400" b="1" dirty="0">
                <a:latin typeface="+mj-ea"/>
              </a:rPr>
              <a:t>のパスワード変更が必要になり、変更を実施した。</a:t>
            </a:r>
            <a:endParaRPr lang="en-US" altLang="ja-JP" sz="1400" b="1" dirty="0">
              <a:latin typeface="+mj-ea"/>
            </a:endParaRPr>
          </a:p>
          <a:p>
            <a:pPr algn="ctr"/>
            <a:r>
              <a:rPr lang="ja-JP" altLang="en-US" sz="1400" b="1" dirty="0">
                <a:latin typeface="+mj-ea"/>
              </a:rPr>
              <a:t>↓</a:t>
            </a:r>
            <a:endParaRPr lang="en-US" altLang="ja-JP" sz="1400" b="1" dirty="0">
              <a:latin typeface="+mj-ea"/>
            </a:endParaRPr>
          </a:p>
          <a:p>
            <a:pPr algn="ctr"/>
            <a:r>
              <a:rPr lang="en-US" altLang="ja-JP" sz="1400" b="1" dirty="0">
                <a:latin typeface="+mj-ea"/>
              </a:rPr>
              <a:t>【</a:t>
            </a:r>
            <a:r>
              <a:rPr lang="ja-JP" altLang="en-US" sz="1400" b="1" dirty="0">
                <a:latin typeface="+mj-ea"/>
              </a:rPr>
              <a:t>結果</a:t>
            </a:r>
            <a:r>
              <a:rPr lang="en-US" altLang="ja-JP" sz="1400" b="1" dirty="0">
                <a:latin typeface="+mj-ea"/>
              </a:rPr>
              <a:t>】</a:t>
            </a:r>
            <a:r>
              <a:rPr lang="ja-JP" altLang="en-US" sz="1400" b="1" dirty="0">
                <a:latin typeface="+mj-ea"/>
              </a:rPr>
              <a:t>「ホスト</a:t>
            </a:r>
            <a:r>
              <a:rPr lang="en-US" altLang="ja-JP" sz="1400" b="1" dirty="0">
                <a:latin typeface="+mj-ea"/>
              </a:rPr>
              <a:t>C</a:t>
            </a:r>
            <a:r>
              <a:rPr lang="ja-JP" altLang="en-US" sz="1400" b="1" dirty="0">
                <a:latin typeface="+mj-ea"/>
              </a:rPr>
              <a:t>が紐付いている全ての</a:t>
            </a:r>
            <a:r>
              <a:rPr lang="en-US" altLang="ja-JP" sz="1400" b="1" dirty="0">
                <a:latin typeface="+mj-ea"/>
              </a:rPr>
              <a:t>Movement</a:t>
            </a:r>
            <a:r>
              <a:rPr lang="ja-JP" altLang="en-US" sz="1400" b="1" dirty="0">
                <a:latin typeface="+mj-ea"/>
              </a:rPr>
              <a:t>」に自動的に変更情報が反映される。</a:t>
            </a:r>
            <a:endParaRPr lang="en-US" altLang="ja-JP" sz="1400" b="1" dirty="0">
              <a:latin typeface="+mj-ea"/>
            </a:endParaRPr>
          </a:p>
        </p:txBody>
      </p:sp>
      <p:grpSp>
        <p:nvGrpSpPr>
          <p:cNvPr id="33" name="グループ化 32"/>
          <p:cNvGrpSpPr/>
          <p:nvPr/>
        </p:nvGrpSpPr>
        <p:grpSpPr>
          <a:xfrm>
            <a:off x="3994876" y="2551274"/>
            <a:ext cx="2870743" cy="306807"/>
            <a:chOff x="3562816" y="2137502"/>
            <a:chExt cx="2870743" cy="306807"/>
          </a:xfrm>
        </p:grpSpPr>
        <p:sp>
          <p:nvSpPr>
            <p:cNvPr id="51" name="Freeform 32"/>
            <p:cNvSpPr>
              <a:spLocks noChangeAspect="1"/>
            </p:cNvSpPr>
            <p:nvPr/>
          </p:nvSpPr>
          <p:spPr bwMode="gray">
            <a:xfrm>
              <a:off x="3562816" y="2137502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A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endParaRPr lang="ja-JP" altLang="en-US" sz="1400" dirty="0"/>
            </a:p>
          </p:txBody>
        </p:sp>
        <p:sp>
          <p:nvSpPr>
            <p:cNvPr id="71" name="Freeform 32"/>
            <p:cNvSpPr>
              <a:spLocks noChangeAspect="1"/>
            </p:cNvSpPr>
            <p:nvPr/>
          </p:nvSpPr>
          <p:spPr bwMode="gray">
            <a:xfrm>
              <a:off x="4705319" y="2137502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パスワード認証 </a:t>
              </a:r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A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994876" y="2914321"/>
            <a:ext cx="2870743" cy="306807"/>
            <a:chOff x="3562816" y="2470069"/>
            <a:chExt cx="2870743" cy="306807"/>
          </a:xfrm>
        </p:grpSpPr>
        <p:sp>
          <p:nvSpPr>
            <p:cNvPr id="64" name="Freeform 32"/>
            <p:cNvSpPr>
              <a:spLocks noChangeAspect="1"/>
            </p:cNvSpPr>
            <p:nvPr/>
          </p:nvSpPr>
          <p:spPr bwMode="gray">
            <a:xfrm>
              <a:off x="3562816" y="2470069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B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3" name="Freeform 32"/>
            <p:cNvSpPr>
              <a:spLocks noChangeAspect="1"/>
            </p:cNvSpPr>
            <p:nvPr/>
          </p:nvSpPr>
          <p:spPr bwMode="gray">
            <a:xfrm>
              <a:off x="4705319" y="2470069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鍵認証</a:t>
              </a:r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3994876" y="3278884"/>
            <a:ext cx="2870743" cy="306807"/>
            <a:chOff x="3562816" y="2802788"/>
            <a:chExt cx="2870743" cy="306807"/>
          </a:xfrm>
        </p:grpSpPr>
        <p:sp>
          <p:nvSpPr>
            <p:cNvPr id="66" name="Freeform 32"/>
            <p:cNvSpPr>
              <a:spLocks noChangeAspect="1"/>
            </p:cNvSpPr>
            <p:nvPr/>
          </p:nvSpPr>
          <p:spPr bwMode="gray">
            <a:xfrm>
              <a:off x="3562816" y="2802788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C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4" name="Freeform 32"/>
            <p:cNvSpPr>
              <a:spLocks noChangeAspect="1"/>
            </p:cNvSpPr>
            <p:nvPr/>
          </p:nvSpPr>
          <p:spPr bwMode="gray">
            <a:xfrm>
              <a:off x="4705319" y="2802788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パスワード認証 </a:t>
              </a:r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B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3994876" y="3826256"/>
            <a:ext cx="2870743" cy="306807"/>
            <a:chOff x="3562816" y="3406388"/>
            <a:chExt cx="2870743" cy="306807"/>
          </a:xfrm>
        </p:grpSpPr>
        <p:sp>
          <p:nvSpPr>
            <p:cNvPr id="75" name="Freeform 32"/>
            <p:cNvSpPr>
              <a:spLocks noChangeAspect="1"/>
            </p:cNvSpPr>
            <p:nvPr/>
          </p:nvSpPr>
          <p:spPr bwMode="gray">
            <a:xfrm>
              <a:off x="3562816" y="3406388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C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7" name="Freeform 32"/>
            <p:cNvSpPr>
              <a:spLocks noChangeAspect="1"/>
            </p:cNvSpPr>
            <p:nvPr/>
          </p:nvSpPr>
          <p:spPr bwMode="gray">
            <a:xfrm>
              <a:off x="4705319" y="3406388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パスワード認証 </a:t>
              </a:r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B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994876" y="4717738"/>
            <a:ext cx="2870743" cy="306807"/>
            <a:chOff x="3562816" y="4273486"/>
            <a:chExt cx="2870743" cy="306807"/>
          </a:xfrm>
        </p:grpSpPr>
        <p:sp>
          <p:nvSpPr>
            <p:cNvPr id="85" name="Freeform 32"/>
            <p:cNvSpPr>
              <a:spLocks noChangeAspect="1"/>
            </p:cNvSpPr>
            <p:nvPr/>
          </p:nvSpPr>
          <p:spPr bwMode="gray">
            <a:xfrm>
              <a:off x="3562816" y="4273486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C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Freeform 32"/>
            <p:cNvSpPr>
              <a:spLocks noChangeAspect="1"/>
            </p:cNvSpPr>
            <p:nvPr/>
          </p:nvSpPr>
          <p:spPr bwMode="gray">
            <a:xfrm>
              <a:off x="4705319" y="4273486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パスワード認証 </a:t>
              </a:r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B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3994876" y="4195903"/>
            <a:ext cx="2870743" cy="306807"/>
            <a:chOff x="3562816" y="3739459"/>
            <a:chExt cx="2870743" cy="306807"/>
          </a:xfrm>
        </p:grpSpPr>
        <p:sp>
          <p:nvSpPr>
            <p:cNvPr id="76" name="Freeform 32"/>
            <p:cNvSpPr>
              <a:spLocks noChangeAspect="1"/>
            </p:cNvSpPr>
            <p:nvPr/>
          </p:nvSpPr>
          <p:spPr bwMode="gray">
            <a:xfrm>
              <a:off x="3562816" y="3739459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D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1" name="Freeform 32"/>
            <p:cNvSpPr>
              <a:spLocks noChangeAspect="1"/>
            </p:cNvSpPr>
            <p:nvPr/>
          </p:nvSpPr>
          <p:spPr bwMode="gray">
            <a:xfrm>
              <a:off x="4705319" y="3739459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パスワード認証 </a:t>
              </a:r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C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3994876" y="5074469"/>
            <a:ext cx="2870743" cy="306807"/>
            <a:chOff x="3562816" y="4611929"/>
            <a:chExt cx="2870743" cy="306807"/>
          </a:xfrm>
        </p:grpSpPr>
        <p:sp>
          <p:nvSpPr>
            <p:cNvPr id="86" name="Freeform 32"/>
            <p:cNvSpPr>
              <a:spLocks noChangeAspect="1"/>
            </p:cNvSpPr>
            <p:nvPr/>
          </p:nvSpPr>
          <p:spPr bwMode="gray">
            <a:xfrm>
              <a:off x="3562816" y="4611929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E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3" name="Freeform 32"/>
            <p:cNvSpPr>
              <a:spLocks noChangeAspect="1"/>
            </p:cNvSpPr>
            <p:nvPr/>
          </p:nvSpPr>
          <p:spPr bwMode="gray">
            <a:xfrm>
              <a:off x="4705319" y="4611929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パスワード認証 </a:t>
              </a:r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D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02" name="角丸四角形 101"/>
          <p:cNvSpPr/>
          <p:nvPr/>
        </p:nvSpPr>
        <p:spPr bwMode="auto">
          <a:xfrm>
            <a:off x="3983914" y="3268861"/>
            <a:ext cx="2880000" cy="32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1" name="角丸四角形 90"/>
          <p:cNvSpPr/>
          <p:nvPr/>
        </p:nvSpPr>
        <p:spPr bwMode="auto">
          <a:xfrm>
            <a:off x="3983914" y="3807338"/>
            <a:ext cx="2880000" cy="32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2" name="角丸四角形 91"/>
          <p:cNvSpPr/>
          <p:nvPr/>
        </p:nvSpPr>
        <p:spPr bwMode="auto">
          <a:xfrm>
            <a:off x="3983914" y="4702554"/>
            <a:ext cx="2880000" cy="32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1547580" y="2798870"/>
            <a:ext cx="1800000" cy="540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Movement A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1547580" y="3812009"/>
            <a:ext cx="1800000" cy="540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Movement B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1547580" y="4779280"/>
            <a:ext cx="1800000" cy="540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Movement C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7603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右矢印 127"/>
          <p:cNvSpPr/>
          <p:nvPr/>
        </p:nvSpPr>
        <p:spPr bwMode="auto">
          <a:xfrm>
            <a:off x="3218956" y="4398454"/>
            <a:ext cx="3851600" cy="2089525"/>
          </a:xfrm>
          <a:prstGeom prst="rightArrow">
            <a:avLst>
              <a:gd name="adj1" fmla="val 79360"/>
              <a:gd name="adj2" fmla="val 52489"/>
            </a:avLst>
          </a:prstGeom>
          <a:solidFill>
            <a:schemeClr val="accent6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/>
          </a:p>
        </p:txBody>
      </p:sp>
      <p:sp>
        <p:nvSpPr>
          <p:cNvPr id="75" name="右矢印 74"/>
          <p:cNvSpPr/>
          <p:nvPr/>
        </p:nvSpPr>
        <p:spPr bwMode="auto">
          <a:xfrm>
            <a:off x="3216541" y="2047579"/>
            <a:ext cx="3851600" cy="2089525"/>
          </a:xfrm>
          <a:prstGeom prst="rightArrow">
            <a:avLst>
              <a:gd name="adj1" fmla="val 79360"/>
              <a:gd name="adj2" fmla="val 52489"/>
            </a:avLst>
          </a:prstGeom>
          <a:solidFill>
            <a:schemeClr val="accent6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/>
          </a:p>
        </p:txBody>
      </p:sp>
      <p:sp>
        <p:nvSpPr>
          <p:cNvPr id="81" name="正方形/長方形 80"/>
          <p:cNvSpPr/>
          <p:nvPr/>
        </p:nvSpPr>
        <p:spPr bwMode="auto">
          <a:xfrm>
            <a:off x="697819" y="2245919"/>
            <a:ext cx="2408262" cy="403256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オペレーションの概要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80359" y="764630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/>
              <a:t>オペレーションとは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ITA</a:t>
            </a:r>
            <a:r>
              <a:rPr lang="ja-JP" altLang="en-US" dirty="0"/>
              <a:t>での作業実行単位のことです。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作業予定、実行履歴などを管理することが可能です。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オペレーションの活用方法につきましては</a:t>
            </a:r>
            <a:r>
              <a:rPr lang="ja-JP" altLang="en-US" dirty="0">
                <a:hlinkClick r:id="rId3"/>
              </a:rPr>
              <a:t>クイックスタート</a:t>
            </a:r>
            <a:r>
              <a:rPr lang="ja-JP" altLang="en-US" dirty="0"/>
              <a:t>を参照ください。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30840" y="271602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>
                <a:solidFill>
                  <a:srgbClr val="002060"/>
                </a:solidFill>
              </a:rPr>
              <a:t>IaC</a:t>
            </a:r>
            <a:r>
              <a:rPr lang="ja-JP" altLang="en-US" sz="1100" b="1" dirty="0">
                <a:solidFill>
                  <a:srgbClr val="002060"/>
                </a:solidFill>
              </a:rPr>
              <a:t>①</a:t>
            </a:r>
            <a:endParaRPr kumimoji="1" lang="en-US" altLang="ja-JP" sz="1100" b="1" dirty="0">
              <a:solidFill>
                <a:srgbClr val="00206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3376923" y="2614510"/>
            <a:ext cx="2495946" cy="11480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243469" y="359064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>
                <a:solidFill>
                  <a:srgbClr val="002060"/>
                </a:solidFill>
              </a:rPr>
              <a:t>IaC</a:t>
            </a:r>
            <a:r>
              <a:rPr lang="ja-JP" altLang="en-US" sz="1100" b="1" dirty="0">
                <a:solidFill>
                  <a:srgbClr val="002060"/>
                </a:solidFill>
              </a:rPr>
              <a:t>②</a:t>
            </a:r>
            <a:endParaRPr kumimoji="1" lang="en-US" altLang="ja-JP" sz="1100" b="1" dirty="0">
              <a:solidFill>
                <a:srgbClr val="002060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2131817" y="3806351"/>
            <a:ext cx="846693" cy="616912"/>
            <a:chOff x="3626823" y="3711506"/>
            <a:chExt cx="846693" cy="616912"/>
          </a:xfrm>
        </p:grpSpPr>
        <p:sp>
          <p:nvSpPr>
            <p:cNvPr id="103" name="フローチャート: 書類 102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/>
                <a:t>……………………………</a:t>
              </a:r>
            </a:p>
            <a:p>
              <a:r>
                <a:rPr lang="en-US" altLang="ja-JP" sz="600" b="1" dirty="0"/>
                <a:t>…………………</a:t>
              </a:r>
            </a:p>
            <a:p>
              <a:r>
                <a:rPr lang="en-US" altLang="ja-JP" sz="600" b="1" dirty="0"/>
                <a:t>…………………………</a:t>
              </a:r>
            </a:p>
          </p:txBody>
        </p:sp>
        <p:sp>
          <p:nvSpPr>
            <p:cNvPr id="105" name="正方形/長方形 104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6" name="正方形/長方形 105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7" name="正方形/長方形 106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115" name="テキスト ボックス 114"/>
          <p:cNvSpPr txBox="1"/>
          <p:nvPr/>
        </p:nvSpPr>
        <p:spPr>
          <a:xfrm>
            <a:off x="2236367" y="443868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>
                <a:solidFill>
                  <a:srgbClr val="002060"/>
                </a:solidFill>
              </a:rPr>
              <a:t>IaC</a:t>
            </a:r>
            <a:r>
              <a:rPr lang="ja-JP" altLang="en-US" sz="1100" b="1" dirty="0">
                <a:solidFill>
                  <a:srgbClr val="002060"/>
                </a:solidFill>
              </a:rPr>
              <a:t>③</a:t>
            </a:r>
            <a:endParaRPr kumimoji="1" lang="en-US" altLang="ja-JP" sz="1100" b="1" dirty="0">
              <a:solidFill>
                <a:srgbClr val="002060"/>
              </a:solidFill>
            </a:endParaRPr>
          </a:p>
        </p:txBody>
      </p:sp>
      <p:grpSp>
        <p:nvGrpSpPr>
          <p:cNvPr id="116" name="グループ化 115"/>
          <p:cNvGrpSpPr/>
          <p:nvPr/>
        </p:nvGrpSpPr>
        <p:grpSpPr>
          <a:xfrm>
            <a:off x="2131397" y="2935399"/>
            <a:ext cx="846693" cy="616912"/>
            <a:chOff x="3626823" y="3711506"/>
            <a:chExt cx="846693" cy="616912"/>
          </a:xfrm>
        </p:grpSpPr>
        <p:sp>
          <p:nvSpPr>
            <p:cNvPr id="117" name="フローチャート: 書類 116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/>
                <a:t>……………………………</a:t>
              </a:r>
            </a:p>
            <a:p>
              <a:r>
                <a:rPr lang="en-US" altLang="ja-JP" sz="600" b="1" dirty="0"/>
                <a:t>…………………</a:t>
              </a:r>
            </a:p>
            <a:p>
              <a:r>
                <a:rPr lang="en-US" altLang="ja-JP" sz="600" b="1" dirty="0"/>
                <a:t>…………………………</a:t>
              </a:r>
            </a:p>
          </p:txBody>
        </p:sp>
        <p:sp>
          <p:nvSpPr>
            <p:cNvPr id="119" name="正方形/長方形 118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0" name="正方形/長方形 119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1" name="正方形/長方形 120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122" name="グループ化 121"/>
          <p:cNvGrpSpPr/>
          <p:nvPr/>
        </p:nvGrpSpPr>
        <p:grpSpPr>
          <a:xfrm>
            <a:off x="2133880" y="4656155"/>
            <a:ext cx="846693" cy="616912"/>
            <a:chOff x="3626823" y="3711506"/>
            <a:chExt cx="846693" cy="616912"/>
          </a:xfrm>
        </p:grpSpPr>
        <p:sp>
          <p:nvSpPr>
            <p:cNvPr id="123" name="フローチャート: 書類 122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/>
                <a:t>……………………………</a:t>
              </a:r>
            </a:p>
            <a:p>
              <a:r>
                <a:rPr lang="en-US" altLang="ja-JP" sz="600" b="1" dirty="0"/>
                <a:t>…………………</a:t>
              </a:r>
            </a:p>
            <a:p>
              <a:r>
                <a:rPr lang="en-US" altLang="ja-JP" sz="600" b="1" dirty="0"/>
                <a:t>…………………………</a:t>
              </a:r>
            </a:p>
          </p:txBody>
        </p:sp>
        <p:sp>
          <p:nvSpPr>
            <p:cNvPr id="125" name="正方形/長方形 124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6" name="正方形/長方形 125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7" name="正方形/長方形 126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cxnSp>
        <p:nvCxnSpPr>
          <p:cNvPr id="76" name="直線コネクタ 75"/>
          <p:cNvCxnSpPr>
            <a:stCxn id="74" idx="6"/>
          </p:cNvCxnSpPr>
          <p:nvPr/>
        </p:nvCxnSpPr>
        <p:spPr bwMode="auto">
          <a:xfrm flipV="1">
            <a:off x="1648457" y="3203470"/>
            <a:ext cx="474271" cy="40681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フローチャート: 代替処理 65"/>
          <p:cNvSpPr/>
          <p:nvPr/>
        </p:nvSpPr>
        <p:spPr bwMode="auto">
          <a:xfrm>
            <a:off x="717293" y="2343730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>
                <a:solidFill>
                  <a:srgbClr val="002060"/>
                </a:solidFill>
                <a:latin typeface="+mn-ea"/>
              </a:rPr>
              <a:t>Conductor</a:t>
            </a:r>
            <a:r>
              <a:rPr lang="ja-JP" altLang="en-US" sz="1200" b="1" dirty="0">
                <a:solidFill>
                  <a:srgbClr val="002060"/>
                </a:solidFill>
                <a:latin typeface="+mn-ea"/>
              </a:rPr>
              <a:t>クラス</a:t>
            </a:r>
            <a:endParaRPr lang="en-US" altLang="ja-JP" sz="1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29" name="フローチャート : 結合子 94"/>
          <p:cNvSpPr/>
          <p:nvPr/>
        </p:nvSpPr>
        <p:spPr bwMode="auto">
          <a:xfrm>
            <a:off x="6866694" y="2380403"/>
            <a:ext cx="1836000" cy="1440000"/>
          </a:xfrm>
          <a:prstGeom prst="flowChartConnector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accent6"/>
                </a:solidFill>
              </a:rPr>
              <a:t>対象機</a:t>
            </a:r>
            <a:r>
              <a:rPr lang="en-US" altLang="ja-JP" sz="1400" b="1" dirty="0">
                <a:solidFill>
                  <a:schemeClr val="accent6"/>
                </a:solidFill>
              </a:rPr>
              <a:t>A/B</a:t>
            </a:r>
            <a:r>
              <a:rPr lang="ja-JP" altLang="en-US" sz="1400" b="1" dirty="0">
                <a:solidFill>
                  <a:schemeClr val="accent6"/>
                </a:solidFill>
              </a:rPr>
              <a:t>が</a:t>
            </a:r>
            <a:endParaRPr lang="en-US" altLang="ja-JP" sz="1400" b="1" dirty="0">
              <a:solidFill>
                <a:schemeClr val="accent6"/>
              </a:solidFill>
            </a:endParaRPr>
          </a:p>
          <a:p>
            <a:pPr algn="ctr"/>
            <a:r>
              <a:rPr lang="ja-JP" altLang="en-US" sz="1400" b="1" dirty="0">
                <a:solidFill>
                  <a:schemeClr val="accent6"/>
                </a:solidFill>
              </a:rPr>
              <a:t>設定されます</a:t>
            </a:r>
            <a:endParaRPr lang="en-US" altLang="ja-JP" sz="1400" b="1" dirty="0">
              <a:solidFill>
                <a:schemeClr val="accent6"/>
              </a:solidFill>
            </a:endParaRPr>
          </a:p>
        </p:txBody>
      </p:sp>
      <p:sp>
        <p:nvSpPr>
          <p:cNvPr id="130" name="フローチャート : 結合子 94"/>
          <p:cNvSpPr/>
          <p:nvPr/>
        </p:nvSpPr>
        <p:spPr bwMode="auto">
          <a:xfrm>
            <a:off x="6866694" y="4705781"/>
            <a:ext cx="1836000" cy="1440000"/>
          </a:xfrm>
          <a:prstGeom prst="flowChartConnector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accent6"/>
                </a:solidFill>
              </a:rPr>
              <a:t>対象機器</a:t>
            </a:r>
            <a:r>
              <a:rPr lang="en-US" altLang="ja-JP" sz="1400" b="1" dirty="0">
                <a:solidFill>
                  <a:schemeClr val="accent6"/>
                </a:solidFill>
              </a:rPr>
              <a:t>C</a:t>
            </a:r>
            <a:r>
              <a:rPr lang="ja-JP" altLang="en-US" sz="1400" b="1" dirty="0">
                <a:solidFill>
                  <a:schemeClr val="accent6"/>
                </a:solidFill>
              </a:rPr>
              <a:t>が</a:t>
            </a:r>
            <a:endParaRPr lang="en-US" altLang="ja-JP" sz="1400" b="1" dirty="0">
              <a:solidFill>
                <a:schemeClr val="accent6"/>
              </a:solidFill>
            </a:endParaRPr>
          </a:p>
          <a:p>
            <a:pPr algn="ctr"/>
            <a:r>
              <a:rPr lang="ja-JP" altLang="en-US" sz="1400" b="1" dirty="0">
                <a:solidFill>
                  <a:schemeClr val="accent6"/>
                </a:solidFill>
              </a:rPr>
              <a:t>設定されます</a:t>
            </a:r>
            <a:endParaRPr lang="en-US" altLang="ja-JP" sz="1400" b="1" dirty="0">
              <a:solidFill>
                <a:schemeClr val="accent6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880414" y="2693241"/>
            <a:ext cx="768043" cy="3345883"/>
            <a:chOff x="821635" y="2595276"/>
            <a:chExt cx="768043" cy="3345883"/>
          </a:xfrm>
        </p:grpSpPr>
        <p:sp>
          <p:nvSpPr>
            <p:cNvPr id="72" name="フローチャート : 論理積ゲート 90"/>
            <p:cNvSpPr/>
            <p:nvPr/>
          </p:nvSpPr>
          <p:spPr bwMode="auto">
            <a:xfrm rot="16200000">
              <a:off x="1033400" y="2464845"/>
              <a:ext cx="344513" cy="605376"/>
            </a:xfrm>
            <a:prstGeom prst="flowChartDelay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bg1"/>
                  </a:solidFill>
                </a:rPr>
                <a:t>start</a:t>
              </a:r>
              <a:endParaRPr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フローチャート : 論理積ゲート 91"/>
            <p:cNvSpPr/>
            <p:nvPr/>
          </p:nvSpPr>
          <p:spPr bwMode="auto">
            <a:xfrm rot="5400000">
              <a:off x="1025656" y="5452999"/>
              <a:ext cx="360000" cy="616320"/>
            </a:xfrm>
            <a:prstGeom prst="flowChartDelay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bg1"/>
                  </a:solidFill>
                </a:rPr>
                <a:t>end</a:t>
              </a:r>
              <a:endParaRPr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フローチャート : 結合子 94"/>
            <p:cNvSpPr/>
            <p:nvPr/>
          </p:nvSpPr>
          <p:spPr bwMode="auto">
            <a:xfrm>
              <a:off x="821635" y="3179010"/>
              <a:ext cx="768043" cy="666627"/>
            </a:xfrm>
            <a:prstGeom prst="flowChartConnector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000" b="1" dirty="0">
                  <a:solidFill>
                    <a:schemeClr val="bg1"/>
                  </a:solidFill>
                </a:rPr>
                <a:t>Movement</a:t>
              </a:r>
              <a:r>
                <a:rPr kumimoji="1" lang="ja-JP" altLang="en-US" sz="1000" b="1" dirty="0">
                  <a:solidFill>
                    <a:schemeClr val="bg1"/>
                  </a:solidFill>
                </a:rPr>
                <a:t>①</a:t>
              </a:r>
            </a:p>
          </p:txBody>
        </p:sp>
        <p:cxnSp>
          <p:nvCxnSpPr>
            <p:cNvPr id="80" name="直線コネクタ 79"/>
            <p:cNvCxnSpPr/>
            <p:nvPr/>
          </p:nvCxnSpPr>
          <p:spPr bwMode="auto">
            <a:xfrm flipV="1">
              <a:off x="1204651" y="5170167"/>
              <a:ext cx="2010" cy="47070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直線コネクタ 87"/>
            <p:cNvCxnSpPr/>
            <p:nvPr/>
          </p:nvCxnSpPr>
          <p:spPr bwMode="auto">
            <a:xfrm flipV="1">
              <a:off x="1204035" y="4561476"/>
              <a:ext cx="3242" cy="5950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3" name="フローチャート : 結合子 94"/>
            <p:cNvSpPr/>
            <p:nvPr/>
          </p:nvSpPr>
          <p:spPr bwMode="auto">
            <a:xfrm>
              <a:off x="821635" y="4073682"/>
              <a:ext cx="768043" cy="666627"/>
            </a:xfrm>
            <a:prstGeom prst="flowChartConnector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000" b="1" dirty="0">
                  <a:solidFill>
                    <a:schemeClr val="bg1"/>
                  </a:solidFill>
                </a:rPr>
                <a:t>Movement</a:t>
              </a:r>
              <a:r>
                <a:rPr kumimoji="1" lang="ja-JP" altLang="en-US" sz="1000" b="1" dirty="0">
                  <a:solidFill>
                    <a:schemeClr val="bg1"/>
                  </a:solidFill>
                </a:rPr>
                <a:t>②</a:t>
              </a:r>
            </a:p>
          </p:txBody>
        </p:sp>
        <p:cxnSp>
          <p:nvCxnSpPr>
            <p:cNvPr id="86" name="直線コネクタ 85"/>
            <p:cNvCxnSpPr/>
            <p:nvPr/>
          </p:nvCxnSpPr>
          <p:spPr bwMode="auto">
            <a:xfrm flipV="1">
              <a:off x="1203329" y="2871996"/>
              <a:ext cx="4655" cy="32861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直線コネクタ 86"/>
            <p:cNvCxnSpPr/>
            <p:nvPr/>
          </p:nvCxnSpPr>
          <p:spPr bwMode="auto">
            <a:xfrm flipV="1">
              <a:off x="1203329" y="3796308"/>
              <a:ext cx="4655" cy="32861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グループ化 88"/>
          <p:cNvGrpSpPr/>
          <p:nvPr/>
        </p:nvGrpSpPr>
        <p:grpSpPr>
          <a:xfrm>
            <a:off x="2131397" y="5517547"/>
            <a:ext cx="846693" cy="616912"/>
            <a:chOff x="3626823" y="3711506"/>
            <a:chExt cx="846693" cy="616912"/>
          </a:xfrm>
        </p:grpSpPr>
        <p:sp>
          <p:nvSpPr>
            <p:cNvPr id="90" name="フローチャート: 書類 89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3" name="テキスト ボックス 92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/>
                <a:t>……………………………</a:t>
              </a:r>
            </a:p>
            <a:p>
              <a:r>
                <a:rPr lang="en-US" altLang="ja-JP" sz="600" b="1" dirty="0"/>
                <a:t>…………………</a:t>
              </a:r>
            </a:p>
            <a:p>
              <a:r>
                <a:rPr lang="en-US" altLang="ja-JP" sz="600" b="1" dirty="0"/>
                <a:t>…………………………</a:t>
              </a:r>
            </a:p>
          </p:txBody>
        </p:sp>
        <p:sp>
          <p:nvSpPr>
            <p:cNvPr id="94" name="正方形/長方形 93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5" name="正方形/長方形 94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6" name="正方形/長方形 95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108" name="テキスト ボックス 107"/>
          <p:cNvSpPr txBox="1"/>
          <p:nvPr/>
        </p:nvSpPr>
        <p:spPr>
          <a:xfrm>
            <a:off x="2247048" y="528898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>
                <a:solidFill>
                  <a:srgbClr val="002060"/>
                </a:solidFill>
              </a:rPr>
              <a:t>IaC</a:t>
            </a:r>
            <a:r>
              <a:rPr lang="ja-JP" altLang="en-US" sz="1100" b="1" dirty="0">
                <a:solidFill>
                  <a:srgbClr val="002060"/>
                </a:solidFill>
              </a:rPr>
              <a:t>④</a:t>
            </a:r>
            <a:endParaRPr kumimoji="1" lang="en-US" altLang="ja-JP" sz="1100" b="1" dirty="0">
              <a:solidFill>
                <a:srgbClr val="002060"/>
              </a:solidFill>
            </a:endParaRPr>
          </a:p>
        </p:txBody>
      </p:sp>
      <p:cxnSp>
        <p:nvCxnSpPr>
          <p:cNvPr id="109" name="直線コネクタ 108"/>
          <p:cNvCxnSpPr>
            <a:stCxn id="74" idx="6"/>
            <a:endCxn id="104" idx="1"/>
          </p:cNvCxnSpPr>
          <p:nvPr/>
        </p:nvCxnSpPr>
        <p:spPr bwMode="auto">
          <a:xfrm>
            <a:off x="1648457" y="3610289"/>
            <a:ext cx="483360" cy="4887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0" name="直線コネクタ 109"/>
          <p:cNvCxnSpPr>
            <a:stCxn id="74" idx="6"/>
            <a:endCxn id="124" idx="1"/>
          </p:cNvCxnSpPr>
          <p:nvPr/>
        </p:nvCxnSpPr>
        <p:spPr bwMode="auto">
          <a:xfrm>
            <a:off x="1648457" y="3610289"/>
            <a:ext cx="485423" cy="133856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直線コネクタ 76"/>
          <p:cNvCxnSpPr>
            <a:stCxn id="63" idx="6"/>
            <a:endCxn id="123" idx="1"/>
          </p:cNvCxnSpPr>
          <p:nvPr/>
        </p:nvCxnSpPr>
        <p:spPr bwMode="auto">
          <a:xfrm>
            <a:off x="1648457" y="4504961"/>
            <a:ext cx="485423" cy="45965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直線コネクタ 77"/>
          <p:cNvCxnSpPr>
            <a:stCxn id="63" idx="6"/>
            <a:endCxn id="93" idx="1"/>
          </p:cNvCxnSpPr>
          <p:nvPr/>
        </p:nvCxnSpPr>
        <p:spPr bwMode="auto">
          <a:xfrm>
            <a:off x="1648457" y="4504961"/>
            <a:ext cx="482940" cy="130528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26" name="グループ化 25"/>
          <p:cNvGrpSpPr>
            <a:grpSpLocks noChangeAspect="1"/>
          </p:cNvGrpSpPr>
          <p:nvPr/>
        </p:nvGrpSpPr>
        <p:grpSpPr bwMode="gray">
          <a:xfrm>
            <a:off x="3514195" y="2980676"/>
            <a:ext cx="400636" cy="689614"/>
            <a:chOff x="5936838" y="1169393"/>
            <a:chExt cx="484187" cy="833438"/>
          </a:xfrm>
        </p:grpSpPr>
        <p:sp>
          <p:nvSpPr>
            <p:cNvPr id="27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フリーフォーム 27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29" name="テキスト ボックス 28"/>
          <p:cNvSpPr txBox="1"/>
          <p:nvPr/>
        </p:nvSpPr>
        <p:spPr>
          <a:xfrm>
            <a:off x="3399073" y="2696324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rgbClr val="002060"/>
                </a:solidFill>
              </a:rPr>
              <a:t>対象機器</a:t>
            </a:r>
            <a:r>
              <a:rPr kumimoji="1" lang="en-US" altLang="ja-JP" sz="1100" b="1" dirty="0">
                <a:solidFill>
                  <a:srgbClr val="002060"/>
                </a:solidFill>
              </a:rPr>
              <a:t>A/B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512698" y="2696324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rgbClr val="002060"/>
                </a:solidFill>
              </a:rPr>
              <a:t>パラメータシート</a:t>
            </a:r>
            <a:endParaRPr kumimoji="1" lang="en-US" altLang="ja-JP" sz="1100" b="1" dirty="0">
              <a:solidFill>
                <a:srgbClr val="002060"/>
              </a:solidFill>
            </a:endParaRPr>
          </a:p>
        </p:txBody>
      </p:sp>
      <p:sp>
        <p:nvSpPr>
          <p:cNvPr id="100" name="フローチャート: 代替処理 99"/>
          <p:cNvSpPr/>
          <p:nvPr/>
        </p:nvSpPr>
        <p:spPr bwMode="auto">
          <a:xfrm>
            <a:off x="3376923" y="2346367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オペレーション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X</a:t>
            </a:r>
          </a:p>
        </p:txBody>
      </p:sp>
      <p:grpSp>
        <p:nvGrpSpPr>
          <p:cNvPr id="82" name="グループ化 81"/>
          <p:cNvGrpSpPr>
            <a:grpSpLocks noChangeAspect="1"/>
          </p:cNvGrpSpPr>
          <p:nvPr/>
        </p:nvGrpSpPr>
        <p:grpSpPr bwMode="gray">
          <a:xfrm>
            <a:off x="4017124" y="2990656"/>
            <a:ext cx="283147" cy="691688"/>
            <a:chOff x="3206750" y="927100"/>
            <a:chExt cx="444501" cy="1085851"/>
          </a:xfrm>
        </p:grpSpPr>
        <p:sp>
          <p:nvSpPr>
            <p:cNvPr id="83" name="フリーフォーム 82"/>
            <p:cNvSpPr>
              <a:spLocks/>
            </p:cNvSpPr>
            <p:nvPr/>
          </p:nvSpPr>
          <p:spPr bwMode="gray">
            <a:xfrm>
              <a:off x="3206750" y="927100"/>
              <a:ext cx="444501" cy="1085851"/>
            </a:xfrm>
            <a:custGeom>
              <a:avLst/>
              <a:gdLst>
                <a:gd name="connsiteX0" fmla="*/ 430213 w 444501"/>
                <a:gd name="connsiteY0" fmla="*/ 1023938 h 1085851"/>
                <a:gd name="connsiteX1" fmla="*/ 417835 w 444501"/>
                <a:gd name="connsiteY1" fmla="*/ 1070220 h 1085851"/>
                <a:gd name="connsiteX2" fmla="*/ 397410 w 444501"/>
                <a:gd name="connsiteY2" fmla="*/ 1085851 h 1085851"/>
                <a:gd name="connsiteX3" fmla="*/ 340778 w 444501"/>
                <a:gd name="connsiteY3" fmla="*/ 1085851 h 1085851"/>
                <a:gd name="connsiteX4" fmla="*/ 320044 w 444501"/>
                <a:gd name="connsiteY4" fmla="*/ 1070220 h 1085851"/>
                <a:gd name="connsiteX5" fmla="*/ 307975 w 444501"/>
                <a:gd name="connsiteY5" fmla="*/ 1024245 h 1085851"/>
                <a:gd name="connsiteX6" fmla="*/ 428666 w 444501"/>
                <a:gd name="connsiteY6" fmla="*/ 1024245 h 1085851"/>
                <a:gd name="connsiteX7" fmla="*/ 430213 w 444501"/>
                <a:gd name="connsiteY7" fmla="*/ 1023938 h 1085851"/>
                <a:gd name="connsiteX8" fmla="*/ 14288 w 444501"/>
                <a:gd name="connsiteY8" fmla="*/ 1023938 h 1085851"/>
                <a:gd name="connsiteX9" fmla="*/ 16454 w 444501"/>
                <a:gd name="connsiteY9" fmla="*/ 1024245 h 1085851"/>
                <a:gd name="connsiteX10" fmla="*/ 136526 w 444501"/>
                <a:gd name="connsiteY10" fmla="*/ 1024245 h 1085851"/>
                <a:gd name="connsiteX11" fmla="*/ 124457 w 444501"/>
                <a:gd name="connsiteY11" fmla="*/ 1070220 h 1085851"/>
                <a:gd name="connsiteX12" fmla="*/ 103723 w 444501"/>
                <a:gd name="connsiteY12" fmla="*/ 1085851 h 1085851"/>
                <a:gd name="connsiteX13" fmla="*/ 47091 w 444501"/>
                <a:gd name="connsiteY13" fmla="*/ 1085851 h 1085851"/>
                <a:gd name="connsiteX14" fmla="*/ 26667 w 444501"/>
                <a:gd name="connsiteY14" fmla="*/ 1070220 h 1085851"/>
                <a:gd name="connsiteX15" fmla="*/ 14288 w 444501"/>
                <a:gd name="connsiteY15" fmla="*/ 1023938 h 1085851"/>
                <a:gd name="connsiteX16" fmla="*/ 363037 w 444501"/>
                <a:gd name="connsiteY16" fmla="*/ 0 h 1085851"/>
                <a:gd name="connsiteX17" fmla="*/ 428208 w 444501"/>
                <a:gd name="connsiteY17" fmla="*/ 0 h 1085851"/>
                <a:gd name="connsiteX18" fmla="*/ 444501 w 444501"/>
                <a:gd name="connsiteY18" fmla="*/ 16324 h 1085851"/>
                <a:gd name="connsiteX19" fmla="*/ 444501 w 444501"/>
                <a:gd name="connsiteY19" fmla="*/ 991739 h 1085851"/>
                <a:gd name="connsiteX20" fmla="*/ 428208 w 444501"/>
                <a:gd name="connsiteY20" fmla="*/ 1008063 h 1085851"/>
                <a:gd name="connsiteX21" fmla="*/ 134938 w 444501"/>
                <a:gd name="connsiteY21" fmla="*/ 1008063 h 1085851"/>
                <a:gd name="connsiteX22" fmla="*/ 134938 w 444501"/>
                <a:gd name="connsiteY22" fmla="*/ 730561 h 1085851"/>
                <a:gd name="connsiteX23" fmla="*/ 361193 w 444501"/>
                <a:gd name="connsiteY23" fmla="*/ 314153 h 1085851"/>
                <a:gd name="connsiteX24" fmla="*/ 363037 w 444501"/>
                <a:gd name="connsiteY24" fmla="*/ 306146 h 1085851"/>
                <a:gd name="connsiteX25" fmla="*/ 363037 w 444501"/>
                <a:gd name="connsiteY25" fmla="*/ 0 h 1085851"/>
                <a:gd name="connsiteX26" fmla="*/ 16310 w 444501"/>
                <a:gd name="connsiteY26" fmla="*/ 0 h 1085851"/>
                <a:gd name="connsiteX27" fmla="*/ 330200 w 444501"/>
                <a:gd name="connsiteY27" fmla="*/ 0 h 1085851"/>
                <a:gd name="connsiteX28" fmla="*/ 330200 w 444501"/>
                <a:gd name="connsiteY28" fmla="*/ 302142 h 1085851"/>
                <a:gd name="connsiteX29" fmla="*/ 104015 w 444501"/>
                <a:gd name="connsiteY29" fmla="*/ 718857 h 1085851"/>
                <a:gd name="connsiteX30" fmla="*/ 101861 w 444501"/>
                <a:gd name="connsiteY30" fmla="*/ 726557 h 1085851"/>
                <a:gd name="connsiteX31" fmla="*/ 101861 w 444501"/>
                <a:gd name="connsiteY31" fmla="*/ 1008063 h 1085851"/>
                <a:gd name="connsiteX32" fmla="*/ 16310 w 444501"/>
                <a:gd name="connsiteY32" fmla="*/ 1008063 h 1085851"/>
                <a:gd name="connsiteX33" fmla="*/ 0 w 444501"/>
                <a:gd name="connsiteY33" fmla="*/ 991739 h 1085851"/>
                <a:gd name="connsiteX34" fmla="*/ 0 w 444501"/>
                <a:gd name="connsiteY34" fmla="*/ 16324 h 1085851"/>
                <a:gd name="connsiteX35" fmla="*/ 16310 w 444501"/>
                <a:gd name="connsiteY35" fmla="*/ 0 h 108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4501" h="1085851">
                  <a:moveTo>
                    <a:pt x="430213" y="1023938"/>
                  </a:moveTo>
                  <a:cubicBezTo>
                    <a:pt x="430213" y="1023938"/>
                    <a:pt x="430213" y="1023938"/>
                    <a:pt x="417835" y="1070220"/>
                  </a:cubicBezTo>
                  <a:cubicBezTo>
                    <a:pt x="415668" y="1078802"/>
                    <a:pt x="406384" y="1085851"/>
                    <a:pt x="397410" y="1085851"/>
                  </a:cubicBezTo>
                  <a:cubicBezTo>
                    <a:pt x="397410" y="1085851"/>
                    <a:pt x="397410" y="1085851"/>
                    <a:pt x="340778" y="1085851"/>
                  </a:cubicBezTo>
                  <a:cubicBezTo>
                    <a:pt x="331804" y="1085851"/>
                    <a:pt x="322520" y="1078802"/>
                    <a:pt x="320044" y="1070220"/>
                  </a:cubicBezTo>
                  <a:cubicBezTo>
                    <a:pt x="320044" y="1070220"/>
                    <a:pt x="320044" y="1070220"/>
                    <a:pt x="307975" y="1024245"/>
                  </a:cubicBezTo>
                  <a:cubicBezTo>
                    <a:pt x="307975" y="1024245"/>
                    <a:pt x="307975" y="1024245"/>
                    <a:pt x="428666" y="1024245"/>
                  </a:cubicBezTo>
                  <a:cubicBezTo>
                    <a:pt x="429285" y="1024245"/>
                    <a:pt x="429594" y="1023938"/>
                    <a:pt x="430213" y="1023938"/>
                  </a:cubicBezTo>
                  <a:close/>
                  <a:moveTo>
                    <a:pt x="14288" y="1023938"/>
                  </a:moveTo>
                  <a:cubicBezTo>
                    <a:pt x="15217" y="1023938"/>
                    <a:pt x="15835" y="1024245"/>
                    <a:pt x="16454" y="1024245"/>
                  </a:cubicBezTo>
                  <a:lnTo>
                    <a:pt x="136526" y="1024245"/>
                  </a:lnTo>
                  <a:cubicBezTo>
                    <a:pt x="136526" y="1024245"/>
                    <a:pt x="136526" y="1024245"/>
                    <a:pt x="124457" y="1070220"/>
                  </a:cubicBezTo>
                  <a:cubicBezTo>
                    <a:pt x="121981" y="1078802"/>
                    <a:pt x="113007" y="1085851"/>
                    <a:pt x="103723" y="1085851"/>
                  </a:cubicBezTo>
                  <a:cubicBezTo>
                    <a:pt x="103723" y="1085851"/>
                    <a:pt x="103723" y="1085851"/>
                    <a:pt x="47091" y="1085851"/>
                  </a:cubicBezTo>
                  <a:cubicBezTo>
                    <a:pt x="38117" y="1085851"/>
                    <a:pt x="28833" y="1078802"/>
                    <a:pt x="26667" y="1070220"/>
                  </a:cubicBezTo>
                  <a:cubicBezTo>
                    <a:pt x="26667" y="1070220"/>
                    <a:pt x="26667" y="1070220"/>
                    <a:pt x="14288" y="1023938"/>
                  </a:cubicBezTo>
                  <a:close/>
                  <a:moveTo>
                    <a:pt x="363037" y="0"/>
                  </a:moveTo>
                  <a:cubicBezTo>
                    <a:pt x="363037" y="0"/>
                    <a:pt x="363037" y="0"/>
                    <a:pt x="428208" y="0"/>
                  </a:cubicBezTo>
                  <a:cubicBezTo>
                    <a:pt x="437431" y="0"/>
                    <a:pt x="444501" y="7392"/>
                    <a:pt x="444501" y="16324"/>
                  </a:cubicBezTo>
                  <a:cubicBezTo>
                    <a:pt x="444501" y="16324"/>
                    <a:pt x="444501" y="16324"/>
                    <a:pt x="444501" y="991739"/>
                  </a:cubicBezTo>
                  <a:cubicBezTo>
                    <a:pt x="444501" y="1000671"/>
                    <a:pt x="437431" y="1008063"/>
                    <a:pt x="428208" y="1008063"/>
                  </a:cubicBezTo>
                  <a:cubicBezTo>
                    <a:pt x="428208" y="1008063"/>
                    <a:pt x="428208" y="1008063"/>
                    <a:pt x="134938" y="1008063"/>
                  </a:cubicBezTo>
                  <a:cubicBezTo>
                    <a:pt x="134938" y="1008063"/>
                    <a:pt x="134938" y="1008063"/>
                    <a:pt x="134938" y="730561"/>
                  </a:cubicBezTo>
                  <a:cubicBezTo>
                    <a:pt x="134938" y="730561"/>
                    <a:pt x="134938" y="730561"/>
                    <a:pt x="361193" y="314153"/>
                  </a:cubicBezTo>
                  <a:cubicBezTo>
                    <a:pt x="362422" y="311689"/>
                    <a:pt x="363037" y="308917"/>
                    <a:pt x="363037" y="306146"/>
                  </a:cubicBezTo>
                  <a:cubicBezTo>
                    <a:pt x="363037" y="306146"/>
                    <a:pt x="363037" y="306146"/>
                    <a:pt x="363037" y="0"/>
                  </a:cubicBezTo>
                  <a:close/>
                  <a:moveTo>
                    <a:pt x="16310" y="0"/>
                  </a:moveTo>
                  <a:cubicBezTo>
                    <a:pt x="16310" y="0"/>
                    <a:pt x="16310" y="0"/>
                    <a:pt x="330200" y="0"/>
                  </a:cubicBezTo>
                  <a:cubicBezTo>
                    <a:pt x="330200" y="0"/>
                    <a:pt x="330200" y="0"/>
                    <a:pt x="330200" y="302142"/>
                  </a:cubicBezTo>
                  <a:cubicBezTo>
                    <a:pt x="330200" y="302142"/>
                    <a:pt x="330200" y="302142"/>
                    <a:pt x="104015" y="718857"/>
                  </a:cubicBezTo>
                  <a:cubicBezTo>
                    <a:pt x="102784" y="721013"/>
                    <a:pt x="101861" y="723785"/>
                    <a:pt x="101861" y="726557"/>
                  </a:cubicBezTo>
                  <a:lnTo>
                    <a:pt x="101861" y="1008063"/>
                  </a:lnTo>
                  <a:cubicBezTo>
                    <a:pt x="101861" y="1008063"/>
                    <a:pt x="101861" y="1008063"/>
                    <a:pt x="16310" y="1008063"/>
                  </a:cubicBezTo>
                  <a:cubicBezTo>
                    <a:pt x="7386" y="1008063"/>
                    <a:pt x="0" y="1000671"/>
                    <a:pt x="0" y="991739"/>
                  </a:cubicBezTo>
                  <a:cubicBezTo>
                    <a:pt x="0" y="991739"/>
                    <a:pt x="0" y="991739"/>
                    <a:pt x="0" y="16324"/>
                  </a:cubicBezTo>
                  <a:cubicBezTo>
                    <a:pt x="0" y="7392"/>
                    <a:pt x="7386" y="0"/>
                    <a:pt x="16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84" name="フリーフォーム 83"/>
            <p:cNvSpPr>
              <a:spLocks/>
            </p:cNvSpPr>
            <p:nvPr/>
          </p:nvSpPr>
          <p:spPr bwMode="gray">
            <a:xfrm>
              <a:off x="3279775" y="982663"/>
              <a:ext cx="185738" cy="112713"/>
            </a:xfrm>
            <a:custGeom>
              <a:avLst/>
              <a:gdLst>
                <a:gd name="connsiteX0" fmla="*/ 16325 w 185738"/>
                <a:gd name="connsiteY0" fmla="*/ 79375 h 112713"/>
                <a:gd name="connsiteX1" fmla="*/ 169413 w 185738"/>
                <a:gd name="connsiteY1" fmla="*/ 79375 h 112713"/>
                <a:gd name="connsiteX2" fmla="*/ 185738 w 185738"/>
                <a:gd name="connsiteY2" fmla="*/ 96044 h 112713"/>
                <a:gd name="connsiteX3" fmla="*/ 169413 w 185738"/>
                <a:gd name="connsiteY3" fmla="*/ 112713 h 112713"/>
                <a:gd name="connsiteX4" fmla="*/ 16325 w 185738"/>
                <a:gd name="connsiteY4" fmla="*/ 112713 h 112713"/>
                <a:gd name="connsiteX5" fmla="*/ 0 w 185738"/>
                <a:gd name="connsiteY5" fmla="*/ 96044 h 112713"/>
                <a:gd name="connsiteX6" fmla="*/ 16325 w 185738"/>
                <a:gd name="connsiteY6" fmla="*/ 79375 h 112713"/>
                <a:gd name="connsiteX7" fmla="*/ 16325 w 185738"/>
                <a:gd name="connsiteY7" fmla="*/ 0 h 112713"/>
                <a:gd name="connsiteX8" fmla="*/ 169413 w 185738"/>
                <a:gd name="connsiteY8" fmla="*/ 0 h 112713"/>
                <a:gd name="connsiteX9" fmla="*/ 185738 w 185738"/>
                <a:gd name="connsiteY9" fmla="*/ 15875 h 112713"/>
                <a:gd name="connsiteX10" fmla="*/ 169413 w 185738"/>
                <a:gd name="connsiteY10" fmla="*/ 31750 h 112713"/>
                <a:gd name="connsiteX11" fmla="*/ 16325 w 185738"/>
                <a:gd name="connsiteY11" fmla="*/ 31750 h 112713"/>
                <a:gd name="connsiteX12" fmla="*/ 0 w 185738"/>
                <a:gd name="connsiteY12" fmla="*/ 15875 h 112713"/>
                <a:gd name="connsiteX13" fmla="*/ 16325 w 185738"/>
                <a:gd name="connsiteY13" fmla="*/ 0 h 11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5738" h="112713">
                  <a:moveTo>
                    <a:pt x="16325" y="79375"/>
                  </a:moveTo>
                  <a:cubicBezTo>
                    <a:pt x="169413" y="79375"/>
                    <a:pt x="169413" y="79375"/>
                    <a:pt x="169413" y="79375"/>
                  </a:cubicBezTo>
                  <a:cubicBezTo>
                    <a:pt x="178346" y="79375"/>
                    <a:pt x="185738" y="86609"/>
                    <a:pt x="185738" y="96044"/>
                  </a:cubicBezTo>
                  <a:cubicBezTo>
                    <a:pt x="185738" y="105165"/>
                    <a:pt x="178346" y="112713"/>
                    <a:pt x="169413" y="112713"/>
                  </a:cubicBezTo>
                  <a:cubicBezTo>
                    <a:pt x="16325" y="112713"/>
                    <a:pt x="16325" y="112713"/>
                    <a:pt x="16325" y="112713"/>
                  </a:cubicBezTo>
                  <a:cubicBezTo>
                    <a:pt x="7085" y="112713"/>
                    <a:pt x="0" y="105165"/>
                    <a:pt x="0" y="96044"/>
                  </a:cubicBezTo>
                  <a:cubicBezTo>
                    <a:pt x="0" y="86609"/>
                    <a:pt x="7085" y="79375"/>
                    <a:pt x="16325" y="79375"/>
                  </a:cubicBezTo>
                  <a:close/>
                  <a:moveTo>
                    <a:pt x="16325" y="0"/>
                  </a:moveTo>
                  <a:cubicBezTo>
                    <a:pt x="169413" y="0"/>
                    <a:pt x="169413" y="0"/>
                    <a:pt x="169413" y="0"/>
                  </a:cubicBezTo>
                  <a:cubicBezTo>
                    <a:pt x="178346" y="0"/>
                    <a:pt x="185738" y="7189"/>
                    <a:pt x="185738" y="15875"/>
                  </a:cubicBezTo>
                  <a:cubicBezTo>
                    <a:pt x="185738" y="24861"/>
                    <a:pt x="178346" y="31750"/>
                    <a:pt x="169413" y="31750"/>
                  </a:cubicBezTo>
                  <a:cubicBezTo>
                    <a:pt x="16325" y="31750"/>
                    <a:pt x="16325" y="31750"/>
                    <a:pt x="16325" y="31750"/>
                  </a:cubicBezTo>
                  <a:cubicBezTo>
                    <a:pt x="7085" y="31750"/>
                    <a:pt x="0" y="24861"/>
                    <a:pt x="0" y="15875"/>
                  </a:cubicBezTo>
                  <a:cubicBezTo>
                    <a:pt x="0" y="7189"/>
                    <a:pt x="7085" y="0"/>
                    <a:pt x="163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31560"/>
              </p:ext>
            </p:extLst>
          </p:nvPr>
        </p:nvGraphicFramePr>
        <p:xfrm>
          <a:off x="4499877" y="2944517"/>
          <a:ext cx="1252622" cy="71786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18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</a:rPr>
                        <a:t>P1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</a:rPr>
                        <a:t>P2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</a:rPr>
                        <a:t>P3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/>
                        <a:t>…</a:t>
                      </a:r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5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/>
                        <a:t>A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9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/>
                        <a:t>B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1" name="角丸四角形 130"/>
          <p:cNvSpPr/>
          <p:nvPr/>
        </p:nvSpPr>
        <p:spPr bwMode="auto">
          <a:xfrm>
            <a:off x="4508321" y="3253404"/>
            <a:ext cx="1255921" cy="39669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5" name="正方形/長方形 64"/>
          <p:cNvSpPr/>
          <p:nvPr/>
        </p:nvSpPr>
        <p:spPr bwMode="auto">
          <a:xfrm>
            <a:off x="3406071" y="4991789"/>
            <a:ext cx="2497896" cy="113486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67" name="フローチャート: 代替処理 66"/>
          <p:cNvSpPr/>
          <p:nvPr/>
        </p:nvSpPr>
        <p:spPr bwMode="auto">
          <a:xfrm>
            <a:off x="3406071" y="4719380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オペレーション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Y</a:t>
            </a: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3437653" y="5100290"/>
            <a:ext cx="851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rgbClr val="002060"/>
                </a:solidFill>
              </a:rPr>
              <a:t>対象機器</a:t>
            </a:r>
            <a:r>
              <a:rPr kumimoji="1" lang="en-US" altLang="ja-JP" sz="1100" b="1" dirty="0">
                <a:solidFill>
                  <a:srgbClr val="002060"/>
                </a:solidFill>
              </a:rPr>
              <a:t>C</a:t>
            </a:r>
          </a:p>
        </p:txBody>
      </p:sp>
      <p:grpSp>
        <p:nvGrpSpPr>
          <p:cNvPr id="99" name="グループ化 98"/>
          <p:cNvGrpSpPr>
            <a:grpSpLocks noChangeAspect="1"/>
          </p:cNvGrpSpPr>
          <p:nvPr/>
        </p:nvGrpSpPr>
        <p:grpSpPr bwMode="gray">
          <a:xfrm>
            <a:off x="3663092" y="5332394"/>
            <a:ext cx="400636" cy="689614"/>
            <a:chOff x="5936838" y="1169393"/>
            <a:chExt cx="484187" cy="833438"/>
          </a:xfrm>
        </p:grpSpPr>
        <p:sp>
          <p:nvSpPr>
            <p:cNvPr id="101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" name="フリーフォーム 101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4403370" y="5100290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rgbClr val="002060"/>
                </a:solidFill>
              </a:rPr>
              <a:t>パラメータシート</a:t>
            </a:r>
            <a:endParaRPr kumimoji="1" lang="en-US" altLang="ja-JP" sz="1100" b="1" dirty="0">
              <a:solidFill>
                <a:srgbClr val="002060"/>
              </a:solidFill>
            </a:endParaRPr>
          </a:p>
        </p:txBody>
      </p:sp>
      <p:graphicFrame>
        <p:nvGraphicFramePr>
          <p:cNvPr id="98" name="表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269935"/>
              </p:ext>
            </p:extLst>
          </p:nvPr>
        </p:nvGraphicFramePr>
        <p:xfrm>
          <a:off x="4427368" y="5375241"/>
          <a:ext cx="1273309" cy="49697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28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18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</a:rPr>
                        <a:t>P1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</a:rPr>
                        <a:t>P2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</a:rPr>
                        <a:t>P3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/>
                        <a:t>…</a:t>
                      </a:r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5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/>
                        <a:t>C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" name="角丸四角形 132"/>
          <p:cNvSpPr/>
          <p:nvPr/>
        </p:nvSpPr>
        <p:spPr bwMode="auto">
          <a:xfrm>
            <a:off x="4432863" y="5690989"/>
            <a:ext cx="1250626" cy="19478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099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ER</a:t>
            </a:r>
            <a:r>
              <a:rPr lang="ja-JP" altLang="en-US" dirty="0"/>
              <a:t>図の表示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80359" y="783261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/>
              <a:t>ER</a:t>
            </a:r>
            <a:r>
              <a:rPr lang="ja-JP" altLang="en-US" b="1" dirty="0"/>
              <a:t>図とは</a:t>
            </a:r>
          </a:p>
          <a:p>
            <a:pPr marL="180000" lvl="1" indent="0">
              <a:buNone/>
            </a:pPr>
            <a:r>
              <a:rPr lang="ja-JP" altLang="en-US" dirty="0"/>
              <a:t>「基本コンソール」メニューグループ </a:t>
            </a:r>
            <a:r>
              <a:rPr lang="en-US" altLang="ja-JP" dirty="0"/>
              <a:t>&gt;&gt; </a:t>
            </a:r>
            <a:r>
              <a:rPr lang="ja-JP" altLang="en-US" dirty="0"/>
              <a:t>「</a:t>
            </a:r>
            <a:r>
              <a:rPr lang="en-US" altLang="ja-JP" dirty="0"/>
              <a:t>ER</a:t>
            </a:r>
            <a:r>
              <a:rPr lang="ja-JP" altLang="en-US" dirty="0"/>
              <a:t>図表示」で</a:t>
            </a:r>
            <a:r>
              <a:rPr lang="en-US" altLang="ja-JP" dirty="0"/>
              <a:t>ER</a:t>
            </a:r>
            <a:r>
              <a:rPr lang="ja-JP" altLang="en-US" dirty="0"/>
              <a:t>図を表示します。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ER</a:t>
            </a:r>
            <a:r>
              <a:rPr lang="ja-JP" altLang="en-US" dirty="0"/>
              <a:t>図では選択したメニューグループの各メニューと参照データの紐づけ</a:t>
            </a:r>
            <a:r>
              <a:rPr lang="en-US" altLang="ja-JP" dirty="0"/>
              <a:t>(</a:t>
            </a:r>
            <a:r>
              <a:rPr lang="ja-JP" altLang="en-US" dirty="0"/>
              <a:t>リレーション</a:t>
            </a:r>
            <a:r>
              <a:rPr lang="en-US" altLang="ja-JP" dirty="0"/>
              <a:t>)</a:t>
            </a:r>
            <a:r>
              <a:rPr lang="ja-JP" altLang="en-US" dirty="0"/>
              <a:t>を表示し、プリント出力ができます。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表示内容はログインユーザが閲覧可能権限を持つメニューのみ表示されます。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操作手順等の詳細につきましては、</a:t>
            </a:r>
            <a:r>
              <a:rPr lang="ja-JP" altLang="en-US" dirty="0">
                <a:hlinkClick r:id="rId3"/>
              </a:rPr>
              <a:t>利用手順マニュアル</a:t>
            </a:r>
            <a:r>
              <a:rPr lang="ja-JP" altLang="en-US" dirty="0"/>
              <a:t>をご参照下さい。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/>
          <a:srcRect b="3992"/>
          <a:stretch/>
        </p:blipFill>
        <p:spPr>
          <a:xfrm>
            <a:off x="3338490" y="3717040"/>
            <a:ext cx="5400750" cy="257012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76" y="2768775"/>
            <a:ext cx="2808390" cy="2352596"/>
          </a:xfrm>
          <a:prstGeom prst="rect">
            <a:avLst/>
          </a:prstGeom>
        </p:spPr>
      </p:pic>
      <p:sp>
        <p:nvSpPr>
          <p:cNvPr id="10" name="曲折矢印 9"/>
          <p:cNvSpPr/>
          <p:nvPr/>
        </p:nvSpPr>
        <p:spPr bwMode="auto">
          <a:xfrm rot="10800000" flipH="1">
            <a:off x="1547580" y="5352120"/>
            <a:ext cx="1587077" cy="443419"/>
          </a:xfrm>
          <a:prstGeom prst="bentArrow">
            <a:avLst>
              <a:gd name="adj1" fmla="val 25000"/>
              <a:gd name="adj2" fmla="val 26765"/>
              <a:gd name="adj3" fmla="val 23812"/>
              <a:gd name="adj4" fmla="val 47313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046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88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5652" y="116540"/>
            <a:ext cx="7344000" cy="405683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147557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700" dirty="0"/>
              <a:t>はじめに</a:t>
            </a:r>
            <a:endParaRPr lang="en-US" altLang="ja-JP" sz="1700" dirty="0"/>
          </a:p>
          <a:p>
            <a:pPr lvl="1"/>
            <a:r>
              <a:rPr lang="en-US" altLang="ja-JP" sz="1700" dirty="0">
                <a:latin typeface="+mn-ea"/>
              </a:rPr>
              <a:t>1.1   </a:t>
            </a:r>
            <a:r>
              <a:rPr lang="ja-JP" altLang="en-US" sz="1700" dirty="0">
                <a:latin typeface="+mn-ea"/>
                <a:hlinkClick r:id="rId2" action="ppaction://hlinksldjump"/>
              </a:rPr>
              <a:t>本書について</a:t>
            </a:r>
            <a:endParaRPr lang="en-US" altLang="ja-JP" sz="1700" dirty="0"/>
          </a:p>
          <a:p>
            <a:pPr lvl="1"/>
            <a:endParaRPr lang="en-US" altLang="ja-JP" sz="17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1700" dirty="0">
                <a:latin typeface="+mn-ea"/>
              </a:rPr>
              <a:t>管理コンソールの説明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2.1   </a:t>
            </a:r>
            <a:r>
              <a:rPr lang="ja-JP" altLang="en-US" sz="1700" dirty="0">
                <a:latin typeface="+mn-ea"/>
                <a:hlinkClick r:id="rId3" action="ppaction://hlinksldjump"/>
              </a:rPr>
              <a:t>システム設定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2.2   </a:t>
            </a:r>
            <a:r>
              <a:rPr lang="en-US" altLang="ja-JP" sz="1700" dirty="0">
                <a:latin typeface="+mn-ea"/>
                <a:hlinkClick r:id="rId4" action="ppaction://hlinksldjump"/>
              </a:rPr>
              <a:t>RBAC</a:t>
            </a:r>
            <a:r>
              <a:rPr lang="ja-JP" altLang="en-US" sz="1700" dirty="0">
                <a:latin typeface="+mn-ea"/>
                <a:hlinkClick r:id="rId4" action="ppaction://hlinksldjump"/>
              </a:rPr>
              <a:t>（ロールベースアクセス制御）</a:t>
            </a:r>
            <a:endParaRPr lang="en-US" altLang="ja-JP" sz="1700" dirty="0">
              <a:latin typeface="+mn-ea"/>
            </a:endParaRPr>
          </a:p>
          <a:p>
            <a:pPr lvl="1"/>
            <a:endParaRPr lang="en-US" altLang="ja-JP" sz="17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700" dirty="0">
                <a:latin typeface="+mn-ea"/>
              </a:rPr>
              <a:t>基本コンソールの説明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3.1   </a:t>
            </a:r>
            <a:r>
              <a:rPr lang="en-US" altLang="ja-JP" sz="1700" dirty="0">
                <a:latin typeface="+mn-ea"/>
                <a:hlinkClick r:id="rId5" action="ppaction://hlinksldjump"/>
              </a:rPr>
              <a:t>ITA</a:t>
            </a:r>
            <a:r>
              <a:rPr lang="ja-JP" altLang="en-US" sz="1700" dirty="0">
                <a:latin typeface="+mn-ea"/>
                <a:hlinkClick r:id="rId5" action="ppaction://hlinksldjump"/>
              </a:rPr>
              <a:t>における機器の管理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3.2   </a:t>
            </a:r>
            <a:r>
              <a:rPr lang="ja-JP" altLang="en-US" sz="1700" dirty="0">
                <a:latin typeface="+mn-ea"/>
                <a:hlinkClick r:id="rId6" action="ppaction://hlinksldjump"/>
              </a:rPr>
              <a:t>オペレーションの概要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3.3   </a:t>
            </a:r>
            <a:r>
              <a:rPr lang="en-US" altLang="ja-JP" sz="1600" dirty="0">
                <a:hlinkClick r:id="rId7" action="ppaction://hlinksldjump"/>
              </a:rPr>
              <a:t>ER</a:t>
            </a:r>
            <a:r>
              <a:rPr lang="ja-JP" altLang="en-US" sz="1600" dirty="0">
                <a:hlinkClick r:id="rId7" action="ppaction://hlinksldjump"/>
              </a:rPr>
              <a:t>図の表示</a:t>
            </a:r>
            <a:endParaRPr lang="en-US" altLang="ja-JP" sz="1700" dirty="0">
              <a:latin typeface="+mn-ea"/>
            </a:endParaRPr>
          </a:p>
          <a:p>
            <a:endParaRPr lang="ja-JP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974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14864" y="856626"/>
            <a:ext cx="8677736" cy="5616575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メインメニュー</a:t>
            </a:r>
            <a:endParaRPr kumimoji="1" lang="en-US" altLang="ja-JP" b="1" dirty="0"/>
          </a:p>
          <a:p>
            <a:pPr lvl="1"/>
            <a:r>
              <a:rPr lang="ja-JP" altLang="en-US" dirty="0"/>
              <a:t>本書では、メニューグループの「</a:t>
            </a:r>
            <a:r>
              <a:rPr lang="ja-JP" altLang="en-US" b="1" dirty="0"/>
              <a:t>管理コンソール</a:t>
            </a:r>
            <a:r>
              <a:rPr lang="ja-JP" altLang="en-US" dirty="0"/>
              <a:t>」「</a:t>
            </a:r>
            <a:r>
              <a:rPr lang="ja-JP" altLang="en-US" b="1" dirty="0"/>
              <a:t>基本コンソール</a:t>
            </a:r>
            <a:r>
              <a:rPr lang="ja-JP" altLang="en-US" dirty="0"/>
              <a:t>」についてご説明します。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b="1" dirty="0"/>
              <a:t>管理コンソール</a:t>
            </a:r>
            <a:endParaRPr lang="en-US" altLang="ja-JP" b="1" dirty="0"/>
          </a:p>
          <a:p>
            <a:pPr lvl="2"/>
            <a:r>
              <a:rPr lang="ja-JP" altLang="en-US" dirty="0"/>
              <a:t>システム設定</a:t>
            </a:r>
          </a:p>
          <a:p>
            <a:pPr lvl="2"/>
            <a:r>
              <a:rPr lang="en-US" altLang="ja-JP" dirty="0"/>
              <a:t>RBAC</a:t>
            </a:r>
            <a:r>
              <a:rPr lang="ja-JP" altLang="en-US" dirty="0"/>
              <a:t>（ロールベースアクセス制御）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  <a:p>
            <a:pPr lvl="1"/>
            <a:r>
              <a:rPr lang="ja-JP" altLang="en-US" b="1" dirty="0"/>
              <a:t>基本コンソール</a:t>
            </a:r>
            <a:endParaRPr lang="en-US" altLang="ja-JP" b="1" dirty="0"/>
          </a:p>
          <a:p>
            <a:pPr lvl="2"/>
            <a:r>
              <a:rPr lang="en-US" altLang="ja-JP" dirty="0"/>
              <a:t>ITA</a:t>
            </a:r>
            <a:r>
              <a:rPr lang="ja-JP" altLang="en-US" dirty="0"/>
              <a:t>における機器の管理</a:t>
            </a:r>
          </a:p>
          <a:p>
            <a:pPr lvl="2"/>
            <a:r>
              <a:rPr lang="ja-JP" altLang="en-US" dirty="0"/>
              <a:t>オペレーションの概要</a:t>
            </a:r>
            <a:endParaRPr lang="en-US" altLang="ja-JP" dirty="0"/>
          </a:p>
          <a:p>
            <a:pPr lvl="2"/>
            <a:r>
              <a:rPr lang="en-US" altLang="ja-JP" dirty="0"/>
              <a:t>ER</a:t>
            </a:r>
            <a:r>
              <a:rPr lang="ja-JP" altLang="en-US" dirty="0"/>
              <a:t>図の表示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22224" b="27660"/>
          <a:stretch/>
        </p:blipFill>
        <p:spPr>
          <a:xfrm>
            <a:off x="3843116" y="1988800"/>
            <a:ext cx="5049484" cy="329086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.1</a:t>
            </a:r>
            <a:r>
              <a:rPr kumimoji="1" lang="ja-JP" altLang="en-US" dirty="0"/>
              <a:t>　</a:t>
            </a:r>
            <a:r>
              <a:rPr lang="ja-JP" altLang="en-US" dirty="0"/>
              <a:t>本書について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3995920" y="2383922"/>
            <a:ext cx="2062457" cy="123042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680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ja-JP" altLang="en-US" dirty="0">
                <a:latin typeface="+mn-ea"/>
              </a:rPr>
              <a:t>管理コンソールの説明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744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システム設定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「システム設定」メニューは、システム導入・運用時に設定すべき</a:t>
            </a:r>
          </a:p>
          <a:p>
            <a:pPr marL="0" indent="0">
              <a:buNone/>
            </a:pPr>
            <a:r>
              <a:rPr lang="ja-JP" altLang="en-US" sz="1800" dirty="0"/>
              <a:t>　各種情報の登録を行います。設定項目は、以下のとおりです。</a:t>
            </a:r>
            <a:endParaRPr lang="en-US" altLang="ja-JP" sz="1800" dirty="0"/>
          </a:p>
        </p:txBody>
      </p:sp>
      <p:graphicFrame>
        <p:nvGraphicFramePr>
          <p:cNvPr id="21" name="表 20"/>
          <p:cNvGraphicFramePr>
            <a:graphicFrameLocks noGrp="1"/>
          </p:cNvGraphicFramePr>
          <p:nvPr/>
        </p:nvGraphicFramePr>
        <p:xfrm>
          <a:off x="539440" y="1628750"/>
          <a:ext cx="7849090" cy="4770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9265">
                  <a:extLst>
                    <a:ext uri="{9D8B030D-6E8A-4147-A177-3AD203B41FA5}">
                      <a16:colId xmlns:a16="http://schemas.microsoft.com/office/drawing/2014/main" val="2533794625"/>
                    </a:ext>
                  </a:extLst>
                </a:gridCol>
                <a:gridCol w="525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73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項目名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説明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733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1" lang="ja-JP" altLang="en-US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アドレス規制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1" lang="ja-JP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アドレスを利用したアクセス規制の有効</a:t>
                      </a:r>
                      <a:r>
                        <a:rPr kumimoji="1" lang="en-US" altLang="ja-JP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無効を選択可能</a:t>
                      </a:r>
                      <a:endParaRPr kumimoji="1" lang="en-US" altLang="ja-JP" sz="12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457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アップロード禁止拡張子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ファイルアップロードを禁止する拡張子</a:t>
                      </a:r>
                      <a:endParaRPr lang="en-US" altLang="ja-JP" sz="12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53217"/>
                  </a:ext>
                </a:extLst>
              </a:tr>
              <a:tr h="416344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アカウントロック継続期間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アカウントロック起点日時からロック状態を継続する期間</a:t>
                      </a:r>
                      <a:endParaRPr kumimoji="1" lang="en-US" altLang="ja-JP" sz="12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96425"/>
                  </a:ext>
                </a:extLst>
              </a:tr>
              <a:tr h="394591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パスワード誤り閾値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アカウントをロックするためのパスワード失敗閾値</a:t>
                      </a:r>
                      <a:endParaRPr lang="en-US" altLang="ja-JP" sz="12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989015"/>
                  </a:ext>
                </a:extLst>
              </a:tr>
              <a:tr h="435557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パスワード誤りカウント上限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パスワードの連続誤りをカウントする上限回数</a:t>
                      </a:r>
                      <a:endParaRPr kumimoji="1" lang="en-US" altLang="ja-JP" sz="12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90828"/>
                  </a:ext>
                </a:extLst>
              </a:tr>
              <a:tr h="40693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パスワード再登録防止期間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同一パスワードの再登録を防止する期間</a:t>
                      </a:r>
                      <a:endParaRPr kumimoji="1" lang="en-US" altLang="ja-JP" sz="12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59091"/>
                  </a:ext>
                </a:extLst>
              </a:tr>
              <a:tr h="41641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>
                          <a:latin typeface="+mn-lt"/>
                        </a:rPr>
                        <a:t>パスワード有効期間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lt"/>
                        </a:rPr>
                        <a:t>パスワードの有効期間</a:t>
                      </a:r>
                      <a:endParaRPr kumimoji="1" lang="en-US" altLang="ja-JP" sz="12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491427"/>
                  </a:ext>
                </a:extLst>
              </a:tr>
              <a:tr h="425897">
                <a:tc>
                  <a:txBody>
                    <a:bodyPr/>
                    <a:lstStyle/>
                    <a:p>
                      <a:pPr algn="l"/>
                      <a:r>
                        <a:rPr kumimoji="1" lang="zh-TW" altLang="en-US" sz="1200" b="1" dirty="0">
                          <a:latin typeface="+mn-lt"/>
                        </a:rPr>
                        <a:t>認証継続期間：未操作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未操作時に認証</a:t>
                      </a:r>
                      <a:r>
                        <a:rPr kumimoji="1" lang="en-US" altLang="ja-JP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セッション</a:t>
                      </a:r>
                      <a:r>
                        <a:rPr kumimoji="1" lang="en-US" altLang="ja-JP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を継続する期間</a:t>
                      </a:r>
                      <a:endParaRPr kumimoji="1" lang="en-US" altLang="ja-JP" sz="12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90991"/>
                  </a:ext>
                </a:extLst>
              </a:tr>
              <a:tr h="450268">
                <a:tc>
                  <a:txBody>
                    <a:bodyPr/>
                    <a:lstStyle/>
                    <a:p>
                      <a:pPr algn="l"/>
                      <a:r>
                        <a:rPr kumimoji="1" lang="zh-TW" altLang="en-US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認証継続期間：最長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認証</a:t>
                      </a:r>
                      <a:r>
                        <a:rPr kumimoji="1" lang="en-US" altLang="ja-JP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セッション</a:t>
                      </a:r>
                      <a:r>
                        <a:rPr kumimoji="1" lang="en-US" altLang="ja-JP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を継続する最長期間</a:t>
                      </a:r>
                      <a:endParaRPr kumimoji="1" lang="en-US" altLang="ja-JP" sz="12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128217"/>
                  </a:ext>
                </a:extLst>
              </a:tr>
              <a:tr h="45026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>
                          <a:latin typeface="+mn-lt"/>
                        </a:rPr>
                        <a:t>画面デザイン選択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lt"/>
                        </a:rPr>
                        <a:t>画面のデザイン設定</a:t>
                      </a:r>
                      <a:endParaRPr kumimoji="1" lang="en-US" altLang="ja-JP" sz="12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315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27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RBAC(</a:t>
            </a:r>
            <a:r>
              <a:rPr lang="ja-JP" altLang="en-US" dirty="0"/>
              <a:t>ロールベースアクセス制御</a:t>
            </a:r>
            <a:r>
              <a:rPr lang="en-US" altLang="ja-JP" dirty="0"/>
              <a:t>) (1/4)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>
            <a:normAutofit/>
          </a:bodyPr>
          <a:lstStyle/>
          <a:p>
            <a:r>
              <a:rPr lang="en-US" altLang="ja-JP" b="1" dirty="0"/>
              <a:t>RBAC</a:t>
            </a:r>
            <a:r>
              <a:rPr lang="ja-JP" altLang="en-US" b="1" dirty="0"/>
              <a:t>とは</a:t>
            </a:r>
            <a:endParaRPr kumimoji="1"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RBAC</a:t>
            </a:r>
            <a:r>
              <a:rPr lang="ja-JP" altLang="en-US" dirty="0"/>
              <a:t>は役割ごとに権限を与える方法です。</a:t>
            </a:r>
          </a:p>
          <a:p>
            <a:pPr marL="180000" lvl="1" indent="0">
              <a:buNone/>
            </a:pPr>
            <a:r>
              <a:rPr lang="ja-JP" altLang="en-US" dirty="0"/>
              <a:t>ユーザ個人に対して直接許可が与えられるのではなく、 ロールを通して与えられるため、</a:t>
            </a:r>
          </a:p>
          <a:p>
            <a:pPr marL="180000" lvl="1" indent="0">
              <a:buNone/>
            </a:pPr>
            <a:r>
              <a:rPr lang="ja-JP" altLang="en-US" dirty="0"/>
              <a:t>アクセス権の管理は、ロールへのアクセス権の割り当てという形になります。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b="1" dirty="0"/>
              <a:t>メニュー毎ごとの</a:t>
            </a:r>
            <a:r>
              <a:rPr lang="en-US" altLang="ja-JP" b="1" dirty="0"/>
              <a:t>RBAC</a:t>
            </a:r>
          </a:p>
          <a:p>
            <a:pPr marL="180000" lvl="1" indent="0">
              <a:buNone/>
            </a:pPr>
            <a:r>
              <a:rPr lang="en-US" altLang="ja-JP" dirty="0"/>
              <a:t>   </a:t>
            </a:r>
            <a:r>
              <a:rPr lang="ja-JP" altLang="en-US" dirty="0"/>
              <a:t>ユーザ毎にアクセスを許可するロールを付与することで</a:t>
            </a:r>
            <a:r>
              <a:rPr lang="ja-JP" altLang="en-US" dirty="0" smtClean="0"/>
              <a:t>、</a:t>
            </a:r>
            <a:r>
              <a:rPr lang="ja-JP" altLang="en-US" dirty="0"/>
              <a:t>ユーザ</a:t>
            </a:r>
            <a:r>
              <a:rPr lang="ja-JP" altLang="en-US" dirty="0" smtClean="0"/>
              <a:t>ごとに</a:t>
            </a:r>
            <a:r>
              <a:rPr lang="ja-JP" altLang="en-US" dirty="0"/>
              <a:t>メニューへのアクセスを制御することができます。また紐付の際には「メンテナンス可」「閲覧のみ」が選択でき、「メンテナンス可」を選択するとデータや履歴の確認、複製、更新、廃止を行えます。「閲覧のみ」を選択するとデータと履歴の確認のみ行うことができます。</a:t>
            </a:r>
            <a:endParaRPr lang="en-US" altLang="ja-JP" b="1" dirty="0"/>
          </a:p>
          <a:p>
            <a:pPr marL="180000" lvl="1" indent="0">
              <a:buNone/>
            </a:pPr>
            <a:endParaRPr lang="en-US" altLang="ja-JP" b="1" dirty="0"/>
          </a:p>
          <a:p>
            <a:pPr lvl="1"/>
            <a:r>
              <a:rPr lang="ja-JP" altLang="en-US" b="1" dirty="0"/>
              <a:t>データレコード毎の</a:t>
            </a:r>
            <a:r>
              <a:rPr lang="en-US" altLang="ja-JP" b="1" dirty="0"/>
              <a:t>RBAC</a:t>
            </a:r>
          </a:p>
          <a:p>
            <a:pPr marL="180000" lvl="1" indent="0">
              <a:buNone/>
            </a:pPr>
            <a:r>
              <a:rPr lang="ja-JP" altLang="en-US" dirty="0"/>
              <a:t>   ユーザ毎にアクセスを許可するロールを付与し、データレコード毎にロールを付与することで、データレコード毎のアクセスを制御できます。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   上記機能を利用しない場合、デフォルトアクセス権およびアクセス許可ロールを空白にすることで、どのユーザからでも閲覧が可能になります。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   操作手順等の詳細につきましては、</a:t>
            </a:r>
            <a:r>
              <a:rPr lang="ja-JP" altLang="en-US" dirty="0">
                <a:hlinkClick r:id="rId2"/>
              </a:rPr>
              <a:t>利用手順マニュアル</a:t>
            </a:r>
            <a:r>
              <a:rPr lang="ja-JP" altLang="en-US" dirty="0"/>
              <a:t>をご参照下さい。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535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1" t="1" r="65292" b="32656"/>
          <a:stretch/>
        </p:blipFill>
        <p:spPr>
          <a:xfrm>
            <a:off x="5418668" y="1217888"/>
            <a:ext cx="3490969" cy="330920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RBAC(</a:t>
            </a:r>
            <a:r>
              <a:rPr lang="ja-JP" altLang="en-US" dirty="0"/>
              <a:t>ロールベースアクセス制御</a:t>
            </a:r>
            <a:r>
              <a:rPr lang="en-US" altLang="ja-JP" dirty="0"/>
              <a:t>) (2/4)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24674"/>
            <a:ext cx="8784976" cy="5720518"/>
          </a:xfrm>
        </p:spPr>
        <p:txBody>
          <a:bodyPr>
            <a:normAutofit/>
          </a:bodyPr>
          <a:lstStyle/>
          <a:p>
            <a:r>
              <a:rPr lang="ja-JP" altLang="en-US" sz="1800" b="1" dirty="0"/>
              <a:t>「管理コンソール」メニューグループ内のメニュー説明</a:t>
            </a:r>
            <a:endParaRPr lang="en-US" altLang="ja-JP" sz="1800" b="1" dirty="0"/>
          </a:p>
          <a:p>
            <a:endParaRPr lang="en-US" altLang="ja-JP" sz="1800" b="1" dirty="0"/>
          </a:p>
          <a:p>
            <a:pPr lvl="1"/>
            <a:r>
              <a:rPr lang="ja-JP" altLang="en-US" sz="1400" b="1" dirty="0"/>
              <a:t>メニューグループ管理</a:t>
            </a:r>
            <a:endParaRPr lang="en-US" altLang="ja-JP" sz="1400" b="1" dirty="0"/>
          </a:p>
          <a:p>
            <a:pPr lvl="2"/>
            <a:r>
              <a:rPr lang="ja-JP" altLang="en-US" dirty="0"/>
              <a:t>メニューを複数束ねるものです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r>
              <a:rPr lang="ja-JP" altLang="en-US" sz="1400" b="1" dirty="0"/>
              <a:t>メニュー管理</a:t>
            </a:r>
            <a:endParaRPr lang="en-US" altLang="ja-JP" sz="1400" b="1" dirty="0"/>
          </a:p>
          <a:p>
            <a:pPr lvl="2"/>
            <a:r>
              <a:rPr lang="ja-JP" altLang="en-US" dirty="0"/>
              <a:t>メニューは必ず一つのメニューグループに所属します</a:t>
            </a:r>
            <a:endParaRPr lang="en-US" altLang="ja-JP" dirty="0"/>
          </a:p>
          <a:p>
            <a:pPr lvl="1"/>
            <a:endParaRPr lang="en-US" altLang="ja-JP" sz="1400" b="1" dirty="0"/>
          </a:p>
          <a:p>
            <a:pPr lvl="1"/>
            <a:r>
              <a:rPr lang="ja-JP" altLang="en-US" sz="1400" b="1" dirty="0"/>
              <a:t>ロール管理</a:t>
            </a:r>
            <a:endParaRPr lang="en-US" altLang="ja-JP" sz="1400" b="1" dirty="0"/>
          </a:p>
          <a:p>
            <a:pPr lvl="2"/>
            <a:r>
              <a:rPr lang="ja-JP" altLang="en-US" dirty="0"/>
              <a:t>メニューへのアクセス権限を役割定義するものです</a:t>
            </a:r>
            <a:endParaRPr lang="en-US" altLang="ja-JP" sz="1600" dirty="0"/>
          </a:p>
          <a:p>
            <a:pPr lvl="1"/>
            <a:endParaRPr lang="en-US" altLang="ja-JP" sz="1400" b="1" dirty="0"/>
          </a:p>
          <a:p>
            <a:pPr lvl="1"/>
            <a:r>
              <a:rPr lang="ja-JP" altLang="en-US" sz="1400" b="1" dirty="0"/>
              <a:t>ユーザ管理</a:t>
            </a:r>
            <a:endParaRPr lang="en-US" altLang="ja-JP" sz="1400" b="1" dirty="0"/>
          </a:p>
          <a:p>
            <a:pPr lvl="2"/>
            <a:r>
              <a:rPr lang="ja-JP" altLang="en-US" dirty="0"/>
              <a:t>ユーザは複数のロールを持つことが可能です</a:t>
            </a:r>
            <a:endParaRPr lang="en-US" altLang="ja-JP" dirty="0"/>
          </a:p>
          <a:p>
            <a:pPr lvl="2"/>
            <a:r>
              <a:rPr lang="en-US" altLang="ja-JP" dirty="0"/>
              <a:t>ActiveDirectory</a:t>
            </a:r>
            <a:r>
              <a:rPr lang="ja-JP" altLang="en-US" dirty="0"/>
              <a:t>と連携し、ユーザ情報を取得することが可能です</a:t>
            </a:r>
            <a:endParaRPr lang="en-US" altLang="ja-JP" dirty="0"/>
          </a:p>
          <a:p>
            <a:pPr lvl="1"/>
            <a:endParaRPr lang="en-US" altLang="ja-JP" sz="1400" b="1" dirty="0"/>
          </a:p>
          <a:p>
            <a:pPr lvl="1"/>
            <a:r>
              <a:rPr lang="ja-JP" altLang="en-US" sz="1400" b="1" dirty="0"/>
              <a:t>ロール・メニュー紐付管理</a:t>
            </a:r>
            <a:endParaRPr lang="en-US" altLang="ja-JP" sz="1400" b="1" dirty="0"/>
          </a:p>
          <a:p>
            <a:pPr lvl="2"/>
            <a:r>
              <a:rPr lang="ja-JP" altLang="en-US" dirty="0"/>
              <a:t>ロールごとにメニューへのアクセス権限をメンテナンスできます</a:t>
            </a:r>
            <a:endParaRPr lang="en-US" altLang="ja-JP" dirty="0"/>
          </a:p>
          <a:p>
            <a:pPr lvl="1"/>
            <a:endParaRPr lang="en-US" altLang="ja-JP" sz="1400" b="1" dirty="0"/>
          </a:p>
          <a:p>
            <a:pPr lvl="1"/>
            <a:r>
              <a:rPr lang="ja-JP" altLang="en-US" sz="1400" b="1" dirty="0"/>
              <a:t>ロール・ユーザ紐付管理</a:t>
            </a:r>
            <a:endParaRPr lang="en-US" altLang="ja-JP" sz="1400" b="1" dirty="0"/>
          </a:p>
          <a:p>
            <a:pPr lvl="2"/>
            <a:r>
              <a:rPr lang="ja-JP" altLang="en-US" dirty="0"/>
              <a:t>ユーザごとに所属するユーザをメンテナンスできます</a:t>
            </a:r>
            <a:endParaRPr lang="en-US" altLang="ja-JP" dirty="0"/>
          </a:p>
          <a:p>
            <a:pPr lvl="2"/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5402882" y="1850914"/>
            <a:ext cx="973777" cy="2676178"/>
          </a:xfrm>
          <a:prstGeom prst="roundRect">
            <a:avLst>
              <a:gd name="adj" fmla="val 11693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456741" y="2166078"/>
            <a:ext cx="2506772" cy="241508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6382273" y="4775233"/>
            <a:ext cx="868121" cy="351268"/>
          </a:xfrm>
          <a:prstGeom prst="roundRect">
            <a:avLst/>
          </a:prstGeom>
          <a:noFill/>
          <a:ln w="254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メニュー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344326" y="4753861"/>
            <a:ext cx="1584220" cy="351268"/>
          </a:xfrm>
          <a:prstGeom prst="roundRect">
            <a:avLst/>
          </a:prstGeom>
          <a:noFill/>
          <a:ln w="254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メニューグループ</a:t>
            </a:r>
            <a:endParaRPr lang="en-US" altLang="ja-JP" sz="1400" b="1" dirty="0">
              <a:latin typeface="+mn-ea"/>
            </a:endParaRPr>
          </a:p>
        </p:txBody>
      </p:sp>
      <p:cxnSp>
        <p:nvCxnSpPr>
          <p:cNvPr id="8" name="直線コネクタ 7"/>
          <p:cNvCxnSpPr/>
          <p:nvPr/>
        </p:nvCxnSpPr>
        <p:spPr bwMode="auto">
          <a:xfrm>
            <a:off x="6420278" y="5069804"/>
            <a:ext cx="79211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7431343" y="5061466"/>
            <a:ext cx="1403271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/>
          <p:nvPr/>
        </p:nvCxnSpPr>
        <p:spPr bwMode="auto">
          <a:xfrm flipH="1" flipV="1">
            <a:off x="6239283" y="4527092"/>
            <a:ext cx="180995" cy="54271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/>
          <p:nvPr/>
        </p:nvCxnSpPr>
        <p:spPr bwMode="auto">
          <a:xfrm flipH="1" flipV="1">
            <a:off x="7281466" y="4581160"/>
            <a:ext cx="149877" cy="48864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986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/>
          <a:lstStyle/>
          <a:p>
            <a:r>
              <a:rPr lang="ja-JP" altLang="en-US" b="1" dirty="0"/>
              <a:t>メニュー毎の</a:t>
            </a:r>
            <a:r>
              <a:rPr lang="en-US" altLang="ja-JP" b="1" dirty="0"/>
              <a:t>RBAC</a:t>
            </a:r>
            <a:r>
              <a:rPr lang="ja-JP" altLang="en-US" b="1" dirty="0"/>
              <a:t>の例</a:t>
            </a:r>
            <a:endParaRPr kumimoji="1" lang="en-US" altLang="ja-JP" b="1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RBAC(</a:t>
            </a:r>
            <a:r>
              <a:rPr lang="ja-JP" altLang="en-US" dirty="0"/>
              <a:t>ロールベースアクセス制御</a:t>
            </a:r>
            <a:r>
              <a:rPr lang="en-US" altLang="ja-JP" dirty="0"/>
              <a:t>) (3/4)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 bwMode="auto">
          <a:xfrm>
            <a:off x="772218" y="4294606"/>
            <a:ext cx="7849596" cy="2138883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>
                <a:latin typeface="+mn-ea"/>
              </a:rPr>
              <a:t>■ メニュー</a:t>
            </a:r>
            <a:r>
              <a:rPr lang="en-US" altLang="ja-JP" sz="1600" b="1" dirty="0">
                <a:latin typeface="+mn-ea"/>
              </a:rPr>
              <a:t>A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>
                <a:latin typeface="+mn-ea"/>
              </a:rPr>
              <a:t>　　ユーザ</a:t>
            </a:r>
            <a:r>
              <a:rPr lang="en-US" altLang="ja-JP" sz="1600" b="1" dirty="0">
                <a:latin typeface="+mn-ea"/>
              </a:rPr>
              <a:t>1</a:t>
            </a:r>
            <a:r>
              <a:rPr lang="ja-JP" altLang="en-US" sz="1600" b="1" dirty="0">
                <a:latin typeface="+mn-ea"/>
              </a:rPr>
              <a:t>のみがメンテナンス可</a:t>
            </a:r>
          </a:p>
          <a:p>
            <a:r>
              <a:rPr lang="ja-JP" altLang="en-US" sz="1600" b="1" dirty="0">
                <a:latin typeface="+mn-ea"/>
              </a:rPr>
              <a:t>■ メニュー</a:t>
            </a:r>
            <a:r>
              <a:rPr lang="en-US" altLang="ja-JP" sz="1600" b="1" dirty="0">
                <a:latin typeface="+mn-ea"/>
              </a:rPr>
              <a:t>B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>
                <a:latin typeface="+mn-ea"/>
              </a:rPr>
              <a:t>　　ユーザ全てがメンテナンス可</a:t>
            </a:r>
          </a:p>
          <a:p>
            <a:r>
              <a:rPr lang="ja-JP" altLang="en-US" sz="1600" b="1" dirty="0">
                <a:latin typeface="+mn-ea"/>
              </a:rPr>
              <a:t>■ メニュー</a:t>
            </a:r>
            <a:r>
              <a:rPr lang="en-US" altLang="ja-JP" sz="1600" b="1" dirty="0">
                <a:latin typeface="+mn-ea"/>
              </a:rPr>
              <a:t>C</a:t>
            </a:r>
            <a:r>
              <a:rPr lang="ja-JP" altLang="en-US" sz="1600" b="1" dirty="0">
                <a:latin typeface="+mn-ea"/>
              </a:rPr>
              <a:t>・・・</a:t>
            </a:r>
            <a:endParaRPr lang="en-US" altLang="ja-JP" sz="1600" b="1" dirty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　　ユーザ</a:t>
            </a:r>
            <a:r>
              <a:rPr lang="en-US" altLang="ja-JP" sz="1600" b="1" dirty="0">
                <a:latin typeface="+mn-ea"/>
              </a:rPr>
              <a:t>1</a:t>
            </a:r>
            <a:r>
              <a:rPr lang="ja-JP" altLang="en-US" sz="1600" b="1" dirty="0">
                <a:latin typeface="+mn-ea"/>
              </a:rPr>
              <a:t>がメンテナンス可、ユーザ</a:t>
            </a:r>
            <a:r>
              <a:rPr lang="en-US" altLang="ja-JP" sz="1600" b="1" dirty="0">
                <a:latin typeface="+mn-ea"/>
              </a:rPr>
              <a:t>2</a:t>
            </a:r>
            <a:r>
              <a:rPr lang="ja-JP" altLang="en-US" sz="1600" b="1" dirty="0">
                <a:latin typeface="+mn-ea"/>
              </a:rPr>
              <a:t>・</a:t>
            </a:r>
            <a:r>
              <a:rPr lang="en-US" altLang="ja-JP" sz="1600" b="1" dirty="0">
                <a:latin typeface="+mn-ea"/>
              </a:rPr>
              <a:t>3</a:t>
            </a:r>
            <a:r>
              <a:rPr lang="ja-JP" altLang="en-US" sz="1600" b="1" dirty="0">
                <a:latin typeface="+mn-ea"/>
              </a:rPr>
              <a:t>が閲覧のみ可</a:t>
            </a:r>
            <a:endParaRPr lang="en-US" altLang="ja-JP" sz="1600" b="1" dirty="0">
              <a:latin typeface="+mn-ea"/>
            </a:endParaRPr>
          </a:p>
          <a:p>
            <a:endParaRPr lang="en-US" altLang="ja-JP" sz="1600" b="1" dirty="0">
              <a:latin typeface="+mn-ea"/>
            </a:endParaRPr>
          </a:p>
          <a:p>
            <a:r>
              <a:rPr lang="en-US" altLang="ja-JP" sz="1600" b="1" dirty="0">
                <a:latin typeface="+mn-ea"/>
              </a:rPr>
              <a:t>※ </a:t>
            </a:r>
            <a:r>
              <a:rPr lang="ja-JP" altLang="en-US" sz="1600" b="1" dirty="0">
                <a:latin typeface="+mn-ea"/>
              </a:rPr>
              <a:t>ユーザ</a:t>
            </a:r>
            <a:r>
              <a:rPr lang="en-US" altLang="ja-JP" sz="1600" b="1" dirty="0">
                <a:latin typeface="+mn-ea"/>
              </a:rPr>
              <a:t>1</a:t>
            </a:r>
            <a:r>
              <a:rPr lang="ja-JP" altLang="en-US" sz="1600" b="1" dirty="0">
                <a:latin typeface="+mn-ea"/>
              </a:rPr>
              <a:t>は、メニュー</a:t>
            </a:r>
            <a:r>
              <a:rPr lang="en-US" altLang="ja-JP" sz="1600" b="1" dirty="0">
                <a:latin typeface="+mn-ea"/>
              </a:rPr>
              <a:t>C</a:t>
            </a:r>
            <a:r>
              <a:rPr lang="ja-JP" altLang="en-US" sz="1600" b="1" dirty="0">
                <a:latin typeface="+mn-ea"/>
              </a:rPr>
              <a:t>に対して</a:t>
            </a:r>
            <a:r>
              <a:rPr lang="en-US" altLang="ja-JP" sz="1600" b="1" dirty="0">
                <a:latin typeface="+mn-ea"/>
              </a:rPr>
              <a:t>『</a:t>
            </a:r>
            <a:r>
              <a:rPr lang="ja-JP" altLang="en-US" sz="1600" b="1" dirty="0">
                <a:latin typeface="+mn-ea"/>
              </a:rPr>
              <a:t>メンテナンス可</a:t>
            </a:r>
            <a:r>
              <a:rPr lang="en-US" altLang="ja-JP" sz="1600" b="1" dirty="0">
                <a:latin typeface="+mn-ea"/>
              </a:rPr>
              <a:t>』</a:t>
            </a:r>
            <a:r>
              <a:rPr lang="ja-JP" altLang="en-US" sz="1600" b="1" dirty="0">
                <a:latin typeface="+mn-ea"/>
              </a:rPr>
              <a:t>と</a:t>
            </a:r>
            <a:r>
              <a:rPr lang="en-US" altLang="ja-JP" sz="1600" b="1" dirty="0">
                <a:latin typeface="+mn-ea"/>
              </a:rPr>
              <a:t>『</a:t>
            </a:r>
            <a:r>
              <a:rPr lang="ja-JP" altLang="en-US" sz="1600" b="1" dirty="0">
                <a:latin typeface="+mn-ea"/>
              </a:rPr>
              <a:t>閲覧のみ</a:t>
            </a:r>
            <a:r>
              <a:rPr lang="en-US" altLang="ja-JP" sz="1600" b="1" dirty="0">
                <a:latin typeface="+mn-ea"/>
              </a:rPr>
              <a:t>』</a:t>
            </a:r>
            <a:r>
              <a:rPr lang="ja-JP" altLang="en-US" sz="1600" b="1" dirty="0">
                <a:latin typeface="+mn-ea"/>
              </a:rPr>
              <a:t>両方の</a:t>
            </a:r>
            <a:endParaRPr lang="en-US" altLang="ja-JP" sz="1600" b="1" dirty="0">
              <a:latin typeface="+mn-ea"/>
            </a:endParaRPr>
          </a:p>
          <a:p>
            <a:r>
              <a:rPr lang="en-US" altLang="ja-JP" sz="1600" b="1" dirty="0">
                <a:latin typeface="+mn-ea"/>
              </a:rPr>
              <a:t>    </a:t>
            </a:r>
            <a:r>
              <a:rPr lang="ja-JP" altLang="en-US" sz="1600" b="1" dirty="0">
                <a:latin typeface="+mn-ea"/>
              </a:rPr>
              <a:t>権限がありますが、</a:t>
            </a:r>
            <a:r>
              <a:rPr lang="en-US" altLang="ja-JP" sz="1600" b="1" dirty="0">
                <a:latin typeface="+mn-ea"/>
              </a:rPr>
              <a:t>『</a:t>
            </a:r>
            <a:r>
              <a:rPr lang="ja-JP" altLang="en-US" sz="1600" b="1" dirty="0">
                <a:latin typeface="+mn-ea"/>
              </a:rPr>
              <a:t>メンテナンス可</a:t>
            </a:r>
            <a:r>
              <a:rPr lang="en-US" altLang="ja-JP" sz="1600" b="1" dirty="0">
                <a:latin typeface="+mn-ea"/>
              </a:rPr>
              <a:t>』</a:t>
            </a:r>
            <a:r>
              <a:rPr lang="ja-JP" altLang="en-US" sz="1600" b="1" dirty="0">
                <a:latin typeface="+mn-ea"/>
              </a:rPr>
              <a:t>の権限が優先されます</a:t>
            </a:r>
          </a:p>
        </p:txBody>
      </p:sp>
      <p:grpSp>
        <p:nvGrpSpPr>
          <p:cNvPr id="78" name="グループ化 77"/>
          <p:cNvGrpSpPr/>
          <p:nvPr/>
        </p:nvGrpSpPr>
        <p:grpSpPr>
          <a:xfrm>
            <a:off x="1097250" y="1492924"/>
            <a:ext cx="6188983" cy="2472183"/>
            <a:chOff x="947422" y="1611546"/>
            <a:chExt cx="6188983" cy="2472183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1918771" y="1611546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dirty="0"/>
                <a:t>ユーザ</a:t>
              </a:r>
              <a:endParaRPr kumimoji="1" lang="ja-JP" altLang="en-US" sz="14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3566386" y="2413723"/>
              <a:ext cx="1130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/>
                <a:t>developers</a:t>
              </a:r>
              <a:endParaRPr kumimoji="1" lang="ja-JP" altLang="en-US" sz="1400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647673" y="1632885"/>
              <a:ext cx="1020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ITA</a:t>
              </a:r>
              <a:r>
                <a:rPr lang="ja-JP" altLang="en-US" sz="1400" dirty="0"/>
                <a:t>ロール</a:t>
              </a:r>
              <a:endParaRPr kumimoji="1" lang="ja-JP" altLang="en-US" sz="14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3622266" y="3775952"/>
              <a:ext cx="1018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/>
                <a:t>operators</a:t>
              </a:r>
              <a:endParaRPr kumimoji="1" lang="ja-JP" altLang="en-US" sz="1400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966174" y="2061470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ja-JP" altLang="en-US" sz="1600" dirty="0"/>
                <a:t>ユーザ</a:t>
              </a:r>
              <a:r>
                <a:rPr lang="ja-JP" altLang="en-US" sz="1600" dirty="0"/>
                <a:t>１</a:t>
              </a:r>
              <a:endParaRPr kumimoji="1" lang="ja-JP" altLang="en-US" sz="1600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947422" y="2873567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1600" dirty="0"/>
                <a:t>ユーザ２</a:t>
              </a:r>
              <a:endParaRPr kumimoji="1" lang="ja-JP" altLang="en-US" sz="1600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947422" y="3657707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1600" dirty="0"/>
                <a:t>ユーザ３</a:t>
              </a:r>
              <a:endParaRPr kumimoji="1" lang="ja-JP" altLang="en-US" sz="1600" dirty="0"/>
            </a:p>
          </p:txBody>
        </p:sp>
        <p:grpSp>
          <p:nvGrpSpPr>
            <p:cNvPr id="10" name="グループ化 9"/>
            <p:cNvGrpSpPr>
              <a:grpSpLocks noChangeAspect="1"/>
            </p:cNvGrpSpPr>
            <p:nvPr/>
          </p:nvGrpSpPr>
          <p:grpSpPr bwMode="gray">
            <a:xfrm>
              <a:off x="2101622" y="2810004"/>
              <a:ext cx="348830" cy="388485"/>
              <a:chOff x="863600" y="1071563"/>
              <a:chExt cx="823913" cy="917575"/>
            </a:xfrm>
          </p:grpSpPr>
          <p:sp>
            <p:nvSpPr>
              <p:cNvPr id="11" name="フリーフォーム 10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12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13" name="グループ化 12"/>
            <p:cNvGrpSpPr>
              <a:grpSpLocks noChangeAspect="1"/>
            </p:cNvGrpSpPr>
            <p:nvPr/>
          </p:nvGrpSpPr>
          <p:grpSpPr bwMode="gray">
            <a:xfrm>
              <a:off x="2066933" y="3595823"/>
              <a:ext cx="351010" cy="390912"/>
              <a:chOff x="863600" y="1071563"/>
              <a:chExt cx="823913" cy="917575"/>
            </a:xfrm>
          </p:grpSpPr>
          <p:sp>
            <p:nvSpPr>
              <p:cNvPr id="14" name="フリーフォーム 13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15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23" name="グループ化 22"/>
            <p:cNvGrpSpPr>
              <a:grpSpLocks noChangeAspect="1"/>
            </p:cNvGrpSpPr>
            <p:nvPr/>
          </p:nvGrpSpPr>
          <p:grpSpPr>
            <a:xfrm>
              <a:off x="3729603" y="2021510"/>
              <a:ext cx="831317" cy="413399"/>
              <a:chOff x="4197452" y="2618983"/>
              <a:chExt cx="2815136" cy="2715412"/>
            </a:xfrm>
          </p:grpSpPr>
          <p:sp>
            <p:nvSpPr>
              <p:cNvPr id="24" name="円/楕円 19"/>
              <p:cNvSpPr/>
              <p:nvPr/>
            </p:nvSpPr>
            <p:spPr bwMode="auto">
              <a:xfrm>
                <a:off x="4197452" y="2618983"/>
                <a:ext cx="2815136" cy="2715412"/>
              </a:xfrm>
              <a:custGeom>
                <a:avLst/>
                <a:gdLst/>
                <a:ahLst/>
                <a:cxnLst/>
                <a:rect l="l" t="t" r="r" b="b"/>
                <a:pathLst>
                  <a:path w="2815136" h="2715412">
                    <a:moveTo>
                      <a:pt x="1407568" y="0"/>
                    </a:moveTo>
                    <a:cubicBezTo>
                      <a:pt x="2184946" y="0"/>
                      <a:pt x="2815136" y="205298"/>
                      <a:pt x="2815136" y="458546"/>
                    </a:cubicBezTo>
                    <a:lnTo>
                      <a:pt x="2815136" y="2256865"/>
                    </a:lnTo>
                    <a:lnTo>
                      <a:pt x="2815136" y="2256865"/>
                    </a:lnTo>
                    <a:cubicBezTo>
                      <a:pt x="2815136" y="2256866"/>
                      <a:pt x="2815136" y="2256866"/>
                      <a:pt x="2815136" y="2256866"/>
                    </a:cubicBezTo>
                    <a:cubicBezTo>
                      <a:pt x="2815136" y="2510114"/>
                      <a:pt x="2184946" y="2715412"/>
                      <a:pt x="1407568" y="2715412"/>
                    </a:cubicBezTo>
                    <a:cubicBezTo>
                      <a:pt x="630190" y="2715412"/>
                      <a:pt x="0" y="2510114"/>
                      <a:pt x="0" y="2256866"/>
                    </a:cubicBezTo>
                    <a:lnTo>
                      <a:pt x="0" y="2256865"/>
                    </a:lnTo>
                    <a:lnTo>
                      <a:pt x="0" y="2256865"/>
                    </a:lnTo>
                    <a:lnTo>
                      <a:pt x="0" y="458546"/>
                    </a:lnTo>
                    <a:cubicBezTo>
                      <a:pt x="0" y="205298"/>
                      <a:pt x="630190" y="0"/>
                      <a:pt x="14075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25" name="Oval 97"/>
              <p:cNvSpPr>
                <a:spLocks noChangeAspect="1" noChangeArrowheads="1"/>
              </p:cNvSpPr>
              <p:nvPr/>
            </p:nvSpPr>
            <p:spPr bwMode="gray">
              <a:xfrm>
                <a:off x="4319955" y="2735580"/>
                <a:ext cx="2570130" cy="2491513"/>
              </a:xfrm>
              <a:custGeom>
                <a:avLst/>
                <a:gdLst/>
                <a:ahLst/>
                <a:cxnLst/>
                <a:rect l="l" t="t" r="r" b="b"/>
                <a:pathLst>
                  <a:path w="674688" h="654050">
                    <a:moveTo>
                      <a:pt x="0" y="136525"/>
                    </a:moveTo>
                    <a:cubicBezTo>
                      <a:pt x="60857" y="181035"/>
                      <a:pt x="202106" y="205177"/>
                      <a:pt x="337344" y="205177"/>
                    </a:cubicBezTo>
                    <a:cubicBezTo>
                      <a:pt x="472582" y="205177"/>
                      <a:pt x="614581" y="181035"/>
                      <a:pt x="674687" y="136525"/>
                    </a:cubicBezTo>
                    <a:cubicBezTo>
                      <a:pt x="674687" y="136525"/>
                      <a:pt x="674687" y="136525"/>
                      <a:pt x="673936" y="570311"/>
                    </a:cubicBezTo>
                    <a:cubicBezTo>
                      <a:pt x="665671" y="606522"/>
                      <a:pt x="539449" y="654050"/>
                      <a:pt x="337344" y="654050"/>
                    </a:cubicBezTo>
                    <a:cubicBezTo>
                      <a:pt x="135238" y="654050"/>
                      <a:pt x="9016" y="606522"/>
                      <a:pt x="752" y="570311"/>
                    </a:cubicBezTo>
                    <a:cubicBezTo>
                      <a:pt x="752" y="570311"/>
                      <a:pt x="752" y="570311"/>
                      <a:pt x="0" y="136525"/>
                    </a:cubicBezTo>
                    <a:close/>
                    <a:moveTo>
                      <a:pt x="337344" y="0"/>
                    </a:moveTo>
                    <a:cubicBezTo>
                      <a:pt x="523654" y="0"/>
                      <a:pt x="674688" y="39091"/>
                      <a:pt x="674688" y="87313"/>
                    </a:cubicBezTo>
                    <a:cubicBezTo>
                      <a:pt x="674688" y="135535"/>
                      <a:pt x="523654" y="174626"/>
                      <a:pt x="337344" y="174626"/>
                    </a:cubicBezTo>
                    <a:cubicBezTo>
                      <a:pt x="151034" y="174626"/>
                      <a:pt x="0" y="135535"/>
                      <a:pt x="0" y="87313"/>
                    </a:cubicBezTo>
                    <a:cubicBezTo>
                      <a:pt x="0" y="39091"/>
                      <a:pt x="151034" y="0"/>
                      <a:pt x="3373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27" name="グループ化 26"/>
            <p:cNvGrpSpPr>
              <a:grpSpLocks noChangeAspect="1"/>
            </p:cNvGrpSpPr>
            <p:nvPr/>
          </p:nvGrpSpPr>
          <p:grpSpPr>
            <a:xfrm>
              <a:off x="3730812" y="3371007"/>
              <a:ext cx="831317" cy="413399"/>
              <a:chOff x="4197452" y="2618983"/>
              <a:chExt cx="2815136" cy="2715412"/>
            </a:xfrm>
          </p:grpSpPr>
          <p:sp>
            <p:nvSpPr>
              <p:cNvPr id="28" name="円/楕円 19"/>
              <p:cNvSpPr/>
              <p:nvPr/>
            </p:nvSpPr>
            <p:spPr bwMode="auto">
              <a:xfrm>
                <a:off x="4197452" y="2618983"/>
                <a:ext cx="2815136" cy="2715412"/>
              </a:xfrm>
              <a:custGeom>
                <a:avLst/>
                <a:gdLst/>
                <a:ahLst/>
                <a:cxnLst/>
                <a:rect l="l" t="t" r="r" b="b"/>
                <a:pathLst>
                  <a:path w="2815136" h="2715412">
                    <a:moveTo>
                      <a:pt x="1407568" y="0"/>
                    </a:moveTo>
                    <a:cubicBezTo>
                      <a:pt x="2184946" y="0"/>
                      <a:pt x="2815136" y="205298"/>
                      <a:pt x="2815136" y="458546"/>
                    </a:cubicBezTo>
                    <a:lnTo>
                      <a:pt x="2815136" y="2256865"/>
                    </a:lnTo>
                    <a:lnTo>
                      <a:pt x="2815136" y="2256865"/>
                    </a:lnTo>
                    <a:cubicBezTo>
                      <a:pt x="2815136" y="2256866"/>
                      <a:pt x="2815136" y="2256866"/>
                      <a:pt x="2815136" y="2256866"/>
                    </a:cubicBezTo>
                    <a:cubicBezTo>
                      <a:pt x="2815136" y="2510114"/>
                      <a:pt x="2184946" y="2715412"/>
                      <a:pt x="1407568" y="2715412"/>
                    </a:cubicBezTo>
                    <a:cubicBezTo>
                      <a:pt x="630190" y="2715412"/>
                      <a:pt x="0" y="2510114"/>
                      <a:pt x="0" y="2256866"/>
                    </a:cubicBezTo>
                    <a:lnTo>
                      <a:pt x="0" y="2256865"/>
                    </a:lnTo>
                    <a:lnTo>
                      <a:pt x="0" y="2256865"/>
                    </a:lnTo>
                    <a:lnTo>
                      <a:pt x="0" y="458546"/>
                    </a:lnTo>
                    <a:cubicBezTo>
                      <a:pt x="0" y="205298"/>
                      <a:pt x="630190" y="0"/>
                      <a:pt x="14075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29" name="Oval 97"/>
              <p:cNvSpPr>
                <a:spLocks noChangeAspect="1" noChangeArrowheads="1"/>
              </p:cNvSpPr>
              <p:nvPr/>
            </p:nvSpPr>
            <p:spPr bwMode="gray">
              <a:xfrm>
                <a:off x="4319955" y="2735580"/>
                <a:ext cx="2570130" cy="2491513"/>
              </a:xfrm>
              <a:custGeom>
                <a:avLst/>
                <a:gdLst/>
                <a:ahLst/>
                <a:cxnLst/>
                <a:rect l="l" t="t" r="r" b="b"/>
                <a:pathLst>
                  <a:path w="674688" h="654050">
                    <a:moveTo>
                      <a:pt x="0" y="136525"/>
                    </a:moveTo>
                    <a:cubicBezTo>
                      <a:pt x="60857" y="181035"/>
                      <a:pt x="202106" y="205177"/>
                      <a:pt x="337344" y="205177"/>
                    </a:cubicBezTo>
                    <a:cubicBezTo>
                      <a:pt x="472582" y="205177"/>
                      <a:pt x="614581" y="181035"/>
                      <a:pt x="674687" y="136525"/>
                    </a:cubicBezTo>
                    <a:cubicBezTo>
                      <a:pt x="674687" y="136525"/>
                      <a:pt x="674687" y="136525"/>
                      <a:pt x="673936" y="570311"/>
                    </a:cubicBezTo>
                    <a:cubicBezTo>
                      <a:pt x="665671" y="606522"/>
                      <a:pt x="539449" y="654050"/>
                      <a:pt x="337344" y="654050"/>
                    </a:cubicBezTo>
                    <a:cubicBezTo>
                      <a:pt x="135238" y="654050"/>
                      <a:pt x="9016" y="606522"/>
                      <a:pt x="752" y="570311"/>
                    </a:cubicBezTo>
                    <a:cubicBezTo>
                      <a:pt x="752" y="570311"/>
                      <a:pt x="752" y="570311"/>
                      <a:pt x="0" y="136525"/>
                    </a:cubicBezTo>
                    <a:close/>
                    <a:moveTo>
                      <a:pt x="337344" y="0"/>
                    </a:moveTo>
                    <a:cubicBezTo>
                      <a:pt x="523654" y="0"/>
                      <a:pt x="674688" y="39091"/>
                      <a:pt x="674688" y="87313"/>
                    </a:cubicBezTo>
                    <a:cubicBezTo>
                      <a:pt x="674688" y="135535"/>
                      <a:pt x="523654" y="174626"/>
                      <a:pt x="337344" y="174626"/>
                    </a:cubicBezTo>
                    <a:cubicBezTo>
                      <a:pt x="151034" y="174626"/>
                      <a:pt x="0" y="135535"/>
                      <a:pt x="0" y="87313"/>
                    </a:cubicBezTo>
                    <a:cubicBezTo>
                      <a:pt x="0" y="39091"/>
                      <a:pt x="151034" y="0"/>
                      <a:pt x="3373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sp>
          <p:nvSpPr>
            <p:cNvPr id="58" name="正方形/長方形 57"/>
            <p:cNvSpPr/>
            <p:nvPr/>
          </p:nvSpPr>
          <p:spPr bwMode="auto">
            <a:xfrm>
              <a:off x="5955080" y="3441185"/>
              <a:ext cx="1181325" cy="329456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>
                  <a:solidFill>
                    <a:srgbClr val="000000"/>
                  </a:solidFill>
                </a:rPr>
                <a:t>メニュー</a:t>
              </a:r>
              <a:r>
                <a:rPr lang="en-US" altLang="ja-JP" sz="1600" b="1" dirty="0">
                  <a:solidFill>
                    <a:srgbClr val="000000"/>
                  </a:solidFill>
                </a:rPr>
                <a:t>C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auto">
            <a:xfrm>
              <a:off x="5946324" y="2752860"/>
              <a:ext cx="1178094" cy="327349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>
                  <a:solidFill>
                    <a:srgbClr val="000000"/>
                  </a:solidFill>
                </a:rPr>
                <a:t>メニュー</a:t>
              </a:r>
              <a:r>
                <a:rPr lang="en-US" altLang="ja-JP" sz="1600" b="1" dirty="0">
                  <a:solidFill>
                    <a:srgbClr val="000000"/>
                  </a:solidFill>
                </a:rPr>
                <a:t>B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正方形/長方形 61"/>
            <p:cNvSpPr/>
            <p:nvPr/>
          </p:nvSpPr>
          <p:spPr bwMode="auto">
            <a:xfrm>
              <a:off x="5950394" y="2080696"/>
              <a:ext cx="1169955" cy="302647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>
                  <a:solidFill>
                    <a:srgbClr val="000000"/>
                  </a:solidFill>
                </a:rPr>
                <a:t>メニュー</a:t>
              </a:r>
              <a:r>
                <a:rPr lang="en-US" altLang="ja-JP" sz="1600" b="1" dirty="0">
                  <a:solidFill>
                    <a:srgbClr val="000000"/>
                  </a:solidFill>
                </a:rPr>
                <a:t>A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 bwMode="auto">
            <a:xfrm>
              <a:off x="4524744" y="2232020"/>
              <a:ext cx="1425650" cy="285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直線コネクタ 59"/>
            <p:cNvCxnSpPr/>
            <p:nvPr/>
          </p:nvCxnSpPr>
          <p:spPr bwMode="auto">
            <a:xfrm>
              <a:off x="4531502" y="2239985"/>
              <a:ext cx="1406590" cy="69050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直線コネクタ 62"/>
            <p:cNvCxnSpPr>
              <a:endCxn id="58" idx="1"/>
            </p:cNvCxnSpPr>
            <p:nvPr/>
          </p:nvCxnSpPr>
          <p:spPr bwMode="auto">
            <a:xfrm>
              <a:off x="4534185" y="2235399"/>
              <a:ext cx="1420895" cy="13705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/>
            <p:cNvCxnSpPr>
              <a:endCxn id="58" idx="1"/>
            </p:cNvCxnSpPr>
            <p:nvPr/>
          </p:nvCxnSpPr>
          <p:spPr bwMode="auto">
            <a:xfrm>
              <a:off x="4518623" y="3605838"/>
              <a:ext cx="1436457" cy="7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/>
            <p:cNvCxnSpPr/>
            <p:nvPr/>
          </p:nvCxnSpPr>
          <p:spPr bwMode="auto">
            <a:xfrm>
              <a:off x="2509848" y="2248639"/>
              <a:ext cx="1267110" cy="1339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4" name="グループ化 63"/>
            <p:cNvGrpSpPr>
              <a:grpSpLocks noChangeAspect="1"/>
            </p:cNvGrpSpPr>
            <p:nvPr/>
          </p:nvGrpSpPr>
          <p:grpSpPr bwMode="gray">
            <a:xfrm>
              <a:off x="2107674" y="1973510"/>
              <a:ext cx="348830" cy="388485"/>
              <a:chOff x="863600" y="1071563"/>
              <a:chExt cx="823913" cy="917575"/>
            </a:xfrm>
          </p:grpSpPr>
          <p:sp>
            <p:nvSpPr>
              <p:cNvPr id="66" name="フリーフォーム 65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67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cxnSp>
          <p:nvCxnSpPr>
            <p:cNvPr id="68" name="直線コネクタ 67"/>
            <p:cNvCxnSpPr/>
            <p:nvPr/>
          </p:nvCxnSpPr>
          <p:spPr bwMode="auto">
            <a:xfrm flipV="1">
              <a:off x="2456856" y="3580482"/>
              <a:ext cx="1308922" cy="25773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直線コネクタ 70"/>
            <p:cNvCxnSpPr/>
            <p:nvPr/>
          </p:nvCxnSpPr>
          <p:spPr bwMode="auto">
            <a:xfrm>
              <a:off x="2496536" y="2235399"/>
              <a:ext cx="1280422" cy="108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/>
            <p:cNvCxnSpPr/>
            <p:nvPr/>
          </p:nvCxnSpPr>
          <p:spPr bwMode="auto">
            <a:xfrm>
              <a:off x="2479230" y="3153805"/>
              <a:ext cx="1287757" cy="42207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直線コネクタ 64"/>
            <p:cNvCxnSpPr/>
            <p:nvPr/>
          </p:nvCxnSpPr>
          <p:spPr bwMode="auto">
            <a:xfrm flipV="1">
              <a:off x="4514514" y="2932685"/>
              <a:ext cx="1414503" cy="6778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4" name="グループ化 73"/>
          <p:cNvGrpSpPr/>
          <p:nvPr/>
        </p:nvGrpSpPr>
        <p:grpSpPr>
          <a:xfrm>
            <a:off x="6156220" y="1091224"/>
            <a:ext cx="2376330" cy="615898"/>
            <a:chOff x="5868180" y="1034192"/>
            <a:chExt cx="2376330" cy="615898"/>
          </a:xfrm>
        </p:grpSpPr>
        <p:sp>
          <p:nvSpPr>
            <p:cNvPr id="83" name="正方形/長方形 82"/>
            <p:cNvSpPr/>
            <p:nvPr/>
          </p:nvSpPr>
          <p:spPr bwMode="auto">
            <a:xfrm>
              <a:off x="5868180" y="1034192"/>
              <a:ext cx="2376330" cy="605984"/>
            </a:xfrm>
            <a:prstGeom prst="rect">
              <a:avLst/>
            </a:prstGeom>
            <a:ln w="1587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100" dirty="0"/>
                <a:t>                   </a:t>
              </a:r>
              <a:endParaRPr lang="en-US" altLang="ja-JP" sz="1100" dirty="0">
                <a:solidFill>
                  <a:srgbClr val="000000"/>
                </a:solidFill>
              </a:endParaRPr>
            </a:p>
            <a:p>
              <a:r>
                <a:rPr lang="en-US" altLang="ja-JP" sz="1100" dirty="0"/>
                <a:t>                   </a:t>
              </a:r>
              <a:endParaRPr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auto">
            <a:xfrm>
              <a:off x="7053529" y="1323115"/>
              <a:ext cx="792110" cy="326975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>
                  <a:latin typeface="+mn-ea"/>
                </a:rPr>
                <a:t>閲覧のみ</a:t>
              </a: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6823696" y="1042236"/>
              <a:ext cx="1368190" cy="326975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>
                  <a:latin typeface="+mn-ea"/>
                </a:rPr>
                <a:t>メンテナンス可</a:t>
              </a:r>
            </a:p>
          </p:txBody>
        </p:sp>
        <p:cxnSp>
          <p:nvCxnSpPr>
            <p:cNvPr id="77" name="直線コネクタ 76"/>
            <p:cNvCxnSpPr/>
            <p:nvPr/>
          </p:nvCxnSpPr>
          <p:spPr bwMode="auto">
            <a:xfrm>
              <a:off x="5975694" y="1189121"/>
              <a:ext cx="740488" cy="545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9" name="直線コネクタ 78"/>
            <p:cNvCxnSpPr/>
            <p:nvPr/>
          </p:nvCxnSpPr>
          <p:spPr bwMode="auto">
            <a:xfrm>
              <a:off x="5970839" y="1459092"/>
              <a:ext cx="745343" cy="1026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91608985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1358</Words>
  <Application>Microsoft Office PowerPoint</Application>
  <PresentationFormat>画面に合わせる (4:3)</PresentationFormat>
  <Paragraphs>268</Paragraphs>
  <Slides>16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16</vt:i4>
      </vt:variant>
    </vt:vector>
  </HeadingPairs>
  <TitlesOfParts>
    <vt:vector size="27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本書について</vt:lpstr>
      <vt:lpstr>2.　管理コンソールの説明</vt:lpstr>
      <vt:lpstr>2.1　システム設定</vt:lpstr>
      <vt:lpstr>2.2　RBAC(ロールベースアクセス制御) (1/4)</vt:lpstr>
      <vt:lpstr>2.2　RBAC(ロールベースアクセス制御) (2/4)　 </vt:lpstr>
      <vt:lpstr>2.2　RBAC(ロールベースアクセス制御) (3/4)</vt:lpstr>
      <vt:lpstr>2.2　RBAC(ロールベースアクセス制御) (4/4)</vt:lpstr>
      <vt:lpstr>3.　基本コンソールの説明</vt:lpstr>
      <vt:lpstr>3.1　ITAにおける機器の管理 (1/2)</vt:lpstr>
      <vt:lpstr>3.1　ITAにおける機器の管理 (2/2)</vt:lpstr>
      <vt:lpstr>3.2　オペレーションの概要</vt:lpstr>
      <vt:lpstr>3.3　ER図の表示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4</cp:revision>
  <dcterms:created xsi:type="dcterms:W3CDTF">2017-07-14T05:50:27Z</dcterms:created>
  <dcterms:modified xsi:type="dcterms:W3CDTF">2021-08-20T01:57:30Z</dcterms:modified>
</cp:coreProperties>
</file>