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317" r:id="rId4"/>
    <p:sldId id="319" r:id="rId5"/>
    <p:sldId id="320" r:id="rId6"/>
    <p:sldId id="321" r:id="rId7"/>
    <p:sldId id="322" r:id="rId8"/>
    <p:sldId id="323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2" r:id="rId22"/>
    <p:sldId id="343" r:id="rId23"/>
    <p:sldId id="340" r:id="rId24"/>
    <p:sldId id="324" r:id="rId25"/>
    <p:sldId id="325" r:id="rId26"/>
    <p:sldId id="327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317"/>
          </p14:sldIdLst>
        </p14:section>
        <p14:section name="1.　Introduction" id="{B81141D6-5160-4643-8D51-022CC5C4BDB9}">
          <p14:sldIdLst>
            <p14:sldId id="319"/>
            <p14:sldId id="320"/>
            <p14:sldId id="321"/>
            <p14:sldId id="322"/>
            <p14:sldId id="323"/>
          </p14:sldIdLst>
        </p14:section>
        <p14:section name="2.　 Procedure Description" id="{ECF02016-C512-450A-B68C-933F2FD1A7D8}">
          <p14:sldIdLst>
            <p14:sldId id="328"/>
            <p14:sldId id="329"/>
          </p14:sldIdLst>
        </p14:section>
        <p14:section name="3.　Preparation" id="{E0A69802-113C-4CA6-803C-9864852F62B9}">
          <p14:sldIdLst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4.　Execution" id="{28C3C32A-8200-47FF-A67F-F4AA03495CB0}">
          <p14:sldIdLst>
            <p14:sldId id="336"/>
            <p14:sldId id="337"/>
            <p14:sldId id="338"/>
            <p14:sldId id="339"/>
            <p14:sldId id="342"/>
            <p14:sldId id="343"/>
          </p14:sldIdLst>
        </p14:section>
        <p14:section name="A　Appendix" id="{A8A060BF-92DF-4F47-AFEF-F5FA058AAEFB}">
          <p14:sldIdLst>
            <p14:sldId id="340"/>
            <p14:sldId id="324"/>
            <p14:sldId id="325"/>
            <p14:sldId id="32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82" d="100"/>
          <a:sy n="82" d="100"/>
        </p:scale>
        <p:origin x="1392" y="9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2020/10/8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2020/10/8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65118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1" r:id="rId8"/>
    <p:sldLayoutId id="2147483702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stroll-it-automation-ja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1.2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Quick Start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In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Preparation</a:t>
            </a:r>
            <a:endParaRPr kumimoji="1"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19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88" y="1931581"/>
            <a:ext cx="5836199" cy="4396098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 bwMode="auto">
          <a:xfrm>
            <a:off x="6742049" y="1852201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(1/3)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Movement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Movement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list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Main menu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select 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Ansible-Legacy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Movement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list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start the registration, click the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button.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*Movement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 name of m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inimum work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6372250" y="5157240"/>
            <a:ext cx="2662603" cy="93613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following are </a:t>
            </a: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mandatory fields:</a:t>
            </a:r>
          </a:p>
          <a:p>
            <a:r>
              <a:rPr kumimoji="1"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kumimoji="1" lang="en-US" altLang="ja-JP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Movement</a:t>
            </a:r>
            <a:r>
              <a:rPr kumimoji="1" lang="ja-JP" altLang="en-US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</a:t>
            </a:r>
            <a:r>
              <a:rPr kumimoji="1" lang="ja-JP" altLang="en-US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ame</a:t>
            </a:r>
            <a:endParaRPr kumimoji="1" lang="en-US" altLang="ja-JP" sz="1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ja-JP" altLang="en-US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Host specific format</a:t>
            </a:r>
            <a:endParaRPr lang="en-US" altLang="ja-JP" sz="1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6814060" y="1983693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</a:p>
        </p:txBody>
      </p:sp>
      <p:sp>
        <p:nvSpPr>
          <p:cNvPr id="30" name="角丸四角形 29"/>
          <p:cNvSpPr/>
          <p:nvPr/>
        </p:nvSpPr>
        <p:spPr bwMode="auto">
          <a:xfrm>
            <a:off x="6814060" y="2432455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the Workflow Including the IaC</a:t>
            </a:r>
            <a:endParaRPr lang="en-US" altLang="ja-JP" sz="7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6814060" y="2875891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r>
              <a:rPr lang="ja-JP" altLang="en-US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Target Linux Machine </a:t>
            </a:r>
            <a:b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Device list</a:t>
            </a:r>
            <a:endParaRPr lang="en-US" altLang="en-US" sz="8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6814060" y="376276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kumimoji="1" lang="ja-JP" altLang="en-US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Connecting the Target </a:t>
            </a:r>
            <a:b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the IaC</a:t>
            </a:r>
          </a:p>
        </p:txBody>
      </p:sp>
      <p:sp>
        <p:nvSpPr>
          <p:cNvPr id="33" name="角丸四角形 32"/>
          <p:cNvSpPr/>
          <p:nvPr/>
        </p:nvSpPr>
        <p:spPr bwMode="auto">
          <a:xfrm>
            <a:off x="6814060" y="331932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Operation Name</a:t>
            </a:r>
            <a:endParaRPr lang="en-US" altLang="en-US" sz="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6814060" y="4206199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Workflow</a:t>
            </a:r>
            <a:endParaRPr kumimoji="1" lang="ja-JP" altLang="en-US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1197138" y="4766077"/>
            <a:ext cx="4836216" cy="7595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676405" y="4416966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1" lang="ja-JP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2086411" y="5671673"/>
            <a:ext cx="1045389" cy="20566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3374863" y="5671673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094787" y="4799205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42254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3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57" y="2283898"/>
            <a:ext cx="5551019" cy="41778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(2/3)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playbook in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laybook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files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Main menu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 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Ansible-Legacy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Playbook files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</a:t>
            </a:r>
            <a:b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start the registration, click the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button.</a:t>
            </a:r>
            <a:r>
              <a:rPr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*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no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playbook is prepared, use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any of the playbooks described in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Appendix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Reference 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6445977" y="5777713"/>
            <a:ext cx="2606932" cy="68408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following are 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mandatory fields:</a:t>
            </a:r>
          </a:p>
          <a:p>
            <a:r>
              <a:rPr kumimoji="1"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Playbook name</a:t>
            </a:r>
            <a:endParaRPr kumimoji="1"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ja-JP" altLang="en-US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Playbook files</a:t>
            </a:r>
            <a:endParaRPr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6137640" y="5375133"/>
            <a:ext cx="565503" cy="549789"/>
            <a:chOff x="162795" y="3812178"/>
            <a:chExt cx="565503" cy="549789"/>
          </a:xfrm>
        </p:grpSpPr>
        <p:sp>
          <p:nvSpPr>
            <p:cNvPr id="29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4" name="正方形/長方形 13"/>
          <p:cNvSpPr/>
          <p:nvPr/>
        </p:nvSpPr>
        <p:spPr bwMode="auto">
          <a:xfrm>
            <a:off x="6742049" y="1852201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814060" y="1983693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</a:p>
        </p:txBody>
      </p:sp>
      <p:sp>
        <p:nvSpPr>
          <p:cNvPr id="16" name="角丸四角形 15"/>
          <p:cNvSpPr/>
          <p:nvPr/>
        </p:nvSpPr>
        <p:spPr bwMode="auto">
          <a:xfrm>
            <a:off x="6814060" y="2432455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the Workflow Including the IaC</a:t>
            </a:r>
            <a:endParaRPr lang="en-US" altLang="ja-JP" sz="7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6814060" y="2875891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Target Linux Machine </a:t>
            </a:r>
            <a:b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Device list</a:t>
            </a:r>
            <a:endParaRPr lang="en-US" altLang="en-US" sz="8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6814060" y="376276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Connecting the Target </a:t>
            </a:r>
            <a:b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the IaC</a:t>
            </a:r>
          </a:p>
        </p:txBody>
      </p:sp>
      <p:sp>
        <p:nvSpPr>
          <p:cNvPr id="20" name="角丸四角形 19"/>
          <p:cNvSpPr/>
          <p:nvPr/>
        </p:nvSpPr>
        <p:spPr bwMode="auto">
          <a:xfrm>
            <a:off x="6814060" y="331932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Operation Name</a:t>
            </a:r>
            <a:endParaRPr lang="en-US" altLang="en-US" sz="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6814060" y="4206199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Workflow</a:t>
            </a:r>
            <a:endParaRPr kumimoji="1" lang="ja-JP" altLang="en-US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2368470" y="5777713"/>
            <a:ext cx="999455" cy="2333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円形吹き出し 25"/>
          <p:cNvSpPr/>
          <p:nvPr/>
        </p:nvSpPr>
        <p:spPr bwMode="auto">
          <a:xfrm>
            <a:off x="1975838" y="5589684"/>
            <a:ext cx="301542" cy="312200"/>
          </a:xfrm>
          <a:prstGeom prst="wedgeEllipseCallout">
            <a:avLst>
              <a:gd name="adj1" fmla="val 45501"/>
              <a:gd name="adj2" fmla="val 59449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kumimoji="1" lang="en-US" altLang="en-US" sz="14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2126609" y="3970358"/>
            <a:ext cx="3901826" cy="582806"/>
          </a:xfrm>
          <a:prstGeom prst="roundRect">
            <a:avLst/>
          </a:prstGeom>
          <a:solidFill>
            <a:schemeClr val="bg2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*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When uploading a playbook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specify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file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 then make sure to </a:t>
            </a:r>
            <a:b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click the </a:t>
            </a: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Upload in advance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button.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2483709" y="4838558"/>
            <a:ext cx="1368191" cy="77570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2337680" y="4489780"/>
            <a:ext cx="301542" cy="312200"/>
          </a:xfrm>
          <a:prstGeom prst="wedgeEllipseCallout">
            <a:avLst>
              <a:gd name="adj1" fmla="val 44346"/>
              <a:gd name="adj2" fmla="val 84675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1" lang="ja-JP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056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0" y="1772770"/>
            <a:ext cx="6175323" cy="45428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(3/3)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in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Movement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details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Main menu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 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Ansible-Legacy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Movement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details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</a:t>
            </a:r>
            <a:b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start the registration, click the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button.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1187530" y="4847744"/>
            <a:ext cx="3384470" cy="6819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2225450" y="5733320"/>
            <a:ext cx="987972" cy="1440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396677" y="5714570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3083660" y="3791694"/>
            <a:ext cx="3437365" cy="846894"/>
          </a:xfrm>
          <a:prstGeom prst="roundRect">
            <a:avLst/>
          </a:prstGeom>
          <a:solidFill>
            <a:schemeClr val="bg2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the </a:t>
            </a:r>
            <a:r>
              <a:rPr lang="ja-JP" altLang="en-US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Include order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field,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specify the order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which multiple playbooks are registered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for each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Movement</a:t>
            </a:r>
            <a:r>
              <a:rPr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For 1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1, enter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</a:t>
            </a:r>
            <a:endParaRPr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6742049" y="1852201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814060" y="1983693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</a:p>
        </p:txBody>
      </p:sp>
      <p:sp>
        <p:nvSpPr>
          <p:cNvPr id="16" name="角丸四角形 15"/>
          <p:cNvSpPr/>
          <p:nvPr/>
        </p:nvSpPr>
        <p:spPr bwMode="auto">
          <a:xfrm>
            <a:off x="6814060" y="2432455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the Workflow Including the IaC</a:t>
            </a:r>
            <a:endParaRPr lang="en-US" altLang="ja-JP" sz="7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6814060" y="2875891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Target Linux Machine </a:t>
            </a:r>
            <a:b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Device list</a:t>
            </a:r>
            <a:endParaRPr lang="en-US" altLang="en-US" sz="8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6814060" y="376276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Connecting the Target </a:t>
            </a:r>
            <a:b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the IaC</a:t>
            </a:r>
          </a:p>
        </p:txBody>
      </p:sp>
      <p:sp>
        <p:nvSpPr>
          <p:cNvPr id="20" name="角丸四角形 19"/>
          <p:cNvSpPr/>
          <p:nvPr/>
        </p:nvSpPr>
        <p:spPr bwMode="auto">
          <a:xfrm>
            <a:off x="6814060" y="331932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Operation Name</a:t>
            </a:r>
            <a:endParaRPr lang="en-US" altLang="en-US" sz="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6814060" y="4206199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Workflow</a:t>
            </a:r>
            <a:endParaRPr kumimoji="1" lang="ja-JP" altLang="en-US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2222065" y="4440512"/>
            <a:ext cx="301542" cy="312200"/>
          </a:xfrm>
          <a:prstGeom prst="wedgeEllipseCallout">
            <a:avLst>
              <a:gd name="adj1" fmla="val 67612"/>
              <a:gd name="adj2" fmla="val 6860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1" lang="ja-JP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6501698" y="5148866"/>
            <a:ext cx="2606932" cy="87249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following are 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mandatory fields:</a:t>
            </a:r>
          </a:p>
          <a:p>
            <a:r>
              <a:rPr kumimoji="1"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Movement</a:t>
            </a:r>
            <a:endParaRPr kumimoji="1"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ja-JP" altLang="en-US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Playbook files</a:t>
            </a:r>
            <a:endParaRPr lang="en-US" altLang="ja-JP" sz="12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Include order</a:t>
            </a:r>
            <a:endParaRPr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6156220" y="4755830"/>
            <a:ext cx="565503" cy="549789"/>
            <a:chOff x="162795" y="3812178"/>
            <a:chExt cx="565503" cy="549789"/>
          </a:xfrm>
        </p:grpSpPr>
        <p:sp>
          <p:nvSpPr>
            <p:cNvPr id="2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7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36" y="1852201"/>
            <a:ext cx="5816933" cy="431758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3.4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Workflow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Including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IaC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a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workflow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Conductor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 editor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Main menu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select 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Conductor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Conductor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 editor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4866527" y="2641326"/>
            <a:ext cx="1367981" cy="15799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5849323" y="3812387"/>
            <a:ext cx="301542" cy="312200"/>
          </a:xfrm>
          <a:prstGeom prst="wedgeEllipseCallout">
            <a:avLst>
              <a:gd name="adj1" fmla="val -17945"/>
              <a:gd name="adj2" fmla="val 10673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kumimoji="1" lang="ja-JP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2123660" y="3562027"/>
            <a:ext cx="621197" cy="371043"/>
          </a:xfrm>
          <a:prstGeom prst="roundRect">
            <a:avLst>
              <a:gd name="adj" fmla="val 16209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2042478" y="5745958"/>
            <a:ext cx="301542" cy="312200"/>
          </a:xfrm>
          <a:prstGeom prst="wedgeEllipseCallout">
            <a:avLst>
              <a:gd name="adj1" fmla="val -110434"/>
              <a:gd name="adj2" fmla="val 5649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6226665" y="5115374"/>
            <a:ext cx="2797964" cy="936131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 the</a:t>
            </a: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list of </a:t>
            </a: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created 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Movements,</a:t>
            </a: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drag </a:t>
            </a:r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 drop 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desired Movement </a:t>
            </a:r>
            <a:b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</a:t>
            </a:r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 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it.</a:t>
            </a:r>
            <a:endParaRPr lang="en-US" altLang="ja-JP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5939535" y="4769801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34" name="角丸四角形 33"/>
          <p:cNvSpPr/>
          <p:nvPr/>
        </p:nvSpPr>
        <p:spPr bwMode="auto">
          <a:xfrm>
            <a:off x="4797406" y="4352853"/>
            <a:ext cx="1506222" cy="145523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円形吹き出し 34"/>
          <p:cNvSpPr/>
          <p:nvPr/>
        </p:nvSpPr>
        <p:spPr bwMode="auto">
          <a:xfrm>
            <a:off x="5784613" y="2276355"/>
            <a:ext cx="301542" cy="312200"/>
          </a:xfrm>
          <a:prstGeom prst="wedgeEllipseCallout">
            <a:avLst>
              <a:gd name="adj1" fmla="val -77145"/>
              <a:gd name="adj2" fmla="val 84718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角丸四角形吹き出し 35"/>
          <p:cNvSpPr/>
          <p:nvPr/>
        </p:nvSpPr>
        <p:spPr bwMode="auto">
          <a:xfrm>
            <a:off x="3794163" y="1863324"/>
            <a:ext cx="1827397" cy="520811"/>
          </a:xfrm>
          <a:prstGeom prst="wedgeRoundRectCallout">
            <a:avLst>
              <a:gd name="adj1" fmla="val 27296"/>
              <a:gd name="adj2" fmla="val 92663"/>
              <a:gd name="adj3" fmla="val 16667"/>
            </a:avLst>
          </a:prstGeom>
          <a:solidFill>
            <a:schemeClr val="bg2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 </a:t>
            </a: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Conducto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name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93426" y="2873490"/>
            <a:ext cx="1868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Text such as </a:t>
            </a:r>
            <a:r>
              <a:rPr kumimoji="1"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 </a:t>
            </a:r>
            <a:r>
              <a:rPr kumimoji="1"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work description can be entered.</a:t>
            </a:r>
            <a:endParaRPr kumimoji="1" lang="en-US" altLang="en-US" sz="10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7" name="直線コネクタ 36"/>
          <p:cNvCxnSpPr/>
          <p:nvPr/>
        </p:nvCxnSpPr>
        <p:spPr bwMode="auto">
          <a:xfrm flipV="1">
            <a:off x="4571513" y="3067187"/>
            <a:ext cx="335899" cy="22372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直線コネクタ 37"/>
          <p:cNvCxnSpPr/>
          <p:nvPr/>
        </p:nvCxnSpPr>
        <p:spPr bwMode="auto">
          <a:xfrm>
            <a:off x="2847598" y="3292005"/>
            <a:ext cx="175528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正方形/長方形 38"/>
          <p:cNvSpPr/>
          <p:nvPr/>
        </p:nvSpPr>
        <p:spPr bwMode="auto">
          <a:xfrm>
            <a:off x="6742049" y="1852201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814060" y="198369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  <a:endParaRPr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6814060" y="2432455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7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the Workflow Including the IaC</a:t>
            </a:r>
            <a:endParaRPr lang="en-US" altLang="ja-JP" sz="7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6814060" y="2875891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Target Linux Machine </a:t>
            </a:r>
            <a:b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Device list</a:t>
            </a:r>
            <a:endParaRPr lang="en-US" altLang="en-US" sz="8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6814060" y="376276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Connecting the Target </a:t>
            </a:r>
            <a:b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the IaC</a:t>
            </a:r>
          </a:p>
        </p:txBody>
      </p:sp>
      <p:sp>
        <p:nvSpPr>
          <p:cNvPr id="44" name="角丸四角形 43"/>
          <p:cNvSpPr/>
          <p:nvPr/>
        </p:nvSpPr>
        <p:spPr bwMode="auto">
          <a:xfrm>
            <a:off x="6814060" y="331932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Operation Name</a:t>
            </a:r>
            <a:endParaRPr lang="en-US" altLang="en-US" sz="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6814060" y="4206199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Workflow</a:t>
            </a:r>
            <a:endParaRPr kumimoji="1" lang="ja-JP" altLang="en-US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1331550" y="5817123"/>
            <a:ext cx="532751" cy="13222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3471018" y="3664735"/>
            <a:ext cx="1541070" cy="1335767"/>
            <a:chOff x="3187921" y="3169677"/>
            <a:chExt cx="1541070" cy="1335767"/>
          </a:xfrm>
        </p:grpSpPr>
        <p:grpSp>
          <p:nvGrpSpPr>
            <p:cNvPr id="7" name="グループ化 6"/>
            <p:cNvGrpSpPr/>
            <p:nvPr/>
          </p:nvGrpSpPr>
          <p:grpSpPr>
            <a:xfrm rot="19124835" flipH="1">
              <a:off x="3213238" y="3169677"/>
              <a:ext cx="1282107" cy="1335767"/>
              <a:chOff x="7063622" y="5069782"/>
              <a:chExt cx="2853046" cy="1914791"/>
            </a:xfrm>
          </p:grpSpPr>
          <p:sp>
            <p:nvSpPr>
              <p:cNvPr id="10" name="フリーフォーム 9"/>
              <p:cNvSpPr/>
              <p:nvPr/>
            </p:nvSpPr>
            <p:spPr>
              <a:xfrm>
                <a:off x="7482043" y="5069782"/>
                <a:ext cx="1141218" cy="1315967"/>
              </a:xfrm>
              <a:custGeom>
                <a:avLst/>
                <a:gdLst>
                  <a:gd name="connsiteX0" fmla="*/ 190207 w 1141218"/>
                  <a:gd name="connsiteY0" fmla="*/ 0 h 1315967"/>
                  <a:gd name="connsiteX1" fmla="*/ 1141218 w 1141218"/>
                  <a:gd name="connsiteY1" fmla="*/ 0 h 1315967"/>
                  <a:gd name="connsiteX2" fmla="*/ 1141218 w 1141218"/>
                  <a:gd name="connsiteY2" fmla="*/ 0 h 1315967"/>
                  <a:gd name="connsiteX3" fmla="*/ 1141218 w 1141218"/>
                  <a:gd name="connsiteY3" fmla="*/ 1125760 h 1315967"/>
                  <a:gd name="connsiteX4" fmla="*/ 951011 w 1141218"/>
                  <a:gd name="connsiteY4" fmla="*/ 1315967 h 1315967"/>
                  <a:gd name="connsiteX5" fmla="*/ 0 w 1141218"/>
                  <a:gd name="connsiteY5" fmla="*/ 1315967 h 1315967"/>
                  <a:gd name="connsiteX6" fmla="*/ 0 w 1141218"/>
                  <a:gd name="connsiteY6" fmla="*/ 1315967 h 1315967"/>
                  <a:gd name="connsiteX7" fmla="*/ 0 w 1141218"/>
                  <a:gd name="connsiteY7" fmla="*/ 190207 h 1315967"/>
                  <a:gd name="connsiteX8" fmla="*/ 190207 w 1141218"/>
                  <a:gd name="connsiteY8" fmla="*/ 0 h 1315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1218" h="1315967">
                    <a:moveTo>
                      <a:pt x="190207" y="0"/>
                    </a:moveTo>
                    <a:lnTo>
                      <a:pt x="1141218" y="0"/>
                    </a:lnTo>
                    <a:lnTo>
                      <a:pt x="1141218" y="0"/>
                    </a:lnTo>
                    <a:lnTo>
                      <a:pt x="1141218" y="1125760"/>
                    </a:lnTo>
                    <a:cubicBezTo>
                      <a:pt x="1141218" y="1230808"/>
                      <a:pt x="1056059" y="1315967"/>
                      <a:pt x="951011" y="1315967"/>
                    </a:cubicBezTo>
                    <a:lnTo>
                      <a:pt x="0" y="1315967"/>
                    </a:lnTo>
                    <a:lnTo>
                      <a:pt x="0" y="1315967"/>
                    </a:lnTo>
                    <a:lnTo>
                      <a:pt x="0" y="190207"/>
                    </a:lnTo>
                    <a:cubicBezTo>
                      <a:pt x="0" y="85159"/>
                      <a:pt x="85159" y="0"/>
                      <a:pt x="190207" y="0"/>
                    </a:cubicBez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5710" tIns="55710" rIns="167581" bIns="55710" numCol="1" spcCol="1270" anchor="t" anchorCtr="0">
                <a:noAutofit/>
              </a:bodyPr>
              <a:lstStyle/>
              <a:p>
                <a:pPr lvl="0" algn="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kumimoji="1" lang="ja-JP" altLang="en-US" sz="1400" kern="12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8" name="図形 7"/>
              <p:cNvSpPr/>
              <p:nvPr/>
            </p:nvSpPr>
            <p:spPr>
              <a:xfrm rot="21129319">
                <a:off x="7063622" y="5201417"/>
                <a:ext cx="2853046" cy="1783156"/>
              </a:xfrm>
              <a:prstGeom prst="swooshArrow">
                <a:avLst>
                  <a:gd name="adj1" fmla="val 25000"/>
                  <a:gd name="adj2" fmla="val 25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32" name="フローチャート: 代替処理 31"/>
            <p:cNvSpPr/>
            <p:nvPr/>
          </p:nvSpPr>
          <p:spPr bwMode="auto">
            <a:xfrm>
              <a:off x="3187921" y="3568701"/>
              <a:ext cx="1541070" cy="372321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900" b="1" dirty="0" smtClean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Drag and drop</a:t>
              </a:r>
              <a:endParaRPr lang="en-US" altLang="ja-JP" sz="900" b="1" dirty="0" smtClean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47" name="円形吹き出し 46"/>
          <p:cNvSpPr/>
          <p:nvPr/>
        </p:nvSpPr>
        <p:spPr bwMode="auto">
          <a:xfrm>
            <a:off x="2457932" y="4077432"/>
            <a:ext cx="301542" cy="312200"/>
          </a:xfrm>
          <a:prstGeom prst="wedgeEllipseCallout">
            <a:avLst>
              <a:gd name="adj1" fmla="val -10586"/>
              <a:gd name="adj2" fmla="val -122937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角丸四角形吹き出し 47"/>
          <p:cNvSpPr/>
          <p:nvPr/>
        </p:nvSpPr>
        <p:spPr bwMode="auto">
          <a:xfrm>
            <a:off x="606861" y="4312660"/>
            <a:ext cx="1827397" cy="520811"/>
          </a:xfrm>
          <a:prstGeom prst="wedgeRoundRectCallout">
            <a:avLst>
              <a:gd name="adj1" fmla="val 37060"/>
              <a:gd name="adj2" fmla="val -106462"/>
              <a:gd name="adj3" fmla="val 16667"/>
            </a:avLst>
          </a:prstGeom>
          <a:solidFill>
            <a:schemeClr val="bg2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 by dragging </a:t>
            </a:r>
            <a:br>
              <a:rPr kumimoji="1"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“OUT” to “IN”</a:t>
            </a:r>
            <a:endParaRPr kumimoji="1"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71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5" y="1983693"/>
            <a:ext cx="5797339" cy="426137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3.5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Registering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Target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Linux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Machine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 Device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ist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new target host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Device list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Main menu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select 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Basic Console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&gt; 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Device list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</a:t>
            </a:r>
            <a:b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start the registration, click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Start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Registration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button.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547581" y="3319327"/>
            <a:ext cx="4680650" cy="119485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2556752" y="4725118"/>
            <a:ext cx="1005368" cy="21906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5084811" y="2954445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1" lang="ja-JP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円形吹き出し 13"/>
          <p:cNvSpPr/>
          <p:nvPr/>
        </p:nvSpPr>
        <p:spPr bwMode="auto">
          <a:xfrm>
            <a:off x="3681165" y="4678550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en-US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4898290" y="4922619"/>
            <a:ext cx="3940520" cy="160713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For executing Ansible-Legacy</a:t>
            </a:r>
            <a:r>
              <a:rPr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</a:t>
            </a:r>
            <a:r>
              <a:rPr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 </a:t>
            </a:r>
            <a:r>
              <a:rPr lang="ja-JP" altLang="en-US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following are </a:t>
            </a: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mandatory </a:t>
            </a:r>
            <a:r>
              <a:rPr lang="en-US" altLang="ja-JP" sz="1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fields</a:t>
            </a: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b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kumimoji="1" lang="ja-JP" altLang="en-US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Host name</a:t>
            </a:r>
            <a:r>
              <a:rPr kumimoji="1"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en-US" altLang="ja-JP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</a:t>
            </a:r>
            <a:r>
              <a:rPr lang="ja-JP" altLang="en-US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address</a:t>
            </a: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ja-JP" altLang="en-US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Login user </a:t>
            </a:r>
            <a:r>
              <a:rPr lang="en-US" altLang="ja-JP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ja-JP" altLang="en-US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Login password management</a:t>
            </a: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ja-JP" altLang="en-US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Login password</a:t>
            </a: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kumimoji="1" lang="ja-JP" altLang="en-US" sz="10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Authentication method</a:t>
            </a: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*</a:t>
            </a:r>
            <a:endParaRPr kumimoji="1" lang="en-US" altLang="ja-JP" sz="1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*T</a:t>
            </a:r>
            <a:r>
              <a:rPr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his document </a:t>
            </a:r>
            <a:r>
              <a:rPr lang="en-US" altLang="ja-JP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describes it as </a:t>
            </a:r>
            <a:r>
              <a:rPr lang="ja-JP" altLang="en-US" sz="1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password authentication.</a:t>
            </a:r>
            <a:endParaRPr kumimoji="1" lang="en-US" altLang="en-US" sz="1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4589755" y="4590752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9" name="正方形/長方形 18"/>
          <p:cNvSpPr/>
          <p:nvPr/>
        </p:nvSpPr>
        <p:spPr bwMode="auto">
          <a:xfrm>
            <a:off x="6742049" y="1852201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6814060" y="198369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  <a:endParaRPr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6814060" y="2432455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the Workflow Including the IaC</a:t>
            </a:r>
            <a:endParaRPr lang="en-US" altLang="ja-JP" sz="7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814060" y="2875891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US" altLang="ja-JP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Registering a Target Linux Machine </a:t>
            </a:r>
            <a:br>
              <a:rPr lang="en-US" altLang="ja-JP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Device list</a:t>
            </a:r>
            <a:endParaRPr lang="ja-JP" altLang="en-US" sz="9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6814060" y="376276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US" altLang="en-US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Connecting the Target </a:t>
            </a:r>
            <a:br>
              <a:rPr lang="en-US" altLang="en-US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en-US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the IaC</a:t>
            </a:r>
            <a:endParaRPr kumimoji="1" lang="en-US" altLang="ja-JP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6814060" y="331932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Operation Name</a:t>
            </a:r>
            <a:endParaRPr lang="en-US" altLang="en-US" sz="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6814060" y="4206199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Workflow</a:t>
            </a:r>
            <a:endParaRPr kumimoji="1" lang="ja-JP" altLang="en-US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73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Execution</a:t>
            </a:r>
            <a:endParaRPr kumimoji="1"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108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0" y="2023325"/>
            <a:ext cx="5841569" cy="42879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de-DE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Operation Name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new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peration name on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operation list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Main menu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select 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Basic Console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&gt; 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operation list</a:t>
            </a:r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</a:t>
            </a:r>
            <a:b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start the registration, click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Start Registration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button.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*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Operation refers to the 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operation name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used in the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 Automation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system that indicates the whole operation.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681376" y="4901206"/>
            <a:ext cx="2515122" cy="61078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2661340" y="5720313"/>
            <a:ext cx="967188" cy="20382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1240166" y="4984419"/>
            <a:ext cx="301542" cy="312200"/>
          </a:xfrm>
          <a:prstGeom prst="wedgeEllipseCallout">
            <a:avLst>
              <a:gd name="adj1" fmla="val 108214"/>
              <a:gd name="adj2" fmla="val 840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1" lang="ja-JP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762883" y="5720313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en-US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6525028" y="5370262"/>
            <a:ext cx="2611375" cy="86712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following are 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mandatory fields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</a:p>
          <a:p>
            <a:r>
              <a:rPr kumimoji="1"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kumimoji="1" lang="ja-JP" altLang="en-US" sz="11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Operation name</a:t>
            </a:r>
            <a:endParaRPr kumimoji="1" lang="en-US" altLang="ja-JP" sz="11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ja-JP" altLang="en-US" sz="11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Scheduled date for execution</a:t>
            </a:r>
            <a:endParaRPr lang="en-US" altLang="ja-JP" sz="11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6387497" y="4962205"/>
            <a:ext cx="565503" cy="549789"/>
            <a:chOff x="162795" y="3812178"/>
            <a:chExt cx="565503" cy="549789"/>
          </a:xfrm>
        </p:grpSpPr>
        <p:sp>
          <p:nvSpPr>
            <p:cNvPr id="16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6815468" y="2004364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6887479" y="213585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  <a:endParaRPr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887479" y="2584618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the Workflow Including the IaC</a:t>
            </a:r>
            <a:endParaRPr lang="en-US" altLang="ja-JP" sz="7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6887479" y="3028054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Target Linux Machine </a:t>
            </a:r>
            <a:b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Device list</a:t>
            </a:r>
            <a:endParaRPr lang="ja-JP" altLang="en-US" sz="8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6887479" y="391492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kumimoji="1" lang="ja-JP" altLang="en-US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Connecting the Target </a:t>
            </a:r>
            <a:b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the IaC</a:t>
            </a:r>
          </a:p>
        </p:txBody>
      </p:sp>
      <p:sp>
        <p:nvSpPr>
          <p:cNvPr id="25" name="角丸四角形 24"/>
          <p:cNvSpPr/>
          <p:nvPr/>
        </p:nvSpPr>
        <p:spPr bwMode="auto">
          <a:xfrm>
            <a:off x="6887479" y="3471490"/>
            <a:ext cx="2004289" cy="36686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Operation Name</a:t>
            </a:r>
            <a:endParaRPr lang="en-US" altLang="ja-JP" sz="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6887479" y="4358362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Workflow</a:t>
            </a:r>
            <a:endParaRPr kumimoji="1" lang="ja-JP" altLang="en-US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53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98" y="2004364"/>
            <a:ext cx="5943366" cy="437704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Connecting the Target to the IaC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on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Target host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Main menu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select 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Ansible-Legacy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&gt; 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Target host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b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start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registration, click the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Start Registration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button.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456822" y="4973312"/>
            <a:ext cx="3331208" cy="61598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2470142" y="5758201"/>
            <a:ext cx="999103" cy="2290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3606514" y="5769324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kumimoji="1" lang="en-US" altLang="en-US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6376164" y="5301259"/>
            <a:ext cx="2580368" cy="93613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following are 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mandatory fields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</a:p>
          <a:p>
            <a:r>
              <a:rPr kumimoji="1"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kumimoji="1" lang="ja-JP" altLang="en-US" sz="11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Operation</a:t>
            </a:r>
            <a:endParaRPr kumimoji="1" lang="en-US" altLang="ja-JP" sz="11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en-US" altLang="ja-JP" sz="11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Movement</a:t>
            </a:r>
            <a:endParaRPr lang="en-US" altLang="ja-JP" sz="11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</a:t>
            </a:r>
            <a:r>
              <a:rPr lang="ja-JP" altLang="en-US" sz="11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Host</a:t>
            </a:r>
            <a:endParaRPr lang="en-US" altLang="ja-JP" sz="11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6088124" y="4901040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9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32" name="角丸四角形吹き出し 31"/>
          <p:cNvSpPr/>
          <p:nvPr/>
        </p:nvSpPr>
        <p:spPr bwMode="auto">
          <a:xfrm>
            <a:off x="4427980" y="3790605"/>
            <a:ext cx="1833615" cy="702216"/>
          </a:xfrm>
          <a:prstGeom prst="wedgeRoundRectCallout">
            <a:avLst>
              <a:gd name="adj1" fmla="val -25285"/>
              <a:gd name="adj2" fmla="val 106124"/>
              <a:gd name="adj3" fmla="val 16667"/>
            </a:avLst>
          </a:prstGeom>
          <a:solidFill>
            <a:schemeClr val="bg2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rom</a:t>
            </a: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en-US" altLang="ja-JP" sz="11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ja-JP" altLang="en-US" sz="11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ost</a:t>
            </a: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list,</a:t>
            </a: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 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</a:t>
            </a: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desired </a:t>
            </a:r>
            <a:b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target device.</a:t>
            </a:r>
            <a:endParaRPr lang="en-US" altLang="ja-JP" sz="11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6815468" y="2004364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887479" y="213585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  <a:endParaRPr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6887479" y="2584618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the Workflow Including the IaC</a:t>
            </a:r>
            <a:endParaRPr lang="en-US" altLang="ja-JP" sz="7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6887479" y="3028054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Target Linux Machine </a:t>
            </a:r>
            <a:b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Device list</a:t>
            </a:r>
            <a:endParaRPr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6887479" y="3914926"/>
            <a:ext cx="2004289" cy="36686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US" altLang="ja-JP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Connecting the Target </a:t>
            </a:r>
            <a:br>
              <a:rPr lang="en-US" altLang="ja-JP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the IaC</a:t>
            </a:r>
            <a:endParaRPr lang="en-US" altLang="ja-JP" sz="9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6887479" y="3471490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Operation Name</a:t>
            </a:r>
            <a:endParaRPr lang="en-US" altLang="ja-JP" sz="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6887479" y="4358362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Workflow</a:t>
            </a:r>
            <a:endParaRPr kumimoji="1" lang="ja-JP" altLang="en-US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4544307" y="4546889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1" lang="ja-JP" altLang="en-US" sz="9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53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43" y="1621430"/>
            <a:ext cx="5183588" cy="377631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151" y="3914926"/>
            <a:ext cx="3225242" cy="24189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Workflow (1/3)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Conductor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Main menu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screen,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select 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Conductor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Conductor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execution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739374" y="4039109"/>
            <a:ext cx="2711097" cy="47355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4335573" y="3786159"/>
            <a:ext cx="301542" cy="312200"/>
          </a:xfrm>
          <a:prstGeom prst="wedgeEllipseCallout">
            <a:avLst>
              <a:gd name="adj1" fmla="val -68868"/>
              <a:gd name="adj2" fmla="val 37715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kumimoji="1" lang="ja-JP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489084" y="5585683"/>
            <a:ext cx="2605838" cy="789703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Choose the Operation and Conductor to be </a:t>
            </a:r>
            <a:br>
              <a:rPr lang="en-US" altLang="ja-JP" sz="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executed and press the “ Execution “ button.</a:t>
            </a:r>
            <a:endParaRPr lang="en-US" altLang="ja-JP" sz="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247382" y="5184033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34" name="角丸四角形 33"/>
          <p:cNvSpPr/>
          <p:nvPr/>
        </p:nvSpPr>
        <p:spPr bwMode="auto">
          <a:xfrm>
            <a:off x="1802079" y="2852919"/>
            <a:ext cx="2203787" cy="37668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円形吹き出し 34"/>
          <p:cNvSpPr/>
          <p:nvPr/>
        </p:nvSpPr>
        <p:spPr bwMode="auto">
          <a:xfrm>
            <a:off x="4056147" y="2611951"/>
            <a:ext cx="301542" cy="312200"/>
          </a:xfrm>
          <a:prstGeom prst="wedgeEllipseCallout">
            <a:avLst>
              <a:gd name="adj1" fmla="val -91943"/>
              <a:gd name="adj2" fmla="val 6637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6815468" y="2004364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6887479" y="213585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  <a:endParaRPr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887479" y="2584618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the Workflow Including the IaC</a:t>
            </a:r>
            <a:endParaRPr lang="en-US" altLang="ja-JP" sz="7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6887479" y="3028054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Target Linux Machine </a:t>
            </a:r>
            <a:b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Device list</a:t>
            </a:r>
            <a:endParaRPr lang="ja-JP" altLang="en-US" sz="8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6887479" y="391492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Connecting the Target </a:t>
            </a:r>
            <a:b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the IaC</a:t>
            </a:r>
            <a:endParaRPr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6887479" y="3471490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Operation Name</a:t>
            </a:r>
            <a:endParaRPr lang="en-US" altLang="ja-JP" sz="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6887479" y="4358362"/>
            <a:ext cx="2004289" cy="36686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Workflow</a:t>
            </a:r>
            <a:endParaRPr lang="ja-JP" altLang="en-US" sz="9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4883489" y="5983463"/>
            <a:ext cx="581742" cy="15724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" name="円形吹き出し 40"/>
          <p:cNvSpPr/>
          <p:nvPr/>
        </p:nvSpPr>
        <p:spPr bwMode="auto">
          <a:xfrm>
            <a:off x="5458038" y="5717308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endParaRPr kumimoji="1" lang="ja-JP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7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Introduction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1.1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Console Login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</a:t>
            </a: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1.2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 Description: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Main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enu 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1.3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 Description: Other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Menu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Procedure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Description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2.1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Overall Procedure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and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Work Scope</a:t>
            </a:r>
          </a:p>
          <a:p>
            <a:pPr lvl="1"/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Preparation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3.1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  <a:p>
            <a:pPr lvl="1"/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3.2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the Workflow Including the IaC</a:t>
            </a:r>
          </a:p>
          <a:p>
            <a:pPr lvl="1"/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3.3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Target Linux Machine in Device list</a:t>
            </a:r>
          </a:p>
          <a:p>
            <a:pPr lvl="1"/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Execution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4.1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Operation Name</a:t>
            </a:r>
            <a:r>
              <a:rPr lang="de-DE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4.2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Connecting the Target to the IaC</a:t>
            </a:r>
          </a:p>
          <a:p>
            <a:pPr lvl="1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4.3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Workflow</a:t>
            </a:r>
          </a:p>
          <a:p>
            <a:pPr lvl="1"/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Appendix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Reference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Ansible-Legacy: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Single Execution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Reference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Ansible-Legacy: Checking the Operation Results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Reference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Sample Collection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Playbook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9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40" y="1840492"/>
            <a:ext cx="6001381" cy="44615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Workflow (2/3)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Checking the execution results</a:t>
            </a:r>
          </a:p>
          <a:p>
            <a:pPr lvl="1"/>
            <a:r>
              <a:rPr lang="en-US" altLang="ja-JP" dirty="0"/>
              <a:t>Executing will change the screen </a:t>
            </a:r>
            <a:r>
              <a:rPr lang="en-US" altLang="ja-JP" dirty="0" smtClean="0"/>
              <a:t>to the </a:t>
            </a:r>
            <a:r>
              <a:rPr lang="en-US" altLang="ja-JP" dirty="0"/>
              <a:t>“</a:t>
            </a:r>
            <a:r>
              <a:rPr lang="en-US" altLang="ja-JP" dirty="0">
                <a:solidFill>
                  <a:srgbClr val="FF0000"/>
                </a:solidFill>
              </a:rPr>
              <a:t>Conductor Confirmation</a:t>
            </a:r>
            <a:r>
              <a:rPr lang="en-US" altLang="ja-JP" dirty="0"/>
              <a:t>”  menu screen</a:t>
            </a:r>
            <a:br>
              <a:rPr lang="en-US" altLang="ja-JP" dirty="0"/>
            </a:br>
            <a:r>
              <a:rPr lang="en-US" altLang="ja-JP" dirty="0"/>
              <a:t>and show the execution status and log.</a:t>
            </a:r>
          </a:p>
        </p:txBody>
      </p:sp>
      <p:sp>
        <p:nvSpPr>
          <p:cNvPr id="28" name="角丸四角形 27"/>
          <p:cNvSpPr/>
          <p:nvPr/>
        </p:nvSpPr>
        <p:spPr bwMode="auto">
          <a:xfrm>
            <a:off x="6519841" y="5512373"/>
            <a:ext cx="2605838" cy="789703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Choose the Operation and Conductor to be </a:t>
            </a:r>
            <a:br>
              <a:rPr lang="en-US" altLang="ja-JP" sz="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executed and press the “ Execution “ button.</a:t>
            </a:r>
            <a:endParaRPr lang="en-US" altLang="ja-JP" sz="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6321976" y="5217927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6815468" y="2004364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6887479" y="213585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  <a:endParaRPr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887479" y="2584618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the Workflow Including the IaC</a:t>
            </a:r>
            <a:endParaRPr lang="en-US" altLang="ja-JP" sz="7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6887479" y="3028054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Target Linux Machine </a:t>
            </a:r>
            <a:b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Device list</a:t>
            </a:r>
            <a:endParaRPr lang="ja-JP" altLang="en-US" sz="8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6887479" y="391492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Connecting the Target </a:t>
            </a:r>
            <a:b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the IaC</a:t>
            </a:r>
            <a:endParaRPr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6887479" y="3471490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Operation Name</a:t>
            </a:r>
            <a:endParaRPr lang="en-US" altLang="ja-JP" sz="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6887479" y="4358362"/>
            <a:ext cx="2004289" cy="36686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Workflow</a:t>
            </a:r>
            <a:endParaRPr lang="ja-JP" altLang="en-US" sz="9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427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0" y="2004364"/>
            <a:ext cx="5602511" cy="421548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Workflow (3/3)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Checking the execution </a:t>
            </a:r>
            <a:r>
              <a:rPr lang="en-US" altLang="ja-JP" dirty="0" smtClean="0"/>
              <a:t>results in “Conductor execution list”</a:t>
            </a:r>
          </a:p>
          <a:p>
            <a:pPr lvl="1"/>
            <a:r>
              <a:rPr lang="en-US" altLang="ja-JP" dirty="0" smtClean="0"/>
              <a:t>From the </a:t>
            </a:r>
            <a:r>
              <a:rPr lang="en-US" altLang="ja-JP" b="1" dirty="0" smtClean="0"/>
              <a:t>Main menu</a:t>
            </a:r>
            <a:r>
              <a:rPr lang="en-US" altLang="ja-JP" dirty="0" smtClean="0"/>
              <a:t> screen, select </a:t>
            </a:r>
            <a:r>
              <a:rPr lang="en-US" altLang="ja-JP" dirty="0" smtClean="0">
                <a:solidFill>
                  <a:srgbClr val="FF0000"/>
                </a:solidFill>
              </a:rPr>
              <a:t>Conductor </a:t>
            </a:r>
            <a:r>
              <a:rPr lang="en-US" altLang="ja-JP" dirty="0" smtClean="0"/>
              <a:t>&gt;</a:t>
            </a:r>
            <a:r>
              <a:rPr lang="en-US" altLang="ja-JP" dirty="0" smtClean="0">
                <a:solidFill>
                  <a:srgbClr val="FF0000"/>
                </a:solidFill>
              </a:rPr>
              <a:t>Conductor list</a:t>
            </a:r>
            <a:r>
              <a:rPr lang="en-US" altLang="ja-JP" dirty="0" smtClean="0"/>
              <a:t>.</a:t>
            </a:r>
            <a:endParaRPr lang="en-US" altLang="ja-JP" dirty="0"/>
          </a:p>
        </p:txBody>
      </p:sp>
      <p:sp>
        <p:nvSpPr>
          <p:cNvPr id="28" name="角丸四角形 27"/>
          <p:cNvSpPr/>
          <p:nvPr/>
        </p:nvSpPr>
        <p:spPr bwMode="auto">
          <a:xfrm>
            <a:off x="5940190" y="5512373"/>
            <a:ext cx="3185489" cy="789703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Enter the narrowed down data in the Display filter lists</a:t>
            </a:r>
            <a:br>
              <a:rPr lang="en-US" altLang="ja-JP" sz="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and press the “ Details” button to open</a:t>
            </a:r>
            <a:br>
              <a:rPr lang="en-US" altLang="ja-JP" sz="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8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Detailed information in a new tab.</a:t>
            </a:r>
            <a:endParaRPr lang="en-US" altLang="ja-JP" sz="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5985216" y="5110723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6815468" y="2004364"/>
            <a:ext cx="2148045" cy="282634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6887479" y="213585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  <a:endParaRPr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6887479" y="2584618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the Workflow Including the IaC</a:t>
            </a:r>
            <a:endParaRPr lang="en-US" altLang="ja-JP" sz="7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6887479" y="3028054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Target Linux Machine </a:t>
            </a:r>
            <a:b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85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Device list</a:t>
            </a:r>
            <a:endParaRPr lang="ja-JP" altLang="en-US" sz="85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6887479" y="3914926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Connecting the Target </a:t>
            </a:r>
            <a:b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the IaC</a:t>
            </a:r>
            <a:endParaRPr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6887479" y="3471490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Operation Name</a:t>
            </a:r>
            <a:endParaRPr lang="en-US" altLang="ja-JP" sz="8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6887479" y="4358362"/>
            <a:ext cx="2004289" cy="366867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ja-JP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Workflow</a:t>
            </a:r>
            <a:endParaRPr lang="ja-JP" altLang="en-US" sz="9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1619590" y="4437140"/>
            <a:ext cx="4464620" cy="5040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99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12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47" y="1844780"/>
            <a:ext cx="6159700" cy="46459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Reference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Ansible-Legacy: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Single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Execution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Execution</a:t>
            </a:r>
          </a:p>
          <a:p>
            <a:pPr lvl="1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Ansible-Legacy, the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xecution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menu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offers the 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xecut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 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ry run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functions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for each Movement.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1441228" y="3073739"/>
            <a:ext cx="5165320" cy="72997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1441228" y="4598205"/>
            <a:ext cx="5083776" cy="45248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6771239" y="3078290"/>
            <a:ext cx="2372778" cy="497902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 the created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Movement</a:t>
            </a:r>
            <a:endParaRPr kumimoji="1"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円形吹き出し 36"/>
          <p:cNvSpPr/>
          <p:nvPr/>
        </p:nvSpPr>
        <p:spPr bwMode="auto">
          <a:xfrm>
            <a:off x="6610740" y="2915457"/>
            <a:ext cx="363761" cy="325667"/>
          </a:xfrm>
          <a:prstGeom prst="wedgeEllipseCallout">
            <a:avLst>
              <a:gd name="adj1" fmla="val -56345"/>
              <a:gd name="adj2" fmla="val 56953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endParaRPr kumimoji="1" lang="ja-JP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6792620" y="4349254"/>
            <a:ext cx="2355571" cy="497902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 the operation </a:t>
            </a: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connected to the Movement</a:t>
            </a:r>
            <a:endParaRPr kumimoji="1"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円形吹き出し 39"/>
          <p:cNvSpPr/>
          <p:nvPr/>
        </p:nvSpPr>
        <p:spPr bwMode="auto">
          <a:xfrm>
            <a:off x="6403286" y="4203115"/>
            <a:ext cx="363761" cy="325667"/>
          </a:xfrm>
          <a:prstGeom prst="wedgeEllipseCallout">
            <a:avLst>
              <a:gd name="adj1" fmla="val -56345"/>
              <a:gd name="adj2" fmla="val 56953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endParaRPr kumimoji="1" lang="ja-JP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6495073" y="5479535"/>
            <a:ext cx="2622069" cy="712075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Dry run</a:t>
            </a:r>
            <a:r>
              <a:rPr lang="ja-JP" altLang="en-US" sz="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endParaRPr lang="en-US" altLang="ja-JP" sz="9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Checks the playbook</a:t>
            </a:r>
            <a:r>
              <a:rPr lang="ja-JP" altLang="en-US" sz="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connection</a:t>
            </a:r>
            <a:r>
              <a:rPr lang="en-US" altLang="ja-JP" sz="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/s</a:t>
            </a:r>
            <a:r>
              <a:rPr lang="ja-JP" altLang="en-US" sz="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yntax</a:t>
            </a:r>
            <a:endParaRPr lang="en-US" altLang="ja-JP" sz="9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Execute</a:t>
            </a:r>
            <a:r>
              <a:rPr lang="ja-JP" altLang="en-US" sz="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endParaRPr lang="en-US" altLang="ja-JP" sz="9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Execute</a:t>
            </a:r>
            <a:r>
              <a:rPr lang="en-US" altLang="ja-JP" sz="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lang="ja-JP" altLang="en-US" sz="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playbook</a:t>
            </a:r>
            <a:endParaRPr kumimoji="1" lang="en-US" altLang="ja-JP" sz="9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2" name="円形吹き出し 41"/>
          <p:cNvSpPr/>
          <p:nvPr/>
        </p:nvSpPr>
        <p:spPr bwMode="auto">
          <a:xfrm>
            <a:off x="6242787" y="5249618"/>
            <a:ext cx="363761" cy="325667"/>
          </a:xfrm>
          <a:prstGeom prst="wedgeEllipseCallout">
            <a:avLst>
              <a:gd name="adj1" fmla="val -828860"/>
              <a:gd name="adj2" fmla="val 152828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endParaRPr kumimoji="1" lang="ja-JP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1461415" y="5864970"/>
            <a:ext cx="1742395" cy="1937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00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0" y="1822319"/>
            <a:ext cx="5161912" cy="390484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9" y="2435160"/>
            <a:ext cx="4133467" cy="311430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Reference </a:t>
            </a:r>
            <a:r>
              <a:rPr lang="en-US" altLang="ja-JP" sz="2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2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Ansible-Legacy: Checking the Operation Results</a:t>
            </a:r>
            <a:r>
              <a:rPr lang="ja-JP" altLang="en-US" sz="2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en-US" sz="2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Checking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operation results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Performing the function (</a:t>
            </a:r>
            <a:r>
              <a:rPr lang="en-US" altLang="ja-JP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xecut</a:t>
            </a:r>
            <a:r>
              <a:rPr lang="en-US" altLang="ja-JP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</a:t>
            </a:r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ry </a:t>
            </a:r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displays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execution status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 log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792824" y="2524587"/>
            <a:ext cx="2444361" cy="236272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4533074" y="1568807"/>
            <a:ext cx="2372778" cy="64691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ja-JP" altLang="en-US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xecution status</a:t>
            </a:r>
            <a:r>
              <a:rPr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br>
              <a:rPr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Allows you to check </a:t>
            </a:r>
            <a:br>
              <a:rPr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execution </a:t>
            </a:r>
            <a:r>
              <a:rPr lang="ja-JP" altLang="en-US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evidence </a:t>
            </a:r>
            <a:r>
              <a:rPr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 </a:t>
            </a:r>
            <a:r>
              <a:rPr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data</a:t>
            </a:r>
            <a:r>
              <a:rPr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endParaRPr kumimoji="1" lang="en-US" altLang="ja-JP" sz="105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5" name="円形吹き出し 44"/>
          <p:cNvSpPr/>
          <p:nvPr/>
        </p:nvSpPr>
        <p:spPr bwMode="auto">
          <a:xfrm>
            <a:off x="4162233" y="1793776"/>
            <a:ext cx="584513" cy="523302"/>
          </a:xfrm>
          <a:prstGeom prst="wedgeEllipseCallout">
            <a:avLst>
              <a:gd name="adj1" fmla="val -220414"/>
              <a:gd name="adj2" fmla="val 9744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point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5508130" y="3158672"/>
            <a:ext cx="3455383" cy="18545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円形吹き出し 45"/>
          <p:cNvSpPr/>
          <p:nvPr/>
        </p:nvSpPr>
        <p:spPr bwMode="auto">
          <a:xfrm>
            <a:off x="5880719" y="2524587"/>
            <a:ext cx="584513" cy="523302"/>
          </a:xfrm>
          <a:prstGeom prst="wedgeEllipseCallout">
            <a:avLst>
              <a:gd name="adj1" fmla="val 16151"/>
              <a:gd name="adj2" fmla="val 140059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point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6465232" y="2435160"/>
            <a:ext cx="2139328" cy="50407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5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Execution log </a:t>
            </a:r>
            <a:r>
              <a:rPr lang="ja-JP" altLang="en-US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</a:t>
            </a:r>
            <a:r>
              <a:rPr lang="ja-JP" altLang="en-US" sz="105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05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Error log</a:t>
            </a:r>
            <a:r>
              <a:rPr kumimoji="1"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kumimoji="1" lang="ja-JP" altLang="en-US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kumimoji="1" lang="en-US" altLang="ja-JP" sz="105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r>
              <a:rPr kumimoji="1" lang="ja-JP" altLang="en-US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 be checked in real time</a:t>
            </a:r>
            <a:r>
              <a:rPr kumimoji="1" lang="en-US" altLang="ja-JP" sz="105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62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/>
          <p:cNvSpPr txBox="1"/>
          <p:nvPr/>
        </p:nvSpPr>
        <p:spPr>
          <a:xfrm>
            <a:off x="328924" y="5215956"/>
            <a:ext cx="6115336" cy="124320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name: Collect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Files</a:t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fetch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src=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etc/hosts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dest={{ __workflowdir__ }}/{{ inventory_hostname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}}</a:t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flat=yes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8924" y="3600478"/>
            <a:ext cx="4361788" cy="14390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name: Sample User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add</a:t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user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name: </a:t>
            </a: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ITA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createhome: </a:t>
            </a: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no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uid: </a:t>
            </a: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4401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group: 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users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Reference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Sample Collection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Playbook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Sample playbook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(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for Linux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server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following playbooks are samples.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They can be used as is, but you can freely change the parts in red.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*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character code is "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UTF-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８"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line feed code is "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LF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 the extension is "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yml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format. </a:t>
            </a:r>
            <a:endParaRPr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80000" lvl="1" indent="0">
              <a:buNone/>
            </a:pP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Keep the indent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in mind.</a:t>
            </a:r>
            <a:endParaRPr lang="en-US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6271120" y="5216694"/>
            <a:ext cx="2718144" cy="83450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/etc/hosts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files are collected.</a:t>
            </a:r>
            <a:endParaRPr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c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ollected files are gathered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 the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zip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file of the result data.</a:t>
            </a:r>
            <a:endParaRPr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5964938" y="4863060"/>
            <a:ext cx="584513" cy="523302"/>
          </a:xfrm>
          <a:prstGeom prst="wedgeEllipseCallout">
            <a:avLst>
              <a:gd name="adj1" fmla="val -54357"/>
              <a:gd name="adj2" fmla="val 5806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point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4886087" y="2398644"/>
            <a:ext cx="3116346" cy="693035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8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 directory </a:t>
            </a:r>
            <a:r>
              <a:rPr kumimoji="1" lang="ja-JP" altLang="en-US" sz="98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called </a:t>
            </a:r>
            <a:r>
              <a:rPr kumimoji="1" lang="en-US" altLang="ja-JP" sz="98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en-US" altLang="ja-JP" sz="98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demodirectory”</a:t>
            </a:r>
            <a:r>
              <a:rPr lang="ja-JP" altLang="en-US" sz="98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is</a:t>
            </a:r>
            <a:endParaRPr lang="en-US" altLang="ja-JP" sz="98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98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r>
              <a:rPr lang="ja-JP" altLang="en-US" sz="98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reated </a:t>
            </a:r>
            <a:r>
              <a:rPr lang="en-US" altLang="ja-JP" sz="98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under the /tmp</a:t>
            </a:r>
            <a:r>
              <a:rPr lang="ja-JP" altLang="en-US" sz="98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98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directory</a:t>
            </a:r>
            <a:r>
              <a:rPr lang="ja-JP" altLang="en-US" sz="98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endParaRPr kumimoji="1" lang="en-US" altLang="ja-JP" sz="98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4958097" y="3796234"/>
            <a:ext cx="3790483" cy="693035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ITA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user 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is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created.</a:t>
            </a:r>
            <a:r>
              <a:rPr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Delete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user after checking 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operation.</a:t>
            </a:r>
            <a:endParaRPr kumimoji="1"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円形吹き出し 15"/>
          <p:cNvSpPr/>
          <p:nvPr/>
        </p:nvSpPr>
        <p:spPr bwMode="auto">
          <a:xfrm>
            <a:off x="4594494" y="3845533"/>
            <a:ext cx="584513" cy="523302"/>
          </a:xfrm>
          <a:prstGeom prst="wedgeEllipseCallout">
            <a:avLst>
              <a:gd name="adj1" fmla="val -56345"/>
              <a:gd name="adj2" fmla="val 56953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point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3204376" y="4817509"/>
            <a:ext cx="2586884" cy="94868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78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78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following definition </a:t>
            </a:r>
            <a:r>
              <a:rPr lang="en-US" altLang="ja-JP" sz="78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is</a:t>
            </a:r>
            <a:r>
              <a:rPr lang="ja-JP" altLang="en-US" sz="78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reserved variables </a:t>
            </a:r>
            <a:endParaRPr lang="en-US" altLang="ja-JP" sz="78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78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prepared in advance that are used </a:t>
            </a:r>
            <a:endParaRPr lang="en-US" altLang="ja-JP" sz="78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78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when a file is brought back to the </a:t>
            </a:r>
            <a:endParaRPr lang="en-US" altLang="ja-JP" sz="78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78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78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78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Automation</a:t>
            </a:r>
            <a:r>
              <a:rPr lang="ja-JP" altLang="en-US" sz="78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server.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{{ __workflowdir__ }}/{{ inventory_hostname</a:t>
            </a:r>
            <a:r>
              <a:rPr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}}</a:t>
            </a:r>
          </a:p>
          <a:p>
            <a:pPr algn="ctr"/>
            <a:endParaRPr lang="en-US" altLang="ja-JP" sz="7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2684432" y="4949152"/>
            <a:ext cx="584513" cy="523302"/>
          </a:xfrm>
          <a:prstGeom prst="wedgeEllipseCallout">
            <a:avLst>
              <a:gd name="adj1" fmla="val -21173"/>
              <a:gd name="adj2" fmla="val 12690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point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8924" y="2185979"/>
            <a:ext cx="4361788" cy="124320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Autofit/>
          </a:bodyPr>
          <a:lstStyle/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 name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Make Work Directory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demonstration</a:t>
            </a:r>
          </a:p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file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path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tmp/demodirectory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state: </a:t>
            </a: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directory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mode: 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0755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4594494" y="2447943"/>
            <a:ext cx="584513" cy="523302"/>
          </a:xfrm>
          <a:prstGeom prst="wedgeEllipseCallout">
            <a:avLst>
              <a:gd name="adj1" fmla="val -56345"/>
              <a:gd name="adj2" fmla="val 56953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point</a:t>
            </a:r>
            <a:endParaRPr kumimoji="1" lang="en-US" altLang="en-US" sz="14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71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30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Console Login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onsole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Login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</a:t>
            </a:r>
          </a:p>
          <a:p>
            <a:pPr lvl="1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Access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the following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URL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to display the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ogin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screen:</a:t>
            </a:r>
            <a:r>
              <a:rPr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"/>
              </a:rPr>
              <a:t>https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"/>
              </a:rPr>
              <a:t>://exastro-it-automation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2"/>
              </a:rPr>
              <a:t>/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80000" lvl="1" indent="0">
              <a:buNone/>
            </a:pP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323410" y="2818119"/>
            <a:ext cx="2977254" cy="106421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Immediately after the first login, </a:t>
            </a:r>
            <a:r>
              <a:rPr lang="en-US" altLang="ja-JP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you will be prompted to change </a:t>
            </a:r>
            <a:r>
              <a:rPr lang="en-US" altLang="ja-JP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your password.</a:t>
            </a:r>
            <a:endParaRPr kumimoji="1" lang="en-US" altLang="en-US" sz="12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48921" y="2489776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4" name="角丸四角形 13"/>
          <p:cNvSpPr/>
          <p:nvPr/>
        </p:nvSpPr>
        <p:spPr bwMode="auto">
          <a:xfrm>
            <a:off x="323410" y="4221110"/>
            <a:ext cx="2977254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deploy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 Automation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refer to </a:t>
            </a:r>
            <a:b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</a:t>
            </a:r>
            <a:r>
              <a:rPr lang="en-US" altLang="ja-JP" sz="11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ITA-online-install_en.pdf</a:t>
            </a:r>
            <a:r>
              <a:rPr lang="ja-JP" alt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endParaRPr kumimoji="1" lang="en-US" altLang="en-US" sz="11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40658" y="3898859"/>
            <a:ext cx="565503" cy="549789"/>
            <a:chOff x="162795" y="3812178"/>
            <a:chExt cx="565503" cy="549789"/>
          </a:xfrm>
        </p:grpSpPr>
        <p:sp>
          <p:nvSpPr>
            <p:cNvPr id="16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145" t="17850" r="2377" b="3334"/>
          <a:stretch/>
        </p:blipFill>
        <p:spPr>
          <a:xfrm>
            <a:off x="3562093" y="2471496"/>
            <a:ext cx="5320477" cy="30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1" r="1633" b="5407"/>
          <a:stretch/>
        </p:blipFill>
        <p:spPr>
          <a:xfrm>
            <a:off x="179512" y="1628750"/>
            <a:ext cx="8425048" cy="471617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 Description: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Main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enu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 description: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Main menu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Basic names are as follows: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499861" y="2745957"/>
            <a:ext cx="6312589" cy="1918850"/>
          </a:xfrm>
          <a:prstGeom prst="roundRect">
            <a:avLst>
              <a:gd name="adj" fmla="val 890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46144" y="5109640"/>
            <a:ext cx="1507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Menu 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roup</a:t>
            </a:r>
            <a:endParaRPr kumimoji="1" lang="en-US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62553" y="2458700"/>
            <a:ext cx="1234490" cy="33466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61307" y="5284799"/>
            <a:ext cx="800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Menu</a:t>
            </a:r>
            <a:endParaRPr kumimoji="1" lang="en-US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 flipH="1" flipV="1">
            <a:off x="1219723" y="5219901"/>
            <a:ext cx="483888" cy="32190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線コネクタ 15"/>
          <p:cNvCxnSpPr/>
          <p:nvPr/>
        </p:nvCxnSpPr>
        <p:spPr bwMode="auto">
          <a:xfrm>
            <a:off x="1691600" y="5536093"/>
            <a:ext cx="79211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 flipH="1" flipV="1">
            <a:off x="3559519" y="4664807"/>
            <a:ext cx="370065" cy="70598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/>
          <p:nvPr/>
        </p:nvCxnSpPr>
        <p:spPr bwMode="auto">
          <a:xfrm>
            <a:off x="3918472" y="5363871"/>
            <a:ext cx="1391156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角丸四角形 22"/>
          <p:cNvSpPr/>
          <p:nvPr/>
        </p:nvSpPr>
        <p:spPr bwMode="auto">
          <a:xfrm>
            <a:off x="5765193" y="5191325"/>
            <a:ext cx="3198320" cy="82908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Refer to the manual </a:t>
            </a:r>
          </a:p>
          <a:p>
            <a:pPr algn="ctr"/>
            <a:r>
              <a:rPr lang="en-US" altLang="ja-JP" sz="1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</a:t>
            </a:r>
            <a:r>
              <a:rPr kumimoji="1" lang="ja-JP" altLang="en-US" sz="1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 the details of each function.</a:t>
            </a:r>
          </a:p>
        </p:txBody>
      </p:sp>
      <p:grpSp>
        <p:nvGrpSpPr>
          <p:cNvPr id="24" name="グループ化 23"/>
          <p:cNvGrpSpPr/>
          <p:nvPr/>
        </p:nvGrpSpPr>
        <p:grpSpPr>
          <a:xfrm>
            <a:off x="5580140" y="4888313"/>
            <a:ext cx="565503" cy="549789"/>
            <a:chOff x="162795" y="3812178"/>
            <a:chExt cx="565503" cy="549789"/>
          </a:xfrm>
        </p:grpSpPr>
        <p:sp>
          <p:nvSpPr>
            <p:cNvPr id="2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17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0" y="1603050"/>
            <a:ext cx="6190099" cy="479283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 Description: Other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Menu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 (1/2)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 description: other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menu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Basic names are as follow: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1331550" y="1952794"/>
            <a:ext cx="5256730" cy="428459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4067931" y="2852919"/>
            <a:ext cx="4893820" cy="1173121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tabLst>
                <a:tab pos="1343025" algn="l"/>
              </a:tabLst>
            </a:pPr>
            <a:r>
              <a:rPr lang="ja-JP" altLang="en-US" sz="13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Submenu outline</a:t>
            </a:r>
            <a:endParaRPr lang="en-US" altLang="ja-JP" sz="13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tabLst>
                <a:tab pos="1343025" algn="l"/>
              </a:tabLst>
            </a:pPr>
            <a:r>
              <a:rPr lang="ja-JP" altLang="en-US" sz="13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Description</a:t>
            </a:r>
            <a:r>
              <a:rPr lang="en-US" altLang="ja-JP" sz="13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De</a:t>
            </a:r>
            <a:r>
              <a:rPr lang="en-US" altLang="ja-JP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scribes</a:t>
            </a:r>
            <a:r>
              <a:rPr lang="ja-JP" altLang="en-US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the menu being displayed</a:t>
            </a:r>
            <a:r>
              <a:rPr lang="en-US" altLang="ja-JP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  <a:p>
            <a:pPr>
              <a:tabLst>
                <a:tab pos="1343025" algn="l"/>
              </a:tabLst>
            </a:pPr>
            <a:r>
              <a:rPr lang="ja-JP" altLang="en-US" sz="13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Display filter</a:t>
            </a:r>
            <a:r>
              <a:rPr lang="en-US" altLang="ja-JP" sz="13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Allows you to s</a:t>
            </a:r>
            <a:r>
              <a:rPr lang="ja-JP" altLang="en-US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earch for </a:t>
            </a:r>
            <a:endParaRPr lang="en-US" altLang="ja-JP" sz="13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tabLst>
                <a:tab pos="1343025" algn="l"/>
              </a:tabLst>
            </a:pPr>
            <a:r>
              <a:rPr lang="en-US" altLang="ja-JP" sz="13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registered</a:t>
            </a:r>
            <a:r>
              <a:rPr lang="ja-JP" altLang="en-US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information</a:t>
            </a:r>
            <a:r>
              <a:rPr lang="en-US" altLang="ja-JP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  <a:p>
            <a:pPr>
              <a:tabLst>
                <a:tab pos="1343025" algn="l"/>
              </a:tabLst>
            </a:pPr>
            <a:r>
              <a:rPr lang="ja-JP" altLang="en-US" sz="13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List</a:t>
            </a:r>
            <a:r>
              <a:rPr lang="en-US" altLang="ja-JP" sz="13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/U</a:t>
            </a:r>
            <a:r>
              <a:rPr lang="ja-JP" altLang="en-US" sz="13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pdate</a:t>
            </a:r>
            <a:r>
              <a:rPr lang="en-US" altLang="ja-JP" sz="13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3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Displays </a:t>
            </a:r>
            <a:r>
              <a:rPr lang="en-US" altLang="ja-JP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registered</a:t>
            </a:r>
            <a:r>
              <a:rPr lang="ja-JP" altLang="en-US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information</a:t>
            </a:r>
            <a:r>
              <a:rPr lang="en-US" altLang="ja-JP" sz="13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endParaRPr lang="en-US" altLang="ja-JP" sz="13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5315560" y="5096305"/>
            <a:ext cx="3383373" cy="1132099"/>
            <a:chOff x="5580140" y="3717040"/>
            <a:chExt cx="3383373" cy="1132099"/>
          </a:xfrm>
        </p:grpSpPr>
        <p:sp>
          <p:nvSpPr>
            <p:cNvPr id="11" name="角丸四角形 10"/>
            <p:cNvSpPr/>
            <p:nvPr/>
          </p:nvSpPr>
          <p:spPr bwMode="auto">
            <a:xfrm>
              <a:off x="5765193" y="4020052"/>
              <a:ext cx="319832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Refer to the manual </a:t>
              </a:r>
            </a:p>
            <a:p>
              <a:pPr algn="ctr"/>
              <a:r>
                <a:rPr lang="en-US" altLang="ja-JP" sz="1400" b="1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f</a:t>
              </a:r>
              <a:r>
                <a:rPr kumimoji="1" lang="ja-JP" altLang="en-US" sz="1400" b="1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or the details of each function.</a:t>
              </a:r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580140" y="3717040"/>
              <a:ext cx="565503" cy="549789"/>
              <a:chOff x="162795" y="3812178"/>
              <a:chExt cx="565503" cy="549789"/>
            </a:xfrm>
          </p:grpSpPr>
          <p:sp>
            <p:nvSpPr>
              <p:cNvPr id="1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cxnSp>
        <p:nvCxnSpPr>
          <p:cNvPr id="14" name="直線コネクタ 13"/>
          <p:cNvCxnSpPr/>
          <p:nvPr/>
        </p:nvCxnSpPr>
        <p:spPr bwMode="auto">
          <a:xfrm>
            <a:off x="6976461" y="2666642"/>
            <a:ext cx="79211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 flipH="1" flipV="1">
            <a:off x="6492573" y="2334434"/>
            <a:ext cx="483888" cy="32190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テキスト ボックス 6"/>
          <p:cNvSpPr txBox="1"/>
          <p:nvPr/>
        </p:nvSpPr>
        <p:spPr>
          <a:xfrm>
            <a:off x="6845769" y="2418386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Sub menu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2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9" y="1701867"/>
            <a:ext cx="6371667" cy="46870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Description: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Other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Menu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(2/2)</a:t>
            </a:r>
            <a:endParaRPr lang="en-US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Screen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description: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other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menu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</a:p>
          <a:p>
            <a:pPr lvl="1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Basic names are as follows: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1515174" y="2924930"/>
            <a:ext cx="5328740" cy="32784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482437" y="3619055"/>
            <a:ext cx="5661561" cy="145183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tabLst>
                <a:tab pos="1343025" algn="l"/>
              </a:tabLst>
            </a:pP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Submenu outline</a:t>
            </a:r>
            <a:endParaRPr lang="en-US" altLang="ja-JP" sz="1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tabLst>
                <a:tab pos="1343025" algn="l"/>
              </a:tabLst>
            </a:pP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Register</a:t>
            </a:r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1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Allows </a:t>
            </a:r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users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register records from the Web.</a:t>
            </a:r>
          </a:p>
          <a:p>
            <a:pPr>
              <a:tabLst>
                <a:tab pos="1343025" algn="l"/>
              </a:tabLst>
            </a:pP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Download all and</a:t>
            </a:r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edit file upload</a:t>
            </a:r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</a:p>
          <a:p>
            <a:pPr>
              <a:tabLst>
                <a:tab pos="1343025" algn="l"/>
              </a:tabLst>
            </a:pPr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</a:t>
            </a:r>
            <a:r>
              <a:rPr lang="en-US" altLang="ja-JP" sz="1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Allows for IN/OUT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processing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Excel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  <a:p>
            <a:pPr>
              <a:tabLst>
                <a:tab pos="1343025" algn="l"/>
              </a:tabLst>
            </a:pP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Trac</a:t>
            </a:r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history </a:t>
            </a:r>
            <a:r>
              <a:rPr lang="en-US" altLang="ja-JP" sz="1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Allows </a:t>
            </a:r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users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display the t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rack changes of 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  </a:t>
            </a:r>
            <a:r>
              <a:rPr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registered 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records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</p:txBody>
      </p:sp>
      <p:grpSp>
        <p:nvGrpSpPr>
          <p:cNvPr id="15" name="グループ化 14"/>
          <p:cNvGrpSpPr/>
          <p:nvPr/>
        </p:nvGrpSpPr>
        <p:grpSpPr>
          <a:xfrm>
            <a:off x="5795772" y="5256793"/>
            <a:ext cx="3383373" cy="1132099"/>
            <a:chOff x="5580140" y="3717040"/>
            <a:chExt cx="3383373" cy="1132099"/>
          </a:xfrm>
        </p:grpSpPr>
        <p:sp>
          <p:nvSpPr>
            <p:cNvPr id="16" name="角丸四角形 15"/>
            <p:cNvSpPr/>
            <p:nvPr/>
          </p:nvSpPr>
          <p:spPr bwMode="auto">
            <a:xfrm>
              <a:off x="5765193" y="4020052"/>
              <a:ext cx="319832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Refer to the manual </a:t>
              </a:r>
            </a:p>
            <a:p>
              <a:pPr algn="ctr"/>
              <a:r>
                <a:rPr lang="en-US" altLang="ja-JP" sz="1400" b="1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f</a:t>
              </a:r>
              <a:r>
                <a:rPr kumimoji="1" lang="ja-JP" altLang="en-US" sz="1400" b="1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or the details of each function.</a:t>
              </a:r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5580140" y="3717040"/>
              <a:ext cx="565503" cy="549789"/>
              <a:chOff x="162795" y="3812178"/>
              <a:chExt cx="565503" cy="549789"/>
            </a:xfrm>
          </p:grpSpPr>
          <p:sp>
            <p:nvSpPr>
              <p:cNvPr id="1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</p:grpSp>
      <p:cxnSp>
        <p:nvCxnSpPr>
          <p:cNvPr id="13" name="直線コネクタ 12"/>
          <p:cNvCxnSpPr/>
          <p:nvPr/>
        </p:nvCxnSpPr>
        <p:spPr bwMode="auto">
          <a:xfrm flipH="1" flipV="1">
            <a:off x="6842420" y="3120571"/>
            <a:ext cx="483888" cy="32190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テキスト ボックス 17"/>
          <p:cNvSpPr txBox="1"/>
          <p:nvPr/>
        </p:nvSpPr>
        <p:spPr>
          <a:xfrm>
            <a:off x="7181659" y="3134697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Sub menu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cxnSp>
        <p:nvCxnSpPr>
          <p:cNvPr id="22" name="直線コネクタ 21"/>
          <p:cNvCxnSpPr/>
          <p:nvPr/>
        </p:nvCxnSpPr>
        <p:spPr bwMode="auto">
          <a:xfrm>
            <a:off x="7316014" y="3442474"/>
            <a:ext cx="79211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07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Procedure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46153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 bwMode="auto">
          <a:xfrm>
            <a:off x="179512" y="3620656"/>
            <a:ext cx="8857108" cy="1791328"/>
          </a:xfrm>
          <a:prstGeom prst="rect">
            <a:avLst/>
          </a:prstGeom>
          <a:solidFill>
            <a:srgbClr val="92D050">
              <a:alpha val="49804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79512" y="1857469"/>
            <a:ext cx="8857108" cy="1735476"/>
          </a:xfrm>
          <a:prstGeom prst="rect">
            <a:avLst/>
          </a:prstGeom>
          <a:solidFill>
            <a:schemeClr val="accent6">
              <a:lumMod val="90000"/>
              <a:lumOff val="1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18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2.1</a:t>
            </a:r>
            <a:r>
              <a:rPr lang="ja-JP" altLang="en-US" sz="218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18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Overall Procedure</a:t>
            </a:r>
            <a:r>
              <a:rPr lang="ja-JP" altLang="en-US" sz="218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and </a:t>
            </a:r>
            <a:r>
              <a:rPr lang="en-US" altLang="ja-JP" sz="218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Work Scope</a:t>
            </a:r>
            <a:endParaRPr lang="ja-JP" altLang="en-US" sz="218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110035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Post-deployment procedure including executing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Ansible-Legacy</a:t>
            </a:r>
          </a:p>
          <a:p>
            <a:pPr lvl="1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following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illustrates the overall procedure and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work scope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developer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s/operators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2482613" y="197219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an IaC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(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Movement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2482613" y="253807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Workflow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(Conductor)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Including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IaC</a:t>
            </a:r>
            <a:endParaRPr lang="en-US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2482613" y="310395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/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Target Linux Machine in Device list</a:t>
            </a:r>
            <a:endParaRPr lang="en-US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2482613" y="4258808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Connecting the Target to the IaC</a:t>
            </a:r>
          </a:p>
        </p:txBody>
      </p:sp>
      <p:sp>
        <p:nvSpPr>
          <p:cNvPr id="23" name="角丸四角形 22"/>
          <p:cNvSpPr/>
          <p:nvPr/>
        </p:nvSpPr>
        <p:spPr bwMode="auto">
          <a:xfrm>
            <a:off x="2482613" y="367260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Registering a New Operation Name</a:t>
            </a:r>
            <a:endParaRPr lang="en-US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2482613" y="480159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Executing the Workflow</a:t>
            </a:r>
            <a:endParaRPr kumimoji="1" lang="ja-JP" altLang="en-US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79512" y="3606475"/>
            <a:ext cx="8857108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角丸四角形 26"/>
          <p:cNvSpPr/>
          <p:nvPr/>
        </p:nvSpPr>
        <p:spPr bwMode="auto">
          <a:xfrm>
            <a:off x="251400" y="1972191"/>
            <a:ext cx="2016280" cy="1563820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Preparation</a:t>
            </a:r>
            <a:endParaRPr kumimoji="1" lang="en-US" altLang="en-US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251400" y="3672601"/>
            <a:ext cx="2016280" cy="1561050"/>
          </a:xfrm>
          <a:prstGeom prst="roundRect">
            <a:avLst/>
          </a:prstGeom>
          <a:solidFill>
            <a:srgbClr val="92D050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Execution</a:t>
            </a:r>
            <a:endParaRPr kumimoji="1" lang="en-US" altLang="ja-JP" b="1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1642300" y="5733320"/>
            <a:ext cx="7321212" cy="69001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</a:t>
            </a:r>
            <a:r>
              <a:rPr kumimoji="1" lang="ja-JP" altLang="en-US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preparation 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contain</a:t>
            </a:r>
            <a:r>
              <a:rPr kumimoji="1" lang="ja-JP" altLang="en-US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 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IaC registration and </a:t>
            </a:r>
            <a:r>
              <a:rPr kumimoji="1" lang="ja-JP" altLang="en-US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workflow 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creation</a:t>
            </a:r>
            <a:r>
              <a:rPr kumimoji="1" lang="ja-JP" altLang="en-US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 </a:t>
            </a:r>
            <a:endParaRPr kumimoji="1" lang="en-US" altLang="ja-JP" sz="16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</a:t>
            </a:r>
            <a:r>
              <a:rPr lang="ja-JP" altLang="en-US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execution </a:t>
            </a:r>
            <a:r>
              <a:rPr lang="en-US" altLang="ja-JP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include</a:t>
            </a:r>
            <a:r>
              <a:rPr lang="ja-JP" altLang="en-US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 </a:t>
            </a:r>
            <a:r>
              <a:rPr lang="en-US" altLang="ja-JP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repeatedly performing the </a:t>
            </a:r>
            <a:r>
              <a:rPr lang="ja-JP" altLang="en-US" sz="1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registered workflow.</a:t>
            </a:r>
            <a:endParaRPr kumimoji="1" lang="en-US" altLang="ja-JP" sz="16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403560" y="5445280"/>
            <a:ext cx="565503" cy="549789"/>
            <a:chOff x="162795" y="3812178"/>
            <a:chExt cx="565503" cy="549789"/>
          </a:xfrm>
        </p:grpSpPr>
        <p:sp>
          <p:nvSpPr>
            <p:cNvPr id="39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29" name="環状矢印 28"/>
          <p:cNvSpPr/>
          <p:nvPr/>
        </p:nvSpPr>
        <p:spPr>
          <a:xfrm>
            <a:off x="7725855" y="3734177"/>
            <a:ext cx="1382654" cy="1382966"/>
          </a:xfrm>
          <a:prstGeom prst="circularArrow">
            <a:avLst>
              <a:gd name="adj1" fmla="val 12716"/>
              <a:gd name="adj2" fmla="val 1142322"/>
              <a:gd name="adj3" fmla="val 8853523"/>
              <a:gd name="adj4" fmla="val 13799306"/>
              <a:gd name="adj5" fmla="val 1737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テキスト ボックス 33"/>
          <p:cNvSpPr txBox="1"/>
          <p:nvPr/>
        </p:nvSpPr>
        <p:spPr>
          <a:xfrm>
            <a:off x="7390693" y="4222510"/>
            <a:ext cx="1789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Repeat</a:t>
            </a:r>
            <a:endParaRPr kumimoji="1" lang="en-US" altLang="en-US" sz="1600" b="1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80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1916</Words>
  <Application>Microsoft Office PowerPoint</Application>
  <PresentationFormat>画面に合わせる (4:3)</PresentationFormat>
  <Paragraphs>265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39" baseType="lpstr">
      <vt:lpstr>HGP創英角ｺﾞｼｯｸUB</vt:lpstr>
      <vt:lpstr>Meiryo UI</vt:lpstr>
      <vt:lpstr>ＭＳ Ｐゴシック</vt:lpstr>
      <vt:lpstr>メイリオ</vt:lpstr>
      <vt:lpstr>游ゴシック</vt:lpstr>
      <vt:lpstr>游ゴシック Light</vt:lpstr>
      <vt:lpstr>Arial</vt:lpstr>
      <vt:lpstr>Calibri</vt:lpstr>
      <vt:lpstr>Segoe UI</vt:lpstr>
      <vt:lpstr>Tahoma</vt:lpstr>
      <vt:lpstr>Wingdings</vt:lpstr>
      <vt:lpstr>NEC_standard4_3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2020-10-08T04:06:56Z</dcterms:modified>
</cp:coreProperties>
</file>