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55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90" d="100"/>
          <a:sy n="90" d="100"/>
        </p:scale>
        <p:origin x="1554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Offline</a:t>
            </a:r>
            <a:r>
              <a:rPr lang="ja-JP" altLang="en-US" sz="4800" b="1" dirty="0"/>
              <a:t> </a:t>
            </a:r>
            <a:r>
              <a:rPr lang="en-US" altLang="ja-JP" sz="4800" b="1" dirty="0"/>
              <a:t>Installation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2.5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(AWS/RHUI2) </a:t>
                      </a:r>
                      <a:endParaRPr kumimoji="1" lang="ja-JP" alt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 (AWS/RHUI3) 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RHEL8_AWS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RHUI2) 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RHUI3) </a:t>
            </a: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/>
              <a:t>ITA</a:t>
            </a:r>
            <a:r>
              <a:rPr lang="zh-TW" altLang="en-US" dirty="0"/>
              <a:t> </a:t>
            </a:r>
            <a:r>
              <a:rPr lang="en-US" altLang="zh-TW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ITA 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constructing IT 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Construction flow  (offline) 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is as follows.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GitHub</a:t>
            </a:r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 Since v1.10.1, the command is as follows.</a:t>
            </a:r>
            <a:b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x.x.x_tag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 according to the file.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</a:t>
            </a:r>
            <a:r>
              <a:rPr lang="en-US" altLang="ja-JP" sz="1400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When gathering libraries, the items "Install_mode" and "linux_os" in the answer file becomes required items. 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6945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Install</a:t>
                      </a:r>
                      <a:r>
                        <a:rPr lang="en-US" altLang="ja-JP" sz="900" kern="100" dirty="0" err="1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 mode settings</a:t>
                      </a:r>
                      <a:endParaRPr lang="ja-JP" alt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Install_Online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offline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Gather_Library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>
                          <a:effectLst/>
                        </a:rPr>
                        <a:t> library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</a:rPr>
                        <a:t>Uninstall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directory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>
                          <a:effectLst/>
                        </a:rPr>
                        <a:t> by all users.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(Japanese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ja_JP</a:t>
                      </a:r>
                      <a:r>
                        <a:rPr lang="en-US" altLang="ja-JP" sz="900" kern="100" dirty="0">
                          <a:effectLst/>
                        </a:rPr>
                        <a:t>) </a:t>
                      </a:r>
                      <a:r>
                        <a:rPr lang="ja-JP" altLang="ja-JP" sz="900" kern="100" dirty="0">
                          <a:effectLst/>
                        </a:rPr>
                        <a:t>／</a:t>
                      </a:r>
                      <a:r>
                        <a:rPr lang="en-US" altLang="ja-JP" sz="900" kern="100" dirty="0">
                          <a:effectLst/>
                        </a:rPr>
                        <a:t>English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en_US</a:t>
                      </a:r>
                      <a:r>
                        <a:rPr lang="en-US" altLang="ja-JP" sz="900" kern="100" dirty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en-US" altLang="ja-JP" sz="800" kern="100" baseline="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>
                          <a:effectLst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 (installation file extract path) /ita_install_package/</a:t>
            </a:r>
            <a:r>
              <a:rPr lang="en-US" altLang="ja-JP" dirty="0" err="1"/>
              <a:t>install_scripts</a:t>
            </a:r>
            <a:r>
              <a:rPr lang="en-US" altLang="ja-JP" dirty="0"/>
              <a:t>/log/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 (for offline)  to ITA 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 (for offline) </a:t>
            </a:r>
          </a:p>
          <a:p>
            <a:pPr lvl="1"/>
            <a:r>
              <a:rPr lang="en-US" altLang="ja-JP" dirty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/>
              <a:t>ita_Ver</a:t>
            </a:r>
            <a:r>
              <a:rPr lang="en-US" altLang="ja-JP" dirty="0" err="1">
                <a:solidFill>
                  <a:srgbClr val="FF0000"/>
                </a:solidFill>
              </a:rPr>
              <a:t>x.x</a:t>
            </a:r>
            <a:r>
              <a:rPr lang="en-US" altLang="ja-JP" dirty="0" err="1"/>
              <a:t>_offline_</a:t>
            </a:r>
            <a:r>
              <a:rPr lang="en-US" altLang="ja-JP" dirty="0" err="1">
                <a:solidFill>
                  <a:srgbClr val="FF0000"/>
                </a:solidFill>
              </a:rPr>
              <a:t>yyyymmddhhmmss</a:t>
            </a:r>
            <a:r>
              <a:rPr lang="en-US" altLang="ja-JP" dirty="0" err="1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(Japanese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ja_JP</a:t>
                      </a:r>
                      <a:r>
                        <a:rPr lang="en-US" altLang="ja-JP" sz="800" kern="100" dirty="0">
                          <a:effectLst/>
                        </a:rPr>
                        <a:t>) </a:t>
                      </a:r>
                      <a:r>
                        <a:rPr lang="ja-JP" sz="800" kern="100" dirty="0">
                          <a:effectLst/>
                        </a:rPr>
                        <a:t>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en_US</a:t>
                      </a:r>
                      <a:r>
                        <a:rPr lang="en-US" altLang="ja-JP" sz="800" kern="100" dirty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b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br>
              <a:rPr lang="en-US" altLang="ja-JP" dirty="0"/>
            </a:b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 (ita_answers.txt)  item list</a:t>
            </a:r>
            <a:r>
              <a:rPr lang="ja-JP" altLang="en-US" sz="1200" dirty="0"/>
              <a:t> </a:t>
            </a:r>
            <a:r>
              <a:rPr lang="en-US" altLang="ja-JP" sz="1200" dirty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 (ita_answers.txt)  item list</a:t>
            </a:r>
            <a:r>
              <a:rPr lang="ja-JP" altLang="en-US" dirty="0"/>
              <a:t> </a:t>
            </a:r>
            <a:r>
              <a:rPr lang="en-US" altLang="ja-JP" dirty="0"/>
              <a:t>(2/2) 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1948"/>
              </p:ext>
            </p:extLst>
          </p:nvPr>
        </p:nvGraphicFramePr>
        <p:xfrm>
          <a:off x="251400" y="206081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Decides </a:t>
                      </a:r>
                      <a:r>
                        <a:rPr lang="en-US" altLang="ja-JP" sz="1000" kern="100" dirty="0" err="1">
                          <a:effectLst/>
                        </a:rPr>
                        <a:t>wheter</a:t>
                      </a:r>
                      <a:r>
                        <a:rPr lang="en-US" altLang="ja-JP" sz="1000" kern="100" dirty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(2/4)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 (3/4) 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   3.3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(7/12)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(8/12) 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3.12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3.13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(10/12)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3.14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r>
              <a:rPr lang="en-US" altLang="ja-JP" sz="1400" dirty="0">
                <a:latin typeface="+mn-ea"/>
              </a:rPr>
              <a:t>    3.15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5. Reference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5.1   Reference  (1/2) 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5.2   Reference  (2/2) </a:t>
            </a: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 (6/12)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 (Server certificate file)  (Intermediate certificate file)  (Linked server certificate file) 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(※The "ita_domain" is used as the common name when creating the self-certificate. It is also the file name for the self-certificate and the private key. ) </a:t>
            </a:r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 (7/12)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 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 (ita_answers.txt) 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 (ita_answers.txt) 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(1/2) </a:t>
            </a:r>
          </a:p>
          <a:p>
            <a:pPr marL="360000" lvl="2" indent="0">
              <a:buNone/>
            </a:pPr>
            <a:br>
              <a:rPr lang="en-US" altLang="ja-JP" sz="1600" dirty="0"/>
            </a:br>
            <a:endParaRPr lang="en-US" altLang="ja-JP" sz="1600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 (ita_answer.txt)  does not support full-width 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(2/2) </a:t>
            </a:r>
          </a:p>
          <a:p>
            <a:pPr marL="180000" lvl="1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 (10/12)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 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 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03776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35797"/>
              </p:ext>
            </p:extLst>
          </p:nvPr>
        </p:nvGraphicFramePr>
        <p:xfrm>
          <a:off x="539440" y="1484730"/>
          <a:ext cx="727301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12/12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Access URL</a:t>
            </a:r>
          </a:p>
          <a:p>
            <a:pPr lvl="1"/>
            <a:r>
              <a:rPr lang="en-US" altLang="ja-JP" dirty="0"/>
              <a:t>Please access the login screen via the following URL.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http:// (server IP address) </a:t>
            </a:r>
            <a:endParaRPr kumimoji="1" lang="en-US" altLang="ja-JP" sz="2200" b="1" u="sng" dirty="0"/>
          </a:p>
          <a:p>
            <a:pPr marL="180000" lvl="1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accessing with HTTPS, please refer to operation check  (4/4) 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 (Windows) 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Edit “/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en-US" altLang="ja-JP" dirty="0"/>
              <a:t>To restrict HTTP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 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 (Libraries will not be deleted) 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3696"/>
              </p:ext>
            </p:extLst>
          </p:nvPr>
        </p:nvGraphicFramePr>
        <p:xfrm>
          <a:off x="107380" y="1586091"/>
          <a:ext cx="8929240" cy="48851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System requirements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configuration/environment construction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	</a:t>
            </a:r>
            <a:r>
              <a:rPr lang="en-US" altLang="zh-TW" dirty="0"/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</a:p>
          <a:p>
            <a:pPr lvl="1"/>
            <a:r>
              <a:rPr lang="en-US" altLang="ja-JP" sz="1800" dirty="0"/>
              <a:t>To execute the library collection script, it is necessary to match the build status  (OS version, installed packages)  of library collection server  (online environment) /ITA server  (offline environment) .</a:t>
            </a:r>
          </a:p>
          <a:p>
            <a:pPr lvl="1"/>
            <a:r>
              <a:rPr lang="en-US" altLang="ja-JP" sz="1800" dirty="0"/>
              <a:t>The library collection server  (online environment) 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/>
              <a:t>   (※ See next 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CentOS8</a:t>
                      </a:r>
                      <a:br>
                        <a:rPr kumimoji="1" lang="en-US" altLang="ja-JP" sz="1200" b="1" dirty="0"/>
                      </a:br>
                      <a:r>
                        <a:rPr kumimoji="1" lang="en-US" altLang="ja-JP" sz="1200" b="1" dirty="0"/>
                        <a:t>CentOS</a:t>
                      </a:r>
                      <a:r>
                        <a:rPr kumimoji="1" lang="en-US" altLang="ja-JP" sz="1200" b="1" baseline="0" dirty="0"/>
                        <a:t> Stream8</a:t>
                      </a:r>
                      <a:endParaRPr kumimoji="1" lang="ja-JP" altLang="en-US" sz="1200" b="1" dirty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5049</Words>
  <Application>Microsoft Office PowerPoint</Application>
  <PresentationFormat>画面に合わせる (4:3)</PresentationFormat>
  <Paragraphs>669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7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2022-07-26T05:28:46Z</dcterms:modified>
</cp:coreProperties>
</file>