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3"/>
  </p:notesMasterIdLst>
  <p:handoutMasterIdLst>
    <p:handoutMasterId r:id="rId34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318" r:id="rId32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0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36"/>
            <p14:sldId id="537"/>
            <p14:sldId id="538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3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1.5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Offline</a:t>
            </a:r>
            <a:r>
              <a:rPr lang="ja-JP" altLang="en-US" sz="4800" b="1" dirty="0" smtClean="0"/>
              <a:t> </a:t>
            </a:r>
            <a:r>
              <a:rPr lang="en-US" altLang="ja-JP" sz="4800" b="1" dirty="0" smtClean="0"/>
              <a:t>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Collect required library from server for library collection (online) via internet, then compress installation package and libraries in to one installation package(for offline).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Move installation package (for offline)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Create local repository from installation package (for offline),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(for offline)</a:t>
              </a:r>
              <a:endParaRPr lang="en-US" altLang="ja-JP" sz="1000" kern="100" dirty="0" smtClean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92478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For offline installation)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(For online installation)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Setting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Construction flow (offline)</a:t>
            </a: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is as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follows.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(offline)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(Install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Execute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installer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 to ITA server via storage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※Execute in </a:t>
            </a:r>
            <a:r>
              <a:rPr lang="en-US" altLang="ja-JP" dirty="0" smtClean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 smtClean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</a:t>
            </a:r>
            <a:r>
              <a:rPr lang="en-US" altLang="ja-JP" sz="1400" dirty="0" smtClean="0"/>
              <a:t>github.com/exastro-suite/it-automation/releases/download/v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en-US" altLang="ja-JP" dirty="0"/>
              <a:t>Please install </a:t>
            </a:r>
            <a:r>
              <a:rPr lang="en-US" altLang="ja-JP" dirty="0" err="1"/>
              <a:t>wget</a:t>
            </a:r>
            <a:r>
              <a:rPr lang="en-US" altLang="ja-JP" dirty="0"/>
              <a:t>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Extract file</a:t>
            </a:r>
          </a:p>
          <a:p>
            <a:pPr lvl="1"/>
            <a:r>
              <a:rPr lang="en-US" altLang="ja-JP" dirty="0" smtClean="0"/>
              <a:t>Extract .tar.gz file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setting file</a:t>
            </a:r>
            <a:endParaRPr lang="ja-JP" altLang="en-US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file (ita_builder_setting.txt)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 construction.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92327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00" b="1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kumimoji="1" lang="ja-JP" sz="10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OS of ITA server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Required if OS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of ITA server is RHEL7 or RHEL8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※Not required if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RHEL is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on AWS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Username for</a:t>
                      </a:r>
                      <a:r>
                        <a:rPr lang="en-US" sz="900" kern="100" baseline="0" dirty="0" smtClean="0">
                          <a:effectLst/>
                        </a:rPr>
                        <a:t> </a:t>
                      </a:r>
                      <a:r>
                        <a:rPr lang="en-US" sz="900" kern="100" dirty="0" err="1" smtClean="0">
                          <a:effectLst/>
                        </a:rPr>
                        <a:t>redhat</a:t>
                      </a:r>
                      <a:r>
                        <a:rPr lang="en-US" sz="900" kern="100" dirty="0" smtClean="0">
                          <a:effectLst/>
                        </a:rPr>
                        <a:t> account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Password for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</a:rPr>
                        <a:t>redhat</a:t>
                      </a:r>
                      <a:r>
                        <a:rPr lang="en-US" altLang="ja-JP" sz="900" kern="100" dirty="0" smtClean="0">
                          <a:effectLst/>
                        </a:rPr>
                        <a:t> account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Pool ID for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</a:rPr>
                        <a:t>redhat</a:t>
                      </a:r>
                      <a:r>
                        <a:rPr lang="en-US" altLang="ja-JP" sz="900" kern="100" dirty="0" smtClean="0">
                          <a:effectLst/>
                        </a:rPr>
                        <a:t> account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setting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_builder_setting.txt)</a:t>
            </a:r>
            <a:endParaRPr lang="ja-JP" altLang="en-US" dirty="0"/>
          </a:p>
          <a:p>
            <a:pPr lvl="1"/>
            <a:r>
              <a:rPr lang="en-US" altLang="ja-JP" dirty="0" smtClean="0"/>
              <a:t>The sample of setting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_builder_setting.txt) is as follows.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020750"/>
            <a:ext cx="197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Installation target</a:t>
            </a:r>
          </a:p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Required if OS is RHEL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Execute library collection script</a:t>
            </a:r>
          </a:p>
          <a:p>
            <a:pPr lvl="1"/>
            <a:r>
              <a:rPr lang="en-US" altLang="ja-JP" dirty="0" smtClean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operation</a:t>
            </a:r>
            <a:endParaRPr lang="ja-JP" altLang="en-US" dirty="0"/>
          </a:p>
          <a:p>
            <a:pPr lvl="1"/>
            <a:r>
              <a:rPr lang="en-US" altLang="ja-JP" dirty="0" smtClean="0"/>
              <a:t>After executing library collection script, the content of operation will be output to ita_gather.log</a:t>
            </a:r>
            <a:endParaRPr lang="ja-JP" altLang="en-US" dirty="0"/>
          </a:p>
          <a:p>
            <a:pPr lvl="1"/>
            <a:r>
              <a:rPr lang="en-US" altLang="ja-JP" dirty="0" smtClean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/(installation file extract path)/ita_install_package/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Move file</a:t>
            </a:r>
            <a:endParaRPr lang="ja-JP" altLang="en-US" dirty="0"/>
          </a:p>
          <a:p>
            <a:pPr lvl="1"/>
            <a:r>
              <a:rPr lang="en-US" altLang="ja-JP" dirty="0" smtClean="0"/>
              <a:t>Move installation package (for offline) to ITA server via storage media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sz="1900" dirty="0" smtClean="0">
                <a:solidFill>
                  <a:srgbClr val="FF0000"/>
                </a:solidFill>
              </a:rPr>
              <a:t>The following command are executed in ITA server (Offline environment)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Extract installation package(for offline)</a:t>
            </a:r>
          </a:p>
          <a:p>
            <a:pPr lvl="1"/>
            <a:r>
              <a:rPr lang="en-US" altLang="ja-JP" dirty="0" smtClean="0"/>
              <a:t>Extract installation package(for offline)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/>
              <a:t>Edit the answer file for IT Automation installation in advance.</a:t>
            </a:r>
          </a:p>
          <a:p>
            <a:pPr lvl="1"/>
            <a:r>
              <a:rPr lang="en-US" altLang="ja-JP" dirty="0"/>
              <a:t>For </a:t>
            </a:r>
            <a:r>
              <a:rPr lang="en-US" altLang="ja-JP" b="1" dirty="0" err="1"/>
              <a:t>ita_base</a:t>
            </a:r>
            <a:r>
              <a:rPr lang="en-US" altLang="ja-JP" dirty="0"/>
              <a:t>, </a:t>
            </a:r>
            <a:r>
              <a:rPr lang="en-US" altLang="ja-JP" b="1" dirty="0" err="1"/>
              <a:t>ansible_driver</a:t>
            </a:r>
            <a:r>
              <a:rPr lang="en-US" altLang="ja-JP" dirty="0"/>
              <a:t>, </a:t>
            </a:r>
            <a:r>
              <a:rPr lang="en-US" altLang="ja-JP" b="1" dirty="0" err="1"/>
              <a:t>create_param</a:t>
            </a:r>
            <a:r>
              <a:rPr lang="en-US" altLang="ja-JP" dirty="0"/>
              <a:t>, and </a:t>
            </a:r>
            <a:r>
              <a:rPr lang="en-US" altLang="ja-JP" b="1" dirty="0" err="1"/>
              <a:t>Hostgroup</a:t>
            </a:r>
            <a:r>
              <a:rPr lang="en-US" altLang="ja-JP" dirty="0"/>
              <a:t>, each of the initial values is set to yes. Change the value to no if the corresponding installation is not necessary.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10469"/>
              </p:ext>
            </p:extLst>
          </p:nvPr>
        </p:nvGraphicFramePr>
        <p:xfrm>
          <a:off x="539440" y="2060814"/>
          <a:ext cx="8065121" cy="4345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Default value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altLang="ja-JP" sz="1000" dirty="0" smtClean="0"/>
                        <a:t>Installation mode: </a:t>
                      </a:r>
                      <a:r>
                        <a:rPr lang="fr-FR" altLang="ja-JP" sz="1000" b="1" dirty="0" smtClean="0"/>
                        <a:t>Install</a:t>
                      </a:r>
                      <a:r>
                        <a:rPr lang="fr-FR" altLang="ja-JP" sz="1000" dirty="0" smtClean="0"/>
                        <a:t> or </a:t>
                      </a:r>
                      <a:r>
                        <a:rPr lang="fr-FR" altLang="ja-JP" sz="1000" b="1" dirty="0" smtClean="0"/>
                        <a:t>Uninstall</a:t>
                      </a:r>
                      <a:r>
                        <a:rPr lang="fr-FR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Specify the absolute path to the directory where IT Automation will be installed. If the directory does not exist, it will be newly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 Automation display language: </a:t>
                      </a:r>
                      <a:r>
                        <a:rPr lang="en-US" sz="900" b="1" kern="100" dirty="0" err="1" smtClean="0">
                          <a:effectLst/>
                        </a:rPr>
                        <a:t>ja_JP</a:t>
                      </a:r>
                      <a:r>
                        <a:rPr lang="en-US" sz="900" kern="100" dirty="0" smtClean="0">
                          <a:effectLst/>
                        </a:rPr>
                        <a:t> (Japanese) or </a:t>
                      </a:r>
                      <a:r>
                        <a:rPr lang="en-US" sz="900" b="1" kern="100" dirty="0" err="1" smtClean="0">
                          <a:effectLst/>
                        </a:rPr>
                        <a:t>en_US</a:t>
                      </a:r>
                      <a:r>
                        <a:rPr lang="en-US" sz="900" kern="100" dirty="0" smtClean="0">
                          <a:effectLst/>
                        </a:rPr>
                        <a:t> (English)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OS for IT Automation: </a:t>
                      </a:r>
                      <a:r>
                        <a:rPr lang="en-US" altLang="ja-JP" sz="1000" b="1" dirty="0" smtClean="0"/>
                        <a:t>RHEL7</a:t>
                      </a:r>
                      <a:r>
                        <a:rPr lang="en-US" altLang="ja-JP" sz="1000" dirty="0" smtClean="0"/>
                        <a:t> or </a:t>
                      </a:r>
                      <a:r>
                        <a:rPr lang="en-US" altLang="ja-JP" sz="1000" b="1" dirty="0" smtClean="0"/>
                        <a:t>RHEL8</a:t>
                      </a:r>
                      <a:r>
                        <a:rPr lang="en-US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Root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username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Only </a:t>
                      </a:r>
                      <a:r>
                        <a:rPr lang="en-US" altLang="ja-JP" sz="1000" b="1" dirty="0" smtClean="0"/>
                        <a:t>yes</a:t>
                      </a:r>
                      <a:r>
                        <a:rPr lang="en-US" altLang="ja-JP" sz="1000" dirty="0" smtClean="0"/>
                        <a:t> can be specified to install IT Automation.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dirty="0" smtClean="0"/>
                        <a:t>Whether the </a:t>
                      </a:r>
                      <a:r>
                        <a:rPr lang="en-US" altLang="ja-JP" sz="800" b="1" dirty="0" smtClean="0"/>
                        <a:t>Management of configuration materials</a:t>
                      </a:r>
                      <a:r>
                        <a:rPr lang="en-US" altLang="ja-JP" sz="800" dirty="0" smtClean="0"/>
                        <a:t> function is to be installed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Creation of menus</a:t>
                      </a:r>
                      <a:r>
                        <a:rPr lang="en-US" altLang="ja-JP" sz="1000" dirty="0" smtClean="0"/>
                        <a:t> 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Host grouping </a:t>
                      </a:r>
                      <a:r>
                        <a:rPr lang="en-US" altLang="ja-JP" sz="1000" dirty="0" smtClean="0"/>
                        <a:t>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dirty="0" err="1" smtClean="0"/>
                        <a:t>Ansible</a:t>
                      </a:r>
                      <a:r>
                        <a:rPr lang="en-US" altLang="ja-JP" sz="1000" dirty="0" smtClean="0"/>
                        <a:t>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Cobbler driver is to be installed 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OpenStack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Terraform driver is to be installed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7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answer 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(ita_answers.txt)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Password of 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 is defined in answer file.</a:t>
            </a: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ja-JP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en-US" altLang="ja-JP" sz="11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contains symbol may cause error.</a:t>
            </a:r>
          </a:p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</a:t>
            </a:r>
            <a:r>
              <a:rPr lang="en-US" altLang="ja-JP" sz="1400" dirty="0" smtClean="0">
                <a:latin typeface="+mn-ea"/>
              </a:rPr>
              <a:t>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</a:t>
            </a:r>
            <a:r>
              <a:rPr lang="en-US" altLang="ja-JP" sz="1400" dirty="0" smtClean="0">
                <a:latin typeface="+mn-ea"/>
              </a:rPr>
              <a:t>  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</a:t>
            </a:r>
            <a:r>
              <a:rPr lang="en-US" altLang="ja-JP" sz="1400" dirty="0" smtClean="0">
                <a:latin typeface="+mn-ea"/>
              </a:rPr>
              <a:t>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Execute construction tool (for offline)</a:t>
            </a:r>
          </a:p>
          <a:p>
            <a:pPr lvl="1"/>
            <a:r>
              <a:rPr lang="en-US" altLang="ja-JP" dirty="0" smtClean="0"/>
              <a:t>Execute the construction tool with the following command.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the process</a:t>
            </a:r>
            <a:endParaRPr lang="ja-JP" altLang="en-US" dirty="0"/>
          </a:p>
          <a:p>
            <a:pPr lvl="1"/>
            <a:r>
              <a:rPr lang="en-US" altLang="ja-JP" dirty="0"/>
              <a:t>The content of </a:t>
            </a:r>
            <a:r>
              <a:rPr lang="en-US" altLang="ja-JP" dirty="0" smtClean="0"/>
              <a:t>process </a:t>
            </a:r>
            <a:r>
              <a:rPr lang="en-US" altLang="ja-JP" dirty="0"/>
              <a:t>executed by </a:t>
            </a:r>
            <a:r>
              <a:rPr lang="en-US" altLang="ja-JP" dirty="0" smtClean="0"/>
              <a:t>construction </a:t>
            </a:r>
            <a:r>
              <a:rPr lang="en-US" altLang="ja-JP" dirty="0"/>
              <a:t>tool is output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</a:t>
            </a:r>
            <a:endParaRPr lang="en-US" altLang="ja-JP" dirty="0"/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89826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Installed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overview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Installation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common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 plugin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Access URL</a:t>
            </a:r>
          </a:p>
          <a:p>
            <a:pPr lvl="1"/>
            <a:r>
              <a:rPr lang="en-US" altLang="ja-JP" dirty="0" smtClean="0"/>
              <a:t>Please access the login screen via the following URL.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 address of server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method to access from HTTPS, please refer to operation check (4/6).</a:t>
            </a:r>
          </a:p>
          <a:p>
            <a:pPr lvl="1"/>
            <a:endParaRPr lang="en-US" altLang="ja-JP" dirty="0"/>
          </a:p>
          <a:p>
            <a:pPr lvl="0"/>
            <a:r>
              <a:rPr lang="en-US" altLang="ja-JP" dirty="0" smtClean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displayed,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</a:t>
            </a:r>
            <a:r>
              <a:rPr lang="en-US" altLang="ja-JP" dirty="0" smtClean="0"/>
              <a:t>      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Initial password</a:t>
            </a:r>
            <a:r>
              <a:rPr lang="ja-JP" altLang="ja-JP" dirty="0" smtClean="0"/>
              <a:t> </a:t>
            </a:r>
            <a:r>
              <a:rPr lang="ja-JP" altLang="ja-JP" dirty="0"/>
              <a:t>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 smtClean="0">
                <a:cs typeface="Segoe UI" panose="020B0502040204020203" pitchFamily="34" charset="0"/>
              </a:rPr>
              <a:t>Please 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66460"/>
              </p:ext>
            </p:extLst>
          </p:nvPr>
        </p:nvGraphicFramePr>
        <p:xfrm>
          <a:off x="1259540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for accessing from HTTPS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path: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the following settings to host file: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1934"/>
              </p:ext>
            </p:extLst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18569"/>
              </p:ext>
            </p:extLst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“IP address</a:t>
                      </a:r>
                      <a:r>
                        <a:rPr lang="en-US" sz="1050" kern="100" baseline="0" dirty="0" smtClean="0">
                          <a:effectLst/>
                        </a:rPr>
                        <a:t> of ITA server</a:t>
                      </a:r>
                      <a:r>
                        <a:rPr lang="en-US" sz="1050" kern="100" dirty="0" smtClean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e</a:t>
                      </a:r>
                      <a:r>
                        <a:rPr lang="en-US" altLang="ja-JP" sz="1050" kern="0" dirty="0" smtClean="0">
                          <a:effectLst/>
                        </a:rPr>
                        <a:t>.g.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into the operating device(Windows). 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</a:t>
            </a:r>
            <a:r>
              <a:rPr lang="en-US" altLang="ja-JP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WinSCP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to download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>
                <a:ea typeface="Segoe UI" panose="020B0502040204020203" pitchFamily="34" charset="0"/>
              </a:rPr>
              <a:t>Google Chrome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up </a:t>
            </a:r>
            <a:r>
              <a:rPr lang="en-US" altLang="ja-JP" dirty="0">
                <a:ea typeface="Segoe UI" panose="020B0502040204020203" pitchFamily="34" charset="0"/>
              </a:rPr>
              <a:t>Google Chrome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>
                <a:ea typeface="Segoe UI" panose="020B0502040204020203" pitchFamily="34" charset="0"/>
              </a:rPr>
              <a:t>in the upper right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ea typeface="Segoe UI" panose="020B0502040204020203" pitchFamily="34" charset="0"/>
              </a:rPr>
              <a:t>Select </a:t>
            </a:r>
            <a:r>
              <a:rPr lang="en-US" altLang="ja-JP" b="1" dirty="0">
                <a:ea typeface="Segoe UI" panose="020B0502040204020203" pitchFamily="34" charset="0"/>
              </a:rPr>
              <a:t>Advanced </a:t>
            </a:r>
            <a:r>
              <a:rPr lang="en-US" altLang="ja-JP" dirty="0">
                <a:ea typeface="Segoe UI" panose="020B0502040204020203" pitchFamily="34" charset="0"/>
              </a:rPr>
              <a:t>in the Lower part of browser &gt; </a:t>
            </a:r>
            <a:r>
              <a:rPr lang="en-US" altLang="ja-JP" b="1" dirty="0">
                <a:ea typeface="Segoe UI" panose="020B0502040204020203" pitchFamily="34" charset="0"/>
              </a:rPr>
              <a:t>Manage certificates</a:t>
            </a:r>
            <a:r>
              <a:rPr lang="en-US" altLang="ja-JP" dirty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ea typeface="Segoe UI" panose="020B0502040204020203" pitchFamily="34" charset="0"/>
              </a:rPr>
              <a:t>In 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all certificates in the following store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sz="1600" dirty="0">
                <a:solidFill>
                  <a:srgbClr val="000000"/>
                </a:solidFill>
              </a:rPr>
              <a:t> from </a:t>
            </a:r>
            <a:r>
              <a:rPr lang="en-US" altLang="ja-JP" sz="1600" b="1" dirty="0">
                <a:solidFill>
                  <a:srgbClr val="000000"/>
                </a:solidFill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</a:rPr>
              <a:t> on the right.</a:t>
            </a:r>
            <a:endParaRPr lang="ja-JP" altLang="ja-JP" sz="1600" dirty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ea typeface="Segoe UI" panose="020B0502040204020203" pitchFamily="34" charset="0"/>
              </a:rPr>
              <a:t>Click </a:t>
            </a:r>
            <a:r>
              <a:rPr lang="en-US" altLang="ja-JP" b="1" dirty="0">
                <a:ea typeface="Segoe UI" panose="020B0502040204020203" pitchFamily="34" charset="0"/>
              </a:rPr>
              <a:t>Finish</a:t>
            </a:r>
            <a:r>
              <a:rPr lang="en-US" altLang="ja-JP" dirty="0">
                <a:ea typeface="Segoe UI" panose="020B0502040204020203" pitchFamily="34" charset="0"/>
              </a:rPr>
              <a:t>.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95581"/>
              </p:ext>
            </p:extLst>
          </p:nvPr>
        </p:nvGraphicFramePr>
        <p:xfrm>
          <a:off x="1207459" y="1586434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/>
              <a:t>Access the login screen with the following URL: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</a:t>
            </a:r>
            <a:r>
              <a:rPr lang="en-US" altLang="ja-JP" b="1" u="sng" dirty="0">
                <a:solidFill>
                  <a:srgbClr val="FF0000"/>
                </a:solidFill>
              </a:rPr>
              <a:t>://</a:t>
            </a:r>
            <a:r>
              <a:rPr lang="en-US" altLang="ja-JP" b="1" u="sng" dirty="0" smtClean="0">
                <a:solidFill>
                  <a:srgbClr val="FF0000"/>
                </a:solidFill>
              </a:rPr>
              <a:t>exastro-it-automation</a:t>
            </a:r>
          </a:p>
          <a:p>
            <a:pPr marL="180000" lvl="1" indent="0">
              <a:buNone/>
            </a:pPr>
            <a:r>
              <a:rPr lang="ja-JP" altLang="en-US" sz="1500" dirty="0" smtClean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※It is possible to access with the IP address of server instead of host name.</a:t>
            </a:r>
            <a:br>
              <a:rPr lang="en-US" altLang="ja-JP" sz="1500" dirty="0"/>
            </a:b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04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restrict 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 smtClean="0"/>
              <a:t>Edit “/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</a:t>
            </a:r>
            <a:r>
              <a:rPr lang="en-US" altLang="ja-JP" dirty="0" smtClean="0"/>
              <a:t>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 smtClean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zh-TW" dirty="0" smtClean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 smtClean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24734"/>
              </p:ext>
            </p:extLst>
          </p:nvPr>
        </p:nvGraphicFramePr>
        <p:xfrm>
          <a:off x="107380" y="1586091"/>
          <a:ext cx="8929240" cy="51808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zh-TW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For the system requirement to use ITA</a:t>
            </a:r>
            <a:endParaRPr lang="en-US" altLang="ja-JP" dirty="0"/>
          </a:p>
          <a:p>
            <a:pPr lvl="1"/>
            <a:r>
              <a:rPr lang="en-US" altLang="ja-JP" dirty="0" smtClean="0"/>
              <a:t>Please refer to ”</a:t>
            </a:r>
            <a:r>
              <a:rPr lang="en-US" altLang="ja-JP" dirty="0" err="1" smtClean="0"/>
              <a:t>Exastro-ITA_System</a:t>
            </a:r>
            <a:r>
              <a:rPr lang="en-US" altLang="ja-JP" dirty="0" smtClean="0"/>
              <a:t> configuration/environment construction </a:t>
            </a:r>
            <a:r>
              <a:rPr lang="en-US" altLang="ja-JP" dirty="0" err="1" smtClean="0"/>
              <a:t>guide_basics</a:t>
            </a:r>
            <a:r>
              <a:rPr lang="en-US" altLang="ja-JP" dirty="0" smtClean="0"/>
              <a:t>”.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  <a:endParaRPr lang="en-US" altLang="ja-JP" dirty="0" smtClean="0"/>
          </a:p>
          <a:p>
            <a:pPr lvl="1"/>
            <a:r>
              <a:rPr lang="en-US" altLang="ja-JP" sz="1800" dirty="0"/>
              <a:t>To execute the library collection script, it is necessary to match the build </a:t>
            </a:r>
            <a:r>
              <a:rPr lang="en-US" altLang="ja-JP" sz="1800" dirty="0" smtClean="0"/>
              <a:t>status </a:t>
            </a:r>
            <a:r>
              <a:rPr lang="en-US" altLang="ja-JP" sz="1800" dirty="0"/>
              <a:t>(OS version, installed packages)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of library collection server (online environment)/ITA server (offline environment</a:t>
            </a:r>
            <a:r>
              <a:rPr lang="en-US" altLang="ja-JP" sz="1800" dirty="0" smtClean="0"/>
              <a:t>).</a:t>
            </a:r>
          </a:p>
          <a:p>
            <a:pPr lvl="1"/>
            <a:r>
              <a:rPr lang="en-US" altLang="ja-JP" sz="1800" dirty="0"/>
              <a:t>The library collection server (online environment) 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  (※ See </a:t>
            </a:r>
            <a:r>
              <a:rPr lang="en-US" altLang="ja-JP" sz="1800" dirty="0"/>
              <a:t>next page</a:t>
            </a:r>
            <a:r>
              <a:rPr lang="en-US" altLang="ja-JP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en-US" altLang="zh-TW" dirty="0" smtClean="0"/>
              <a:t>Requirements</a:t>
            </a:r>
            <a:r>
              <a:rPr lang="ja-JP" altLang="en-US" dirty="0" smtClean="0"/>
              <a:t>　</a:t>
            </a:r>
            <a:r>
              <a:rPr lang="en-US" altLang="ja-JP" dirty="0"/>
              <a:t>3</a:t>
            </a:r>
            <a:r>
              <a:rPr lang="en-US" altLang="ja-JP" dirty="0" smtClean="0"/>
              <a:t>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 smtClean="0"/>
              <a:t>Repository that need 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86669"/>
              </p:ext>
            </p:extLst>
          </p:nvPr>
        </p:nvGraphicFramePr>
        <p:xfrm>
          <a:off x="683460" y="1170257"/>
          <a:ext cx="7488553" cy="492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RHEL7_AWS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866596" y="6161391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Architecture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460" y="6112359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kern="100" dirty="0"/>
              <a:t>RHEL7_AWS : </a:t>
            </a:r>
            <a:r>
              <a:rPr lang="en-US" altLang="ja-JP" sz="1100" kern="100" dirty="0" smtClean="0"/>
              <a:t>RHEL7 on AWS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kern="100" dirty="0" smtClean="0"/>
              <a:t>RHEL8_AWS </a:t>
            </a:r>
            <a:r>
              <a:rPr lang="en-US" altLang="ja-JP" sz="1100" kern="100" dirty="0"/>
              <a:t>: </a:t>
            </a:r>
            <a:r>
              <a:rPr lang="en-US" altLang="ja-JP" sz="1100" kern="100" dirty="0" smtClean="0"/>
              <a:t>RHEL8 on AWS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2853</Words>
  <Application>Microsoft Office PowerPoint</Application>
  <PresentationFormat>画面に合わせる (4:3)</PresentationFormat>
  <Paragraphs>562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30</vt:i4>
      </vt:variant>
    </vt:vector>
  </HeadingPairs>
  <TitlesOfParts>
    <vt:vector size="46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　 System Requirements　1/3</vt:lpstr>
      <vt:lpstr>2.3　System requirements　2/3</vt:lpstr>
      <vt:lpstr>2.4　Requirements　3/3</vt:lpstr>
      <vt:lpstr>3.　ITA construction procedure</vt:lpstr>
      <vt:lpstr>3.1　Offline installation</vt:lpstr>
      <vt:lpstr>3.2　Preparation</vt:lpstr>
      <vt:lpstr>3.3　ITA construction flow</vt:lpstr>
      <vt:lpstr>3.4　Construction（1/8）</vt:lpstr>
      <vt:lpstr>3.5　Construction（2/8）</vt:lpstr>
      <vt:lpstr>3.6　Construction（3/8）</vt:lpstr>
      <vt:lpstr>3.7　Construction（4/8）</vt:lpstr>
      <vt:lpstr>3.8　Construction（5/8）</vt:lpstr>
      <vt:lpstr>3.9　Construction（6/8）</vt:lpstr>
      <vt:lpstr>3.10　Construction（7/8）</vt:lpstr>
      <vt:lpstr>3.11　Construction（8/8）</vt:lpstr>
      <vt:lpstr>4.　ITA operation check</vt:lpstr>
      <vt:lpstr>4.1　Operation check（1/6）</vt:lpstr>
      <vt:lpstr>4.2　Operation check（2/6）</vt:lpstr>
      <vt:lpstr>4.3　Operation check（3/6）</vt:lpstr>
      <vt:lpstr>4.4　Operation check（4/6）</vt:lpstr>
      <vt:lpstr>4.5　Operation check（5/6）</vt:lpstr>
      <vt:lpstr>4.6　Operation check（6/6）</vt:lpstr>
      <vt:lpstr>4.7　Reference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2020-10-02T06:24:28Z</dcterms:modified>
</cp:coreProperties>
</file>