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31" r:id="rId23"/>
    <p:sldId id="529" r:id="rId24"/>
    <p:sldId id="530" r:id="rId25"/>
    <p:sldId id="526" r:id="rId26"/>
    <p:sldId id="527" r:id="rId27"/>
    <p:sldId id="541" r:id="rId28"/>
    <p:sldId id="539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, Table of Contents" id="{35DD3A7B-A3B5-49A5-9CD2-FA74D1CAA38D}">
          <p14:sldIdLst>
            <p14:sldId id="262"/>
            <p14:sldId id="507"/>
          </p14:sldIdLst>
        </p14:section>
        <p14:section name="1.　Introduction" id="{B81141D6-5160-4643-8D51-022CC5C4BDB9}">
          <p14:sldIdLst>
            <p14:sldId id="508"/>
            <p14:sldId id="509"/>
          </p14:sldIdLst>
        </p14:section>
        <p14:section name="2.　System Configuration" id="{A8A060BF-92DF-4F47-AFEF-F5FA058AAEFB}">
          <p14:sldIdLst>
            <p14:sldId id="510"/>
            <p14:sldId id="511"/>
            <p14:sldId id="512"/>
          </p14:sldIdLst>
        </p14:section>
        <p14:section name="3.　IT Automation Construction Procedure" id="{A888FC99-DDF0-485D-AEF5-98295CEB642A}">
          <p14:sldIdLst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4.　IT Automation Operation Check" id="{62A1108B-C753-499B-B948-BB9967F79B7C}">
          <p14:sldIdLst>
            <p14:sldId id="525"/>
            <p14:sldId id="531"/>
            <p14:sldId id="529"/>
            <p14:sldId id="530"/>
            <p14:sldId id="526"/>
            <p14:sldId id="527"/>
            <p14:sldId id="541"/>
            <p14:sldId id="53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1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3"/>
    <a:srgbClr val="E7E8EA"/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5507" autoAdjust="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2020/10/2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2020/10/2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Version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1.5</a:t>
            </a:r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※ In this document,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“Exastro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Automation”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is described as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“ITA".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Enabling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 (only for online installation)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Depending on your OS version, enable the following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repositories:</a:t>
            </a:r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11911"/>
              </p:ext>
            </p:extLst>
          </p:nvPr>
        </p:nvGraphicFramePr>
        <p:xfrm>
          <a:off x="302064" y="1556740"/>
          <a:ext cx="8538898" cy="45935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73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5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7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endParaRPr kumimoji="1" lang="ja-JP" altLang="en-US" sz="1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1" i="0" u="none" dirty="0" smtClean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Repository</a:t>
                      </a:r>
                      <a:endParaRPr kumimoji="1" lang="ja-JP" altLang="en-US" sz="1200" b="1" i="0" u="none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405">
                <a:tc rowSpan="4"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RHEL7</a:t>
                      </a:r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  <a:endParaRPr kumimoji="1" lang="en-US" altLang="ja-JP" sz="105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rhel-7-server-optional-rpms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60889"/>
                  </a:ext>
                </a:extLst>
              </a:tr>
              <a:tr h="23540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/>
                        <a:t>RHEL8</a:t>
                      </a:r>
                      <a:endParaRPr kumimoji="1" lang="ja-JP" altLang="en-US" sz="1050" b="1" dirty="0" smtClean="0"/>
                    </a:p>
                  </a:txBody>
                  <a:tcPr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codeready-builder-for-rhel-8-</a:t>
                      </a:r>
                      <a:r>
                        <a:rPr kumimoji="1" lang="en-US" altLang="ja-JP" sz="1050" b="1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xxxxxx</a:t>
                      </a: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-rpms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613763"/>
                  </a:ext>
                </a:extLst>
              </a:tr>
              <a:tr h="235405">
                <a:tc rowSpan="3"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CentOS7</a:t>
                      </a:r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281939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27878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http://rpms.remirepo.net/enterprise/remi-release-7.rpm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830701"/>
                  </a:ext>
                </a:extLst>
              </a:tr>
              <a:tr h="235405">
                <a:tc rowSpan="2">
                  <a:txBody>
                    <a:bodyPr/>
                    <a:lstStyle/>
                    <a:p>
                      <a:r>
                        <a:rPr kumimoji="1" lang="en-US" altLang="ja-JP" sz="1050" b="1" dirty="0" smtClean="0"/>
                        <a:t>CentOS8</a:t>
                      </a:r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err="1" smtClean="0">
                          <a:solidFill>
                            <a:schemeClr val="tx1"/>
                          </a:solidFill>
                        </a:rPr>
                        <a:t>epel</a:t>
                      </a: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-release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631293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err="1" smtClean="0">
                          <a:solidFill>
                            <a:schemeClr val="tx1"/>
                          </a:solidFill>
                        </a:rPr>
                        <a:t>PowerTools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330111"/>
                  </a:ext>
                </a:extLst>
              </a:tr>
              <a:tr h="23540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/>
                        <a:t>RHEL7_AWS</a:t>
                      </a:r>
                      <a:endParaRPr kumimoji="1" lang="ja-JP" altLang="en-US" sz="1050" b="1" dirty="0" smtClean="0"/>
                    </a:p>
                  </a:txBody>
                  <a:tcPr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https://dl.fedoraproject.org/pub/epel/epel-release-latest-7.noarch.rpm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26867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https://downloads.mariadb.com/MariaDB/mariadb_repo_setup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10308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http://rpms.remirepo.net/enterprise/remi-release-7.rpm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383534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rhui-rhel-7-server-rhui-optional-rpms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182322"/>
                  </a:ext>
                </a:extLst>
              </a:tr>
              <a:tr h="23540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/>
                        <a:t>RHEL8_AWS</a:t>
                      </a:r>
                      <a:endParaRPr kumimoji="1" lang="ja-JP" altLang="en-US" sz="105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https://dl.fedoraproject.org/pub/epel/epel-release-latest-8.noarch.rpm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693993"/>
                  </a:ext>
                </a:extLst>
              </a:tr>
              <a:tr h="235405">
                <a:tc vMerge="1">
                  <a:txBody>
                    <a:bodyPr/>
                    <a:lstStyle/>
                    <a:p>
                      <a:endParaRPr kumimoji="1" lang="ja-JP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 dirty="0" smtClean="0">
                          <a:solidFill>
                            <a:schemeClr val="tx1"/>
                          </a:solidFill>
                        </a:rPr>
                        <a:t>codeready-builder-for-rhel-8-rhui-rpms</a:t>
                      </a:r>
                      <a:endParaRPr kumimoji="1" lang="ja-JP" altLang="en-US" sz="105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043881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6660291" y="6147840"/>
            <a:ext cx="242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solidFill>
                  <a:srgbClr val="FF0000"/>
                </a:solidFill>
              </a:rPr>
              <a:t>xxxxxx</a:t>
            </a:r>
            <a:r>
              <a:rPr lang="en-US" altLang="ja-JP" sz="1400" dirty="0" err="1"/>
              <a:t>:architecture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02064" y="6165380"/>
            <a:ext cx="242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000" kern="100" dirty="0"/>
              <a:t>RHEL7_AWS : RHEL7 on AWS</a:t>
            </a:r>
          </a:p>
          <a:p>
            <a:r>
              <a:rPr lang="ja-JP" altLang="en-US" sz="1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en-US" altLang="ja-JP" sz="1000" kern="100" dirty="0" smtClean="0"/>
              <a:t>RHEL8_AWS </a:t>
            </a:r>
            <a:r>
              <a:rPr lang="en-US" altLang="ja-JP" sz="1000" kern="100" dirty="0"/>
              <a:t>: </a:t>
            </a:r>
            <a:r>
              <a:rPr lang="en-US" altLang="ja-JP" sz="1000" kern="100" dirty="0" smtClean="0"/>
              <a:t>RHEL8 </a:t>
            </a:r>
            <a:r>
              <a:rPr lang="en-US" altLang="ja-JP" sz="1000" kern="100" dirty="0"/>
              <a:t>on </a:t>
            </a:r>
            <a:r>
              <a:rPr lang="en-US" altLang="ja-JP" sz="1000" kern="100" dirty="0" smtClean="0"/>
              <a:t>AWS</a:t>
            </a:r>
            <a:r>
              <a:rPr lang="ja-JP" altLang="en-US" sz="1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5138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construction tools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tools for configuring IT Automation: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95425"/>
              </p:ext>
            </p:extLst>
          </p:nvPr>
        </p:nvGraphicFramePr>
        <p:xfrm>
          <a:off x="197392" y="1772771"/>
          <a:ext cx="8749216" cy="45641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2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 location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collection script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ita_gather_library.sh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path)/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offline installation)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ita_builder_offline.sh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/(Extract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Configuration tool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(for online installation)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ita_builder_online.sh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932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Setting file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ita_builder_setting.txt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93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installer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ita_installer.sh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116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Answer file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ita_answers.txt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/(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Extract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path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ita_install_package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en-US" sz="9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install_scripts</a:t>
                      </a: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/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37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3.4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flow 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(online)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flow is as follows: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64123" y="1928558"/>
            <a:ext cx="7390" cy="372711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1691600" y="1556740"/>
            <a:ext cx="5760799" cy="48966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正方形/長方形 92"/>
          <p:cNvSpPr>
            <a:spLocks noChangeArrowheads="1"/>
          </p:cNvSpPr>
          <p:nvPr/>
        </p:nvSpPr>
        <p:spPr bwMode="auto">
          <a:xfrm>
            <a:off x="2690569" y="2423311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(2) Changing the permission of the installation scripts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正方形/長方形 93"/>
          <p:cNvSpPr>
            <a:spLocks noChangeArrowheads="1"/>
          </p:cNvSpPr>
          <p:nvPr/>
        </p:nvSpPr>
        <p:spPr bwMode="auto">
          <a:xfrm>
            <a:off x="2690570" y="3139210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kumimoji="0" lang="ja-JP" altLang="ja-JP" sz="280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正方形/長方形 94"/>
          <p:cNvSpPr>
            <a:spLocks noChangeArrowheads="1"/>
          </p:cNvSpPr>
          <p:nvPr/>
        </p:nvSpPr>
        <p:spPr bwMode="auto">
          <a:xfrm>
            <a:off x="2690570" y="3855109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(4) </a:t>
            </a:r>
            <a:r>
              <a:rPr lang="en-US" altLang="ja-JP" sz="1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</a:t>
            </a:r>
            <a:endParaRPr kumimoji="0" lang="ja-JP" altLang="ja-JP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正方形/長方形 95"/>
          <p:cNvSpPr>
            <a:spLocks noChangeArrowheads="1"/>
          </p:cNvSpPr>
          <p:nvPr/>
        </p:nvSpPr>
        <p:spPr bwMode="auto">
          <a:xfrm>
            <a:off x="2690571" y="4571006"/>
            <a:ext cx="3757879" cy="1783815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(5) </a:t>
            </a: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construction tools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(for online installation)</a:t>
            </a:r>
            <a:endParaRPr kumimoji="0" lang="en-US" altLang="ja-JP" sz="1050" dirty="0" smtClean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flow</a:t>
            </a:r>
            <a:endParaRPr kumimoji="0" lang="ja-JP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OS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Configuring the settings of the yum 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repository</a:t>
            </a:r>
            <a:endParaRPr kumimoji="0" lang="ja-JP" altLang="en-US" sz="105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MariaDB</a:t>
            </a: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Apache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lvl="0" indent="-179388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kumimoji="0" lang="en-US" altLang="ja-JP" sz="105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PHP and related programs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(Installing Ansible)</a:t>
            </a:r>
            <a:endParaRPr kumimoji="0" lang="en-US" altLang="ja-JP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268288" marR="0" lvl="0" indent="-1793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ja-JP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Executing the </a:t>
            </a:r>
            <a:r>
              <a:rPr kumimoji="0" lang="en-US" altLang="ja-JP" sz="105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kumimoji="0" lang="en-US" altLang="ja-JP" sz="105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installer</a:t>
            </a:r>
            <a:endParaRPr kumimoji="0" lang="ja-JP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23408" y="-66274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kumimoji="0" lang="en-US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正方形/長方形 92"/>
          <p:cNvSpPr>
            <a:spLocks noChangeArrowheads="1"/>
          </p:cNvSpPr>
          <p:nvPr/>
        </p:nvSpPr>
        <p:spPr bwMode="auto">
          <a:xfrm>
            <a:off x="2690569" y="1707412"/>
            <a:ext cx="3757879" cy="539750"/>
          </a:xfrm>
          <a:prstGeom prst="rect">
            <a:avLst/>
          </a:prstGeom>
          <a:solidFill>
            <a:srgbClr val="B6DDE8"/>
          </a:solidFill>
          <a:ln w="25400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(1) Downloading</a:t>
            </a:r>
            <a:r>
              <a:rPr kumimoji="0" lang="en-US" altLang="ja-JP" sz="12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materials from Github</a:t>
            </a:r>
            <a:endParaRPr kumimoji="0" lang="ja-JP" altLang="en-US" sz="12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3.5</a:t>
            </a:r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(1/7)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*Environment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building users must be root users.</a:t>
            </a: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Downloading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from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Github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materials with the following command: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 err="1"/>
              <a:t>wget</a:t>
            </a:r>
            <a:r>
              <a:rPr lang="en-US" altLang="ja-JP" sz="1400" dirty="0"/>
              <a:t> https://github.com/exastro-suite/it-automation/releases/download/v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/exastro-it-automation-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*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wget command needs to be installed in advance.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ea typeface="Segoe UI" panose="020B0502040204020203" pitchFamily="34" charset="0"/>
              </a:rPr>
              <a:t>*</a:t>
            </a:r>
            <a:r>
              <a:rPr lang="en-US" altLang="ja-JP" dirty="0" smtClean="0">
                <a:solidFill>
                  <a:srgbClr val="FF0000"/>
                </a:solidFill>
                <a:ea typeface="Segoe UI" panose="020B0502040204020203" pitchFamily="34" charset="0"/>
              </a:rPr>
              <a:t>Change </a:t>
            </a:r>
            <a:r>
              <a:rPr lang="en-US" altLang="ja-JP" dirty="0">
                <a:solidFill>
                  <a:srgbClr val="FF0000"/>
                </a:solidFill>
                <a:ea typeface="Segoe UI" panose="020B0502040204020203" pitchFamily="34" charset="0"/>
              </a:rPr>
              <a:t>t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he (x.x.x) for the version to be installed.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Deploying the materials.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Unzip the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.tar.gz file.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400" dirty="0"/>
              <a:t>tar </a:t>
            </a:r>
            <a:r>
              <a:rPr lang="en-US" altLang="ja-JP" sz="1400" dirty="0" err="1"/>
              <a:t>zxf</a:t>
            </a:r>
            <a:r>
              <a:rPr lang="ja-JP" altLang="en-US" sz="1400" dirty="0"/>
              <a:t> </a:t>
            </a:r>
            <a:r>
              <a:rPr lang="en-US" altLang="ja-JP" sz="1400" dirty="0"/>
              <a:t>exastro-it-automation-</a:t>
            </a:r>
            <a:r>
              <a:rPr lang="en-US" altLang="ja-JP" sz="1400" dirty="0">
                <a:solidFill>
                  <a:srgbClr val="FF0000"/>
                </a:solidFill>
              </a:rPr>
              <a:t>x.x.x</a:t>
            </a:r>
            <a:r>
              <a:rPr lang="en-US" altLang="ja-JP" sz="1400" dirty="0"/>
              <a:t>.tar.gz</a:t>
            </a:r>
            <a:br>
              <a:rPr lang="en-US" altLang="ja-JP" sz="1400" dirty="0"/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Changing the directory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Move to the directory where the setting file and the shell are stored for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configuration.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cd it-automation-</a:t>
            </a:r>
            <a:r>
              <a:rPr lang="en-US" altLang="ja-JP" sz="1400" dirty="0" err="1" smtClean="0">
                <a:solidFill>
                  <a:srgbClr val="FF0000"/>
                </a:solidFill>
                <a:ea typeface="Segoe UI" panose="020B0502040204020203" pitchFamily="34" charset="0"/>
              </a:rPr>
              <a:t>x.x.x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kern="1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_install_package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ja-JP" sz="1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install_scripts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7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3.6	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setting file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what to be edited in the setting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file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(ita_builder_setting.txt) for IT Automation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94687"/>
              </p:ext>
            </p:extLst>
          </p:nvPr>
        </p:nvGraphicFramePr>
        <p:xfrm>
          <a:off x="179512" y="1844781"/>
          <a:ext cx="8784000" cy="2092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5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Initial value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linux_os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(for all OS)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of the IT Automation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server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("CentOS7","CentOS8","RHEL7","RHEL8“, "RHEL7_AWS“,“RHEL8_AWS")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kern="100" dirty="0" smtClean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*)RHEL7_AWS : RHEL7 on AWS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kern="100" dirty="0" smtClean="0">
                          <a:effectLst/>
                        </a:rPr>
                        <a:t>   RHEL8_AWS : RHEL8 on AWS</a:t>
                      </a: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redhat_user_name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RHEL OS other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than on AWS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Username for the Red Hat account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redhat_user_password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Password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pool_id</a:t>
                      </a:r>
                      <a:endParaRPr lang="ja-JP" sz="1000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002B6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alt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Pool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ID</a:t>
                      </a: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for the Red Hat account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55979" marR="55979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3.7	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Construction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setting file (ita_builder_setting.txt)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setting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_builder_setting.txt):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245" y="1999042"/>
            <a:ext cx="2023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kern="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OS of the </a:t>
            </a:r>
            <a:r>
              <a:rPr lang="en-US" altLang="ja-JP" sz="1000" kern="1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target server: </a:t>
            </a:r>
            <a:r>
              <a:rPr lang="en-US" altLang="ja-JP" sz="1000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 7</a:t>
            </a:r>
            <a:endParaRPr kumimoji="1" lang="ja-JP" altLang="en-US" sz="1000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092752" y="1628750"/>
            <a:ext cx="5431658" cy="1944270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8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. ("</a:t>
            </a:r>
            <a:r>
              <a:rPr kumimoji="0" lang="en-US" sz="900" kern="100" dirty="0">
                <a:solidFill>
                  <a:sysClr val="window" lastClr="FFFFFF"/>
                </a:solidFill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CentOS7","CentOS8","RHEL7","RHEL8","RHEL7_AWS","RHEL8_AWS")</a:t>
            </a:r>
            <a:endParaRPr kumimoji="0" lang="en-US" sz="90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Arial" panose="020B0604020202020204" pitchFamily="34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Select Operation System. ("CentOS7,"CentOS8","RHEL7","RHEL8")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</a:t>
            </a: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e.g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) linux_os:RHEL8</a:t>
            </a:r>
            <a:endParaRPr kumimoji="0" lang="ja-JP" altLang="en-US" sz="1050" b="0" i="0" u="none" strike="noStrike" kern="10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err="1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linux_os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: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#Only when you select linux_os with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RHEL7 </a:t>
            </a: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or </a:t>
            </a: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RHEL8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Enter the Red Hat user name and user 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redhat_user_name:sample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redhat_user_password:sample_password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redhat_user_password: sample_password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 e.g) </a:t>
            </a:r>
            <a:r>
              <a:rPr kumimoji="0" lang="en-US" sz="900" b="0" i="0" u="none" strike="noStrike" kern="1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pool_id: samplePoolID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 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ＭＳ 明朝" panose="02020609040205080304" pitchFamily="17" charset="-128"/>
                <a:cs typeface="Times New Roman" panose="02020603050405020304" pitchFamily="18" charset="0"/>
              </a:rPr>
              <a:t>#####################################################</a:t>
            </a:r>
            <a:endParaRPr kumimoji="0" lang="ja-JP" altLang="en-US" sz="1050" b="0" i="0" u="none" strike="noStrike" kern="1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ury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/>
          <p:cNvCxnSpPr/>
          <p:nvPr/>
        </p:nvCxnSpPr>
        <p:spPr bwMode="auto">
          <a:xfrm flipH="1">
            <a:off x="1861091" y="2216344"/>
            <a:ext cx="359414" cy="18789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コネクタ 17"/>
          <p:cNvCxnSpPr/>
          <p:nvPr/>
        </p:nvCxnSpPr>
        <p:spPr bwMode="auto">
          <a:xfrm>
            <a:off x="2220505" y="2216344"/>
            <a:ext cx="936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線コネクタ 18"/>
          <p:cNvCxnSpPr/>
          <p:nvPr/>
        </p:nvCxnSpPr>
        <p:spPr bwMode="auto">
          <a:xfrm>
            <a:off x="60841" y="2389114"/>
            <a:ext cx="1800250" cy="1003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正方形/長方形 20"/>
          <p:cNvSpPr/>
          <p:nvPr/>
        </p:nvSpPr>
        <p:spPr>
          <a:xfrm>
            <a:off x="2123660" y="2277030"/>
            <a:ext cx="3492000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cxnSp>
        <p:nvCxnSpPr>
          <p:cNvPr id="23" name="直線コネクタ 22"/>
          <p:cNvCxnSpPr/>
          <p:nvPr/>
        </p:nvCxnSpPr>
        <p:spPr bwMode="auto">
          <a:xfrm>
            <a:off x="5652150" y="2948002"/>
            <a:ext cx="1080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角丸四角形 8"/>
          <p:cNvSpPr/>
          <p:nvPr/>
        </p:nvSpPr>
        <p:spPr bwMode="auto">
          <a:xfrm>
            <a:off x="6804310" y="2492870"/>
            <a:ext cx="1728240" cy="898345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+mn-ea"/>
              </a:rPr>
              <a:t>Required if OS is RHEL</a:t>
            </a:r>
            <a:endParaRPr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>
            <a:off x="6516270" y="2242918"/>
            <a:ext cx="565503" cy="549789"/>
            <a:chOff x="162795" y="3812178"/>
            <a:chExt cx="565503" cy="549789"/>
          </a:xfrm>
        </p:grpSpPr>
        <p:sp>
          <p:nvSpPr>
            <p:cNvPr id="26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0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3.8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 Construction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692620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Editing the answer file (</a:t>
            </a:r>
            <a:r>
              <a:rPr lang="en-US" altLang="ja-JP" kern="1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_answers.txt)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Edit the answer file for IT Automation installation in advance.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create_param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altLang="ja-JP" b="1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each of the </a:t>
            </a:r>
            <a:r>
              <a:rPr lang="en-US" altLang="ja-JP" dirty="0" smtClean="0">
                <a:ea typeface="Segoe UI" panose="020B0502040204020203" pitchFamily="34" charset="0"/>
              </a:rPr>
              <a:t>initial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values is set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Change the value to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if the corresponding installation is not necessary.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040590"/>
              </p:ext>
            </p:extLst>
          </p:nvPr>
        </p:nvGraphicFramePr>
        <p:xfrm>
          <a:off x="539440" y="1916790"/>
          <a:ext cx="8065121" cy="4288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9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Item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Required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Default value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10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10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73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install_mode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mode: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Uninstall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2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ita_directory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Specify the absolute path to the directory where IT Automation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will be installed.</a:t>
                      </a:r>
                      <a:b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If the directory does not exist, it will be newly created.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ita_language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display language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ja_JP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(Japanese)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en_US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(English)</a:t>
                      </a:r>
                      <a:endParaRPr lang="ja-JP" sz="1000" b="1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ita_os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 for IT Automation: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RHEL7</a:t>
                      </a:r>
                      <a:r>
                        <a:rPr lang="en-US" sz="1000" b="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or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RHEL8</a:t>
                      </a:r>
                      <a:endParaRPr lang="ja-JP" sz="1000" b="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db_root_password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Root password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name for MariaDB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db_username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username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db_password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ja-JP" sz="1000" kern="1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－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Database password for MariaDB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Only </a:t>
                      </a:r>
                      <a:r>
                        <a:rPr lang="en-US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can be specified to install IT Automation.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 configuration materials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 is to be installed</a:t>
                      </a:r>
                      <a:r>
                        <a:rPr lang="en-US" altLang="ja-JP" sz="10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64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 </a:t>
                      </a:r>
                      <a:r>
                        <a:rPr lang="en-US" altLang="ja-JP" sz="10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function 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1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cobbler_driver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b="0" i="0" u="none" kern="1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altLang="ja-JP" sz="100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2279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 is to be installed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21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en-US" sz="100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Whether the </a:t>
                      </a:r>
                      <a:r>
                        <a:rPr lang="en-US" altLang="ja-JP" sz="10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 </a:t>
                      </a:r>
                      <a:r>
                        <a:rPr lang="en-US" sz="10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 is to be installed</a:t>
                      </a:r>
                      <a:endParaRPr lang="ja-JP" sz="10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495" marR="68495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3.9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(5/7)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 of the answer file (ita_answers.txt)</a:t>
            </a:r>
          </a:p>
          <a:p>
            <a:pPr lvl="1"/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shows an example of the answer file 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(ita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_answers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.txt):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2412000" y="1628750"/>
            <a:ext cx="4320000" cy="4824438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002060"/>
            </a:solidFill>
            <a:prstDash val="solid"/>
          </a:ln>
          <a:effectLst/>
        </p:spPr>
        <p:txBody>
          <a:bodyPr rot="0" spcFirstLastPara="0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#Select install mode. ("Install" or "Uninstall")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install_mode:Install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#Enter install directory.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ita_directory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:/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language. ("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en_US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 or "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ja_JP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")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altLang="ja-JP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ita_language:en_US</a:t>
            </a:r>
            <a:endParaRPr kumimoji="0" lang="en-US" altLang="ja-JP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Operation System. ("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RHEL7" 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 "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RHEL8")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ita_os:RHEL8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ita_os:RHEL7</a:t>
            </a: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Enter the MariaDB root user's password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db_root_password:sample_root_password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db_root_password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sample_root_password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Decide the database name, username, and password for ITA.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db_name:sample_db_name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db_username:sample_db_username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e.g</a:t>
            </a: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db_password:sample_db_password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Select the target you need to install.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yes :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# no  : no need</a:t>
            </a: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ita_base:yes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material:no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createparam:yes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hostgroup:</a:t>
            </a:r>
            <a:r>
              <a:rPr kumimoji="0" lang="en-US" altLang="ja-JP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ansible_driver:yes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cobbler_driver:no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openstack_driver:no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lnSpc>
                <a:spcPts val="900"/>
              </a:lnSpc>
              <a:defRPr/>
            </a:pPr>
            <a:r>
              <a:rPr kumimoji="0" lang="en-US" sz="900" kern="100" dirty="0" err="1" smtClean="0">
                <a:solidFill>
                  <a:sysClr val="window" lastClr="FFFFFF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terraform_driver:no</a:t>
            </a:r>
            <a:endParaRPr kumimoji="0" lang="en-US" sz="900" kern="100" dirty="0">
              <a:solidFill>
                <a:sysClr val="window" lastClr="FFFFFF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7020920" y="3665166"/>
            <a:ext cx="2015700" cy="1348054"/>
          </a:xfrm>
          <a:prstGeom prst="roundRect">
            <a:avLst/>
          </a:prstGeom>
          <a:noFill/>
          <a:ln w="1270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answer file, define the password for </a:t>
            </a:r>
            <a:r>
              <a:rPr lang="en-US" altLang="ja-JP" sz="1200" b="1" dirty="0" err="1">
                <a:solidFill>
                  <a:srgbClr val="FF0000"/>
                </a:solidFill>
                <a:latin typeface="+mn-ea"/>
              </a:rPr>
              <a:t>MariaDB</a:t>
            </a:r>
            <a:r>
              <a:rPr lang="en-US" altLang="ja-JP" sz="1200" b="1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endParaRPr kumimoji="1" lang="en-US" altLang="ja-JP" sz="10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altLang="ja-JP" sz="11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1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sz="1100" b="1" dirty="0" smtClean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 </a:t>
            </a:r>
            <a:r>
              <a:rPr lang="en-US" altLang="ja-JP" sz="11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 contains symbol may cause error.</a:t>
            </a:r>
            <a:endParaRPr kumimoji="1" lang="en-US" altLang="ja-JP" sz="1100" b="1" dirty="0" smtClean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765354" y="3411654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2456814" y="3501200"/>
            <a:ext cx="3699405" cy="13680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>
            <a:off x="6268904" y="4122809"/>
            <a:ext cx="64800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37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3.10</a:t>
            </a:r>
            <a:r>
              <a:rPr lang="en-US" altLang="ja-JP" dirty="0"/>
              <a:t>	</a:t>
            </a:r>
            <a:r>
              <a:rPr lang="en-US" altLang="ja-JP" dirty="0" smtClean="0"/>
              <a:t>Construction (6/7)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 rIns="0">
            <a:normAutofit/>
          </a:bodyPr>
          <a:lstStyle/>
          <a:p>
            <a:r>
              <a:rPr lang="en-US" altLang="ja-JP" dirty="0" smtClean="0"/>
              <a:t>Executing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(for online installation)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Execute the </a:t>
            </a:r>
            <a:r>
              <a:rPr lang="en-US" altLang="ja-JP" dirty="0" smtClean="0">
                <a:solidFill>
                  <a:srgbClr val="000000"/>
                </a:solidFill>
              </a:rPr>
              <a:t>configuration tool with </a:t>
            </a:r>
            <a:r>
              <a:rPr lang="en-US" altLang="ja-JP" dirty="0" smtClean="0"/>
              <a:t>the following command:</a:t>
            </a:r>
          </a:p>
          <a:p>
            <a:pPr marL="360000" lvl="2" indent="0">
              <a:buNone/>
            </a:pPr>
            <a:endParaRPr lang="en-US" altLang="ja-JP" sz="1600" dirty="0" smtClean="0"/>
          </a:p>
          <a:p>
            <a:pPr marL="360000" lvl="2" indent="0">
              <a:buNone/>
            </a:pPr>
            <a:r>
              <a:rPr lang="en-US" altLang="ja-JP" sz="1600" dirty="0"/>
              <a:t>#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sh</a:t>
            </a:r>
            <a:r>
              <a:rPr lang="en-US" altLang="ja-JP" sz="1600" dirty="0" smtClean="0"/>
              <a:t> </a:t>
            </a:r>
            <a:r>
              <a:rPr lang="en-US" altLang="ja-JP" sz="1600" kern="100" dirty="0" smtClean="0"/>
              <a:t>ita_builder_online.sh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marL="360000" lvl="2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Checking the process</a:t>
            </a:r>
            <a:endParaRPr lang="ja-JP" altLang="en-US" dirty="0"/>
          </a:p>
          <a:p>
            <a:pPr lvl="1"/>
            <a:r>
              <a:rPr lang="en-US" altLang="ja-JP" dirty="0"/>
              <a:t>The content of process executed by construction tool is output to </a:t>
            </a:r>
            <a:r>
              <a:rPr lang="en-US" altLang="ja-JP" kern="100" dirty="0"/>
              <a:t>ita</a:t>
            </a:r>
            <a:r>
              <a:rPr lang="en-US" altLang="ja-JP" dirty="0"/>
              <a:t>_builder.log and ita_installer.log</a:t>
            </a:r>
          </a:p>
          <a:p>
            <a:pPr lvl="1"/>
            <a:r>
              <a:rPr lang="en-US" altLang="ja-JP" dirty="0"/>
              <a:t>Log storage path</a:t>
            </a:r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sz="1400" dirty="0" smtClean="0"/>
              <a:t>/(</a:t>
            </a:r>
            <a:r>
              <a:rPr lang="en-US" altLang="ja-JP" sz="1400" kern="100" dirty="0"/>
              <a:t>Installation file extract path</a:t>
            </a:r>
            <a:r>
              <a:rPr lang="en-US" altLang="ja-JP" sz="1400" dirty="0" smtClean="0"/>
              <a:t>)/</a:t>
            </a:r>
            <a:r>
              <a:rPr lang="en-US" altLang="ja-JP" sz="1400" kern="100" dirty="0" err="1" smtClean="0"/>
              <a:t>ita</a:t>
            </a:r>
            <a:r>
              <a:rPr lang="en-US" altLang="ja-JP" sz="1400" dirty="0" err="1" smtClean="0"/>
              <a:t>_install_package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install_scripts</a:t>
            </a:r>
            <a:r>
              <a:rPr lang="en-US" altLang="ja-JP" sz="1400" dirty="0" smtClean="0"/>
              <a:t>/log/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358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3.11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(7/7)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dirty="0"/>
              <a:t>List of libraries installed during construction.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following table lists the libraries installed through the execution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tool:</a:t>
            </a: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932682"/>
              </p:ext>
            </p:extLst>
          </p:nvPr>
        </p:nvGraphicFramePr>
        <p:xfrm>
          <a:off x="755470" y="1700760"/>
          <a:ext cx="6696930" cy="3920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type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Library name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105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Installation tool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yum-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utils</a:t>
                      </a:r>
                      <a:r>
                        <a:rPr lang="en-US" altLang="ja-JP" sz="1050" kern="100" dirty="0" smtClean="0">
                          <a:effectLst/>
                        </a:rPr>
                        <a:t>(*),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createrepo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(*)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telnet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mailx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unzip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sudo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crontabs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MariaDB, MariaDB-server, expect</a:t>
                      </a: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httpd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mod_ssl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70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php-bcmath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php-cli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php-ldap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php-mbstring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php-mcrypt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php-mysqlnd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php-pear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pecl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-zip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php-process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php-snmp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-xml</a:t>
                      </a:r>
                      <a:r>
                        <a:rPr lang="en-US" sz="105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php-json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php-gd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ja-JP" altLang="en-US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Python3,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php-devel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baseline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libyaml-devel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make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5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ita_base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php 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plug-in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1219835" algn="ctr"/>
                        </a:tabLs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</a:t>
                      </a: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hp-yaml</a:t>
                      </a: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HTML_AJAX-beta, </a:t>
                      </a:r>
                      <a:r>
                        <a:rPr lang="en-US" altLang="ja-JP" sz="1050" kern="100" dirty="0" err="1" smtClean="0">
                          <a:effectLst/>
                        </a:rPr>
                        <a:t>PhpSpreadsheet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2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ansible_driver</a:t>
                      </a:r>
                      <a:endParaRPr lang="ja-JP" sz="10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sshpass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pexpect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pywinrm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boto3,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nmap-ncat</a:t>
                      </a:r>
                      <a:r>
                        <a:rPr lang="en-US" altLang="ja-JP" sz="105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dirty="0" err="1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paramiko</a:t>
                      </a:r>
                      <a:endParaRPr lang="ja-JP" altLang="ja-JP" sz="1050" kern="100" dirty="0" smtClean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380390" y="5403016"/>
            <a:ext cx="1835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ja-JP" sz="1000" kern="100" dirty="0" smtClean="0"/>
              <a:t>* only RHEL7,CentOS7</a:t>
            </a:r>
          </a:p>
        </p:txBody>
      </p:sp>
    </p:spTree>
    <p:extLst>
      <p:ext uri="{BB962C8B-B14F-4D97-AF65-F5344CB8AC3E}">
        <p14:creationId xmlns:p14="http://schemas.microsoft.com/office/powerpoint/2010/main" val="40977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lang="en-US" altLang="ja-JP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1.1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2.1	</a:t>
            </a:r>
            <a:r>
              <a:rPr lang="en-US" altLang="zh-TW" sz="1400" dirty="0" smtClean="0"/>
              <a:t>Associated </a:t>
            </a:r>
            <a:r>
              <a:rPr lang="en-US" altLang="zh-TW" sz="1400" dirty="0"/>
              <a:t>execution function</a:t>
            </a:r>
            <a:endParaRPr lang="en-US" altLang="zh-TW" sz="1400" dirty="0" smtClean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ja-JP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　 </a:t>
            </a: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</a:p>
          <a:p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</a:t>
            </a:r>
            <a:r>
              <a:rPr lang="zh-TW" alt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Configuration Procedure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Online Installation</a:t>
            </a:r>
          </a:p>
          <a:p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3.2	Preparation (1/2)</a:t>
            </a:r>
            <a:endParaRPr lang="ja-JP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3.3	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(2/2)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3.4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Construction flow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3.5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(1/7)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3.6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(2/7)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3.7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(3/7)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3.8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(4/7)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3.9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(5/7)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3.10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(6/7)</a:t>
            </a:r>
            <a:endParaRPr lang="ja-JP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3.11	</a:t>
            </a:r>
            <a:r>
              <a:rPr lang="en-US" altLang="ja-JP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Construction </a:t>
            </a:r>
            <a:r>
              <a:rPr lang="en-US" altLang="ja-JP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(7/7)</a:t>
            </a:r>
          </a:p>
          <a:p>
            <a:pPr marL="342900" indent="-342900">
              <a:buFont typeface="+mj-lt"/>
              <a:buAutoNum type="arabicPeriod" startAt="3"/>
            </a:pPr>
            <a:endParaRPr lang="en-US" altLang="ja-JP" sz="1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ja-JP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</a:t>
            </a:r>
            <a:r>
              <a:rPr lang="en-US" altLang="ja-JP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4.1	Operation Check (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1/6)</a:t>
            </a:r>
            <a:endParaRPr lang="zh-TW" alt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4.2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4.3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4.4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4/6)</a:t>
            </a:r>
            <a:endParaRPr lang="zh-TW" altLang="en-US" sz="1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4.5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5/6)</a:t>
            </a:r>
          </a:p>
          <a:p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 4.6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(6/6)</a:t>
            </a:r>
          </a:p>
          <a:p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TW" sz="1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 4.7</a:t>
            </a:r>
            <a:r>
              <a:rPr lang="en-US" altLang="zh-TW" sz="1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zh-TW" sz="1400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Reference</a:t>
            </a:r>
            <a:endParaRPr lang="en-US" altLang="ja-JP" sz="1400" dirty="0">
              <a:solidFill>
                <a:srgbClr val="00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dirty="0" smtClean="0"/>
              <a:t>　</a:t>
            </a:r>
            <a:r>
              <a:rPr lang="en-US" altLang="ja-JP" dirty="0" smtClean="0"/>
              <a:t>IT Automation Operation 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49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main menu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completing the installation, take the following steps with a Windows PC client to access the main menu of IT Automation and to check that the IT Automation and all the drivers are shown properly.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endParaRPr lang="en-US" altLang="ja-JP" dirty="0" smtClean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the login screen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http://(IP</a:t>
            </a:r>
            <a:r>
              <a:rPr lang="ja-JP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address of server)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※ After installation, access from both HTTP and HTTPS are possible.</a:t>
            </a:r>
          </a:p>
          <a:p>
            <a:pPr marL="180000" lvl="1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</a:rPr>
              <a:t>   Since </a:t>
            </a:r>
            <a:r>
              <a:rPr lang="en-US" altLang="ja-JP" dirty="0">
                <a:solidFill>
                  <a:srgbClr val="FF0000"/>
                </a:solidFill>
              </a:rPr>
              <a:t>HTTP is insecure, accessing from HTTPS is recommended.</a:t>
            </a:r>
          </a:p>
          <a:p>
            <a:pPr marL="180000" lvl="1" indent="0">
              <a:buNone/>
            </a:pPr>
            <a:r>
              <a:rPr lang="en-US" altLang="ja-JP" dirty="0" smtClean="0">
                <a:solidFill>
                  <a:srgbClr val="FF0000"/>
                </a:solidFill>
              </a:rPr>
              <a:t>    For </a:t>
            </a:r>
            <a:r>
              <a:rPr lang="en-US" altLang="ja-JP" dirty="0">
                <a:solidFill>
                  <a:srgbClr val="FF0000"/>
                </a:solidFill>
              </a:rPr>
              <a:t>the method to access from HTTPS, please refer to operation check (</a:t>
            </a:r>
            <a:r>
              <a:rPr lang="en-US" altLang="ja-JP" dirty="0" smtClean="0">
                <a:solidFill>
                  <a:srgbClr val="FF0000"/>
                </a:solidFill>
              </a:rPr>
              <a:t>4/6).</a:t>
            </a:r>
          </a:p>
          <a:p>
            <a:pPr marL="180000" lvl="1" indent="0">
              <a:buNone/>
            </a:pPr>
            <a:endParaRPr lang="en-US" altLang="ja-JP" dirty="0"/>
          </a:p>
          <a:p>
            <a:pPr lvl="0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Logging in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IT Automation login screen is displayed, enter the given login ID and initial password and then click the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Login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Login ID</a:t>
            </a:r>
            <a:r>
              <a:rPr lang="ja-JP" altLang="ja-JP" dirty="0"/>
              <a:t>　　</a:t>
            </a:r>
            <a:r>
              <a:rPr lang="en-US" altLang="ja-JP" dirty="0"/>
              <a:t>      </a:t>
            </a:r>
            <a:r>
              <a:rPr lang="ja-JP" altLang="ja-JP" dirty="0"/>
              <a:t>：</a:t>
            </a:r>
            <a:r>
              <a:rPr lang="ja-JP" altLang="en-US" dirty="0"/>
              <a:t> </a:t>
            </a:r>
            <a:r>
              <a:rPr lang="en-US" altLang="ja-JP" dirty="0"/>
              <a:t>administrator</a:t>
            </a:r>
            <a:endParaRPr lang="ja-JP" altLang="ja-JP" dirty="0"/>
          </a:p>
          <a:p>
            <a:pPr marL="180000" lvl="1" indent="0">
              <a:buNone/>
            </a:pPr>
            <a:r>
              <a:rPr lang="ja-JP" altLang="ja-JP" dirty="0"/>
              <a:t>　　・</a:t>
            </a:r>
            <a:r>
              <a:rPr lang="en-US" altLang="ja-JP" dirty="0"/>
              <a:t>Initial password</a:t>
            </a:r>
            <a:r>
              <a:rPr lang="ja-JP" altLang="ja-JP" dirty="0"/>
              <a:t> ： </a:t>
            </a:r>
            <a:r>
              <a:rPr lang="en-US" altLang="ja-JP" dirty="0"/>
              <a:t>password</a:t>
            </a:r>
          </a:p>
          <a:p>
            <a:pPr marL="180000" lvl="1" indent="0">
              <a:buNone/>
            </a:pP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If you have logged in for the first time after the installation, you will be prompted to change the password.</a:t>
            </a:r>
            <a:r>
              <a:rPr lang="en-US" altLang="ja-JP" dirty="0"/>
              <a:t> </a:t>
            </a:r>
          </a:p>
          <a:p>
            <a:pPr lvl="1"/>
            <a:r>
              <a:rPr lang="en-US" altLang="ja-JP" dirty="0">
                <a:cs typeface="Segoe UI" panose="020B0502040204020203" pitchFamily="34" charset="0"/>
              </a:rPr>
              <a:t>Please c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hange the initial password.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4.1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(1/6)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/>
              <a:t>IT Automation</a:t>
            </a:r>
            <a:r>
              <a:rPr kumimoji="1" lang="en-US" altLang="ja-JP" dirty="0" smtClean="0"/>
              <a:t> login screen</a:t>
            </a:r>
          </a:p>
          <a:p>
            <a:pPr lvl="1"/>
            <a:r>
              <a:rPr lang="en-US" altLang="ja-JP" dirty="0" smtClean="0"/>
              <a:t>Having been successfully installed, IT Automation displays the following login screen: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7850" r="2378" b="3334"/>
          <a:stretch/>
        </p:blipFill>
        <p:spPr>
          <a:xfrm>
            <a:off x="1763610" y="1849265"/>
            <a:ext cx="5774830" cy="334530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4.2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Operation Check (2/6)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直線コネクタ 4"/>
          <p:cNvCxnSpPr/>
          <p:nvPr/>
        </p:nvCxnSpPr>
        <p:spPr bwMode="auto">
          <a:xfrm flipH="1">
            <a:off x="2072859" y="2767011"/>
            <a:ext cx="2291750" cy="868994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6" name="直線コネクタ 5"/>
          <p:cNvCxnSpPr/>
          <p:nvPr/>
        </p:nvCxnSpPr>
        <p:spPr bwMode="auto">
          <a:xfrm>
            <a:off x="4348937" y="2767012"/>
            <a:ext cx="85574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線コネクタ 6"/>
          <p:cNvCxnSpPr/>
          <p:nvPr/>
        </p:nvCxnSpPr>
        <p:spPr bwMode="auto">
          <a:xfrm>
            <a:off x="107380" y="3636005"/>
            <a:ext cx="1971726" cy="94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テキスト ボックス 7"/>
          <p:cNvSpPr txBox="1"/>
          <p:nvPr/>
        </p:nvSpPr>
        <p:spPr>
          <a:xfrm>
            <a:off x="35370" y="3398809"/>
            <a:ext cx="19442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Login ID: administrator</a:t>
            </a:r>
            <a:endParaRPr kumimoji="1"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 bwMode="auto">
          <a:xfrm flipH="1">
            <a:off x="2072860" y="2976562"/>
            <a:ext cx="2291749" cy="116915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bevel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線コネクタ 11"/>
          <p:cNvCxnSpPr/>
          <p:nvPr/>
        </p:nvCxnSpPr>
        <p:spPr bwMode="auto">
          <a:xfrm flipV="1">
            <a:off x="4352112" y="2976562"/>
            <a:ext cx="852565" cy="317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線コネクタ 12"/>
          <p:cNvCxnSpPr/>
          <p:nvPr/>
        </p:nvCxnSpPr>
        <p:spPr bwMode="auto">
          <a:xfrm>
            <a:off x="107380" y="4145719"/>
            <a:ext cx="1965477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テキスト ボックス 13"/>
          <p:cNvSpPr txBox="1"/>
          <p:nvPr/>
        </p:nvSpPr>
        <p:spPr>
          <a:xfrm>
            <a:off x="35370" y="3899498"/>
            <a:ext cx="1875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 smtClean="0">
                <a:solidFill>
                  <a:srgbClr val="FF0000"/>
                </a:solidFill>
              </a:rPr>
              <a:t>Initial password: password</a:t>
            </a:r>
            <a:endParaRPr lang="en-US" altLang="ja-JP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9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4.3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Operation Check (3/6)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Checking the content by displaying the menus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logging in, check that the following menus are shown properly: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56529"/>
              </p:ext>
            </p:extLst>
          </p:nvPr>
        </p:nvGraphicFramePr>
        <p:xfrm>
          <a:off x="1259053" y="1628750"/>
          <a:ext cx="6624920" cy="3249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67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IT Automation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(main body)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Management</a:t>
                      </a:r>
                      <a:r>
                        <a:rPr lang="en-US" altLang="ja-JP" sz="1050" kern="100" baseline="0" dirty="0" smtClean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Console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Basic Console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Export/Import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2947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Symphony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617589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Conductor</a:t>
                      </a:r>
                      <a:endParaRPr lang="ja-JP" alt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564789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Creating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menus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Create</a:t>
                      </a:r>
                      <a:r>
                        <a:rPr lang="en-US" altLang="ja-JP" sz="1050" kern="100" baseline="0" dirty="0" smtClean="0"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menu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7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105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HostGroup</a:t>
                      </a:r>
                      <a:r>
                        <a:rPr lang="ja-JP" altLang="en-US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management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691287"/>
                  </a:ext>
                </a:extLst>
              </a:tr>
              <a:tr h="256767"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1" i="0" u="none" kern="100" dirty="0" smtClean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driver</a:t>
                      </a:r>
                      <a:endParaRPr lang="ja-JP" sz="1050" b="1" i="0" u="none" kern="100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105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kumimoji="1" lang="en-US" altLang="ja-JP" sz="105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Common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Ansible-Pioneer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76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Ansible-LegacyRole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47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4.4	Operation Check (4/6)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497058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Preparation for accessing from HTTPS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IP address and host name of the IT Automation server in the hosts file of the Windows client.</a:t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b="1" dirty="0">
              <a:solidFill>
                <a:srgbClr val="FF000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Windows 10, the hosts file is located at the following path:</a:t>
            </a:r>
          </a:p>
          <a:p>
            <a:pPr lvl="1"/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Add the following settings to host file: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4855"/>
              </p:ext>
            </p:extLst>
          </p:nvPr>
        </p:nvGraphicFramePr>
        <p:xfrm>
          <a:off x="1830475" y="2836769"/>
          <a:ext cx="5485765" cy="316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23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C:\Windows\System32\drivers\etc\hosts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069193"/>
              </p:ext>
            </p:extLst>
          </p:nvPr>
        </p:nvGraphicFramePr>
        <p:xfrm>
          <a:off x="1828630" y="4221110"/>
          <a:ext cx="5485765" cy="936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8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 smtClean="0">
                          <a:effectLst/>
                        </a:rPr>
                        <a:t>“</a:t>
                      </a:r>
                      <a:r>
                        <a:rPr lang="en-US" altLang="ja-JP" sz="1050" kern="100" dirty="0" smtClean="0">
                          <a:effectLst/>
                        </a:rPr>
                        <a:t>IP address</a:t>
                      </a:r>
                      <a:r>
                        <a:rPr lang="en-US" altLang="ja-JP" sz="1050" kern="100" baseline="0" dirty="0" smtClean="0">
                          <a:effectLst/>
                        </a:rPr>
                        <a:t> of ITA server</a:t>
                      </a:r>
                      <a:r>
                        <a:rPr lang="en-US" sz="1050" kern="100" dirty="0" smtClean="0">
                          <a:effectLst/>
                        </a:rPr>
                        <a:t>”</a:t>
                      </a:r>
                      <a:r>
                        <a:rPr lang="ja-JP" sz="1050" kern="100" dirty="0">
                          <a:effectLst/>
                        </a:rPr>
                        <a:t>　</a:t>
                      </a:r>
                      <a:r>
                        <a:rPr lang="ja-JP" sz="1050" kern="0" dirty="0">
                          <a:effectLst/>
                        </a:rPr>
                        <a:t> </a:t>
                      </a:r>
                      <a:r>
                        <a:rPr lang="en-US" altLang="ja-JP" sz="1050" kern="0" dirty="0" smtClean="0">
                          <a:effectLst/>
                        </a:rPr>
                        <a:t>exastro</a:t>
                      </a:r>
                      <a:r>
                        <a:rPr lang="en-US" sz="1050" kern="0" dirty="0" smtClean="0">
                          <a:effectLst/>
                        </a:rPr>
                        <a:t>-it-automation</a:t>
                      </a:r>
                      <a:r>
                        <a:rPr lang="en-US" sz="1050" kern="0" dirty="0">
                          <a:effectLst/>
                        </a:rPr>
                        <a:t/>
                      </a:r>
                      <a:br>
                        <a:rPr lang="en-US" sz="1050" kern="0" dirty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altLang="ja-JP" sz="1050" kern="0" dirty="0" smtClean="0">
                          <a:effectLst/>
                        </a:rPr>
                        <a:t>e.g.</a:t>
                      </a:r>
                      <a:r>
                        <a:rPr lang="ja-JP" altLang="en-US" sz="1050" kern="0" dirty="0" smtClean="0">
                          <a:effectLst/>
                        </a:rPr>
                        <a:t>）</a:t>
                      </a:r>
                      <a:r>
                        <a:rPr lang="en-US" sz="1050" kern="0" dirty="0" smtClean="0">
                          <a:effectLst/>
                        </a:rPr>
                        <a:t/>
                      </a:r>
                      <a:br>
                        <a:rPr lang="en-US" sz="1050" kern="0" dirty="0" smtClean="0">
                          <a:effectLst/>
                        </a:rPr>
                      </a:br>
                      <a:r>
                        <a:rPr lang="en-US" sz="1050" kern="0" dirty="0" smtClean="0">
                          <a:effectLst/>
                        </a:rPr>
                        <a:t>192.168.0.3 </a:t>
                      </a:r>
                      <a:r>
                        <a:rPr lang="ja-JP" sz="1050" kern="0" dirty="0">
                          <a:effectLst/>
                        </a:rPr>
                        <a:t>　</a:t>
                      </a:r>
                      <a:r>
                        <a:rPr lang="en-US" altLang="ja-JP" sz="1050" kern="0" dirty="0" smtClean="0">
                          <a:effectLst/>
                        </a:rPr>
                        <a:t>e</a:t>
                      </a:r>
                      <a:r>
                        <a:rPr lang="en-US" sz="1050" kern="0" dirty="0" smtClean="0">
                          <a:effectLst/>
                        </a:rPr>
                        <a:t>xastro-it-automation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4.5	Operation Check (5/6)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into the operating device(Windows).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certificate is stored in the following directory of the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installation package.</a:t>
            </a:r>
            <a:endParaRPr lang="ja-JP" altLang="ja-JP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Use a tool (such as FFFTP and WinSCP) to download to the client.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 the certificate to a Web browser.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import the certificate as follows.</a:t>
            </a:r>
          </a:p>
          <a:p>
            <a:pPr lvl="1"/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Start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up </a:t>
            </a:r>
            <a:r>
              <a:rPr lang="en-US" altLang="ja-JP" dirty="0" smtClean="0">
                <a:ea typeface="Segoe UI" panose="020B0502040204020203" pitchFamily="34" charset="0"/>
              </a:rPr>
              <a:t>Google Chrome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Then select </a:t>
            </a:r>
            <a:r>
              <a:rPr lang="en-US" altLang="ja-JP" b="1" dirty="0">
                <a:ea typeface="Segoe UI" panose="020B0502040204020203" pitchFamily="34" charset="0"/>
              </a:rPr>
              <a:t>Settings button </a:t>
            </a:r>
            <a:r>
              <a:rPr lang="en-US" altLang="ja-JP" dirty="0" smtClean="0">
                <a:ea typeface="Segoe UI" panose="020B0502040204020203" pitchFamily="34" charset="0"/>
              </a:rPr>
              <a:t>in the upper right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&gt;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settings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Select </a:t>
            </a:r>
            <a:r>
              <a:rPr lang="en-US" altLang="ja-JP" b="1" dirty="0" smtClean="0">
                <a:ea typeface="Segoe UI" panose="020B0502040204020203" pitchFamily="34" charset="0"/>
              </a:rPr>
              <a:t>Advanced </a:t>
            </a: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Lower part of browser</a:t>
            </a:r>
            <a:r>
              <a:rPr lang="en-US" altLang="ja-JP" dirty="0" smtClean="0">
                <a:ea typeface="Segoe UI" panose="020B0502040204020203" pitchFamily="34" charset="0"/>
              </a:rPr>
              <a:t> &gt; </a:t>
            </a:r>
            <a:r>
              <a:rPr lang="en-US" altLang="ja-JP" b="1" dirty="0" smtClean="0">
                <a:ea typeface="Segoe UI" panose="020B0502040204020203" pitchFamily="34" charset="0"/>
              </a:rPr>
              <a:t>Manage certificates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In </a:t>
            </a:r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b="1" dirty="0"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>
                <a:ea typeface="Segoe UI" panose="020B0502040204020203" pitchFamily="34" charset="0"/>
              </a:rPr>
              <a:t> tab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click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button in the lower left.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When the certificate import wizard appears, click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Specify the name of the file to be imported.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Then click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Next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Make sure that the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Place </a:t>
            </a:r>
            <a:r>
              <a:rPr lang="en-US" altLang="ja-JP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 certificates in the following </a:t>
            </a:r>
            <a:r>
              <a:rPr lang="en-US" altLang="ja-JP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store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option is selected.</a:t>
            </a:r>
            <a:endParaRPr lang="ja-JP" altLang="ja-JP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elect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Root Certification Authorities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 and click </a:t>
            </a:r>
            <a:r>
              <a:rPr lang="en-US" altLang="ja-JP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Next</a:t>
            </a:r>
            <a:r>
              <a:rPr lang="en-US" altLang="ja-JP" dirty="0" smtClean="0">
                <a:solidFill>
                  <a:srgbClr val="000000"/>
                </a:solidFill>
                <a:ea typeface="Segoe UI" panose="020B0502040204020203" pitchFamily="34" charset="0"/>
              </a:rPr>
              <a:t>.</a:t>
            </a:r>
          </a:p>
          <a:p>
            <a:pPr marL="573188" lvl="3" indent="0">
              <a:buNone/>
            </a:pPr>
            <a:r>
              <a:rPr lang="ja-JP" altLang="en-US" sz="1600" dirty="0">
                <a:solidFill>
                  <a:srgbClr val="000000"/>
                </a:solidFill>
              </a:rPr>
              <a:t> </a:t>
            </a:r>
            <a:r>
              <a:rPr lang="ja-JP" altLang="en-US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※If not selected, select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Trusted </a:t>
            </a:r>
            <a:r>
              <a:rPr lang="en-US" altLang="ja-JP" sz="1600" b="1" dirty="0">
                <a:solidFill>
                  <a:srgbClr val="000000"/>
                </a:solidFill>
                <a:ea typeface="Segoe UI" panose="020B0502040204020203" pitchFamily="34" charset="0"/>
              </a:rPr>
              <a:t>Root Certification </a:t>
            </a:r>
            <a:r>
              <a:rPr lang="en-US" altLang="ja-JP" sz="1600" b="1" dirty="0" smtClean="0">
                <a:solidFill>
                  <a:srgbClr val="000000"/>
                </a:solidFill>
                <a:ea typeface="Segoe UI" panose="020B0502040204020203" pitchFamily="34" charset="0"/>
              </a:rPr>
              <a:t>Authorities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from </a:t>
            </a:r>
            <a:r>
              <a:rPr lang="en-US" altLang="ja-JP" sz="1600" b="1" dirty="0" smtClean="0">
                <a:solidFill>
                  <a:srgbClr val="000000"/>
                </a:solidFill>
              </a:rPr>
              <a:t>Reference</a:t>
            </a:r>
            <a:r>
              <a:rPr lang="en-US" altLang="ja-JP" sz="1600" dirty="0" smtClean="0">
                <a:solidFill>
                  <a:srgbClr val="000000"/>
                </a:solidFill>
              </a:rPr>
              <a:t> </a:t>
            </a:r>
            <a:r>
              <a:rPr lang="en-US" altLang="ja-JP" sz="1600" dirty="0">
                <a:solidFill>
                  <a:srgbClr val="000000"/>
                </a:solidFill>
              </a:rPr>
              <a:t>on the right.</a:t>
            </a:r>
            <a:endParaRPr lang="ja-JP" altLang="ja-JP" sz="1600" dirty="0" smtClean="0">
              <a:solidFill>
                <a:srgbClr val="000000"/>
              </a:solidFill>
            </a:endParaRPr>
          </a:p>
          <a:p>
            <a:pPr marL="700088" lvl="1" indent="-342900">
              <a:buFont typeface="+mj-lt"/>
              <a:buAutoNum type="arabicPeriod"/>
            </a:pPr>
            <a:r>
              <a:rPr lang="en-US" altLang="ja-JP" dirty="0" smtClean="0">
                <a:ea typeface="Segoe UI" panose="020B0502040204020203" pitchFamily="34" charset="0"/>
              </a:rPr>
              <a:t>Click </a:t>
            </a:r>
            <a:r>
              <a:rPr lang="en-US" altLang="ja-JP" b="1" dirty="0" smtClean="0">
                <a:ea typeface="Segoe UI" panose="020B0502040204020203" pitchFamily="34" charset="0"/>
              </a:rPr>
              <a:t>Finish</a:t>
            </a:r>
            <a:r>
              <a:rPr lang="en-US" altLang="ja-JP" dirty="0" smtClean="0">
                <a:ea typeface="Segoe UI" panose="020B0502040204020203" pitchFamily="34" charset="0"/>
              </a:rPr>
              <a:t>.</a:t>
            </a:r>
            <a:endParaRPr lang="ja-JP" altLang="ja-JP" dirty="0" smtClean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830463"/>
              </p:ext>
            </p:extLst>
          </p:nvPr>
        </p:nvGraphicFramePr>
        <p:xfrm>
          <a:off x="1207459" y="1730454"/>
          <a:ext cx="6729082" cy="1050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dirty="0" smtClean="0"/>
                        <a:t>OS of the IT Automation server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path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kern="100" dirty="0" smtClean="0">
                          <a:effectLst/>
                        </a:rPr>
                        <a:t>File name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7,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7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 path)/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/ext_files_for_CentOS7.x/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08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RHEL </a:t>
                      </a:r>
                      <a:r>
                        <a:rPr lang="en-US" sz="900" kern="100" dirty="0" smtClean="0">
                          <a:effectLst/>
                        </a:rPr>
                        <a:t>8, </a:t>
                      </a:r>
                      <a:r>
                        <a:rPr lang="en-US" sz="900" kern="100" dirty="0">
                          <a:effectLst/>
                        </a:rPr>
                        <a:t>CentOS </a:t>
                      </a:r>
                      <a:r>
                        <a:rPr lang="en-US" sz="900" kern="100" dirty="0" smtClean="0">
                          <a:effectLst/>
                        </a:rPr>
                        <a:t>8</a:t>
                      </a:r>
                      <a:endParaRPr lang="ja-JP" sz="105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2B6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effectLst/>
                        </a:rPr>
                        <a:t>/(extract</a:t>
                      </a:r>
                      <a:r>
                        <a:rPr lang="en-US" sz="1000" kern="100" baseline="0" dirty="0" smtClean="0">
                          <a:effectLst/>
                        </a:rPr>
                        <a:t> path</a:t>
                      </a:r>
                      <a:r>
                        <a:rPr lang="en-US" sz="1000" kern="100" dirty="0" smtClean="0">
                          <a:effectLst/>
                        </a:rPr>
                        <a:t>)/</a:t>
                      </a:r>
                      <a:r>
                        <a:rPr lang="en-US" sz="1000" kern="100" dirty="0" err="1" smtClean="0">
                          <a:effectLst/>
                        </a:rPr>
                        <a:t>ita_install_package</a:t>
                      </a:r>
                      <a:r>
                        <a:rPr lang="en-US" sz="1000" kern="100" dirty="0" smtClean="0">
                          <a:effectLst/>
                        </a:rPr>
                        <a:t>/ext_files_for_CentOS8.x/</a:t>
                      </a:r>
                      <a:r>
                        <a:rPr lang="en-US" sz="1000" kern="100" dirty="0" err="1" smtClean="0">
                          <a:effectLst/>
                        </a:rPr>
                        <a:t>etc_pki_tls_certs</a:t>
                      </a:r>
                      <a:r>
                        <a:rPr lang="en-US" sz="1000" kern="100" dirty="0">
                          <a:effectLst/>
                        </a:rPr>
                        <a:t>/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</a:rPr>
                        <a:t>exastro-it-automation.crt</a:t>
                      </a:r>
                      <a:endParaRPr lang="ja-JP" sz="1100" kern="100" dirty="0">
                        <a:effectLst/>
                        <a:latin typeface="Century" panose="02040604050505020304" pitchFamily="18" charset="0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8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7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Accessing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login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screen from HTTPS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Access the login screen with the following URL: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US" altLang="ja-JP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https:// </a:t>
            </a:r>
            <a:r>
              <a:rPr lang="en-US" altLang="ja-JP" dirty="0" err="1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 smtClean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-it-automation</a:t>
            </a: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＊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It is possible to access with the IP address of server instead of host name.</a:t>
            </a:r>
            <a:b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1" indent="0">
              <a:buNone/>
            </a:pP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After connecting, follow the same procedure as 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from 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HTTP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80000" lvl="1" indent="0">
              <a:buNone/>
            </a:pP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4.6	Operation Check (6/6)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ja-JP" dirty="0"/>
              <a:t>Restrict HTTP or HTTPS </a:t>
            </a:r>
            <a:r>
              <a:rPr lang="en-US" altLang="ja-JP" dirty="0" smtClean="0"/>
              <a:t>access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dirty="0"/>
              <a:t>Please perform the following procedure to </a:t>
            </a:r>
            <a:r>
              <a:rPr lang="en-US" altLang="ja-JP" dirty="0" smtClean="0"/>
              <a:t>restrict </a:t>
            </a:r>
            <a:r>
              <a:rPr lang="en-US" altLang="ja-JP" dirty="0"/>
              <a:t>HTTP or HTTPS access</a:t>
            </a:r>
            <a:r>
              <a:rPr lang="en-US" altLang="ja-JP" dirty="0" smtClean="0"/>
              <a:t>.</a:t>
            </a:r>
            <a:br>
              <a:rPr lang="en-US" altLang="ja-JP" dirty="0" smtClean="0"/>
            </a:br>
            <a:endParaRPr lang="en-US" altLang="ja-JP" dirty="0"/>
          </a:p>
          <a:p>
            <a:pPr lvl="1"/>
            <a:r>
              <a:rPr lang="en-US" altLang="ja-JP" dirty="0"/>
              <a:t>Edit </a:t>
            </a:r>
            <a:r>
              <a:rPr lang="en-US" altLang="ja-JP" dirty="0" smtClean="0"/>
              <a:t>file ”/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httpd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conf.d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vhosts_exastro</a:t>
            </a:r>
            <a:r>
              <a:rPr lang="en-US" altLang="ja-JP" dirty="0" smtClean="0"/>
              <a:t>-it-</a:t>
            </a:r>
            <a:r>
              <a:rPr lang="en-US" altLang="ja-JP" dirty="0" err="1" smtClean="0"/>
              <a:t>automation.conf</a:t>
            </a:r>
            <a:r>
              <a:rPr lang="en-US" altLang="ja-JP" dirty="0" smtClean="0"/>
              <a:t>”.</a:t>
            </a:r>
          </a:p>
          <a:p>
            <a:pPr marL="180000" lvl="1" indent="0">
              <a:buNone/>
            </a:pPr>
            <a:r>
              <a:rPr lang="en-US" altLang="ja-JP" dirty="0" smtClean="0"/>
              <a:t> </a:t>
            </a:r>
            <a:r>
              <a:rPr lang="en-US" altLang="ja-JP" dirty="0"/>
              <a:t>To restrict HTTP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*:80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/>
              <a:t>」</a:t>
            </a:r>
          </a:p>
          <a:p>
            <a:pPr marL="180000" lvl="1" indent="0">
              <a:buNone/>
            </a:pPr>
            <a:r>
              <a:rPr lang="en-US" altLang="ja-JP" dirty="0"/>
              <a:t>To restrict HTTPS access, please comment out(#) the section from </a:t>
            </a:r>
            <a:r>
              <a:rPr lang="ja-JP" altLang="en-US" dirty="0"/>
              <a:t>「</a:t>
            </a:r>
            <a:r>
              <a:rPr lang="en-US" altLang="ja-JP" dirty="0"/>
              <a:t>&lt;</a:t>
            </a:r>
            <a:r>
              <a:rPr lang="en-US" altLang="ja-JP" dirty="0" err="1"/>
              <a:t>VirtualHost</a:t>
            </a:r>
            <a:r>
              <a:rPr lang="en-US" altLang="ja-JP" dirty="0"/>
              <a:t> *:443 &gt;</a:t>
            </a:r>
            <a:r>
              <a:rPr lang="ja-JP" altLang="en-US" dirty="0"/>
              <a:t>」</a:t>
            </a:r>
            <a:r>
              <a:rPr lang="en-US" altLang="ja-JP" dirty="0"/>
              <a:t>to</a:t>
            </a:r>
            <a:r>
              <a:rPr lang="ja-JP" altLang="en-US" dirty="0"/>
              <a:t>「</a:t>
            </a:r>
            <a:r>
              <a:rPr lang="en-US" altLang="ja-JP" dirty="0"/>
              <a:t>&lt;/</a:t>
            </a:r>
            <a:r>
              <a:rPr lang="en-US" altLang="ja-JP" dirty="0" err="1"/>
              <a:t>VirtualHost</a:t>
            </a:r>
            <a:r>
              <a:rPr lang="en-US" altLang="ja-JP" dirty="0"/>
              <a:t>&gt;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lvl="1"/>
            <a:r>
              <a:rPr lang="en-US" altLang="ja-JP" dirty="0" smtClean="0"/>
              <a:t>Restart </a:t>
            </a:r>
            <a:r>
              <a:rPr lang="en-US" altLang="ja-JP" dirty="0"/>
              <a:t>Apache with the following command</a:t>
            </a:r>
            <a:r>
              <a:rPr lang="en-US" altLang="ja-JP" dirty="0" smtClean="0"/>
              <a:t>.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err="1"/>
              <a:t>systemctl</a:t>
            </a:r>
            <a:r>
              <a:rPr lang="en-US" altLang="ja-JP" dirty="0"/>
              <a:t> restart </a:t>
            </a:r>
            <a:r>
              <a:rPr lang="en-US" altLang="ja-JP" dirty="0" err="1" smtClean="0"/>
              <a:t>httpd</a:t>
            </a:r>
            <a:endParaRPr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179513" y="115200"/>
            <a:ext cx="8784000" cy="468000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4.7	Reference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85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ja-JP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1.1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About This Guide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About this guide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guide describes how to set up IT Automation in an all-in-one configuration by using its installer and external </a:t>
            </a:r>
            <a:r>
              <a:rPr lang="en-US" altLang="ja-JP" dirty="0" smtClean="0">
                <a:solidFill>
                  <a:srgbClr val="0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repositories.</a:t>
            </a:r>
            <a:endParaRPr lang="en-US" altLang="ja-JP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02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Configuration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2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2.1	</a:t>
            </a:r>
            <a:r>
              <a:rPr lang="en-US" altLang="zh-TW" dirty="0"/>
              <a:t> Associated execution function</a:t>
            </a:r>
            <a:endParaRPr lang="zh-TW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8537" y="692620"/>
            <a:ext cx="8784976" cy="5616476"/>
          </a:xfrm>
        </p:spPr>
        <p:txBody>
          <a:bodyPr/>
          <a:lstStyle/>
          <a:p>
            <a:r>
              <a:rPr lang="en-US" altLang="zh-TW" dirty="0"/>
              <a:t>About associated execution function</a:t>
            </a:r>
          </a:p>
          <a:p>
            <a:pPr lvl="1"/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supports the tools for the following functions: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83230"/>
              </p:ext>
            </p:extLst>
          </p:nvPr>
        </p:nvGraphicFramePr>
        <p:xfrm>
          <a:off x="106893" y="1375846"/>
          <a:ext cx="8929240" cy="514958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22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name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(orchestrator)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b="1" i="0" u="none" kern="10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</a:t>
                      </a:r>
                      <a:r>
                        <a:rPr lang="ja-JP" altLang="en-US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1" i="0" u="none" kern="100" baseline="0" dirty="0" smtClean="0">
                          <a:solidFill>
                            <a:srgbClr val="E7E8EA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  <a:endParaRPr lang="ja-JP" sz="1050" b="1" i="0" u="none" kern="100" dirty="0">
                        <a:solidFill>
                          <a:srgbClr val="E7E8EA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Installable with the IT Automation configuration tool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 be installed through this guide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Meiryo UI" panose="020B0604030504040204" pitchFamily="50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Git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Management of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configuration materials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“Check out” and “Check in”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materials registered in the standard configuration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tools and to manage the versions of the materials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via Git.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Create_param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Creation of menus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 function allows you to c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reate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menus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57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Hostgroup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Host grouping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This</a:t>
                      </a:r>
                      <a:r>
                        <a:rPr lang="en-US" altLang="ja-JP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function </a:t>
                      </a: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allows you to g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roup hosts into logical units (functions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and roles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) and to manage the parameters to be applied.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976">
                <a:tc row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Red Hat-provided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platform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.</a:t>
                      </a:r>
                      <a:b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</a:t>
                      </a:r>
                      <a:r>
                        <a:rPr lang="en-US" altLang="ja-JP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device, this tool allows you to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install software,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configure various settings, transfer files, and apply patches, based on an </a:t>
                      </a:r>
                      <a:r>
                        <a:rPr lang="en-US" sz="900" b="0" i="0" u="none" kern="1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IaC called 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Playbook.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Yes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976">
                <a:tc vMerge="1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Ansible Tower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alt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 management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platform to enhance Ansible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with such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functions 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as access control, job scheduling, and task visualization.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9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Cobbler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</a:t>
                      </a:r>
                      <a:r>
                        <a:rPr lang="en-US" altLang="ja-JP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installation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</a:t>
                      </a:r>
                      <a:r>
                        <a:rPr lang="en-US" altLang="ja-JP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OSS </a:t>
                      </a:r>
                      <a:r>
                        <a:rPr lang="en-US" sz="900" kern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tool for</a:t>
                      </a:r>
                      <a:r>
                        <a:rPr lang="en-US" sz="900" kern="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automating installation. </a:t>
                      </a:r>
                      <a: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/>
                      </a:r>
                      <a:br>
                        <a:rPr lang="en-US" sz="900" kern="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For a networked device, this tool allows you to install an OS, based on a prepared template.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No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OpenStack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Virtual</a:t>
                      </a:r>
                      <a:r>
                        <a:rPr lang="ja-JP" altLang="en-US" sz="900" b="0" i="0" u="none" kern="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An OSS tool for setting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up a cloud environment.</a:t>
                      </a:r>
                      <a:b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</a:t>
                      </a:r>
                      <a:r>
                        <a:rPr 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his tool</a:t>
                      </a:r>
                      <a:r>
                        <a:rPr lang="en-US" sz="900" kern="100" baseline="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allows you to set up virtual machines, storages, and networks.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66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r>
                        <a:rPr lang="ja-JP" altLang="en-US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driver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Terraform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40005" algn="l">
                        <a:spcAft>
                          <a:spcPts val="0"/>
                        </a:spcAft>
                      </a:pPr>
                      <a:r>
                        <a:rPr lang="en-US" altLang="ja-JP" sz="900" b="0" i="0" u="none" kern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System construction</a:t>
                      </a:r>
                      <a:endParaRPr lang="ja-JP" sz="1050" b="0" i="0" u="none" kern="100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Terraform is an orchestration tool provided by 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, Inc. that improves the efficiency of infrastructure process.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The construction is executed after the execution plan is generated based on the infrastructure configuration coded in HCL(</a:t>
                      </a:r>
                      <a:r>
                        <a:rPr lang="en-US" altLang="ja-JP" sz="900" kern="100" dirty="0" err="1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HashiCorp</a:t>
                      </a: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 Configuration Language).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ja-JP" sz="900" kern="100" dirty="0" smtClean="0">
                          <a:effectLst/>
                          <a:latin typeface="Segoe UI" panose="020B0502040204020203" pitchFamily="34" charset="0"/>
                          <a:ea typeface="ＭＳ 明朝" panose="02020609040205080304" pitchFamily="17" charset="-128"/>
                          <a:cs typeface="Segoe UI" panose="020B0502040204020203" pitchFamily="34" charset="0"/>
                        </a:rPr>
                        <a:t>Furthermore, with Policy as Code, it's also possible manage access policy in code.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105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altLang="ja-JP" sz="900" b="0" i="0" u="none" kern="1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No</a:t>
                      </a:r>
                      <a:endParaRPr lang="ja-JP" sz="900" kern="100" dirty="0">
                        <a:effectLst/>
                        <a:latin typeface="Segoe UI" panose="020B0502040204020203" pitchFamily="34" charset="0"/>
                        <a:ea typeface="ＭＳ 明朝" panose="02020609040205080304" pitchFamily="17" charset="-128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9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2.2	</a:t>
            </a:r>
            <a:r>
              <a:rPr lang="en-US" altLang="zh-TW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System Requirements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>
                <a:ea typeface="Segoe UI" panose="020B0502040204020203" pitchFamily="34" charset="0"/>
              </a:rPr>
              <a:t>The </a:t>
            </a:r>
            <a:r>
              <a:rPr lang="en-US" altLang="ja-JP" dirty="0" smtClean="0">
                <a:ea typeface="Segoe UI" panose="020B0502040204020203" pitchFamily="34" charset="0"/>
              </a:rPr>
              <a:t>followings </a:t>
            </a:r>
            <a:r>
              <a:rPr lang="en-US" altLang="ja-JP" dirty="0">
                <a:ea typeface="Segoe UI" panose="020B0502040204020203" pitchFamily="34" charset="0"/>
              </a:rPr>
              <a:t>are the system requirements to use </a:t>
            </a:r>
            <a:r>
              <a:rPr lang="en-US" altLang="ja-JP" dirty="0" smtClean="0">
                <a:ea typeface="Segoe UI" panose="020B0502040204020203" pitchFamily="34" charset="0"/>
              </a:rPr>
              <a:t>IT Automation:</a:t>
            </a:r>
          </a:p>
          <a:p>
            <a:pPr lvl="1"/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We are preparing a manual for </a:t>
            </a:r>
            <a:r>
              <a:rPr lang="en-US" altLang="ja-JP" dirty="0" err="1">
                <a:latin typeface="Segoe UI" panose="020B0502040204020203" pitchFamily="34" charset="0"/>
                <a:cs typeface="Segoe UI" panose="020B0502040204020203" pitchFamily="34" charset="0"/>
              </a:rPr>
              <a:t>Exastro</a:t>
            </a:r>
            <a:r>
              <a:rPr lang="en-US" altLang="ja-JP" dirty="0">
                <a:latin typeface="Segoe UI" panose="020B0502040204020203" pitchFamily="34" charset="0"/>
                <a:cs typeface="Segoe UI" panose="020B0502040204020203" pitchFamily="34" charset="0"/>
              </a:rPr>
              <a:t>-ITA system configuration and environment </a:t>
            </a:r>
            <a:r>
              <a:rPr lang="en-US" altLang="ja-JP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construction.</a:t>
            </a:r>
          </a:p>
        </p:txBody>
      </p:sp>
    </p:spTree>
    <p:extLst>
      <p:ext uri="{BB962C8B-B14F-4D97-AF65-F5344CB8AC3E}">
        <p14:creationId xmlns:p14="http://schemas.microsoft.com/office/powerpoint/2010/main" val="427212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</a:t>
            </a:r>
            <a:r>
              <a:rPr lang="ja-JP" alt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IT Automation Construction Procedure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3.1	Online Installation</a:t>
            </a:r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Installation procedure</a:t>
            </a:r>
            <a:endParaRPr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ja-JP" dirty="0" smtClean="0">
                <a:ea typeface="Segoe UI" panose="020B0502040204020203" pitchFamily="34" charset="0"/>
              </a:rPr>
              <a:t>When the IT Automation server has an internet-connection, install </a:t>
            </a:r>
            <a:r>
              <a:rPr lang="en-US" altLang="ja-JP" dirty="0">
                <a:ea typeface="Segoe UI" panose="020B0502040204020203" pitchFamily="34" charset="0"/>
              </a:rPr>
              <a:t>necessary libraries via the Internet and execute the </a:t>
            </a:r>
            <a:r>
              <a:rPr lang="en-US" altLang="ja-JP" dirty="0" smtClean="0">
                <a:ea typeface="Segoe UI" panose="020B0502040204020203" pitchFamily="34" charset="0"/>
              </a:rPr>
              <a:t>IT Automation </a:t>
            </a:r>
            <a:r>
              <a:rPr lang="en-US" altLang="ja-JP" dirty="0">
                <a:ea typeface="Segoe UI" panose="020B0502040204020203" pitchFamily="34" charset="0"/>
              </a:rPr>
              <a:t>installer </a:t>
            </a:r>
            <a:r>
              <a:rPr lang="en-US" altLang="ja-JP" dirty="0" smtClean="0">
                <a:ea typeface="Segoe UI" panose="020B0502040204020203" pitchFamily="34" charset="0"/>
              </a:rPr>
              <a:t>to perform configuration.</a:t>
            </a:r>
            <a:r>
              <a:rPr lang="en-US" altLang="ja-JP" dirty="0">
                <a:ea typeface="Segoe UI" panose="020B0502040204020203" pitchFamily="34" charset="0"/>
              </a:rPr>
              <a:t/>
            </a:r>
            <a:br>
              <a:rPr lang="en-US" altLang="ja-JP" dirty="0">
                <a:ea typeface="Segoe UI" panose="020B0502040204020203" pitchFamily="34" charset="0"/>
              </a:rPr>
            </a:br>
            <a:endParaRPr lang="ja-JP" altLang="en-US" dirty="0"/>
          </a:p>
          <a:p>
            <a:pPr lvl="1"/>
            <a:endParaRPr kumimoji="1" lang="ja-JP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1169040" y="2654684"/>
            <a:ext cx="6804945" cy="3816530"/>
            <a:chOff x="0" y="0"/>
            <a:chExt cx="4875127" cy="2370167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93" t="13" r="29548" b="-8"/>
            <a:stretch/>
          </p:blipFill>
          <p:spPr bwMode="auto">
            <a:xfrm rot="5400000">
              <a:off x="2115047" y="-254442"/>
              <a:ext cx="1784985" cy="249364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" name="正方形/長方形 6"/>
            <p:cNvSpPr/>
            <p:nvPr/>
          </p:nvSpPr>
          <p:spPr>
            <a:xfrm>
              <a:off x="0" y="166977"/>
              <a:ext cx="3052859" cy="1704975"/>
            </a:xfrm>
            <a:prstGeom prst="rect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514477" y="453224"/>
              <a:ext cx="1360650" cy="1210999"/>
            </a:xfrm>
            <a:prstGeom prst="rect">
              <a:avLst/>
            </a:prstGeom>
            <a:noFill/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9" name="テキスト ボックス 343"/>
            <p:cNvSpPr txBox="1"/>
            <p:nvPr/>
          </p:nvSpPr>
          <p:spPr>
            <a:xfrm>
              <a:off x="3753016" y="357808"/>
              <a:ext cx="856517" cy="254513"/>
            </a:xfrm>
            <a:prstGeom prst="rect">
              <a:avLst/>
            </a:prstGeom>
            <a:solidFill>
              <a:sysClr val="window" lastClr="FFFFFF"/>
            </a:solidFill>
            <a:ln w="635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strike="noStrike" kern="1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Repositories</a:t>
              </a:r>
              <a:endParaRPr kumimoji="0" lang="ja-JP" altLang="en-US" sz="1000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348"/>
            <p:cNvSpPr txBox="1"/>
            <p:nvPr/>
          </p:nvSpPr>
          <p:spPr>
            <a:xfrm>
              <a:off x="135174" y="0"/>
              <a:ext cx="960120" cy="256540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rgbClr val="002060"/>
              </a:solidFill>
            </a:ln>
            <a:effectLst/>
          </p:spPr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00" kern="100" dirty="0" smtClean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IT Automation</a:t>
              </a:r>
              <a:r>
                <a:rPr kumimoji="0" lang="ja-JP" altLang="en-US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0" lang="en-US" altLang="ja-JP" sz="1000" b="0" i="0" u="none" strike="noStrike" kern="1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</a:t>
              </a:r>
              <a:endParaRPr kumimoji="0" lang="ja-JP" altLang="en-US" sz="1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テキスト ボックス 320"/>
            <p:cNvSpPr txBox="1"/>
            <p:nvPr/>
          </p:nvSpPr>
          <p:spPr>
            <a:xfrm>
              <a:off x="3506525" y="2115047"/>
              <a:ext cx="1123063" cy="255120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Internet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テキスト ボックス 340"/>
            <p:cNvSpPr txBox="1"/>
            <p:nvPr/>
          </p:nvSpPr>
          <p:spPr>
            <a:xfrm>
              <a:off x="691763" y="2115047"/>
              <a:ext cx="1178675" cy="254597"/>
            </a:xfrm>
            <a:prstGeom prst="rect">
              <a:avLst/>
            </a:prstGeom>
            <a:solidFill>
              <a:sysClr val="window" lastClr="FFFFFF"/>
            </a:solidFill>
            <a:ln w="6350">
              <a:noFill/>
            </a:ln>
            <a:effectLst/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kern="100" noProof="0" dirty="0" smtClean="0">
                  <a:solidFill>
                    <a:sysClr val="windowText" lastClr="0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Automation server</a:t>
              </a:r>
              <a:endParaRPr kumimoji="0" lang="en-US" altLang="ja-JP" sz="105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右矢印 12"/>
            <p:cNvSpPr/>
            <p:nvPr/>
          </p:nvSpPr>
          <p:spPr>
            <a:xfrm rot="10800000">
              <a:off x="2115047" y="1110804"/>
              <a:ext cx="1617345" cy="170180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円柱 13"/>
            <p:cNvSpPr/>
            <p:nvPr/>
          </p:nvSpPr>
          <p:spPr>
            <a:xfrm>
              <a:off x="3832529" y="866692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円柱 14"/>
            <p:cNvSpPr/>
            <p:nvPr/>
          </p:nvSpPr>
          <p:spPr>
            <a:xfrm>
              <a:off x="4047214" y="898497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円柱 15"/>
            <p:cNvSpPr/>
            <p:nvPr/>
          </p:nvSpPr>
          <p:spPr>
            <a:xfrm>
              <a:off x="3896139" y="970059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円柱 16"/>
            <p:cNvSpPr/>
            <p:nvPr/>
          </p:nvSpPr>
          <p:spPr>
            <a:xfrm>
              <a:off x="4166483" y="1057523"/>
              <a:ext cx="443148" cy="315879"/>
            </a:xfrm>
            <a:prstGeom prst="can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aaaaaayum</a:t>
              </a:r>
              <a:endParaRPr kumimoji="0" lang="ja-JP" altLang="en-US" sz="1050" b="0" i="0" u="none" strike="noStrike" kern="1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18" name="グループ化 17"/>
            <p:cNvGrpSpPr/>
            <p:nvPr/>
          </p:nvGrpSpPr>
          <p:grpSpPr>
            <a:xfrm>
              <a:off x="1995682" y="222636"/>
              <a:ext cx="1001393" cy="508884"/>
              <a:chOff x="-95" y="15902"/>
              <a:chExt cx="1001864" cy="509652"/>
            </a:xfrm>
          </p:grpSpPr>
          <p:sp>
            <p:nvSpPr>
              <p:cNvPr id="26" name="台形 25"/>
              <p:cNvSpPr/>
              <p:nvPr/>
            </p:nvSpPr>
            <p:spPr>
              <a:xfrm>
                <a:off x="79513" y="15902"/>
                <a:ext cx="270344" cy="191770"/>
              </a:xfrm>
              <a:prstGeom prst="trapezoid">
                <a:avLst>
                  <a:gd name="adj" fmla="val 32887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-95" y="103322"/>
                <a:ext cx="1001864" cy="422232"/>
              </a:xfrm>
              <a:prstGeom prst="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0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r>
                  <a:rPr kumimoji="0" lang="ja-JP" altLang="en-US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50" charset="-128"/>
                    <a:cs typeface="Segoe UI" panose="020B0502040204020203" pitchFamily="34" charset="0"/>
                  </a:rPr>
                  <a:t> </a:t>
                </a:r>
                <a:r>
                  <a:rPr kumimoji="0" lang="en-US" altLang="ja-JP" sz="1000" b="0" i="0" u="none" strike="noStrike" kern="1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installation package</a:t>
                </a:r>
                <a:endParaRPr kumimoji="0" lang="ja-JP" altLang="en-US" sz="11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9" name="右矢印 18"/>
            <p:cNvSpPr/>
            <p:nvPr/>
          </p:nvSpPr>
          <p:spPr>
            <a:xfrm rot="10800000">
              <a:off x="1769898" y="393384"/>
              <a:ext cx="180000" cy="170181"/>
            </a:xfrm>
            <a:prstGeom prst="rightArrow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  <p:grpSp>
          <p:nvGrpSpPr>
            <p:cNvPr id="20" name="グループ化 19"/>
            <p:cNvGrpSpPr/>
            <p:nvPr/>
          </p:nvGrpSpPr>
          <p:grpSpPr>
            <a:xfrm>
              <a:off x="135172" y="318052"/>
              <a:ext cx="1585595" cy="1437033"/>
              <a:chOff x="0" y="0"/>
              <a:chExt cx="1585595" cy="1437033"/>
            </a:xfrm>
          </p:grpSpPr>
          <p:sp>
            <p:nvSpPr>
              <p:cNvPr id="22" name="正方形/長方形 21"/>
              <p:cNvSpPr/>
              <p:nvPr/>
            </p:nvSpPr>
            <p:spPr>
              <a:xfrm>
                <a:off x="0" y="1113183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defRPr/>
                </a:pPr>
                <a:r>
                  <a:rPr kumimoji="0" lang="en-US" sz="1050" kern="100" dirty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MariaDB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>
                <a:off x="0" y="73152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httpd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正方形/長方形 23"/>
              <p:cNvSpPr/>
              <p:nvPr/>
            </p:nvSpPr>
            <p:spPr>
              <a:xfrm>
                <a:off x="0" y="36576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PHP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正方形/長方形 24"/>
              <p:cNvSpPr/>
              <p:nvPr/>
            </p:nvSpPr>
            <p:spPr>
              <a:xfrm>
                <a:off x="0" y="0"/>
                <a:ext cx="1585595" cy="323850"/>
              </a:xfrm>
              <a:prstGeom prst="rect">
                <a:avLst/>
              </a:prstGeom>
              <a:noFill/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050" kern="100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IT Automation</a:t>
                </a:r>
                <a:endParaRPr kumimoji="0" lang="ja-JP" altLang="en-US" sz="1050" b="0" i="0" u="none" strike="noStrike" kern="1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Segoe UI" panose="020B0502040204020203" pitchFamily="34" charset="0"/>
                  <a:ea typeface="ＭＳ 明朝" panose="02020609040205080304" pitchFamily="17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" name="右中かっこ 20"/>
            <p:cNvSpPr/>
            <p:nvPr/>
          </p:nvSpPr>
          <p:spPr>
            <a:xfrm>
              <a:off x="1796995" y="644055"/>
              <a:ext cx="198782" cy="1113161"/>
            </a:xfrm>
            <a:prstGeom prst="rightBrace">
              <a:avLst/>
            </a:prstGeom>
            <a:noFill/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anose="020B0502040204020203" pitchFamily="34" charset="0"/>
                <a:ea typeface="ＭＳ 明朝" panose="02020609040205080304" pitchFamily="17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12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2599</Words>
  <Application>Microsoft Office PowerPoint</Application>
  <PresentationFormat>画面に合わせる (4:3)</PresentationFormat>
  <Paragraphs>513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HGP創英角ｺﾞｼｯｸUB</vt:lpstr>
      <vt:lpstr>Meiryo UI</vt:lpstr>
      <vt:lpstr>ＭＳ Ｐゴシック</vt:lpstr>
      <vt:lpstr>ＭＳ 明朝</vt:lpstr>
      <vt:lpstr>メイリオ</vt:lpstr>
      <vt:lpstr>游ゴシック</vt:lpstr>
      <vt:lpstr>游ゴシック Light</vt:lpstr>
      <vt:lpstr>Arial</vt:lpstr>
      <vt:lpstr>Calibri</vt:lpstr>
      <vt:lpstr>Century</vt:lpstr>
      <vt:lpstr>Segoe UI</vt:lpstr>
      <vt:lpstr>Tahoma</vt:lpstr>
      <vt:lpstr>Times New Roman</vt:lpstr>
      <vt:lpstr>Wingdings</vt:lpstr>
      <vt:lpstr>NEC_standard4_3</vt:lpstr>
      <vt:lpstr>デザインの設定</vt:lpstr>
      <vt:lpstr>PowerPoint プレゼンテーション</vt:lpstr>
      <vt:lpstr>Table of Contents</vt:lpstr>
      <vt:lpstr>1.　Introduction</vt:lpstr>
      <vt:lpstr>1.1 About This Guide</vt:lpstr>
      <vt:lpstr>2.　System Configuration</vt:lpstr>
      <vt:lpstr>2.1  Associated execution function</vt:lpstr>
      <vt:lpstr>2.2 System Requirements</vt:lpstr>
      <vt:lpstr>3.　IT Automation Construction Procedure</vt:lpstr>
      <vt:lpstr>3.1 Online Installation</vt:lpstr>
      <vt:lpstr>3.2 Preparation (1/2)</vt:lpstr>
      <vt:lpstr>3.3 Preparation (2/2)</vt:lpstr>
      <vt:lpstr>3.4 IT Automation Construction flow</vt:lpstr>
      <vt:lpstr>3.5 Construction (1/7)</vt:lpstr>
      <vt:lpstr>3.6  Construction (2/7)</vt:lpstr>
      <vt:lpstr>3.7  Construction (3/7)</vt:lpstr>
      <vt:lpstr>3.8  Construction (4/7)</vt:lpstr>
      <vt:lpstr>3.9 Construction (5/7)</vt:lpstr>
      <vt:lpstr>3.10 Construction (6/7)</vt:lpstr>
      <vt:lpstr>3.11 Construction (7/7)</vt:lpstr>
      <vt:lpstr>4.　IT Automation Operation Check</vt:lpstr>
      <vt:lpstr>4.1 Operation Check (1/6)</vt:lpstr>
      <vt:lpstr>4.2 Operation Check (2/6)</vt:lpstr>
      <vt:lpstr>4.3 Operation Check (3/6)</vt:lpstr>
      <vt:lpstr>4.4 Operation Check (4/6)</vt:lpstr>
      <vt:lpstr>4.5 Operation Check (5/6)</vt:lpstr>
      <vt:lpstr>4.6 Operation Check (6/6)</vt:lpstr>
      <vt:lpstr>4.7 Reference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2020-10-02T06:27:17Z</dcterms:modified>
</cp:coreProperties>
</file>