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3"/>
  </p:notesMasterIdLst>
  <p:handoutMasterIdLst>
    <p:handoutMasterId r:id="rId34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40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33" r:id="rId25"/>
    <p:sldId id="534" r:id="rId26"/>
    <p:sldId id="535" r:id="rId27"/>
    <p:sldId id="536" r:id="rId28"/>
    <p:sldId id="537" r:id="rId29"/>
    <p:sldId id="538" r:id="rId30"/>
    <p:sldId id="539" r:id="rId31"/>
    <p:sldId id="318" r:id="rId32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</p14:sldIdLst>
        </p14:section>
        <p14:section name="2.　システム構成" id="{A8A060BF-92DF-4F47-AFEF-F5FA058AAEFB}">
          <p14:sldIdLst>
            <p14:sldId id="530"/>
            <p14:sldId id="510"/>
            <p14:sldId id="511"/>
            <p14:sldId id="532"/>
            <p14:sldId id="540"/>
          </p14:sldIdLst>
        </p14:section>
        <p14:section name="3.　ITA環境構築手順" id="{2DA9D39A-9EC8-4ACB-A005-AEAFEA3CF08F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D446366E-9E78-45E3-8F73-A5F6CC724FCE}">
          <p14:sldIdLst>
            <p14:sldId id="524"/>
            <p14:sldId id="533"/>
            <p14:sldId id="534"/>
            <p14:sldId id="535"/>
            <p14:sldId id="536"/>
            <p14:sldId id="537"/>
            <p14:sldId id="538"/>
            <p14:sldId id="53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5507" autoAdjust="0"/>
  </p:normalViewPr>
  <p:slideViewPr>
    <p:cSldViewPr>
      <p:cViewPr varScale="1">
        <p:scale>
          <a:sx n="87" d="100"/>
          <a:sy n="87" d="100"/>
        </p:scale>
        <p:origin x="1238" y="77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2020/10/2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2020/10/2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1.5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オフラインインストール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環境</a:t>
            </a:r>
            <a:r>
              <a:rPr lang="zh-TW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オフ</a:t>
            </a:r>
            <a:r>
              <a:rPr lang="ja-JP" altLang="en-US" dirty="0" smtClean="0"/>
              <a:t>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</a:t>
            </a:r>
            <a:r>
              <a:rPr lang="ja-JP" altLang="en-US" dirty="0"/>
              <a:t>手順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</a:t>
            </a:r>
            <a:r>
              <a:rPr lang="ja-JP" altLang="en-US" sz="1400" dirty="0"/>
              <a:t>がオフライン</a:t>
            </a:r>
            <a:r>
              <a:rPr lang="ja-JP" altLang="en-US" sz="1400" dirty="0" smtClean="0"/>
              <a:t>環境の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、以下</a:t>
            </a:r>
            <a:r>
              <a:rPr lang="ja-JP" altLang="en-US" sz="1400" dirty="0"/>
              <a:t>の手順で環境構築を行います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ライブラリ収集用のサーバ</a:t>
            </a:r>
            <a:r>
              <a:rPr lang="en-US" altLang="ja-JP" sz="1400" dirty="0"/>
              <a:t>(</a:t>
            </a:r>
            <a:r>
              <a:rPr lang="ja-JP" altLang="en-US" sz="1400" dirty="0"/>
              <a:t>オンライン</a:t>
            </a:r>
            <a:r>
              <a:rPr lang="en-US" altLang="ja-JP" sz="1400" dirty="0"/>
              <a:t>)</a:t>
            </a:r>
            <a:r>
              <a:rPr lang="ja-JP" altLang="en-US" sz="1400" dirty="0"/>
              <a:t>にてインターネット経由で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必要なライブラリを収集し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インストールパッケージ</a:t>
            </a:r>
            <a:r>
              <a:rPr lang="ja-JP" altLang="en-US" sz="1400" dirty="0"/>
              <a:t>とライブラリを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一つに圧縮し、インストールパッケージ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を作成します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記憶媒体等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サーバに、インストールパッケージ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を移動します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からローカルリポジトリを作成し、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必要なライブラリのインストール</a:t>
            </a:r>
            <a:r>
              <a:rPr lang="ja-JP" altLang="en-US" sz="1400" dirty="0" smtClean="0"/>
              <a:t>と、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インストーラー</a:t>
            </a:r>
            <a:r>
              <a:rPr lang="ja-JP" altLang="en-US" sz="1400" dirty="0"/>
              <a:t>の実行を行います。</a:t>
            </a:r>
          </a:p>
          <a:p>
            <a:pPr marL="0" indent="0">
              <a:buNone/>
            </a:pP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403560" y="3501010"/>
            <a:ext cx="5616780" cy="2982716"/>
            <a:chOff x="1187530" y="2204830"/>
            <a:chExt cx="7561050" cy="434273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34535" y="1733881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1288624" y="2567630"/>
              <a:ext cx="2580852" cy="1325135"/>
              <a:chOff x="0" y="-212240"/>
              <a:chExt cx="1360968" cy="1424351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0" y="0"/>
                <a:ext cx="1360968" cy="12121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0" name="テキスト ボックス 9"/>
              <p:cNvSpPr txBox="1"/>
              <p:nvPr/>
            </p:nvSpPr>
            <p:spPr>
              <a:xfrm>
                <a:off x="26446" y="-212240"/>
                <a:ext cx="832570" cy="5008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収集用のサーバ</a:t>
                </a:r>
              </a:p>
            </p:txBody>
          </p:sp>
        </p:grpSp>
        <p:sp>
          <p:nvSpPr>
            <p:cNvPr id="7" name="テキスト ボックス 18"/>
            <p:cNvSpPr txBox="1"/>
            <p:nvPr/>
          </p:nvSpPr>
          <p:spPr>
            <a:xfrm>
              <a:off x="2243412" y="2204830"/>
              <a:ext cx="1210139" cy="23711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8" name="テキスト ボックス 17"/>
            <p:cNvSpPr txBox="1"/>
            <p:nvPr/>
          </p:nvSpPr>
          <p:spPr>
            <a:xfrm>
              <a:off x="7042447" y="2360533"/>
              <a:ext cx="1586008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826392" y="2767541"/>
              <a:ext cx="1922188" cy="112765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1569413" y="3178083"/>
              <a:ext cx="2161164" cy="539190"/>
              <a:chOff x="-15" y="-26807"/>
              <a:chExt cx="986910" cy="428858"/>
            </a:xfrm>
          </p:grpSpPr>
          <p:sp>
            <p:nvSpPr>
              <p:cNvPr id="37" name="台形 36"/>
              <p:cNvSpPr/>
              <p:nvPr/>
            </p:nvSpPr>
            <p:spPr>
              <a:xfrm>
                <a:off x="50488" y="-26807"/>
                <a:ext cx="235612" cy="142239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-15" y="23818"/>
                <a:ext cx="986910" cy="37823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インストールパッケージ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オフライン用</a:t>
                </a: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)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右矢印 10"/>
            <p:cNvSpPr/>
            <p:nvPr/>
          </p:nvSpPr>
          <p:spPr>
            <a:xfrm rot="10800000">
              <a:off x="3620865" y="3396807"/>
              <a:ext cx="3351853" cy="16969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57000" y="3022194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3" name="直線コネクタ 12"/>
            <p:cNvCxnSpPr/>
            <p:nvPr/>
          </p:nvCxnSpPr>
          <p:spPr>
            <a:xfrm>
              <a:off x="1187530" y="4337209"/>
              <a:ext cx="4358145" cy="408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225"/>
            <p:cNvSpPr txBox="1"/>
            <p:nvPr/>
          </p:nvSpPr>
          <p:spPr>
            <a:xfrm>
              <a:off x="7208308" y="2656479"/>
              <a:ext cx="1210000" cy="3108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リポジトリ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4377643" y="3174767"/>
              <a:ext cx="1251402" cy="501126"/>
              <a:chOff x="0" y="0"/>
              <a:chExt cx="768545" cy="420969"/>
            </a:xfrm>
          </p:grpSpPr>
          <p:sp>
            <p:nvSpPr>
              <p:cNvPr id="35" name="台形 34"/>
              <p:cNvSpPr/>
              <p:nvPr/>
            </p:nvSpPr>
            <p:spPr>
              <a:xfrm>
                <a:off x="50488" y="0"/>
                <a:ext cx="235612" cy="142240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0" y="78537"/>
                <a:ext cx="768545" cy="3424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1288624" y="4670394"/>
              <a:ext cx="4402358" cy="158763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4040658" y="4759243"/>
              <a:ext cx="1506386" cy="1021355"/>
              <a:chOff x="111354" y="0"/>
              <a:chExt cx="1248610" cy="1498424"/>
            </a:xfrm>
          </p:grpSpPr>
          <p:sp>
            <p:nvSpPr>
              <p:cNvPr id="29" name="円柱 28"/>
              <p:cNvSpPr/>
              <p:nvPr/>
            </p:nvSpPr>
            <p:spPr>
              <a:xfrm>
                <a:off x="285008" y="147566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0" name="円柱 29"/>
              <p:cNvSpPr/>
              <p:nvPr/>
            </p:nvSpPr>
            <p:spPr>
              <a:xfrm>
                <a:off x="534390" y="195068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テキスト ボックス 276"/>
              <p:cNvSpPr txBox="1"/>
              <p:nvPr/>
            </p:nvSpPr>
            <p:spPr>
              <a:xfrm>
                <a:off x="250264" y="586689"/>
                <a:ext cx="1003057" cy="9117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ロー</a:t>
                </a:r>
                <a:r>
                  <a:rPr lang="ja-JP" altLang="en-US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カル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リポジトリ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111354" y="0"/>
                <a:ext cx="1248610" cy="12112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3" name="円柱 32"/>
              <p:cNvSpPr/>
              <p:nvPr/>
            </p:nvSpPr>
            <p:spPr>
              <a:xfrm>
                <a:off x="356389" y="285205"/>
                <a:ext cx="395404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4" name="円柱 33"/>
              <p:cNvSpPr/>
              <p:nvPr/>
            </p:nvSpPr>
            <p:spPr>
              <a:xfrm>
                <a:off x="676894" y="405757"/>
                <a:ext cx="395514" cy="215851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endParaRPr lang="ja-JP" sz="1050" kern="100" dirty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テキスト ボックス 262"/>
            <p:cNvSpPr txBox="1"/>
            <p:nvPr/>
          </p:nvSpPr>
          <p:spPr>
            <a:xfrm>
              <a:off x="1356008" y="4514750"/>
              <a:ext cx="1356360" cy="2382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264"/>
            <p:cNvSpPr txBox="1"/>
            <p:nvPr/>
          </p:nvSpPr>
          <p:spPr>
            <a:xfrm>
              <a:off x="3197163" y="6310454"/>
              <a:ext cx="1210140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490815" y="4811072"/>
              <a:ext cx="2240807" cy="3017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490815" y="5159064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PHP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490815" y="5499652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httpd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490815" y="5855049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a typeface="ＭＳ 明朝" panose="02020609040205080304" pitchFamily="17" charset="-128"/>
                  <a:cs typeface="Times New Roman" panose="02020603050405020304" pitchFamily="18" charset="0"/>
                </a:rPr>
                <a:t>MariaDB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円柱 23"/>
            <p:cNvSpPr/>
            <p:nvPr/>
          </p:nvSpPr>
          <p:spPr>
            <a:xfrm>
              <a:off x="7230773" y="3100726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5" name="円柱 24"/>
            <p:cNvSpPr/>
            <p:nvPr/>
          </p:nvSpPr>
          <p:spPr>
            <a:xfrm>
              <a:off x="7522825" y="3130342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6" name="円柱 25"/>
            <p:cNvSpPr/>
            <p:nvPr/>
          </p:nvSpPr>
          <p:spPr>
            <a:xfrm>
              <a:off x="7309403" y="3196979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7" name="円柱 26"/>
            <p:cNvSpPr/>
            <p:nvPr/>
          </p:nvSpPr>
          <p:spPr>
            <a:xfrm>
              <a:off x="7702550" y="3278424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 dirty="0" smtClean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um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右矢印 27"/>
            <p:cNvSpPr/>
            <p:nvPr/>
          </p:nvSpPr>
          <p:spPr>
            <a:xfrm rot="5400000">
              <a:off x="2519861" y="4098674"/>
              <a:ext cx="1156103" cy="270083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78183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/ita</a:t>
                      </a:r>
                      <a:r>
                        <a:rPr lang="en-US" sz="900" kern="100" dirty="0" smtClean="0">
                          <a:effectLst/>
                        </a:rPr>
                        <a:t>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環境構築フロー</a:t>
            </a:r>
            <a:r>
              <a:rPr lang="ja-JP" altLang="en-US" dirty="0" smtClean="0"/>
              <a:t>（</a:t>
            </a:r>
            <a:r>
              <a:rPr lang="ja-JP" altLang="en-US" dirty="0"/>
              <a:t>オフ</a:t>
            </a:r>
            <a:r>
              <a:rPr lang="ja-JP" altLang="en-US" dirty="0" smtClean="0"/>
              <a:t>ライン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環境構築は以下のフローとなっています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3925144"/>
            <a:chOff x="360042" y="1551008"/>
            <a:chExt cx="7939006" cy="3925144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r>
                <a:rPr kumimoji="0" lang="ja-JP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からの資材</a:t>
              </a:r>
              <a:r>
                <a:rPr kumimoji="0" lang="ja-JP" altLang="en-US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ダウンロード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72983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ライブラリ収集用サーバ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 flipH="1">
              <a:off x="2400309" y="2490342"/>
              <a:ext cx="11390" cy="298581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作業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⑦環境構築ツール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オフライン版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環境設定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</a:t>
              </a:r>
              <a:r>
                <a:rPr kumimoji="0" 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Apache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PHP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関連インストール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(Ansible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</a:t>
              </a: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展開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⑥アンサーファイル編集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655454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を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lvl="0" algn="ctr">
                <a:defRPr/>
              </a:pP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へ記憶媒体等で移動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②セッティングファイル編集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33350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③ライブラリ収集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スクリプト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ライブラリ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収集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オフラインインストール用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    圧縮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ファイル作成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1/8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オンライン環境</a:t>
            </a:r>
            <a:r>
              <a:rPr lang="ja-JP" altLang="en-US" dirty="0" smtClean="0"/>
              <a:t>で実施します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環境</a:t>
            </a:r>
            <a:r>
              <a:rPr lang="ja-JP" altLang="en-US" dirty="0"/>
              <a:t>構築ユーザーは</a:t>
            </a:r>
            <a:r>
              <a:rPr lang="en-US" altLang="ja-JP" dirty="0"/>
              <a:t>root</a:t>
            </a:r>
            <a:r>
              <a:rPr lang="ja-JP" altLang="en-US" dirty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からの資材</a:t>
            </a:r>
            <a:r>
              <a:rPr lang="ja-JP" altLang="en-US" dirty="0" smtClean="0"/>
              <a:t>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#</a:t>
            </a:r>
            <a:r>
              <a:rPr lang="en-US" altLang="ja-JP" sz="1400" dirty="0" smtClean="0"/>
              <a:t> </a:t>
            </a:r>
            <a:r>
              <a:rPr lang="en-US" altLang="ja-JP" sz="1400" dirty="0" err="1"/>
              <a:t>wget</a:t>
            </a:r>
            <a:r>
              <a:rPr lang="en-US" altLang="ja-JP" sz="1400" dirty="0"/>
              <a:t> https://github.com/exastro-suite/it-automation/releases/download/v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資材の展開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.tar.gz</a:t>
            </a:r>
            <a:r>
              <a:rPr lang="ja-JP" altLang="en-US" dirty="0" smtClean="0"/>
              <a:t> ファイルを解凍します。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/>
              <a:t>exastro-it-automation-</a:t>
            </a:r>
            <a:r>
              <a:rPr lang="en-US" altLang="ja-JP" sz="1400">
                <a:solidFill>
                  <a:srgbClr val="FF0000"/>
                </a:solidFill>
              </a:rPr>
              <a:t>x.x.x</a:t>
            </a:r>
            <a:r>
              <a:rPr lang="en-US" altLang="ja-JP" sz="1400"/>
              <a:t>.tar.gz</a:t>
            </a:r>
            <a:r>
              <a:rPr lang="en-US" altLang="ja-JP" sz="1400"/>
              <a:t/>
            </a:r>
            <a:br>
              <a:rPr lang="en-US" altLang="ja-JP" sz="140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2/8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</a:t>
            </a:r>
            <a:r>
              <a:rPr lang="ja-JP" altLang="en-US" dirty="0" smtClean="0"/>
              <a:t>セッティングファイル（</a:t>
            </a:r>
            <a:r>
              <a:rPr lang="en-US" altLang="ja-JP" dirty="0" smtClean="0"/>
              <a:t>ita_builder_setting.txt</a:t>
            </a:r>
            <a:r>
              <a:rPr lang="ja-JP" altLang="en-US" dirty="0"/>
              <a:t>）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9518"/>
              </p:ext>
            </p:extLst>
          </p:nvPr>
        </p:nvGraphicFramePr>
        <p:xfrm>
          <a:off x="179512" y="1844781"/>
          <a:ext cx="8784000" cy="2293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</a:t>
                      </a:r>
                      <a:r>
                        <a:rPr lang="en-US" sz="900" kern="100" dirty="0" smtClean="0">
                          <a:effectLst/>
                        </a:rPr>
                        <a:t>CentOS7","CentOS8","RHEL7","RHEL8</a:t>
                      </a:r>
                      <a:r>
                        <a:rPr lang="en-US" altLang="ja-JP" sz="900" kern="100" dirty="0" smtClean="0">
                          <a:effectLst/>
                        </a:rPr>
                        <a:t>“, "RHEL7_AWS“, "RHEL8_AWS")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*)RHEL7_AWS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RHEL7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   RHEL8_AWS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</a:rPr>
                        <a:t>サーバの</a:t>
                      </a:r>
                      <a:r>
                        <a:rPr lang="en-US" altLang="ja-JP" sz="900" kern="100" dirty="0" smtClean="0">
                          <a:effectLst/>
                        </a:rPr>
                        <a:t>OS</a:t>
                      </a:r>
                      <a:r>
                        <a:rPr lang="ja-JP" altLang="ja-JP" sz="900" kern="100" dirty="0" smtClean="0">
                          <a:effectLst/>
                        </a:rPr>
                        <a:t>が</a:t>
                      </a:r>
                      <a:r>
                        <a:rPr lang="en-US" altLang="ja-JP" sz="900" kern="100" dirty="0" smtClean="0">
                          <a:effectLst/>
                        </a:rPr>
                        <a:t>RHEL7</a:t>
                      </a:r>
                      <a:r>
                        <a:rPr lang="ja-JP" altLang="en-US" sz="900" kern="100" dirty="0" smtClean="0">
                          <a:effectLst/>
                        </a:rPr>
                        <a:t>または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  <a:r>
                        <a:rPr lang="ja-JP" altLang="ja-JP" sz="900" kern="100" dirty="0" smtClean="0">
                          <a:effectLst/>
                        </a:rPr>
                        <a:t>の場合必須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※AWS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</a:t>
                      </a:r>
                      <a:r>
                        <a:rPr lang="ja-JP" altLang="en-US" sz="900" kern="100" dirty="0" smtClean="0">
                          <a:effectLst/>
                        </a:rPr>
                        <a:t>の場合は不要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0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2092752" y="1628750"/>
            <a:ext cx="5431658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8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CentOS7","CentOS8","RHEL7","RHEL8","RHEL7_AWS","RHEL8_AWS")</a:t>
            </a:r>
            <a:endParaRPr kumimoji="0" lang="en-US" sz="90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("CentOS7,"CentOS8","RHEL7","RHEL8")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34" name="直線コネクタ 33"/>
          <p:cNvCxnSpPr/>
          <p:nvPr/>
        </p:nvCxnSpPr>
        <p:spPr bwMode="auto">
          <a:xfrm flipH="1">
            <a:off x="1861091" y="2216344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/>
          <p:nvPr/>
        </p:nvCxnSpPr>
        <p:spPr bwMode="auto">
          <a:xfrm>
            <a:off x="2220505" y="2216344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線コネクタ 35"/>
          <p:cNvCxnSpPr/>
          <p:nvPr/>
        </p:nvCxnSpPr>
        <p:spPr bwMode="auto">
          <a:xfrm>
            <a:off x="60841" y="2389114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正方形/長方形 36"/>
          <p:cNvSpPr/>
          <p:nvPr/>
        </p:nvSpPr>
        <p:spPr>
          <a:xfrm>
            <a:off x="2123660" y="2277030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38" name="直線コネクタ 37"/>
          <p:cNvCxnSpPr/>
          <p:nvPr/>
        </p:nvCxnSpPr>
        <p:spPr bwMode="auto">
          <a:xfrm>
            <a:off x="5652150" y="294800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テキスト ボックス 38"/>
          <p:cNvSpPr txBox="1"/>
          <p:nvPr/>
        </p:nvSpPr>
        <p:spPr>
          <a:xfrm>
            <a:off x="0" y="2152931"/>
            <a:ext cx="1972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6842081" y="2458645"/>
            <a:ext cx="1728240" cy="8983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6586514" y="2205133"/>
            <a:ext cx="565503" cy="549789"/>
            <a:chOff x="162795" y="3812178"/>
            <a:chExt cx="565503" cy="549789"/>
          </a:xfrm>
        </p:grpSpPr>
        <p:sp>
          <p:nvSpPr>
            <p:cNvPr id="4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ja-JP" altLang="en-US" dirty="0"/>
              <a:t>ライブラリ収集</a:t>
            </a:r>
            <a:r>
              <a:rPr lang="ja-JP" altLang="en-US" dirty="0" smtClean="0"/>
              <a:t>スクリプトの実行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</a:t>
            </a:r>
            <a:r>
              <a:rPr lang="ja-JP" altLang="en-US" dirty="0"/>
              <a:t>、ライブラリ収集スクリプトを</a:t>
            </a:r>
            <a:r>
              <a:rPr lang="ja-JP" altLang="en-US" dirty="0" smtClean="0"/>
              <a:t>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sh ita_gather_library.sh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</a:t>
            </a:r>
            <a:r>
              <a:rPr lang="ja-JP" altLang="en-US" dirty="0" smtClean="0"/>
              <a:t>確認</a:t>
            </a:r>
            <a:endParaRPr lang="ja-JP" altLang="en-US" dirty="0"/>
          </a:p>
          <a:p>
            <a:pPr lvl="1"/>
            <a:r>
              <a:rPr lang="ja-JP" altLang="en-US" dirty="0"/>
              <a:t>ライブラリ収集スクリプトを実行する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ita_gather.log 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処理</a:t>
            </a:r>
            <a:r>
              <a:rPr lang="ja-JP" altLang="en-US" dirty="0"/>
              <a:t>内容</a:t>
            </a:r>
            <a:r>
              <a:rPr lang="ja-JP" altLang="en-US" dirty="0" smtClean="0"/>
              <a:t>が出力</a:t>
            </a:r>
            <a:r>
              <a:rPr lang="ja-JP" altLang="en-US" dirty="0"/>
              <a:t>されます。</a:t>
            </a:r>
          </a:p>
          <a:p>
            <a:pPr lvl="1"/>
            <a:r>
              <a:rPr lang="ja-JP" altLang="en-US" dirty="0"/>
              <a:t>ログ格納パス</a:t>
            </a:r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/(</a:t>
            </a:r>
            <a:r>
              <a:rPr lang="ja-JP" altLang="en-US" dirty="0"/>
              <a:t>インストール資材展開先</a:t>
            </a:r>
            <a:r>
              <a:rPr lang="en-US" altLang="ja-JP" dirty="0" smtClean="0"/>
              <a:t>)/ita_install_package/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ファイルの移動</a:t>
            </a:r>
            <a:endParaRPr lang="ja-JP" altLang="en-US" dirty="0"/>
          </a:p>
          <a:p>
            <a:pPr lvl="1"/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へ記憶</a:t>
            </a:r>
            <a:r>
              <a:rPr lang="ja-JP" altLang="en-US" dirty="0" smtClean="0"/>
              <a:t>媒体等で移動します。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以降の手順は、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サーバ（</a:t>
            </a:r>
            <a:r>
              <a:rPr lang="ja-JP" altLang="en-US" dirty="0" smtClean="0">
                <a:solidFill>
                  <a:srgbClr val="FF0000"/>
                </a:solidFill>
              </a:rPr>
              <a:t>オフライン環境</a:t>
            </a:r>
            <a:r>
              <a:rPr lang="ja-JP" altLang="en-US" dirty="0" smtClean="0"/>
              <a:t>）で実施します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サーバ上で、</a:t>
            </a:r>
            <a:r>
              <a:rPr lang="ja-JP" altLang="en-US" dirty="0"/>
              <a:t>インストールパッケージ（オフライン用</a:t>
            </a:r>
            <a:r>
              <a:rPr lang="ja-JP" altLang="en-US" dirty="0" smtClean="0"/>
              <a:t>）を展開します。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tar </a:t>
            </a:r>
            <a:r>
              <a:rPr lang="en-US" altLang="ja-JP" dirty="0"/>
              <a:t>zxf</a:t>
            </a:r>
            <a:r>
              <a:rPr lang="ja-JP" altLang="en-US" dirty="0"/>
              <a:t> </a:t>
            </a:r>
            <a:r>
              <a:rPr lang="en-US" altLang="ja-JP" dirty="0" smtClean="0"/>
              <a:t>ita_Ver</a:t>
            </a:r>
            <a:r>
              <a:rPr lang="en-US" altLang="ja-JP" dirty="0" smtClean="0">
                <a:solidFill>
                  <a:srgbClr val="FF0000"/>
                </a:solidFill>
              </a:rPr>
              <a:t>x.x</a:t>
            </a:r>
            <a:r>
              <a:rPr lang="en-US" altLang="ja-JP" dirty="0" smtClean="0"/>
              <a:t>_offline_</a:t>
            </a:r>
            <a:r>
              <a:rPr lang="en-US" altLang="ja-JP" dirty="0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smtClean="0"/>
              <a:t>.tar.gz</a:t>
            </a:r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初期値は</a:t>
            </a:r>
            <a:r>
              <a:rPr lang="en-US" altLang="ja-JP" dirty="0" err="1" smtClean="0"/>
              <a:t>ita_base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ansible_driver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createparam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Hostgroup</a:t>
            </a:r>
            <a:r>
              <a:rPr lang="ja-JP" altLang="en-US" dirty="0" smtClean="0"/>
              <a:t>のインストール設定が</a:t>
            </a:r>
            <a:r>
              <a:rPr lang="en-US" altLang="ja-JP" dirty="0" smtClean="0"/>
              <a:t>yes</a:t>
            </a:r>
            <a:r>
              <a:rPr lang="ja-JP" altLang="en-US" dirty="0" smtClean="0"/>
              <a:t>となっています。インストールしない場合は、設定値を</a:t>
            </a:r>
            <a:r>
              <a:rPr lang="en-US" altLang="ja-JP" dirty="0" smtClean="0"/>
              <a:t>no</a:t>
            </a:r>
            <a:r>
              <a:rPr lang="ja-JP" altLang="en-US" dirty="0" smtClean="0"/>
              <a:t>としてください。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521617"/>
              </p:ext>
            </p:extLst>
          </p:nvPr>
        </p:nvGraphicFramePr>
        <p:xfrm>
          <a:off x="539440" y="2060814"/>
          <a:ext cx="8065121" cy="4358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</a:t>
                      </a:r>
                      <a:r>
                        <a:rPr lang="ja-JP" sz="1000" kern="100" dirty="0">
                          <a:effectLst/>
                        </a:rPr>
                        <a:t>インストールするディレクトリを絶対パスで指定してください。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root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ユーザー名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9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ja-JP" altLang="en-US" sz="1000" kern="100" dirty="0" smtClean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97951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Terraform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174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2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6/8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640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RHEL7"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7020920" y="3665166"/>
            <a:ext cx="2015700" cy="1492074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パスワードに記号を含めるとエラーになる場合があります。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1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8" name="直線コネクタ 17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99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312460" cy="629135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</a:t>
            </a:r>
            <a:r>
              <a:rPr lang="ja-JP" altLang="en-US" sz="1400" dirty="0" smtClean="0">
                <a:latin typeface="+mn-ea"/>
              </a:rPr>
              <a:t>ついて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 smtClean="0">
                <a:latin typeface="+mn-ea"/>
              </a:rPr>
              <a:t>システム</a:t>
            </a:r>
            <a:r>
              <a:rPr lang="ja-JP" altLang="en-US" sz="1400" dirty="0">
                <a:latin typeface="+mn-ea"/>
              </a:rPr>
              <a:t>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環境構築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動作環境・条件（</a:t>
            </a:r>
            <a:r>
              <a:rPr lang="en-US" altLang="ja-JP" sz="1400" dirty="0" smtClean="0">
                <a:latin typeface="+mn-ea"/>
              </a:rPr>
              <a:t>1/3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動作環境・</a:t>
            </a:r>
            <a:r>
              <a:rPr lang="ja-JP" altLang="en-US" sz="1400" dirty="0" smtClean="0">
                <a:latin typeface="+mn-ea"/>
              </a:rPr>
              <a:t>条件（</a:t>
            </a:r>
            <a:r>
              <a:rPr lang="en-US" altLang="ja-JP" sz="1400" dirty="0" smtClean="0">
                <a:latin typeface="+mn-ea"/>
              </a:rPr>
              <a:t>2/3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2.4</a:t>
            </a:r>
            <a:r>
              <a:rPr lang="ja-JP" altLang="en-US" sz="1400" dirty="0">
                <a:latin typeface="+mn-ea"/>
              </a:rPr>
              <a:t>　 動作環境・条件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3</a:t>
            </a:r>
            <a:r>
              <a:rPr lang="en-US" altLang="ja-JP" sz="1400" dirty="0" smtClean="0">
                <a:latin typeface="+mn-ea"/>
              </a:rPr>
              <a:t>/3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環境</a:t>
            </a:r>
            <a:r>
              <a:rPr lang="zh-TW" altLang="en-US" sz="1400" dirty="0">
                <a:latin typeface="+mn-ea"/>
              </a:rPr>
              <a:t>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オフラインインストール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環境</a:t>
            </a:r>
            <a:r>
              <a:rPr lang="ja-JP" altLang="en-US" sz="1400" dirty="0">
                <a:latin typeface="+mn-ea"/>
              </a:rPr>
              <a:t>構築フロー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  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6/8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7/8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8/8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291631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動作</a:t>
            </a:r>
            <a:r>
              <a:rPr lang="ja-JP" altLang="en-US" sz="1400" dirty="0">
                <a:latin typeface="+mn-ea"/>
              </a:rPr>
              <a:t>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    </a:t>
            </a:r>
            <a:r>
              <a:rPr lang="en-US" altLang="zh-TW" sz="1400" dirty="0">
                <a:latin typeface="+mn-ea"/>
              </a:rPr>
              <a:t>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6/6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4.7</a:t>
            </a:r>
            <a:r>
              <a:rPr lang="zh-TW" altLang="en-US" sz="1400" dirty="0">
                <a:latin typeface="+mn-ea"/>
              </a:rPr>
              <a:t>　 </a:t>
            </a:r>
            <a:r>
              <a:rPr lang="ja-JP" altLang="en-US" sz="1400" dirty="0" smtClean="0">
                <a:latin typeface="+mn-ea"/>
              </a:rPr>
              <a:t>参考</a:t>
            </a:r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 smtClean="0"/>
              <a:t>(</a:t>
            </a:r>
            <a:r>
              <a:rPr lang="ja-JP" altLang="en-US" dirty="0"/>
              <a:t>オフ</a:t>
            </a:r>
            <a:r>
              <a:rPr lang="ja-JP" altLang="en-US" dirty="0" smtClean="0"/>
              <a:t>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sh ita_builder_offline.sh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環境構築ツールを実行する</a:t>
            </a:r>
            <a:r>
              <a:rPr lang="ja-JP" altLang="en-US" dirty="0" smtClean="0"/>
              <a:t>と、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ita_installer.log </a:t>
            </a:r>
            <a:r>
              <a:rPr lang="ja-JP" altLang="en-US" dirty="0" smtClean="0"/>
              <a:t>に</a:t>
            </a:r>
            <a:r>
              <a:rPr lang="ja-JP" altLang="en-US" dirty="0"/>
              <a:t>処理内容が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出力されます。</a:t>
            </a:r>
            <a:endParaRPr lang="en-US" altLang="ja-JP" dirty="0"/>
          </a:p>
          <a:p>
            <a:pPr lvl="1"/>
            <a:r>
              <a:rPr lang="ja-JP" altLang="en-US" dirty="0"/>
              <a:t>ログ格納パス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</a:t>
            </a:r>
            <a:r>
              <a:rPr lang="en-US" altLang="ja-JP" sz="1400" dirty="0"/>
              <a:t>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908537"/>
              </p:ext>
            </p:extLst>
          </p:nvPr>
        </p:nvGraphicFramePr>
        <p:xfrm>
          <a:off x="631300" y="1700760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 smtClean="0">
                          <a:effectLst/>
                        </a:rPr>
                        <a:t>インストールドライバ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315367" y="5375031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メインメニューの表示による確認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 err="1"/>
              <a:t>WindowsPC</a:t>
            </a:r>
            <a:r>
              <a:rPr lang="ja-JP" altLang="en-US" dirty="0"/>
              <a:t>から下記の手順により、</a:t>
            </a:r>
            <a:r>
              <a:rPr lang="en-US" altLang="ja-JP" dirty="0"/>
              <a:t>ITA</a:t>
            </a:r>
            <a:r>
              <a:rPr lang="ja-JP" altLang="en-US" dirty="0"/>
              <a:t>システムメインメニューにアクセスし、</a:t>
            </a:r>
            <a:r>
              <a:rPr lang="en-US" altLang="ja-JP" dirty="0"/>
              <a:t>ITA</a:t>
            </a:r>
            <a:r>
              <a:rPr lang="ja-JP" altLang="en-US" dirty="0"/>
              <a:t>本体、各ドライバーが正常に表示されたことを確認してください。</a:t>
            </a: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http://</a:t>
            </a:r>
            <a:r>
              <a:rPr lang="ja-JP" altLang="en-US" b="1" u="sng" dirty="0" smtClean="0">
                <a:solidFill>
                  <a:srgbClr val="FF0000"/>
                </a:solidFill>
              </a:rPr>
              <a:t>（サーバの</a:t>
            </a:r>
            <a:r>
              <a:rPr lang="en-US" altLang="ja-JP" b="1" u="sng" dirty="0" smtClean="0">
                <a:solidFill>
                  <a:srgbClr val="FF0000"/>
                </a:solidFill>
              </a:rPr>
              <a:t>IP</a:t>
            </a:r>
            <a:r>
              <a:rPr lang="ja-JP" altLang="en-US" b="1" u="sng" dirty="0" smtClean="0">
                <a:solidFill>
                  <a:srgbClr val="FF0000"/>
                </a:solidFill>
              </a:rPr>
              <a:t>アドレス）</a:t>
            </a: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インストール</a:t>
            </a:r>
            <a:r>
              <a:rPr lang="ja-JP" altLang="en-US" dirty="0">
                <a:solidFill>
                  <a:srgbClr val="FF0000"/>
                </a:solidFill>
              </a:rPr>
              <a:t>後</a:t>
            </a:r>
            <a:r>
              <a:rPr lang="ja-JP" altLang="en-US" dirty="0" smtClean="0">
                <a:solidFill>
                  <a:srgbClr val="FF0000"/>
                </a:solidFill>
              </a:rPr>
              <a:t>は、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の両方のアクセスが可能です。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はセキュリティ的に脆弱なので、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で</a:t>
            </a:r>
            <a:r>
              <a:rPr lang="ja-JP" altLang="en-US" dirty="0">
                <a:solidFill>
                  <a:srgbClr val="FF0000"/>
                </a:solidFill>
              </a:rPr>
              <a:t>の</a:t>
            </a:r>
            <a:r>
              <a:rPr lang="ja-JP" altLang="en-US" dirty="0" smtClean="0">
                <a:solidFill>
                  <a:srgbClr val="FF0000"/>
                </a:solidFill>
              </a:rPr>
              <a:t>アクセスを推奨します。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kumimoji="1" lang="en-US" altLang="ja-JP" dirty="0" smtClean="0">
                <a:solidFill>
                  <a:srgbClr val="FF0000"/>
                </a:solidFill>
              </a:rPr>
              <a:t>HTTPS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でのアクセス方法は、動作確認（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4/6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）</a:t>
            </a:r>
            <a:r>
              <a:rPr lang="ja-JP" altLang="en-US" dirty="0">
                <a:solidFill>
                  <a:srgbClr val="FF0000"/>
                </a:solidFill>
              </a:rPr>
              <a:t>以降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を確認してください。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78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763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750"/>
              </p:ext>
            </p:extLst>
          </p:nvPr>
        </p:nvGraphicFramePr>
        <p:xfrm>
          <a:off x="1259540" y="1628750"/>
          <a:ext cx="6624920" cy="3249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</a:t>
                      </a:r>
                      <a:r>
                        <a:rPr lang="ja-JP" sz="1050" kern="100" dirty="0" smtClean="0">
                          <a:effectLst/>
                        </a:rPr>
                        <a:t>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エクスポート</a:t>
                      </a:r>
                      <a:r>
                        <a:rPr lang="en-US" altLang="ja-JP" sz="1050" kern="100" dirty="0" smtClean="0">
                          <a:effectLst/>
                        </a:rPr>
                        <a:t>/</a:t>
                      </a:r>
                      <a:r>
                        <a:rPr lang="ja-JP" altLang="en-US" sz="1050" kern="100" dirty="0" smtClean="0">
                          <a:effectLst/>
                        </a:rPr>
                        <a:t>インポート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Symphony</a:t>
                      </a:r>
                      <a:endParaRPr kumimoji="1" lang="ja-JP" altLang="ja-JP" sz="105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0994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endParaRPr kumimoji="1" lang="ja-JP" altLang="ja-JP" sz="105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557854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ホストグループ管理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898882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31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4/6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HTTPS</a:t>
            </a:r>
            <a:r>
              <a:rPr lang="ja-JP" altLang="en-US" dirty="0" smtClean="0"/>
              <a:t>でアクセスするための準備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 smtClean="0"/>
              <a:t>Windows10</a:t>
            </a:r>
            <a:r>
              <a:rPr lang="ja-JP" altLang="ja-JP" dirty="0" smtClean="0"/>
              <a:t>の</a:t>
            </a:r>
            <a:r>
              <a:rPr lang="ja-JP" altLang="ja-JP" dirty="0"/>
              <a:t>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031934"/>
              </p:ext>
            </p:extLst>
          </p:nvPr>
        </p:nvGraphicFramePr>
        <p:xfrm>
          <a:off x="1829118" y="275272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17016"/>
              </p:ext>
            </p:extLst>
          </p:nvPr>
        </p:nvGraphicFramePr>
        <p:xfrm>
          <a:off x="1828630" y="4149100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4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ja-JP" altLang="ja-JP" dirty="0" smtClean="0"/>
              <a:t>操作</a:t>
            </a:r>
            <a:r>
              <a:rPr lang="ja-JP" altLang="ja-JP" dirty="0"/>
              <a:t>端末（</a:t>
            </a:r>
            <a:r>
              <a:rPr lang="en-US" altLang="ja-JP" dirty="0"/>
              <a:t>Windows</a:t>
            </a:r>
            <a:r>
              <a:rPr lang="ja-JP" altLang="ja-JP" dirty="0"/>
              <a:t>）</a:t>
            </a:r>
            <a:r>
              <a:rPr lang="ja-JP" altLang="en-US" dirty="0"/>
              <a:t>への</a:t>
            </a:r>
            <a:r>
              <a:rPr lang="ja-JP" altLang="ja-JP" dirty="0"/>
              <a:t>証明書</a:t>
            </a:r>
            <a:r>
              <a:rPr lang="ja-JP" altLang="ja-JP" dirty="0" smtClean="0"/>
              <a:t>インポート</a:t>
            </a:r>
            <a:r>
              <a:rPr lang="ja-JP" altLang="en-US" dirty="0" smtClean="0"/>
              <a:t>を行います。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ja-JP" dirty="0" smtClean="0"/>
              <a:t>証明書は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インストールパッケージの以下のパスに格納されています。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ja-JP" altLang="en-US" dirty="0" smtClean="0"/>
              <a:t>例として、</a:t>
            </a:r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207459" y="1772770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5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4.6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HTTPS</a:t>
            </a:r>
            <a:r>
              <a:rPr lang="ja-JP" altLang="en-US" dirty="0" err="1" smtClean="0"/>
              <a:t>での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https</a:t>
            </a:r>
            <a:r>
              <a:rPr lang="en-US" altLang="ja-JP" b="1" u="sng" dirty="0">
                <a:solidFill>
                  <a:srgbClr val="FF0000"/>
                </a:solidFill>
              </a:rPr>
              <a:t>://</a:t>
            </a:r>
            <a:r>
              <a:rPr lang="en-US" altLang="ja-JP" b="1" u="sng" dirty="0" smtClean="0">
                <a:solidFill>
                  <a:srgbClr val="FF0000"/>
                </a:solidFill>
              </a:rPr>
              <a:t>exastro-it-automation</a:t>
            </a:r>
          </a:p>
          <a:p>
            <a:pPr marL="180000" lvl="1" indent="0">
              <a:buNone/>
            </a:pPr>
            <a:r>
              <a:rPr lang="ja-JP" altLang="en-US" sz="1500" dirty="0" smtClean="0">
                <a:solidFill>
                  <a:srgbClr val="FF0000"/>
                </a:solidFill>
              </a:rPr>
              <a:t>　</a:t>
            </a:r>
            <a:r>
              <a:rPr lang="en-US" altLang="ja-JP" sz="1500" dirty="0" smtClean="0"/>
              <a:t>※</a:t>
            </a:r>
            <a:r>
              <a:rPr lang="ja-JP" altLang="en-US" sz="1500" dirty="0" smtClean="0"/>
              <a:t>ホスト名の代わりに、サーバーの</a:t>
            </a:r>
            <a:r>
              <a:rPr lang="en-US" altLang="ja-JP" sz="1500" dirty="0" smtClean="0"/>
              <a:t>IP</a:t>
            </a:r>
            <a:r>
              <a:rPr lang="ja-JP" altLang="en-US" sz="1500" dirty="0" smtClean="0"/>
              <a:t>アドレスでアクセスすることも可能です。</a:t>
            </a:r>
            <a:endParaRPr lang="en-US" altLang="ja-JP" sz="1500" dirty="0" smtClean="0"/>
          </a:p>
          <a:p>
            <a:pPr marL="180000" lvl="1" indent="0">
              <a:buNone/>
            </a:pP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dirty="0" smtClean="0"/>
              <a:t>接続</a:t>
            </a:r>
            <a:r>
              <a:rPr lang="ja-JP" altLang="en-US" dirty="0"/>
              <a:t>後</a:t>
            </a:r>
            <a:r>
              <a:rPr lang="ja-JP" altLang="en-US" dirty="0" smtClean="0"/>
              <a:t>は</a:t>
            </a:r>
            <a:r>
              <a:rPr lang="en-US" altLang="ja-JP" dirty="0" smtClean="0"/>
              <a:t>HTTP</a:t>
            </a:r>
            <a:r>
              <a:rPr lang="ja-JP" altLang="en-US" dirty="0" smtClean="0"/>
              <a:t>の場合と同様となります。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304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</a:t>
            </a:r>
            <a:r>
              <a:rPr lang="ja-JP" altLang="en-US" dirty="0"/>
              <a:t>　参考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アクセスの制限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アクセスを制限する</a:t>
            </a:r>
            <a:r>
              <a:rPr lang="ja-JP" altLang="en-US" dirty="0"/>
              <a:t>場合は、</a:t>
            </a:r>
            <a:r>
              <a:rPr lang="ja-JP" altLang="ja-JP" dirty="0"/>
              <a:t>以下の</a:t>
            </a:r>
            <a:r>
              <a:rPr lang="ja-JP" altLang="en-US" dirty="0"/>
              <a:t>手順を実施してください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ファイル「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」を編集する。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*:80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HTTPS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*:443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以下のコマンドにより</a:t>
            </a:r>
            <a:r>
              <a:rPr lang="en-US" altLang="ja-JP" dirty="0" smtClean="0"/>
              <a:t>Apache</a:t>
            </a:r>
            <a:r>
              <a:rPr lang="ja-JP" altLang="en-US" dirty="0" smtClean="0"/>
              <a:t>を再起動する。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249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本資料</a:t>
            </a:r>
            <a:r>
              <a:rPr lang="ja-JP" altLang="en-US" dirty="0"/>
              <a:t>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 smtClean="0"/>
          </a:p>
          <a:p>
            <a:pPr lvl="1"/>
            <a:r>
              <a:rPr lang="ja-JP" altLang="en-US" sz="1800" dirty="0" smtClean="0"/>
              <a:t>本資料</a:t>
            </a:r>
            <a:r>
              <a:rPr lang="ja-JP" altLang="en-US" sz="1800" dirty="0"/>
              <a:t>では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IT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サーバをオフライン環境でご利用いただく場合の、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構築手順について記載しています</a:t>
            </a:r>
            <a:r>
              <a:rPr lang="ja-JP" altLang="en-US" sz="1800" dirty="0" smtClean="0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616476"/>
          </a:xfrm>
        </p:spPr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863614"/>
              </p:ext>
            </p:extLst>
          </p:nvPr>
        </p:nvGraphicFramePr>
        <p:xfrm>
          <a:off x="107380" y="1586091"/>
          <a:ext cx="8929240" cy="494695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800" kern="100" dirty="0">
                          <a:effectLst/>
                        </a:rPr>
                        <a:t> / </a:t>
                      </a:r>
                      <a:r>
                        <a:rPr lang="ja-JP" sz="800" kern="100" dirty="0">
                          <a:effectLst/>
                        </a:rPr>
                        <a:t>払戻と、</a:t>
                      </a:r>
                      <a:r>
                        <a:rPr lang="en-US" sz="800" kern="100" dirty="0">
                          <a:effectLst/>
                        </a:rPr>
                        <a:t>Git</a:t>
                      </a:r>
                      <a:r>
                        <a:rPr lang="ja-JP" sz="8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メニュー</a:t>
                      </a:r>
                      <a:r>
                        <a:rPr lang="ja-JP" sz="800" kern="100" dirty="0" smtClean="0">
                          <a:effectLst/>
                        </a:rPr>
                        <a:t>を</a:t>
                      </a:r>
                      <a:r>
                        <a:rPr lang="ja-JP" sz="800" kern="100" dirty="0">
                          <a:effectLst/>
                        </a:rPr>
                        <a:t>作成・管理します。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</a:rPr>
                        <a:t>Red Hat</a:t>
                      </a:r>
                      <a:r>
                        <a:rPr lang="ja-JP" altLang="ja-JP" sz="8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8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800" kern="100" dirty="0" smtClean="0">
                          <a:effectLst/>
                        </a:rPr>
                        <a:t>の</a:t>
                      </a:r>
                      <a:r>
                        <a:rPr lang="en-US" altLang="ja-JP" sz="800" kern="100" dirty="0" smtClean="0">
                          <a:effectLst/>
                        </a:rPr>
                        <a:t>PF</a:t>
                      </a:r>
                      <a:r>
                        <a:rPr lang="ja-JP" altLang="ja-JP" sz="8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800" kern="100" dirty="0" smtClean="0">
                          <a:effectLst/>
                        </a:rPr>
                        <a:t/>
                      </a:r>
                      <a:br>
                        <a:rPr lang="en-US" altLang="ja-JP" sz="800" kern="100" dirty="0" smtClean="0">
                          <a:effectLst/>
                        </a:rPr>
                      </a:br>
                      <a:r>
                        <a:rPr lang="en-US" altLang="ja-JP" sz="800" kern="100" dirty="0" smtClean="0">
                          <a:effectLst/>
                        </a:rPr>
                        <a:t>Playbook</a:t>
                      </a:r>
                      <a:r>
                        <a:rPr lang="ja-JP" altLang="ja-JP" sz="8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8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OS</a:t>
                      </a:r>
                      <a:r>
                        <a:rPr lang="ja-JP" sz="900" kern="0" dirty="0">
                          <a:effectLst/>
                        </a:rPr>
                        <a:t>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0" dirty="0" smtClean="0">
                          <a:effectLst/>
                        </a:rPr>
                        <a:t>OSS</a:t>
                      </a:r>
                      <a:r>
                        <a:rPr lang="ja-JP" altLang="ja-JP" sz="800" kern="0" dirty="0" smtClean="0">
                          <a:effectLst/>
                        </a:rPr>
                        <a:t>のインストール自動化ツールです。</a:t>
                      </a:r>
                      <a:r>
                        <a:rPr lang="en-US" altLang="ja-JP" sz="800" kern="0" dirty="0" smtClean="0">
                          <a:effectLst/>
                        </a:rPr>
                        <a:t/>
                      </a:r>
                      <a:br>
                        <a:rPr lang="en-US" altLang="ja-JP" sz="800" kern="0" dirty="0" smtClean="0">
                          <a:effectLst/>
                        </a:rPr>
                      </a:br>
                      <a:r>
                        <a:rPr lang="ja-JP" altLang="ja-JP" sz="800" kern="0" dirty="0" smtClean="0">
                          <a:effectLst/>
                        </a:rPr>
                        <a:t>あらかじめ作成したテンプレートを元に、ネットワークで接続された機器に対して、</a:t>
                      </a:r>
                      <a:r>
                        <a:rPr lang="en-US" altLang="ja-JP" sz="800" kern="0" dirty="0" smtClean="0">
                          <a:effectLst/>
                        </a:rPr>
                        <a:t>OS</a:t>
                      </a:r>
                      <a:r>
                        <a:rPr lang="ja-JP" altLang="ja-JP" sz="800" kern="0" dirty="0" smtClean="0">
                          <a:effectLst/>
                        </a:rPr>
                        <a:t>のインストールを行うことができます。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OSS</a:t>
                      </a:r>
                      <a:r>
                        <a:rPr lang="ja-JP" sz="800" kern="100" dirty="0">
                          <a:effectLst/>
                        </a:rPr>
                        <a:t>のクラウド環境構築ツールです。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ドライバー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900" kern="0" dirty="0" smtClean="0">
                          <a:effectLst/>
                        </a:rPr>
                        <a:t>システム構築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社が提供するインフラストラクチャを効率化するオーケストレーションツールです。</a:t>
                      </a:r>
                      <a:endParaRPr lang="en-US" altLang="ja-JP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HCL(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Configuration Language)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という言語でコード化したインフラストラクチャ構成について、実行計画を生成したうえで構築を実行します。また、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Policy as Code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によるアクセスポリシーをコード化して管理することが可能です。</a:t>
                      </a:r>
                      <a:endParaRPr lang="ja-JP" sz="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 smtClean="0">
                          <a:effectLst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 smtClean="0">
                          <a:effectLst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1102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Exastro</a:t>
            </a:r>
            <a:r>
              <a:rPr lang="en-US" altLang="ja-JP" dirty="0"/>
              <a:t>-ITA_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基本編」を参照してください。</a:t>
            </a: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ライブラリ</a:t>
            </a:r>
            <a:r>
              <a:rPr lang="ja-JP" altLang="en-US" dirty="0"/>
              <a:t>収集スクリプトを実行する場合の前提</a:t>
            </a:r>
            <a:r>
              <a:rPr lang="ja-JP" altLang="en-US" dirty="0" smtClean="0"/>
              <a:t>条件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収集スクリプトを実行する場合には</a:t>
            </a:r>
            <a:r>
              <a:rPr lang="ja-JP" altLang="en-US" dirty="0" smtClean="0"/>
              <a:t>、ライブラリ</a:t>
            </a:r>
            <a:r>
              <a:rPr lang="ja-JP" altLang="en-US" dirty="0"/>
              <a:t>収集用サーバ（オンライン環境）</a:t>
            </a:r>
            <a:r>
              <a:rPr lang="en-US" altLang="ja-JP" dirty="0" smtClean="0"/>
              <a:t>/ ITA</a:t>
            </a:r>
            <a:r>
              <a:rPr lang="ja-JP" altLang="en-US" dirty="0"/>
              <a:t>サーバ（オフライン環境）</a:t>
            </a:r>
            <a:r>
              <a:rPr lang="ja-JP" altLang="en-US" dirty="0" smtClean="0"/>
              <a:t>、両サーバ</a:t>
            </a:r>
            <a:r>
              <a:rPr lang="ja-JP" altLang="en-US" dirty="0"/>
              <a:t>の構築状態（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dirty="0" smtClean="0"/>
              <a:t>バージョン、インストール済のパッケージ</a:t>
            </a:r>
            <a:r>
              <a:rPr lang="ja-JP" altLang="en-US" dirty="0"/>
              <a:t>）を</a:t>
            </a:r>
            <a:r>
              <a:rPr lang="ja-JP" altLang="en-US" dirty="0" smtClean="0"/>
              <a:t>、合わせる</a:t>
            </a:r>
            <a:r>
              <a:rPr lang="ja-JP" altLang="en-US" dirty="0"/>
              <a:t>必要があります。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収集用サーバ（オンライン環境</a:t>
            </a:r>
            <a:r>
              <a:rPr lang="ja-JP" altLang="en-US" dirty="0" smtClean="0"/>
              <a:t>）は、以下のリポジトリ</a:t>
            </a:r>
            <a:r>
              <a:rPr lang="ja-JP" altLang="en-US" dirty="0"/>
              <a:t>が参照できる状態である必要があります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※</a:t>
            </a:r>
            <a:r>
              <a:rPr lang="ja-JP" altLang="en-US" dirty="0" smtClean="0"/>
              <a:t>次頁に記載）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/>
              <a:t>3</a:t>
            </a:r>
            <a:r>
              <a:rPr lang="en-US" altLang="ja-JP" dirty="0" smtClean="0"/>
              <a:t>/3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dirty="0"/>
              <a:t>参照</a:t>
            </a:r>
            <a:r>
              <a:rPr lang="ja-JP" altLang="en-US" dirty="0" smtClean="0"/>
              <a:t>するリポジトリ一覧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324201"/>
              </p:ext>
            </p:extLst>
          </p:nvPr>
        </p:nvGraphicFramePr>
        <p:xfrm>
          <a:off x="683460" y="1170257"/>
          <a:ext cx="7488553" cy="492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980">
                <a:tc rowSpan="4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3667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046266"/>
                  </a:ext>
                </a:extLst>
              </a:tr>
              <a:tr h="248871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70793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RHEL7_AWS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14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23170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2983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961108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RHEL8_AWS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34827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980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5866596" y="6161391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：アーキテクチャ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460" y="6112359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※</a:t>
            </a:r>
            <a:r>
              <a:rPr lang="en-US" altLang="ja-JP" sz="1100" kern="100" dirty="0"/>
              <a:t>RHEL7_AWS : AWS</a:t>
            </a:r>
            <a:r>
              <a:rPr lang="ja-JP" altLang="en-US" sz="1100" kern="100" dirty="0"/>
              <a:t>上の</a:t>
            </a:r>
            <a:r>
              <a:rPr lang="en-US" altLang="ja-JP" sz="1100" kern="100" dirty="0" smtClean="0"/>
              <a:t>RHEL7</a:t>
            </a:r>
          </a:p>
          <a:p>
            <a:r>
              <a:rPr lang="ja-JP" altLang="en-US" sz="1100" kern="100" dirty="0"/>
              <a:t>　</a:t>
            </a:r>
            <a:r>
              <a:rPr lang="en-US" altLang="ja-JP" sz="1100" kern="100" dirty="0" smtClean="0"/>
              <a:t>RHEL8_AWS </a:t>
            </a:r>
            <a:r>
              <a:rPr lang="en-US" altLang="ja-JP" sz="1100" kern="100" dirty="0"/>
              <a:t>: AWS</a:t>
            </a:r>
            <a:r>
              <a:rPr lang="ja-JP" altLang="en-US" sz="1100" kern="100" dirty="0"/>
              <a:t>上の</a:t>
            </a:r>
            <a:r>
              <a:rPr lang="en-US" altLang="ja-JP" sz="1100" kern="100" dirty="0" smtClean="0"/>
              <a:t>RHEL8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153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3118</Words>
  <Application>Microsoft Office PowerPoint</Application>
  <PresentationFormat>画面に合わせる (4:3)</PresentationFormat>
  <Paragraphs>573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30</vt:i4>
      </vt:variant>
    </vt:vector>
  </HeadingPairs>
  <TitlesOfParts>
    <vt:vector size="46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　1/3</vt:lpstr>
      <vt:lpstr>2.3　動作環境・条件　2/3</vt:lpstr>
      <vt:lpstr>2.4　動作環境・条件　3/3</vt:lpstr>
      <vt:lpstr>3.　ITA環境構築手順</vt:lpstr>
      <vt:lpstr>3.1　オフラインインストール</vt:lpstr>
      <vt:lpstr>3.2　事前準備</vt:lpstr>
      <vt:lpstr>3.3　ITA環境構築フロー</vt:lpstr>
      <vt:lpstr>3.4　環境構築（1/8）</vt:lpstr>
      <vt:lpstr>3.5　環境構築（2/8）</vt:lpstr>
      <vt:lpstr>3.6　環境構築（3/8）</vt:lpstr>
      <vt:lpstr>3.7　環境構築（4/8）</vt:lpstr>
      <vt:lpstr>3.8　環境構築（5/8）</vt:lpstr>
      <vt:lpstr>3.9　環境構築（6/8）</vt:lpstr>
      <vt:lpstr>3.10　環境構築（7/8）</vt:lpstr>
      <vt:lpstr>3.11　環境構築（8/8）</vt:lpstr>
      <vt:lpstr>4.　ITA動作確認</vt:lpstr>
      <vt:lpstr>4.1　動作確認（1/6）</vt:lpstr>
      <vt:lpstr>4.2　動作確認（2/6）</vt:lpstr>
      <vt:lpstr>4.3　動作確認（3/6）</vt:lpstr>
      <vt:lpstr>4.4　動作確認（4/6）</vt:lpstr>
      <vt:lpstr>4.5　動作確認（5/6）</vt:lpstr>
      <vt:lpstr>4.6　動作確認（6/6）</vt:lpstr>
      <vt:lpstr>4.7　参考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2020-10-02T06:34:15Z</dcterms:modified>
</cp:coreProperties>
</file>