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4"/>
  </p:notesMasterIdLst>
  <p:handoutMasterIdLst>
    <p:handoutMasterId r:id="rId25"/>
  </p:handoutMasterIdLst>
  <p:sldIdLst>
    <p:sldId id="575" r:id="rId3"/>
    <p:sldId id="576" r:id="rId4"/>
    <p:sldId id="508" r:id="rId5"/>
    <p:sldId id="593" r:id="rId6"/>
    <p:sldId id="540" r:id="rId7"/>
    <p:sldId id="602" r:id="rId8"/>
    <p:sldId id="603" r:id="rId9"/>
    <p:sldId id="601" r:id="rId10"/>
    <p:sldId id="604" r:id="rId11"/>
    <p:sldId id="577" r:id="rId12"/>
    <p:sldId id="594" r:id="rId13"/>
    <p:sldId id="597" r:id="rId14"/>
    <p:sldId id="607" r:id="rId15"/>
    <p:sldId id="598" r:id="rId16"/>
    <p:sldId id="608" r:id="rId17"/>
    <p:sldId id="599" r:id="rId18"/>
    <p:sldId id="600" r:id="rId19"/>
    <p:sldId id="605" r:id="rId20"/>
    <p:sldId id="611" r:id="rId21"/>
    <p:sldId id="606" r:id="rId22"/>
    <p:sldId id="590" r:id="rId2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75"/>
            <p14:sldId id="576"/>
          </p14:sldIdLst>
        </p14:section>
        <p14:section name="1.　はじめに" id="{B81141D6-5160-4643-8D51-022CC5C4BDB9}">
          <p14:sldIdLst>
            <p14:sldId id="508"/>
            <p14:sldId id="593"/>
            <p14:sldId id="540"/>
            <p14:sldId id="602"/>
            <p14:sldId id="603"/>
            <p14:sldId id="601"/>
            <p14:sldId id="604"/>
          </p14:sldIdLst>
        </p14:section>
        <p14:section name="2.　実習" id="{A8A060BF-92DF-4F47-AFEF-F5FA058AAEFB}">
          <p14:sldIdLst>
            <p14:sldId id="577"/>
            <p14:sldId id="594"/>
            <p14:sldId id="597"/>
            <p14:sldId id="607"/>
            <p14:sldId id="598"/>
            <p14:sldId id="608"/>
            <p14:sldId id="599"/>
            <p14:sldId id="600"/>
            <p14:sldId id="605"/>
            <p14:sldId id="611"/>
            <p14:sldId id="606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33B"/>
    <a:srgbClr val="373E47"/>
    <a:srgbClr val="F8DCDD"/>
    <a:srgbClr val="E7F1FF"/>
    <a:srgbClr val="C1DCFF"/>
    <a:srgbClr val="F8ECE0"/>
    <a:srgbClr val="FFFFCC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5B5F6-8096-4ACB-B323-AA0288CFC10F}" v="7" dt="2021-08-19T08:47:42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2" autoAdjust="0"/>
    <p:restoredTop sz="96404" autoAdjust="0"/>
  </p:normalViewPr>
  <p:slideViewPr>
    <p:cSldViewPr>
      <p:cViewPr varScale="1">
        <p:scale>
          <a:sx n="104" d="100"/>
          <a:sy n="104" d="100"/>
        </p:scale>
        <p:origin x="106" y="52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2022/5/26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2022/5/26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mtClean="0"/>
              <a:t>GitHub</a:t>
            </a:r>
            <a:r>
              <a:rPr lang="ja-JP" altLang="en-US" smtClean="0"/>
              <a:t>のアカウントをご用意ください。</a:t>
            </a:r>
            <a:endParaRPr lang="en-US" altLang="ja-JP" smtClean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24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653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293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296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hyperlink" Target="https://github.com/new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5.xml"/><Relationship Id="rId7" Type="http://schemas.openxmlformats.org/officeDocument/2006/relationships/slide" Target="slide12.xml"/><Relationship Id="rId12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1.xml"/><Relationship Id="rId11" Type="http://schemas.openxmlformats.org/officeDocument/2006/relationships/slide" Target="slide18.xml"/><Relationship Id="rId5" Type="http://schemas.openxmlformats.org/officeDocument/2006/relationships/slide" Target="slide7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exastro-suite.github.io/it-automation-docs/asset/Learn_ja/ITA-quickstart_ja.pdf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</a:t>
            </a:r>
            <a:r>
              <a:rPr lang="en-US" altLang="ja-JP"/>
              <a:t>Version </a:t>
            </a:r>
            <a:r>
              <a:rPr lang="en-US" altLang="ja-JP" smtClean="0"/>
              <a:t>1.10</a:t>
            </a:r>
            <a:endParaRPr lang="en-US" altLang="ja-JP" dirty="0"/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55546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en-US" altLang="ja-JP" sz="4800" b="1" dirty="0" smtClean="0"/>
          </a:p>
          <a:p>
            <a:r>
              <a:rPr lang="en-US" altLang="ja-JP" sz="4800" b="1" dirty="0" smtClean="0"/>
              <a:t>CI/CD for </a:t>
            </a:r>
            <a:r>
              <a:rPr lang="en-US" altLang="ja-JP" sz="4800" b="1" dirty="0" err="1" smtClean="0"/>
              <a:t>IaC</a:t>
            </a:r>
            <a:r>
              <a:rPr lang="en-US" altLang="ja-JP" sz="4800" b="1" dirty="0" smtClean="0"/>
              <a:t>【</a:t>
            </a:r>
            <a:r>
              <a:rPr lang="ja-JP" altLang="en-US" sz="4800" b="1" dirty="0" smtClean="0"/>
              <a:t>実習編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ja-JP" altLang="en-US" dirty="0" smtClean="0"/>
              <a:t>実習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744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9" y="2066622"/>
            <a:ext cx="8549887" cy="338433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7"/>
            <a:ext cx="8677736" cy="5596794"/>
          </a:xfrm>
        </p:spPr>
        <p:txBody>
          <a:bodyPr>
            <a:normAutofit/>
          </a:bodyPr>
          <a:lstStyle/>
          <a:p>
            <a:r>
              <a:rPr lang="ja-JP" altLang="en-US" b="1" dirty="0"/>
              <a:t>連携</a:t>
            </a:r>
            <a:r>
              <a:rPr lang="ja-JP" altLang="en-US" b="1" dirty="0" smtClean="0"/>
              <a:t>する</a:t>
            </a:r>
            <a:r>
              <a:rPr lang="en-US" altLang="ja-JP" b="1" dirty="0" err="1" smtClean="0"/>
              <a:t>Git</a:t>
            </a:r>
            <a:r>
              <a:rPr lang="ja-JP" altLang="en-US" b="1" dirty="0" smtClean="0"/>
              <a:t>リポジトリ</a:t>
            </a:r>
            <a:r>
              <a:rPr lang="ja-JP" altLang="en-US" b="1" dirty="0"/>
              <a:t>の</a:t>
            </a:r>
            <a:r>
              <a:rPr lang="ja-JP" altLang="en-US" b="1" dirty="0" smtClean="0"/>
              <a:t>情報を登録</a:t>
            </a:r>
            <a:endParaRPr lang="en-US" altLang="ja-JP" b="1" dirty="0"/>
          </a:p>
          <a:p>
            <a:pPr lvl="1"/>
            <a:r>
              <a:rPr lang="en-US" altLang="ja-JP" dirty="0" smtClean="0"/>
              <a:t>Playbook</a:t>
            </a:r>
            <a:r>
              <a:rPr lang="ja-JP" altLang="en-US" dirty="0" smtClean="0"/>
              <a:t>をアップロードした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アカウントの情報を登録します。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CI/CD 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」メニュー→「リモートリポジトリ」</a:t>
            </a:r>
            <a:r>
              <a:rPr lang="ja-JP" altLang="en-US" smtClean="0"/>
              <a:t>をクリックし、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各項目</a:t>
            </a:r>
            <a:r>
              <a:rPr lang="ja-JP" altLang="en-US" dirty="0"/>
              <a:t>へ下表のように</a:t>
            </a:r>
            <a:r>
              <a:rPr lang="ja-JP" altLang="en-US" dirty="0" smtClean="0"/>
              <a:t>入力し「登録」をクリックして下さい。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</a:t>
            </a:r>
            <a:r>
              <a:rPr kumimoji="1" lang="ja-JP" altLang="en-US" dirty="0"/>
              <a:t>　</a:t>
            </a:r>
            <a:r>
              <a:rPr lang="ja-JP" altLang="en-US" dirty="0" smtClean="0"/>
              <a:t>リモートリポジトリの登録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267707" y="5450952"/>
            <a:ext cx="8695806" cy="1074478"/>
          </a:xfrm>
          <a:prstGeom prst="wedgeRoundRectCallout">
            <a:avLst>
              <a:gd name="adj1" fmla="val 17371"/>
              <a:gd name="adj2" fmla="val -112526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67707" y="2999846"/>
            <a:ext cx="1062708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546444" y="3791956"/>
            <a:ext cx="7201000" cy="10081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771750" y="4977669"/>
            <a:ext cx="1296180" cy="3443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8824"/>
              </p:ext>
            </p:extLst>
          </p:nvPr>
        </p:nvGraphicFramePr>
        <p:xfrm>
          <a:off x="375073" y="5551134"/>
          <a:ext cx="84936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73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698732">
                  <a:extLst>
                    <a:ext uri="{9D8B030D-6E8A-4147-A177-3AD203B41FA5}">
                      <a16:colId xmlns:a16="http://schemas.microsoft.com/office/drawing/2014/main" val="3367581533"/>
                    </a:ext>
                  </a:extLst>
                </a:gridCol>
                <a:gridCol w="1698732">
                  <a:extLst>
                    <a:ext uri="{9D8B030D-6E8A-4147-A177-3AD203B41FA5}">
                      <a16:colId xmlns:a16="http://schemas.microsoft.com/office/drawing/2014/main" val="2176785870"/>
                    </a:ext>
                  </a:extLst>
                </a:gridCol>
                <a:gridCol w="1698732">
                  <a:extLst>
                    <a:ext uri="{9D8B030D-6E8A-4147-A177-3AD203B41FA5}">
                      <a16:colId xmlns:a16="http://schemas.microsoft.com/office/drawing/2014/main" val="2382542244"/>
                    </a:ext>
                  </a:extLst>
                </a:gridCol>
                <a:gridCol w="1698732">
                  <a:extLst>
                    <a:ext uri="{9D8B030D-6E8A-4147-A177-3AD203B41FA5}">
                      <a16:colId xmlns:a16="http://schemas.microsoft.com/office/drawing/2014/main" val="1601658823"/>
                    </a:ext>
                  </a:extLst>
                </a:gridCol>
              </a:tblGrid>
              <a:tr h="427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リモートリポジトリ名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リモートリポジトリ</a:t>
                      </a:r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(URL)</a:t>
                      </a:r>
                      <a:endParaRPr kumimoji="1" lang="ja-JP" altLang="en-US" sz="12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プロトコル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Visibility</a:t>
                      </a:r>
                      <a:r>
                        <a:rPr kumimoji="1" lang="ja-JP" alt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タイプ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リモートリポジトリ同期情報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自動同期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4278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事前準備で用意したリポジトリ名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事前準備で用意したリポジトリの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URL)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https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public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有効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89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7"/>
            <a:ext cx="8677736" cy="5596794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紐付先</a:t>
            </a:r>
            <a:r>
              <a:rPr lang="ja-JP" altLang="en-US" b="1" dirty="0"/>
              <a:t>資材にアクセス</a:t>
            </a:r>
            <a:r>
              <a:rPr lang="ja-JP" altLang="en-US" b="1" dirty="0" smtClean="0"/>
              <a:t>するた</a:t>
            </a:r>
            <a:r>
              <a:rPr lang="ja-JP" altLang="en-US" b="1" dirty="0"/>
              <a:t>め</a:t>
            </a:r>
            <a:r>
              <a:rPr lang="ja-JP" altLang="en-US" b="1" dirty="0" smtClean="0"/>
              <a:t>の</a:t>
            </a:r>
            <a:r>
              <a:rPr lang="ja-JP" altLang="en-US" b="1" dirty="0"/>
              <a:t>アカウント</a:t>
            </a:r>
            <a:r>
              <a:rPr lang="ja-JP" altLang="en-US" b="1" dirty="0" smtClean="0"/>
              <a:t>情報の登録</a:t>
            </a:r>
            <a:endParaRPr lang="en-US" altLang="ja-JP" b="1" dirty="0" smtClean="0"/>
          </a:p>
          <a:p>
            <a:pPr lvl="1"/>
            <a:r>
              <a:rPr kumimoji="1" lang="en-US" altLang="ja-JP" dirty="0" err="1" smtClean="0"/>
              <a:t>Exastro</a:t>
            </a:r>
            <a:r>
              <a:rPr kumimoji="1" lang="en-US" altLang="ja-JP" dirty="0" smtClean="0"/>
              <a:t> IT Automation</a:t>
            </a:r>
            <a:r>
              <a:rPr kumimoji="1" lang="ja-JP" altLang="en-US" dirty="0" smtClean="0"/>
              <a:t>のアカウントを登録します。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今回は</a:t>
            </a:r>
            <a:r>
              <a:rPr lang="en-US" altLang="ja-JP" dirty="0" smtClean="0"/>
              <a:t>administrator</a:t>
            </a:r>
            <a:r>
              <a:rPr lang="ja-JP" altLang="en-US" dirty="0" smtClean="0"/>
              <a:t>を使用</a:t>
            </a:r>
            <a:r>
              <a:rPr lang="ja-JP" altLang="en-US" smtClean="0"/>
              <a:t>します</a:t>
            </a:r>
            <a:r>
              <a:rPr lang="ja-JP" altLang="en-US" smtClean="0"/>
              <a:t>。</a:t>
            </a:r>
            <a:r>
              <a:rPr kumimoji="1" lang="ja-JP" altLang="en-US" dirty="0"/>
              <a:t>　</a:t>
            </a:r>
            <a:r>
              <a:rPr kumimoji="1" lang="ja-JP" altLang="en-US" dirty="0" smtClean="0"/>
              <a:t>「登録アカウント」をクリック、</a:t>
            </a:r>
            <a:r>
              <a:rPr lang="ja-JP" altLang="en-US" dirty="0"/>
              <a:t>各項目へ下表のように入力</a:t>
            </a:r>
            <a:r>
              <a:rPr lang="ja-JP" altLang="en-US" dirty="0" smtClean="0"/>
              <a:t>し「登録」を</a:t>
            </a:r>
            <a:r>
              <a:rPr lang="ja-JP" altLang="en-US" dirty="0"/>
              <a:t>クリックして</a:t>
            </a:r>
            <a:r>
              <a:rPr lang="ja-JP" altLang="en-US" dirty="0" smtClean="0"/>
              <a:t>下さい。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.2</a:t>
            </a:r>
            <a:r>
              <a:rPr kumimoji="1" lang="ja-JP" altLang="en-US" dirty="0" smtClean="0"/>
              <a:t>　</a:t>
            </a:r>
            <a:r>
              <a:rPr lang="ja-JP" altLang="en-US" dirty="0">
                <a:latin typeface="+mn-ea"/>
              </a:rPr>
              <a:t>登録アカウントの</a:t>
            </a:r>
            <a:r>
              <a:rPr lang="ja-JP" altLang="en-US" dirty="0" smtClean="0">
                <a:latin typeface="+mn-ea"/>
              </a:rPr>
              <a:t>登録</a:t>
            </a:r>
            <a:r>
              <a:rPr kumimoji="1" lang="ja-JP" altLang="en-US" dirty="0"/>
              <a:t>　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2348850"/>
            <a:ext cx="8219599" cy="2656046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 bwMode="auto">
          <a:xfrm>
            <a:off x="4703513" y="5412989"/>
            <a:ext cx="3528490" cy="720101"/>
          </a:xfrm>
          <a:prstGeom prst="wedgeRoundRectCallout">
            <a:avLst>
              <a:gd name="adj1" fmla="val -42978"/>
              <a:gd name="adj2" fmla="val -155346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58883"/>
              </p:ext>
            </p:extLst>
          </p:nvPr>
        </p:nvGraphicFramePr>
        <p:xfrm>
          <a:off x="4769026" y="5482372"/>
          <a:ext cx="3397464" cy="58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73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698732">
                  <a:extLst>
                    <a:ext uri="{9D8B030D-6E8A-4147-A177-3AD203B41FA5}">
                      <a16:colId xmlns:a16="http://schemas.microsoft.com/office/drawing/2014/main" val="3367581533"/>
                    </a:ext>
                  </a:extLst>
                </a:gridCol>
              </a:tblGrid>
              <a:tr h="2906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ログイン</a:t>
                      </a:r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ログイン</a:t>
                      </a:r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PW</a:t>
                      </a:r>
                      <a:endParaRPr kumimoji="1" lang="ja-JP" altLang="en-US" sz="12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906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administrator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任意で設定した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PW)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467430" y="3019608"/>
            <a:ext cx="1031638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707991" y="3575285"/>
            <a:ext cx="6848057" cy="76105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2843760" y="4614073"/>
            <a:ext cx="1296180" cy="29768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06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7"/>
            <a:ext cx="8677736" cy="5596794"/>
          </a:xfrm>
        </p:spPr>
        <p:txBody>
          <a:bodyPr>
            <a:normAutofit/>
          </a:bodyPr>
          <a:lstStyle/>
          <a:p>
            <a:r>
              <a:rPr lang="ja-JP" altLang="en-US" b="1" dirty="0"/>
              <a:t>紐付元資材と紐付先資材の紐付を</a:t>
            </a:r>
            <a:r>
              <a:rPr lang="ja-JP" altLang="en-US" b="1" dirty="0" smtClean="0"/>
              <a:t>登録</a:t>
            </a:r>
            <a:endParaRPr lang="en-US" altLang="ja-JP" b="1" dirty="0" smtClean="0"/>
          </a:p>
          <a:p>
            <a:pPr lvl="1"/>
            <a:r>
              <a:rPr lang="ja-JP" altLang="en-US" dirty="0"/>
              <a:t>紐付元資材と紐付先資材を紐付</a:t>
            </a:r>
            <a:r>
              <a:rPr lang="ja-JP" altLang="en-US"/>
              <a:t>し</a:t>
            </a:r>
            <a:r>
              <a:rPr lang="ja-JP" altLang="en-US" smtClean="0"/>
              <a:t>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紐付先</a:t>
            </a:r>
            <a:r>
              <a:rPr lang="ja-JP" altLang="en-US" dirty="0"/>
              <a:t>資材の動作検証を</a:t>
            </a:r>
            <a:r>
              <a:rPr lang="ja-JP" altLang="en-US" dirty="0" smtClean="0"/>
              <a:t>行うた</a:t>
            </a:r>
            <a:r>
              <a:rPr lang="ja-JP" altLang="en-US" dirty="0"/>
              <a:t>め</a:t>
            </a:r>
            <a:r>
              <a:rPr lang="ja-JP" altLang="en-US" dirty="0" smtClean="0"/>
              <a:t>の</a:t>
            </a:r>
            <a:r>
              <a:rPr lang="ja-JP" altLang="en-US" dirty="0"/>
              <a:t>オペレーションと </a:t>
            </a:r>
            <a:r>
              <a:rPr lang="en-US" altLang="ja-JP" dirty="0" smtClean="0"/>
              <a:t>Movement</a:t>
            </a:r>
            <a:r>
              <a:rPr lang="ja-JP" altLang="en-US" dirty="0" err="1" smtClean="0"/>
              <a:t>を</a:t>
            </a:r>
            <a:r>
              <a:rPr lang="ja-JP" altLang="en-US" dirty="0" err="1"/>
              <a:t>登</a:t>
            </a:r>
            <a:r>
              <a:rPr lang="ja-JP" altLang="en-US" dirty="0"/>
              <a:t>録します</a:t>
            </a:r>
            <a:r>
              <a:rPr lang="ja-JP" altLang="en-US"/>
              <a:t>。 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「</a:t>
            </a:r>
            <a:r>
              <a:rPr lang="ja-JP" altLang="en-US" dirty="0" smtClean="0"/>
              <a:t>資材紐付」をクリック、</a:t>
            </a:r>
            <a:r>
              <a:rPr lang="ja-JP" altLang="en-US" dirty="0"/>
              <a:t>各項目へ下表のように入力</a:t>
            </a:r>
            <a:r>
              <a:rPr lang="ja-JP" altLang="en-US" dirty="0" smtClean="0"/>
              <a:t>して下さい。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次ページへ続く</a:t>
            </a:r>
            <a:r>
              <a:rPr lang="en-US" altLang="ja-JP" dirty="0" smtClean="0"/>
              <a:t>)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>
                <a:latin typeface="+mn-ea"/>
              </a:rPr>
              <a:t>資材</a:t>
            </a:r>
            <a:r>
              <a:rPr lang="ja-JP" altLang="en-US" dirty="0">
                <a:latin typeface="+mn-ea"/>
              </a:rPr>
              <a:t>紐付の</a:t>
            </a:r>
            <a:r>
              <a:rPr lang="ja-JP" altLang="en-US" dirty="0" smtClean="0">
                <a:latin typeface="+mn-ea"/>
              </a:rPr>
              <a:t>登録</a:t>
            </a:r>
            <a:r>
              <a:rPr lang="en-US" altLang="ja-JP" dirty="0" smtClean="0">
                <a:latin typeface="+mn-ea"/>
              </a:rPr>
              <a:t>(1/2)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1476" r="1976" b="13325"/>
          <a:stretch/>
        </p:blipFill>
        <p:spPr>
          <a:xfrm>
            <a:off x="305991" y="1988800"/>
            <a:ext cx="8515149" cy="3078387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 bwMode="auto">
          <a:xfrm>
            <a:off x="214864" y="5045950"/>
            <a:ext cx="8748649" cy="1407472"/>
          </a:xfrm>
          <a:prstGeom prst="wedgeRoundRectCallout">
            <a:avLst>
              <a:gd name="adj1" fmla="val 24630"/>
              <a:gd name="adj2" fmla="val -95248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05991" y="2941920"/>
            <a:ext cx="1062708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539633" y="3246568"/>
            <a:ext cx="7128989" cy="11355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12427"/>
              </p:ext>
            </p:extLst>
          </p:nvPr>
        </p:nvGraphicFramePr>
        <p:xfrm>
          <a:off x="342358" y="5181184"/>
          <a:ext cx="849366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23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12210">
                  <a:extLst>
                    <a:ext uri="{9D8B030D-6E8A-4147-A177-3AD203B41FA5}">
                      <a16:colId xmlns:a16="http://schemas.microsoft.com/office/drawing/2014/main" val="3367581533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17678587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2382542244"/>
                    </a:ext>
                  </a:extLst>
                </a:gridCol>
                <a:gridCol w="1512210">
                  <a:extLst>
                    <a:ext uri="{9D8B030D-6E8A-4147-A177-3AD203B41FA5}">
                      <a16:colId xmlns:a16="http://schemas.microsoft.com/office/drawing/2014/main" val="1601658823"/>
                    </a:ext>
                  </a:extLst>
                </a:gridCol>
                <a:gridCol w="951558">
                  <a:extLst>
                    <a:ext uri="{9D8B030D-6E8A-4147-A177-3AD203B41FA5}">
                      <a16:colId xmlns:a16="http://schemas.microsoft.com/office/drawing/2014/main" val="213318818"/>
                    </a:ext>
                  </a:extLst>
                </a:gridCol>
              </a:tblGrid>
              <a:tr h="49022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zh-TW" alt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紐付先資材名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リモート</a:t>
                      </a:r>
                      <a:endParaRPr kumimoji="1" lang="en-US" altLang="ja-JP" sz="14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リポジトリ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ja-JP" alt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資材パス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ja-JP" alt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紐付先資材</a:t>
                      </a:r>
                      <a:endParaRPr kumimoji="1" lang="en-US" altLang="ja-JP" sz="14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ja-JP" alt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ja-JP" alt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実行ログイン</a:t>
                      </a:r>
                      <a:r>
                        <a:rPr kumimoji="1" lang="en-US" altLang="ja-JP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自動同期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6055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yum_package</a:t>
                      </a:r>
                      <a:br>
                        <a:rPr kumimoji="1" lang="en-US" altLang="ja-JP" sz="1200" b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_</a:t>
                      </a:r>
                      <a:r>
                        <a:rPr kumimoji="1" lang="en-US" altLang="ja-JP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install</a:t>
                      </a:r>
                      <a:endParaRPr kumimoji="1" lang="en-US" altLang="ja-JP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endParaRPr kumimoji="1" lang="en-US" altLang="ja-JP" sz="1200" b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kumimoji="1" lang="ja-JP" altLang="en-US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リポジトリの名前</a:t>
                      </a:r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yum_package_install_check.yml</a:t>
                      </a:r>
                      <a:endParaRPr kumimoji="1" lang="en-US" altLang="ja-JP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Ansible-Legacy</a:t>
                      </a:r>
                    </a:p>
                    <a:p>
                      <a:pPr algn="ctr"/>
                      <a:r>
                        <a:rPr kumimoji="1" lang="ja-JP" altLang="en-US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コンソール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/Playbook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素材集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1:administrator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有効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04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6" y="1988800"/>
            <a:ext cx="8589074" cy="305123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7"/>
            <a:ext cx="8677736" cy="5596794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オペレーション</a:t>
            </a:r>
            <a:r>
              <a:rPr lang="ja-JP" altLang="en-US" b="1" smtClean="0"/>
              <a:t>と</a:t>
            </a:r>
            <a:r>
              <a:rPr lang="en-US" altLang="ja-JP" b="1" smtClean="0"/>
              <a:t>Movement</a:t>
            </a:r>
            <a:r>
              <a:rPr lang="ja-JP" altLang="en-US" b="1" smtClean="0"/>
              <a:t>の登録</a:t>
            </a:r>
            <a:r>
              <a:rPr lang="ja-JP" altLang="en-US" b="1" dirty="0" smtClean="0"/>
              <a:t>、ドライランの選択</a:t>
            </a:r>
            <a:endParaRPr lang="en-US" altLang="ja-JP" b="1" dirty="0"/>
          </a:p>
          <a:p>
            <a:pPr lvl="1"/>
            <a:r>
              <a:rPr lang="ja-JP" altLang="en-US"/>
              <a:t>前</a:t>
            </a:r>
            <a:r>
              <a:rPr lang="ja-JP" altLang="en-US" smtClean="0"/>
              <a:t>スライドの</a:t>
            </a:r>
            <a:r>
              <a:rPr lang="ja-JP" altLang="en-US" dirty="0" smtClean="0"/>
              <a:t>入力が完了したら右へ</a:t>
            </a:r>
            <a:r>
              <a:rPr lang="ja-JP" altLang="en-US" smtClean="0"/>
              <a:t>スクロールし、項目</a:t>
            </a:r>
            <a:r>
              <a:rPr lang="ja-JP" altLang="en-US" dirty="0"/>
              <a:t>へ</a:t>
            </a:r>
            <a:r>
              <a:rPr lang="ja-JP" altLang="en-US"/>
              <a:t>下表</a:t>
            </a:r>
            <a:r>
              <a:rPr lang="ja-JP" altLang="en-US" smtClean="0"/>
              <a:t>の通り入力してください。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入力後、「</a:t>
            </a:r>
            <a:r>
              <a:rPr lang="ja-JP" altLang="en-US" dirty="0" smtClean="0"/>
              <a:t>登録」をクリックして下さい</a:t>
            </a:r>
            <a:r>
              <a:rPr lang="ja-JP" altLang="en-US" sz="1200" dirty="0" smtClean="0"/>
              <a:t>。</a:t>
            </a:r>
            <a:endParaRPr lang="en-US" altLang="ja-JP" sz="1200" b="1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>
                <a:latin typeface="+mn-ea"/>
              </a:rPr>
              <a:t>資材</a:t>
            </a:r>
            <a:r>
              <a:rPr lang="ja-JP" altLang="en-US" dirty="0">
                <a:latin typeface="+mn-ea"/>
              </a:rPr>
              <a:t>紐付の</a:t>
            </a:r>
            <a:r>
              <a:rPr lang="ja-JP" altLang="en-US" dirty="0" smtClean="0">
                <a:latin typeface="+mn-ea"/>
              </a:rPr>
              <a:t>登録</a:t>
            </a:r>
            <a:r>
              <a:rPr lang="en-US" altLang="ja-JP" dirty="0" smtClean="0">
                <a:latin typeface="+mn-ea"/>
              </a:rPr>
              <a:t>(2/2)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2483710" y="5254339"/>
            <a:ext cx="6479803" cy="915121"/>
          </a:xfrm>
          <a:prstGeom prst="wedgeRoundRectCallout">
            <a:avLst>
              <a:gd name="adj1" fmla="val 20702"/>
              <a:gd name="adj2" fmla="val -139107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548508" y="3282574"/>
            <a:ext cx="7128989" cy="11355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835163" y="4624595"/>
            <a:ext cx="1224170" cy="1959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28727"/>
              </p:ext>
            </p:extLst>
          </p:nvPr>
        </p:nvGraphicFramePr>
        <p:xfrm>
          <a:off x="2612378" y="5482896"/>
          <a:ext cx="6245922" cy="591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974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2081974">
                  <a:extLst>
                    <a:ext uri="{9D8B030D-6E8A-4147-A177-3AD203B41FA5}">
                      <a16:colId xmlns:a16="http://schemas.microsoft.com/office/drawing/2014/main" val="3367581533"/>
                    </a:ext>
                  </a:extLst>
                </a:gridCol>
                <a:gridCol w="2081974">
                  <a:extLst>
                    <a:ext uri="{9D8B030D-6E8A-4147-A177-3AD203B41FA5}">
                      <a16:colId xmlns:a16="http://schemas.microsoft.com/office/drawing/2014/main" val="2176785870"/>
                    </a:ext>
                  </a:extLst>
                </a:gridCol>
              </a:tblGrid>
              <a:tr h="26133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ja-JP" alt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オペレーション</a:t>
                      </a:r>
                      <a:endParaRPr kumimoji="1" lang="zh-TW" altLang="en-US" sz="14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ja-JP" alt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ドライラン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863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パッケージインストール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kumimoji="1" lang="en-US" altLang="ja-JP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1561"/>
          <a:stretch/>
        </p:blipFill>
        <p:spPr>
          <a:xfrm>
            <a:off x="337611" y="2365195"/>
            <a:ext cx="8519162" cy="408822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7"/>
            <a:ext cx="8677736" cy="5596794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ドライランが実行されているか確認</a:t>
            </a:r>
            <a:endParaRPr lang="en-US" altLang="ja-JP" b="1" dirty="0" smtClean="0"/>
          </a:p>
          <a:p>
            <a:pPr lvl="1"/>
            <a:r>
              <a:rPr lang="ja-JP" altLang="en-US" dirty="0"/>
              <a:t>資材紐付の登録が完了すると</a:t>
            </a:r>
            <a:r>
              <a:rPr lang="ja-JP" altLang="en-US"/>
              <a:t>自動的</a:t>
            </a:r>
            <a:r>
              <a:rPr lang="ja-JP" altLang="en-US" smtClean="0"/>
              <a:t>に</a:t>
            </a:r>
            <a:r>
              <a:rPr lang="en-US" altLang="ja-JP" smtClean="0"/>
              <a:t>Movement</a:t>
            </a:r>
            <a:r>
              <a:rPr lang="ja-JP" altLang="en-US" smtClean="0"/>
              <a:t>のドライラン</a:t>
            </a:r>
            <a:r>
              <a:rPr lang="ja-JP" altLang="en-US" dirty="0"/>
              <a:t>が実行されます。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 Legacy</a:t>
            </a:r>
            <a:r>
              <a:rPr lang="ja-JP" altLang="en-US" dirty="0" smtClean="0"/>
              <a:t>」メニュー→「作業</a:t>
            </a:r>
            <a:r>
              <a:rPr lang="ja-JP" altLang="en-US" smtClean="0"/>
              <a:t>管理」メニューに移動したのち、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「</a:t>
            </a:r>
            <a:r>
              <a:rPr lang="ja-JP" altLang="en-US" dirty="0" smtClean="0"/>
              <a:t>フィルタ」をクリック</a:t>
            </a:r>
            <a:r>
              <a:rPr lang="ja-JP" altLang="en-US" smtClean="0"/>
              <a:t>すると実行</a:t>
            </a:r>
            <a:r>
              <a:rPr lang="ja-JP" altLang="en-US" dirty="0" smtClean="0"/>
              <a:t>された作業の一覧が表示</a:t>
            </a:r>
            <a:r>
              <a:rPr lang="ja-JP" altLang="en-US" smtClean="0"/>
              <a:t>されます。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対象</a:t>
            </a:r>
            <a:r>
              <a:rPr lang="ja-JP" altLang="en-US" dirty="0" smtClean="0"/>
              <a:t>の作業の「作業状況確認」をクリックしエラーの確認を行います。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.4</a:t>
            </a:r>
            <a:r>
              <a:rPr kumimoji="1" lang="ja-JP" altLang="en-US" dirty="0"/>
              <a:t>　</a:t>
            </a:r>
            <a:r>
              <a:rPr kumimoji="1" lang="ja-JP" altLang="en-US" dirty="0" smtClean="0"/>
              <a:t>ドライランで実行確認</a:t>
            </a:r>
            <a:r>
              <a:rPr lang="en-US" altLang="ja-JP" dirty="0" smtClean="0"/>
              <a:t>(1</a:t>
            </a:r>
            <a:r>
              <a:rPr lang="ja-JP" altLang="en-US" dirty="0" smtClean="0"/>
              <a:t>回目</a:t>
            </a:r>
            <a:r>
              <a:rPr lang="en-US" altLang="ja-JP" dirty="0" smtClean="0"/>
              <a:t>)(1/2)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591040" y="5418190"/>
            <a:ext cx="7128989" cy="2160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633305" y="4002375"/>
            <a:ext cx="1208588" cy="1908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323410" y="4813536"/>
            <a:ext cx="1080150" cy="2511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584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7"/>
            <a:ext cx="8677736" cy="5596794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ドライランが実行されているか確認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進行状況</a:t>
            </a:r>
            <a:r>
              <a:rPr lang="en-US" altLang="ja-JP" dirty="0" smtClean="0"/>
              <a:t>(</a:t>
            </a:r>
            <a:r>
              <a:rPr lang="ja-JP" altLang="en-US" dirty="0" smtClean="0"/>
              <a:t>エラーログ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でエラーを確認することが</a:t>
            </a:r>
            <a:r>
              <a:rPr lang="ja-JP" altLang="en-US" smtClean="0"/>
              <a:t>できます。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今回は</a:t>
            </a:r>
            <a:r>
              <a:rPr lang="ja-JP" altLang="en-US" smtClean="0">
                <a:hlinkClick r:id="rId2" action="ppaction://hlinksldjump"/>
              </a:rPr>
              <a:t>体裁に不備のある</a:t>
            </a:r>
            <a:r>
              <a:rPr lang="en-US" altLang="ja-JP" smtClean="0">
                <a:hlinkClick r:id="rId2" action="ppaction://hlinksldjump"/>
              </a:rPr>
              <a:t>Playbook</a:t>
            </a:r>
            <a:r>
              <a:rPr lang="ja-JP" altLang="en-US" smtClean="0"/>
              <a:t>を実行したために、エラーが発生しているはずです。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.4</a:t>
            </a:r>
            <a:r>
              <a:rPr kumimoji="1" lang="ja-JP" altLang="en-US" dirty="0"/>
              <a:t>　</a:t>
            </a:r>
            <a:r>
              <a:rPr kumimoji="1" lang="ja-JP" altLang="en-US" dirty="0" smtClean="0"/>
              <a:t>ドライランで実行確認</a:t>
            </a:r>
            <a:r>
              <a:rPr lang="en-US" altLang="ja-JP" dirty="0" smtClean="0"/>
              <a:t>(1</a:t>
            </a:r>
            <a:r>
              <a:rPr lang="ja-JP" altLang="en-US" dirty="0" smtClean="0"/>
              <a:t>回目</a:t>
            </a:r>
            <a:r>
              <a:rPr lang="en-US" altLang="ja-JP" dirty="0" smtClean="0"/>
              <a:t>)(2/2)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r="31272" b="10418"/>
          <a:stretch/>
        </p:blipFill>
        <p:spPr>
          <a:xfrm>
            <a:off x="1043510" y="2060811"/>
            <a:ext cx="6840950" cy="439261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2123660" y="2799573"/>
            <a:ext cx="5472760" cy="25203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405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7"/>
            <a:ext cx="8677736" cy="5596794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再度</a:t>
            </a:r>
            <a:r>
              <a:rPr lang="en-US" altLang="ja-JP" b="1" dirty="0" smtClean="0"/>
              <a:t>GitHub</a:t>
            </a:r>
            <a:r>
              <a:rPr lang="ja-JP" altLang="en-US" b="1" dirty="0" smtClean="0"/>
              <a:t>にアクセスし</a:t>
            </a:r>
            <a:r>
              <a:rPr lang="en-US" altLang="ja-JP" b="1" dirty="0" smtClean="0"/>
              <a:t>Playbook</a:t>
            </a:r>
            <a:r>
              <a:rPr lang="ja-JP" altLang="en-US" b="1" dirty="0" smtClean="0"/>
              <a:t>を修正</a:t>
            </a:r>
            <a:endParaRPr lang="en-US" altLang="ja-JP" b="1" dirty="0" smtClean="0"/>
          </a:p>
          <a:p>
            <a:pPr lvl="1"/>
            <a:r>
              <a:rPr lang="ja-JP" altLang="en-US" smtClean="0"/>
              <a:t>エラーが出た原因を修正します。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smtClean="0"/>
              <a:t>　再度</a:t>
            </a:r>
            <a:r>
              <a:rPr kumimoji="1" lang="en-US" altLang="ja-JP" dirty="0" smtClean="0">
                <a:hlinkClick r:id="rId2"/>
              </a:rPr>
              <a:t>GitHub</a:t>
            </a:r>
            <a:r>
              <a:rPr kumimoji="1" lang="ja-JP" altLang="en-US" dirty="0" smtClean="0"/>
              <a:t>に</a:t>
            </a:r>
            <a:r>
              <a:rPr kumimoji="1" lang="ja-JP" altLang="en-US" smtClean="0"/>
              <a:t>アクセスし当該ファイルの</a:t>
            </a:r>
            <a:r>
              <a:rPr lang="ja-JP" altLang="en-US" smtClean="0"/>
              <a:t>編集</a:t>
            </a:r>
            <a:r>
              <a:rPr lang="ja-JP" altLang="en-US" dirty="0" smtClean="0"/>
              <a:t>アイコン</a:t>
            </a:r>
            <a:r>
              <a:rPr lang="ja-JP" altLang="en-US" smtClean="0"/>
              <a:t>をクリックして下さい。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　修正</a:t>
            </a:r>
            <a:r>
              <a:rPr lang="ja-JP" altLang="en-US" dirty="0" smtClean="0"/>
              <a:t>が完了</a:t>
            </a:r>
            <a:r>
              <a:rPr lang="ja-JP" altLang="en-US" smtClean="0"/>
              <a:t>したら「</a:t>
            </a:r>
            <a:r>
              <a:rPr lang="en-US" altLang="ja-JP" dirty="0"/>
              <a:t>C</a:t>
            </a:r>
            <a:r>
              <a:rPr lang="en-US" altLang="ja-JP" smtClean="0"/>
              <a:t>ommit </a:t>
            </a:r>
            <a:r>
              <a:rPr lang="en-US" altLang="ja-JP" dirty="0" smtClean="0"/>
              <a:t>changes</a:t>
            </a:r>
            <a:r>
              <a:rPr lang="ja-JP" altLang="en-US" dirty="0" smtClean="0"/>
              <a:t>」をクリックして下さい。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.5</a:t>
            </a:r>
            <a:r>
              <a:rPr kumimoji="1" lang="ja-JP" altLang="en-US" dirty="0"/>
              <a:t>　</a:t>
            </a:r>
            <a:r>
              <a:rPr kumimoji="1" lang="en-US" altLang="ja-JP" dirty="0" smtClean="0"/>
              <a:t>Playbook</a:t>
            </a:r>
            <a:r>
              <a:rPr kumimoji="1" lang="ja-JP" altLang="en-US" dirty="0" smtClean="0"/>
              <a:t>の修正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r="2780"/>
          <a:stretch/>
        </p:blipFill>
        <p:spPr>
          <a:xfrm>
            <a:off x="6029931" y="5023181"/>
            <a:ext cx="2745294" cy="1317220"/>
          </a:xfrm>
          <a:prstGeom prst="rect">
            <a:avLst/>
          </a:prstGeom>
        </p:spPr>
      </p:pic>
      <p:grpSp>
        <p:nvGrpSpPr>
          <p:cNvPr id="15" name="グループ化 14"/>
          <p:cNvGrpSpPr>
            <a:grpSpLocks noChangeAspect="1"/>
          </p:cNvGrpSpPr>
          <p:nvPr/>
        </p:nvGrpSpPr>
        <p:grpSpPr>
          <a:xfrm>
            <a:off x="335870" y="2073459"/>
            <a:ext cx="5072841" cy="2088289"/>
            <a:chOff x="323410" y="2132820"/>
            <a:chExt cx="6618804" cy="272470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410" y="2132820"/>
              <a:ext cx="6618804" cy="2724702"/>
            </a:xfrm>
            <a:prstGeom prst="rect">
              <a:avLst/>
            </a:prstGeom>
          </p:spPr>
        </p:pic>
        <p:sp>
          <p:nvSpPr>
            <p:cNvPr id="11" name="正方形/長方形 10"/>
            <p:cNvSpPr/>
            <p:nvPr/>
          </p:nvSpPr>
          <p:spPr bwMode="auto">
            <a:xfrm>
              <a:off x="639010" y="2573417"/>
              <a:ext cx="504070" cy="160856"/>
            </a:xfrm>
            <a:prstGeom prst="rect">
              <a:avLst/>
            </a:prstGeom>
            <a:solidFill>
              <a:srgbClr val="2D333B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3" name="屈折矢印 12"/>
          <p:cNvSpPr/>
          <p:nvPr/>
        </p:nvSpPr>
        <p:spPr bwMode="auto">
          <a:xfrm rot="5400000">
            <a:off x="388572" y="4744111"/>
            <a:ext cx="1616483" cy="1030365"/>
          </a:xfrm>
          <a:prstGeom prst="bentUpArrow">
            <a:avLst>
              <a:gd name="adj1" fmla="val 15675"/>
              <a:gd name="adj2" fmla="val 25000"/>
              <a:gd name="adj3" fmla="val 21891"/>
            </a:avLst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115" y="4262188"/>
            <a:ext cx="2513214" cy="226324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5014259" y="2813051"/>
            <a:ext cx="151640" cy="18388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2386935" y="5836234"/>
            <a:ext cx="1975323" cy="11720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311175" y="6101288"/>
            <a:ext cx="530957" cy="1375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右矢印 15"/>
          <p:cNvSpPr/>
          <p:nvPr/>
        </p:nvSpPr>
        <p:spPr bwMode="auto">
          <a:xfrm>
            <a:off x="4741447" y="5590445"/>
            <a:ext cx="1030366" cy="476511"/>
          </a:xfrm>
          <a:prstGeom prst="rightArrow">
            <a:avLst>
              <a:gd name="adj1" fmla="val 34009"/>
              <a:gd name="adj2" fmla="val 50000"/>
            </a:avLst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579244" y="2442637"/>
            <a:ext cx="3384269" cy="1800250"/>
          </a:xfrm>
          <a:prstGeom prst="wedgeRoundRectCallout">
            <a:avLst>
              <a:gd name="adj1" fmla="val -116514"/>
              <a:gd name="adj2" fmla="val 136051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smtClean="0">
                <a:latin typeface="+mn-ea"/>
              </a:rPr>
              <a:t>：と </a:t>
            </a:r>
            <a:r>
              <a:rPr lang="en-US" altLang="ja-JP" sz="1400" smtClean="0">
                <a:latin typeface="+mn-ea"/>
              </a:rPr>
              <a:t>y</a:t>
            </a:r>
            <a:r>
              <a:rPr lang="ja-JP" altLang="en-US" sz="1400" smtClean="0">
                <a:latin typeface="+mn-ea"/>
              </a:rPr>
              <a:t> の</a:t>
            </a:r>
            <a:r>
              <a:rPr lang="ja-JP" altLang="en-US" sz="1400" dirty="0" smtClean="0">
                <a:latin typeface="+mn-ea"/>
              </a:rPr>
              <a:t>間に半角スペースを入れる</a:t>
            </a:r>
            <a:endParaRPr lang="en-US" altLang="ja-JP" sz="1400" dirty="0">
              <a:latin typeface="+mn-ea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6"/>
          <a:srcRect t="15017" b="59448"/>
          <a:stretch/>
        </p:blipFill>
        <p:spPr>
          <a:xfrm>
            <a:off x="5700189" y="2952279"/>
            <a:ext cx="3142377" cy="21603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7"/>
          <a:srcRect t="14800" b="58140"/>
          <a:stretch/>
        </p:blipFill>
        <p:spPr>
          <a:xfrm>
            <a:off x="5700187" y="3799009"/>
            <a:ext cx="3142377" cy="216030"/>
          </a:xfrm>
          <a:prstGeom prst="rect">
            <a:avLst/>
          </a:prstGeom>
        </p:spPr>
      </p:pic>
      <p:sp>
        <p:nvSpPr>
          <p:cNvPr id="20" name="右矢印 19"/>
          <p:cNvSpPr/>
          <p:nvPr/>
        </p:nvSpPr>
        <p:spPr bwMode="auto">
          <a:xfrm rot="5400000">
            <a:off x="7072521" y="3229698"/>
            <a:ext cx="397710" cy="476511"/>
          </a:xfrm>
          <a:prstGeom prst="rightArrow">
            <a:avLst>
              <a:gd name="adj1" fmla="val 34009"/>
              <a:gd name="adj2" fmla="val 50000"/>
            </a:avLst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522751" y="5317617"/>
            <a:ext cx="153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下へスクロール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412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7"/>
            <a:ext cx="8677736" cy="5596794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ドライランが実行されているか</a:t>
            </a:r>
            <a:r>
              <a:rPr lang="ja-JP" altLang="en-US" b="1" dirty="0" smtClean="0"/>
              <a:t>確認</a:t>
            </a:r>
            <a:endParaRPr lang="en-US" altLang="ja-JP" b="1" dirty="0" smtClean="0"/>
          </a:p>
          <a:p>
            <a:pPr lvl="1"/>
            <a:r>
              <a:rPr lang="en-US" altLang="ja-JP" smtClean="0"/>
              <a:t>GitHub</a:t>
            </a:r>
            <a:r>
              <a:rPr lang="ja-JP" altLang="en-US" smtClean="0"/>
              <a:t>でファイルを更新すると自動的に</a:t>
            </a:r>
            <a:r>
              <a:rPr lang="en-US" altLang="ja-JP" smtClean="0"/>
              <a:t>ITA</a:t>
            </a:r>
            <a:r>
              <a:rPr lang="ja-JP" altLang="en-US" smtClean="0"/>
              <a:t>上の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も更新されドライランが実行</a:t>
            </a:r>
            <a:r>
              <a:rPr lang="ja-JP" altLang="en-US" smtClean="0"/>
              <a:t>されます。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1</a:t>
            </a:r>
            <a:r>
              <a:rPr lang="ja-JP" altLang="en-US" dirty="0" smtClean="0"/>
              <a:t>回目と同様に</a:t>
            </a:r>
            <a:r>
              <a:rPr lang="ja-JP" altLang="en-US" dirty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 Legacy</a:t>
            </a:r>
            <a:r>
              <a:rPr lang="ja-JP" altLang="en-US" dirty="0"/>
              <a:t>」メニュー→「作業管理」をクリック、「フィルタ」を</a:t>
            </a:r>
            <a:r>
              <a:rPr lang="ja-JP" altLang="en-US" dirty="0" smtClean="0"/>
              <a:t>クリックして</a:t>
            </a:r>
            <a:r>
              <a:rPr lang="ja-JP" altLang="en-US" smtClean="0"/>
              <a:t>下さい</a:t>
            </a:r>
            <a:r>
              <a:rPr lang="ja-JP" altLang="en-US" smtClean="0"/>
              <a:t>。</a:t>
            </a:r>
            <a:r>
              <a:rPr lang="en-US" altLang="ja-JP" smtClean="0"/>
              <a:t>1</a:t>
            </a:r>
            <a:r>
              <a:rPr lang="ja-JP" altLang="en-US" smtClean="0"/>
              <a:t>回目はステータスが「完了</a:t>
            </a:r>
            <a:r>
              <a:rPr lang="en-US" altLang="ja-JP" smtClean="0"/>
              <a:t>(</a:t>
            </a:r>
            <a:r>
              <a:rPr lang="ja-JP" altLang="en-US" smtClean="0"/>
              <a:t>異常</a:t>
            </a:r>
            <a:r>
              <a:rPr lang="en-US" altLang="ja-JP" smtClean="0"/>
              <a:t>)</a:t>
            </a:r>
            <a:r>
              <a:rPr lang="ja-JP" altLang="en-US" smtClean="0"/>
              <a:t>」で終了しましたが、今回は「完了」となっており、正常に終了したことが確認できます。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2.6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/>
              <a:t>ドライランで実行確認</a:t>
            </a:r>
            <a:r>
              <a:rPr lang="en-US" altLang="ja-JP" dirty="0" smtClean="0"/>
              <a:t>(2</a:t>
            </a:r>
            <a:r>
              <a:rPr lang="ja-JP" altLang="en-US" dirty="0" smtClean="0"/>
              <a:t>回目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t="9682"/>
          <a:stretch/>
        </p:blipFill>
        <p:spPr>
          <a:xfrm>
            <a:off x="377283" y="2780910"/>
            <a:ext cx="8515317" cy="379280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441577" y="5374876"/>
            <a:ext cx="7176956" cy="1424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441577" y="4176863"/>
            <a:ext cx="1053557" cy="20418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377283" y="4797190"/>
            <a:ext cx="929373" cy="2286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26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7"/>
            <a:ext cx="8677736" cy="5596794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</a:t>
            </a:r>
            <a:r>
              <a:rPr lang="ja-JP" altLang="en-US" b="1" dirty="0"/>
              <a:t>実行</a:t>
            </a:r>
            <a:r>
              <a:rPr lang="ja-JP" altLang="en-US" b="1" dirty="0" smtClean="0"/>
              <a:t>から実際にターゲットサーバへ実行</a:t>
            </a:r>
            <a:endParaRPr lang="en-US" altLang="ja-JP" b="1" dirty="0" smtClean="0"/>
          </a:p>
          <a:p>
            <a:pPr lvl="1"/>
            <a:r>
              <a:rPr lang="en-US" altLang="ja-JP" smtClean="0"/>
              <a:t>Playbook</a:t>
            </a:r>
            <a:r>
              <a:rPr lang="ja-JP" altLang="en-US" smtClean="0"/>
              <a:t>の</a:t>
            </a:r>
            <a:r>
              <a:rPr kumimoji="1" lang="ja-JP" altLang="en-US" smtClean="0"/>
              <a:t>体裁を修正したところで、実際に</a:t>
            </a:r>
            <a:r>
              <a:rPr lang="ja-JP" altLang="en-US" smtClean="0"/>
              <a:t>ターゲットサーバに作業を実行します。</a:t>
            </a:r>
            <a:r>
              <a:rPr lang="ja-JP" altLang="en-US"/>
              <a:t> 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 Legacy</a:t>
            </a:r>
            <a:r>
              <a:rPr lang="ja-JP" altLang="en-US" dirty="0"/>
              <a:t>」メニュー→「</a:t>
            </a:r>
            <a:r>
              <a:rPr lang="ja-JP" altLang="en-US" dirty="0" smtClean="0"/>
              <a:t>作業実行」</a:t>
            </a:r>
            <a:r>
              <a:rPr lang="ja-JP" altLang="en-US" dirty="0"/>
              <a:t>を</a:t>
            </a:r>
            <a:r>
              <a:rPr lang="ja-JP" altLang="en-US" dirty="0" smtClean="0"/>
              <a:t>クリック、実行する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とオペレーションを選択します。</a:t>
            </a:r>
            <a:r>
              <a:rPr lang="en-US" altLang="ja-JP" dirty="0" smtClean="0"/>
              <a:t>(</a:t>
            </a:r>
            <a:r>
              <a:rPr lang="ja-JP" altLang="en-US" dirty="0"/>
              <a:t>次ページ</a:t>
            </a:r>
            <a:r>
              <a:rPr lang="ja-JP" altLang="en-US" dirty="0" smtClean="0"/>
              <a:t>へ</a:t>
            </a:r>
            <a:r>
              <a:rPr lang="ja-JP" altLang="en-US" dirty="0"/>
              <a:t>進</a:t>
            </a:r>
            <a:r>
              <a:rPr lang="ja-JP" altLang="en-US" dirty="0" smtClean="0"/>
              <a:t>む</a:t>
            </a:r>
            <a:r>
              <a:rPr lang="en-US" altLang="ja-JP" dirty="0" smtClean="0"/>
              <a:t>)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2.7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ターゲットサーバへ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(1/2)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6" y="2420860"/>
            <a:ext cx="8662855" cy="387596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1331550" y="4365130"/>
            <a:ext cx="7056980" cy="1460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331550" y="5893966"/>
            <a:ext cx="5328740" cy="1711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9477" y="4054177"/>
            <a:ext cx="929740" cy="23062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11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47557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700" dirty="0">
                <a:latin typeface="Meiryo UI" panose="020B0604030504040204" pitchFamily="50" charset="-128"/>
                <a:ea typeface="Meiryo UI" panose="020B0604030504040204" pitchFamily="50" charset="-128"/>
              </a:rPr>
              <a:t>はじめに</a:t>
            </a:r>
            <a:endParaRPr lang="en-US" altLang="ja-JP" sz="1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700" dirty="0">
                <a:latin typeface="Meiryo UI" panose="020B0604030504040204" pitchFamily="50" charset="-128"/>
                <a:ea typeface="Meiryo UI" panose="020B0604030504040204" pitchFamily="50" charset="-128"/>
              </a:rPr>
              <a:t>1.1  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2" action="ppaction://hlinksldjump"/>
              </a:rPr>
              <a:t>本書</a:t>
            </a:r>
            <a:r>
              <a:rPr lang="ja-JP" altLang="en-US" sz="1700" dirty="0">
                <a:latin typeface="Meiryo UI" panose="020B0604030504040204" pitchFamily="50" charset="-128"/>
                <a:ea typeface="Meiryo UI" panose="020B0604030504040204" pitchFamily="50" charset="-128"/>
                <a:hlinkClick r:id="rId2" action="ppaction://hlinksldjump"/>
              </a:rPr>
              <a:t>に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2" action="ppaction://hlinksldjump"/>
              </a:rPr>
              <a:t>ついて</a:t>
            </a:r>
            <a:endParaRPr lang="en-US" altLang="ja-JP" sz="1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1.2  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3" action="ppaction://hlinksldjump"/>
              </a:rPr>
              <a:t>作業環境</a:t>
            </a:r>
            <a:endParaRPr lang="en-US" altLang="ja-JP" sz="1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1.3  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4" action="ppaction://hlinksldjump"/>
              </a:rPr>
              <a:t>シナリオ</a:t>
            </a:r>
            <a:endParaRPr lang="en-US" altLang="ja-JP" sz="1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1.4</a:t>
            </a:r>
            <a:r>
              <a:rPr lang="ja-JP" altLang="en-US" sz="17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5" action="ppaction://hlinksldjump"/>
              </a:rPr>
              <a:t>事前準備</a:t>
            </a:r>
            <a:endParaRPr lang="en-US" altLang="ja-JP" sz="1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altLang="ja-JP" sz="1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700" dirty="0">
                <a:latin typeface="Meiryo UI" panose="020B0604030504040204" pitchFamily="50" charset="-128"/>
                <a:ea typeface="Meiryo UI" panose="020B0604030504040204" pitchFamily="50" charset="-128"/>
              </a:rPr>
              <a:t>実習</a:t>
            </a:r>
            <a:endParaRPr lang="en-US" altLang="ja-JP" sz="1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2.1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6" action="ppaction://hlinksldjump"/>
              </a:rPr>
              <a:t>リモートリポジトリの登録</a:t>
            </a:r>
            <a:endParaRPr lang="en-US" altLang="ja-JP" sz="1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2.2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7" action="ppaction://hlinksldjump"/>
              </a:rPr>
              <a:t>登録アカウントの登録</a:t>
            </a:r>
            <a:endParaRPr lang="en-US" altLang="ja-JP" sz="1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2.3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700" dirty="0">
                <a:latin typeface="Meiryo UI" panose="020B0604030504040204" pitchFamily="50" charset="-128"/>
                <a:ea typeface="Meiryo UI" panose="020B0604030504040204" pitchFamily="50" charset="-128"/>
                <a:hlinkClick r:id="rId8" action="ppaction://hlinksldjump"/>
              </a:rPr>
              <a:t>資材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8" action="ppaction://hlinksldjump"/>
              </a:rPr>
              <a:t>紐付の登録</a:t>
            </a:r>
            <a:endParaRPr lang="en-US" altLang="ja-JP" sz="1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2.4</a:t>
            </a:r>
            <a:r>
              <a:rPr lang="ja-JP" altLang="en-US" sz="17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9" action="ppaction://hlinksldjump"/>
              </a:rPr>
              <a:t>ドライラン</a:t>
            </a:r>
            <a:r>
              <a:rPr lang="ja-JP" altLang="en-US" sz="1700" dirty="0">
                <a:latin typeface="Meiryo UI" panose="020B0604030504040204" pitchFamily="50" charset="-128"/>
                <a:ea typeface="Meiryo UI" panose="020B0604030504040204" pitchFamily="50" charset="-128"/>
                <a:hlinkClick r:id="rId9" action="ppaction://hlinksldjump"/>
              </a:rPr>
              <a:t>で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9" action="ppaction://hlinksldjump"/>
              </a:rPr>
              <a:t>実行</a:t>
            </a:r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9" action="ppaction://hlinksldjump"/>
              </a:rPr>
              <a:t>(1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9" action="ppaction://hlinksldjump"/>
              </a:rPr>
              <a:t>回目</a:t>
            </a:r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9" action="ppaction://hlinksldjump"/>
              </a:rPr>
              <a:t>)</a:t>
            </a:r>
            <a:endParaRPr lang="en-US" altLang="ja-JP" sz="1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2.5</a:t>
            </a:r>
            <a:r>
              <a:rPr lang="ja-JP" altLang="en-US" sz="17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10" action="ppaction://hlinksldjump"/>
              </a:rPr>
              <a:t>Playbook</a:t>
            </a:r>
            <a:r>
              <a:rPr lang="ja-JP" altLang="en-US" sz="1700" dirty="0">
                <a:latin typeface="Meiryo UI" panose="020B0604030504040204" pitchFamily="50" charset="-128"/>
                <a:ea typeface="Meiryo UI" panose="020B0604030504040204" pitchFamily="50" charset="-128"/>
                <a:hlinkClick r:id="rId10" action="ppaction://hlinksldjump"/>
              </a:rPr>
              <a:t>の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10" action="ppaction://hlinksldjump"/>
              </a:rPr>
              <a:t>修正</a:t>
            </a:r>
            <a:endParaRPr lang="en-US" altLang="ja-JP" sz="1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2.6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11" action="ppaction://hlinksldjump"/>
              </a:rPr>
              <a:t>ドライランで実行</a:t>
            </a:r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11" action="ppaction://hlinksldjump"/>
              </a:rPr>
              <a:t>(2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11" action="ppaction://hlinksldjump"/>
              </a:rPr>
              <a:t>回目</a:t>
            </a:r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11" action="ppaction://hlinksldjump"/>
              </a:rPr>
              <a:t>)</a:t>
            </a:r>
            <a:endParaRPr lang="en-US" altLang="ja-JP" sz="1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2.7</a:t>
            </a:r>
            <a:r>
              <a:rPr lang="ja-JP" altLang="en-US" sz="17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700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12" action="ppaction://hlinksldjump"/>
              </a:rPr>
              <a:t>ターゲットサーバへ実行</a:t>
            </a:r>
            <a:endParaRPr lang="en-US" altLang="ja-JP" sz="1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700" dirty="0" smtClean="0">
                <a:latin typeface="+mn-ea"/>
              </a:rPr>
              <a:t> </a:t>
            </a:r>
            <a:endParaRPr lang="en-US" altLang="ja-JP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7"/>
            <a:ext cx="8677736" cy="5596794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</a:t>
            </a:r>
            <a:r>
              <a:rPr lang="ja-JP" altLang="en-US" b="1" dirty="0"/>
              <a:t>実行</a:t>
            </a:r>
            <a:r>
              <a:rPr lang="ja-JP" altLang="en-US" b="1" dirty="0" smtClean="0"/>
              <a:t>から実際にターゲットサーバへ実行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下へスクロールし実行をクリック、実行しますかのポップアップが出るので「</a:t>
            </a:r>
            <a:r>
              <a:rPr lang="en-US" altLang="ja-JP" dirty="0" smtClean="0"/>
              <a:t>OK</a:t>
            </a:r>
            <a:r>
              <a:rPr lang="ja-JP" altLang="en-US" dirty="0" smtClean="0"/>
              <a:t>」をクリックして下さい。実行され</a:t>
            </a:r>
            <a:r>
              <a:rPr lang="ja-JP" altLang="en-US" smtClean="0"/>
              <a:t>ステータスが「完了」の</a:t>
            </a:r>
            <a:r>
              <a:rPr lang="ja-JP" altLang="en-US" dirty="0" smtClean="0"/>
              <a:t>表示になったら無事に反映完了です。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2.7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ターゲットサーバへ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(2/2)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1022" r="25417"/>
          <a:stretch/>
        </p:blipFill>
        <p:spPr>
          <a:xfrm>
            <a:off x="323410" y="1995876"/>
            <a:ext cx="5400750" cy="2585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角丸四角形 5"/>
          <p:cNvSpPr/>
          <p:nvPr/>
        </p:nvSpPr>
        <p:spPr bwMode="auto">
          <a:xfrm>
            <a:off x="1440622" y="3934640"/>
            <a:ext cx="1008140" cy="23062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40" y="2636890"/>
            <a:ext cx="3869374" cy="3734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角丸四角形 7"/>
          <p:cNvSpPr/>
          <p:nvPr/>
        </p:nvSpPr>
        <p:spPr bwMode="auto">
          <a:xfrm>
            <a:off x="6876320" y="3211029"/>
            <a:ext cx="268874" cy="14048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屈折矢印 8"/>
          <p:cNvSpPr/>
          <p:nvPr/>
        </p:nvSpPr>
        <p:spPr bwMode="auto">
          <a:xfrm rot="5400000">
            <a:off x="3210145" y="4611188"/>
            <a:ext cx="1616483" cy="1658059"/>
          </a:xfrm>
          <a:prstGeom prst="bentUpArrow">
            <a:avLst>
              <a:gd name="adj1" fmla="val 15675"/>
              <a:gd name="adj2" fmla="val 15648"/>
              <a:gd name="adj3" fmla="val 21891"/>
            </a:avLst>
          </a:prstGeom>
          <a:solidFill>
            <a:srgbClr val="FFC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588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8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7"/>
            <a:ext cx="8677736" cy="5596794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メイン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</a:t>
            </a:r>
            <a:endParaRPr kumimoji="1" lang="en-US" altLang="ja-JP" b="1" dirty="0" smtClean="0"/>
          </a:p>
          <a:p>
            <a:pPr lvl="1"/>
            <a:r>
              <a:rPr lang="ja-JP" altLang="en-US" dirty="0"/>
              <a:t>本書</a:t>
            </a:r>
            <a:r>
              <a:rPr lang="ja-JP" altLang="en-US"/>
              <a:t>で</a:t>
            </a:r>
            <a:r>
              <a:rPr lang="ja-JP" altLang="en-US" smtClean="0"/>
              <a:t>はメニューグループの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「</a:t>
            </a:r>
            <a:r>
              <a:rPr lang="en-US" altLang="ja-JP" b="1" dirty="0"/>
              <a:t>CI/CD for </a:t>
            </a:r>
            <a:r>
              <a:rPr lang="en-US" altLang="ja-JP" b="1" dirty="0" err="1"/>
              <a:t>IaC</a:t>
            </a:r>
            <a:r>
              <a:rPr lang="ja-JP" altLang="en-US" dirty="0"/>
              <a:t>」に</a:t>
            </a:r>
            <a:r>
              <a:rPr lang="ja-JP" altLang="en-US"/>
              <a:t>ついて</a:t>
            </a:r>
            <a:r>
              <a:rPr lang="ja-JP" altLang="en-US" smtClean="0"/>
              <a:t>、実践</a:t>
            </a:r>
            <a:r>
              <a:rPr lang="ja-JP" altLang="en-US" dirty="0"/>
              <a:t>形式で学習いただけます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smtClean="0">
                <a:solidFill>
                  <a:srgbClr val="FF0000"/>
                </a:solidFill>
              </a:rPr>
              <a:t>本書のシナリオを実施するまえに、</a:t>
            </a:r>
            <a:r>
              <a:rPr lang="en-US" altLang="ja-JP" smtClean="0">
                <a:solidFill>
                  <a:srgbClr val="FF0000"/>
                </a:solidFill>
              </a:rPr>
              <a:t>Learn</a:t>
            </a:r>
            <a:r>
              <a:rPr lang="ja-JP" altLang="en-US" smtClean="0">
                <a:solidFill>
                  <a:srgbClr val="FF0000"/>
                </a:solidFill>
              </a:rPr>
              <a:t>資料「</a:t>
            </a:r>
            <a:r>
              <a:rPr lang="ja-JP" altLang="en-US" dirty="0" smtClean="0">
                <a:solidFill>
                  <a:srgbClr val="FF0000"/>
                </a:solidFill>
                <a:hlinkClick r:id="rId2"/>
              </a:rPr>
              <a:t>クイックスタート</a:t>
            </a:r>
            <a:r>
              <a:rPr lang="ja-JP" altLang="en-US" dirty="0" smtClean="0">
                <a:solidFill>
                  <a:srgbClr val="FF0000"/>
                </a:solidFill>
              </a:rPr>
              <a:t>」の実施</a:t>
            </a:r>
            <a:r>
              <a:rPr lang="ja-JP" altLang="en-US" smtClean="0">
                <a:solidFill>
                  <a:srgbClr val="FF0000"/>
                </a:solidFill>
              </a:rPr>
              <a:t>が必須です。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.1</a:t>
            </a:r>
            <a:r>
              <a:rPr kumimoji="1" lang="ja-JP" altLang="en-US" dirty="0"/>
              <a:t>　</a:t>
            </a:r>
            <a:r>
              <a:rPr lang="ja-JP" altLang="en-US" dirty="0"/>
              <a:t>本書について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 b="25534"/>
          <a:stretch/>
        </p:blipFill>
        <p:spPr>
          <a:xfrm>
            <a:off x="1907630" y="2420860"/>
            <a:ext cx="5579876" cy="38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4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7"/>
            <a:ext cx="8677736" cy="744470"/>
          </a:xfrm>
        </p:spPr>
        <p:txBody>
          <a:bodyPr>
            <a:normAutofit/>
          </a:bodyPr>
          <a:lstStyle/>
          <a:p>
            <a:r>
              <a:rPr kumimoji="1" lang="ja-JP" altLang="en-US" b="1" smtClean="0"/>
              <a:t>作業環境</a:t>
            </a:r>
            <a:endParaRPr kumimoji="1" lang="en-US" altLang="ja-JP" b="1" smtClean="0"/>
          </a:p>
          <a:p>
            <a:pPr lvl="1"/>
            <a:r>
              <a:rPr lang="ja-JP" altLang="en-US" smtClean="0"/>
              <a:t>本書で使用する作業環境</a:t>
            </a:r>
            <a:r>
              <a:rPr lang="ja-JP" altLang="en-US" smtClean="0"/>
              <a:t>は下図の</a:t>
            </a:r>
            <a:r>
              <a:rPr lang="ja-JP" altLang="en-US" smtClean="0"/>
              <a:t>通りです。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.2</a:t>
            </a:r>
            <a:r>
              <a:rPr kumimoji="1" lang="ja-JP" altLang="en-US" dirty="0"/>
              <a:t>　</a:t>
            </a:r>
            <a:r>
              <a:rPr lang="ja-JP" altLang="en-US" dirty="0" smtClean="0"/>
              <a:t>作業</a:t>
            </a:r>
            <a:r>
              <a:rPr lang="ja-JP" altLang="en-US" dirty="0"/>
              <a:t>環境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2768179" y="1644880"/>
            <a:ext cx="3586873" cy="1596552"/>
          </a:xfrm>
          <a:prstGeom prst="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solidFill>
                  <a:srgbClr val="002B62"/>
                </a:solidFill>
                <a:ea typeface="+mj-ea"/>
              </a:rPr>
              <a:t>CentOS 7</a:t>
            </a:r>
          </a:p>
          <a:p>
            <a:pPr algn="ctr"/>
            <a:r>
              <a:rPr kumimoji="1" lang="en-US" altLang="ja-JP" sz="1100" b="1" dirty="0" smtClean="0">
                <a:solidFill>
                  <a:srgbClr val="002B62"/>
                </a:solidFill>
                <a:ea typeface="+mj-ea"/>
              </a:rPr>
              <a:t>(ITA</a:t>
            </a:r>
            <a:r>
              <a:rPr kumimoji="1" lang="ja-JP" altLang="en-US" sz="1100" b="1" dirty="0" smtClean="0">
                <a:solidFill>
                  <a:srgbClr val="002B62"/>
                </a:solidFill>
                <a:ea typeface="+mj-ea"/>
              </a:rPr>
              <a:t>サーバ</a:t>
            </a:r>
            <a:r>
              <a:rPr kumimoji="1" lang="en-US" altLang="ja-JP" sz="1100" b="1" dirty="0" smtClean="0">
                <a:solidFill>
                  <a:srgbClr val="002B62"/>
                </a:solidFill>
                <a:ea typeface="+mj-ea"/>
              </a:rPr>
              <a:t>)</a:t>
            </a:r>
            <a:endParaRPr kumimoji="1" lang="ja-JP" altLang="en-US" sz="1100" b="1" dirty="0">
              <a:solidFill>
                <a:srgbClr val="002B62"/>
              </a:solidFill>
              <a:ea typeface="+mj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077265" y="2063373"/>
            <a:ext cx="1286926" cy="1050901"/>
          </a:xfrm>
          <a:prstGeom prst="rect">
            <a:avLst/>
          </a:prstGeom>
          <a:solidFill>
            <a:srgbClr val="002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err="1" smtClean="0">
                <a:solidFill>
                  <a:schemeClr val="bg1"/>
                </a:solidFill>
              </a:rPr>
              <a:t>Exastro</a:t>
            </a:r>
            <a:r>
              <a:rPr kumimoji="1" lang="en-US" altLang="ja-JP" sz="1100" b="1" dirty="0" smtClean="0">
                <a:solidFill>
                  <a:schemeClr val="bg1"/>
                </a:solidFill>
              </a:rPr>
              <a:t> </a:t>
            </a:r>
            <a:endParaRPr lang="en-US" altLang="ja-JP" sz="11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1100" b="1" dirty="0" smtClean="0">
                <a:solidFill>
                  <a:schemeClr val="bg1"/>
                </a:solidFill>
              </a:rPr>
              <a:t>IT Automation</a:t>
            </a:r>
          </a:p>
          <a:p>
            <a:pPr algn="ctr"/>
            <a:r>
              <a:rPr lang="en-US" altLang="ja-JP" sz="1100" b="1" smtClean="0">
                <a:solidFill>
                  <a:schemeClr val="bg1"/>
                </a:solidFill>
              </a:rPr>
              <a:t>v1.10</a:t>
            </a:r>
            <a:endParaRPr kumimoji="1" lang="ja-JP" alt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810836" y="2063373"/>
            <a:ext cx="1230984" cy="1050900"/>
          </a:xfrm>
          <a:prstGeom prst="rect">
            <a:avLst/>
          </a:prstGeom>
          <a:solidFill>
            <a:srgbClr val="002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smtClean="0">
                <a:solidFill>
                  <a:schemeClr val="bg1"/>
                </a:solidFill>
              </a:rPr>
              <a:t>Ansible</a:t>
            </a:r>
          </a:p>
          <a:p>
            <a:pPr algn="ctr"/>
            <a:r>
              <a:rPr lang="en-US" altLang="ja-JP" sz="1100" b="1">
                <a:solidFill>
                  <a:schemeClr val="bg1"/>
                </a:solidFill>
              </a:rPr>
              <a:t>v2.11.7</a:t>
            </a:r>
            <a:endParaRPr kumimoji="1" lang="ja-JP" altLang="en-US" sz="1100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458619" y="1642304"/>
            <a:ext cx="1696558" cy="1596552"/>
          </a:xfrm>
          <a:prstGeom prst="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solidFill>
                  <a:srgbClr val="002B62"/>
                </a:solidFill>
                <a:ea typeface="+mj-ea"/>
              </a:rPr>
              <a:t>CentOS 7</a:t>
            </a:r>
          </a:p>
          <a:p>
            <a:pPr algn="ctr"/>
            <a:r>
              <a:rPr lang="en-US" altLang="ja-JP" sz="1100" b="1" dirty="0" smtClean="0">
                <a:solidFill>
                  <a:srgbClr val="002B62"/>
                </a:solidFill>
                <a:ea typeface="+mj-ea"/>
              </a:rPr>
              <a:t>(</a:t>
            </a:r>
            <a:r>
              <a:rPr lang="ja-JP" altLang="en-US" sz="1100" b="1" dirty="0" smtClean="0">
                <a:solidFill>
                  <a:srgbClr val="002B62"/>
                </a:solidFill>
                <a:ea typeface="+mj-ea"/>
              </a:rPr>
              <a:t>ターゲット</a:t>
            </a:r>
            <a:r>
              <a:rPr lang="ja-JP" altLang="en-US" sz="1100" b="1" dirty="0">
                <a:solidFill>
                  <a:srgbClr val="002B62"/>
                </a:solidFill>
                <a:ea typeface="+mj-ea"/>
              </a:rPr>
              <a:t>サーバ</a:t>
            </a:r>
            <a:r>
              <a:rPr lang="en-US" altLang="ja-JP" sz="1100" b="1" dirty="0" smtClean="0">
                <a:solidFill>
                  <a:srgbClr val="002B62"/>
                </a:solidFill>
                <a:ea typeface="+mj-ea"/>
              </a:rPr>
              <a:t>)</a:t>
            </a:r>
            <a:endParaRPr kumimoji="1" lang="ja-JP" altLang="en-US" sz="1100" b="1" dirty="0">
              <a:solidFill>
                <a:srgbClr val="002B62"/>
              </a:solidFill>
              <a:ea typeface="+mj-ea"/>
            </a:endParaRPr>
          </a:p>
        </p:txBody>
      </p:sp>
      <p:grpSp>
        <p:nvGrpSpPr>
          <p:cNvPr id="10" name="グループ化 9"/>
          <p:cNvGrpSpPr>
            <a:grpSpLocks noChangeAspect="1"/>
          </p:cNvGrpSpPr>
          <p:nvPr/>
        </p:nvGrpSpPr>
        <p:grpSpPr bwMode="gray">
          <a:xfrm>
            <a:off x="943462" y="2239638"/>
            <a:ext cx="961136" cy="634348"/>
            <a:chOff x="2385390" y="1237172"/>
            <a:chExt cx="1111251" cy="733425"/>
          </a:xfrm>
        </p:grpSpPr>
        <p:sp>
          <p:nvSpPr>
            <p:cNvPr id="11" name="フリーフォーム 10"/>
            <p:cNvSpPr>
              <a:spLocks noChangeAspect="1"/>
            </p:cNvSpPr>
            <p:nvPr/>
          </p:nvSpPr>
          <p:spPr bwMode="gray">
            <a:xfrm>
              <a:off x="2385390" y="1237172"/>
              <a:ext cx="1111251" cy="733425"/>
            </a:xfrm>
            <a:custGeom>
              <a:avLst/>
              <a:gdLst>
                <a:gd name="connsiteX0" fmla="*/ 15037 w 1111251"/>
                <a:gd name="connsiteY0" fmla="*/ 703262 h 733425"/>
                <a:gd name="connsiteX1" fmla="*/ 1096966 w 1111251"/>
                <a:gd name="connsiteY1" fmla="*/ 703262 h 733425"/>
                <a:gd name="connsiteX2" fmla="*/ 1111251 w 1111251"/>
                <a:gd name="connsiteY2" fmla="*/ 718730 h 733425"/>
                <a:gd name="connsiteX3" fmla="*/ 1096966 w 1111251"/>
                <a:gd name="connsiteY3" fmla="*/ 733425 h 733425"/>
                <a:gd name="connsiteX4" fmla="*/ 15037 w 1111251"/>
                <a:gd name="connsiteY4" fmla="*/ 733425 h 733425"/>
                <a:gd name="connsiteX5" fmla="*/ 0 w 1111251"/>
                <a:gd name="connsiteY5" fmla="*/ 718730 h 733425"/>
                <a:gd name="connsiteX6" fmla="*/ 15037 w 1111251"/>
                <a:gd name="connsiteY6" fmla="*/ 703262 h 733425"/>
                <a:gd name="connsiteX7" fmla="*/ 195422 w 1111251"/>
                <a:gd name="connsiteY7" fmla="*/ 517525 h 733425"/>
                <a:gd name="connsiteX8" fmla="*/ 917417 w 1111251"/>
                <a:gd name="connsiteY8" fmla="*/ 517525 h 733425"/>
                <a:gd name="connsiteX9" fmla="*/ 951977 w 1111251"/>
                <a:gd name="connsiteY9" fmla="*/ 531011 h 733425"/>
                <a:gd name="connsiteX10" fmla="*/ 1102987 w 1111251"/>
                <a:gd name="connsiteY10" fmla="*/ 664377 h 733425"/>
                <a:gd name="connsiteX11" fmla="*/ 1097728 w 1111251"/>
                <a:gd name="connsiteY11" fmla="*/ 677863 h 733425"/>
                <a:gd name="connsiteX12" fmla="*/ 15111 w 1111251"/>
                <a:gd name="connsiteY12" fmla="*/ 677863 h 733425"/>
                <a:gd name="connsiteX13" fmla="*/ 9852 w 1111251"/>
                <a:gd name="connsiteY13" fmla="*/ 664377 h 733425"/>
                <a:gd name="connsiteX14" fmla="*/ 160111 w 1111251"/>
                <a:gd name="connsiteY14" fmla="*/ 531011 h 733425"/>
                <a:gd name="connsiteX15" fmla="*/ 195422 w 1111251"/>
                <a:gd name="connsiteY15" fmla="*/ 517525 h 733425"/>
                <a:gd name="connsiteX16" fmla="*/ 194915 w 1111251"/>
                <a:gd name="connsiteY16" fmla="*/ 0 h 733425"/>
                <a:gd name="connsiteX17" fmla="*/ 917087 w 1111251"/>
                <a:gd name="connsiteY17" fmla="*/ 0 h 733425"/>
                <a:gd name="connsiteX18" fmla="*/ 936625 w 1111251"/>
                <a:gd name="connsiteY18" fmla="*/ 20252 h 733425"/>
                <a:gd name="connsiteX19" fmla="*/ 936625 w 1111251"/>
                <a:gd name="connsiteY19" fmla="*/ 470286 h 733425"/>
                <a:gd name="connsiteX20" fmla="*/ 917087 w 1111251"/>
                <a:gd name="connsiteY20" fmla="*/ 490538 h 733425"/>
                <a:gd name="connsiteX21" fmla="*/ 194915 w 1111251"/>
                <a:gd name="connsiteY21" fmla="*/ 490538 h 733425"/>
                <a:gd name="connsiteX22" fmla="*/ 174625 w 1111251"/>
                <a:gd name="connsiteY22" fmla="*/ 470286 h 733425"/>
                <a:gd name="connsiteX23" fmla="*/ 174625 w 1111251"/>
                <a:gd name="connsiteY23" fmla="*/ 20252 h 733425"/>
                <a:gd name="connsiteX24" fmla="*/ 194915 w 1111251"/>
                <a:gd name="connsiteY24" fmla="*/ 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11251" h="733425">
                  <a:moveTo>
                    <a:pt x="15037" y="703262"/>
                  </a:moveTo>
                  <a:cubicBezTo>
                    <a:pt x="15037" y="703262"/>
                    <a:pt x="15037" y="703262"/>
                    <a:pt x="1096966" y="703262"/>
                  </a:cubicBezTo>
                  <a:cubicBezTo>
                    <a:pt x="1105236" y="703262"/>
                    <a:pt x="1111251" y="710223"/>
                    <a:pt x="1111251" y="718730"/>
                  </a:cubicBezTo>
                  <a:cubicBezTo>
                    <a:pt x="1111251" y="727238"/>
                    <a:pt x="1105236" y="733425"/>
                    <a:pt x="1096966" y="733425"/>
                  </a:cubicBezTo>
                  <a:cubicBezTo>
                    <a:pt x="1096966" y="733425"/>
                    <a:pt x="1096966" y="733425"/>
                    <a:pt x="15037" y="733425"/>
                  </a:cubicBezTo>
                  <a:cubicBezTo>
                    <a:pt x="6767" y="733425"/>
                    <a:pt x="0" y="727238"/>
                    <a:pt x="0" y="718730"/>
                  </a:cubicBezTo>
                  <a:cubicBezTo>
                    <a:pt x="0" y="710223"/>
                    <a:pt x="6767" y="703262"/>
                    <a:pt x="15037" y="703262"/>
                  </a:cubicBezTo>
                  <a:close/>
                  <a:moveTo>
                    <a:pt x="195422" y="517525"/>
                  </a:moveTo>
                  <a:cubicBezTo>
                    <a:pt x="195422" y="517525"/>
                    <a:pt x="195422" y="517525"/>
                    <a:pt x="917417" y="517525"/>
                  </a:cubicBezTo>
                  <a:cubicBezTo>
                    <a:pt x="927935" y="517525"/>
                    <a:pt x="943712" y="523519"/>
                    <a:pt x="951977" y="531011"/>
                  </a:cubicBezTo>
                  <a:cubicBezTo>
                    <a:pt x="951977" y="531011"/>
                    <a:pt x="951977" y="531011"/>
                    <a:pt x="1102987" y="664377"/>
                  </a:cubicBezTo>
                  <a:cubicBezTo>
                    <a:pt x="1111251" y="671869"/>
                    <a:pt x="1108997" y="677863"/>
                    <a:pt x="1097728" y="677863"/>
                  </a:cubicBezTo>
                  <a:lnTo>
                    <a:pt x="15111" y="677863"/>
                  </a:lnTo>
                  <a:cubicBezTo>
                    <a:pt x="3842" y="677863"/>
                    <a:pt x="1588" y="671869"/>
                    <a:pt x="9852" y="664377"/>
                  </a:cubicBezTo>
                  <a:cubicBezTo>
                    <a:pt x="9852" y="664377"/>
                    <a:pt x="9852" y="664377"/>
                    <a:pt x="160111" y="531011"/>
                  </a:cubicBezTo>
                  <a:cubicBezTo>
                    <a:pt x="168376" y="523519"/>
                    <a:pt x="184153" y="517525"/>
                    <a:pt x="195422" y="517525"/>
                  </a:cubicBezTo>
                  <a:close/>
                  <a:moveTo>
                    <a:pt x="194915" y="0"/>
                  </a:moveTo>
                  <a:cubicBezTo>
                    <a:pt x="194915" y="0"/>
                    <a:pt x="194915" y="0"/>
                    <a:pt x="917087" y="0"/>
                  </a:cubicBezTo>
                  <a:cubicBezTo>
                    <a:pt x="927607" y="0"/>
                    <a:pt x="936625" y="9001"/>
                    <a:pt x="936625" y="20252"/>
                  </a:cubicBezTo>
                  <a:cubicBezTo>
                    <a:pt x="936625" y="20252"/>
                    <a:pt x="936625" y="20252"/>
                    <a:pt x="936625" y="470286"/>
                  </a:cubicBezTo>
                  <a:cubicBezTo>
                    <a:pt x="936625" y="481537"/>
                    <a:pt x="927607" y="490538"/>
                    <a:pt x="917087" y="490538"/>
                  </a:cubicBezTo>
                  <a:cubicBezTo>
                    <a:pt x="917087" y="490538"/>
                    <a:pt x="917087" y="490538"/>
                    <a:pt x="194915" y="490538"/>
                  </a:cubicBezTo>
                  <a:cubicBezTo>
                    <a:pt x="183643" y="490538"/>
                    <a:pt x="174625" y="481537"/>
                    <a:pt x="174625" y="470286"/>
                  </a:cubicBezTo>
                  <a:cubicBezTo>
                    <a:pt x="174625" y="470286"/>
                    <a:pt x="174625" y="470286"/>
                    <a:pt x="174625" y="20252"/>
                  </a:cubicBezTo>
                  <a:cubicBezTo>
                    <a:pt x="174625" y="9001"/>
                    <a:pt x="183643" y="0"/>
                    <a:pt x="194915" y="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12" name="フリーフォーム 11"/>
            <p:cNvSpPr>
              <a:spLocks noChangeAspect="1"/>
            </p:cNvSpPr>
            <p:nvPr/>
          </p:nvSpPr>
          <p:spPr bwMode="gray">
            <a:xfrm>
              <a:off x="2615578" y="1292734"/>
              <a:ext cx="652463" cy="593726"/>
            </a:xfrm>
            <a:custGeom>
              <a:avLst/>
              <a:gdLst>
                <a:gd name="connsiteX0" fmla="*/ 239712 w 652463"/>
                <a:gd name="connsiteY0" fmla="*/ 560388 h 593726"/>
                <a:gd name="connsiteX1" fmla="*/ 420688 w 652463"/>
                <a:gd name="connsiteY1" fmla="*/ 560388 h 593726"/>
                <a:gd name="connsiteX2" fmla="*/ 441325 w 652463"/>
                <a:gd name="connsiteY2" fmla="*/ 593726 h 593726"/>
                <a:gd name="connsiteX3" fmla="*/ 220662 w 652463"/>
                <a:gd name="connsiteY3" fmla="*/ 593726 h 593726"/>
                <a:gd name="connsiteX4" fmla="*/ 0 w 652463"/>
                <a:gd name="connsiteY4" fmla="*/ 0 h 593726"/>
                <a:gd name="connsiteX5" fmla="*/ 652463 w 652463"/>
                <a:gd name="connsiteY5" fmla="*/ 0 h 593726"/>
                <a:gd name="connsiteX6" fmla="*/ 652463 w 652463"/>
                <a:gd name="connsiteY6" fmla="*/ 381000 h 593726"/>
                <a:gd name="connsiteX7" fmla="*/ 0 w 652463"/>
                <a:gd name="connsiteY7" fmla="*/ 381000 h 59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2463" h="593726">
                  <a:moveTo>
                    <a:pt x="239712" y="560388"/>
                  </a:moveTo>
                  <a:lnTo>
                    <a:pt x="420688" y="560388"/>
                  </a:lnTo>
                  <a:lnTo>
                    <a:pt x="441325" y="593726"/>
                  </a:lnTo>
                  <a:lnTo>
                    <a:pt x="220662" y="593726"/>
                  </a:lnTo>
                  <a:close/>
                  <a:moveTo>
                    <a:pt x="0" y="0"/>
                  </a:moveTo>
                  <a:lnTo>
                    <a:pt x="652463" y="0"/>
                  </a:lnTo>
                  <a:lnTo>
                    <a:pt x="652463" y="38100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</p:grpSp>
      <p:cxnSp>
        <p:nvCxnSpPr>
          <p:cNvPr id="13" name="直線矢印コネクタ 12"/>
          <p:cNvCxnSpPr/>
          <p:nvPr/>
        </p:nvCxnSpPr>
        <p:spPr bwMode="auto">
          <a:xfrm>
            <a:off x="1848066" y="2578651"/>
            <a:ext cx="1229199" cy="1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755470" y="1986159"/>
            <a:ext cx="1339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 smtClean="0">
                <a:solidFill>
                  <a:srgbClr val="002B62"/>
                </a:solidFill>
              </a:rPr>
              <a:t>PC</a:t>
            </a:r>
          </a:p>
        </p:txBody>
      </p:sp>
      <p:cxnSp>
        <p:nvCxnSpPr>
          <p:cNvPr id="17" name="直線矢印コネクタ 16"/>
          <p:cNvCxnSpPr>
            <a:stCxn id="8" idx="3"/>
          </p:cNvCxnSpPr>
          <p:nvPr/>
        </p:nvCxnSpPr>
        <p:spPr bwMode="auto">
          <a:xfrm flipV="1">
            <a:off x="6041820" y="2588821"/>
            <a:ext cx="833598" cy="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  <a:extLst/>
        </p:spPr>
      </p:cxnSp>
      <p:sp>
        <p:nvSpPr>
          <p:cNvPr id="26" name="正方形/長方形 25"/>
          <p:cNvSpPr/>
          <p:nvPr/>
        </p:nvSpPr>
        <p:spPr>
          <a:xfrm>
            <a:off x="827480" y="3395712"/>
            <a:ext cx="732769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b="1" u="sng" smtClean="0"/>
              <a:t>ITA</a:t>
            </a:r>
            <a:r>
              <a:rPr lang="ja-JP" altLang="en-US" sz="1600" b="1" u="sng" smtClean="0"/>
              <a:t>サーバ</a:t>
            </a:r>
            <a:r>
              <a:rPr lang="en-US" altLang="ja-JP" sz="1600" b="1"/>
              <a:t/>
            </a:r>
            <a:br>
              <a:rPr lang="en-US" altLang="ja-JP" sz="1600" b="1"/>
            </a:br>
            <a:r>
              <a:rPr lang="ja-JP" altLang="en-US" sz="1600" b="1"/>
              <a:t>・</a:t>
            </a:r>
            <a:r>
              <a:rPr lang="en-US" altLang="ja-JP" sz="1600"/>
              <a:t>CentOS </a:t>
            </a:r>
            <a:r>
              <a:rPr lang="en-US" altLang="ja-JP" sz="1600" smtClean="0"/>
              <a:t>7 (※</a:t>
            </a:r>
            <a:r>
              <a:rPr lang="en-US" altLang="ja-JP" sz="1600"/>
              <a:t>1</a:t>
            </a:r>
            <a:r>
              <a:rPr lang="en-US" altLang="ja-JP" sz="1600" smtClean="0"/>
              <a:t>)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ja-JP" altLang="en-US" sz="1600" smtClean="0"/>
              <a:t>・</a:t>
            </a:r>
            <a:r>
              <a:rPr lang="en-US" altLang="ja-JP" sz="1600" smtClean="0"/>
              <a:t>Exastro ITA v1.10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en-US" altLang="ja-JP" sz="1600"/>
              <a:t>・Ansible </a:t>
            </a:r>
            <a:r>
              <a:rPr lang="en-US" altLang="ja-JP" sz="1600" smtClean="0"/>
              <a:t>2.11.7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en-US" altLang="ja-JP" sz="1600"/>
              <a:t/>
            </a:r>
            <a:br>
              <a:rPr lang="en-US" altLang="ja-JP" sz="1600"/>
            </a:br>
            <a:r>
              <a:rPr lang="ja-JP" altLang="en-US" sz="1600" b="1" u="sng" smtClean="0"/>
              <a:t>ターゲットサーバ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ja-JP" altLang="en-US" sz="1600"/>
              <a:t>・</a:t>
            </a:r>
            <a:r>
              <a:rPr lang="en-US" altLang="ja-JP" sz="1600"/>
              <a:t>CentOS</a:t>
            </a:r>
            <a:r>
              <a:rPr lang="ja-JP" altLang="en-US" sz="1600"/>
              <a:t> </a:t>
            </a:r>
            <a:r>
              <a:rPr lang="en-US" altLang="ja-JP" sz="1600" smtClean="0"/>
              <a:t>7</a:t>
            </a:r>
            <a:br>
              <a:rPr lang="en-US" altLang="ja-JP" sz="1600" smtClean="0"/>
            </a:br>
            <a:endParaRPr lang="en-US" altLang="ja-JP" sz="1600" dirty="0"/>
          </a:p>
        </p:txBody>
      </p:sp>
      <p:cxnSp>
        <p:nvCxnSpPr>
          <p:cNvPr id="38" name="直線矢印コネクタ 37"/>
          <p:cNvCxnSpPr>
            <a:endCxn id="8" idx="1"/>
          </p:cNvCxnSpPr>
          <p:nvPr/>
        </p:nvCxnSpPr>
        <p:spPr bwMode="auto">
          <a:xfrm>
            <a:off x="4360973" y="2588821"/>
            <a:ext cx="449863" cy="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  <a:extLst/>
        </p:spPr>
      </p:cxnSp>
      <p:grpSp>
        <p:nvGrpSpPr>
          <p:cNvPr id="18" name="グループ化 17"/>
          <p:cNvGrpSpPr>
            <a:grpSpLocks noChangeAspect="1"/>
          </p:cNvGrpSpPr>
          <p:nvPr/>
        </p:nvGrpSpPr>
        <p:grpSpPr bwMode="gray">
          <a:xfrm>
            <a:off x="7047728" y="2168937"/>
            <a:ext cx="476051" cy="819427"/>
            <a:chOff x="5936838" y="1169393"/>
            <a:chExt cx="484187" cy="833438"/>
          </a:xfrm>
        </p:grpSpPr>
        <p:sp>
          <p:nvSpPr>
            <p:cNvPr id="19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フリーフォーム 19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85777" y="5949061"/>
            <a:ext cx="8677736" cy="510953"/>
          </a:xfrm>
        </p:spPr>
        <p:txBody>
          <a:bodyPr>
            <a:normAutofit/>
          </a:bodyPr>
          <a:lstStyle/>
          <a:p>
            <a:pPr lvl="1"/>
            <a:r>
              <a:rPr lang="ja-JP" altLang="en-US" smtClean="0">
                <a:solidFill>
                  <a:schemeClr val="tx1"/>
                </a:solidFill>
              </a:rPr>
              <a:t>上記環境のほか、</a:t>
            </a:r>
            <a:r>
              <a:rPr lang="en-US" altLang="ja-JP" smtClean="0">
                <a:solidFill>
                  <a:schemeClr val="tx1"/>
                </a:solidFill>
                <a:hlinkClick r:id="rId3"/>
              </a:rPr>
              <a:t>GitHub</a:t>
            </a:r>
            <a:r>
              <a:rPr lang="ja-JP" altLang="en-US">
                <a:solidFill>
                  <a:schemeClr val="tx1"/>
                </a:solidFill>
              </a:rPr>
              <a:t>のアカウントをご用意ください</a:t>
            </a:r>
            <a:r>
              <a:rPr lang="ja-JP" altLang="en-US" smtClean="0">
                <a:solidFill>
                  <a:schemeClr val="tx1"/>
                </a:solidFill>
              </a:rPr>
              <a:t>。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06879" y="5229662"/>
            <a:ext cx="6557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/>
              <a:t>※1 </a:t>
            </a:r>
            <a:r>
              <a:rPr kumimoji="1" lang="ja-JP" altLang="en-US" sz="900" dirty="0" smtClean="0"/>
              <a:t>今回はホストサーバーとして</a:t>
            </a:r>
            <a:r>
              <a:rPr kumimoji="1" lang="en-US" altLang="ja-JP" sz="900" dirty="0" smtClean="0"/>
              <a:t>CentOS7</a:t>
            </a:r>
            <a:r>
              <a:rPr kumimoji="1" lang="ja-JP" altLang="en-US" sz="900" dirty="0" smtClean="0"/>
              <a:t>を利用致しますが、</a:t>
            </a:r>
            <a:r>
              <a:rPr kumimoji="1" lang="en-US" altLang="ja-JP" sz="900" dirty="0" smtClean="0"/>
              <a:t>ITA</a:t>
            </a:r>
            <a:r>
              <a:rPr kumimoji="1" lang="ja-JP" altLang="en-US" sz="900" dirty="0" smtClean="0"/>
              <a:t>は</a:t>
            </a:r>
            <a:r>
              <a:rPr kumimoji="1" lang="en-US" altLang="ja-JP" sz="900" dirty="0" smtClean="0"/>
              <a:t>RHEL7</a:t>
            </a:r>
            <a:r>
              <a:rPr kumimoji="1" lang="ja-JP" altLang="en-US" sz="900" dirty="0" smtClean="0"/>
              <a:t>系および</a:t>
            </a:r>
            <a:r>
              <a:rPr kumimoji="1" lang="en-US" altLang="ja-JP" sz="900" dirty="0" smtClean="0"/>
              <a:t>RHEL8</a:t>
            </a:r>
            <a:r>
              <a:rPr kumimoji="1" lang="ja-JP" altLang="en-US" sz="900" dirty="0" smtClean="0"/>
              <a:t>系</a:t>
            </a:r>
            <a:r>
              <a:rPr lang="ja-JP" altLang="en-US" sz="900" dirty="0" smtClean="0"/>
              <a:t>の</a:t>
            </a:r>
            <a:r>
              <a:rPr lang="en-US" altLang="ja-JP" sz="900" dirty="0" smtClean="0"/>
              <a:t>OS</a:t>
            </a:r>
            <a:r>
              <a:rPr lang="ja-JP" altLang="en-US" sz="900" dirty="0" smtClean="0"/>
              <a:t>で導入</a:t>
            </a:r>
            <a:r>
              <a:rPr lang="ja-JP" altLang="en-US" sz="900" smtClean="0"/>
              <a:t>いただけます。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94680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.3</a:t>
            </a:r>
            <a:r>
              <a:rPr kumimoji="1" lang="ja-JP" altLang="en-US" dirty="0" smtClean="0"/>
              <a:t>　シナリオ</a:t>
            </a:r>
            <a:r>
              <a:rPr kumimoji="1" lang="ja-JP" altLang="en-US" dirty="0"/>
              <a:t>　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0"/>
          </p:nvPr>
        </p:nvSpPr>
        <p:spPr>
          <a:xfrm>
            <a:off x="230624" y="847222"/>
            <a:ext cx="8784976" cy="5616476"/>
          </a:xfrm>
        </p:spPr>
        <p:txBody>
          <a:bodyPr/>
          <a:lstStyle/>
          <a:p>
            <a:r>
              <a:rPr kumimoji="1" lang="ja-JP" altLang="en-US" b="1" dirty="0" smtClean="0"/>
              <a:t>シナリオについて</a:t>
            </a:r>
            <a:endParaRPr kumimoji="1" lang="en-US" altLang="ja-JP" b="1" dirty="0" smtClean="0"/>
          </a:p>
          <a:p>
            <a:pPr lvl="1"/>
            <a:r>
              <a:rPr lang="ja-JP" altLang="en-US"/>
              <a:t>本書</a:t>
            </a:r>
            <a:r>
              <a:rPr lang="ja-JP" altLang="en-US" smtClean="0"/>
              <a:t>のシナリオは以下の流れで進行します。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79513" y="1931850"/>
            <a:ext cx="3744520" cy="3546580"/>
            <a:chOff x="179513" y="1931850"/>
            <a:chExt cx="3744520" cy="3546580"/>
          </a:xfrm>
        </p:grpSpPr>
        <p:sp>
          <p:nvSpPr>
            <p:cNvPr id="41" name="正方形/長方形 40"/>
            <p:cNvSpPr/>
            <p:nvPr/>
          </p:nvSpPr>
          <p:spPr bwMode="auto">
            <a:xfrm>
              <a:off x="179513" y="1931850"/>
              <a:ext cx="3744520" cy="3546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3" name="下矢印 42"/>
            <p:cNvSpPr/>
            <p:nvPr/>
          </p:nvSpPr>
          <p:spPr bwMode="auto">
            <a:xfrm>
              <a:off x="323409" y="2158263"/>
              <a:ext cx="554744" cy="3032127"/>
            </a:xfrm>
            <a:prstGeom prst="downArrow">
              <a:avLst/>
            </a:prstGeom>
            <a:solidFill>
              <a:schemeClr val="accent6">
                <a:lumMod val="90000"/>
                <a:lumOff val="10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323409" y="4016125"/>
              <a:ext cx="3467148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600" b="1" dirty="0" smtClean="0"/>
                <a:t>⑤</a:t>
              </a:r>
              <a:r>
                <a:rPr lang="en-US" altLang="ja-JP" sz="1600" b="1" dirty="0"/>
                <a:t>Playbook</a:t>
              </a:r>
              <a:r>
                <a:rPr lang="ja-JP" altLang="en-US" sz="1600" b="1" dirty="0"/>
                <a:t>の修正</a:t>
              </a:r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323409" y="3532629"/>
              <a:ext cx="3467148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600" b="1" dirty="0">
                  <a:latin typeface="+mn-ea"/>
                </a:rPr>
                <a:t>④ドライランで実行</a:t>
              </a:r>
              <a:r>
                <a:rPr lang="en-US" altLang="ja-JP" sz="1600" b="1" dirty="0">
                  <a:latin typeface="+mn-ea"/>
                </a:rPr>
                <a:t>(1</a:t>
              </a:r>
              <a:r>
                <a:rPr lang="ja-JP" altLang="en-US" sz="1600" b="1" dirty="0">
                  <a:latin typeface="+mn-ea"/>
                </a:rPr>
                <a:t>回目</a:t>
              </a:r>
              <a:r>
                <a:rPr lang="en-US" altLang="ja-JP" sz="1600" b="1" dirty="0">
                  <a:latin typeface="+mn-ea"/>
                </a:rPr>
                <a:t>)</a:t>
              </a:r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323409" y="2565637"/>
              <a:ext cx="3467148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600" b="1" dirty="0">
                  <a:latin typeface="+mn-ea"/>
                </a:rPr>
                <a:t>②登録アカウントの登録</a:t>
              </a:r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323409" y="4975257"/>
              <a:ext cx="3467148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600" b="1" dirty="0">
                  <a:latin typeface="+mn-ea"/>
                </a:rPr>
                <a:t>⑦ターゲットサーバへ実行</a:t>
              </a:r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52" name="角丸四角形 51"/>
            <p:cNvSpPr/>
            <p:nvPr/>
          </p:nvSpPr>
          <p:spPr bwMode="auto">
            <a:xfrm>
              <a:off x="323409" y="2082141"/>
              <a:ext cx="3467148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600" b="1" dirty="0" smtClean="0">
                  <a:latin typeface="+mn-ea"/>
                </a:rPr>
                <a:t>①リモートリポジトリ</a:t>
              </a:r>
              <a:r>
                <a:rPr lang="ja-JP" altLang="en-US" sz="1600" b="1" dirty="0">
                  <a:latin typeface="+mn-ea"/>
                </a:rPr>
                <a:t>の登録</a:t>
              </a:r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60" name="角丸四角形 59"/>
            <p:cNvSpPr/>
            <p:nvPr/>
          </p:nvSpPr>
          <p:spPr bwMode="auto">
            <a:xfrm>
              <a:off x="323409" y="3049133"/>
              <a:ext cx="3467148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600" b="1" dirty="0">
                  <a:latin typeface="+mn-ea"/>
                </a:rPr>
                <a:t>③資材紐付の登録</a:t>
              </a:r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323409" y="4495691"/>
              <a:ext cx="3467148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600" b="1" dirty="0">
                  <a:latin typeface="+mn-ea"/>
                </a:rPr>
                <a:t>⑥ドライランで実行</a:t>
              </a:r>
              <a:r>
                <a:rPr lang="en-US" altLang="ja-JP" sz="1600" b="1" dirty="0">
                  <a:latin typeface="+mn-ea"/>
                </a:rPr>
                <a:t>(2</a:t>
              </a:r>
              <a:r>
                <a:rPr lang="ja-JP" altLang="en-US" sz="1600" b="1" dirty="0">
                  <a:latin typeface="+mn-ea"/>
                </a:rPr>
                <a:t>回目</a:t>
              </a:r>
              <a:r>
                <a:rPr lang="en-US" altLang="ja-JP" sz="1600" b="1" dirty="0">
                  <a:latin typeface="+mn-ea"/>
                </a:rPr>
                <a:t>)</a:t>
              </a:r>
              <a:endParaRPr kumimoji="1" lang="ja-JP" altLang="en-US" sz="1600" b="1" dirty="0" smtClean="0">
                <a:latin typeface="+mn-ea"/>
              </a:endParaRPr>
            </a:p>
          </p:txBody>
        </p:sp>
      </p:grpSp>
      <p:sp>
        <p:nvSpPr>
          <p:cNvPr id="85" name="角丸四角形 84"/>
          <p:cNvSpPr/>
          <p:nvPr/>
        </p:nvSpPr>
        <p:spPr bwMode="auto">
          <a:xfrm>
            <a:off x="5940190" y="2131967"/>
            <a:ext cx="3023323" cy="2670089"/>
          </a:xfrm>
          <a:prstGeom prst="roundRect">
            <a:avLst>
              <a:gd name="adj" fmla="val 3359"/>
            </a:avLst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smtClean="0">
                <a:latin typeface="+mn-ea"/>
              </a:rPr>
              <a:t>Exastro</a:t>
            </a:r>
            <a:r>
              <a:rPr kumimoji="1" lang="ja-JP" altLang="en-US" sz="1000" b="1" smtClean="0">
                <a:latin typeface="+mn-ea"/>
              </a:rPr>
              <a:t> </a:t>
            </a:r>
            <a:r>
              <a:rPr kumimoji="1" lang="en-US" altLang="ja-JP" sz="1000" b="1" smtClean="0">
                <a:latin typeface="+mn-ea"/>
              </a:rPr>
              <a:t>ITA</a:t>
            </a:r>
            <a:r>
              <a:rPr kumimoji="1" lang="ja-JP" altLang="en-US" sz="1000" b="1" smtClean="0">
                <a:latin typeface="+mn-ea"/>
              </a:rPr>
              <a:t>サーバ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86" name="角丸四角形 85"/>
          <p:cNvSpPr/>
          <p:nvPr/>
        </p:nvSpPr>
        <p:spPr bwMode="auto">
          <a:xfrm>
            <a:off x="7561602" y="2898192"/>
            <a:ext cx="1193290" cy="79449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smtClean="0">
                <a:latin typeface="+mn-ea"/>
              </a:rPr>
              <a:t>Playbook</a:t>
            </a:r>
            <a:r>
              <a:rPr kumimoji="1" lang="ja-JP" altLang="en-US" sz="1000" b="1" smtClean="0">
                <a:latin typeface="+mn-ea"/>
              </a:rPr>
              <a:t>一覧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87" name="円柱 86"/>
          <p:cNvSpPr/>
          <p:nvPr/>
        </p:nvSpPr>
        <p:spPr bwMode="auto">
          <a:xfrm>
            <a:off x="4388906" y="2843636"/>
            <a:ext cx="961786" cy="1048896"/>
          </a:xfrm>
          <a:prstGeom prst="can">
            <a:avLst>
              <a:gd name="adj" fmla="val 15813"/>
            </a:avLst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smtClean="0">
                <a:latin typeface="+mn-ea"/>
              </a:rPr>
              <a:t>Git</a:t>
            </a:r>
            <a:r>
              <a:rPr kumimoji="1" lang="ja-JP" altLang="en-US" sz="1000" b="1" smtClean="0">
                <a:latin typeface="+mn-ea"/>
              </a:rPr>
              <a:t>リポジトリ</a:t>
            </a:r>
            <a:endParaRPr kumimoji="1" lang="ja-JP" altLang="en-US" sz="1000" b="1" dirty="0" smtClean="0">
              <a:latin typeface="+mn-ea"/>
            </a:endParaRPr>
          </a:p>
        </p:txBody>
      </p:sp>
      <p:pic>
        <p:nvPicPr>
          <p:cNvPr id="88" name="図 8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97" t="-10097" r="-10097" b="-10097"/>
          <a:stretch/>
        </p:blipFill>
        <p:spPr>
          <a:xfrm>
            <a:off x="4172557" y="2594211"/>
            <a:ext cx="387864" cy="387864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6"/>
            </a:solidFill>
          </a:ln>
        </p:spPr>
      </p:pic>
      <p:sp>
        <p:nvSpPr>
          <p:cNvPr id="92" name="フローチャート: 書類 91"/>
          <p:cNvSpPr/>
          <p:nvPr/>
        </p:nvSpPr>
        <p:spPr bwMode="auto">
          <a:xfrm>
            <a:off x="6379600" y="3429669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smtClean="0">
                <a:latin typeface="+mn-ea"/>
              </a:rPr>
              <a:t>資材</a:t>
            </a:r>
            <a:r>
              <a:rPr kumimoji="1" lang="en-US" altLang="ja-JP" sz="1000" b="1" smtClean="0">
                <a:latin typeface="+mn-ea"/>
              </a:rPr>
              <a:t>A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95" name="フローチャート: 書類 94"/>
          <p:cNvSpPr/>
          <p:nvPr/>
        </p:nvSpPr>
        <p:spPr bwMode="auto">
          <a:xfrm>
            <a:off x="4623112" y="3411147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smtClean="0">
                <a:latin typeface="+mn-ea"/>
              </a:rPr>
              <a:t>資材</a:t>
            </a:r>
            <a:r>
              <a:rPr kumimoji="1" lang="en-US" altLang="ja-JP" sz="1000" b="1" smtClean="0">
                <a:latin typeface="+mn-ea"/>
              </a:rPr>
              <a:t>A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97" name="フローチャート: 書類 96"/>
          <p:cNvSpPr/>
          <p:nvPr/>
        </p:nvSpPr>
        <p:spPr bwMode="auto">
          <a:xfrm>
            <a:off x="7884951" y="3241356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smtClean="0">
                <a:latin typeface="+mn-ea"/>
              </a:rPr>
              <a:t>資材</a:t>
            </a:r>
            <a:r>
              <a:rPr lang="en-US" altLang="ja-JP" sz="1000" b="1" smtClean="0">
                <a:latin typeface="+mn-ea"/>
              </a:rPr>
              <a:t>A’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98" name="角丸四角形 97"/>
          <p:cNvSpPr/>
          <p:nvPr/>
        </p:nvSpPr>
        <p:spPr bwMode="auto">
          <a:xfrm>
            <a:off x="6058595" y="2454840"/>
            <a:ext cx="1281448" cy="1885285"/>
          </a:xfrm>
          <a:prstGeom prst="roundRect">
            <a:avLst>
              <a:gd name="adj" fmla="val 3359"/>
            </a:avLst>
          </a:prstGeom>
          <a:noFill/>
          <a:ln w="12700">
            <a:solidFill>
              <a:schemeClr val="accent6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/>
              <a:t>CI/CD for IaC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99" name="角丸四角形 98"/>
          <p:cNvSpPr/>
          <p:nvPr/>
        </p:nvSpPr>
        <p:spPr bwMode="auto">
          <a:xfrm>
            <a:off x="7457763" y="2454839"/>
            <a:ext cx="1391999" cy="2154197"/>
          </a:xfrm>
          <a:prstGeom prst="roundRect">
            <a:avLst>
              <a:gd name="adj" fmla="val 3359"/>
            </a:avLst>
          </a:prstGeom>
          <a:noFill/>
          <a:ln w="12700">
            <a:solidFill>
              <a:schemeClr val="accent6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smtClean="0">
                <a:latin typeface="+mn-ea"/>
              </a:rPr>
              <a:t>Ansible-Legacy</a:t>
            </a:r>
            <a:endParaRPr lang="en-US" altLang="ja-JP" sz="1000" b="1" smtClean="0">
              <a:latin typeface="+mn-ea"/>
            </a:endParaRPr>
          </a:p>
          <a:p>
            <a:pPr algn="ctr"/>
            <a:r>
              <a:rPr kumimoji="1" lang="ja-JP" altLang="en-US" sz="1000" b="1">
                <a:latin typeface="+mn-ea"/>
              </a:rPr>
              <a:t>ドライバ</a:t>
            </a:r>
            <a:endParaRPr kumimoji="1" lang="ja-JP" altLang="en-US" sz="1000" b="1" dirty="0" smtClean="0">
              <a:latin typeface="+mn-ea"/>
            </a:endParaRPr>
          </a:p>
        </p:txBody>
      </p:sp>
      <p:grpSp>
        <p:nvGrpSpPr>
          <p:cNvPr id="107" name="グループ化 106"/>
          <p:cNvGrpSpPr>
            <a:grpSpLocks noChangeAspect="1"/>
          </p:cNvGrpSpPr>
          <p:nvPr/>
        </p:nvGrpSpPr>
        <p:grpSpPr bwMode="gray">
          <a:xfrm>
            <a:off x="7920221" y="5093356"/>
            <a:ext cx="476051" cy="819427"/>
            <a:chOff x="5936837" y="1169393"/>
            <a:chExt cx="484187" cy="833438"/>
          </a:xfrm>
        </p:grpSpPr>
        <p:sp>
          <p:nvSpPr>
            <p:cNvPr id="108" name="Freeform 22"/>
            <p:cNvSpPr>
              <a:spLocks noChangeAspect="1"/>
            </p:cNvSpPr>
            <p:nvPr/>
          </p:nvSpPr>
          <p:spPr bwMode="gray">
            <a:xfrm>
              <a:off x="5936837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" name="フリーフォーム 10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113" name="正方形/長方形 112"/>
          <p:cNvSpPr/>
          <p:nvPr/>
        </p:nvSpPr>
        <p:spPr bwMode="auto">
          <a:xfrm>
            <a:off x="6341918" y="3378624"/>
            <a:ext cx="648926" cy="427034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4" name="正方形/長方形 113"/>
          <p:cNvSpPr/>
          <p:nvPr/>
        </p:nvSpPr>
        <p:spPr bwMode="auto">
          <a:xfrm>
            <a:off x="7818750" y="3191020"/>
            <a:ext cx="689667" cy="427034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115" name="カギ線コネクタ 114"/>
          <p:cNvCxnSpPr>
            <a:stCxn id="113" idx="2"/>
            <a:endCxn id="114" idx="2"/>
          </p:cNvCxnSpPr>
          <p:nvPr/>
        </p:nvCxnSpPr>
        <p:spPr bwMode="auto">
          <a:xfrm rot="5400000" flipH="1" flipV="1">
            <a:off x="7321180" y="2963254"/>
            <a:ext cx="187604" cy="1497203"/>
          </a:xfrm>
          <a:prstGeom prst="bentConnector3">
            <a:avLst>
              <a:gd name="adj1" fmla="val -121852"/>
            </a:avLst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diamond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6" name="テキスト ボックス 115"/>
          <p:cNvSpPr txBox="1"/>
          <p:nvPr/>
        </p:nvSpPr>
        <p:spPr>
          <a:xfrm>
            <a:off x="7209717" y="3748395"/>
            <a:ext cx="647949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b="1" smtClean="0"/>
              <a:t>資材紐付</a:t>
            </a:r>
            <a:endParaRPr kumimoji="1" lang="ja-JP" altLang="en-US" sz="800" b="1"/>
          </a:p>
        </p:txBody>
      </p:sp>
      <p:sp>
        <p:nvSpPr>
          <p:cNvPr id="117" name="角丸四角形 116"/>
          <p:cNvSpPr/>
          <p:nvPr/>
        </p:nvSpPr>
        <p:spPr bwMode="auto">
          <a:xfrm>
            <a:off x="7569021" y="4113450"/>
            <a:ext cx="1193290" cy="410899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b="1" smtClean="0">
                <a:latin typeface="+mn-ea"/>
              </a:rPr>
              <a:t>「作業実行</a:t>
            </a:r>
            <a:r>
              <a:rPr kumimoji="1" lang="ja-JP" altLang="en-US" sz="1000" b="1" smtClean="0">
                <a:latin typeface="+mn-ea"/>
              </a:rPr>
              <a:t>」</a:t>
            </a:r>
            <a:endParaRPr kumimoji="1" lang="en-US" altLang="ja-JP" sz="1000" b="1" smtClean="0">
              <a:latin typeface="+mn-ea"/>
            </a:endParaRPr>
          </a:p>
          <a:p>
            <a:pPr algn="ctr"/>
            <a:r>
              <a:rPr kumimoji="1" lang="ja-JP" altLang="en-US" sz="1000" b="1" smtClean="0">
                <a:latin typeface="+mn-ea"/>
              </a:rPr>
              <a:t>メニュー</a:t>
            </a:r>
            <a:endParaRPr kumimoji="1" lang="ja-JP" altLang="en-US" sz="1000" b="1" dirty="0" smtClean="0">
              <a:latin typeface="+mn-ea"/>
            </a:endParaRPr>
          </a:p>
        </p:txBody>
      </p:sp>
      <p:cxnSp>
        <p:nvCxnSpPr>
          <p:cNvPr id="118" name="カギ線コネクタ 117"/>
          <p:cNvCxnSpPr>
            <a:stCxn id="117" idx="0"/>
            <a:endCxn id="114" idx="2"/>
          </p:cNvCxnSpPr>
          <p:nvPr/>
        </p:nvCxnSpPr>
        <p:spPr bwMode="auto">
          <a:xfrm rot="16200000" flipV="1">
            <a:off x="7916927" y="3864711"/>
            <a:ext cx="495396" cy="208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diamond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左矢印 118"/>
          <p:cNvSpPr/>
          <p:nvPr/>
        </p:nvSpPr>
        <p:spPr bwMode="auto">
          <a:xfrm rot="5400000" flipH="1">
            <a:off x="7887598" y="4689687"/>
            <a:ext cx="532328" cy="249598"/>
          </a:xfrm>
          <a:prstGeom prst="leftArrow">
            <a:avLst>
              <a:gd name="adj1" fmla="val 37925"/>
              <a:gd name="adj2" fmla="val 33627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24172" y="5973849"/>
            <a:ext cx="84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b="1">
                <a:latin typeface="+mn-ea"/>
              </a:rPr>
              <a:t>対象サーバ</a:t>
            </a:r>
            <a:endParaRPr kumimoji="1" lang="ja-JP" altLang="en-US" sz="1000"/>
          </a:p>
        </p:txBody>
      </p:sp>
      <p:sp>
        <p:nvSpPr>
          <p:cNvPr id="131" name="円柱 130"/>
          <p:cNvSpPr/>
          <p:nvPr/>
        </p:nvSpPr>
        <p:spPr bwMode="auto">
          <a:xfrm>
            <a:off x="6211735" y="2823740"/>
            <a:ext cx="961786" cy="1068792"/>
          </a:xfrm>
          <a:prstGeom prst="can">
            <a:avLst>
              <a:gd name="adj" fmla="val 15813"/>
            </a:avLst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smtClean="0">
                <a:latin typeface="+mn-ea"/>
              </a:rPr>
              <a:t>ローカル</a:t>
            </a:r>
            <a:endParaRPr lang="en-US" altLang="ja-JP" sz="1000" b="1" smtClean="0">
              <a:latin typeface="+mn-ea"/>
            </a:endParaRPr>
          </a:p>
          <a:p>
            <a:pPr algn="ctr"/>
            <a:r>
              <a:rPr kumimoji="1" lang="ja-JP" altLang="en-US" sz="1000" b="1" smtClean="0">
                <a:latin typeface="+mn-ea"/>
              </a:rPr>
              <a:t>リポジトリ</a:t>
            </a:r>
            <a:endParaRPr kumimoji="1" lang="ja-JP" altLang="en-US" sz="1000" b="1" dirty="0" smtClean="0"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5410405" y="3211133"/>
            <a:ext cx="712262" cy="579518"/>
            <a:chOff x="5376382" y="3404537"/>
            <a:chExt cx="712262" cy="579518"/>
          </a:xfrm>
        </p:grpSpPr>
        <p:sp>
          <p:nvSpPr>
            <p:cNvPr id="100" name="U ターン矢印 99"/>
            <p:cNvSpPr/>
            <p:nvPr/>
          </p:nvSpPr>
          <p:spPr bwMode="auto">
            <a:xfrm rot="16200000" flipH="1">
              <a:off x="5546138" y="3234781"/>
              <a:ext cx="339693" cy="67920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5381100" y="3785048"/>
              <a:ext cx="707544" cy="1990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700" b="1" smtClean="0"/>
                <a:t>Git</a:t>
              </a:r>
              <a:r>
                <a:rPr kumimoji="1" lang="ja-JP" altLang="en-US" sz="700" b="1" smtClean="0"/>
                <a:t>クローン</a:t>
              </a:r>
              <a:endParaRPr kumimoji="1" lang="ja-JP" altLang="en-US" sz="700" b="1"/>
            </a:p>
          </p:txBody>
        </p:sp>
      </p:grpSp>
      <p:pic>
        <p:nvPicPr>
          <p:cNvPr id="134" name="図 1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78" y="1928578"/>
            <a:ext cx="438823" cy="4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6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.4</a:t>
            </a:r>
            <a:r>
              <a:rPr kumimoji="1" lang="ja-JP" altLang="en-US" dirty="0" smtClean="0"/>
              <a:t>　事前準備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Git</a:t>
            </a:r>
            <a:r>
              <a:rPr kumimoji="1" lang="ja-JP" altLang="en-US" b="1" dirty="0" smtClean="0"/>
              <a:t>リポジトリの準備</a:t>
            </a:r>
            <a:endParaRPr kumimoji="1" lang="en-US" altLang="ja-JP" b="1" dirty="0" smtClean="0"/>
          </a:p>
          <a:p>
            <a:pPr lvl="1"/>
            <a:r>
              <a:rPr lang="ja-JP" altLang="en-US" smtClean="0"/>
              <a:t>リモートリポジトリには</a:t>
            </a:r>
            <a:r>
              <a:rPr lang="en-US" altLang="ja-JP" smtClean="0"/>
              <a:t>GitHub</a:t>
            </a:r>
            <a:r>
              <a:rPr lang="ja-JP" altLang="en-US" dirty="0" smtClean="0"/>
              <a:t>を</a:t>
            </a:r>
            <a:r>
              <a:rPr lang="ja-JP" altLang="en-US" smtClean="0"/>
              <a:t>使用します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/>
              <a:t>　</a:t>
            </a:r>
            <a:r>
              <a:rPr lang="ja-JP" altLang="en-US" smtClean="0">
                <a:hlinkClick r:id="rId3"/>
              </a:rPr>
              <a:t>新規リポジトリ作成画面</a:t>
            </a:r>
            <a:r>
              <a:rPr lang="ja-JP" altLang="en-US" smtClean="0"/>
              <a:t>から本シナリオで利用するリポジトリ</a:t>
            </a:r>
            <a:r>
              <a:rPr lang="ja-JP" altLang="en-US" dirty="0" smtClean="0"/>
              <a:t>を</a:t>
            </a:r>
            <a:r>
              <a:rPr lang="ja-JP" altLang="en-US" smtClean="0"/>
              <a:t>作成して下さい。</a:t>
            </a:r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l="27788" t="10317" r="29460"/>
          <a:stretch/>
        </p:blipFill>
        <p:spPr>
          <a:xfrm>
            <a:off x="1115520" y="2168103"/>
            <a:ext cx="4392610" cy="4307129"/>
          </a:xfrm>
          <a:prstGeom prst="rect">
            <a:avLst/>
          </a:prstGeom>
        </p:spPr>
      </p:pic>
      <p:sp>
        <p:nvSpPr>
          <p:cNvPr id="6" name="線吹き出し 1 (枠付き) 5"/>
          <p:cNvSpPr/>
          <p:nvPr/>
        </p:nvSpPr>
        <p:spPr bwMode="auto">
          <a:xfrm>
            <a:off x="5615263" y="3083689"/>
            <a:ext cx="3242092" cy="531943"/>
          </a:xfrm>
          <a:prstGeom prst="borderCallout1">
            <a:avLst>
              <a:gd name="adj1" fmla="val 20579"/>
              <a:gd name="adj2" fmla="val -53340"/>
              <a:gd name="adj3" fmla="val 21065"/>
              <a:gd name="adj4" fmla="val 73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smtClean="0">
                <a:latin typeface="+mn-ea"/>
              </a:rPr>
              <a:t>任意のリポジトリ名を入力する</a:t>
            </a:r>
            <a:endParaRPr kumimoji="1" lang="ja-JP" altLang="en-US" sz="16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1259540" y="6128581"/>
            <a:ext cx="1008140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411700" y="3133901"/>
            <a:ext cx="1502683" cy="266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1304300" y="4104237"/>
            <a:ext cx="2854895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1604528" y="3186587"/>
            <a:ext cx="535799" cy="160857"/>
          </a:xfrm>
          <a:prstGeom prst="rect">
            <a:avLst/>
          </a:prstGeom>
          <a:solidFill>
            <a:srgbClr val="373E47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5615769" y="4099515"/>
            <a:ext cx="2341207" cy="531943"/>
          </a:xfrm>
          <a:prstGeom prst="borderCallout1">
            <a:avLst>
              <a:gd name="adj1" fmla="val 20580"/>
              <a:gd name="adj2" fmla="val -62181"/>
              <a:gd name="adj3" fmla="val 21065"/>
              <a:gd name="adj4" fmla="val 73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smtClean="0">
                <a:latin typeface="+mn-ea"/>
              </a:rPr>
              <a:t>[Public]</a:t>
            </a:r>
            <a:r>
              <a:rPr kumimoji="1" lang="ja-JP" altLang="en-US" sz="1600" smtClean="0">
                <a:latin typeface="+mn-ea"/>
              </a:rPr>
              <a:t> を選択する</a:t>
            </a:r>
            <a:endParaRPr kumimoji="1" lang="ja-JP" altLang="en-US" sz="1600" dirty="0" smtClean="0">
              <a:latin typeface="+mn-ea"/>
            </a:endParaRPr>
          </a:p>
        </p:txBody>
      </p:sp>
      <p:sp>
        <p:nvSpPr>
          <p:cNvPr id="19" name="線吹き出し 1 (枠付き) 18"/>
          <p:cNvSpPr/>
          <p:nvPr/>
        </p:nvSpPr>
        <p:spPr bwMode="auto">
          <a:xfrm>
            <a:off x="5615263" y="5862609"/>
            <a:ext cx="2341207" cy="531943"/>
          </a:xfrm>
          <a:prstGeom prst="borderCallout1">
            <a:avLst>
              <a:gd name="adj1" fmla="val 64469"/>
              <a:gd name="adj2" fmla="val -141188"/>
              <a:gd name="adj3" fmla="val 66783"/>
              <a:gd name="adj4" fmla="val -227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>
                <a:latin typeface="+mn-ea"/>
              </a:rPr>
              <a:t>クリック</a:t>
            </a:r>
            <a:r>
              <a:rPr kumimoji="1" lang="ja-JP" altLang="en-US" sz="1600" smtClean="0">
                <a:latin typeface="+mn-ea"/>
              </a:rPr>
              <a:t>する</a:t>
            </a:r>
            <a:endParaRPr kumimoji="1" lang="ja-JP" altLang="en-US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513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.4</a:t>
            </a:r>
            <a:r>
              <a:rPr kumimoji="1" lang="ja-JP" altLang="en-US" dirty="0" smtClean="0"/>
              <a:t>　事前準備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2</a:t>
            </a:r>
            <a:r>
              <a:rPr kumimoji="1" lang="en-US" altLang="ja-JP" dirty="0" smtClean="0"/>
              <a:t>/3)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Playbook</a:t>
            </a:r>
            <a:r>
              <a:rPr kumimoji="1" lang="ja-JP" altLang="en-US" b="1" dirty="0" smtClean="0"/>
              <a:t>の準備</a:t>
            </a:r>
            <a:endParaRPr kumimoji="1" lang="en-US" altLang="ja-JP" b="1" dirty="0" smtClean="0"/>
          </a:p>
          <a:p>
            <a:pPr lvl="1"/>
            <a:r>
              <a:rPr lang="ja-JP" altLang="en-US" dirty="0"/>
              <a:t>今回</a:t>
            </a:r>
            <a:r>
              <a:rPr lang="ja-JP" altLang="en-US" dirty="0" smtClean="0"/>
              <a:t>は以下の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を使用します。　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3410" y="1820958"/>
            <a:ext cx="6008307" cy="34283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-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install the latest version of packages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yum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"{{ item }}"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state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latest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with_items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"{{ </a:t>
            </a:r>
            <a:r>
              <a:rPr lang="en-US" altLang="ja-JP" dirty="0" err="1">
                <a:solidFill>
                  <a:srgbClr val="CE9178"/>
                </a:solidFill>
                <a:latin typeface="Consolas" panose="020B0609020204030204" pitchFamily="49" charset="0"/>
              </a:rPr>
              <a:t>VAR_packages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 }} "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-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Check yum list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 err="1">
                <a:solidFill>
                  <a:srgbClr val="CE9178"/>
                </a:solidFill>
                <a:latin typeface="Consolas" panose="020B0609020204030204" pitchFamily="49" charset="0"/>
              </a:rPr>
              <a:t>shell:yum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 list installed | </a:t>
            </a:r>
            <a:r>
              <a:rPr lang="en-US" altLang="ja-JP" dirty="0" err="1">
                <a:solidFill>
                  <a:srgbClr val="CE9178"/>
                </a:solidFill>
                <a:latin typeface="Consolas" panose="020B0609020204030204" pitchFamily="49" charset="0"/>
              </a:rPr>
              <a:t>grep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 "{{ item }}"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register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result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with_items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"{{ </a:t>
            </a:r>
            <a:r>
              <a:rPr lang="en-US" altLang="ja-JP" dirty="0" err="1">
                <a:solidFill>
                  <a:srgbClr val="CE9178"/>
                </a:solidFill>
                <a:latin typeface="Consolas" panose="020B0609020204030204" pitchFamily="49" charset="0"/>
              </a:rPr>
              <a:t>VAR_packages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 }}"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2999" y="1537538"/>
            <a:ext cx="319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yum_package_install_check.yml</a:t>
            </a:r>
            <a:endParaRPr kumimoji="1" lang="ja-JP" altLang="en-US" sz="14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4244573" y="5519033"/>
            <a:ext cx="4728073" cy="902585"/>
          </a:xfrm>
          <a:prstGeom prst="roundRect">
            <a:avLst>
              <a:gd name="adj" fmla="val 18943"/>
            </a:avLst>
          </a:prstGeom>
          <a:solidFill>
            <a:schemeClr val="bg2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lvl="1" indent="0">
              <a:buNone/>
            </a:pPr>
            <a:r>
              <a:rPr lang="en-US" altLang="ja-JP" sz="1600" smtClean="0">
                <a:solidFill>
                  <a:srgbClr val="FF0000"/>
                </a:solidFill>
              </a:rPr>
              <a:t>CI/CD</a:t>
            </a:r>
            <a:r>
              <a:rPr lang="ja-JP" altLang="en-US" sz="1600" dirty="0">
                <a:solidFill>
                  <a:srgbClr val="FF0000"/>
                </a:solidFill>
              </a:rPr>
              <a:t>の機能</a:t>
            </a:r>
            <a:r>
              <a:rPr lang="ja-JP" altLang="en-US" sz="1600">
                <a:solidFill>
                  <a:srgbClr val="FF0000"/>
                </a:solidFill>
              </a:rPr>
              <a:t>を</a:t>
            </a:r>
            <a:r>
              <a:rPr lang="ja-JP" altLang="en-US" sz="1600" smtClean="0">
                <a:solidFill>
                  <a:srgbClr val="FF0000"/>
                </a:solidFill>
              </a:rPr>
              <a:t>体感いただくため、現段階では</a:t>
            </a:r>
            <a:endParaRPr lang="en-US" altLang="ja-JP" sz="160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sz="1600" smtClean="0">
                <a:solidFill>
                  <a:srgbClr val="FF0000"/>
                </a:solidFill>
              </a:rPr>
              <a:t>「</a:t>
            </a:r>
            <a:r>
              <a:rPr lang="en-US" altLang="ja-JP" sz="1600" smtClean="0">
                <a:solidFill>
                  <a:srgbClr val="FF0000"/>
                </a:solidFill>
              </a:rPr>
              <a:t>: (</a:t>
            </a:r>
            <a:r>
              <a:rPr lang="ja-JP" altLang="en-US" sz="1600" smtClean="0">
                <a:solidFill>
                  <a:srgbClr val="FF0000"/>
                </a:solidFill>
              </a:rPr>
              <a:t>コロン</a:t>
            </a:r>
            <a:r>
              <a:rPr lang="en-US" altLang="ja-JP" sz="1600" smtClean="0">
                <a:solidFill>
                  <a:srgbClr val="FF0000"/>
                </a:solidFill>
              </a:rPr>
              <a:t>)</a:t>
            </a:r>
            <a:r>
              <a:rPr lang="ja-JP" altLang="en-US" sz="1600" smtClean="0">
                <a:solidFill>
                  <a:srgbClr val="FF0000"/>
                </a:solidFill>
              </a:rPr>
              <a:t>」の直後に半角</a:t>
            </a:r>
            <a:r>
              <a:rPr lang="ja-JP" altLang="en-US" sz="1600" smtClean="0">
                <a:solidFill>
                  <a:srgbClr val="FF0000"/>
                </a:solidFill>
              </a:rPr>
              <a:t>スペース</a:t>
            </a:r>
            <a:r>
              <a:rPr lang="ja-JP" altLang="en-US" sz="1600" smtClean="0">
                <a:solidFill>
                  <a:srgbClr val="FF0000"/>
                </a:solidFill>
              </a:rPr>
              <a:t>を欠く、</a:t>
            </a:r>
            <a:endParaRPr lang="en-US" altLang="ja-JP" sz="160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sz="1600">
                <a:solidFill>
                  <a:srgbClr val="FF0000"/>
                </a:solidFill>
              </a:rPr>
              <a:t>不正</a:t>
            </a:r>
            <a:r>
              <a:rPr lang="ja-JP" altLang="en-US" sz="1600" smtClean="0">
                <a:solidFill>
                  <a:srgbClr val="FF0000"/>
                </a:solidFill>
              </a:rPr>
              <a:t>な</a:t>
            </a:r>
            <a:r>
              <a:rPr lang="en-US" altLang="ja-JP" sz="1600" smtClean="0">
                <a:solidFill>
                  <a:srgbClr val="FF0000"/>
                </a:solidFill>
              </a:rPr>
              <a:t>Playbook</a:t>
            </a:r>
            <a:r>
              <a:rPr lang="ja-JP" altLang="en-US" sz="1600" smtClean="0">
                <a:solidFill>
                  <a:srgbClr val="FF0000"/>
                </a:solidFill>
              </a:rPr>
              <a:t>を作成します。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963653" y="5253669"/>
            <a:ext cx="559890" cy="540000"/>
          </a:xfrm>
          <a:prstGeom prst="wedgeEllipseCallout">
            <a:avLst>
              <a:gd name="adj1" fmla="val -169317"/>
              <a:gd name="adj2" fmla="val -21839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Poin</a:t>
            </a:r>
            <a:r>
              <a:rPr lang="en-US" altLang="ja-JP" sz="1400" b="1" dirty="0">
                <a:latin typeface="+mn-ea"/>
              </a:rPr>
              <a:t>t</a:t>
            </a:r>
            <a:endParaRPr kumimoji="1" lang="ja-JP" altLang="en-US" sz="1400" b="1" dirty="0" smtClean="0">
              <a:latin typeface="+mn-ea"/>
            </a:endParaRPr>
          </a:p>
        </p:txBody>
      </p:sp>
      <p:cxnSp>
        <p:nvCxnSpPr>
          <p:cNvPr id="3" name="直線コネクタ 2"/>
          <p:cNvCxnSpPr/>
          <p:nvPr/>
        </p:nvCxnSpPr>
        <p:spPr bwMode="auto">
          <a:xfrm>
            <a:off x="683460" y="4365130"/>
            <a:ext cx="547276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1795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.4</a:t>
            </a:r>
            <a:r>
              <a:rPr kumimoji="1" lang="ja-JP" altLang="en-US" dirty="0" smtClean="0"/>
              <a:t>　事前準備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3</a:t>
            </a:r>
            <a:r>
              <a:rPr kumimoji="1" lang="en-US" altLang="ja-JP" dirty="0" smtClean="0"/>
              <a:t>/3)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Playbook</a:t>
            </a:r>
            <a:r>
              <a:rPr kumimoji="1" lang="ja-JP" altLang="en-US" b="1" dirty="0" smtClean="0"/>
              <a:t>の</a:t>
            </a:r>
            <a:r>
              <a:rPr lang="ja-JP" altLang="en-US" b="1" dirty="0"/>
              <a:t>アップロード</a:t>
            </a:r>
            <a:endParaRPr kumimoji="1" lang="en-US" altLang="ja-JP" b="1" dirty="0" smtClean="0"/>
          </a:p>
          <a:p>
            <a:pPr lvl="1"/>
            <a:r>
              <a:rPr lang="ja-JP" altLang="en-US" smtClean="0"/>
              <a:t>下記手順で</a:t>
            </a:r>
            <a:r>
              <a:rPr lang="en-US" altLang="ja-JP" smtClean="0"/>
              <a:t>GitHub</a:t>
            </a:r>
            <a:r>
              <a:rPr lang="ja-JP" altLang="en-US"/>
              <a:t>上</a:t>
            </a:r>
            <a:r>
              <a:rPr lang="ja-JP" altLang="en-US" smtClean="0"/>
              <a:t>に</a:t>
            </a:r>
            <a:r>
              <a:rPr lang="en-US" altLang="ja-JP" smtClean="0"/>
              <a:t>Playbook</a:t>
            </a:r>
            <a:r>
              <a:rPr lang="ja-JP" altLang="en-US" smtClean="0"/>
              <a:t>を作成します。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mtClean="0"/>
              <a:t>① </a:t>
            </a:r>
            <a:r>
              <a:rPr lang="en-US" altLang="ja-JP" smtClean="0"/>
              <a:t>[Code]</a:t>
            </a:r>
            <a:r>
              <a:rPr lang="ja-JP" altLang="en-US" smtClean="0"/>
              <a:t>タブの画面から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creating a new file</a:t>
            </a:r>
            <a:r>
              <a:rPr lang="ja-JP" altLang="en-US"/>
              <a:t>」</a:t>
            </a:r>
            <a:r>
              <a:rPr lang="ja-JP" altLang="en-US" smtClean="0"/>
              <a:t>を</a:t>
            </a:r>
            <a:r>
              <a:rPr lang="ja-JP" altLang="en-US"/>
              <a:t>クリック</a:t>
            </a:r>
            <a:r>
              <a:rPr lang="ja-JP" altLang="en-US" smtClean="0"/>
              <a:t>する。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② </a:t>
            </a:r>
            <a:r>
              <a:rPr lang="ja-JP" altLang="en-US" smtClean="0">
                <a:hlinkClick r:id="rId3" action="ppaction://hlinksldjump"/>
              </a:rPr>
              <a:t>前スライド</a:t>
            </a:r>
            <a:r>
              <a:rPr lang="ja-JP" altLang="en-US" smtClean="0"/>
              <a:t>のファイル名と内容でファイルを編集する。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③ 画面下から「</a:t>
            </a:r>
            <a:r>
              <a:rPr lang="en-US" altLang="ja-JP" dirty="0" smtClean="0"/>
              <a:t>Commit new file</a:t>
            </a:r>
            <a:r>
              <a:rPr lang="ja-JP" altLang="en-US"/>
              <a:t>」</a:t>
            </a:r>
            <a:r>
              <a:rPr lang="ja-JP" altLang="en-US" smtClean="0"/>
              <a:t>を</a:t>
            </a:r>
            <a:r>
              <a:rPr lang="ja-JP" altLang="en-US"/>
              <a:t>クリック</a:t>
            </a:r>
            <a:r>
              <a:rPr lang="ja-JP" altLang="en-US" smtClean="0"/>
              <a:t>する。</a:t>
            </a:r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r="35154"/>
          <a:stretch/>
        </p:blipFill>
        <p:spPr>
          <a:xfrm>
            <a:off x="513869" y="2443012"/>
            <a:ext cx="3662070" cy="903916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1835620" y="3069968"/>
            <a:ext cx="576080" cy="17623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/>
          <a:srcRect r="67159"/>
          <a:stretch/>
        </p:blipFill>
        <p:spPr>
          <a:xfrm>
            <a:off x="513869" y="3809151"/>
            <a:ext cx="3084290" cy="26599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6"/>
          <a:srcRect r="65682"/>
          <a:stretch/>
        </p:blipFill>
        <p:spPr>
          <a:xfrm>
            <a:off x="5465283" y="4249084"/>
            <a:ext cx="3220971" cy="2222716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976921" y="4653170"/>
            <a:ext cx="2474650" cy="1745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31550" y="3880907"/>
            <a:ext cx="2043399" cy="368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116239" y="6020740"/>
            <a:ext cx="1147897" cy="3775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右矢印 17"/>
          <p:cNvSpPr/>
          <p:nvPr/>
        </p:nvSpPr>
        <p:spPr>
          <a:xfrm rot="5400000">
            <a:off x="597890" y="3411149"/>
            <a:ext cx="424279" cy="33378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3" name="線吹き出し 1 (枠付き) 22"/>
          <p:cNvSpPr/>
          <p:nvPr/>
        </p:nvSpPr>
        <p:spPr bwMode="auto">
          <a:xfrm>
            <a:off x="3719725" y="3788198"/>
            <a:ext cx="3037524" cy="301983"/>
          </a:xfrm>
          <a:prstGeom prst="borderCallout1">
            <a:avLst>
              <a:gd name="adj1" fmla="val 75137"/>
              <a:gd name="adj2" fmla="val -11547"/>
              <a:gd name="adj3" fmla="val 21065"/>
              <a:gd name="adj4" fmla="val 73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smtClean="0"/>
              <a:t>yum_package_install_check.yml</a:t>
            </a:r>
            <a:endParaRPr lang="ja-JP" altLang="en-US" sz="1400"/>
          </a:p>
        </p:txBody>
      </p:sp>
      <p:sp>
        <p:nvSpPr>
          <p:cNvPr id="7" name="フローチャート: 代替処理 6"/>
          <p:cNvSpPr/>
          <p:nvPr/>
        </p:nvSpPr>
        <p:spPr bwMode="auto">
          <a:xfrm>
            <a:off x="3739054" y="3553297"/>
            <a:ext cx="1452209" cy="234901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ファイル名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4" name="右矢印 23"/>
          <p:cNvSpPr/>
          <p:nvPr/>
        </p:nvSpPr>
        <p:spPr>
          <a:xfrm>
            <a:off x="3739054" y="5995412"/>
            <a:ext cx="1664918" cy="33378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89732" y="5743741"/>
            <a:ext cx="126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smtClean="0"/>
              <a:t>下にスクロール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4419776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1379</Words>
  <Application>Microsoft Office PowerPoint</Application>
  <PresentationFormat>画面に合わせる (4:3)</PresentationFormat>
  <Paragraphs>181</Paragraphs>
  <Slides>21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34" baseType="lpstr">
      <vt:lpstr>HGP創英角ｺﾞｼｯｸUB</vt:lpstr>
      <vt:lpstr>Meiryo UI</vt:lpstr>
      <vt:lpstr>ＭＳ Ｐゴシック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本書について</vt:lpstr>
      <vt:lpstr>1.2　作業環境</vt:lpstr>
      <vt:lpstr>1.3　シナリオ　</vt:lpstr>
      <vt:lpstr>1.4　事前準備(1/3)</vt:lpstr>
      <vt:lpstr>1.4　事前準備(2/3)</vt:lpstr>
      <vt:lpstr>1.4　事前準備(3/3)</vt:lpstr>
      <vt:lpstr>2.　実習</vt:lpstr>
      <vt:lpstr>2.1　リモートリポジトリの登録</vt:lpstr>
      <vt:lpstr>2.2　登録アカウントの登録　</vt:lpstr>
      <vt:lpstr>2.3　資材紐付の登録(1/2)</vt:lpstr>
      <vt:lpstr>2.3　資材紐付の登録(2/2)</vt:lpstr>
      <vt:lpstr>2.4　ドライランで実行確認(1回目)(1/2)</vt:lpstr>
      <vt:lpstr>2.4　ドライランで実行確認(1回目)(2/2)</vt:lpstr>
      <vt:lpstr>2.5　Playbookの修正</vt:lpstr>
      <vt:lpstr>2.6　ドライランで実行確認(2回目)</vt:lpstr>
      <vt:lpstr>2.7　ターゲットサーバへ実行(1/2)</vt:lpstr>
      <vt:lpstr>2.7　ターゲットサーバへ実行(2/2)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4</cp:revision>
  <dcterms:created xsi:type="dcterms:W3CDTF">2017-07-14T05:50:27Z</dcterms:created>
  <dcterms:modified xsi:type="dcterms:W3CDTF">2022-05-27T04:31:50Z</dcterms:modified>
</cp:coreProperties>
</file>