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8"/>
  </p:notesMasterIdLst>
  <p:handoutMasterIdLst>
    <p:handoutMasterId r:id="rId29"/>
  </p:handoutMasterIdLst>
  <p:sldIdLst>
    <p:sldId id="262" r:id="rId3"/>
    <p:sldId id="317" r:id="rId4"/>
    <p:sldId id="319" r:id="rId5"/>
    <p:sldId id="320" r:id="rId6"/>
    <p:sldId id="321" r:id="rId7"/>
    <p:sldId id="322" r:id="rId8"/>
    <p:sldId id="323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24" r:id="rId23"/>
    <p:sldId id="325" r:id="rId24"/>
    <p:sldId id="326" r:id="rId25"/>
    <p:sldId id="327" r:id="rId26"/>
    <p:sldId id="318" r:id="rId2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317"/>
          </p14:sldIdLst>
        </p14:section>
        <p14:section name="1.　Introduction" id="{B81141D6-5160-4643-8D51-022CC5C4BDB9}">
          <p14:sldIdLst>
            <p14:sldId id="319"/>
            <p14:sldId id="320"/>
            <p14:sldId id="321"/>
            <p14:sldId id="322"/>
            <p14:sldId id="323"/>
          </p14:sldIdLst>
        </p14:section>
        <p14:section name="2.　 Procedure Description" id="{ECF02016-C512-450A-B68C-933F2FD1A7D8}">
          <p14:sldIdLst>
            <p14:sldId id="328"/>
            <p14:sldId id="329"/>
          </p14:sldIdLst>
        </p14:section>
        <p14:section name="3.　Preparation" id="{E0A69802-113C-4CA6-803C-9864852F62B9}">
          <p14:sldIdLst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4.　Execution" id="{28C3C32A-8200-47FF-A67F-F4AA03495CB0}">
          <p14:sldIdLst>
            <p14:sldId id="336"/>
            <p14:sldId id="337"/>
            <p14:sldId id="338"/>
            <p14:sldId id="339"/>
          </p14:sldIdLst>
        </p14:section>
        <p14:section name="A　Appendix" id="{A8A060BF-92DF-4F47-AFEF-F5FA058AAEFB}">
          <p14:sldIdLst>
            <p14:sldId id="340"/>
            <p14:sldId id="324"/>
            <p14:sldId id="325"/>
            <p14:sldId id="326"/>
            <p14:sldId id="3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77" d="100"/>
          <a:sy n="77" d="100"/>
        </p:scale>
        <p:origin x="114" y="93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6511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1" r:id="rId8"/>
    <p:sldLayoutId id="2147483702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stroll-it-automation-ja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 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Preparation</a:t>
            </a:r>
            <a:endParaRPr kumimoji="1"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9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15937" r="1917" b="3636"/>
          <a:stretch/>
        </p:blipFill>
        <p:spPr>
          <a:xfrm>
            <a:off x="144353" y="1852201"/>
            <a:ext cx="6454504" cy="413776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(1/3)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Movement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list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372250" y="5157240"/>
            <a:ext cx="2662603" cy="9361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fields:</a:t>
            </a:r>
          </a:p>
          <a:p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ame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Host specific format</a:t>
            </a:r>
            <a:endParaRPr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*Movement</a:t>
            </a:r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name of m</a:t>
            </a:r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inimum work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ja-JP" altLang="en-US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ja-JP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295711" y="3446622"/>
            <a:ext cx="3492320" cy="7595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764213" y="3109275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299316" y="4509150"/>
            <a:ext cx="1124676" cy="2203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423992" y="4637366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94787" y="479920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42254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3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8686" r="1917" b="4148"/>
          <a:stretch/>
        </p:blipFill>
        <p:spPr>
          <a:xfrm>
            <a:off x="323411" y="2293231"/>
            <a:ext cx="6331238" cy="32947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(2/3)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playbook in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laybook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files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files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playbook is prepared, use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any of the playbooks described in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Appendix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445977" y="5777713"/>
            <a:ext cx="2606932" cy="68408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fields:</a:t>
            </a: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name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files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6137640" y="5375133"/>
            <a:ext cx="565503" cy="549789"/>
            <a:chOff x="162795" y="3812178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476870" y="4995860"/>
            <a:ext cx="999455" cy="2333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2267680" y="4693945"/>
            <a:ext cx="301542" cy="312200"/>
          </a:xfrm>
          <a:prstGeom prst="wedgeEllipseCallout">
            <a:avLst>
              <a:gd name="adj1" fmla="val 45501"/>
              <a:gd name="adj2" fmla="val 59449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544151" y="2615888"/>
            <a:ext cx="3901826" cy="582806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When uploading a playbook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specify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then make sure to </a:t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click the 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Upload in advance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420939" y="3902849"/>
            <a:ext cx="2646991" cy="7757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1420939" y="3373994"/>
            <a:ext cx="301542" cy="312200"/>
          </a:xfrm>
          <a:prstGeom prst="wedgeEllipseCallout">
            <a:avLst>
              <a:gd name="adj1" fmla="val 73930"/>
              <a:gd name="adj2" fmla="val 14182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05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7175" r="1917" b="3839"/>
          <a:stretch/>
        </p:blipFill>
        <p:spPr>
          <a:xfrm>
            <a:off x="323410" y="1923907"/>
            <a:ext cx="6311695" cy="36653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(3/3)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in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details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details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437120" y="3447725"/>
            <a:ext cx="2846839" cy="6819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480880" y="4384778"/>
            <a:ext cx="987972" cy="231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79257" y="4477879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3241049" y="2461900"/>
            <a:ext cx="3437365" cy="846894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the 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Include order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field,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specify the order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which multiple playbooks are registered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each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1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 enter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1480688" y="3099476"/>
            <a:ext cx="301542" cy="312200"/>
          </a:xfrm>
          <a:prstGeom prst="wedgeEllipseCallout">
            <a:avLst>
              <a:gd name="adj1" fmla="val 67612"/>
              <a:gd name="adj2" fmla="val 686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6501698" y="5148866"/>
            <a:ext cx="2606932" cy="87249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fields:</a:t>
            </a: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files</a:t>
            </a:r>
            <a:endParaRPr lang="en-US" altLang="ja-JP" sz="12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Include order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6156220" y="4755830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3808" r="1917" b="3352"/>
          <a:stretch/>
        </p:blipFill>
        <p:spPr>
          <a:xfrm>
            <a:off x="486494" y="1621897"/>
            <a:ext cx="6026924" cy="4681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Workflow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IaC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Symphony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class editor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Console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Symphony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class editor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81062" y="3048744"/>
            <a:ext cx="1362758" cy="39153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5942278" y="3473452"/>
            <a:ext cx="301542" cy="312200"/>
          </a:xfrm>
          <a:prstGeom prst="wedgeEllipseCallout">
            <a:avLst>
              <a:gd name="adj1" fmla="val -54926"/>
              <a:gd name="adj2" fmla="val -82577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654551" y="5674851"/>
            <a:ext cx="937906" cy="2097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608703" y="5747529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226665" y="5115374"/>
            <a:ext cx="2797964" cy="936131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 the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 of 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created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Movements,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drag 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drop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desired Movement </a:t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it.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939535" y="4769801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380807" y="2463752"/>
            <a:ext cx="1541070" cy="1335767"/>
            <a:chOff x="3187921" y="3169677"/>
            <a:chExt cx="1541070" cy="1335767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213238" y="3169677"/>
              <a:ext cx="1282107" cy="1335767"/>
              <a:chOff x="7063622" y="5069782"/>
              <a:chExt cx="2853046" cy="1914791"/>
            </a:xfrm>
          </p:grpSpPr>
          <p:sp>
            <p:nvSpPr>
              <p:cNvPr id="8" name="図形 7"/>
              <p:cNvSpPr/>
              <p:nvPr/>
            </p:nvSpPr>
            <p:spPr>
              <a:xfrm rot="21129319">
                <a:off x="7063622" y="5201417"/>
                <a:ext cx="2853046" cy="1783156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32" name="フローチャート: 代替処理 31"/>
            <p:cNvSpPr/>
            <p:nvPr/>
          </p:nvSpPr>
          <p:spPr bwMode="auto">
            <a:xfrm>
              <a:off x="3187921" y="3568701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Drag and drop</a:t>
              </a:r>
              <a:endParaRPr lang="en-US" altLang="ja-JP" sz="900" b="1" dirty="0" smtClean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1670073" y="2614906"/>
            <a:ext cx="1506222" cy="1844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3211147" y="2302706"/>
            <a:ext cx="301542" cy="312200"/>
          </a:xfrm>
          <a:prstGeom prst="wedgeEllipseCallout">
            <a:avLst>
              <a:gd name="adj1" fmla="val -95636"/>
              <a:gd name="adj2" fmla="val 3828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吹き出し 35"/>
          <p:cNvSpPr/>
          <p:nvPr/>
        </p:nvSpPr>
        <p:spPr bwMode="auto">
          <a:xfrm>
            <a:off x="3794163" y="1863324"/>
            <a:ext cx="1827397" cy="520811"/>
          </a:xfrm>
          <a:prstGeom prst="wedgeRoundRectCallout">
            <a:avLst>
              <a:gd name="adj1" fmla="val -63017"/>
              <a:gd name="adj2" fmla="val 15582"/>
              <a:gd name="adj3" fmla="val 16667"/>
            </a:avLst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 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Symphony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name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07004" y="3562708"/>
            <a:ext cx="186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 such as 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description can be entered.</a:t>
            </a:r>
            <a:endParaRPr kumimoji="1" lang="en-US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 flipH="1" flipV="1">
            <a:off x="1925477" y="3133397"/>
            <a:ext cx="447616" cy="81279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>
            <a:off x="2353956" y="3926318"/>
            <a:ext cx="175528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正方形/長方形 3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-302" t="13808" r="1918" b="2548"/>
          <a:stretch/>
        </p:blipFill>
        <p:spPr>
          <a:xfrm>
            <a:off x="645421" y="1918067"/>
            <a:ext cx="5656497" cy="44231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3.5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Registering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Linux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Machine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 Device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ist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 target host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Device list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Console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Device list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619589" y="3277263"/>
            <a:ext cx="4546655" cy="11867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541159" y="4678550"/>
            <a:ext cx="1005368" cy="2190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084811" y="2954445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3681165" y="4678550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898290" y="4922619"/>
            <a:ext cx="3940520" cy="160713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executing Ansible-Legacy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following are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</a:t>
            </a:r>
            <a:r>
              <a:rPr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Host name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address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 user </a:t>
            </a:r>
            <a:r>
              <a:rPr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 password management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 password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Authentication method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*T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his document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describes it as 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password authentication.</a:t>
            </a:r>
            <a:endParaRPr kumimoji="1" lang="en-US" altLang="en-US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589755" y="4590752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Registering a Target Linux Machine </a:t>
            </a:r>
            <a:b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kumimoji="1" lang="en-US" altLang="ja-JP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3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Execution</a:t>
            </a:r>
            <a:endParaRPr kumimoji="1"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0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6" y="2142643"/>
            <a:ext cx="6546878" cy="27278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de-DE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peration name on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operation list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Console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operation list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 the registration, click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refers to the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name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used in the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 Automation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system that indicates the whole operation.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852924" y="3142137"/>
            <a:ext cx="1426303" cy="3893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070302" y="4000313"/>
            <a:ext cx="967188" cy="2038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2995927" y="2785871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146698" y="4000313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821374" y="5393268"/>
            <a:ext cx="2839460" cy="70010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name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Scheduled date for execution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511931" y="4953244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ja-JP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3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" y="2097677"/>
            <a:ext cx="6572181" cy="27645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to the IaC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on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host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host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 the registration, click the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449307" y="3147560"/>
            <a:ext cx="1106413" cy="4254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55720" y="2784809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080428" y="3964568"/>
            <a:ext cx="999103" cy="2290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183393" y="4000082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376164" y="5301259"/>
            <a:ext cx="2580368" cy="9361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</a:p>
          <a:p>
            <a:r>
              <a:rPr kumimoji="1"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</a:t>
            </a:r>
            <a:endParaRPr kumimoji="1"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Host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088124" y="490104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角丸四角形吹き出し 31"/>
          <p:cNvSpPr/>
          <p:nvPr/>
        </p:nvSpPr>
        <p:spPr bwMode="auto">
          <a:xfrm>
            <a:off x="3079531" y="3179681"/>
            <a:ext cx="1833615" cy="702216"/>
          </a:xfrm>
          <a:prstGeom prst="wedgeRoundRectCallout">
            <a:avLst>
              <a:gd name="adj1" fmla="val -78803"/>
              <a:gd name="adj2" fmla="val -14564"/>
              <a:gd name="adj3" fmla="val 16667"/>
            </a:avLst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rom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ost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list,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desired </a:t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device.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lang="en-US" altLang="ja-JP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" y="2043827"/>
            <a:ext cx="6682490" cy="29625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5" y="4281793"/>
            <a:ext cx="3991455" cy="20158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Symphony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Console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Symphony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execution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117483" y="4449998"/>
            <a:ext cx="2301530" cy="57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501552" y="4699514"/>
            <a:ext cx="301542" cy="312200"/>
          </a:xfrm>
          <a:prstGeom prst="wedgeEllipseCallout">
            <a:avLst>
              <a:gd name="adj1" fmla="val -68868"/>
              <a:gd name="adj2" fmla="val -5147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011497" y="3114738"/>
            <a:ext cx="2605838" cy="78970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 </a:t>
            </a:r>
            <a:r>
              <a: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Symphony</a:t>
            </a:r>
            <a:r>
              <a:rPr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</a:t>
            </a:r>
            <a:r>
              <a:rPr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items 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be executed.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General procedure manual</a:t>
            </a:r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&gt; Symphony</a:t>
            </a:r>
          </a:p>
          <a:p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Replacement table </a:t>
            </a:r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lang="ja-JP" altLang="en-US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Operation</a:t>
            </a:r>
            <a:endParaRPr lang="en-US" altLang="ja-JP" sz="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3697379" y="2740993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1085951" y="3064763"/>
            <a:ext cx="2203787" cy="58232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3419013" y="3417538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5272520" y="6159468"/>
            <a:ext cx="581742" cy="1572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5854262" y="5781650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7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Introduction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Console Login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enu 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Other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(1/2)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Other Menus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(2/2)</a:t>
            </a:r>
          </a:p>
          <a:p>
            <a:pPr lvl="1"/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Procedure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Overall Procedure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and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Scope</a:t>
            </a:r>
          </a:p>
          <a:p>
            <a:pPr lvl="1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Preparation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(1/3)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(2/3)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(3/3)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3.4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in Device list</a:t>
            </a:r>
          </a:p>
          <a:p>
            <a:pPr lvl="1"/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r>
              <a:rPr lang="de-DE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to the IaC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</a:p>
          <a:p>
            <a:pPr lvl="1"/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Appendix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Reference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Single Execution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Reference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Checking the Operation Results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Reference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How to Check the Symphony Execution Results</a:t>
            </a: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Reference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Sample Collection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2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" y="2083484"/>
            <a:ext cx="5792191" cy="28569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Single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Ansible-Legacy, the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xecution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offers the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ry run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functions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each Movement.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875028" y="3523136"/>
            <a:ext cx="4032875" cy="25055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885540" y="4489158"/>
            <a:ext cx="3623398" cy="2510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2285497" y="3023736"/>
            <a:ext cx="2372778" cy="497902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the created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1538456" y="3164228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2271019" y="3983900"/>
            <a:ext cx="2355571" cy="497902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the operation 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connected to the Movement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510226" y="4134319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68" y="3350855"/>
            <a:ext cx="3984708" cy="1892594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6442130" y="4078493"/>
            <a:ext cx="2622069" cy="71207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Dry run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endParaRPr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Checks the playbook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connection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/s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yntax</a:t>
            </a:r>
            <a:endParaRPr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Execute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endParaRPr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Execute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playbook</a:t>
            </a:r>
            <a:endParaRPr kumimoji="1"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6382890" y="4719100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5506372" y="5120292"/>
            <a:ext cx="1157187" cy="1979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0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Checking the Operation Results</a:t>
            </a:r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en-US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Checking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results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Performing the function (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ry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displays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execution status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log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" y="2261130"/>
            <a:ext cx="5256386" cy="2613196"/>
          </a:xfrm>
          <a:prstGeom prst="rect">
            <a:avLst/>
          </a:prstGeom>
        </p:spPr>
      </p:pic>
      <p:sp>
        <p:nvSpPr>
          <p:cNvPr id="33" name="角丸四角形 32"/>
          <p:cNvSpPr/>
          <p:nvPr/>
        </p:nvSpPr>
        <p:spPr bwMode="auto">
          <a:xfrm>
            <a:off x="792824" y="2662172"/>
            <a:ext cx="2444361" cy="22251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93762" y="1946482"/>
            <a:ext cx="2372778" cy="64691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xecution status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b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you to check </a:t>
            </a:r>
            <a:b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execution 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evidence 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data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kumimoji="1" lang="en-US" altLang="ja-JP" sz="105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1394334" y="2116201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42" y="3086814"/>
            <a:ext cx="4405871" cy="2179747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148079" y="2970096"/>
            <a:ext cx="3890817" cy="257936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5880719" y="2524587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465232" y="2435160"/>
            <a:ext cx="2139328" cy="50407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 log 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</a:t>
            </a:r>
            <a:r>
              <a:rPr lang="ja-JP" altLang="en-US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Error log</a:t>
            </a:r>
            <a:r>
              <a:rPr kumimoji="1"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kumimoji="1"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kumimoji="1" lang="en-US" altLang="ja-JP" sz="105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kumimoji="1"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 be checked in real time</a:t>
            </a:r>
            <a:r>
              <a:rPr kumimoji="1"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2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93" y="4459443"/>
            <a:ext cx="4716461" cy="180070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6"/>
          <a:stretch/>
        </p:blipFill>
        <p:spPr>
          <a:xfrm>
            <a:off x="221288" y="2348850"/>
            <a:ext cx="5794961" cy="241979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How to Check the Symphony Execution Results 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Checking the execution results on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Symphony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execution list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Console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Symphony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969173" y="2986349"/>
            <a:ext cx="3890867" cy="18002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860040" y="2925088"/>
            <a:ext cx="2586884" cy="560641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Graphs based on data narrowed down 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through the display filter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are </a:t>
            </a:r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dynamically generated.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571513" y="2445428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474093" y="5196689"/>
            <a:ext cx="3543783" cy="3317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439691" y="4229309"/>
            <a:ext cx="2586884" cy="9486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narrowed down through </a:t>
            </a:r>
            <a:endParaRPr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display 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filter</a:t>
            </a:r>
            <a:r>
              <a:rPr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 on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list.</a:t>
            </a:r>
            <a:endParaRPr lang="en-US" altLang="ja-JP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Click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Details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 to </a:t>
            </a:r>
            <a:endParaRPr lang="en-US" altLang="ja-JP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display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detailed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information </a:t>
            </a:r>
            <a:endParaRPr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separate tab.</a:t>
            </a:r>
            <a:endParaRPr lang="en-US" altLang="ja-JP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5903424" y="4638391"/>
            <a:ext cx="584513" cy="523302"/>
          </a:xfrm>
          <a:prstGeom prst="wedgeEllipseCallout">
            <a:avLst>
              <a:gd name="adj1" fmla="val -58580"/>
              <a:gd name="adj2" fmla="val 5269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3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328924" y="5215956"/>
            <a:ext cx="6115336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name: Collect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Files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fetch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src=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etc/hosts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dest={{ __workflowdir__ }}/{{ inventory_hostname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}}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flat=yes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8924" y="3600478"/>
            <a:ext cx="4361788" cy="14390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name: Sample User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add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name: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ITA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createhome: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uid: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4401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group: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users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Sample Collection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Sample playbook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Linux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playbooks are samples.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They can be used as is, but you can freely change the parts in red.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character code is "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UTF-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８"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line feed code is "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LF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the extension is "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yml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format. 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000" lvl="1" indent="0">
              <a:buNone/>
            </a:pP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Keep the indent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 mind.</a:t>
            </a:r>
            <a:endParaRPr lang="en-US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271120" y="5216694"/>
            <a:ext cx="2718144" cy="83450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/etc/hosts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files are collected.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c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ollected files are gathered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the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zip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 of the result data.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5964938" y="4863060"/>
            <a:ext cx="584513" cy="523302"/>
          </a:xfrm>
          <a:prstGeom prst="wedgeEllipseCallout">
            <a:avLst>
              <a:gd name="adj1" fmla="val -54357"/>
              <a:gd name="adj2" fmla="val 5806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886087" y="2398644"/>
            <a:ext cx="3116346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directory </a:t>
            </a:r>
            <a:r>
              <a:rPr kumimoji="1"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called </a:t>
            </a:r>
            <a:r>
              <a:rPr kumimoji="1"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demodirectory”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is</a:t>
            </a:r>
            <a:endParaRPr lang="en-US" altLang="ja-JP" sz="98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reated </a:t>
            </a:r>
            <a:r>
              <a:rPr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under the /tmp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98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directory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kumimoji="1" lang="en-US" altLang="ja-JP" sz="98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958097" y="3796234"/>
            <a:ext cx="3790483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ITA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user 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created.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 after checking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operation.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4594494" y="3845533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3204376" y="4817509"/>
            <a:ext cx="2586884" cy="9486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definition </a:t>
            </a:r>
            <a:r>
              <a:rPr lang="en-US" altLang="ja-JP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</a:t>
            </a:r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reserved variables </a:t>
            </a:r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prepared in advance that are used </a:t>
            </a:r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when a file is brought back to the </a:t>
            </a:r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Automation</a:t>
            </a:r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server.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{{ __workflowdir__ }}/{{ inventory_hostname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}}</a:t>
            </a:r>
          </a:p>
          <a:p>
            <a:pPr algn="ctr"/>
            <a:endParaRPr lang="en-US" altLang="ja-JP" sz="7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684432" y="4949152"/>
            <a:ext cx="584513" cy="523302"/>
          </a:xfrm>
          <a:prstGeom prst="wedgeEllipseCallout">
            <a:avLst>
              <a:gd name="adj1" fmla="val -21173"/>
              <a:gd name="adj2" fmla="val 12690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8924" y="2185979"/>
            <a:ext cx="4361788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name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Make Work Directory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demonstration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path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tmp/demodirectory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state: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directory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mode: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0755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594494" y="2447943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1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30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Console Login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onsole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Access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the following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to display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ogin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screen: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https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://exastro-it-automation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/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000" lvl="1" indent="0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23410" y="2818119"/>
            <a:ext cx="2977254" cy="106421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Immediately after the first login, </a:t>
            </a:r>
            <a: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you will be prompted to change </a:t>
            </a:r>
            <a: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your password.</a:t>
            </a:r>
            <a:endParaRPr kumimoji="1" lang="en-US" altLang="en-US" sz="12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48921" y="2489776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" name="角丸四角形 13"/>
          <p:cNvSpPr/>
          <p:nvPr/>
        </p:nvSpPr>
        <p:spPr bwMode="auto">
          <a:xfrm>
            <a:off x="323410" y="4221110"/>
            <a:ext cx="2977254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deploy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 Automation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 to 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ITA-online-install_en.pdf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kumimoji="1" lang="en-US" altLang="en-US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0658" y="3898859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145" t="17850" r="2377" b="3334"/>
          <a:stretch/>
        </p:blipFill>
        <p:spPr>
          <a:xfrm>
            <a:off x="3562093" y="2471496"/>
            <a:ext cx="5320477" cy="30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1" r="1633" b="5407"/>
          <a:stretch/>
        </p:blipFill>
        <p:spPr>
          <a:xfrm>
            <a:off x="179512" y="1628750"/>
            <a:ext cx="8425048" cy="47161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enu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names are as follows: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99861" y="2745957"/>
            <a:ext cx="6312589" cy="1918850"/>
          </a:xfrm>
          <a:prstGeom prst="roundRect">
            <a:avLst>
              <a:gd name="adj" fmla="val 890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46144" y="5109640"/>
            <a:ext cx="150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 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roup</a:t>
            </a:r>
            <a:endParaRPr kumimoji="1" lang="en-US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62553" y="2458700"/>
            <a:ext cx="1234490" cy="32746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61307" y="5284799"/>
            <a:ext cx="800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</a:t>
            </a:r>
            <a:endParaRPr kumimoji="1" lang="en-US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 flipV="1">
            <a:off x="1219723" y="5219901"/>
            <a:ext cx="483888" cy="3219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1691600" y="5536093"/>
            <a:ext cx="79211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 flipH="1" flipV="1">
            <a:off x="3559519" y="4664807"/>
            <a:ext cx="370065" cy="70598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3918472" y="5363871"/>
            <a:ext cx="1391156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角丸四角形 22"/>
          <p:cNvSpPr/>
          <p:nvPr/>
        </p:nvSpPr>
        <p:spPr bwMode="auto">
          <a:xfrm>
            <a:off x="5765193" y="5191325"/>
            <a:ext cx="319832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 to the manual </a:t>
            </a: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kumimoji="1"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 the details of each function.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5580140" y="488831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7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12199" r="1474" b="2750"/>
          <a:stretch/>
        </p:blipFill>
        <p:spPr>
          <a:xfrm>
            <a:off x="467430" y="1592745"/>
            <a:ext cx="5751320" cy="4803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Other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 (1/2)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other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names are as follows: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1331550" y="1952794"/>
            <a:ext cx="4816753" cy="37085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419840" y="5023026"/>
            <a:ext cx="5616780" cy="128637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Submenu outline</a:t>
            </a:r>
            <a:endParaRPr lang="en-US" altLang="ja-JP" sz="13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Description</a:t>
            </a:r>
            <a:r>
              <a:rPr lang="en-US" altLang="ja-JP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De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scribes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the menu being displayed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Display filter</a:t>
            </a:r>
            <a:r>
              <a:rPr lang="en-US" altLang="ja-JP" sz="1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you to s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earch for </a:t>
            </a:r>
            <a:endParaRPr lang="en-US" altLang="ja-JP" sz="13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tabLst>
                <a:tab pos="1343025" algn="l"/>
              </a:tabLst>
            </a:pPr>
            <a:r>
              <a:rPr lang="en-US" altLang="ja-JP" sz="13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registered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information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List</a:t>
            </a:r>
            <a:r>
              <a:rPr lang="en-US" altLang="ja-JP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/U</a:t>
            </a: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pdate</a:t>
            </a:r>
            <a:r>
              <a:rPr lang="en-US" altLang="ja-JP" sz="1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3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Displays 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registered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information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ja-JP" sz="13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653247" y="3717040"/>
            <a:ext cx="3383373" cy="1132099"/>
            <a:chOff x="5580140" y="3717040"/>
            <a:chExt cx="3383373" cy="1132099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765193" y="4020052"/>
              <a:ext cx="319832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Refer to the manual </a:t>
              </a:r>
            </a:p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</a:t>
              </a:r>
              <a:r>
                <a:rPr kumimoji="1" lang="ja-JP" altLang="en-US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or the details of each function.</a:t>
              </a: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580140" y="3717040"/>
              <a:ext cx="565503" cy="549789"/>
              <a:chOff x="162795" y="3812178"/>
              <a:chExt cx="565503" cy="549789"/>
            </a:xfrm>
          </p:grpSpPr>
          <p:sp>
            <p:nvSpPr>
              <p:cNvPr id="1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2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5936" r="1917" b="2691"/>
          <a:stretch/>
        </p:blipFill>
        <p:spPr>
          <a:xfrm>
            <a:off x="439929" y="1562560"/>
            <a:ext cx="6436392" cy="41746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Description: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Other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(2/2)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description: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other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names are as follows: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1475571" y="2166844"/>
            <a:ext cx="5328740" cy="32784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419840" y="5013220"/>
            <a:ext cx="5616780" cy="145183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Submenu outline</a:t>
            </a:r>
            <a:endParaRPr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Register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you to register records from the Web.</a:t>
            </a:r>
          </a:p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Download all and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edit file upload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</a:p>
          <a:p>
            <a:pPr>
              <a:tabLst>
                <a:tab pos="1343025" algn="l"/>
              </a:tabLst>
            </a:pP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</a:t>
            </a:r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for IN/OUT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processing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Excel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Trac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history </a:t>
            </a:r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you to display the t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rack changes of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registered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records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5653247" y="3717040"/>
            <a:ext cx="3383373" cy="1132099"/>
            <a:chOff x="5580140" y="3717040"/>
            <a:chExt cx="3383373" cy="1132099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765193" y="4020052"/>
              <a:ext cx="319832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Refer to the manual </a:t>
              </a:r>
            </a:p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</a:t>
              </a:r>
              <a:r>
                <a:rPr kumimoji="1" lang="ja-JP" altLang="en-US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or the details of each function.</a:t>
              </a:r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5580140" y="3717040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Procedure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4615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620656"/>
            <a:ext cx="8857108" cy="1791328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57469"/>
            <a:ext cx="8857108" cy="1735476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18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</a:t>
            </a:r>
            <a:r>
              <a:rPr lang="ja-JP" altLang="en-US" sz="218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1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Overall Procedure</a:t>
            </a:r>
            <a:r>
              <a:rPr lang="ja-JP" altLang="en-US" sz="21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and </a:t>
            </a:r>
            <a:r>
              <a:rPr lang="en-US" altLang="ja-JP" sz="21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Scope</a:t>
            </a:r>
            <a:endParaRPr lang="ja-JP" altLang="en-US" sz="218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Post-deployment procedure including executing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following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illustrates the overall procedure and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scope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developer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s/operators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721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3807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(Symphony) Including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IaC</a:t>
            </a:r>
            <a:endParaRPr lang="en-US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2482613" y="310395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in Device list</a:t>
            </a:r>
            <a:endParaRPr lang="en-US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258808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to the IaC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67260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482613" y="48015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606475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1972191"/>
            <a:ext cx="2016280" cy="156382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Preparation</a:t>
            </a:r>
            <a:endParaRPr kumimoji="1" lang="en-US" altLang="en-US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672601"/>
            <a:ext cx="2016280" cy="1561050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  <a:endParaRPr kumimoji="1" lang="en-US" altLang="ja-JP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1642300" y="5733320"/>
            <a:ext cx="7321212" cy="6900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preparation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contain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IaC registration and 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creation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endParaRPr kumimoji="1" lang="en-US" altLang="ja-JP" sz="16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execution </a:t>
            </a:r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include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 </a:t>
            </a:r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repeatedly performing the 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registered workflow.</a:t>
            </a:r>
            <a:endParaRPr kumimoji="1" lang="en-US" altLang="ja-JP" sz="16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403560" y="5445280"/>
            <a:ext cx="565503" cy="549789"/>
            <a:chOff x="162795" y="3812178"/>
            <a:chExt cx="565503" cy="549789"/>
          </a:xfrm>
        </p:grpSpPr>
        <p:sp>
          <p:nvSpPr>
            <p:cNvPr id="3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9" name="環状矢印 28"/>
          <p:cNvSpPr/>
          <p:nvPr/>
        </p:nvSpPr>
        <p:spPr>
          <a:xfrm>
            <a:off x="7725855" y="3734177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390693" y="4222510"/>
            <a:ext cx="178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Repeat</a:t>
            </a:r>
            <a:endParaRPr kumimoji="1" lang="en-US" altLang="en-US" sz="16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0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984</Words>
  <Application>Microsoft Office PowerPoint</Application>
  <PresentationFormat>画面に合わせる (4:3)</PresentationFormat>
  <Paragraphs>261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8" baseType="lpstr">
      <vt:lpstr>HGP創英角ｺﾞｼｯｸUB</vt:lpstr>
      <vt:lpstr>Meiryo UI</vt:lpstr>
      <vt:lpstr>ＭＳ Ｐゴシック</vt:lpstr>
      <vt:lpstr>メイリオ</vt:lpstr>
      <vt:lpstr>游ゴシック</vt:lpstr>
      <vt:lpstr>游ゴシック Light</vt:lpstr>
      <vt:lpstr>Arial</vt:lpstr>
      <vt:lpstr>Calibri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Web Console Login Screen</vt:lpstr>
      <vt:lpstr>1.2　Screen Description: Main menu</vt:lpstr>
      <vt:lpstr>1.3　Screen Description: Other Menus (1/2)</vt:lpstr>
      <vt:lpstr>1.4　Screen Description: Other Menus (2/2)</vt:lpstr>
      <vt:lpstr>2.　 Procedure Description</vt:lpstr>
      <vt:lpstr>2.1　Overall Procedure and Work Scope</vt:lpstr>
      <vt:lpstr>3.　Preparation</vt:lpstr>
      <vt:lpstr>3.1　Registering an IaC (1/3)</vt:lpstr>
      <vt:lpstr>3.2　Registering an IaC (2/3)</vt:lpstr>
      <vt:lpstr>3.3　Registering an IaC (3/3)</vt:lpstr>
      <vt:lpstr>3.4　Creating the Workflow Including the IaC</vt:lpstr>
      <vt:lpstr>3.5　Registering a Target Linux Machine in Device list</vt:lpstr>
      <vt:lpstr>4.　Execution</vt:lpstr>
      <vt:lpstr>4.1　 Registering a New Operation Name</vt:lpstr>
      <vt:lpstr>4.2　Connecting the Target to the IaC</vt:lpstr>
      <vt:lpstr>4.3　Executing the Workflow</vt:lpstr>
      <vt:lpstr>A　Appendix</vt:lpstr>
      <vt:lpstr>Reference 1　Ansible-Legacy: Single Execution</vt:lpstr>
      <vt:lpstr>Reference 2　Ansible-Legacy: Checking the Operation Results </vt:lpstr>
      <vt:lpstr>Reference 3　How to Check the Symphony Execution Results </vt:lpstr>
      <vt:lpstr>Reference 4　 Sample Collection of Playbook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2019-07-22T02:51:53Z</dcterms:modified>
</cp:coreProperties>
</file>