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管理コンソール" id="{B81141D6-5160-4643-8D51-022CC5C4BDB9}">
          <p14:sldIdLst>
            <p14:sldId id="508"/>
            <p14:sldId id="509"/>
            <p14:sldId id="510"/>
          </p14:sldIdLst>
        </p14:section>
        <p14:section name="2.　実習①" id="{A8A060BF-92DF-4F47-AFEF-F5FA058AAEFB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3.　基本コンソール" id="{A133486B-6C82-4DE3-8CEA-4391438A27DF}">
          <p14:sldIdLst>
            <p14:sldId id="521"/>
            <p14:sldId id="522"/>
          </p14:sldIdLst>
        </p14:section>
        <p14:section name="4.　実習②" id="{FDC2D065-FABB-4FED-A810-FA93BCBD680D}">
          <p14:sldIdLst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924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2019/7/22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2019/7/22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0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15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8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52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0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6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5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52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0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08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6746488" y="5589300"/>
            <a:ext cx="2278141" cy="6836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今回のシナリオで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は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閲覧のみ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に設定します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414927" y="5240364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" y="2420860"/>
            <a:ext cx="6410195" cy="1968103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5471201" y="3731434"/>
            <a:ext cx="824495" cy="199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4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" y="2603083"/>
            <a:ext cx="6256731" cy="3443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管理コンソール」＞「ロール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</a:t>
            </a:r>
            <a:r>
              <a:rPr lang="ja-JP" altLang="en-US" dirty="0"/>
              <a:t>入力し、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02961" y="4891489"/>
            <a:ext cx="1424929" cy="3636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779873" y="5813875"/>
            <a:ext cx="1078941" cy="22957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427890" y="4533168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990148" y="5887348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508130" y="5813875"/>
            <a:ext cx="3536079" cy="59985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161892" y="5421081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995096" y="2404911"/>
            <a:ext cx="2148045" cy="2320269"/>
            <a:chOff x="6995096" y="2404911"/>
            <a:chExt cx="2148045" cy="2320269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995096" y="2404911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066975" y="249286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066975" y="2923806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047229" y="3360751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066975" y="381557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7066975" y="4253567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紐付</a:t>
            </a:r>
            <a:r>
              <a:rPr lang="ja-JP" altLang="en-US" sz="900" b="1" dirty="0">
                <a:solidFill>
                  <a:schemeClr val="tx1"/>
                </a:solidFill>
                <a:latin typeface="+mn-ea"/>
              </a:rPr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361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8" y="2276840"/>
            <a:ext cx="6368845" cy="3347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1/4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ログアウトを行い、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再ログインします。</a:t>
            </a:r>
            <a:endParaRPr lang="en-US" altLang="ja-JP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815468" y="2484815"/>
            <a:ext cx="2148045" cy="2320269"/>
            <a:chOff x="6815468" y="2484815"/>
            <a:chExt cx="2148045" cy="2320269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2817568" y="3007604"/>
            <a:ext cx="1379859" cy="385591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90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" y="2097210"/>
            <a:ext cx="6473826" cy="31747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57787" y="2204830"/>
            <a:ext cx="2148045" cy="2320269"/>
            <a:chOff x="6815468" y="2484815"/>
            <a:chExt cx="2148045" cy="2320269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644852" y="2579305"/>
            <a:ext cx="1662743" cy="48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19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" y="1772010"/>
            <a:ext cx="6764821" cy="37457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37" name="角丸四角形 36"/>
          <p:cNvSpPr/>
          <p:nvPr/>
        </p:nvSpPr>
        <p:spPr bwMode="auto">
          <a:xfrm>
            <a:off x="5720856" y="5792618"/>
            <a:ext cx="3298163" cy="6448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今回のシナリオは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メニューの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機器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一覧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を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閲覧の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み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にする構成です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5313124" y="5438708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4" y="2186437"/>
            <a:ext cx="6524648" cy="3731398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250521" y="2959323"/>
            <a:ext cx="369590" cy="8244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92714" y="4530621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29499" y="5250578"/>
            <a:ext cx="1504707" cy="6667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846507" y="5085103"/>
            <a:ext cx="3714423" cy="89680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権限が「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」の場合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「更新」「登録」「ファイルアップロード」等の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各種編集機能が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599245" y="481020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して、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基本</a:t>
            </a:r>
            <a:r>
              <a:rPr lang="ja-JP" altLang="en-US" sz="1800" dirty="0">
                <a:latin typeface="+mn-ea"/>
              </a:rPr>
              <a:t>コンソールを</a:t>
            </a:r>
            <a:r>
              <a:rPr lang="ja-JP" altLang="en-US" sz="1800" dirty="0" smtClean="0">
                <a:latin typeface="+mn-ea"/>
              </a:rPr>
              <a:t>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（「</a:t>
            </a:r>
            <a:r>
              <a:rPr lang="en-US" altLang="ja-JP" sz="1800" dirty="0" smtClean="0">
                <a:latin typeface="+mn-ea"/>
              </a:rPr>
              <a:t>4.3</a:t>
            </a:r>
            <a:r>
              <a:rPr lang="ja-JP" altLang="en-US" sz="1800" dirty="0" smtClean="0">
                <a:latin typeface="+mn-ea"/>
              </a:rPr>
              <a:t>」～「</a:t>
            </a:r>
            <a:r>
              <a:rPr lang="en-US" altLang="ja-JP" sz="1800" dirty="0" smtClean="0">
                <a:latin typeface="+mn-ea"/>
              </a:rPr>
              <a:t>4.7</a:t>
            </a:r>
            <a:r>
              <a:rPr lang="ja-JP" altLang="en-US" sz="1800" dirty="0" smtClean="0">
                <a:latin typeface="+mn-ea"/>
              </a:rPr>
              <a:t>」が、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Ansible-Legacy</a:t>
            </a:r>
            <a:r>
              <a:rPr lang="ja-JP" altLang="en-US" sz="1800" dirty="0" smtClean="0">
                <a:latin typeface="+mn-ea"/>
              </a:rPr>
              <a:t>のメニューを使用します）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5395" y="3058402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5588643" y="467764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343387" y="579189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307588" y="502365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5599661" y="546256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329617" y="4277134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325118" y="355307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42" y="3764737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44" y="4502333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31628" y="5255046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45" y="6015209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71466" y="4902505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65972" y="5706738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73259" y="407765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3080867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5612573" y="383791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800" b="1" dirty="0" smtClean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/>
              <a:t>本シナリオでは、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を例にご説明しますので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のサンプルとして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Ansible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</a:t>
            </a:r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文字コードは</a:t>
            </a:r>
            <a:r>
              <a:rPr lang="en-US" altLang="ja-JP" sz="1400" dirty="0">
                <a:solidFill>
                  <a:srgbClr val="FF0000"/>
                </a:solidFill>
              </a:rPr>
              <a:t>”UTF-</a:t>
            </a:r>
            <a:r>
              <a:rPr lang="ja-JP" altLang="en-US" sz="1400" dirty="0">
                <a:solidFill>
                  <a:srgbClr val="FF0000"/>
                </a:solidFill>
              </a:rPr>
              <a:t>８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400" dirty="0">
                <a:solidFill>
                  <a:srgbClr val="FF0000"/>
                </a:solidFill>
              </a:rPr>
              <a:t>”LF”</a:t>
            </a:r>
            <a:r>
              <a:rPr lang="ja-JP" altLang="en-US" sz="1400" dirty="0">
                <a:solidFill>
                  <a:srgbClr val="FF0000"/>
                </a:solidFill>
              </a:rPr>
              <a:t>、拡張子は</a:t>
            </a:r>
            <a:r>
              <a:rPr lang="en-US" altLang="ja-JP" sz="1400" dirty="0">
                <a:solidFill>
                  <a:srgbClr val="FF0000"/>
                </a:solidFill>
              </a:rPr>
              <a:t>”yml”</a:t>
            </a:r>
            <a:r>
              <a:rPr lang="ja-JP" altLang="en-US" sz="1400" dirty="0">
                <a:solidFill>
                  <a:srgbClr val="FF0000"/>
                </a:solidFill>
              </a:rPr>
              <a:t>形式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400" dirty="0" smtClean="0">
                <a:solidFill>
                  <a:srgbClr val="FF0000"/>
                </a:solidFill>
              </a:rPr>
              <a:t>　　また</a:t>
            </a:r>
            <a:r>
              <a:rPr lang="ja-JP" altLang="en-US" sz="14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ja-JP" alt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7401" y="3503690"/>
            <a:ext cx="4612474" cy="115101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>
                <a:solidFill>
                  <a:srgbClr val="FF0000"/>
                </a:solidFill>
              </a:rPr>
              <a:t>/tmp/"{{ VAR_DIRECTORY }}"</a:t>
            </a:r>
            <a:r>
              <a:rPr lang="en-US" altLang="ja-JP" sz="1400" dirty="0" smtClean="0">
                <a:solidFill>
                  <a:srgbClr val="FF0000"/>
                </a:solidFill>
              </a:rPr>
              <a:t/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209875" y="3503690"/>
            <a:ext cx="3245537" cy="86849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この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は 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/tmp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配下に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新規の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ディレクトリを作成します</a:t>
            </a:r>
            <a:endParaRPr lang="en-US" altLang="ja-JP" sz="12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本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シナリオでは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ファイル名を「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とします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2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1" y="2929138"/>
            <a:ext cx="4427980" cy="18397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</a:t>
            </a:r>
            <a:r>
              <a:rPr lang="ja-JP" altLang="en-US" dirty="0"/>
              <a:t>」＞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</a:t>
            </a:r>
            <a:r>
              <a:rPr lang="ja-JP" altLang="en-US" dirty="0" smtClean="0"/>
              <a:t>」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「ログインパスワード」「認証方式」を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、「</a:t>
            </a:r>
            <a:r>
              <a:rPr lang="ja-JP" altLang="en-US" dirty="0"/>
              <a:t>登録」を選択します。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　</a:t>
            </a: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dirty="0" smtClean="0">
                <a:solidFill>
                  <a:srgbClr val="FF0000"/>
                </a:solidFill>
              </a:rPr>
              <a:t>IP</a:t>
            </a:r>
            <a:r>
              <a:rPr lang="ja-JP" altLang="en-US" sz="1600" dirty="0" smtClean="0">
                <a:solidFill>
                  <a:srgbClr val="FF0000"/>
                </a:solidFill>
              </a:rPr>
              <a:t>アドレス・ログインユーザ</a:t>
            </a:r>
            <a:r>
              <a:rPr lang="en-US" altLang="ja-JP" sz="1600" dirty="0" smtClean="0">
                <a:solidFill>
                  <a:srgbClr val="FF0000"/>
                </a:solidFill>
              </a:rPr>
              <a:t>ID</a:t>
            </a:r>
            <a:r>
              <a:rPr lang="ja-JP" altLang="en-US" sz="1600" dirty="0" smtClean="0">
                <a:solidFill>
                  <a:srgbClr val="FF0000"/>
                </a:solidFill>
              </a:rPr>
              <a:t>・ログインパスワード」につきましては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ja-JP" altLang="en-US" sz="1600" dirty="0" smtClean="0">
                <a:solidFill>
                  <a:srgbClr val="FF0000"/>
                </a:solidFill>
              </a:rPr>
              <a:t> 　　ユーザ様のご利用環境に適した設定をご入力下さい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346623" y="3208694"/>
            <a:ext cx="3522833" cy="6582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915769" y="4581841"/>
            <a:ext cx="4196913" cy="187134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いたします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●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パスワード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認証方式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「パスワード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認証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本シナリオでは、作業対象ホストに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ssh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のパスワード接続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を行う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場合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を想定しておりま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す</a:t>
            </a:r>
            <a:endParaRPr lang="en-US" altLang="ja-JP" sz="12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67808" y="4603456"/>
            <a:ext cx="856751" cy="133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2593790" y="4328947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8" name="円形吹き出し 27"/>
          <p:cNvSpPr/>
          <p:nvPr/>
        </p:nvSpPr>
        <p:spPr bwMode="auto">
          <a:xfrm>
            <a:off x="4949209" y="3244530"/>
            <a:ext cx="301542" cy="312200"/>
          </a:xfrm>
          <a:prstGeom prst="wedgeEllipseCallout">
            <a:avLst>
              <a:gd name="adj1" fmla="val -74214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100211" y="4776608"/>
            <a:ext cx="301542" cy="312200"/>
          </a:xfrm>
          <a:prstGeom prst="wedgeEllipseCallout">
            <a:avLst>
              <a:gd name="adj1" fmla="val -34026"/>
              <a:gd name="adj2" fmla="val -5906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228242" y="2734710"/>
            <a:ext cx="1668360" cy="2952621"/>
            <a:chOff x="7237492" y="2564880"/>
            <a:chExt cx="1811258" cy="3240608"/>
          </a:xfrm>
        </p:grpSpPr>
        <p:sp>
          <p:nvSpPr>
            <p:cNvPr id="30" name="正方形/長方形 29"/>
            <p:cNvSpPr/>
            <p:nvPr/>
          </p:nvSpPr>
          <p:spPr bwMode="auto">
            <a:xfrm>
              <a:off x="7237492" y="2564880"/>
              <a:ext cx="1811258" cy="324060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11173" y="3577704"/>
              <a:ext cx="1660315" cy="2781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05533" y="4782046"/>
              <a:ext cx="1660315" cy="301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03349" y="5423210"/>
              <a:ext cx="1664682" cy="3029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11630" y="5099682"/>
              <a:ext cx="1658896" cy="3056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08990" y="2954598"/>
              <a:ext cx="1671032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08990" y="3282446"/>
              <a:ext cx="1664682" cy="2767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13187" y="2654377"/>
              <a:ext cx="1662075" cy="270664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12134" y="3878097"/>
              <a:ext cx="1658392" cy="2705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10211" y="4161333"/>
              <a:ext cx="1660315" cy="3177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07869" y="4478317"/>
              <a:ext cx="1655644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5" y="2497648"/>
            <a:ext cx="6351684" cy="30151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オペレーション名</a:t>
            </a:r>
            <a:r>
              <a:rPr lang="ja-JP" altLang="en-US" dirty="0" smtClean="0"/>
              <a:t>」</a:t>
            </a:r>
            <a:r>
              <a:rPr lang="ja-JP" altLang="en-US" dirty="0"/>
              <a:t> 「</a:t>
            </a:r>
            <a:r>
              <a:rPr lang="zh-TW" altLang="en-US" dirty="0"/>
              <a:t>実施予定日時</a:t>
            </a:r>
            <a:r>
              <a:rPr lang="ja-JP" altLang="en-US" dirty="0"/>
              <a:t>」</a:t>
            </a:r>
            <a:r>
              <a:rPr lang="ja-JP" altLang="en-US" dirty="0" smtClean="0"/>
              <a:t>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※</a:t>
            </a:r>
            <a:r>
              <a:rPr lang="ja-JP" altLang="en-US" sz="1600" dirty="0"/>
              <a:t>ここで指定</a:t>
            </a:r>
            <a:r>
              <a:rPr lang="ja-JP" altLang="en-US" sz="1600" dirty="0" smtClean="0"/>
              <a:t>した日時に</a:t>
            </a:r>
            <a:r>
              <a:rPr lang="ja-JP" altLang="en-US" sz="1600" dirty="0"/>
              <a:t>処理が実行されるわけではありません</a:t>
            </a:r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385359" y="4682169"/>
            <a:ext cx="919701" cy="1652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37972" y="5939533"/>
            <a:ext cx="3685542" cy="5292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実施予定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日時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任意の日時を入力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934735" y="5612481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207252" y="3864028"/>
            <a:ext cx="1097808" cy="300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395870" y="3693245"/>
            <a:ext cx="301542" cy="312200"/>
          </a:xfrm>
          <a:prstGeom prst="wedgeEllipseCallout">
            <a:avLst>
              <a:gd name="adj1" fmla="val -74214"/>
              <a:gd name="adj2" fmla="val 2915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454842" y="4542776"/>
            <a:ext cx="301542" cy="312200"/>
          </a:xfrm>
          <a:prstGeom prst="wedgeEllipseCallout">
            <a:avLst>
              <a:gd name="adj1" fmla="val -92482"/>
              <a:gd name="adj2" fmla="val 1151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95153" y="2500059"/>
            <a:ext cx="1668360" cy="2952621"/>
            <a:chOff x="7228242" y="2734710"/>
            <a:chExt cx="1668360" cy="295262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新規</a:t>
            </a:r>
            <a:r>
              <a:rPr lang="ja-JP" altLang="en-US" sz="1400" dirty="0">
                <a:latin typeface="+mn-ea"/>
              </a:rPr>
              <a:t>ユーザの</a:t>
            </a:r>
            <a:r>
              <a:rPr lang="ja-JP" altLang="en-US" sz="1400" dirty="0" smtClean="0">
                <a:latin typeface="+mn-ea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ロールの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・メニュー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・ユーザ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紐付確認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事前</a:t>
            </a:r>
            <a:r>
              <a:rPr lang="ja-JP" altLang="en-US" sz="1600" dirty="0">
                <a:latin typeface="+mn-ea"/>
              </a:rPr>
              <a:t>準備</a:t>
            </a:r>
            <a:endParaRPr lang="en-US" altLang="ja-JP" sz="2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作業</a:t>
            </a:r>
            <a:r>
              <a:rPr lang="ja-JP" altLang="en-US" sz="1600" dirty="0">
                <a:latin typeface="+mn-ea"/>
              </a:rPr>
              <a:t>対象ホストの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IaC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詳細の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に関連付く</a:t>
            </a:r>
            <a:r>
              <a:rPr lang="en-US" altLang="ja-JP" sz="1600" dirty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とホストの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代入値管理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実行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完了</a:t>
            </a:r>
            <a:r>
              <a:rPr lang="ja-JP" altLang="en-US" sz="1600" dirty="0" smtClean="0">
                <a:latin typeface="+mn-ea"/>
              </a:rPr>
              <a:t>確認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3" y="2908355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「プレイブック素材集」</a:t>
            </a:r>
            <a:r>
              <a:rPr lang="ja-JP" altLang="en-US" dirty="0"/>
              <a:t>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」を入力します。</a:t>
            </a:r>
            <a:endParaRPr lang="en-US" altLang="ja-JP" dirty="0" smtClean="0"/>
          </a:p>
          <a:p>
            <a:pPr lvl="1"/>
            <a:r>
              <a:rPr lang="ja-JP" altLang="en-US" dirty="0"/>
              <a:t>「プレイブック</a:t>
            </a:r>
            <a:r>
              <a:rPr lang="ja-JP" altLang="en-US" dirty="0" smtClean="0"/>
              <a:t>素材」＜参照＞を</a:t>
            </a:r>
            <a:r>
              <a:rPr lang="ja-JP" altLang="en-US" dirty="0"/>
              <a:t>選択し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事前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作成した</a:t>
            </a:r>
            <a:r>
              <a:rPr lang="ja-JP" altLang="en-US" sz="1600" dirty="0"/>
              <a:t>「</a:t>
            </a:r>
            <a:r>
              <a:rPr lang="en-US" altLang="ja-JP" sz="1600" dirty="0" smtClean="0"/>
              <a:t>sample1.yml</a:t>
            </a:r>
            <a:r>
              <a:rPr lang="ja-JP" altLang="en-US" sz="1600" dirty="0" smtClean="0"/>
              <a:t>」をアップロードします　⇒</a:t>
            </a:r>
            <a:r>
              <a:rPr lang="ja-JP" altLang="en-US" sz="1600" dirty="0"/>
              <a:t>「登録」を選択</a:t>
            </a:r>
            <a:r>
              <a:rPr lang="ja-JP" altLang="en-US" sz="1600" dirty="0" smtClean="0"/>
              <a:t>します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 IaC</a:t>
            </a:r>
            <a:r>
              <a:rPr lang="ja-JP" altLang="en-US" sz="1600" dirty="0" smtClean="0"/>
              <a:t>の作成手順つきましては、「</a:t>
            </a:r>
            <a:r>
              <a:rPr lang="en-US" altLang="ja-JP" sz="1600" dirty="0" smtClean="0"/>
              <a:t>3.2</a:t>
            </a:r>
            <a:r>
              <a:rPr lang="ja-JP" altLang="en-US" sz="1600" dirty="0" smtClean="0"/>
              <a:t>事前準備」をご</a:t>
            </a:r>
            <a:r>
              <a:rPr lang="ja-JP" altLang="en-US" sz="1600" dirty="0"/>
              <a:t>参照</a:t>
            </a:r>
            <a:r>
              <a:rPr lang="ja-JP" altLang="en-US" sz="1600" dirty="0" smtClean="0"/>
              <a:t>下さい</a:t>
            </a: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790544" y="4176224"/>
            <a:ext cx="1889090" cy="505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3631" y="5113412"/>
            <a:ext cx="816346" cy="1526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846978" y="4322003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005515" y="5814087"/>
            <a:ext cx="3685542" cy="69657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事前に作成した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sample1.yml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」をアップロードします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2763" y="5554346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378092" y="5044249"/>
            <a:ext cx="301542" cy="312200"/>
          </a:xfrm>
          <a:prstGeom prst="wedgeEllipseCallout">
            <a:avLst>
              <a:gd name="adj1" fmla="val -74215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228242" y="2734710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3" y="2200893"/>
            <a:ext cx="6634923" cy="32582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名」「ホスト指定形式」を入力し、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6525" y="3642064"/>
            <a:ext cx="1784125" cy="4231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432849" y="4642488"/>
            <a:ext cx="949329" cy="1278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718868" y="5795747"/>
            <a:ext cx="2927040" cy="56973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ホスト指定形式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364110" y="5520852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693356" y="3265781"/>
            <a:ext cx="301542" cy="312200"/>
          </a:xfrm>
          <a:prstGeom prst="wedgeEllipseCallout">
            <a:avLst>
              <a:gd name="adj1" fmla="val -66907"/>
              <a:gd name="adj2" fmla="val 6797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3491132" y="4550296"/>
            <a:ext cx="301542" cy="312200"/>
          </a:xfrm>
          <a:prstGeom prst="wedgeEllipseCallout">
            <a:avLst>
              <a:gd name="adj1" fmla="val -81521"/>
              <a:gd name="adj2" fmla="val -613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77813" y="2276840"/>
            <a:ext cx="1668360" cy="2952621"/>
            <a:chOff x="7228242" y="2734710"/>
            <a:chExt cx="1668360" cy="2952621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" y="2387114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70398" y="3767770"/>
            <a:ext cx="2647366" cy="3305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28239" y="4594922"/>
            <a:ext cx="887837" cy="153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インクルード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順序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 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4585722" y="3821148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37515" y="4531775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54545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6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3" y="2199940"/>
            <a:ext cx="6590369" cy="31212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「作業対象ホスト」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r>
              <a:rPr lang="ja-JP" altLang="en-US" sz="1400" dirty="0"/>
              <a:t>「登録」を選択します</a:t>
            </a:r>
            <a:r>
              <a:rPr lang="ja-JP" altLang="en-US" sz="1400" dirty="0" smtClean="0"/>
              <a:t>。</a:t>
            </a:r>
            <a:endParaRPr lang="en-US" altLang="ja-JP" sz="14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7613" y="3639383"/>
            <a:ext cx="3349129" cy="31567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64273" y="4478775"/>
            <a:ext cx="929770" cy="159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5217485" y="3642854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10082" y="4412780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42293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2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7" y="2250387"/>
            <a:ext cx="6588280" cy="31224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「代入値管理」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b="1" dirty="0" smtClean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220090" y="5420300"/>
            <a:ext cx="3803424" cy="104850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変数名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VAR_DIRECTORY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具体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値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0254" y="5220268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730056" y="3679635"/>
            <a:ext cx="4108883" cy="3084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6024018" y="3732486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1564" y="4538949"/>
            <a:ext cx="939597" cy="132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92685" y="4479498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21802" y="2340923"/>
            <a:ext cx="1668360" cy="2952621"/>
            <a:chOff x="7121802" y="2340923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121802" y="2340923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189670" y="3263739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184475" y="4361053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182463" y="4945238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190091" y="4650462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187659" y="2696007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187659" y="2994720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191525" y="2422467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190555" y="3537437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188784" y="3795502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186627" y="4084316"/>
              <a:ext cx="1525023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" y="2992003"/>
            <a:ext cx="6401621" cy="294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「基本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</a:t>
            </a:r>
            <a:endParaRPr lang="en-US" altLang="ja-JP" b="1" dirty="0"/>
          </a:p>
          <a:p>
            <a:pPr lvl="1"/>
            <a:r>
              <a:rPr lang="ja-JP" altLang="en-US" dirty="0" smtClean="0"/>
              <a:t> ①「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を入力</a:t>
            </a:r>
            <a:r>
              <a:rPr lang="ja-JP" altLang="en-US" dirty="0" smtClean="0"/>
              <a:t>します</a:t>
            </a:r>
            <a:endParaRPr lang="en-US" altLang="ja-JP" dirty="0" smtClean="0"/>
          </a:p>
          <a:p>
            <a:pPr lvl="1"/>
            <a:r>
              <a:rPr lang="ja-JP" altLang="en-US" sz="1600" dirty="0" smtClean="0"/>
              <a:t> ② 画面右側に表示されている「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ja-JP" altLang="en-US" dirty="0" smtClean="0"/>
              <a:t>を、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  画面中央にドラッグ＆ドロップします</a:t>
            </a:r>
            <a:endParaRPr lang="en-US" altLang="ja-JP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③ 「登録」を選択します</a:t>
            </a:r>
            <a:endParaRPr lang="en-US" altLang="ja-JP" sz="1600" dirty="0" smtClean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3338659" y="3449626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102681" y="3432972"/>
            <a:ext cx="2136278" cy="1364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1872867" y="541385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629993" y="4295799"/>
            <a:ext cx="2702591" cy="1214978"/>
            <a:chOff x="3046126" y="3034537"/>
            <a:chExt cx="1910036" cy="1405557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046126" y="3034537"/>
              <a:ext cx="1179672" cy="1405557"/>
              <a:chOff x="7395766" y="4705359"/>
              <a:chExt cx="2625099" cy="2014833"/>
            </a:xfrm>
          </p:grpSpPr>
          <p:sp>
            <p:nvSpPr>
              <p:cNvPr id="9" name="図形 8"/>
              <p:cNvSpPr/>
              <p:nvPr/>
            </p:nvSpPr>
            <p:spPr>
              <a:xfrm rot="21129319">
                <a:off x="7395766" y="4705359"/>
                <a:ext cx="2625099" cy="2014833"/>
              </a:xfrm>
              <a:prstGeom prst="swooshArrow">
                <a:avLst>
                  <a:gd name="adj1" fmla="val 20732"/>
                  <a:gd name="adj2" fmla="val 2271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8" name="フローチャート: 代替処理 7"/>
            <p:cNvSpPr/>
            <p:nvPr/>
          </p:nvSpPr>
          <p:spPr bwMode="auto">
            <a:xfrm>
              <a:off x="3415092" y="3642587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rgbClr val="0000FF"/>
                  </a:solidFill>
                  <a:latin typeface="+mn-ea"/>
                </a:rPr>
                <a:t>ドラッグ＆ドロップ</a:t>
              </a:r>
              <a:endParaRPr lang="en-US" altLang="ja-JP" sz="9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17" name="円形吹き出し 16"/>
          <p:cNvSpPr/>
          <p:nvPr/>
        </p:nvSpPr>
        <p:spPr bwMode="auto">
          <a:xfrm>
            <a:off x="5780278" y="461911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530467" y="4935556"/>
            <a:ext cx="230977" cy="2093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097766" y="5782272"/>
            <a:ext cx="775101" cy="1337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429612" y="6103799"/>
            <a:ext cx="3593902" cy="36500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クラス名称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5030810" y="5796171"/>
            <a:ext cx="565503" cy="549789"/>
            <a:chOff x="162795" y="3812178"/>
            <a:chExt cx="565503" cy="549789"/>
          </a:xfrm>
        </p:grpSpPr>
        <p:sp>
          <p:nvSpPr>
            <p:cNvPr id="3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7272275" y="2825868"/>
            <a:ext cx="1668360" cy="2952621"/>
            <a:chOff x="7295153" y="2825868"/>
            <a:chExt cx="1668360" cy="2952621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7295153" y="2825868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3021" y="3748684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57826" y="4845998"/>
              <a:ext cx="1529326" cy="27454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55814" y="5430183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442" y="5135407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1010" y="3180952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61010" y="3479665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364876" y="2907412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363906" y="4022382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362135" y="4280447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359978" y="4569261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</a:t>
            </a:r>
            <a:endParaRPr lang="en-US" altLang="ja-JP" b="1" dirty="0"/>
          </a:p>
          <a:p>
            <a:pPr lvl="1"/>
            <a:r>
              <a:rPr lang="en-US" altLang="ja-JP" dirty="0" smtClean="0"/>
              <a:t>【Symphony[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</a:t>
            </a:r>
            <a:r>
              <a:rPr lang="en-US" altLang="ja-JP" dirty="0" smtClean="0"/>
              <a:t>】</a:t>
            </a:r>
            <a:r>
              <a:rPr lang="ja-JP" altLang="en-US" dirty="0"/>
              <a:t> 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」を選択します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【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]】</a:t>
            </a:r>
            <a:r>
              <a:rPr lang="ja-JP" altLang="en-US" dirty="0" smtClean="0"/>
              <a:t>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」を選択します　⇒</a:t>
            </a:r>
            <a:r>
              <a:rPr lang="ja-JP" altLang="en-US" b="1" dirty="0"/>
              <a:t>　</a:t>
            </a:r>
            <a:r>
              <a:rPr lang="ja-JP" altLang="en-US" dirty="0"/>
              <a:t>「実行」選択</a:t>
            </a:r>
            <a:r>
              <a:rPr lang="ja-JP" altLang="en-US" dirty="0" smtClean="0"/>
              <a:t>します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9" y="2226624"/>
            <a:ext cx="3019912" cy="3465058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293122" y="3580145"/>
            <a:ext cx="885683" cy="14355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915" y="5556279"/>
            <a:ext cx="945008" cy="1284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08" y="3683533"/>
            <a:ext cx="4757010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2279044" y="6290630"/>
            <a:ext cx="738131" cy="1625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332932" y="3533834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380811" y="5464391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143991" y="6183443"/>
            <a:ext cx="301542" cy="312200"/>
          </a:xfrm>
          <a:prstGeom prst="wedgeEllipseCallout">
            <a:avLst>
              <a:gd name="adj1" fmla="val -80165"/>
              <a:gd name="adj2" fmla="val -149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89631" y="2667870"/>
            <a:ext cx="1668360" cy="2952621"/>
            <a:chOff x="7295153" y="2207222"/>
            <a:chExt cx="1668360" cy="2952621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7295153" y="2207222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63021" y="3130038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57826" y="4227352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55814" y="4811537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63442" y="4516761"/>
              <a:ext cx="1528018" cy="27844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実行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1010" y="2562306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61010" y="2861019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64876" y="2288766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906" y="3403736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2135" y="3661801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59978" y="3950615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" name="角丸四角形 24"/>
          <p:cNvSpPr/>
          <p:nvPr/>
        </p:nvSpPr>
        <p:spPr bwMode="auto">
          <a:xfrm>
            <a:off x="5337972" y="5915573"/>
            <a:ext cx="3685542" cy="5532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006565" y="562468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2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8" y="2383519"/>
            <a:ext cx="5287362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実行中または実行完了した、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19388" y="3227942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23" y="3560638"/>
            <a:ext cx="2389579" cy="2946291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 rot="4234975">
            <a:off x="1293771" y="1903873"/>
            <a:ext cx="1333129" cy="3381105"/>
            <a:chOff x="5941602" y="4122088"/>
            <a:chExt cx="2681659" cy="2263661"/>
          </a:xfrm>
        </p:grpSpPr>
        <p:sp>
          <p:nvSpPr>
            <p:cNvPr id="12" name="図形 11"/>
            <p:cNvSpPr/>
            <p:nvPr/>
          </p:nvSpPr>
          <p:spPr>
            <a:xfrm rot="21129319">
              <a:off x="5941602" y="4122088"/>
              <a:ext cx="2640483" cy="1304780"/>
            </a:xfrm>
            <a:prstGeom prst="swooshArrow">
              <a:avLst>
                <a:gd name="adj1" fmla="val 6903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フリーフォーム 12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7328615" y="2490414"/>
            <a:ext cx="1668360" cy="2952621"/>
            <a:chOff x="7328615" y="2133917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328615" y="2133917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96483" y="3056733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91288" y="4154047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389276" y="4738232"/>
              <a:ext cx="1533348" cy="27600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96904" y="4443456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94472" y="2489001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94472" y="2787714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98338" y="2215461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97368" y="3330431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95597" y="3588496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93440" y="3877310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1217" y="2345590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3251381" y="292742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18569" y="3256363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3251381" y="385934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3285012" y="4730037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3285012" y="5655311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35307" y="415314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18569" y="5063917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18569" y="591829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12591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57469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964487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のシナリオにおいて</a:t>
            </a: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については、定常的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721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3807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385139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26518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12195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197219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265187"/>
            <a:ext cx="2016280" cy="1018267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761345" y="300576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6833320" y="3213154"/>
            <a:ext cx="178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★繰り返し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実行★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" y="2122346"/>
            <a:ext cx="6588280" cy="34637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」＞「ユーザ</a:t>
            </a:r>
            <a:r>
              <a:rPr lang="ja-JP" altLang="en-US" dirty="0"/>
              <a:t>管理」＞ 「登録</a:t>
            </a:r>
            <a:r>
              <a:rPr lang="ja-JP" altLang="en-US" dirty="0" smtClean="0"/>
              <a:t>」＞「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「登録」を選択します。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733596" y="4424856"/>
            <a:ext cx="2619204" cy="38888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352800" y="4090002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1502414" y="5368645"/>
            <a:ext cx="1114662" cy="2208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722367" y="547744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932049" y="5343949"/>
            <a:ext cx="4083014" cy="10319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PW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「テスト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用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test@aa.bb.cc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4649297" y="5036329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71966" y="2083694"/>
            <a:ext cx="2148045" cy="2341162"/>
            <a:chOff x="6867018" y="2031752"/>
            <a:chExt cx="2148045" cy="2341162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2" y="2204830"/>
            <a:ext cx="6673633" cy="33756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</a:t>
            </a:r>
            <a:r>
              <a:rPr lang="ja-JP" altLang="en-US" b="1" dirty="0"/>
              <a:t>登録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コンソール」＞「ロール</a:t>
            </a:r>
            <a:r>
              <a:rPr lang="ja-JP" altLang="en-US" dirty="0"/>
              <a:t>管理」＞「登録」＞「登録開始」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し、「登録」を選択します。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665738" y="4369655"/>
            <a:ext cx="595503" cy="3494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67423" y="5107963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1384881" y="5343181"/>
            <a:ext cx="1148999" cy="231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084210" y="5420163"/>
            <a:ext cx="2940419" cy="5543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名称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758748" y="5030658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5" name="円形吹き出し 34"/>
          <p:cNvSpPr/>
          <p:nvPr/>
        </p:nvSpPr>
        <p:spPr bwMode="auto">
          <a:xfrm>
            <a:off x="1360240" y="4330042"/>
            <a:ext cx="301542" cy="312200"/>
          </a:xfrm>
          <a:prstGeom prst="wedgeEllipseCallout">
            <a:avLst>
              <a:gd name="adj1" fmla="val -74723"/>
              <a:gd name="adj2" fmla="val 214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876584" y="2276841"/>
            <a:ext cx="2148045" cy="236540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948595" y="24009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新規ユーザの作成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948595" y="2852730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ロールの登録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948595" y="327866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ロール・メニューの紐付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959223" y="41565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959224" y="372217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" y="2825681"/>
            <a:ext cx="6640365" cy="1676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1/2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</a:t>
            </a:r>
            <a:r>
              <a:rPr lang="ja-JP" altLang="en-US" b="1" dirty="0"/>
              <a:t>①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」＞「ロール・メニュー紐付管理</a:t>
            </a:r>
            <a:r>
              <a:rPr lang="ja-JP" altLang="en-US" dirty="0"/>
              <a:t>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登録」を選択します。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579055" y="3163946"/>
            <a:ext cx="4592035" cy="399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380255" y="4149889"/>
            <a:ext cx="1142228" cy="243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610413" y="423722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860040" y="5484177"/>
            <a:ext cx="4164589" cy="7887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メニューグループ：メニュー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「機器一覧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紐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付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「閲覧のみ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565082" y="5146978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3" name="円形吹き出し 22"/>
          <p:cNvSpPr/>
          <p:nvPr/>
        </p:nvSpPr>
        <p:spPr bwMode="auto">
          <a:xfrm>
            <a:off x="5181601" y="2779736"/>
            <a:ext cx="267521" cy="308435"/>
          </a:xfrm>
          <a:prstGeom prst="wedgeEllipseCallout">
            <a:avLst>
              <a:gd name="adj1" fmla="val -78780"/>
              <a:gd name="adj2" fmla="val 686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1964</Words>
  <Application>Microsoft Office PowerPoint</Application>
  <PresentationFormat>画面に合わせる (4:3)</PresentationFormat>
  <Paragraphs>416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2/2</vt:lpstr>
      <vt:lpstr>2.　実習①</vt:lpstr>
      <vt:lpstr>2.1　新規ユーザの作成</vt:lpstr>
      <vt:lpstr>2.2　ロールの登録</vt:lpstr>
      <vt:lpstr>2.3　ロール・メニューの紐付　1/2</vt:lpstr>
      <vt:lpstr>2.3　ロール・メニューの紐付　2/2</vt:lpstr>
      <vt:lpstr>2.4　ロール・ユーザの紐付</vt:lpstr>
      <vt:lpstr>2.5　紐付確認　1/4</vt:lpstr>
      <vt:lpstr>2.5　紐付確認　2/4</vt:lpstr>
      <vt:lpstr>2.5　紐付確認　3/4</vt:lpstr>
      <vt:lpstr>2.5　紐付確認　4/4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2019-07-22T04:36:39Z</dcterms:modified>
</cp:coreProperties>
</file>