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8"/>
  </p:notesMasterIdLst>
  <p:handoutMasterIdLst>
    <p:handoutMasterId r:id="rId29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318" r:id="rId27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  <p14:sldId id="510"/>
            <p14:sldId id="511"/>
            <p14:sldId id="512"/>
          </p14:sldIdLst>
        </p14:section>
        <p14:section name="2.　シナリオ説明" id="{A8A060BF-92DF-4F47-AFEF-F5FA058AAEFB}">
          <p14:sldIdLst>
            <p14:sldId id="513"/>
            <p14:sldId id="514"/>
          </p14:sldIdLst>
        </p14:section>
        <p14:section name="3.　実行前準備" id="{F371CF2D-8915-4A64-8E16-4779225EF33B}">
          <p14:sldIdLst>
            <p14:sldId id="515"/>
            <p14:sldId id="516"/>
            <p14:sldId id="517"/>
            <p14:sldId id="518"/>
            <p14:sldId id="519"/>
            <p14:sldId id="520"/>
          </p14:sldIdLst>
        </p14:section>
        <p14:section name="4.　実行操作" id="{20E0CE64-C4E1-4AA3-A801-B968E7AAE85B}">
          <p14:sldIdLst>
            <p14:sldId id="521"/>
            <p14:sldId id="522"/>
            <p14:sldId id="523"/>
            <p14:sldId id="524"/>
          </p14:sldIdLst>
        </p14:section>
        <p14:section name="A　付録" id="{321A0D05-A381-48E4-9F50-11722539195D}">
          <p14:sldIdLst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1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380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2019/7/22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2019/7/22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stroll-it-automation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クイックスタート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実行前</a:t>
            </a:r>
            <a:r>
              <a:rPr lang="zh-TW" altLang="en-US" dirty="0" smtClean="0">
                <a:latin typeface="+mn-ea"/>
              </a:rPr>
              <a:t>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244" t="14309" r="2318" b="2952"/>
          <a:stretch/>
        </p:blipFill>
        <p:spPr>
          <a:xfrm>
            <a:off x="728022" y="2026630"/>
            <a:ext cx="5353823" cy="3872978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 bwMode="auto">
          <a:xfrm>
            <a:off x="6742049" y="1852201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の登録（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Movement</a:t>
            </a:r>
            <a:r>
              <a:rPr lang="ja-JP" altLang="en-US" dirty="0" smtClean="0"/>
              <a:t>一覧へ新規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を登録</a:t>
            </a:r>
            <a:endParaRPr lang="en-US" altLang="ja-JP" dirty="0"/>
          </a:p>
          <a:p>
            <a:pPr lvl="1"/>
            <a:r>
              <a:rPr lang="ja-JP" altLang="en-US" dirty="0" smtClean="0"/>
              <a:t>メインメニューより、「</a:t>
            </a:r>
            <a:r>
              <a:rPr lang="en-US" altLang="ja-JP" dirty="0" smtClean="0">
                <a:solidFill>
                  <a:srgbClr val="FF0000"/>
                </a:solidFill>
              </a:rPr>
              <a:t>Ansible-Legacy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>
                <a:solidFill>
                  <a:srgbClr val="FF0000"/>
                </a:solidFill>
              </a:rPr>
              <a:t>Movement</a:t>
            </a:r>
            <a:r>
              <a:rPr lang="ja-JP" altLang="en-US" dirty="0" smtClean="0">
                <a:solidFill>
                  <a:srgbClr val="FF0000"/>
                </a:solidFill>
              </a:rPr>
              <a:t>一覧</a:t>
            </a:r>
            <a:r>
              <a:rPr lang="ja-JP" altLang="en-US" dirty="0" smtClean="0"/>
              <a:t>」と選択し、登録開始ボタンより登録作業を開始する。</a:t>
            </a:r>
            <a:endParaRPr lang="en-US" altLang="ja-JP" dirty="0"/>
          </a:p>
        </p:txBody>
      </p:sp>
      <p:sp>
        <p:nvSpPr>
          <p:cNvPr id="19" name="角丸四角形 18"/>
          <p:cNvSpPr/>
          <p:nvPr/>
        </p:nvSpPr>
        <p:spPr bwMode="auto">
          <a:xfrm>
            <a:off x="1594712" y="4615711"/>
            <a:ext cx="4375418" cy="7201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5855492" y="4343619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①</a:t>
            </a:r>
          </a:p>
        </p:txBody>
      </p:sp>
      <p:sp>
        <p:nvSpPr>
          <p:cNvPr id="21" name="角丸四角形 20"/>
          <p:cNvSpPr/>
          <p:nvPr/>
        </p:nvSpPr>
        <p:spPr bwMode="auto">
          <a:xfrm>
            <a:off x="2441706" y="5462129"/>
            <a:ext cx="762104" cy="14577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3291779" y="5433223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6392330" y="5041271"/>
            <a:ext cx="2642523" cy="93613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必須入力項目は以下の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項目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kumimoji="1"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名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ホスト指定形式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※Movement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：最小の作業名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153590" y="4753231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4" name="角丸四角形 23"/>
          <p:cNvSpPr/>
          <p:nvPr/>
        </p:nvSpPr>
        <p:spPr bwMode="auto">
          <a:xfrm>
            <a:off x="6814060" y="1983693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solidFill>
                  <a:srgbClr val="FF0000"/>
                </a:solidFill>
                <a:latin typeface="+mn-ea"/>
              </a:rPr>
              <a:t>IaC</a:t>
            </a:r>
            <a:r>
              <a:rPr kumimoji="1" lang="ja-JP" altLang="en-US" sz="900" b="1" dirty="0" smtClean="0">
                <a:solidFill>
                  <a:srgbClr val="FF0000"/>
                </a:solidFill>
                <a:latin typeface="+mn-ea"/>
              </a:rPr>
              <a:t>の登録</a:t>
            </a:r>
          </a:p>
        </p:txBody>
      </p:sp>
      <p:sp>
        <p:nvSpPr>
          <p:cNvPr id="30" name="角丸四角形 29"/>
          <p:cNvSpPr/>
          <p:nvPr/>
        </p:nvSpPr>
        <p:spPr bwMode="auto">
          <a:xfrm>
            <a:off x="6814060" y="2432455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を含むワークフローを作成</a:t>
            </a:r>
          </a:p>
        </p:txBody>
      </p:sp>
      <p:sp>
        <p:nvSpPr>
          <p:cNvPr id="31" name="角丸四角形 30"/>
          <p:cNvSpPr/>
          <p:nvPr/>
        </p:nvSpPr>
        <p:spPr bwMode="auto">
          <a:xfrm>
            <a:off x="6814060" y="287589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機器一覧</a:t>
            </a:r>
            <a:r>
              <a:rPr lang="ja-JP" altLang="en-US" sz="900" b="1" dirty="0" smtClean="0">
                <a:latin typeface="+mn-ea"/>
              </a:rPr>
              <a:t>にターゲットとなる</a:t>
            </a:r>
            <a:endParaRPr lang="en-US" altLang="ja-JP" sz="900" b="1" dirty="0" smtClean="0">
              <a:latin typeface="+mn-ea"/>
            </a:endParaRPr>
          </a:p>
          <a:p>
            <a:pPr algn="ctr"/>
            <a:r>
              <a:rPr lang="en-US" altLang="ja-JP" sz="900" b="1" dirty="0" smtClean="0">
                <a:latin typeface="+mn-ea"/>
              </a:rPr>
              <a:t>Linux</a:t>
            </a:r>
            <a:r>
              <a:rPr lang="ja-JP" altLang="en-US" sz="900" b="1" dirty="0">
                <a:latin typeface="+mn-ea"/>
              </a:rPr>
              <a:t>マシンを</a:t>
            </a:r>
            <a:r>
              <a:rPr lang="ja-JP" altLang="en-US" sz="900" b="1" dirty="0" smtClean="0">
                <a:latin typeface="+mn-ea"/>
              </a:rPr>
              <a:t>登録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6814060" y="376276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dirty="0" smtClean="0">
                <a:latin typeface="+mn-ea"/>
              </a:rPr>
              <a:t>ターゲットと</a:t>
            </a:r>
            <a:r>
              <a:rPr kumimoji="1" lang="en-US" altLang="ja-JP" sz="900" b="1" dirty="0" smtClean="0">
                <a:latin typeface="+mn-ea"/>
              </a:rPr>
              <a:t>IaC</a:t>
            </a:r>
            <a:r>
              <a:rPr kumimoji="1" lang="ja-JP" altLang="en-US" sz="900" b="1" dirty="0" smtClean="0">
                <a:latin typeface="+mn-ea"/>
              </a:rPr>
              <a:t>の紐付け</a:t>
            </a:r>
          </a:p>
        </p:txBody>
      </p:sp>
      <p:sp>
        <p:nvSpPr>
          <p:cNvPr id="33" name="角丸四角形 32"/>
          <p:cNvSpPr/>
          <p:nvPr/>
        </p:nvSpPr>
        <p:spPr bwMode="auto">
          <a:xfrm>
            <a:off x="6814060" y="331932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オペレーションの</a:t>
            </a:r>
            <a:r>
              <a:rPr lang="ja-JP" altLang="en-US" sz="900" b="1" dirty="0" smtClean="0">
                <a:latin typeface="+mn-ea"/>
              </a:rPr>
              <a:t>払出し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6814060" y="4206199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dirty="0" smtClean="0">
                <a:latin typeface="+mn-ea"/>
              </a:rPr>
              <a:t>ワークフローの実行</a:t>
            </a:r>
          </a:p>
        </p:txBody>
      </p:sp>
    </p:spTree>
    <p:extLst>
      <p:ext uri="{BB962C8B-B14F-4D97-AF65-F5344CB8AC3E}">
        <p14:creationId xmlns:p14="http://schemas.microsoft.com/office/powerpoint/2010/main" val="37965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t="14309" r="1627" b="2952"/>
          <a:stretch/>
        </p:blipFill>
        <p:spPr>
          <a:xfrm>
            <a:off x="646170" y="2228667"/>
            <a:ext cx="5652157" cy="404991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/>
              <a:t>の登録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プレイブック素材集へ新規プレイブックを登録</a:t>
            </a:r>
            <a:endParaRPr lang="en-US" altLang="ja-JP" dirty="0"/>
          </a:p>
          <a:p>
            <a:pPr lvl="1"/>
            <a:r>
              <a:rPr lang="ja-JP" altLang="en-US" dirty="0"/>
              <a:t>メインメニューより、「</a:t>
            </a:r>
            <a:r>
              <a:rPr lang="en-US" altLang="ja-JP" dirty="0">
                <a:solidFill>
                  <a:srgbClr val="FF0000"/>
                </a:solidFill>
              </a:rPr>
              <a:t>Ansible-Legacy</a:t>
            </a:r>
            <a:r>
              <a:rPr lang="ja-JP" altLang="en-US" dirty="0"/>
              <a:t>」メニューグループ </a:t>
            </a:r>
            <a:r>
              <a:rPr lang="en-US" altLang="ja-JP" dirty="0"/>
              <a:t>&gt;&gt;</a:t>
            </a:r>
            <a:br>
              <a:rPr lang="en-US" altLang="ja-JP" dirty="0"/>
            </a:b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プレイブック素材集</a:t>
            </a:r>
            <a:r>
              <a:rPr lang="ja-JP" altLang="en-US" dirty="0" smtClean="0"/>
              <a:t>」を選択し、登録開始ボタンより登録作業を開始する。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※</a:t>
            </a:r>
            <a:r>
              <a:rPr lang="ja-JP" altLang="en-US" sz="1400" dirty="0" smtClean="0"/>
              <a:t>プレイブックを予め用意していない場合は、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　後述の付録、</a:t>
            </a:r>
            <a:r>
              <a:rPr lang="ja-JP" altLang="en-US" sz="1400" dirty="0" smtClean="0">
                <a:solidFill>
                  <a:srgbClr val="FF0000"/>
                </a:solidFill>
              </a:rPr>
              <a:t>「参考④」</a:t>
            </a:r>
            <a:r>
              <a:rPr lang="ja-JP" altLang="en-US" sz="1400" dirty="0" smtClean="0"/>
              <a:t>の中よりご使用ください。</a:t>
            </a:r>
            <a:endParaRPr lang="en-US" altLang="ja-JP" sz="1400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1621784" y="4798541"/>
            <a:ext cx="2008781" cy="77349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2407183" y="5769122"/>
            <a:ext cx="937022" cy="2322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円形吹き出し 25"/>
          <p:cNvSpPr/>
          <p:nvPr/>
        </p:nvSpPr>
        <p:spPr bwMode="auto">
          <a:xfrm>
            <a:off x="2204090" y="5601874"/>
            <a:ext cx="301542" cy="312200"/>
          </a:xfrm>
          <a:prstGeom prst="wedgeEllipseCallout">
            <a:avLst>
              <a:gd name="adj1" fmla="val 45501"/>
              <a:gd name="adj2" fmla="val 59449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6417697" y="5027179"/>
            <a:ext cx="2606932" cy="64809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必須入力項目は以下の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項目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プレイブック素材名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プレイブック素材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</a:p>
        </p:txBody>
      </p:sp>
      <p:grpSp>
        <p:nvGrpSpPr>
          <p:cNvPr id="28" name="グループ化 27"/>
          <p:cNvGrpSpPr/>
          <p:nvPr/>
        </p:nvGrpSpPr>
        <p:grpSpPr>
          <a:xfrm>
            <a:off x="6135636" y="4739139"/>
            <a:ext cx="565503" cy="549789"/>
            <a:chOff x="162795" y="3812178"/>
            <a:chExt cx="565503" cy="549789"/>
          </a:xfrm>
        </p:grpSpPr>
        <p:sp>
          <p:nvSpPr>
            <p:cNvPr id="29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31" name="角丸四角形 30"/>
          <p:cNvSpPr/>
          <p:nvPr/>
        </p:nvSpPr>
        <p:spPr bwMode="auto">
          <a:xfrm>
            <a:off x="2445425" y="3962223"/>
            <a:ext cx="3901826" cy="582806"/>
          </a:xfrm>
          <a:prstGeom prst="roundRect">
            <a:avLst/>
          </a:prstGeom>
          <a:solidFill>
            <a:schemeClr val="bg2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プレイブックをアップロードする時に、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ファイル指定後は必ず事前アップロードボタンを押す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6742049" y="1852201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814060" y="1983693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solidFill>
                  <a:srgbClr val="FF0000"/>
                </a:solidFill>
                <a:latin typeface="+mn-ea"/>
              </a:rPr>
              <a:t>IaC</a:t>
            </a:r>
            <a:r>
              <a:rPr kumimoji="1" lang="ja-JP" altLang="en-US" sz="900" b="1" dirty="0" smtClean="0">
                <a:solidFill>
                  <a:srgbClr val="FF0000"/>
                </a:solidFill>
                <a:latin typeface="+mn-ea"/>
              </a:rPr>
              <a:t>の登録</a:t>
            </a:r>
          </a:p>
        </p:txBody>
      </p:sp>
      <p:sp>
        <p:nvSpPr>
          <p:cNvPr id="16" name="角丸四角形 15"/>
          <p:cNvSpPr/>
          <p:nvPr/>
        </p:nvSpPr>
        <p:spPr bwMode="auto">
          <a:xfrm>
            <a:off x="6814060" y="2432455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を含むワークフローを作成</a:t>
            </a:r>
          </a:p>
        </p:txBody>
      </p:sp>
      <p:sp>
        <p:nvSpPr>
          <p:cNvPr id="17" name="角丸四角形 16"/>
          <p:cNvSpPr/>
          <p:nvPr/>
        </p:nvSpPr>
        <p:spPr bwMode="auto">
          <a:xfrm>
            <a:off x="6814060" y="287589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機器一覧</a:t>
            </a:r>
            <a:r>
              <a:rPr lang="ja-JP" altLang="en-US" sz="900" b="1" dirty="0" smtClean="0">
                <a:latin typeface="+mn-ea"/>
              </a:rPr>
              <a:t>にターゲットとなる</a:t>
            </a:r>
            <a:endParaRPr lang="en-US" altLang="ja-JP" sz="900" b="1" dirty="0" smtClean="0">
              <a:latin typeface="+mn-ea"/>
            </a:endParaRPr>
          </a:p>
          <a:p>
            <a:pPr algn="ctr"/>
            <a:r>
              <a:rPr lang="en-US" altLang="ja-JP" sz="900" b="1" dirty="0" smtClean="0">
                <a:latin typeface="+mn-ea"/>
              </a:rPr>
              <a:t>Linux</a:t>
            </a:r>
            <a:r>
              <a:rPr lang="ja-JP" altLang="en-US" sz="900" b="1" dirty="0">
                <a:latin typeface="+mn-ea"/>
              </a:rPr>
              <a:t>マシンを</a:t>
            </a:r>
            <a:r>
              <a:rPr lang="ja-JP" altLang="en-US" sz="900" b="1" dirty="0" smtClean="0">
                <a:latin typeface="+mn-ea"/>
              </a:rPr>
              <a:t>登録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6814060" y="376276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dirty="0" smtClean="0">
                <a:latin typeface="+mn-ea"/>
              </a:rPr>
              <a:t>ターゲットと</a:t>
            </a:r>
            <a:r>
              <a:rPr kumimoji="1" lang="en-US" altLang="ja-JP" sz="900" b="1" dirty="0" smtClean="0">
                <a:latin typeface="+mn-ea"/>
              </a:rPr>
              <a:t>IaC</a:t>
            </a:r>
            <a:r>
              <a:rPr kumimoji="1" lang="ja-JP" altLang="en-US" sz="900" b="1" dirty="0" smtClean="0">
                <a:latin typeface="+mn-ea"/>
              </a:rPr>
              <a:t>の紐付け</a:t>
            </a:r>
          </a:p>
        </p:txBody>
      </p:sp>
      <p:sp>
        <p:nvSpPr>
          <p:cNvPr id="20" name="角丸四角形 19"/>
          <p:cNvSpPr/>
          <p:nvPr/>
        </p:nvSpPr>
        <p:spPr bwMode="auto">
          <a:xfrm>
            <a:off x="6814060" y="331932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オペレーションの</a:t>
            </a:r>
            <a:r>
              <a:rPr lang="ja-JP" altLang="en-US" sz="900" b="1" dirty="0" smtClean="0">
                <a:latin typeface="+mn-ea"/>
              </a:rPr>
              <a:t>払出し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814060" y="4206199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dirty="0" smtClean="0">
                <a:latin typeface="+mn-ea"/>
              </a:rPr>
              <a:t>ワークフローの実行</a:t>
            </a:r>
          </a:p>
        </p:txBody>
      </p:sp>
      <p:sp>
        <p:nvSpPr>
          <p:cNvPr id="24" name="円形吹き出し 23"/>
          <p:cNvSpPr/>
          <p:nvPr/>
        </p:nvSpPr>
        <p:spPr bwMode="auto">
          <a:xfrm>
            <a:off x="2407183" y="4389632"/>
            <a:ext cx="301542" cy="312200"/>
          </a:xfrm>
          <a:prstGeom prst="wedgeEllipseCallout">
            <a:avLst>
              <a:gd name="adj1" fmla="val 73930"/>
              <a:gd name="adj2" fmla="val 14182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4849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-446" t="14523" r="2317" b="2697"/>
          <a:stretch/>
        </p:blipFill>
        <p:spPr>
          <a:xfrm>
            <a:off x="578547" y="1883292"/>
            <a:ext cx="5988673" cy="413302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/>
              <a:t>の登録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Movement</a:t>
            </a:r>
            <a:r>
              <a:rPr lang="ja-JP" altLang="en-US" dirty="0" smtClean="0"/>
              <a:t>詳細への登録</a:t>
            </a:r>
            <a:endParaRPr lang="en-US" altLang="ja-JP" dirty="0"/>
          </a:p>
          <a:p>
            <a:pPr lvl="1"/>
            <a:r>
              <a:rPr lang="ja-JP" altLang="en-US" dirty="0"/>
              <a:t>メインメニューより、「</a:t>
            </a:r>
            <a:r>
              <a:rPr lang="en-US" altLang="ja-JP" dirty="0">
                <a:solidFill>
                  <a:srgbClr val="FF0000"/>
                </a:solidFill>
              </a:rPr>
              <a:t>Ansible-Legacy</a:t>
            </a:r>
            <a:r>
              <a:rPr lang="ja-JP" altLang="en-US" dirty="0"/>
              <a:t>」メニューグループ </a:t>
            </a:r>
            <a:r>
              <a:rPr lang="en-US" altLang="ja-JP" dirty="0"/>
              <a:t>&gt;&gt;</a:t>
            </a:r>
            <a:br>
              <a:rPr lang="en-US" altLang="ja-JP" dirty="0"/>
            </a:br>
            <a:r>
              <a:rPr lang="ja-JP" altLang="en-US" dirty="0" smtClean="0"/>
              <a:t>「</a:t>
            </a:r>
            <a:r>
              <a:rPr lang="en-US" altLang="ja-JP" dirty="0" smtClean="0">
                <a:solidFill>
                  <a:srgbClr val="FF0000"/>
                </a:solidFill>
              </a:rPr>
              <a:t>Movement</a:t>
            </a:r>
            <a:r>
              <a:rPr lang="ja-JP" altLang="en-US" dirty="0" smtClean="0">
                <a:solidFill>
                  <a:srgbClr val="FF0000"/>
                </a:solidFill>
              </a:rPr>
              <a:t>詳細</a:t>
            </a:r>
            <a:r>
              <a:rPr lang="ja-JP" altLang="en-US" dirty="0" smtClean="0"/>
              <a:t>」</a:t>
            </a:r>
            <a:r>
              <a:rPr lang="ja-JP" altLang="en-US" dirty="0"/>
              <a:t>を選択し、登録開始</a:t>
            </a:r>
            <a:r>
              <a:rPr lang="ja-JP" altLang="en-US" dirty="0" smtClean="0"/>
              <a:t>ボタンより登録</a:t>
            </a:r>
            <a:r>
              <a:rPr lang="ja-JP" altLang="en-US" dirty="0"/>
              <a:t>作業を開始する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22" name="角丸四角形 21"/>
          <p:cNvSpPr/>
          <p:nvPr/>
        </p:nvSpPr>
        <p:spPr bwMode="auto">
          <a:xfrm>
            <a:off x="1610581" y="4686814"/>
            <a:ext cx="2961419" cy="61459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2490106" y="5464117"/>
            <a:ext cx="943443" cy="1971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422112" y="5505210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6418791" y="5030724"/>
            <a:ext cx="2605838" cy="93613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必須入力項目は以下の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項目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kumimoji="1"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プレイブック素材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インクルード順序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</a:p>
        </p:txBody>
      </p:sp>
      <p:grpSp>
        <p:nvGrpSpPr>
          <p:cNvPr id="27" name="グループ化 26"/>
          <p:cNvGrpSpPr/>
          <p:nvPr/>
        </p:nvGrpSpPr>
        <p:grpSpPr>
          <a:xfrm>
            <a:off x="6156220" y="4755830"/>
            <a:ext cx="565503" cy="549789"/>
            <a:chOff x="162795" y="3812178"/>
            <a:chExt cx="565503" cy="549789"/>
          </a:xfrm>
        </p:grpSpPr>
        <p:sp>
          <p:nvSpPr>
            <p:cNvPr id="2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30" name="角丸四角形 29"/>
          <p:cNvSpPr/>
          <p:nvPr/>
        </p:nvSpPr>
        <p:spPr bwMode="auto">
          <a:xfrm>
            <a:off x="3281859" y="3808039"/>
            <a:ext cx="3236135" cy="745850"/>
          </a:xfrm>
          <a:prstGeom prst="roundRect">
            <a:avLst/>
          </a:prstGeom>
          <a:solidFill>
            <a:schemeClr val="bg2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インクルード順序は、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Movement1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つに対して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複数プレイブックを登録する時の順序を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指定します。１：１の場合は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を入力。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6742049" y="1852201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814060" y="1983693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solidFill>
                  <a:srgbClr val="FF0000"/>
                </a:solidFill>
                <a:latin typeface="+mn-ea"/>
              </a:rPr>
              <a:t>IaC</a:t>
            </a:r>
            <a:r>
              <a:rPr kumimoji="1" lang="ja-JP" altLang="en-US" sz="900" b="1" dirty="0" smtClean="0">
                <a:solidFill>
                  <a:srgbClr val="FF0000"/>
                </a:solidFill>
                <a:latin typeface="+mn-ea"/>
              </a:rPr>
              <a:t>の登録</a:t>
            </a:r>
          </a:p>
        </p:txBody>
      </p:sp>
      <p:sp>
        <p:nvSpPr>
          <p:cNvPr id="16" name="角丸四角形 15"/>
          <p:cNvSpPr/>
          <p:nvPr/>
        </p:nvSpPr>
        <p:spPr bwMode="auto">
          <a:xfrm>
            <a:off x="6814060" y="2432455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を含むワークフローを作成</a:t>
            </a:r>
          </a:p>
        </p:txBody>
      </p:sp>
      <p:sp>
        <p:nvSpPr>
          <p:cNvPr id="17" name="角丸四角形 16"/>
          <p:cNvSpPr/>
          <p:nvPr/>
        </p:nvSpPr>
        <p:spPr bwMode="auto">
          <a:xfrm>
            <a:off x="6814060" y="287589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機器一覧</a:t>
            </a:r>
            <a:r>
              <a:rPr lang="ja-JP" altLang="en-US" sz="900" b="1" dirty="0" smtClean="0">
                <a:latin typeface="+mn-ea"/>
              </a:rPr>
              <a:t>にターゲットとなる</a:t>
            </a:r>
            <a:endParaRPr lang="en-US" altLang="ja-JP" sz="900" b="1" dirty="0" smtClean="0">
              <a:latin typeface="+mn-ea"/>
            </a:endParaRPr>
          </a:p>
          <a:p>
            <a:pPr algn="ctr"/>
            <a:r>
              <a:rPr lang="en-US" altLang="ja-JP" sz="900" b="1" dirty="0" smtClean="0">
                <a:latin typeface="+mn-ea"/>
              </a:rPr>
              <a:t>Linux</a:t>
            </a:r>
            <a:r>
              <a:rPr lang="ja-JP" altLang="en-US" sz="900" b="1" dirty="0">
                <a:latin typeface="+mn-ea"/>
              </a:rPr>
              <a:t>マシンを</a:t>
            </a:r>
            <a:r>
              <a:rPr lang="ja-JP" altLang="en-US" sz="900" b="1" dirty="0" smtClean="0">
                <a:latin typeface="+mn-ea"/>
              </a:rPr>
              <a:t>登録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6814060" y="376276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dirty="0" smtClean="0">
                <a:latin typeface="+mn-ea"/>
              </a:rPr>
              <a:t>ターゲットと</a:t>
            </a:r>
            <a:r>
              <a:rPr kumimoji="1" lang="en-US" altLang="ja-JP" sz="900" b="1" dirty="0" smtClean="0">
                <a:latin typeface="+mn-ea"/>
              </a:rPr>
              <a:t>IaC</a:t>
            </a:r>
            <a:r>
              <a:rPr kumimoji="1" lang="ja-JP" altLang="en-US" sz="900" b="1" dirty="0" smtClean="0">
                <a:latin typeface="+mn-ea"/>
              </a:rPr>
              <a:t>の紐付け</a:t>
            </a:r>
          </a:p>
        </p:txBody>
      </p:sp>
      <p:sp>
        <p:nvSpPr>
          <p:cNvPr id="20" name="角丸四角形 19"/>
          <p:cNvSpPr/>
          <p:nvPr/>
        </p:nvSpPr>
        <p:spPr bwMode="auto">
          <a:xfrm>
            <a:off x="6814060" y="331932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オペレーションの</a:t>
            </a:r>
            <a:r>
              <a:rPr lang="ja-JP" altLang="en-US" sz="900" b="1" dirty="0" smtClean="0">
                <a:latin typeface="+mn-ea"/>
              </a:rPr>
              <a:t>払出し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814060" y="4206199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dirty="0" smtClean="0">
                <a:latin typeface="+mn-ea"/>
              </a:rPr>
              <a:t>ワークフローの実行</a:t>
            </a:r>
          </a:p>
        </p:txBody>
      </p:sp>
      <p:sp>
        <p:nvSpPr>
          <p:cNvPr id="23" name="円形吹き出し 22"/>
          <p:cNvSpPr/>
          <p:nvPr/>
        </p:nvSpPr>
        <p:spPr bwMode="auto">
          <a:xfrm>
            <a:off x="2419362" y="4357965"/>
            <a:ext cx="301542" cy="312200"/>
          </a:xfrm>
          <a:prstGeom prst="wedgeEllipseCallout">
            <a:avLst>
              <a:gd name="adj1" fmla="val 67612"/>
              <a:gd name="adj2" fmla="val 6860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8636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t="14232" r="1627" b="2851"/>
          <a:stretch/>
        </p:blipFill>
        <p:spPr>
          <a:xfrm>
            <a:off x="431107" y="1711247"/>
            <a:ext cx="6145678" cy="44035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IaC</a:t>
            </a:r>
            <a:r>
              <a:rPr lang="ja-JP" altLang="en-US" dirty="0"/>
              <a:t>を含むワークフローを作成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Symphony</a:t>
            </a:r>
            <a:r>
              <a:rPr lang="ja-JP" altLang="en-US" dirty="0" smtClean="0"/>
              <a:t>クラス編集ワークフローを作成</a:t>
            </a:r>
            <a:endParaRPr lang="en-US" altLang="ja-JP" dirty="0"/>
          </a:p>
          <a:p>
            <a:pPr lvl="1"/>
            <a:r>
              <a:rPr lang="ja-JP" altLang="en-US" dirty="0" smtClean="0"/>
              <a:t>メインメニューより「</a:t>
            </a:r>
            <a:r>
              <a:rPr lang="ja-JP" altLang="en-US" dirty="0" smtClean="0">
                <a:solidFill>
                  <a:srgbClr val="FF0000"/>
                </a:solidFill>
              </a:rPr>
              <a:t>基本コンソール</a:t>
            </a:r>
            <a:r>
              <a:rPr lang="ja-JP" altLang="en-US" dirty="0" smtClean="0"/>
              <a:t>」＞＞「</a:t>
            </a:r>
            <a:r>
              <a:rPr lang="en-US" altLang="ja-JP" dirty="0" smtClean="0">
                <a:solidFill>
                  <a:srgbClr val="FF0000"/>
                </a:solidFill>
              </a:rPr>
              <a:t>Symphony</a:t>
            </a:r>
            <a:r>
              <a:rPr lang="ja-JP" altLang="en-US" dirty="0" smtClean="0">
                <a:solidFill>
                  <a:srgbClr val="FF0000"/>
                </a:solidFill>
              </a:rPr>
              <a:t>クラス編集</a:t>
            </a:r>
            <a:r>
              <a:rPr lang="ja-JP" altLang="en-US" dirty="0" smtClean="0"/>
              <a:t>」を選択する。</a:t>
            </a:r>
            <a:endParaRPr lang="ja-JP" altLang="en-US" dirty="0"/>
          </a:p>
        </p:txBody>
      </p:sp>
      <p:sp>
        <p:nvSpPr>
          <p:cNvPr id="24" name="角丸四角形 23"/>
          <p:cNvSpPr/>
          <p:nvPr/>
        </p:nvSpPr>
        <p:spPr bwMode="auto">
          <a:xfrm>
            <a:off x="5015067" y="3101178"/>
            <a:ext cx="1376623" cy="205690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6286376" y="2903224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sp>
        <p:nvSpPr>
          <p:cNvPr id="26" name="角丸四角形 25"/>
          <p:cNvSpPr/>
          <p:nvPr/>
        </p:nvSpPr>
        <p:spPr bwMode="auto">
          <a:xfrm>
            <a:off x="1495756" y="5536805"/>
            <a:ext cx="987954" cy="24400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2510811" y="5619646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③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6418791" y="5038418"/>
            <a:ext cx="2605838" cy="936131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作成した</a:t>
            </a:r>
            <a:r>
              <a:rPr lang="en-US" altLang="ja-JP" sz="1200" dirty="0">
                <a:solidFill>
                  <a:srgbClr val="FF0000"/>
                </a:solidFill>
                <a:latin typeface="+mn-ea"/>
              </a:rPr>
              <a:t>Movement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が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一覧で表示されているので、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必要な</a:t>
            </a:r>
            <a:r>
              <a:rPr lang="en-US" altLang="ja-JP" sz="1200" dirty="0">
                <a:solidFill>
                  <a:srgbClr val="FF0000"/>
                </a:solidFill>
                <a:latin typeface="+mn-ea"/>
              </a:rPr>
              <a:t>Movement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を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ドラッグ＆ドロップで登録する。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6156220" y="4763524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3726822" y="3132883"/>
            <a:ext cx="1541070" cy="1335767"/>
            <a:chOff x="3093838" y="3169677"/>
            <a:chExt cx="1541070" cy="1335767"/>
          </a:xfrm>
        </p:grpSpPr>
        <p:grpSp>
          <p:nvGrpSpPr>
            <p:cNvPr id="7" name="グループ化 6"/>
            <p:cNvGrpSpPr/>
            <p:nvPr/>
          </p:nvGrpSpPr>
          <p:grpSpPr>
            <a:xfrm rot="19124835" flipH="1">
              <a:off x="3213238" y="3169677"/>
              <a:ext cx="1282107" cy="1335767"/>
              <a:chOff x="7063622" y="5069782"/>
              <a:chExt cx="2853046" cy="1914791"/>
            </a:xfrm>
          </p:grpSpPr>
          <p:sp>
            <p:nvSpPr>
              <p:cNvPr id="8" name="図形 7"/>
              <p:cNvSpPr/>
              <p:nvPr/>
            </p:nvSpPr>
            <p:spPr>
              <a:xfrm rot="21129319">
                <a:off x="7063622" y="5201417"/>
                <a:ext cx="2853046" cy="1783156"/>
              </a:xfrm>
              <a:prstGeom prst="swooshArrow">
                <a:avLst>
                  <a:gd name="adj1" fmla="val 25000"/>
                  <a:gd name="adj2" fmla="val 25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フリーフォーム 9"/>
              <p:cNvSpPr/>
              <p:nvPr/>
            </p:nvSpPr>
            <p:spPr>
              <a:xfrm>
                <a:off x="7482043" y="5069782"/>
                <a:ext cx="1141218" cy="1315967"/>
              </a:xfrm>
              <a:custGeom>
                <a:avLst/>
                <a:gdLst>
                  <a:gd name="connsiteX0" fmla="*/ 190207 w 1141218"/>
                  <a:gd name="connsiteY0" fmla="*/ 0 h 1315967"/>
                  <a:gd name="connsiteX1" fmla="*/ 1141218 w 1141218"/>
                  <a:gd name="connsiteY1" fmla="*/ 0 h 1315967"/>
                  <a:gd name="connsiteX2" fmla="*/ 1141218 w 1141218"/>
                  <a:gd name="connsiteY2" fmla="*/ 0 h 1315967"/>
                  <a:gd name="connsiteX3" fmla="*/ 1141218 w 1141218"/>
                  <a:gd name="connsiteY3" fmla="*/ 1125760 h 1315967"/>
                  <a:gd name="connsiteX4" fmla="*/ 951011 w 1141218"/>
                  <a:gd name="connsiteY4" fmla="*/ 1315967 h 1315967"/>
                  <a:gd name="connsiteX5" fmla="*/ 0 w 1141218"/>
                  <a:gd name="connsiteY5" fmla="*/ 1315967 h 1315967"/>
                  <a:gd name="connsiteX6" fmla="*/ 0 w 1141218"/>
                  <a:gd name="connsiteY6" fmla="*/ 1315967 h 1315967"/>
                  <a:gd name="connsiteX7" fmla="*/ 0 w 1141218"/>
                  <a:gd name="connsiteY7" fmla="*/ 190207 h 1315967"/>
                  <a:gd name="connsiteX8" fmla="*/ 190207 w 1141218"/>
                  <a:gd name="connsiteY8" fmla="*/ 0 h 1315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1218" h="1315967">
                    <a:moveTo>
                      <a:pt x="190207" y="0"/>
                    </a:moveTo>
                    <a:lnTo>
                      <a:pt x="1141218" y="0"/>
                    </a:lnTo>
                    <a:lnTo>
                      <a:pt x="1141218" y="0"/>
                    </a:lnTo>
                    <a:lnTo>
                      <a:pt x="1141218" y="1125760"/>
                    </a:lnTo>
                    <a:cubicBezTo>
                      <a:pt x="1141218" y="1230808"/>
                      <a:pt x="1056059" y="1315967"/>
                      <a:pt x="951011" y="1315967"/>
                    </a:cubicBezTo>
                    <a:lnTo>
                      <a:pt x="0" y="1315967"/>
                    </a:lnTo>
                    <a:lnTo>
                      <a:pt x="0" y="1315967"/>
                    </a:lnTo>
                    <a:lnTo>
                      <a:pt x="0" y="190207"/>
                    </a:lnTo>
                    <a:cubicBezTo>
                      <a:pt x="0" y="85159"/>
                      <a:pt x="85159" y="0"/>
                      <a:pt x="190207" y="0"/>
                    </a:cubicBez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5710" tIns="55710" rIns="167581" bIns="55710" numCol="1" spcCol="1270" anchor="t" anchorCtr="0">
                <a:noAutofit/>
              </a:bodyPr>
              <a:lstStyle/>
              <a:p>
                <a:pPr lvl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ja-JP" altLang="en-US" sz="1400" kern="1200" dirty="0"/>
              </a:p>
            </p:txBody>
          </p:sp>
        </p:grpSp>
        <p:sp>
          <p:nvSpPr>
            <p:cNvPr id="32" name="フローチャート: 代替処理 31"/>
            <p:cNvSpPr/>
            <p:nvPr/>
          </p:nvSpPr>
          <p:spPr bwMode="auto">
            <a:xfrm>
              <a:off x="3093838" y="3577490"/>
              <a:ext cx="1541070" cy="372321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900" b="1" dirty="0" smtClean="0">
                  <a:solidFill>
                    <a:schemeClr val="bg2"/>
                  </a:solidFill>
                  <a:latin typeface="+mn-ea"/>
                </a:rPr>
                <a:t>ドラッグ＆ドロップ</a:t>
              </a:r>
              <a:endParaRPr lang="en-US" altLang="ja-JP" sz="900" b="1" dirty="0" smtClean="0">
                <a:solidFill>
                  <a:schemeClr val="bg2"/>
                </a:solidFill>
                <a:latin typeface="+mn-ea"/>
              </a:endParaRPr>
            </a:p>
          </p:txBody>
        </p:sp>
      </p:grpSp>
      <p:sp>
        <p:nvSpPr>
          <p:cNvPr id="34" name="角丸四角形 33"/>
          <p:cNvSpPr/>
          <p:nvPr/>
        </p:nvSpPr>
        <p:spPr bwMode="auto">
          <a:xfrm>
            <a:off x="1492044" y="2658121"/>
            <a:ext cx="1597446" cy="15423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円形吹き出し 34"/>
          <p:cNvSpPr/>
          <p:nvPr/>
        </p:nvSpPr>
        <p:spPr bwMode="auto">
          <a:xfrm>
            <a:off x="3161501" y="2500158"/>
            <a:ext cx="301542" cy="312200"/>
          </a:xfrm>
          <a:prstGeom prst="wedgeEllipseCallout">
            <a:avLst>
              <a:gd name="adj1" fmla="val -74723"/>
              <a:gd name="adj2" fmla="val 214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6" name="角丸四角形吹き出し 35"/>
          <p:cNvSpPr/>
          <p:nvPr/>
        </p:nvSpPr>
        <p:spPr bwMode="auto">
          <a:xfrm>
            <a:off x="3887398" y="2196223"/>
            <a:ext cx="1827397" cy="539017"/>
          </a:xfrm>
          <a:prstGeom prst="wedgeRoundRectCallout">
            <a:avLst>
              <a:gd name="adj1" fmla="val -69655"/>
              <a:gd name="adj2" fmla="val 35404"/>
              <a:gd name="adj3" fmla="val 16667"/>
            </a:avLst>
          </a:prstGeom>
          <a:solidFill>
            <a:schemeClr val="bg2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Symphony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の名前を登録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16913" y="4208321"/>
            <a:ext cx="1868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FF0000"/>
                </a:solidFill>
              </a:rPr>
              <a:t>作業説明等の文字入力可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cxnSp>
        <p:nvCxnSpPr>
          <p:cNvPr id="37" name="直線コネクタ 36"/>
          <p:cNvCxnSpPr/>
          <p:nvPr/>
        </p:nvCxnSpPr>
        <p:spPr bwMode="auto">
          <a:xfrm flipH="1" flipV="1">
            <a:off x="1847040" y="3682442"/>
            <a:ext cx="447616" cy="81279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直線コネクタ 37"/>
          <p:cNvCxnSpPr/>
          <p:nvPr/>
        </p:nvCxnSpPr>
        <p:spPr bwMode="auto">
          <a:xfrm>
            <a:off x="2290767" y="4482732"/>
            <a:ext cx="175528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正方形/長方形 38"/>
          <p:cNvSpPr/>
          <p:nvPr/>
        </p:nvSpPr>
        <p:spPr bwMode="auto">
          <a:xfrm>
            <a:off x="6742049" y="1852201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814060" y="198369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の登録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6814060" y="2432455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IaC</a:t>
            </a:r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を含むワークフローを作成</a:t>
            </a:r>
          </a:p>
        </p:txBody>
      </p:sp>
      <p:sp>
        <p:nvSpPr>
          <p:cNvPr id="42" name="角丸四角形 41"/>
          <p:cNvSpPr/>
          <p:nvPr/>
        </p:nvSpPr>
        <p:spPr bwMode="auto">
          <a:xfrm>
            <a:off x="6814060" y="287589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機器一覧</a:t>
            </a:r>
            <a:r>
              <a:rPr lang="ja-JP" altLang="en-US" sz="900" b="1" dirty="0" smtClean="0">
                <a:latin typeface="+mn-ea"/>
              </a:rPr>
              <a:t>にターゲットとなる</a:t>
            </a:r>
            <a:endParaRPr lang="en-US" altLang="ja-JP" sz="900" b="1" dirty="0" smtClean="0">
              <a:latin typeface="+mn-ea"/>
            </a:endParaRPr>
          </a:p>
          <a:p>
            <a:pPr algn="ctr"/>
            <a:r>
              <a:rPr lang="en-US" altLang="ja-JP" sz="900" b="1" dirty="0" smtClean="0">
                <a:latin typeface="+mn-ea"/>
              </a:rPr>
              <a:t>Linux</a:t>
            </a:r>
            <a:r>
              <a:rPr lang="ja-JP" altLang="en-US" sz="900" b="1" dirty="0">
                <a:latin typeface="+mn-ea"/>
              </a:rPr>
              <a:t>マシンを</a:t>
            </a:r>
            <a:r>
              <a:rPr lang="ja-JP" altLang="en-US" sz="900" b="1" dirty="0" smtClean="0">
                <a:latin typeface="+mn-ea"/>
              </a:rPr>
              <a:t>登録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6814060" y="376276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dirty="0" smtClean="0">
                <a:latin typeface="+mn-ea"/>
              </a:rPr>
              <a:t>ターゲットと</a:t>
            </a:r>
            <a:r>
              <a:rPr kumimoji="1" lang="en-US" altLang="ja-JP" sz="900" b="1" dirty="0" smtClean="0">
                <a:latin typeface="+mn-ea"/>
              </a:rPr>
              <a:t>IaC</a:t>
            </a:r>
            <a:r>
              <a:rPr kumimoji="1" lang="ja-JP" altLang="en-US" sz="900" b="1" dirty="0" smtClean="0">
                <a:latin typeface="+mn-ea"/>
              </a:rPr>
              <a:t>の紐付け</a:t>
            </a:r>
          </a:p>
        </p:txBody>
      </p:sp>
      <p:sp>
        <p:nvSpPr>
          <p:cNvPr id="44" name="角丸四角形 43"/>
          <p:cNvSpPr/>
          <p:nvPr/>
        </p:nvSpPr>
        <p:spPr bwMode="auto">
          <a:xfrm>
            <a:off x="6814060" y="331932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オペレーションの</a:t>
            </a:r>
            <a:r>
              <a:rPr lang="ja-JP" altLang="en-US" sz="900" b="1" dirty="0" smtClean="0">
                <a:latin typeface="+mn-ea"/>
              </a:rPr>
              <a:t>払出し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6814060" y="4206199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dirty="0" smtClean="0">
                <a:latin typeface="+mn-ea"/>
              </a:rPr>
              <a:t>ワークフローの実行</a:t>
            </a:r>
          </a:p>
        </p:txBody>
      </p:sp>
    </p:spTree>
    <p:extLst>
      <p:ext uri="{BB962C8B-B14F-4D97-AF65-F5344CB8AC3E}">
        <p14:creationId xmlns:p14="http://schemas.microsoft.com/office/powerpoint/2010/main" val="22052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5346" r="1627" b="3490"/>
          <a:stretch/>
        </p:blipFill>
        <p:spPr>
          <a:xfrm>
            <a:off x="249253" y="1844954"/>
            <a:ext cx="6384003" cy="399130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機器一覧にターゲットと</a:t>
            </a:r>
            <a:r>
              <a:rPr lang="ja-JP" altLang="en-US" dirty="0" smtClean="0"/>
              <a:t>なる</a:t>
            </a:r>
            <a:r>
              <a:rPr lang="en-US" altLang="ja-JP" dirty="0" smtClean="0"/>
              <a:t>Linux</a:t>
            </a:r>
            <a:r>
              <a:rPr lang="ja-JP" altLang="en-US" dirty="0"/>
              <a:t>マシンを</a:t>
            </a:r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機器一覧へ新規ターゲットホストの登録</a:t>
            </a:r>
            <a:endParaRPr lang="en-US" altLang="ja-JP" dirty="0"/>
          </a:p>
          <a:p>
            <a:pPr lvl="1"/>
            <a:r>
              <a:rPr lang="ja-JP" altLang="en-US" dirty="0"/>
              <a:t>メインメニューより、</a:t>
            </a: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基本</a:t>
            </a:r>
            <a:r>
              <a:rPr lang="ja-JP" altLang="en-US" dirty="0">
                <a:solidFill>
                  <a:srgbClr val="FF0000"/>
                </a:solidFill>
              </a:rPr>
              <a:t>コンソール</a:t>
            </a:r>
            <a:r>
              <a:rPr lang="ja-JP" altLang="en-US" dirty="0" smtClean="0"/>
              <a:t>」</a:t>
            </a:r>
            <a:r>
              <a:rPr lang="ja-JP" altLang="en-US" dirty="0"/>
              <a:t>メニューグループ </a:t>
            </a:r>
            <a:r>
              <a:rPr lang="en-US" altLang="ja-JP" dirty="0"/>
              <a:t>&gt;&gt;</a:t>
            </a:r>
            <a:br>
              <a:rPr lang="en-US" altLang="ja-JP" dirty="0"/>
            </a:b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機器一覧</a:t>
            </a:r>
            <a:r>
              <a:rPr lang="ja-JP" altLang="en-US" dirty="0" smtClean="0"/>
              <a:t>」メニューを選択し、登録開始ボタンより登録作業を開始する。</a:t>
            </a:r>
            <a:endParaRPr lang="en-US" altLang="ja-JP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349627" y="3354831"/>
            <a:ext cx="5111613" cy="12856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2187597" y="4768700"/>
            <a:ext cx="1080150" cy="25055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6470027" y="4154354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3337488" y="4926163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2960747" y="2057474"/>
            <a:ext cx="3672509" cy="1156202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Ansible-Legacy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を実行する為、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必須入力項目は以下の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6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項目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ホスト名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IP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アドレス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ログインユーザ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ログインパスワード管理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ログインパスワード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認証方式</a:t>
            </a:r>
            <a:r>
              <a:rPr lang="en-US" altLang="ja-JP" sz="900" dirty="0">
                <a:solidFill>
                  <a:srgbClr val="FF0000"/>
                </a:solidFill>
                <a:latin typeface="+mn-ea"/>
              </a:rPr>
              <a:t>※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本書はパスワード認証で記載します。</a:t>
            </a:r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2592749" y="2338564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9" name="正方形/長方形 18"/>
          <p:cNvSpPr/>
          <p:nvPr/>
        </p:nvSpPr>
        <p:spPr bwMode="auto">
          <a:xfrm>
            <a:off x="6742049" y="1852201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814060" y="198369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の登録</a:t>
            </a:r>
          </a:p>
        </p:txBody>
      </p:sp>
      <p:sp>
        <p:nvSpPr>
          <p:cNvPr id="21" name="角丸四角形 20"/>
          <p:cNvSpPr/>
          <p:nvPr/>
        </p:nvSpPr>
        <p:spPr bwMode="auto">
          <a:xfrm>
            <a:off x="6814060" y="2432455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を含むワークフローを作成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6814060" y="2875891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機器一覧にターゲットとなる</a:t>
            </a:r>
            <a:endParaRPr lang="en-US" altLang="ja-JP" sz="9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Linux</a:t>
            </a:r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マシンを登録</a:t>
            </a:r>
          </a:p>
        </p:txBody>
      </p:sp>
      <p:sp>
        <p:nvSpPr>
          <p:cNvPr id="23" name="角丸四角形 22"/>
          <p:cNvSpPr/>
          <p:nvPr/>
        </p:nvSpPr>
        <p:spPr bwMode="auto">
          <a:xfrm>
            <a:off x="6814060" y="376276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dirty="0" smtClean="0">
                <a:latin typeface="+mn-ea"/>
              </a:rPr>
              <a:t>ターゲットと</a:t>
            </a:r>
            <a:r>
              <a:rPr kumimoji="1" lang="en-US" altLang="ja-JP" sz="900" b="1" dirty="0" smtClean="0">
                <a:latin typeface="+mn-ea"/>
              </a:rPr>
              <a:t>IaC</a:t>
            </a:r>
            <a:r>
              <a:rPr kumimoji="1" lang="ja-JP" altLang="en-US" sz="900" b="1" dirty="0" smtClean="0">
                <a:latin typeface="+mn-ea"/>
              </a:rPr>
              <a:t>の紐付け</a:t>
            </a:r>
          </a:p>
        </p:txBody>
      </p:sp>
      <p:sp>
        <p:nvSpPr>
          <p:cNvPr id="24" name="角丸四角形 23"/>
          <p:cNvSpPr/>
          <p:nvPr/>
        </p:nvSpPr>
        <p:spPr bwMode="auto">
          <a:xfrm>
            <a:off x="6814060" y="331932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オペレーションの</a:t>
            </a:r>
            <a:r>
              <a:rPr lang="ja-JP" altLang="en-US" sz="900" b="1" dirty="0" smtClean="0">
                <a:latin typeface="+mn-ea"/>
              </a:rPr>
              <a:t>払出し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6814060" y="4206199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dirty="0" smtClean="0">
                <a:latin typeface="+mn-ea"/>
              </a:rPr>
              <a:t>ワークフローの実行</a:t>
            </a:r>
          </a:p>
        </p:txBody>
      </p:sp>
    </p:spTree>
    <p:extLst>
      <p:ext uri="{BB962C8B-B14F-4D97-AF65-F5344CB8AC3E}">
        <p14:creationId xmlns:p14="http://schemas.microsoft.com/office/powerpoint/2010/main" val="13864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実行操作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0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4601" r="1627" b="2801"/>
          <a:stretch/>
        </p:blipFill>
        <p:spPr>
          <a:xfrm>
            <a:off x="622309" y="2004364"/>
            <a:ext cx="5983177" cy="41189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オペレーションの払出し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投入オペレーション一覧へ新規オペレーション名を登録</a:t>
            </a:r>
            <a:endParaRPr lang="en-US" altLang="ja-JP" dirty="0"/>
          </a:p>
          <a:p>
            <a:pPr lvl="1"/>
            <a:r>
              <a:rPr lang="ja-JP" altLang="en-US" dirty="0"/>
              <a:t>メインメニューより、「</a:t>
            </a:r>
            <a:r>
              <a:rPr lang="ja-JP" altLang="en-US" dirty="0">
                <a:solidFill>
                  <a:srgbClr val="FF0000"/>
                </a:solidFill>
              </a:rPr>
              <a:t>基本コンソール</a:t>
            </a:r>
            <a:r>
              <a:rPr lang="ja-JP" altLang="en-US" dirty="0"/>
              <a:t>」メニューグループ </a:t>
            </a:r>
            <a:r>
              <a:rPr lang="en-US" altLang="ja-JP" dirty="0"/>
              <a:t>&gt;&gt;</a:t>
            </a:r>
            <a:br>
              <a:rPr lang="en-US" altLang="ja-JP" dirty="0"/>
            </a:b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投入オペレーション一覧</a:t>
            </a:r>
            <a:r>
              <a:rPr lang="ja-JP" altLang="en-US" dirty="0" smtClean="0"/>
              <a:t>」メニューを選択し</a:t>
            </a:r>
            <a:r>
              <a:rPr lang="ja-JP" altLang="en-US" dirty="0"/>
              <a:t>、登録開始</a:t>
            </a:r>
            <a:r>
              <a:rPr lang="ja-JP" altLang="en-US" dirty="0" smtClean="0"/>
              <a:t>ボタンより登録</a:t>
            </a:r>
            <a:r>
              <a:rPr lang="ja-JP" altLang="en-US" dirty="0"/>
              <a:t>作業を開始する。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※</a:t>
            </a:r>
            <a:r>
              <a:rPr lang="ja-JP" altLang="en-US" sz="1400" dirty="0" smtClean="0"/>
              <a:t>オペレーションとは、作業全体を示す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システム内で使用する</a:t>
            </a:r>
            <a:r>
              <a:rPr lang="ja-JP" altLang="en-US" sz="1400" dirty="0" smtClean="0">
                <a:solidFill>
                  <a:srgbClr val="FF0000"/>
                </a:solidFill>
              </a:rPr>
              <a:t>作業名称</a:t>
            </a:r>
            <a:r>
              <a:rPr lang="ja-JP" altLang="en-US" sz="1400" dirty="0" smtClean="0"/>
              <a:t>のこと。</a:t>
            </a:r>
            <a:endParaRPr lang="en-US" altLang="ja-JP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1585481" y="4773480"/>
            <a:ext cx="1881223" cy="52778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2526092" y="5566200"/>
            <a:ext cx="889888" cy="2363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3384518" y="4511450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①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419840" y="5684695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sp>
        <p:nvSpPr>
          <p:cNvPr id="14" name="角丸四角形 13"/>
          <p:cNvSpPr/>
          <p:nvPr/>
        </p:nvSpPr>
        <p:spPr bwMode="auto">
          <a:xfrm>
            <a:off x="3210389" y="3839807"/>
            <a:ext cx="2642523" cy="48407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必須入力項目は以下の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項目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オペレーション名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実施予定日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</a:p>
        </p:txBody>
      </p:sp>
      <p:grpSp>
        <p:nvGrpSpPr>
          <p:cNvPr id="15" name="グループ化 14"/>
          <p:cNvGrpSpPr/>
          <p:nvPr/>
        </p:nvGrpSpPr>
        <p:grpSpPr>
          <a:xfrm>
            <a:off x="2971649" y="3530228"/>
            <a:ext cx="565503" cy="549789"/>
            <a:chOff x="162795" y="3812178"/>
            <a:chExt cx="565503" cy="549789"/>
          </a:xfrm>
        </p:grpSpPr>
        <p:sp>
          <p:nvSpPr>
            <p:cNvPr id="16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6815468" y="2004364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887479" y="213585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の登録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6887479" y="2584618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を含むワークフローを作成</a:t>
            </a:r>
          </a:p>
        </p:txBody>
      </p:sp>
      <p:sp>
        <p:nvSpPr>
          <p:cNvPr id="23" name="角丸四角形 22"/>
          <p:cNvSpPr/>
          <p:nvPr/>
        </p:nvSpPr>
        <p:spPr bwMode="auto">
          <a:xfrm>
            <a:off x="6887479" y="3028054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機器一覧にターゲットとなる</a:t>
            </a:r>
            <a:endParaRPr lang="en-US" altLang="ja-JP" sz="900" b="1" dirty="0">
              <a:latin typeface="+mn-ea"/>
            </a:endParaRPr>
          </a:p>
          <a:p>
            <a:pPr algn="ctr"/>
            <a:r>
              <a:rPr lang="en-US" altLang="ja-JP" sz="900" b="1" dirty="0">
                <a:latin typeface="+mn-ea"/>
              </a:rPr>
              <a:t>Linux</a:t>
            </a:r>
            <a:r>
              <a:rPr lang="ja-JP" altLang="en-US" sz="900" b="1" dirty="0">
                <a:latin typeface="+mn-ea"/>
              </a:rPr>
              <a:t>マシンを登録</a:t>
            </a:r>
          </a:p>
        </p:txBody>
      </p:sp>
      <p:sp>
        <p:nvSpPr>
          <p:cNvPr id="24" name="角丸四角形 23"/>
          <p:cNvSpPr/>
          <p:nvPr/>
        </p:nvSpPr>
        <p:spPr bwMode="auto">
          <a:xfrm>
            <a:off x="6887479" y="391492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dirty="0" smtClean="0">
                <a:latin typeface="+mn-ea"/>
              </a:rPr>
              <a:t>ターゲットと</a:t>
            </a:r>
            <a:r>
              <a:rPr kumimoji="1" lang="en-US" altLang="ja-JP" sz="900" b="1" dirty="0" smtClean="0">
                <a:latin typeface="+mn-ea"/>
              </a:rPr>
              <a:t>IaC</a:t>
            </a:r>
            <a:r>
              <a:rPr kumimoji="1" lang="ja-JP" altLang="en-US" sz="900" b="1" dirty="0" smtClean="0">
                <a:latin typeface="+mn-ea"/>
              </a:rPr>
              <a:t>の紐付け</a:t>
            </a:r>
          </a:p>
        </p:txBody>
      </p:sp>
      <p:sp>
        <p:nvSpPr>
          <p:cNvPr id="25" name="角丸四角形 24"/>
          <p:cNvSpPr/>
          <p:nvPr/>
        </p:nvSpPr>
        <p:spPr bwMode="auto">
          <a:xfrm>
            <a:off x="6887479" y="3471490"/>
            <a:ext cx="2004289" cy="36686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オペレーションの払出し</a:t>
            </a:r>
          </a:p>
        </p:txBody>
      </p:sp>
      <p:sp>
        <p:nvSpPr>
          <p:cNvPr id="26" name="角丸四角形 25"/>
          <p:cNvSpPr/>
          <p:nvPr/>
        </p:nvSpPr>
        <p:spPr bwMode="auto">
          <a:xfrm>
            <a:off x="6887479" y="4358362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dirty="0" smtClean="0">
                <a:latin typeface="+mn-ea"/>
              </a:rPr>
              <a:t>ワークフローの実行</a:t>
            </a:r>
          </a:p>
        </p:txBody>
      </p:sp>
    </p:spTree>
    <p:extLst>
      <p:ext uri="{BB962C8B-B14F-4D97-AF65-F5344CB8AC3E}">
        <p14:creationId xmlns:p14="http://schemas.microsoft.com/office/powerpoint/2010/main" val="29172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t="14601" r="2317" b="2801"/>
          <a:stretch/>
        </p:blipFill>
        <p:spPr>
          <a:xfrm>
            <a:off x="501870" y="1866345"/>
            <a:ext cx="5688790" cy="39440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ターゲットと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の紐付け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作業対象ホストへの登録</a:t>
            </a:r>
            <a:endParaRPr lang="en-US" altLang="ja-JP" dirty="0"/>
          </a:p>
          <a:p>
            <a:pPr lvl="1"/>
            <a:r>
              <a:rPr lang="ja-JP" altLang="en-US" dirty="0"/>
              <a:t>メインメニューより、「</a:t>
            </a:r>
            <a:r>
              <a:rPr lang="en-US" altLang="ja-JP" dirty="0">
                <a:solidFill>
                  <a:srgbClr val="FF0000"/>
                </a:solidFill>
              </a:rPr>
              <a:t>Ansible-Legacy</a:t>
            </a:r>
            <a:r>
              <a:rPr lang="ja-JP" altLang="en-US" dirty="0"/>
              <a:t>」メニューグループ </a:t>
            </a:r>
            <a:r>
              <a:rPr lang="en-US" altLang="ja-JP" dirty="0"/>
              <a:t>&gt;&gt;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作業対象ホスト</a:t>
            </a:r>
            <a:r>
              <a:rPr lang="ja-JP" altLang="en-US" dirty="0" smtClean="0"/>
              <a:t>」</a:t>
            </a:r>
            <a:r>
              <a:rPr lang="ja-JP" altLang="en-US" dirty="0"/>
              <a:t>を選択し、登録開始ボタンを実行し登録作業を開始する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24" name="角丸四角形 23"/>
          <p:cNvSpPr/>
          <p:nvPr/>
        </p:nvSpPr>
        <p:spPr bwMode="auto">
          <a:xfrm>
            <a:off x="1481137" y="4536215"/>
            <a:ext cx="3666943" cy="58627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5002278" y="4224015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①</a:t>
            </a:r>
          </a:p>
        </p:txBody>
      </p:sp>
      <p:sp>
        <p:nvSpPr>
          <p:cNvPr id="26" name="角丸四角形 25"/>
          <p:cNvSpPr/>
          <p:nvPr/>
        </p:nvSpPr>
        <p:spPr bwMode="auto">
          <a:xfrm>
            <a:off x="2281820" y="5289942"/>
            <a:ext cx="921061" cy="16088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3166176" y="5370386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6418791" y="5175934"/>
            <a:ext cx="2605838" cy="93613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必須入力項目は以下の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項目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オペレーション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ホスト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</a:p>
        </p:txBody>
      </p:sp>
      <p:grpSp>
        <p:nvGrpSpPr>
          <p:cNvPr id="29" name="グループ化 28"/>
          <p:cNvGrpSpPr/>
          <p:nvPr/>
        </p:nvGrpSpPr>
        <p:grpSpPr>
          <a:xfrm>
            <a:off x="6156220" y="4901040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32" name="角丸四角形吹き出し 31"/>
          <p:cNvSpPr/>
          <p:nvPr/>
        </p:nvSpPr>
        <p:spPr bwMode="auto">
          <a:xfrm>
            <a:off x="3659844" y="5679498"/>
            <a:ext cx="1766245" cy="630358"/>
          </a:xfrm>
          <a:prstGeom prst="wedgeRoundRectCallout">
            <a:avLst>
              <a:gd name="adj1" fmla="val -62180"/>
              <a:gd name="adj2" fmla="val -68447"/>
              <a:gd name="adj3" fmla="val 16667"/>
            </a:avLst>
          </a:prstGeom>
          <a:solidFill>
            <a:schemeClr val="bg2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ホストは、作業対象の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機器を選択する。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6815468" y="2004364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887479" y="213585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の登録</a:t>
            </a:r>
          </a:p>
        </p:txBody>
      </p:sp>
      <p:sp>
        <p:nvSpPr>
          <p:cNvPr id="16" name="角丸四角形 15"/>
          <p:cNvSpPr/>
          <p:nvPr/>
        </p:nvSpPr>
        <p:spPr bwMode="auto">
          <a:xfrm>
            <a:off x="6887479" y="2584618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を含むワークフローを作成</a:t>
            </a:r>
          </a:p>
        </p:txBody>
      </p:sp>
      <p:sp>
        <p:nvSpPr>
          <p:cNvPr id="17" name="角丸四角形 16"/>
          <p:cNvSpPr/>
          <p:nvPr/>
        </p:nvSpPr>
        <p:spPr bwMode="auto">
          <a:xfrm>
            <a:off x="6887479" y="3028054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機器一覧にターゲットとなる</a:t>
            </a:r>
            <a:endParaRPr lang="en-US" altLang="ja-JP" sz="900" b="1" dirty="0">
              <a:latin typeface="+mn-ea"/>
            </a:endParaRPr>
          </a:p>
          <a:p>
            <a:pPr algn="ctr"/>
            <a:r>
              <a:rPr lang="en-US" altLang="ja-JP" sz="900" b="1" dirty="0">
                <a:latin typeface="+mn-ea"/>
              </a:rPr>
              <a:t>Linux</a:t>
            </a:r>
            <a:r>
              <a:rPr lang="ja-JP" altLang="en-US" sz="900" b="1" dirty="0">
                <a:latin typeface="+mn-ea"/>
              </a:rPr>
              <a:t>マシンを登録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6887479" y="3914926"/>
            <a:ext cx="2004289" cy="36686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ターゲットと</a:t>
            </a:r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IaC</a:t>
            </a:r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の紐付け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6887479" y="3471490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オペレーションの払出し</a:t>
            </a:r>
          </a:p>
        </p:txBody>
      </p:sp>
      <p:sp>
        <p:nvSpPr>
          <p:cNvPr id="20" name="角丸四角形 19"/>
          <p:cNvSpPr/>
          <p:nvPr/>
        </p:nvSpPr>
        <p:spPr bwMode="auto">
          <a:xfrm>
            <a:off x="6887479" y="4358362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dirty="0" smtClean="0">
                <a:latin typeface="+mn-ea"/>
              </a:rPr>
              <a:t>ワークフローの実行</a:t>
            </a:r>
          </a:p>
        </p:txBody>
      </p:sp>
    </p:spTree>
    <p:extLst>
      <p:ext uri="{BB962C8B-B14F-4D97-AF65-F5344CB8AC3E}">
        <p14:creationId xmlns:p14="http://schemas.microsoft.com/office/powerpoint/2010/main" val="1028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t="12819" r="1627" b="2750"/>
          <a:stretch/>
        </p:blipFill>
        <p:spPr>
          <a:xfrm>
            <a:off x="429702" y="1574710"/>
            <a:ext cx="5840527" cy="44720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ja-JP" altLang="en-US" dirty="0" smtClean="0"/>
              <a:t>ワークフローの実行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endParaRPr lang="en-US" altLang="ja-JP" dirty="0"/>
          </a:p>
          <a:p>
            <a:pPr lvl="1"/>
            <a:r>
              <a:rPr lang="ja-JP" altLang="en-US" dirty="0" smtClean="0"/>
              <a:t>メインメニューより「</a:t>
            </a:r>
            <a:r>
              <a:rPr lang="ja-JP" altLang="en-US" dirty="0" smtClean="0">
                <a:solidFill>
                  <a:srgbClr val="FF0000"/>
                </a:solidFill>
              </a:rPr>
              <a:t>基本コンソール</a:t>
            </a:r>
            <a:r>
              <a:rPr lang="ja-JP" altLang="en-US" dirty="0" smtClean="0"/>
              <a:t>」＞＞「</a:t>
            </a:r>
            <a:r>
              <a:rPr lang="en-US" altLang="ja-JP" dirty="0" smtClean="0">
                <a:solidFill>
                  <a:srgbClr val="FF0000"/>
                </a:solidFill>
              </a:rPr>
              <a:t>Symphony</a:t>
            </a:r>
            <a:r>
              <a:rPr lang="ja-JP" altLang="en-US" dirty="0" smtClean="0">
                <a:solidFill>
                  <a:srgbClr val="FF0000"/>
                </a:solidFill>
              </a:rPr>
              <a:t>作業実行</a:t>
            </a:r>
            <a:r>
              <a:rPr lang="ja-JP" altLang="en-US" dirty="0" smtClean="0"/>
              <a:t>」を選択する。</a:t>
            </a:r>
            <a:endParaRPr lang="ja-JP" altLang="en-US" dirty="0"/>
          </a:p>
        </p:txBody>
      </p:sp>
      <p:sp>
        <p:nvSpPr>
          <p:cNvPr id="24" name="角丸四角形 23"/>
          <p:cNvSpPr/>
          <p:nvPr/>
        </p:nvSpPr>
        <p:spPr bwMode="auto">
          <a:xfrm>
            <a:off x="1380886" y="4614200"/>
            <a:ext cx="2692376" cy="8477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4073262" y="4254848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sp>
        <p:nvSpPr>
          <p:cNvPr id="28" name="角丸四角形 27"/>
          <p:cNvSpPr/>
          <p:nvPr/>
        </p:nvSpPr>
        <p:spPr bwMode="auto">
          <a:xfrm>
            <a:off x="827480" y="2491919"/>
            <a:ext cx="2605838" cy="789703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実行する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”Symphony”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と、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“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オペレーション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”を選択。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05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050" b="1" dirty="0" smtClean="0">
                <a:solidFill>
                  <a:srgbClr val="FF0000"/>
                </a:solidFill>
                <a:latin typeface="+mn-ea"/>
              </a:rPr>
              <a:t>汎用手順書　⇒　</a:t>
            </a:r>
            <a:r>
              <a:rPr lang="en-US" altLang="ja-JP" sz="1050" b="1" dirty="0" smtClean="0">
                <a:solidFill>
                  <a:srgbClr val="FF0000"/>
                </a:solidFill>
                <a:latin typeface="+mn-ea"/>
              </a:rPr>
              <a:t>Symphony</a:t>
            </a:r>
          </a:p>
          <a:p>
            <a:pPr algn="ctr"/>
            <a:r>
              <a:rPr lang="en-US" altLang="ja-JP" sz="105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050" b="1" dirty="0" smtClean="0">
                <a:solidFill>
                  <a:srgbClr val="FF0000"/>
                </a:solidFill>
                <a:latin typeface="+mn-ea"/>
              </a:rPr>
              <a:t>読替え表　⇒　オペレーション</a:t>
            </a:r>
            <a:endParaRPr lang="en-US" altLang="ja-JP" sz="105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564909" y="2217025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34" name="角丸四角形 33"/>
          <p:cNvSpPr/>
          <p:nvPr/>
        </p:nvSpPr>
        <p:spPr bwMode="auto">
          <a:xfrm>
            <a:off x="1382929" y="3367820"/>
            <a:ext cx="2607564" cy="42116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円形吹き出し 34"/>
          <p:cNvSpPr/>
          <p:nvPr/>
        </p:nvSpPr>
        <p:spPr bwMode="auto">
          <a:xfrm>
            <a:off x="4022479" y="3602726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7488"/>
          <a:stretch/>
        </p:blipFill>
        <p:spPr>
          <a:xfrm>
            <a:off x="4472658" y="4317280"/>
            <a:ext cx="3168440" cy="2253373"/>
          </a:xfrm>
          <a:prstGeom prst="rect">
            <a:avLst/>
          </a:prstGeom>
        </p:spPr>
      </p:pic>
      <p:sp>
        <p:nvSpPr>
          <p:cNvPr id="40" name="角丸四角形 39"/>
          <p:cNvSpPr/>
          <p:nvPr/>
        </p:nvSpPr>
        <p:spPr bwMode="auto">
          <a:xfrm>
            <a:off x="4967720" y="6222531"/>
            <a:ext cx="712085" cy="18923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1" name="円形吹き出し 40"/>
          <p:cNvSpPr/>
          <p:nvPr/>
        </p:nvSpPr>
        <p:spPr bwMode="auto">
          <a:xfrm>
            <a:off x="5592008" y="5950692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③</a:t>
            </a: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6815468" y="2004364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887479" y="213585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の登録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6887479" y="2584618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を含むワークフローを作成</a:t>
            </a:r>
          </a:p>
        </p:txBody>
      </p:sp>
      <p:sp>
        <p:nvSpPr>
          <p:cNvPr id="26" name="角丸四角形 25"/>
          <p:cNvSpPr/>
          <p:nvPr/>
        </p:nvSpPr>
        <p:spPr bwMode="auto">
          <a:xfrm>
            <a:off x="6887479" y="3028054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機器一覧にターゲットとなる</a:t>
            </a:r>
            <a:endParaRPr lang="en-US" altLang="ja-JP" sz="900" b="1" dirty="0">
              <a:latin typeface="+mn-ea"/>
            </a:endParaRPr>
          </a:p>
          <a:p>
            <a:pPr algn="ctr"/>
            <a:r>
              <a:rPr lang="en-US" altLang="ja-JP" sz="900" b="1" dirty="0">
                <a:latin typeface="+mn-ea"/>
              </a:rPr>
              <a:t>Linux</a:t>
            </a:r>
            <a:r>
              <a:rPr lang="ja-JP" altLang="en-US" sz="900" b="1" dirty="0">
                <a:latin typeface="+mn-ea"/>
              </a:rPr>
              <a:t>マシンを登録</a:t>
            </a:r>
          </a:p>
        </p:txBody>
      </p:sp>
      <p:sp>
        <p:nvSpPr>
          <p:cNvPr id="27" name="角丸四角形 26"/>
          <p:cNvSpPr/>
          <p:nvPr/>
        </p:nvSpPr>
        <p:spPr bwMode="auto">
          <a:xfrm>
            <a:off x="6887479" y="391492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ターゲットと</a:t>
            </a:r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の紐付け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6887479" y="3471490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オペレーションの払出し</a:t>
            </a:r>
          </a:p>
        </p:txBody>
      </p:sp>
      <p:sp>
        <p:nvSpPr>
          <p:cNvPr id="36" name="角丸四角形 35"/>
          <p:cNvSpPr/>
          <p:nvPr/>
        </p:nvSpPr>
        <p:spPr bwMode="auto">
          <a:xfrm>
            <a:off x="6887479" y="4358362"/>
            <a:ext cx="2004289" cy="36686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ワークフローの実行</a:t>
            </a:r>
          </a:p>
        </p:txBody>
      </p:sp>
    </p:spTree>
    <p:extLst>
      <p:ext uri="{BB962C8B-B14F-4D97-AF65-F5344CB8AC3E}">
        <p14:creationId xmlns:p14="http://schemas.microsoft.com/office/powerpoint/2010/main" val="14729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はじめに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1.1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Web</a:t>
            </a:r>
            <a:r>
              <a:rPr lang="ja-JP" altLang="en-US" sz="1400" dirty="0">
                <a:latin typeface="+mn-ea"/>
              </a:rPr>
              <a:t>コンソール画面（ログイン）</a:t>
            </a:r>
            <a:endParaRPr lang="en-US" altLang="ja-JP" sz="1400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1.2</a:t>
            </a:r>
            <a:r>
              <a:rPr lang="ja-JP" altLang="en-US" sz="1400" dirty="0">
                <a:latin typeface="+mn-ea"/>
              </a:rPr>
              <a:t>　画面説明（メインメニュー）</a:t>
            </a:r>
            <a:endParaRPr lang="en-US" altLang="ja-JP" sz="1400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1.3</a:t>
            </a:r>
            <a:r>
              <a:rPr lang="ja-JP" altLang="en-US" sz="1400" dirty="0">
                <a:latin typeface="+mn-ea"/>
              </a:rPr>
              <a:t>　画面説明（各メニュー）（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1.3</a:t>
            </a:r>
            <a:r>
              <a:rPr lang="ja-JP" altLang="en-US" sz="1400" dirty="0">
                <a:latin typeface="+mn-ea"/>
              </a:rPr>
              <a:t>　画面説明（各メニュー）（</a:t>
            </a:r>
            <a:r>
              <a:rPr lang="en-US" altLang="ja-JP" sz="1400" dirty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lvl="1"/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シナリオ説明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本書のシナリオと作業範囲の位置づけ</a:t>
            </a:r>
            <a:endParaRPr lang="en-US" altLang="ja-JP" sz="1400" dirty="0">
              <a:latin typeface="+mn-ea"/>
            </a:endParaRPr>
          </a:p>
          <a:p>
            <a:pPr lvl="1"/>
            <a:endParaRPr lang="en-US" altLang="ja-JP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実行前準備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の登録（</a:t>
            </a:r>
            <a:r>
              <a:rPr lang="en-US" altLang="ja-JP" sz="1400" dirty="0">
                <a:latin typeface="+mn-ea"/>
              </a:rPr>
              <a:t>1/3</a:t>
            </a:r>
            <a:r>
              <a:rPr lang="ja-JP" altLang="en-US" sz="1400" dirty="0">
                <a:latin typeface="+mn-ea"/>
              </a:rPr>
              <a:t>）</a:t>
            </a:r>
          </a:p>
          <a:p>
            <a:pPr lvl="1"/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の登録（</a:t>
            </a:r>
            <a:r>
              <a:rPr lang="en-US" altLang="ja-JP" sz="1400" dirty="0">
                <a:latin typeface="+mn-ea"/>
              </a:rPr>
              <a:t>2/3</a:t>
            </a:r>
            <a:r>
              <a:rPr lang="ja-JP" altLang="en-US" sz="1400" dirty="0">
                <a:latin typeface="+mn-ea"/>
              </a:rPr>
              <a:t>）</a:t>
            </a:r>
          </a:p>
          <a:p>
            <a:pPr lvl="1"/>
            <a:r>
              <a:rPr lang="en-US" altLang="ja-JP" sz="1400" dirty="0">
                <a:latin typeface="+mn-ea"/>
              </a:rPr>
              <a:t>3.3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の登録（</a:t>
            </a:r>
            <a:r>
              <a:rPr lang="en-US" altLang="ja-JP" sz="1400" dirty="0">
                <a:latin typeface="+mn-ea"/>
              </a:rPr>
              <a:t>3/3</a:t>
            </a:r>
            <a:r>
              <a:rPr lang="ja-JP" altLang="en-US" sz="1400" dirty="0">
                <a:latin typeface="+mn-ea"/>
              </a:rPr>
              <a:t>）</a:t>
            </a:r>
          </a:p>
          <a:p>
            <a:pPr lvl="1"/>
            <a:r>
              <a:rPr lang="en-US" altLang="ja-JP" sz="1400" dirty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を含むワークフローを作成</a:t>
            </a:r>
            <a:endParaRPr lang="en-US" altLang="ja-JP" sz="1400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機器一覧にターゲットとなる</a:t>
            </a:r>
            <a:r>
              <a:rPr lang="en-US" altLang="ja-JP" sz="1400" dirty="0">
                <a:latin typeface="+mn-ea"/>
              </a:rPr>
              <a:t>Linux</a:t>
            </a:r>
            <a:r>
              <a:rPr lang="ja-JP" altLang="en-US" sz="1400" dirty="0">
                <a:latin typeface="+mn-ea"/>
              </a:rPr>
              <a:t>マシンを登録</a:t>
            </a:r>
            <a:endParaRPr lang="en-US" altLang="ja-JP" sz="1400" dirty="0">
              <a:latin typeface="+mn-ea"/>
            </a:endParaRPr>
          </a:p>
          <a:p>
            <a:pPr lvl="1"/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実行操作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4.1</a:t>
            </a:r>
            <a:r>
              <a:rPr lang="ja-JP" altLang="en-US" sz="1400" dirty="0">
                <a:latin typeface="+mn-ea"/>
              </a:rPr>
              <a:t>　オペレーションの払出し</a:t>
            </a:r>
            <a:endParaRPr lang="en-US" altLang="ja-JP" sz="1400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4.2</a:t>
            </a:r>
            <a:r>
              <a:rPr lang="ja-JP" altLang="en-US" sz="1400" dirty="0">
                <a:latin typeface="+mn-ea"/>
              </a:rPr>
              <a:t>　ターゲットと</a:t>
            </a:r>
            <a:r>
              <a:rPr lang="en-US" altLang="ja-JP" sz="1400" dirty="0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の紐付け</a:t>
            </a:r>
            <a:endParaRPr lang="en-US" altLang="ja-JP" sz="1400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4.3</a:t>
            </a:r>
            <a:r>
              <a:rPr lang="ja-JP" altLang="en-US" sz="1400" dirty="0">
                <a:latin typeface="+mn-ea"/>
              </a:rPr>
              <a:t>　ワークフローの実行</a:t>
            </a:r>
            <a:endParaRPr lang="en-US" altLang="ja-JP" sz="1400" dirty="0">
              <a:latin typeface="+mn-ea"/>
            </a:endParaRPr>
          </a:p>
          <a:p>
            <a:pPr lvl="1"/>
            <a:endParaRPr lang="en-US" altLang="ja-JP" sz="1400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A</a:t>
            </a:r>
            <a:r>
              <a:rPr lang="ja-JP" altLang="en-US" dirty="0">
                <a:latin typeface="+mn-ea"/>
              </a:rPr>
              <a:t>　付録</a:t>
            </a:r>
            <a:endParaRPr lang="en-US" altLang="ja-JP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　参考①　</a:t>
            </a:r>
            <a:r>
              <a:rPr lang="en-US" altLang="ja-JP" sz="1400" dirty="0">
                <a:latin typeface="+mn-ea"/>
              </a:rPr>
              <a:t>【Ansible-Legacy】</a:t>
            </a:r>
            <a:r>
              <a:rPr lang="ja-JP" altLang="en-US" sz="1400" dirty="0">
                <a:latin typeface="+mn-ea"/>
              </a:rPr>
              <a:t>単体実行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　参考②　</a:t>
            </a:r>
            <a:r>
              <a:rPr lang="en-US" altLang="ja-JP" sz="1400" dirty="0">
                <a:latin typeface="+mn-ea"/>
              </a:rPr>
              <a:t>【Ansible-Legacy】</a:t>
            </a:r>
            <a:r>
              <a:rPr lang="ja-JP" altLang="en-US" sz="1400" dirty="0">
                <a:latin typeface="+mn-ea"/>
              </a:rPr>
              <a:t>作業結果の確認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　参考③　</a:t>
            </a:r>
            <a:r>
              <a:rPr lang="en-US" altLang="ja-JP" sz="1400" dirty="0">
                <a:latin typeface="+mn-ea"/>
              </a:rPr>
              <a:t>Symphony</a:t>
            </a:r>
            <a:r>
              <a:rPr lang="ja-JP" altLang="en-US" sz="1400" dirty="0">
                <a:latin typeface="+mn-ea"/>
              </a:rPr>
              <a:t>実行結果の確認方法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　参考④　プレイブックサンプル集</a:t>
            </a: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　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t="13593" r="1627" b="2749"/>
          <a:stretch/>
        </p:blipFill>
        <p:spPr>
          <a:xfrm>
            <a:off x="287378" y="1772955"/>
            <a:ext cx="5334165" cy="40468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参考</a:t>
            </a:r>
            <a:r>
              <a:rPr lang="ja-JP" altLang="en-US" dirty="0"/>
              <a:t>①　</a:t>
            </a:r>
            <a:r>
              <a:rPr lang="en-US" altLang="ja-JP" dirty="0"/>
              <a:t>【Ansible-Legacy】</a:t>
            </a:r>
            <a:r>
              <a:rPr lang="ja-JP" altLang="en-US" dirty="0"/>
              <a:t>単体</a:t>
            </a:r>
            <a:r>
              <a:rPr lang="ja-JP" altLang="en-US" dirty="0" smtClean="0"/>
              <a:t>実行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作業実行</a:t>
            </a:r>
            <a:endParaRPr lang="en-US" altLang="ja-JP" dirty="0" smtClean="0"/>
          </a:p>
          <a:p>
            <a:pPr lvl="1"/>
            <a:r>
              <a:rPr lang="en-US" altLang="ja-JP" dirty="0"/>
              <a:t>Ansible-Legacy</a:t>
            </a:r>
            <a:r>
              <a:rPr lang="ja-JP" altLang="en-US" dirty="0" smtClean="0"/>
              <a:t>は「作業実行」メニューがあり、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ごとに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FF0000"/>
                </a:solidFill>
              </a:rPr>
              <a:t>個別実行</a:t>
            </a:r>
            <a:r>
              <a:rPr lang="ja-JP" altLang="en-US" dirty="0" smtClean="0"/>
              <a:t>や、</a:t>
            </a:r>
            <a:r>
              <a:rPr lang="ja-JP" altLang="en-US" dirty="0" smtClean="0">
                <a:solidFill>
                  <a:srgbClr val="FF0000"/>
                </a:solidFill>
              </a:rPr>
              <a:t>ドライラン</a:t>
            </a:r>
            <a:r>
              <a:rPr lang="ja-JP" altLang="en-US" dirty="0" smtClean="0"/>
              <a:t>が可能となっている。</a:t>
            </a:r>
            <a:endParaRPr lang="ja-JP" altLang="en-US" dirty="0"/>
          </a:p>
        </p:txBody>
      </p:sp>
      <p:sp>
        <p:nvSpPr>
          <p:cNvPr id="34" name="角丸四角形 33"/>
          <p:cNvSpPr/>
          <p:nvPr/>
        </p:nvSpPr>
        <p:spPr bwMode="auto">
          <a:xfrm>
            <a:off x="1140150" y="3476793"/>
            <a:ext cx="3717640" cy="5551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1140150" y="4817556"/>
            <a:ext cx="3717640" cy="62772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1588337" y="2930337"/>
            <a:ext cx="2372778" cy="497902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作成済みの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円形吹き出し 36"/>
          <p:cNvSpPr/>
          <p:nvPr/>
        </p:nvSpPr>
        <p:spPr bwMode="auto">
          <a:xfrm>
            <a:off x="1348131" y="3078967"/>
            <a:ext cx="363761" cy="325667"/>
          </a:xfrm>
          <a:prstGeom prst="wedgeEllipseCallout">
            <a:avLst>
              <a:gd name="adj1" fmla="val -56345"/>
              <a:gd name="adj2" fmla="val 5695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①</a:t>
            </a:r>
          </a:p>
        </p:txBody>
      </p:sp>
      <p:sp>
        <p:nvSpPr>
          <p:cNvPr id="38" name="角丸四角形 37"/>
          <p:cNvSpPr/>
          <p:nvPr/>
        </p:nvSpPr>
        <p:spPr bwMode="auto">
          <a:xfrm>
            <a:off x="1609934" y="4198073"/>
            <a:ext cx="2355571" cy="497902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と紐づいた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オペレーション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円形吹き出し 39"/>
          <p:cNvSpPr/>
          <p:nvPr/>
        </p:nvSpPr>
        <p:spPr bwMode="auto">
          <a:xfrm>
            <a:off x="1338191" y="4387904"/>
            <a:ext cx="363761" cy="325667"/>
          </a:xfrm>
          <a:prstGeom prst="wedgeEllipseCallout">
            <a:avLst>
              <a:gd name="adj1" fmla="val -56345"/>
              <a:gd name="adj2" fmla="val 5695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7317" r="1301"/>
          <a:stretch/>
        </p:blipFill>
        <p:spPr>
          <a:xfrm>
            <a:off x="4958609" y="2400300"/>
            <a:ext cx="3867891" cy="2792206"/>
          </a:xfrm>
          <a:prstGeom prst="rect">
            <a:avLst/>
          </a:prstGeom>
        </p:spPr>
      </p:pic>
      <p:sp>
        <p:nvSpPr>
          <p:cNvPr id="41" name="角丸四角形 40"/>
          <p:cNvSpPr/>
          <p:nvPr/>
        </p:nvSpPr>
        <p:spPr bwMode="auto">
          <a:xfrm>
            <a:off x="6421110" y="3983900"/>
            <a:ext cx="2622069" cy="712075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 smtClean="0">
                <a:solidFill>
                  <a:srgbClr val="FF0000"/>
                </a:solidFill>
                <a:latin typeface="+mn-ea"/>
              </a:rPr>
              <a:t>ドライラン：</a:t>
            </a:r>
            <a:endParaRPr lang="en-US" altLang="ja-JP" sz="1050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050" dirty="0" smtClean="0">
                <a:solidFill>
                  <a:srgbClr val="FF0000"/>
                </a:solidFill>
                <a:latin typeface="+mn-ea"/>
              </a:rPr>
              <a:t>　プレイブックの接続確認</a:t>
            </a:r>
            <a:r>
              <a:rPr lang="en-US" altLang="ja-JP" sz="105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ja-JP" altLang="en-US" sz="1050" dirty="0" smtClean="0">
                <a:solidFill>
                  <a:srgbClr val="FF0000"/>
                </a:solidFill>
                <a:latin typeface="+mn-ea"/>
              </a:rPr>
              <a:t>構文チェック</a:t>
            </a:r>
            <a:endParaRPr lang="en-US" altLang="ja-JP" sz="1050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050" dirty="0" smtClean="0">
                <a:solidFill>
                  <a:srgbClr val="FF0000"/>
                </a:solidFill>
                <a:latin typeface="+mn-ea"/>
              </a:rPr>
              <a:t>実行：</a:t>
            </a:r>
            <a:endParaRPr lang="en-US" altLang="ja-JP" sz="1050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050" dirty="0" smtClean="0">
                <a:solidFill>
                  <a:srgbClr val="FF0000"/>
                </a:solidFill>
                <a:latin typeface="+mn-ea"/>
              </a:rPr>
              <a:t>　プレイブックを実行</a:t>
            </a:r>
            <a:endParaRPr kumimoji="1" lang="en-US" altLang="ja-JP" sz="105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2" name="円形吹き出し 41"/>
          <p:cNvSpPr/>
          <p:nvPr/>
        </p:nvSpPr>
        <p:spPr bwMode="auto">
          <a:xfrm>
            <a:off x="6214724" y="4435321"/>
            <a:ext cx="363761" cy="325667"/>
          </a:xfrm>
          <a:prstGeom prst="wedgeEllipseCallout">
            <a:avLst>
              <a:gd name="adj1" fmla="val -56345"/>
              <a:gd name="adj2" fmla="val 5695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③</a:t>
            </a:r>
          </a:p>
        </p:txBody>
      </p:sp>
      <p:sp>
        <p:nvSpPr>
          <p:cNvPr id="43" name="角丸四角形 42"/>
          <p:cNvSpPr/>
          <p:nvPr/>
        </p:nvSpPr>
        <p:spPr bwMode="auto">
          <a:xfrm>
            <a:off x="5527393" y="4826002"/>
            <a:ext cx="1453814" cy="25055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55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t="15406" r="46250" b="5281"/>
          <a:stretch/>
        </p:blipFill>
        <p:spPr>
          <a:xfrm>
            <a:off x="522388" y="1612235"/>
            <a:ext cx="3690750" cy="484095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参考②</a:t>
            </a:r>
            <a:r>
              <a:rPr lang="ja-JP" altLang="en-US" dirty="0"/>
              <a:t>　</a:t>
            </a:r>
            <a:r>
              <a:rPr lang="en-US" altLang="ja-JP" dirty="0"/>
              <a:t>【Ansible-Legacy</a:t>
            </a:r>
            <a:r>
              <a:rPr lang="en-US" altLang="ja-JP" dirty="0" smtClean="0"/>
              <a:t>】</a:t>
            </a:r>
            <a:r>
              <a:rPr lang="ja-JP" altLang="en-US" dirty="0" smtClean="0"/>
              <a:t>実行確認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作業結果確認</a:t>
            </a:r>
            <a:endParaRPr lang="en-US" altLang="ja-JP" dirty="0"/>
          </a:p>
          <a:p>
            <a:pPr lvl="1"/>
            <a:r>
              <a:rPr lang="ja-JP" altLang="en-US" dirty="0" smtClean="0"/>
              <a:t>実行（またはドライラン）すると画面が切替わり、実行ステータスや、ログが表示される。</a:t>
            </a:r>
            <a:endParaRPr lang="ja-JP" altLang="en-US" dirty="0"/>
          </a:p>
        </p:txBody>
      </p:sp>
      <p:sp>
        <p:nvSpPr>
          <p:cNvPr id="33" name="角丸四角形 32"/>
          <p:cNvSpPr/>
          <p:nvPr/>
        </p:nvSpPr>
        <p:spPr bwMode="auto">
          <a:xfrm>
            <a:off x="1717241" y="2708882"/>
            <a:ext cx="2199723" cy="328555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2002759" y="1808460"/>
            <a:ext cx="2372778" cy="64691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実行ステータス</a:t>
            </a: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実行エビデンスや、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投入データが確認可能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円形吹き出し 44"/>
          <p:cNvSpPr/>
          <p:nvPr/>
        </p:nvSpPr>
        <p:spPr bwMode="auto">
          <a:xfrm>
            <a:off x="1783250" y="2185580"/>
            <a:ext cx="584513" cy="523302"/>
          </a:xfrm>
          <a:prstGeom prst="wedgeEllipseCallout">
            <a:avLst>
              <a:gd name="adj1" fmla="val -56345"/>
              <a:gd name="adj2" fmla="val 5695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point</a:t>
            </a:r>
            <a:endParaRPr kumimoji="1" lang="ja-JP" altLang="en-US" sz="1400" b="1" dirty="0" smtClean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8041" r="1386"/>
          <a:stretch/>
        </p:blipFill>
        <p:spPr>
          <a:xfrm>
            <a:off x="4067930" y="2851973"/>
            <a:ext cx="4895583" cy="3509508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 bwMode="auto">
          <a:xfrm>
            <a:off x="4716020" y="2780910"/>
            <a:ext cx="4247493" cy="35284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6278348" y="2420860"/>
            <a:ext cx="2038172" cy="50407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実行ログや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エラーログを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リアルタイムで確認可能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円形吹き出し 45"/>
          <p:cNvSpPr/>
          <p:nvPr/>
        </p:nvSpPr>
        <p:spPr bwMode="auto">
          <a:xfrm>
            <a:off x="5838678" y="2540012"/>
            <a:ext cx="584513" cy="523302"/>
          </a:xfrm>
          <a:prstGeom prst="wedgeEllipseCallout">
            <a:avLst>
              <a:gd name="adj1" fmla="val -56345"/>
              <a:gd name="adj2" fmla="val 5695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point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3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t="15894" r="1865" b="3578"/>
          <a:stretch/>
        </p:blipFill>
        <p:spPr>
          <a:xfrm>
            <a:off x="467430" y="1581873"/>
            <a:ext cx="5387833" cy="330341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参考③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実行結果の確認方法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Symphony</a:t>
            </a:r>
            <a:r>
              <a:rPr lang="ja-JP" altLang="en-US" dirty="0" smtClean="0"/>
              <a:t>作業一覧で実行結果を確認</a:t>
            </a:r>
            <a:endParaRPr lang="en-US" altLang="ja-JP" dirty="0"/>
          </a:p>
          <a:p>
            <a:pPr lvl="1"/>
            <a:r>
              <a:rPr lang="ja-JP" altLang="en-US" dirty="0" smtClean="0"/>
              <a:t>メインメニューより「</a:t>
            </a:r>
            <a:r>
              <a:rPr lang="ja-JP" altLang="en-US" dirty="0" smtClean="0">
                <a:solidFill>
                  <a:srgbClr val="FF0000"/>
                </a:solidFill>
              </a:rPr>
              <a:t>基本コンソール</a:t>
            </a:r>
            <a:r>
              <a:rPr lang="ja-JP" altLang="en-US" dirty="0" smtClean="0"/>
              <a:t>」＞＞「</a:t>
            </a:r>
            <a:r>
              <a:rPr lang="en-US" altLang="ja-JP" dirty="0">
                <a:solidFill>
                  <a:srgbClr val="FF0000"/>
                </a:solidFill>
              </a:rPr>
              <a:t>Symphony</a:t>
            </a:r>
            <a:r>
              <a:rPr lang="ja-JP" altLang="en-US" dirty="0">
                <a:solidFill>
                  <a:srgbClr val="FF0000"/>
                </a:solidFill>
              </a:rPr>
              <a:t>作業一覧</a:t>
            </a:r>
            <a:r>
              <a:rPr lang="ja-JP" altLang="en-US" dirty="0" smtClean="0"/>
              <a:t>」を選択する。</a:t>
            </a:r>
            <a:endParaRPr lang="ja-JP" altLang="en-US" dirty="0"/>
          </a:p>
        </p:txBody>
      </p:sp>
      <p:sp>
        <p:nvSpPr>
          <p:cNvPr id="24" name="角丸四角形 23"/>
          <p:cNvSpPr/>
          <p:nvPr/>
        </p:nvSpPr>
        <p:spPr bwMode="auto">
          <a:xfrm>
            <a:off x="1367396" y="2776956"/>
            <a:ext cx="4104570" cy="196049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5471966" y="2542774"/>
            <a:ext cx="2586884" cy="560641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表示フィルタで絞り込まれた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データを元に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グラフを動的生成。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5180373" y="2255457"/>
            <a:ext cx="584513" cy="523302"/>
          </a:xfrm>
          <a:prstGeom prst="wedgeEllipseCallout">
            <a:avLst>
              <a:gd name="adj1" fmla="val -56345"/>
              <a:gd name="adj2" fmla="val 5695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point</a:t>
            </a:r>
            <a:endParaRPr kumimoji="1" lang="ja-JP" altLang="en-US" sz="1400" b="1" dirty="0" smtClean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34220"/>
          <a:stretch/>
        </p:blipFill>
        <p:spPr>
          <a:xfrm>
            <a:off x="3901770" y="4010714"/>
            <a:ext cx="5057714" cy="2557600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 bwMode="auto">
          <a:xfrm>
            <a:off x="5368990" y="4303310"/>
            <a:ext cx="3429337" cy="10801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6012200" y="5529393"/>
            <a:ext cx="2586884" cy="94868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表示フィルタで絞り込まれた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データをリストで出力。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詳細ボタンを押すと詳細情報を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別タブで表示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5607626" y="5269951"/>
            <a:ext cx="584513" cy="523302"/>
          </a:xfrm>
          <a:prstGeom prst="wedgeEllipseCallout">
            <a:avLst>
              <a:gd name="adj1" fmla="val 51107"/>
              <a:gd name="adj2" fmla="val -5777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point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59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参考④</a:t>
            </a:r>
            <a:r>
              <a:rPr lang="ja-JP" altLang="en-US" dirty="0"/>
              <a:t>　</a:t>
            </a:r>
            <a:r>
              <a:rPr lang="ja-JP" altLang="en-US" dirty="0" smtClean="0"/>
              <a:t>プレイブックサンプル集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（</a:t>
            </a:r>
            <a:r>
              <a:rPr lang="en-US" altLang="ja-JP" dirty="0" smtClean="0"/>
              <a:t>Linux</a:t>
            </a:r>
            <a:r>
              <a:rPr lang="ja-JP" altLang="en-US" dirty="0" smtClean="0"/>
              <a:t>サーバ向けの）サンプルプレイブック</a:t>
            </a:r>
            <a:endParaRPr lang="en-US" altLang="ja-JP" dirty="0"/>
          </a:p>
          <a:p>
            <a:pPr lvl="1"/>
            <a:r>
              <a:rPr lang="ja-JP" altLang="en-US" dirty="0" smtClean="0"/>
              <a:t>以下のプレイブックはサンプルとなります。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そのままでもご利用いただけますが、赤字箇所は任意でご変更ください。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200" dirty="0" smtClean="0">
                <a:solidFill>
                  <a:srgbClr val="FF0000"/>
                </a:solidFill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</a:rPr>
              <a:t>文字コードは</a:t>
            </a:r>
            <a:r>
              <a:rPr lang="en-US" altLang="ja-JP" sz="1200" dirty="0" smtClean="0">
                <a:solidFill>
                  <a:srgbClr val="FF0000"/>
                </a:solidFill>
              </a:rPr>
              <a:t>”UTF-</a:t>
            </a:r>
            <a:r>
              <a:rPr lang="ja-JP" altLang="en-US" sz="1200" dirty="0" smtClean="0">
                <a:solidFill>
                  <a:srgbClr val="FF0000"/>
                </a:solidFill>
              </a:rPr>
              <a:t>８</a:t>
            </a:r>
            <a:r>
              <a:rPr lang="en-US" altLang="ja-JP" sz="1200" dirty="0" smtClean="0">
                <a:solidFill>
                  <a:srgbClr val="FF0000"/>
                </a:solidFill>
              </a:rPr>
              <a:t>”</a:t>
            </a:r>
            <a:r>
              <a:rPr lang="ja-JP" altLang="en-US" sz="1200" dirty="0" smtClean="0">
                <a:solidFill>
                  <a:srgbClr val="FF0000"/>
                </a:solidFill>
              </a:rPr>
              <a:t>、改行コードは</a:t>
            </a:r>
            <a:r>
              <a:rPr lang="en-US" altLang="ja-JP" sz="1200" dirty="0" smtClean="0">
                <a:solidFill>
                  <a:srgbClr val="FF0000"/>
                </a:solidFill>
              </a:rPr>
              <a:t>”LF”</a:t>
            </a:r>
            <a:r>
              <a:rPr lang="ja-JP" altLang="en-US" sz="1200" dirty="0" smtClean="0">
                <a:solidFill>
                  <a:srgbClr val="FF0000"/>
                </a:solidFill>
              </a:rPr>
              <a:t>、拡張子は</a:t>
            </a:r>
            <a:r>
              <a:rPr lang="en-US" altLang="ja-JP" sz="1200" dirty="0" smtClean="0">
                <a:solidFill>
                  <a:srgbClr val="FF0000"/>
                </a:solidFill>
              </a:rPr>
              <a:t>”yml”</a:t>
            </a:r>
            <a:r>
              <a:rPr lang="ja-JP" altLang="en-US" sz="1200" dirty="0" smtClean="0">
                <a:solidFill>
                  <a:srgbClr val="FF0000"/>
                </a:solidFill>
              </a:rPr>
              <a:t>形式。また、インデントにご注意下さい。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924" y="2185979"/>
            <a:ext cx="4361788" cy="124320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Autofit/>
          </a:bodyPr>
          <a:lstStyle/>
          <a:p>
            <a:r>
              <a:rPr lang="en-US" altLang="ja-JP" sz="1400" dirty="0" smtClean="0"/>
              <a:t>- name</a:t>
            </a:r>
            <a:r>
              <a:rPr lang="en-US" altLang="ja-JP" sz="1400" dirty="0"/>
              <a:t>: Make Work Directory </a:t>
            </a:r>
            <a:r>
              <a:rPr lang="en-US" altLang="ja-JP" sz="1400" dirty="0" smtClean="0"/>
              <a:t>demonstration</a:t>
            </a:r>
          </a:p>
          <a:p>
            <a:r>
              <a:rPr lang="en-US" altLang="ja-JP" sz="1400" dirty="0" smtClean="0"/>
              <a:t>  </a:t>
            </a:r>
            <a:r>
              <a:rPr lang="en-US" altLang="ja-JP" sz="1400" dirty="0"/>
              <a:t>file</a:t>
            </a:r>
            <a:r>
              <a:rPr lang="en-US" altLang="ja-JP" sz="1400" dirty="0" smtClean="0"/>
              <a:t>:</a:t>
            </a:r>
            <a:br>
              <a:rPr lang="en-US" altLang="ja-JP" sz="1400" dirty="0" smtClean="0"/>
            </a:br>
            <a:r>
              <a:rPr lang="en-US" altLang="ja-JP" sz="1400" dirty="0" smtClean="0"/>
              <a:t> </a:t>
            </a:r>
            <a:r>
              <a:rPr lang="ja-JP" altLang="en-US" sz="1400" dirty="0"/>
              <a:t> </a:t>
            </a:r>
            <a:r>
              <a:rPr lang="ja-JP" altLang="en-US" sz="1400" dirty="0" smtClean="0"/>
              <a:t>  </a:t>
            </a:r>
            <a:r>
              <a:rPr lang="en-US" altLang="ja-JP" sz="1400" dirty="0" smtClean="0"/>
              <a:t>path</a:t>
            </a:r>
            <a:r>
              <a:rPr lang="en-US" altLang="ja-JP" sz="1400" dirty="0"/>
              <a:t>: </a:t>
            </a:r>
            <a:r>
              <a:rPr lang="en-US" altLang="ja-JP" sz="1400" dirty="0">
                <a:solidFill>
                  <a:srgbClr val="FF0000"/>
                </a:solidFill>
              </a:rPr>
              <a:t>/</a:t>
            </a:r>
            <a:r>
              <a:rPr lang="en-US" altLang="ja-JP" sz="1400" dirty="0" smtClean="0">
                <a:solidFill>
                  <a:srgbClr val="FF0000"/>
                </a:solidFill>
              </a:rPr>
              <a:t>tmp/demodirectory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state: </a:t>
            </a:r>
            <a:r>
              <a:rPr lang="en-US" altLang="ja-JP" sz="1400" dirty="0" smtClean="0">
                <a:solidFill>
                  <a:srgbClr val="FF0000"/>
                </a:solidFill>
              </a:rPr>
              <a:t>directory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mode: </a:t>
            </a:r>
            <a:r>
              <a:rPr lang="en-US" altLang="ja-JP" sz="1400" dirty="0">
                <a:solidFill>
                  <a:srgbClr val="FF0000"/>
                </a:solidFill>
              </a:rPr>
              <a:t>0755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8924" y="3600478"/>
            <a:ext cx="4361788" cy="14390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Autofit/>
          </a:bodyPr>
          <a:lstStyle/>
          <a:p>
            <a:r>
              <a:rPr lang="en-US" altLang="ja-JP" sz="1400" dirty="0"/>
              <a:t>- name: Sample User </a:t>
            </a:r>
            <a:r>
              <a:rPr lang="en-US" altLang="ja-JP" sz="1400" dirty="0" smtClean="0"/>
              <a:t>add</a:t>
            </a:r>
            <a:br>
              <a:rPr lang="en-US" altLang="ja-JP" sz="1400" dirty="0" smtClean="0"/>
            </a:br>
            <a:r>
              <a:rPr lang="en-US" altLang="ja-JP" sz="1400" dirty="0" smtClean="0"/>
              <a:t>  </a:t>
            </a:r>
            <a:r>
              <a:rPr lang="en-US" altLang="ja-JP" sz="1400" dirty="0"/>
              <a:t>user</a:t>
            </a:r>
            <a:r>
              <a:rPr lang="en-US" altLang="ja-JP" sz="1400" dirty="0" smtClean="0"/>
              <a:t>:</a:t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name: </a:t>
            </a:r>
            <a:r>
              <a:rPr lang="en-US" altLang="ja-JP" sz="1400" dirty="0" smtClean="0">
                <a:solidFill>
                  <a:srgbClr val="FF0000"/>
                </a:solidFill>
              </a:rPr>
              <a:t>ITA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createhome: </a:t>
            </a:r>
            <a:r>
              <a:rPr lang="en-US" altLang="ja-JP" sz="1400" dirty="0" smtClean="0">
                <a:solidFill>
                  <a:srgbClr val="FF0000"/>
                </a:solidFill>
              </a:rPr>
              <a:t>no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uid: </a:t>
            </a:r>
            <a:r>
              <a:rPr lang="en-US" altLang="ja-JP" sz="1400" dirty="0" smtClean="0">
                <a:solidFill>
                  <a:srgbClr val="FF0000"/>
                </a:solidFill>
              </a:rPr>
              <a:t>4401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group: </a:t>
            </a:r>
            <a:r>
              <a:rPr lang="en-US" altLang="ja-JP" sz="1400" dirty="0">
                <a:solidFill>
                  <a:srgbClr val="FF0000"/>
                </a:solidFill>
              </a:rPr>
              <a:t>users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8924" y="5215956"/>
            <a:ext cx="6115336" cy="124320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Autofit/>
          </a:bodyPr>
          <a:lstStyle/>
          <a:p>
            <a:r>
              <a:rPr lang="en-US" altLang="ja-JP" sz="1400" dirty="0"/>
              <a:t>- name: Collect </a:t>
            </a:r>
            <a:r>
              <a:rPr lang="en-US" altLang="ja-JP" sz="1400" dirty="0" smtClean="0"/>
              <a:t>Files</a:t>
            </a:r>
            <a:br>
              <a:rPr lang="en-US" altLang="ja-JP" sz="1400" dirty="0" smtClean="0"/>
            </a:br>
            <a:r>
              <a:rPr lang="en-US" altLang="ja-JP" sz="1400" dirty="0" smtClean="0"/>
              <a:t>  </a:t>
            </a:r>
            <a:r>
              <a:rPr lang="en-US" altLang="ja-JP" sz="1400" dirty="0"/>
              <a:t>fetch</a:t>
            </a:r>
            <a:r>
              <a:rPr lang="en-US" altLang="ja-JP" sz="1400" dirty="0" smtClean="0"/>
              <a:t>:</a:t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src=</a:t>
            </a:r>
            <a:r>
              <a:rPr lang="en-US" altLang="ja-JP" sz="1400" dirty="0">
                <a:solidFill>
                  <a:srgbClr val="FF0000"/>
                </a:solidFill>
              </a:rPr>
              <a:t>/</a:t>
            </a:r>
            <a:r>
              <a:rPr lang="en-US" altLang="ja-JP" sz="1400" dirty="0" smtClean="0">
                <a:solidFill>
                  <a:srgbClr val="FF0000"/>
                </a:solidFill>
              </a:rPr>
              <a:t>etc/hosts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dest={{ __workflowdir__ }}/{{ inventory_hostname </a:t>
            </a:r>
            <a:r>
              <a:rPr lang="en-US" altLang="ja-JP" sz="1400" dirty="0" smtClean="0"/>
              <a:t>}}</a:t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flat=yes</a:t>
            </a:r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 bwMode="auto">
          <a:xfrm>
            <a:off x="6369512" y="5122502"/>
            <a:ext cx="2586884" cy="94868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/etc/hosts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ファイルを収集します。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収集ファイルは結果データの</a:t>
            </a:r>
            <a:r>
              <a:rPr lang="en-US" altLang="ja-JP" sz="1200" dirty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ja-JP" sz="1200" dirty="0">
                <a:solidFill>
                  <a:srgbClr val="FF0000"/>
                </a:solidFill>
                <a:latin typeface="+mn-ea"/>
              </a:rPr>
            </a:b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zip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ファイル内に収集されます。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5964938" y="4863060"/>
            <a:ext cx="584513" cy="523302"/>
          </a:xfrm>
          <a:prstGeom prst="wedgeEllipseCallout">
            <a:avLst>
              <a:gd name="adj1" fmla="val -54357"/>
              <a:gd name="adj2" fmla="val 5806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point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4886087" y="2398644"/>
            <a:ext cx="3116346" cy="693035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/tmp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配下に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”</a:t>
            </a:r>
            <a:r>
              <a:rPr lang="en-US" altLang="ja-JP" sz="1200" dirty="0" smtClean="0">
                <a:solidFill>
                  <a:srgbClr val="FF0000"/>
                </a:solidFill>
              </a:rPr>
              <a:t>demodirectory”</a:t>
            </a:r>
            <a:r>
              <a:rPr lang="ja-JP" altLang="en-US" sz="1200" dirty="0" smtClean="0">
                <a:solidFill>
                  <a:srgbClr val="FF0000"/>
                </a:solidFill>
              </a:rPr>
              <a:t>という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ディレクトリが作成されます。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4594494" y="2447943"/>
            <a:ext cx="584513" cy="523302"/>
          </a:xfrm>
          <a:prstGeom prst="wedgeEllipseCallout">
            <a:avLst>
              <a:gd name="adj1" fmla="val -56345"/>
              <a:gd name="adj2" fmla="val 5695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point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4886086" y="3796234"/>
            <a:ext cx="3502443" cy="693035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ITA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ユーザが作成されます。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/>
            </a:r>
            <a:b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</a:b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動作確認後はユーザを削除ください。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円形吹き出し 15"/>
          <p:cNvSpPr/>
          <p:nvPr/>
        </p:nvSpPr>
        <p:spPr bwMode="auto">
          <a:xfrm>
            <a:off x="4594494" y="3845533"/>
            <a:ext cx="584513" cy="523302"/>
          </a:xfrm>
          <a:prstGeom prst="wedgeEllipseCallout">
            <a:avLst>
              <a:gd name="adj1" fmla="val -56345"/>
              <a:gd name="adj2" fmla="val 5695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point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3204376" y="4817509"/>
            <a:ext cx="2586884" cy="94868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 smtClean="0"/>
              <a:t>下記の定義は</a:t>
            </a:r>
            <a:r>
              <a:rPr lang="en-US" altLang="ja-JP" sz="1100" dirty="0" smtClean="0"/>
              <a:t>ITA</a:t>
            </a:r>
            <a:r>
              <a:rPr lang="ja-JP" altLang="en-US" sz="1100" dirty="0" smtClean="0"/>
              <a:t>サーバに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ファイルを持ち帰る時に使用する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予め用意された予約変数となります。</a:t>
            </a:r>
            <a:endParaRPr lang="en-US" altLang="ja-JP" sz="1100" dirty="0" smtClean="0"/>
          </a:p>
          <a:p>
            <a:pPr algn="ctr"/>
            <a:endParaRPr lang="en-US" altLang="ja-JP" sz="700" dirty="0" smtClean="0"/>
          </a:p>
          <a:p>
            <a:pPr algn="ctr"/>
            <a:r>
              <a:rPr lang="en-US" altLang="ja-JP" sz="800" dirty="0" smtClean="0">
                <a:solidFill>
                  <a:srgbClr val="FF0000"/>
                </a:solidFill>
              </a:rPr>
              <a:t>{{ </a:t>
            </a:r>
            <a:r>
              <a:rPr lang="en-US" altLang="ja-JP" sz="800" dirty="0">
                <a:solidFill>
                  <a:srgbClr val="FF0000"/>
                </a:solidFill>
              </a:rPr>
              <a:t>__workflowdir__ }}/{{ inventory_hostname </a:t>
            </a:r>
            <a:r>
              <a:rPr lang="en-US" altLang="ja-JP" sz="800" dirty="0" smtClean="0">
                <a:solidFill>
                  <a:srgbClr val="FF0000"/>
                </a:solidFill>
              </a:rPr>
              <a:t>}}</a:t>
            </a:r>
          </a:p>
          <a:p>
            <a:pPr algn="ctr"/>
            <a:endParaRPr lang="en-US" altLang="ja-JP" sz="7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2724516" y="4949152"/>
            <a:ext cx="584513" cy="523302"/>
          </a:xfrm>
          <a:prstGeom prst="wedgeEllipseCallout">
            <a:avLst>
              <a:gd name="adj1" fmla="val -21173"/>
              <a:gd name="adj2" fmla="val 12690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point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92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Web</a:t>
            </a:r>
            <a:r>
              <a:rPr lang="ja-JP" altLang="en-US" dirty="0"/>
              <a:t>コンソール画面（ログイン）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Web</a:t>
            </a:r>
            <a:r>
              <a:rPr lang="ja-JP" altLang="en-US" dirty="0" smtClean="0"/>
              <a:t>コンソールログイン</a:t>
            </a:r>
            <a:endParaRPr lang="en-US" altLang="ja-JP" dirty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へアクセスすると、ログイン画面が表示されます。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323410" y="2881997"/>
            <a:ext cx="2952410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初回ログイン時は、ログイン直後に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パスワード変更を求められます。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40658" y="2607102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4" name="角丸四角形 13"/>
          <p:cNvSpPr/>
          <p:nvPr/>
        </p:nvSpPr>
        <p:spPr bwMode="auto">
          <a:xfrm>
            <a:off x="323410" y="4221110"/>
            <a:ext cx="2952410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IT</a:t>
            </a:r>
            <a:r>
              <a:rPr lang="en-US" altLang="ja-JP" sz="1400" dirty="0">
                <a:latin typeface="+mn-ea"/>
              </a:rPr>
              <a:t>A</a:t>
            </a:r>
            <a:r>
              <a:rPr kumimoji="1" lang="ja-JP" altLang="en-US" sz="1400" dirty="0" smtClean="0">
                <a:latin typeface="+mn-ea"/>
              </a:rPr>
              <a:t>導入は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” 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ITA-online-install_ja.pdf</a:t>
            </a:r>
            <a:r>
              <a:rPr kumimoji="1" lang="en-US" altLang="ja-JP" sz="1100" b="1" dirty="0" smtClean="0">
                <a:solidFill>
                  <a:srgbClr val="FF0000"/>
                </a:solidFill>
                <a:latin typeface="+mn-ea"/>
              </a:rPr>
              <a:t>”</a:t>
            </a:r>
          </a:p>
          <a:p>
            <a:pPr algn="ctr"/>
            <a:r>
              <a:rPr lang="ja-JP" altLang="en-US" sz="1400" dirty="0" smtClean="0">
                <a:latin typeface="+mn-ea"/>
              </a:rPr>
              <a:t>をご参照ください。</a:t>
            </a:r>
            <a:endParaRPr kumimoji="1" lang="ja-JP" altLang="en-US" sz="1400" dirty="0" smtClean="0">
              <a:latin typeface="+mn-ea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0658" y="3946215"/>
            <a:ext cx="565503" cy="549789"/>
            <a:chOff x="162795" y="3812178"/>
            <a:chExt cx="565503" cy="549789"/>
          </a:xfrm>
        </p:grpSpPr>
        <p:sp>
          <p:nvSpPr>
            <p:cNvPr id="16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161" t="18635" r="2267" b="3493"/>
          <a:stretch/>
        </p:blipFill>
        <p:spPr>
          <a:xfrm>
            <a:off x="3851900" y="2650035"/>
            <a:ext cx="5004695" cy="259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161" t="14776" r="2267" b="5327"/>
          <a:stretch/>
        </p:blipFill>
        <p:spPr>
          <a:xfrm>
            <a:off x="395420" y="1655901"/>
            <a:ext cx="6417090" cy="429344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</a:t>
            </a:r>
            <a:r>
              <a:rPr lang="ja-JP" altLang="en-US" dirty="0"/>
              <a:t>　画面説明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画面説明（メインメニュー）</a:t>
            </a:r>
            <a:endParaRPr lang="en-US" altLang="ja-JP" dirty="0"/>
          </a:p>
          <a:p>
            <a:pPr lvl="1"/>
            <a:r>
              <a:rPr lang="ja-JP" altLang="en-US" dirty="0" smtClean="0"/>
              <a:t>基本的な名称は以下の通り。</a:t>
            </a:r>
            <a:endParaRPr lang="en-US" altLang="ja-JP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447715" y="2603796"/>
            <a:ext cx="5211574" cy="1473294"/>
          </a:xfrm>
          <a:prstGeom prst="roundRect">
            <a:avLst>
              <a:gd name="adj" fmla="val 890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37978" y="6071190"/>
            <a:ext cx="150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FF0000"/>
                </a:solidFill>
              </a:rPr>
              <a:t>メニューグループ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87220" y="2194009"/>
            <a:ext cx="976252" cy="32625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74346" y="5951597"/>
            <a:ext cx="800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FF0000"/>
                </a:solidFill>
              </a:rPr>
              <a:t>メニュー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 flipV="1">
            <a:off x="693524" y="5389330"/>
            <a:ext cx="398024" cy="78466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/>
          <p:nvPr/>
        </p:nvCxnSpPr>
        <p:spPr bwMode="auto">
          <a:xfrm>
            <a:off x="1082947" y="6169735"/>
            <a:ext cx="79211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 flipH="1" flipV="1">
            <a:off x="3491850" y="4077090"/>
            <a:ext cx="645836" cy="22412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>
            <a:off x="4125970" y="6318379"/>
            <a:ext cx="1391156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角丸四角形 22"/>
          <p:cNvSpPr/>
          <p:nvPr/>
        </p:nvSpPr>
        <p:spPr bwMode="auto">
          <a:xfrm>
            <a:off x="6228628" y="5624101"/>
            <a:ext cx="2734372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rgbClr val="FF0000"/>
                </a:solidFill>
                <a:latin typeface="+mn-ea"/>
              </a:rPr>
              <a:t>各機能の詳細は</a:t>
            </a:r>
            <a:endParaRPr kumimoji="1"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ja-JP" altLang="en-US" sz="1400" b="1" dirty="0" smtClean="0">
                <a:solidFill>
                  <a:srgbClr val="FF0000"/>
                </a:solidFill>
                <a:latin typeface="+mn-ea"/>
              </a:rPr>
              <a:t>マニュアルを参照してください。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5945878" y="5310346"/>
            <a:ext cx="565503" cy="549789"/>
            <a:chOff x="162795" y="3812178"/>
            <a:chExt cx="565503" cy="549789"/>
          </a:xfrm>
        </p:grpSpPr>
        <p:sp>
          <p:nvSpPr>
            <p:cNvPr id="2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9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4471" r="1627" b="2904"/>
          <a:stretch/>
        </p:blipFill>
        <p:spPr>
          <a:xfrm>
            <a:off x="467430" y="1737186"/>
            <a:ext cx="6479514" cy="455170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</a:t>
            </a:r>
            <a:r>
              <a:rPr lang="ja-JP" altLang="en-US" dirty="0"/>
              <a:t>　画面説明（各メニュー</a:t>
            </a:r>
            <a:r>
              <a:rPr lang="ja-JP" altLang="en-US" dirty="0" smtClean="0"/>
              <a:t>）（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画面説明（各メニュー）</a:t>
            </a:r>
            <a:endParaRPr lang="en-US" altLang="ja-JP" dirty="0"/>
          </a:p>
          <a:p>
            <a:pPr lvl="1"/>
            <a:r>
              <a:rPr lang="ja-JP" altLang="en-US" dirty="0" smtClean="0"/>
              <a:t>基本的な名称は以下の通り。</a:t>
            </a:r>
            <a:endParaRPr lang="en-US" altLang="ja-JP" dirty="0"/>
          </a:p>
        </p:txBody>
      </p:sp>
      <p:sp>
        <p:nvSpPr>
          <p:cNvPr id="20" name="角丸四角形 19"/>
          <p:cNvSpPr/>
          <p:nvPr/>
        </p:nvSpPr>
        <p:spPr bwMode="auto">
          <a:xfrm>
            <a:off x="1527517" y="2194735"/>
            <a:ext cx="5276793" cy="389863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4216284" y="5408875"/>
            <a:ext cx="4820335" cy="1056181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■サブメニューの概略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【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説明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】		</a:t>
            </a:r>
            <a:r>
              <a:rPr lang="ja-JP" altLang="en-US" sz="1400" b="1" dirty="0" smtClean="0">
                <a:latin typeface="+mn-ea"/>
              </a:rPr>
              <a:t>：表示中メニューの説明</a:t>
            </a:r>
            <a:endParaRPr lang="en-US" altLang="ja-JP" sz="1400" b="1" dirty="0" smtClean="0">
              <a:latin typeface="+mn-ea"/>
            </a:endParaRPr>
          </a:p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【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表示フィルタ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】	</a:t>
            </a:r>
            <a:r>
              <a:rPr lang="ja-JP" altLang="en-US" sz="1400" b="1" dirty="0" smtClean="0">
                <a:latin typeface="+mn-ea"/>
              </a:rPr>
              <a:t>：登録情報の検索機能</a:t>
            </a:r>
            <a:endParaRPr lang="en-US" altLang="ja-JP" sz="1400" b="1" dirty="0" smtClean="0">
              <a:latin typeface="+mn-ea"/>
            </a:endParaRPr>
          </a:p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【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一覧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更新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】	</a:t>
            </a:r>
            <a:r>
              <a:rPr lang="ja-JP" altLang="en-US" sz="1400" b="1" dirty="0" smtClean="0">
                <a:latin typeface="+mn-ea"/>
              </a:rPr>
              <a:t>：登録情報の表示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6285040" y="3901041"/>
            <a:ext cx="2751580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rgbClr val="FF0000"/>
                </a:solidFill>
                <a:latin typeface="+mn-ea"/>
              </a:rPr>
              <a:t>各機能の詳細は</a:t>
            </a:r>
            <a:endParaRPr kumimoji="1"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ja-JP" altLang="en-US" sz="1400" b="1" dirty="0" smtClean="0">
                <a:solidFill>
                  <a:srgbClr val="FF0000"/>
                </a:solidFill>
                <a:latin typeface="+mn-ea"/>
              </a:rPr>
              <a:t>マニュアルを参照してください。</a:t>
            </a:r>
          </a:p>
        </p:txBody>
      </p:sp>
      <p:grpSp>
        <p:nvGrpSpPr>
          <p:cNvPr id="15" name="グループ化 14"/>
          <p:cNvGrpSpPr/>
          <p:nvPr/>
        </p:nvGrpSpPr>
        <p:grpSpPr>
          <a:xfrm>
            <a:off x="6002288" y="3626146"/>
            <a:ext cx="565503" cy="549789"/>
            <a:chOff x="162795" y="3812178"/>
            <a:chExt cx="565503" cy="549789"/>
          </a:xfrm>
        </p:grpSpPr>
        <p:sp>
          <p:nvSpPr>
            <p:cNvPr id="16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432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-447" t="14471" r="1627" b="2904"/>
          <a:stretch/>
        </p:blipFill>
        <p:spPr>
          <a:xfrm>
            <a:off x="395420" y="1686580"/>
            <a:ext cx="6590354" cy="46086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</a:t>
            </a:r>
            <a:r>
              <a:rPr lang="ja-JP" altLang="en-US" dirty="0"/>
              <a:t>　画面説明（各メニュー</a:t>
            </a:r>
            <a:r>
              <a:rPr lang="ja-JP" altLang="en-US" dirty="0" smtClean="0"/>
              <a:t>）（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画面説明（各メニュー）</a:t>
            </a:r>
            <a:endParaRPr lang="en-US" altLang="ja-JP" dirty="0"/>
          </a:p>
          <a:p>
            <a:pPr lvl="1"/>
            <a:r>
              <a:rPr lang="ja-JP" altLang="en-US" dirty="0" smtClean="0"/>
              <a:t>基本的な名称は以下の通り。</a:t>
            </a:r>
            <a:endParaRPr lang="en-US" altLang="ja-JP" dirty="0"/>
          </a:p>
        </p:txBody>
      </p:sp>
      <p:sp>
        <p:nvSpPr>
          <p:cNvPr id="20" name="角丸四角形 19"/>
          <p:cNvSpPr/>
          <p:nvPr/>
        </p:nvSpPr>
        <p:spPr bwMode="auto">
          <a:xfrm>
            <a:off x="1507846" y="2924930"/>
            <a:ext cx="5416876" cy="315082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4216284" y="5328126"/>
            <a:ext cx="4820335" cy="122776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■サブメニューの概略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【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登録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】		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Web</a:t>
            </a:r>
            <a:r>
              <a:rPr lang="ja-JP" altLang="en-US" sz="1400" b="1" dirty="0" smtClean="0">
                <a:latin typeface="+mn-ea"/>
              </a:rPr>
              <a:t>からのレコード登録</a:t>
            </a:r>
            <a:endParaRPr lang="en-US" altLang="ja-JP" sz="1400" b="1" dirty="0" smtClean="0">
              <a:latin typeface="+mn-ea"/>
            </a:endParaRPr>
          </a:p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【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全件ダウンロードとファイルアップロード編集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】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	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excel</a:t>
            </a:r>
            <a:r>
              <a:rPr lang="ja-JP" altLang="en-US" sz="1400" b="1" dirty="0" smtClean="0">
                <a:latin typeface="+mn-ea"/>
              </a:rPr>
              <a:t>からの</a:t>
            </a:r>
            <a:r>
              <a:rPr lang="en-US" altLang="ja-JP" sz="1400" b="1" dirty="0" smtClean="0">
                <a:latin typeface="+mn-ea"/>
              </a:rPr>
              <a:t>IN/OUT</a:t>
            </a:r>
            <a:r>
              <a:rPr lang="ja-JP" altLang="en-US" sz="1400" b="1" dirty="0" smtClean="0">
                <a:latin typeface="+mn-ea"/>
              </a:rPr>
              <a:t>処理</a:t>
            </a:r>
            <a:endParaRPr lang="en-US" altLang="ja-JP" sz="1400" b="1" dirty="0" smtClean="0">
              <a:latin typeface="+mn-ea"/>
            </a:endParaRPr>
          </a:p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【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変更履歴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】	</a:t>
            </a:r>
            <a:r>
              <a:rPr lang="ja-JP" altLang="en-US" sz="1400" b="1" dirty="0" smtClean="0">
                <a:latin typeface="+mn-ea"/>
              </a:rPr>
              <a:t>：登録レコードの変更履歴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285040" y="3901041"/>
            <a:ext cx="2751580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rgbClr val="FF0000"/>
                </a:solidFill>
                <a:latin typeface="+mn-ea"/>
              </a:rPr>
              <a:t>各機能の詳細は</a:t>
            </a:r>
            <a:endParaRPr kumimoji="1"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ja-JP" altLang="en-US" sz="1400" b="1" dirty="0" smtClean="0">
                <a:solidFill>
                  <a:srgbClr val="FF0000"/>
                </a:solidFill>
                <a:latin typeface="+mn-ea"/>
              </a:rPr>
              <a:t>マニュアルを参照してください。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6002288" y="3626146"/>
            <a:ext cx="565503" cy="549789"/>
            <a:chOff x="162795" y="3812178"/>
            <a:chExt cx="565503" cy="549789"/>
          </a:xfrm>
        </p:grpSpPr>
        <p:sp>
          <p:nvSpPr>
            <p:cNvPr id="1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1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シナリオ</a:t>
            </a:r>
            <a:r>
              <a:rPr lang="ja-JP" altLang="en-US" dirty="0"/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179512" y="3620656"/>
            <a:ext cx="8857108" cy="1791328"/>
          </a:xfrm>
          <a:prstGeom prst="rect">
            <a:avLst/>
          </a:prstGeom>
          <a:solidFill>
            <a:srgbClr val="92D050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79512" y="1857469"/>
            <a:ext cx="8857108" cy="1735476"/>
          </a:xfrm>
          <a:prstGeom prst="rect">
            <a:avLst/>
          </a:prstGeom>
          <a:solidFill>
            <a:schemeClr val="accent6">
              <a:lumMod val="90000"/>
              <a:lumOff val="1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本書のシナリオと作業範囲の位置づけ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110035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インストール後から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を実行するまでのシナリオ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シナリオと、開発者</a:t>
            </a:r>
            <a:r>
              <a:rPr lang="en-US" altLang="ja-JP" dirty="0" smtClean="0"/>
              <a:t>/</a:t>
            </a:r>
            <a:r>
              <a:rPr lang="ja-JP" altLang="en-US" dirty="0" smtClean="0"/>
              <a:t>作業者の作業範囲について以下に示す。</a:t>
            </a:r>
            <a:endParaRPr lang="en-US" altLang="ja-JP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2613" y="197219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n-ea"/>
              </a:rPr>
              <a:t>IaC</a:t>
            </a:r>
            <a:r>
              <a:rPr kumimoji="1" lang="ja-JP" altLang="en-US" b="1" dirty="0" smtClean="0">
                <a:latin typeface="+mn-ea"/>
              </a:rPr>
              <a:t>の登録（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）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2482613" y="253807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n-ea"/>
              </a:rPr>
              <a:t>IaC</a:t>
            </a:r>
            <a:r>
              <a:rPr lang="ja-JP" altLang="en-US" b="1" dirty="0">
                <a:latin typeface="+mn-ea"/>
              </a:rPr>
              <a:t>を含むワークフロー</a:t>
            </a:r>
            <a:r>
              <a:rPr lang="en-US" altLang="ja-JP" b="1" dirty="0">
                <a:latin typeface="+mn-ea"/>
              </a:rPr>
              <a:t>(Symphony)</a:t>
            </a:r>
            <a:r>
              <a:rPr lang="ja-JP" altLang="en-US" b="1" dirty="0">
                <a:latin typeface="+mn-ea"/>
              </a:rPr>
              <a:t>を</a:t>
            </a:r>
            <a:r>
              <a:rPr lang="ja-JP" altLang="en-US" b="1" dirty="0" smtClean="0">
                <a:latin typeface="+mn-ea"/>
              </a:rPr>
              <a:t>作成</a:t>
            </a:r>
            <a:endParaRPr lang="ja-JP" altLang="en-US" b="1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2482613" y="310395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機器一覧</a:t>
            </a:r>
            <a:r>
              <a:rPr lang="ja-JP" altLang="en-US" b="1" dirty="0" smtClean="0">
                <a:latin typeface="+mn-ea"/>
              </a:rPr>
              <a:t>にターゲットとなる</a:t>
            </a:r>
            <a:r>
              <a:rPr lang="en-US" altLang="ja-JP" b="1" dirty="0" smtClean="0">
                <a:latin typeface="+mn-ea"/>
              </a:rPr>
              <a:t>Linux</a:t>
            </a:r>
            <a:r>
              <a:rPr lang="ja-JP" altLang="en-US" b="1" dirty="0">
                <a:latin typeface="+mn-ea"/>
              </a:rPr>
              <a:t>マシンを</a:t>
            </a:r>
            <a:r>
              <a:rPr lang="ja-JP" altLang="en-US" b="1" dirty="0" smtClean="0">
                <a:latin typeface="+mn-ea"/>
              </a:rPr>
              <a:t>登録</a:t>
            </a:r>
            <a:endParaRPr lang="ja-JP" altLang="en-US" b="1" dirty="0"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2482613" y="4258808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latin typeface="+mn-ea"/>
              </a:rPr>
              <a:t>ターゲットと</a:t>
            </a:r>
            <a:r>
              <a:rPr kumimoji="1" lang="en-US" altLang="ja-JP" b="1" dirty="0" smtClean="0">
                <a:latin typeface="+mn-ea"/>
              </a:rPr>
              <a:t>IaC</a:t>
            </a:r>
            <a:r>
              <a:rPr kumimoji="1" lang="ja-JP" altLang="en-US" b="1" dirty="0" smtClean="0">
                <a:latin typeface="+mn-ea"/>
              </a:rPr>
              <a:t>の紐付け</a:t>
            </a:r>
          </a:p>
        </p:txBody>
      </p:sp>
      <p:sp>
        <p:nvSpPr>
          <p:cNvPr id="23" name="角丸四角形 22"/>
          <p:cNvSpPr/>
          <p:nvPr/>
        </p:nvSpPr>
        <p:spPr bwMode="auto">
          <a:xfrm>
            <a:off x="2482613" y="367260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オペレーションの</a:t>
            </a:r>
            <a:r>
              <a:rPr lang="ja-JP" altLang="en-US" b="1" dirty="0" smtClean="0">
                <a:latin typeface="+mn-ea"/>
              </a:rPr>
              <a:t>払出し</a:t>
            </a:r>
            <a:endParaRPr lang="ja-JP" altLang="en-US" b="1" dirty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2482613" y="480159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latin typeface="+mn-ea"/>
              </a:rPr>
              <a:t>ワークフローの実行</a:t>
            </a: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79512" y="3606475"/>
            <a:ext cx="8857108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角丸四角形 26"/>
          <p:cNvSpPr/>
          <p:nvPr/>
        </p:nvSpPr>
        <p:spPr bwMode="auto">
          <a:xfrm>
            <a:off x="251400" y="1972191"/>
            <a:ext cx="2016280" cy="1563820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実行前準備</a:t>
            </a:r>
            <a:endParaRPr kumimoji="1" lang="ja-JP" altLang="en-US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251400" y="3672601"/>
            <a:ext cx="2016280" cy="1561050"/>
          </a:xfrm>
          <a:prstGeom prst="roundRect">
            <a:avLst/>
          </a:prstGeom>
          <a:solidFill>
            <a:srgbClr val="92D050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  <a:latin typeface="+mn-ea"/>
              </a:rPr>
              <a:t>実行操作</a:t>
            </a:r>
            <a:endParaRPr kumimoji="1" lang="en-US" altLang="ja-JP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2627730" y="5733320"/>
            <a:ext cx="6408890" cy="69001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+mn-ea"/>
              </a:rPr>
              <a:t>前準備として</a:t>
            </a:r>
            <a:r>
              <a:rPr kumimoji="1" lang="en-US" altLang="ja-JP" dirty="0" smtClean="0">
                <a:solidFill>
                  <a:srgbClr val="FF0000"/>
                </a:solidFill>
                <a:latin typeface="+mn-ea"/>
              </a:rPr>
              <a:t>IaC</a:t>
            </a:r>
            <a:r>
              <a:rPr kumimoji="1" lang="ja-JP" altLang="en-US" dirty="0" smtClean="0">
                <a:solidFill>
                  <a:srgbClr val="FF0000"/>
                </a:solidFill>
                <a:latin typeface="+mn-ea"/>
              </a:rPr>
              <a:t>の登録やワークフローを作成し、</a:t>
            </a:r>
            <a:endParaRPr kumimoji="1" lang="en-US" altLang="ja-JP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実行操作は登録済みのワークフローを繰り返し使用する。</a:t>
            </a:r>
            <a:endParaRPr kumimoji="1" lang="en-US" altLang="ja-JP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2388989" y="5445280"/>
            <a:ext cx="565503" cy="549789"/>
            <a:chOff x="162795" y="3812178"/>
            <a:chExt cx="565503" cy="549789"/>
          </a:xfrm>
        </p:grpSpPr>
        <p:sp>
          <p:nvSpPr>
            <p:cNvPr id="39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9" name="環状矢印 28"/>
          <p:cNvSpPr/>
          <p:nvPr/>
        </p:nvSpPr>
        <p:spPr>
          <a:xfrm>
            <a:off x="7725855" y="3734177"/>
            <a:ext cx="1382654" cy="1382966"/>
          </a:xfrm>
          <a:prstGeom prst="circularArrow">
            <a:avLst>
              <a:gd name="adj1" fmla="val 12716"/>
              <a:gd name="adj2" fmla="val 1142322"/>
              <a:gd name="adj3" fmla="val 8853523"/>
              <a:gd name="adj4" fmla="val 13799306"/>
              <a:gd name="adj5" fmla="val 1737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テキスト ボックス 33"/>
          <p:cNvSpPr txBox="1"/>
          <p:nvPr/>
        </p:nvSpPr>
        <p:spPr>
          <a:xfrm>
            <a:off x="7164360" y="4227715"/>
            <a:ext cx="1789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★繰り返し</a:t>
            </a:r>
            <a:endParaRPr kumimoji="1" lang="en-US" altLang="ja-JP" sz="1600" b="1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実行★</a:t>
            </a:r>
            <a:endParaRPr kumimoji="1" lang="ja-JP" alt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1141</Words>
  <Application>Microsoft Office PowerPoint</Application>
  <PresentationFormat>画面に合わせる (4:3)</PresentationFormat>
  <Paragraphs>280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25</vt:i4>
      </vt:variant>
    </vt:vector>
  </HeadingPairs>
  <TitlesOfParts>
    <vt:vector size="36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Webコンソール画面（ログイン）</vt:lpstr>
      <vt:lpstr>1.2　画面説明</vt:lpstr>
      <vt:lpstr>1.3　画面説明（各メニュー）（1/2）</vt:lpstr>
      <vt:lpstr>1.3　画面説明（各メニュー）（2/2）</vt:lpstr>
      <vt:lpstr>2.　シナリオ説明</vt:lpstr>
      <vt:lpstr>2.1　本書のシナリオと作業範囲の位置づけ</vt:lpstr>
      <vt:lpstr>3.　実行前準備</vt:lpstr>
      <vt:lpstr>3.1　IaCの登録（1/3）</vt:lpstr>
      <vt:lpstr>3.2　IaCの登録（2/3）</vt:lpstr>
      <vt:lpstr>3.3　IaCの登録（3/3）</vt:lpstr>
      <vt:lpstr>3.4　IaCを含むワークフローを作成</vt:lpstr>
      <vt:lpstr>3.5　機器一覧にターゲットとなるLinuxマシンを登録</vt:lpstr>
      <vt:lpstr>4.　実行操作</vt:lpstr>
      <vt:lpstr>4.1　オペレーションの払出し</vt:lpstr>
      <vt:lpstr>4.2　ターゲットとIaCの紐付け</vt:lpstr>
      <vt:lpstr>4.3　ワークフローの実行</vt:lpstr>
      <vt:lpstr>A　付録</vt:lpstr>
      <vt:lpstr>参考①　【Ansible-Legacy】単体実行</vt:lpstr>
      <vt:lpstr>参考②　【Ansible-Legacy】実行確認</vt:lpstr>
      <vt:lpstr>参考③　Symphony実行結果の確認方法</vt:lpstr>
      <vt:lpstr>参考④　プレイブックサンプル集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2019-07-22T04:48:48Z</dcterms:modified>
</cp:coreProperties>
</file>