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710" r:id="rId7"/>
    <p:sldId id="737" r:id="rId8"/>
    <p:sldId id="735" r:id="rId9"/>
    <p:sldId id="757" r:id="rId10"/>
    <p:sldId id="758" r:id="rId11"/>
    <p:sldId id="746" r:id="rId12"/>
    <p:sldId id="747" r:id="rId13"/>
    <p:sldId id="749" r:id="rId14"/>
    <p:sldId id="756" r:id="rId15"/>
    <p:sldId id="751" r:id="rId16"/>
    <p:sldId id="752" r:id="rId17"/>
    <p:sldId id="753" r:id="rId18"/>
    <p:sldId id="754" r:id="rId19"/>
    <p:sldId id="759" r:id="rId20"/>
    <p:sldId id="760" r:id="rId21"/>
    <p:sldId id="771" r:id="rId22"/>
    <p:sldId id="761" r:id="rId23"/>
    <p:sldId id="762" r:id="rId24"/>
    <p:sldId id="763" r:id="rId25"/>
    <p:sldId id="772" r:id="rId26"/>
    <p:sldId id="764" r:id="rId27"/>
    <p:sldId id="770" r:id="rId28"/>
    <p:sldId id="765" r:id="rId29"/>
    <p:sldId id="767" r:id="rId30"/>
    <p:sldId id="773" r:id="rId31"/>
    <p:sldId id="76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はじめに" id="{B81141D6-5160-4643-8D51-022CC5C4BDB9}">
          <p14:sldIdLst>
            <p14:sldId id="508"/>
            <p14:sldId id="680"/>
          </p14:sldIdLst>
        </p14:section>
        <p14:section name="メニューエクスポート/インポート" id="{63C89BE4-2B86-49B7-9ECB-F22E6FFC3A5E}">
          <p14:sldIdLst>
            <p14:sldId id="710"/>
            <p14:sldId id="737"/>
            <p14:sldId id="735"/>
            <p14:sldId id="757"/>
            <p14:sldId id="758"/>
            <p14:sldId id="746"/>
            <p14:sldId id="747"/>
            <p14:sldId id="749"/>
            <p14:sldId id="756"/>
            <p14:sldId id="751"/>
            <p14:sldId id="752"/>
            <p14:sldId id="753"/>
            <p14:sldId id="754"/>
            <p14:sldId id="759"/>
          </p14:sldIdLst>
        </p14:section>
        <p14:section name="Excel一括エクスポート/インポート" id="{56E4AB01-0260-42CA-ACEC-FF50A0FE7CB4}">
          <p14:sldIdLst>
            <p14:sldId id="760"/>
            <p14:sldId id="771"/>
            <p14:sldId id="761"/>
            <p14:sldId id="762"/>
            <p14:sldId id="763"/>
            <p14:sldId id="772"/>
            <p14:sldId id="764"/>
            <p14:sldId id="770"/>
            <p14:sldId id="765"/>
            <p14:sldId id="767"/>
            <p14:sldId id="773"/>
            <p14:sldId id="76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00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5507" autoAdjust="0"/>
  </p:normalViewPr>
  <p:slideViewPr>
    <p:cSldViewPr>
      <p:cViewPr varScale="1">
        <p:scale>
          <a:sx n="91" d="100"/>
          <a:sy n="91" d="100"/>
        </p:scale>
        <p:origin x="1398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64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2022/1/17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2022/1/17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7.xml"/><Relationship Id="rId3" Type="http://schemas.openxmlformats.org/officeDocument/2006/relationships/slide" Target="slide6.xml"/><Relationship Id="rId7" Type="http://schemas.openxmlformats.org/officeDocument/2006/relationships/slide" Target="slide14.xml"/><Relationship Id="rId12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22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7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1.9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13949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エクスポート</a:t>
            </a:r>
            <a:r>
              <a:rPr lang="en-US" altLang="ja-JP" sz="4800" b="1" dirty="0" smtClean="0"/>
              <a:t>/</a:t>
            </a:r>
            <a:r>
              <a:rPr lang="ja-JP" altLang="en-US" sz="4800" b="1" dirty="0" smtClean="0"/>
              <a:t>インポート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en-US" altLang="ja-JP" sz="4800" b="1" dirty="0" smtClean="0"/>
              <a:t>【</a:t>
            </a:r>
            <a:r>
              <a:rPr lang="ja-JP" altLang="en-US" sz="4800" b="1" dirty="0"/>
              <a:t>実習</a:t>
            </a:r>
            <a:r>
              <a:rPr lang="ja-JP" altLang="en-US" sz="4800" b="1" dirty="0" smtClean="0"/>
              <a:t>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90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7" y="2683410"/>
            <a:ext cx="7000518" cy="23168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メニューの作成・入力</a:t>
            </a:r>
            <a:r>
              <a:rPr lang="en-US" altLang="ja-JP" dirty="0"/>
              <a:t>(</a:t>
            </a:r>
            <a:r>
              <a:rPr lang="en-US" altLang="ja-JP" dirty="0" smtClean="0"/>
              <a:t>1/</a:t>
            </a:r>
            <a:r>
              <a:rPr lang="en-US" altLang="ja-JP" dirty="0"/>
              <a:t>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メニューグループの作成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1600" dirty="0" smtClean="0"/>
              <a:t>メニュー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メニューグループ管理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</a:t>
            </a:r>
            <a:r>
              <a:rPr lang="ja-JP" altLang="en-US" sz="1600" dirty="0" smtClean="0"/>
              <a:t> 登録開始 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各項目へ下記のように入力し、登録する</a:t>
            </a:r>
            <a:endParaRPr lang="en-US" altLang="ja-JP" sz="1800" dirty="0"/>
          </a:p>
          <a:p>
            <a:pPr indent="0">
              <a:buNone/>
            </a:pPr>
            <a:endParaRPr lang="en-US" altLang="ja-JP" sz="1600" dirty="0" smtClean="0"/>
          </a:p>
        </p:txBody>
      </p:sp>
      <p:sp>
        <p:nvSpPr>
          <p:cNvPr id="6" name="角丸四角形 5"/>
          <p:cNvSpPr/>
          <p:nvPr/>
        </p:nvSpPr>
        <p:spPr bwMode="auto">
          <a:xfrm flipV="1">
            <a:off x="529788" y="3084623"/>
            <a:ext cx="2530002" cy="121706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3139565" y="4622322"/>
            <a:ext cx="4447665" cy="1080150"/>
          </a:xfrm>
          <a:prstGeom prst="roundRect">
            <a:avLst>
              <a:gd name="adj" fmla="val 5067"/>
            </a:avLst>
          </a:prstGeom>
          <a:ln w="19050"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47909"/>
              </p:ext>
            </p:extLst>
          </p:nvPr>
        </p:nvGraphicFramePr>
        <p:xfrm>
          <a:off x="3238659" y="4702905"/>
          <a:ext cx="4304762" cy="9361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676737834"/>
                    </a:ext>
                  </a:extLst>
                </a:gridCol>
              </a:tblGrid>
              <a:tr h="312043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メニューグループ名称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表示順序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サーバ基本設定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125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サーバ基本設定</a:t>
                      </a: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参照用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130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978591" y="4441183"/>
            <a:ext cx="321951" cy="325481"/>
          </a:xfrm>
          <a:prstGeom prst="wedgeEllipseCallout">
            <a:avLst>
              <a:gd name="adj1" fmla="val -78735"/>
              <a:gd name="adj2" fmla="val -8328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データの登録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ホームベース 20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8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b="17900"/>
          <a:stretch/>
        </p:blipFill>
        <p:spPr>
          <a:xfrm>
            <a:off x="154438" y="2734457"/>
            <a:ext cx="2631549" cy="3790973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 bwMode="auto">
          <a:xfrm>
            <a:off x="2722403" y="4800252"/>
            <a:ext cx="5167766" cy="1852170"/>
          </a:xfrm>
          <a:prstGeom prst="roundRect">
            <a:avLst>
              <a:gd name="adj" fmla="val 5067"/>
            </a:avLst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2716694" y="2943651"/>
            <a:ext cx="5167766" cy="1728240"/>
          </a:xfrm>
          <a:prstGeom prst="roundRect">
            <a:avLst>
              <a:gd name="adj" fmla="val 5067"/>
            </a:avLst>
          </a:prstGeom>
          <a:ln w="19050"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メニューの作成・入力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ja-JP" altLang="en-US" b="1" dirty="0" smtClean="0"/>
              <a:t>パラメータシートを作成する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sz="1600" dirty="0" smtClean="0"/>
          </a:p>
          <a:p>
            <a:pPr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ja-JP" altLang="en-US" sz="1600" b="1" dirty="0" smtClean="0"/>
              <a:t>メニュー作成</a:t>
            </a:r>
            <a:r>
              <a:rPr lang="en-US" altLang="ja-JP" sz="1600" b="1" dirty="0" smtClean="0"/>
              <a:t> &gt; </a:t>
            </a:r>
            <a:r>
              <a:rPr lang="ja-JP" altLang="en-US" sz="1600" b="1" dirty="0" smtClean="0"/>
              <a:t>メニュー定義</a:t>
            </a:r>
            <a:r>
              <a:rPr lang="en-US" altLang="ja-JP" sz="1600" b="1" dirty="0" smtClean="0"/>
              <a:t>/</a:t>
            </a:r>
            <a:r>
              <a:rPr lang="ja-JP" altLang="en-US" sz="1600" b="1" dirty="0" smtClean="0"/>
              <a:t>作成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[</a:t>
            </a:r>
            <a:r>
              <a:rPr lang="ja-JP" altLang="en-US" sz="1600" dirty="0" smtClean="0"/>
              <a:t>メニュー作成情報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へ下表のように入力する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対象</a:t>
            </a:r>
            <a:r>
              <a:rPr lang="ja-JP" altLang="en-US" sz="1600" dirty="0" smtClean="0"/>
              <a:t>メニューグループ</a:t>
            </a:r>
            <a:r>
              <a:rPr lang="ja-JP" altLang="en-US" sz="1600" dirty="0" smtClean="0"/>
              <a:t>を</a:t>
            </a:r>
            <a:r>
              <a:rPr lang="ja-JP" altLang="en-US" sz="1600" dirty="0"/>
              <a:t>選択</a:t>
            </a:r>
            <a:r>
              <a:rPr lang="en-US" altLang="ja-JP" sz="1600" dirty="0" smtClean="0"/>
              <a:t>]</a:t>
            </a:r>
            <a:r>
              <a:rPr lang="ja-JP" altLang="en-US" sz="1600" dirty="0" err="1"/>
              <a:t>を押</a:t>
            </a:r>
            <a:r>
              <a:rPr lang="ja-JP" altLang="en-US" sz="1600" dirty="0"/>
              <a:t>下し、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対象メニューグループを選択する</a:t>
            </a:r>
            <a:r>
              <a:rPr lang="en-US" altLang="ja-JP" sz="1600" dirty="0"/>
              <a:t>(</a:t>
            </a:r>
            <a:r>
              <a:rPr lang="ja-JP" altLang="en-US" sz="1600" dirty="0"/>
              <a:t>次項へ</a:t>
            </a:r>
            <a:r>
              <a:rPr lang="en-US" altLang="ja-JP" sz="1600" dirty="0" smtClean="0"/>
              <a:t>)</a:t>
            </a:r>
            <a:endParaRPr lang="en-US" altLang="ja-JP" sz="16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7426"/>
              </p:ext>
            </p:extLst>
          </p:nvPr>
        </p:nvGraphicFramePr>
        <p:xfrm>
          <a:off x="2828786" y="2987960"/>
          <a:ext cx="4996782" cy="16580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4008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652774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420154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項目名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入力内容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メニュー名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ディレクトリ設定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作成対象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パラメータシート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ホスト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オペレーション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表示順序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9" name="角丸四角形 8"/>
          <p:cNvSpPr/>
          <p:nvPr/>
        </p:nvSpPr>
        <p:spPr bwMode="auto">
          <a:xfrm rot="10800000" flipV="1">
            <a:off x="323410" y="6208815"/>
            <a:ext cx="1224170" cy="2160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 rot="10800000" flipV="1">
            <a:off x="288000" y="3140960"/>
            <a:ext cx="2382779" cy="194835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2576372" y="2780910"/>
            <a:ext cx="321951" cy="325481"/>
          </a:xfrm>
          <a:prstGeom prst="wedgeEllipseCallout">
            <a:avLst>
              <a:gd name="adj1" fmla="val -100036"/>
              <a:gd name="adj2" fmla="val 5841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18" name="円形吹き出し 17"/>
          <p:cNvSpPr/>
          <p:nvPr/>
        </p:nvSpPr>
        <p:spPr bwMode="auto">
          <a:xfrm>
            <a:off x="2576372" y="4703852"/>
            <a:ext cx="321951" cy="325481"/>
          </a:xfrm>
          <a:prstGeom prst="wedgeEllipseCallout">
            <a:avLst>
              <a:gd name="adj1" fmla="val -388707"/>
              <a:gd name="adj2" fmla="val 40224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データの登録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ホームベース 23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b="12407"/>
          <a:stretch/>
        </p:blipFill>
        <p:spPr>
          <a:xfrm>
            <a:off x="3016306" y="4836726"/>
            <a:ext cx="4637834" cy="1780174"/>
          </a:xfrm>
          <a:prstGeom prst="rect">
            <a:avLst/>
          </a:prstGeom>
        </p:spPr>
      </p:pic>
      <p:sp>
        <p:nvSpPr>
          <p:cNvPr id="28" name="角丸四角形 27"/>
          <p:cNvSpPr/>
          <p:nvPr/>
        </p:nvSpPr>
        <p:spPr bwMode="auto">
          <a:xfrm rot="10800000" flipV="1">
            <a:off x="3131799" y="5562622"/>
            <a:ext cx="4427977" cy="1787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 rot="10800000" flipV="1">
            <a:off x="3131801" y="5779930"/>
            <a:ext cx="4427977" cy="1787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 rot="10800000" flipV="1">
            <a:off x="3137669" y="6335681"/>
            <a:ext cx="4427977" cy="1787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6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022570"/>
            <a:ext cx="6625851" cy="2782760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3779890" y="4253232"/>
            <a:ext cx="3583546" cy="172824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メニューの作成・入力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パラメータ</a:t>
            </a:r>
            <a:r>
              <a:rPr lang="ja-JP" altLang="en-US" b="1" dirty="0"/>
              <a:t>シート</a:t>
            </a:r>
            <a:r>
              <a:rPr kumimoji="1" lang="ja-JP" altLang="en-US" b="1" dirty="0" smtClean="0"/>
              <a:t>の項目名を定義する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endParaRPr lang="en-US" altLang="ja-JP" b="1" dirty="0" smtClean="0"/>
          </a:p>
          <a:p>
            <a:pPr indent="0">
              <a:buNone/>
            </a:pPr>
            <a:r>
              <a:rPr kumimoji="1" lang="ja-JP" altLang="en-US" sz="1600" dirty="0" smtClean="0"/>
              <a:t>メニュー</a:t>
            </a:r>
            <a:r>
              <a:rPr kumimoji="1" lang="en-US" altLang="ja-JP" sz="1600" dirty="0" smtClean="0"/>
              <a:t>:</a:t>
            </a:r>
            <a:r>
              <a:rPr kumimoji="1" lang="ja-JP" altLang="en-US" sz="1600" dirty="0" smtClean="0"/>
              <a:t>　</a:t>
            </a:r>
            <a:r>
              <a:rPr kumimoji="1" lang="ja-JP" altLang="en-US" sz="1600" b="1" dirty="0" smtClean="0"/>
              <a:t>メニュー作成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メニュ</a:t>
            </a:r>
            <a:r>
              <a:rPr lang="ja-JP" altLang="en-US" sz="1600" b="1" dirty="0" smtClean="0"/>
              <a:t>ー定義</a:t>
            </a:r>
            <a:r>
              <a:rPr lang="en-US" altLang="ja-JP" sz="1600" b="1" dirty="0" smtClean="0"/>
              <a:t>/</a:t>
            </a:r>
            <a:r>
              <a:rPr lang="ja-JP" altLang="en-US" sz="1600" b="1" dirty="0" smtClean="0"/>
              <a:t>作成 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項目</a:t>
            </a:r>
            <a:r>
              <a:rPr lang="en-US" altLang="ja-JP" sz="1600" dirty="0"/>
              <a:t>]</a:t>
            </a:r>
            <a:r>
              <a:rPr lang="ja-JP" altLang="en-US" sz="1600" dirty="0" err="1"/>
              <a:t>を押</a:t>
            </a:r>
            <a:r>
              <a:rPr lang="ja-JP" altLang="en-US" sz="1600" dirty="0"/>
              <a:t>下し、新しい項目を追加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各項目について、下表のように入力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画面下部の</a:t>
            </a:r>
            <a:r>
              <a:rPr lang="en-US" altLang="ja-JP" sz="1600" dirty="0"/>
              <a:t>[</a:t>
            </a:r>
            <a:r>
              <a:rPr lang="ja-JP" altLang="en-US" sz="1600" dirty="0"/>
              <a:t>作成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23635"/>
              </p:ext>
            </p:extLst>
          </p:nvPr>
        </p:nvGraphicFramePr>
        <p:xfrm>
          <a:off x="3852473" y="4334236"/>
          <a:ext cx="3374026" cy="1566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>
                          <a:effectLst/>
                        </a:rPr>
                        <a:t>項目名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>
                          <a:effectLst/>
                        </a:rPr>
                        <a:t>入力方式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smtClean="0">
                          <a:effectLst/>
                        </a:rPr>
                        <a:t>最大</a:t>
                      </a:r>
                      <a:r>
                        <a:rPr lang="ja-JP" altLang="en-US" sz="1100">
                          <a:effectLst/>
                        </a:rPr>
                        <a:t>バイト数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396000" y="3055086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5049968"/>
            <a:ext cx="3000415" cy="1403220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576000" y="6259378"/>
            <a:ext cx="64809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827480" y="3055086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1403560" y="6100853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3684597" y="4072888"/>
            <a:ext cx="301542" cy="312200"/>
          </a:xfrm>
          <a:prstGeom prst="wedgeEllipseCallout">
            <a:avLst>
              <a:gd name="adj1" fmla="val -92217"/>
              <a:gd name="adj2" fmla="val -3266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ホームベース 2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26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780910"/>
            <a:ext cx="5364365" cy="12602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ja-JP" altLang="en-US" dirty="0" smtClean="0"/>
              <a:t>メニュー</a:t>
            </a:r>
            <a:r>
              <a:rPr lang="ja-JP" altLang="en-US" dirty="0"/>
              <a:t>の作成・入力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パラメータ</a:t>
            </a:r>
            <a:r>
              <a:rPr lang="ja-JP" altLang="en-US" b="1" dirty="0"/>
              <a:t>シート</a:t>
            </a:r>
            <a:r>
              <a:rPr lang="ja-JP" altLang="en-US" b="1" dirty="0" smtClean="0"/>
              <a:t>に</a:t>
            </a:r>
            <a:r>
              <a:rPr lang="ja-JP" altLang="en-US" b="1" dirty="0"/>
              <a:t>データ</a:t>
            </a:r>
            <a:r>
              <a:rPr lang="ja-JP" altLang="en-US" b="1" dirty="0" smtClean="0"/>
              <a:t>を登録する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indent="0">
              <a:buNone/>
            </a:pPr>
            <a:r>
              <a:rPr lang="ja-JP" altLang="en-US" sz="1600" dirty="0" smtClean="0"/>
              <a:t>メニュー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ja-JP" altLang="en-US" sz="1600" b="1" dirty="0" smtClean="0"/>
              <a:t>サーバ基本設定 </a:t>
            </a:r>
            <a:r>
              <a:rPr lang="en-US" altLang="ja-JP" sz="1600" b="1" dirty="0" smtClean="0"/>
              <a:t>&gt;</a:t>
            </a:r>
            <a:r>
              <a:rPr lang="ja-JP" altLang="en-US" sz="1600" b="1" dirty="0"/>
              <a:t> </a:t>
            </a:r>
            <a:r>
              <a:rPr lang="ja-JP" altLang="en-US" sz="1600" b="1" dirty="0" smtClean="0"/>
              <a:t>ディレクトリ設定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各項目で下表のように選択または入力し、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②で作成したデータについて、下表の内容に更新</a:t>
            </a:r>
            <a:r>
              <a:rPr lang="ja-JP" altLang="en-US" sz="1600" dirty="0" smtClean="0"/>
              <a:t>する</a:t>
            </a:r>
            <a:endParaRPr lang="en-US" altLang="ja-JP" sz="18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397937" y="3133441"/>
            <a:ext cx="5290428" cy="59487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データの登録</a:t>
            </a:r>
          </a:p>
        </p:txBody>
      </p:sp>
      <p:sp>
        <p:nvSpPr>
          <p:cNvPr id="15" name="角丸四角形 1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ホームベース 1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55470" y="4293192"/>
            <a:ext cx="7740694" cy="792038"/>
          </a:xfrm>
          <a:prstGeom prst="roundRect">
            <a:avLst>
              <a:gd name="adj" fmla="val 5067"/>
            </a:avLst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621475" y="4087478"/>
            <a:ext cx="301542" cy="312200"/>
          </a:xfrm>
          <a:prstGeom prst="wedgeEllipseCallout">
            <a:avLst>
              <a:gd name="adj1" fmla="val -1245"/>
              <a:gd name="adj2" fmla="val -14250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8526"/>
              </p:ext>
            </p:extLst>
          </p:nvPr>
        </p:nvGraphicFramePr>
        <p:xfrm>
          <a:off x="790119" y="4413869"/>
          <a:ext cx="7634034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任意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OP1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/</a:t>
                      </a:r>
                      <a:r>
                        <a:rPr kumimoji="1" lang="en-US" altLang="ja-JP" sz="1400" dirty="0" err="1" smtClean="0"/>
                        <a:t>tmp</a:t>
                      </a:r>
                      <a:r>
                        <a:rPr kumimoji="1" lang="en-US" altLang="ja-JP" sz="1400" dirty="0" smtClean="0"/>
                        <a:t>/work1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789297" y="5575098"/>
            <a:ext cx="7740694" cy="792038"/>
          </a:xfrm>
          <a:prstGeom prst="roundRect">
            <a:avLst>
              <a:gd name="adj" fmla="val 5067"/>
            </a:avLst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655302" y="5369384"/>
            <a:ext cx="301542" cy="312200"/>
          </a:xfrm>
          <a:prstGeom prst="wedgeEllipseCallout">
            <a:avLst>
              <a:gd name="adj1" fmla="val 6878"/>
              <a:gd name="adj2" fmla="val -128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04860"/>
              </p:ext>
            </p:extLst>
          </p:nvPr>
        </p:nvGraphicFramePr>
        <p:xfrm>
          <a:off x="823946" y="5695775"/>
          <a:ext cx="7634034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任意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solidFill>
                            <a:srgbClr val="FF0000"/>
                          </a:solidFill>
                        </a:rPr>
                        <a:t>/tmp/work2</a:t>
                      </a:r>
                      <a:endParaRPr kumimoji="1" lang="ja-JP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5" name="フローチャート: 組合せ 24"/>
          <p:cNvSpPr/>
          <p:nvPr/>
        </p:nvSpPr>
        <p:spPr bwMode="auto">
          <a:xfrm>
            <a:off x="4448991" y="5238452"/>
            <a:ext cx="316290" cy="25514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5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7" y="2174860"/>
            <a:ext cx="7496323" cy="344875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96" y="5232914"/>
            <a:ext cx="6040604" cy="12918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.5</a:t>
            </a:r>
            <a:r>
              <a:rPr kumimoji="1" lang="ja-JP" altLang="en-US" dirty="0" smtClean="0"/>
              <a:t>　メニューエクスポート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ja-JP" altLang="en-US" b="1" dirty="0" smtClean="0"/>
              <a:t>エクスポートを実行する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ja-JP" altLang="en-US" dirty="0" smtClean="0"/>
              <a:t>登録した情報を選択し、エクスポートを実行しましょう。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endParaRPr lang="en-US" altLang="ja-JP" sz="1400" dirty="0" smtClean="0"/>
          </a:p>
          <a:p>
            <a:pPr indent="0">
              <a:buNone/>
            </a:pPr>
            <a:r>
              <a:rPr lang="ja-JP" altLang="en-US" sz="1600" dirty="0" smtClean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 smtClean="0"/>
              <a:t>エクスポート</a:t>
            </a:r>
            <a:r>
              <a:rPr lang="en-US" altLang="ja-JP" sz="1600" b="1" dirty="0" smtClean="0"/>
              <a:t>/</a:t>
            </a:r>
            <a:r>
              <a:rPr lang="ja-JP" altLang="en-US" sz="1600" b="1" dirty="0" smtClean="0"/>
              <a:t>イン</a:t>
            </a:r>
            <a:r>
              <a:rPr lang="ja-JP" altLang="en-US" sz="1600" b="1" dirty="0"/>
              <a:t>ポート</a:t>
            </a:r>
            <a:r>
              <a:rPr lang="en-US" altLang="ja-JP" sz="1600" b="1" dirty="0" smtClean="0"/>
              <a:t> &gt; </a:t>
            </a:r>
            <a:r>
              <a:rPr lang="ja-JP" altLang="en-US" sz="1600" b="1" dirty="0" smtClean="0"/>
              <a:t>メニューエクスポート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32000" y="3429000"/>
            <a:ext cx="100800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1902246" y="3955440"/>
            <a:ext cx="3119190" cy="311568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「すべてのメニュー」にチェックを入れる。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1720215" y="3928125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293600" y="835200"/>
            <a:ext cx="1701894" cy="2202288"/>
            <a:chOff x="7278386" y="823377"/>
            <a:chExt cx="1701894" cy="2202288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データの</a:t>
              </a:r>
              <a:r>
                <a:rPr lang="ja-JP" altLang="en-US" sz="1400" b="1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1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インポート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ホームベース 20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  <a:latin typeface="+mn-ea"/>
                </a:rPr>
                <a:t>エクスポート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ファイルの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ja-JP" sz="900" b="1" dirty="0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ダウンロード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エクスポートの実行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b="1" smtClean="0">
                  <a:solidFill>
                    <a:schemeClr val="tx1"/>
                  </a:solidFill>
                  <a:latin typeface="+mn-ea"/>
                </a:rPr>
                <a:t>メニューの作成・入力</a:t>
              </a:r>
              <a:endParaRPr kumimoji="1" lang="ja-JP" altLang="en-US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7" name="角丸四角形 26"/>
          <p:cNvSpPr/>
          <p:nvPr/>
        </p:nvSpPr>
        <p:spPr bwMode="auto">
          <a:xfrm>
            <a:off x="3823671" y="5627436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630401" y="5463345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2483710" y="5828456"/>
            <a:ext cx="1008244" cy="24262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8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23064"/>
          <a:stretch/>
        </p:blipFill>
        <p:spPr>
          <a:xfrm>
            <a:off x="328749" y="3304119"/>
            <a:ext cx="7950786" cy="8449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メニューエクスポート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err="1" smtClean="0"/>
              <a:t>kym</a:t>
            </a:r>
            <a:r>
              <a:rPr lang="ja-JP" altLang="en-US" b="1" dirty="0" smtClean="0"/>
              <a:t>ファイルをダウンロードする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実行したエクスポートのデータをダウンロードしましょう。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indent="0">
              <a:buNone/>
            </a:pPr>
            <a:r>
              <a:rPr lang="ja-JP" altLang="en-US" sz="1600" dirty="0" smtClean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</a:t>
            </a:r>
            <a:r>
              <a:rPr lang="en-US" altLang="ja-JP" sz="1600" b="1" dirty="0"/>
              <a:t> &gt; 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　　　　  メニューエクスポート</a:t>
            </a:r>
            <a:r>
              <a:rPr lang="en-US" altLang="ja-JP" sz="1600" b="1" dirty="0" smtClean="0"/>
              <a:t>/</a:t>
            </a:r>
            <a:r>
              <a:rPr lang="ja-JP" altLang="en-US" sz="1600" b="1" dirty="0" smtClean="0"/>
              <a:t>インポート管理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エクスポート状況の一覧から、</a:t>
            </a:r>
            <a:r>
              <a:rPr lang="en-US" altLang="ja-JP" sz="1600" dirty="0" err="1"/>
              <a:t>kym</a:t>
            </a:r>
            <a:r>
              <a:rPr lang="ja-JP" altLang="en-US" sz="1600" dirty="0"/>
              <a:t>ファイルをダウンロード</a:t>
            </a:r>
            <a:r>
              <a:rPr lang="ja-JP" altLang="en-US" sz="1600" dirty="0" smtClean="0"/>
              <a:t>する</a:t>
            </a:r>
            <a:endParaRPr lang="ja-JP" altLang="en-US" sz="1600" dirty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779890" y="3933070"/>
            <a:ext cx="1541513" cy="24119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293600" y="835200"/>
            <a:ext cx="1701894" cy="2202288"/>
            <a:chOff x="7278386" y="823377"/>
            <a:chExt cx="1701894" cy="2202288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データの</a:t>
              </a:r>
              <a:r>
                <a:rPr lang="ja-JP" altLang="en-US" sz="1400" b="1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1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インポート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ホームベース 29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tx1"/>
                  </a:solidFill>
                  <a:latin typeface="+mn-ea"/>
                </a:rPr>
                <a:t>エクスポート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ファイルの</a:t>
              </a:r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ダウンロード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エクスポートの実行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b="1" smtClean="0">
                  <a:solidFill>
                    <a:schemeClr val="tx1"/>
                  </a:solidFill>
                  <a:latin typeface="+mn-ea"/>
                </a:rPr>
                <a:t>メニューの作成・入力</a:t>
              </a:r>
              <a:endParaRPr kumimoji="1" lang="ja-JP" altLang="en-US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6" name="円形吹き出し 35"/>
          <p:cNvSpPr/>
          <p:nvPr/>
        </p:nvSpPr>
        <p:spPr bwMode="auto">
          <a:xfrm>
            <a:off x="5249233" y="4257060"/>
            <a:ext cx="288040" cy="315543"/>
          </a:xfrm>
          <a:prstGeom prst="wedgeEllipseCallout">
            <a:avLst>
              <a:gd name="adj1" fmla="val -86609"/>
              <a:gd name="adj2" fmla="val -8217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2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386061"/>
            <a:ext cx="6402156" cy="382107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81" y="5352168"/>
            <a:ext cx="3100156" cy="11756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メニューインポート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インポートを実行する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ここからは移行先サーバでの操作となります。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err="1" smtClean="0"/>
              <a:t>kym</a:t>
            </a:r>
            <a:r>
              <a:rPr lang="ja-JP" altLang="en-US" dirty="0" smtClean="0"/>
              <a:t>ファイルをアップロードし、インポートを実行しましょう。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 </a:t>
            </a:r>
            <a:r>
              <a:rPr lang="en-US" altLang="ja-JP" sz="1600" b="1" dirty="0"/>
              <a:t>&gt; </a:t>
            </a:r>
            <a:r>
              <a:rPr lang="ja-JP" altLang="en-US" sz="1600" b="1" dirty="0" smtClean="0"/>
              <a:t> </a:t>
            </a:r>
            <a:r>
              <a:rPr lang="ja-JP" altLang="en-US" sz="1600" b="1" dirty="0"/>
              <a:t>メニュ</a:t>
            </a:r>
            <a:r>
              <a:rPr lang="ja-JP" altLang="en-US" sz="1600" b="1" dirty="0" smtClean="0"/>
              <a:t>ーインポート</a:t>
            </a:r>
            <a:endParaRPr lang="ja-JP" altLang="en-US" sz="1600" b="1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436472" y="3202213"/>
            <a:ext cx="2808390" cy="415077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ファイルをアップロードする。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436424" y="2784616"/>
            <a:ext cx="1545860" cy="25373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519980" y="4521588"/>
            <a:ext cx="1187394" cy="20359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987272" y="4763550"/>
            <a:ext cx="3456480" cy="492770"/>
            <a:chOff x="1858380" y="4269155"/>
            <a:chExt cx="3456480" cy="49277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051650" y="4423133"/>
              <a:ext cx="3263210" cy="33879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「すべてのメニュー」にチェックを入れる。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円形吹き出し 40"/>
            <p:cNvSpPr/>
            <p:nvPr/>
          </p:nvSpPr>
          <p:spPr bwMode="auto">
            <a:xfrm>
              <a:off x="1858380" y="4269155"/>
              <a:ext cx="288040" cy="315543"/>
            </a:xfrm>
            <a:prstGeom prst="wedgeEllipseCallout">
              <a:avLst>
                <a:gd name="adj1" fmla="val -137348"/>
                <a:gd name="adj2" fmla="val -7542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２</a:t>
              </a:r>
            </a:p>
          </p:txBody>
        </p:sp>
      </p:grpSp>
      <p:sp>
        <p:nvSpPr>
          <p:cNvPr id="52" name="正方形/長方形 51"/>
          <p:cNvSpPr/>
          <p:nvPr/>
        </p:nvSpPr>
        <p:spPr bwMode="auto">
          <a:xfrm>
            <a:off x="7293600" y="835200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ホームベース 54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smtClean="0">
                <a:solidFill>
                  <a:schemeClr val="tx1"/>
                </a:solidFill>
                <a:latin typeface="+mn-ea"/>
              </a:rPr>
              <a:t>kym</a:t>
            </a:r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ファイルの</a:t>
            </a:r>
            <a:r>
              <a:rPr kumimoji="1" lang="en-US" altLang="ja-JP" sz="900" b="1" smtClean="0">
                <a:solidFill>
                  <a:schemeClr val="tx1"/>
                </a:solidFill>
                <a:latin typeface="+mn-ea"/>
              </a:rPr>
              <a:t/>
            </a:r>
            <a:br>
              <a:rPr kumimoji="1" lang="en-US" altLang="ja-JP" sz="900" b="1" smtClean="0">
                <a:solidFill>
                  <a:schemeClr val="tx1"/>
                </a:solidFill>
                <a:latin typeface="+mn-ea"/>
              </a:rPr>
            </a:br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ダウンロード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ja-JP" altLang="en-US" sz="900" b="1" smtClean="0">
                <a:latin typeface="+mn-ea"/>
              </a:rPr>
              <a:t>インポートの実行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243202" y="3048235"/>
            <a:ext cx="288040" cy="315543"/>
          </a:xfrm>
          <a:prstGeom prst="wedgeEllipseCallout">
            <a:avLst>
              <a:gd name="adj1" fmla="val -147929"/>
              <a:gd name="adj2" fmla="val -5852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5220089" y="5445280"/>
            <a:ext cx="3672511" cy="1079610"/>
            <a:chOff x="5244297" y="5387723"/>
            <a:chExt cx="3479831" cy="1079610"/>
          </a:xfrm>
        </p:grpSpPr>
        <p:sp>
          <p:nvSpPr>
            <p:cNvPr id="61" name="角丸四角形 60"/>
            <p:cNvSpPr/>
            <p:nvPr/>
          </p:nvSpPr>
          <p:spPr bwMode="auto">
            <a:xfrm>
              <a:off x="5527049" y="5819782"/>
              <a:ext cx="3197079" cy="647551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smtClean="0">
                  <a:solidFill>
                    <a:srgbClr val="FF0000"/>
                  </a:solidFill>
                  <a:latin typeface="+mn-ea"/>
                </a:rPr>
                <a:t>廃止されたデータを除外してインポートする</a:t>
              </a:r>
              <a:endParaRPr lang="en-US" altLang="ja-JP" sz="1200" smtClean="0">
                <a:solidFill>
                  <a:srgbClr val="FF0000"/>
                </a:solidFill>
                <a:latin typeface="+mn-ea"/>
              </a:endParaRPr>
            </a:p>
            <a:p>
              <a:r>
                <a:rPr lang="ja-JP" altLang="en-US" sz="1200" smtClean="0">
                  <a:solidFill>
                    <a:schemeClr val="tx1"/>
                  </a:solidFill>
                  <a:latin typeface="+mn-ea"/>
                </a:rPr>
                <a:t>こともできます</a:t>
              </a:r>
              <a:r>
                <a:rPr lang="ja-JP" altLang="en-US" sz="1200">
                  <a:solidFill>
                    <a:schemeClr val="tx1"/>
                  </a:solidFill>
                  <a:latin typeface="+mn-ea"/>
                </a:rPr>
                <a:t>。</a:t>
              </a:r>
              <a:endParaRPr lang="en-US" altLang="ja-JP" sz="120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円/楕円 44"/>
            <p:cNvSpPr/>
            <p:nvPr/>
          </p:nvSpPr>
          <p:spPr bwMode="auto">
            <a:xfrm>
              <a:off x="5244297" y="5387723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267770" y="5548232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38" name="正方形/長方形 37"/>
          <p:cNvSpPr/>
          <p:nvPr/>
        </p:nvSpPr>
        <p:spPr bwMode="auto">
          <a:xfrm>
            <a:off x="1234304" y="5741267"/>
            <a:ext cx="1537446" cy="2620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865683" y="6049782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インポート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675126" y="5843614"/>
            <a:ext cx="288040" cy="350812"/>
          </a:xfrm>
          <a:prstGeom prst="wedgeEllipseCallout">
            <a:avLst>
              <a:gd name="adj1" fmla="val -71211"/>
              <a:gd name="adj2" fmla="val -3679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5260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0" y="3460018"/>
            <a:ext cx="8462465" cy="8870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メニューインポート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インポートのステータスを確認する</a:t>
            </a:r>
          </a:p>
          <a:p>
            <a:pPr marL="180000" lvl="1" indent="0">
              <a:buNone/>
            </a:pPr>
            <a:r>
              <a:rPr lang="ja-JP" altLang="en-US" dirty="0" smtClean="0"/>
              <a:t>実行したインポートの情報を確認し、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ステータスが「完了」となっていることを確かめましょう。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0" b="1" dirty="0" smtClean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 </a:t>
            </a:r>
            <a:r>
              <a:rPr lang="en-US" altLang="ja-JP" sz="1600" b="1" dirty="0"/>
              <a:t>&gt; </a:t>
            </a:r>
            <a:endParaRPr lang="en-US" altLang="ja-JP" sz="1600" b="1" dirty="0" smtClean="0"/>
          </a:p>
          <a:p>
            <a:pPr marL="0" indent="0">
              <a:buNone/>
            </a:pPr>
            <a:r>
              <a:rPr lang="en-US" altLang="ja-JP" sz="1600" b="1" dirty="0"/>
              <a:t> </a:t>
            </a:r>
            <a:r>
              <a:rPr lang="en-US" altLang="ja-JP" sz="1600" b="1" dirty="0" smtClean="0"/>
              <a:t>             </a:t>
            </a:r>
            <a:r>
              <a:rPr lang="ja-JP" altLang="en-US" sz="1600" b="1" dirty="0" smtClean="0"/>
              <a:t>メニューエクスポート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</a:t>
            </a:r>
            <a:r>
              <a:rPr lang="ja-JP" altLang="en-US" sz="1600" b="1" dirty="0" smtClean="0"/>
              <a:t>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実行したインポートのステータスが「完了」であることを確認</a:t>
            </a:r>
            <a:r>
              <a:rPr lang="ja-JP" altLang="en-US" sz="1600" dirty="0" smtClean="0"/>
              <a:t>する</a:t>
            </a:r>
            <a:endParaRPr lang="ja-JP" altLang="en-US" sz="1600" dirty="0"/>
          </a:p>
          <a:p>
            <a:pPr marL="0" indent="0">
              <a:buNone/>
            </a:pPr>
            <a:endParaRPr lang="en-US" altLang="ja-JP" sz="2400" b="1" dirty="0" smtClean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187530" y="3882832"/>
            <a:ext cx="720100" cy="4435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ホームベース 37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  <a:latin typeface="+mn-ea"/>
              </a:rPr>
              <a:t>エクスポート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solidFill>
                  <a:schemeClr val="tx1"/>
                </a:solidFill>
                <a:latin typeface="+mn-ea"/>
              </a:rPr>
              <a:t>インポートの確認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ja-JP" altLang="en-US" sz="900" b="1" smtClean="0">
                <a:latin typeface="+mn-ea"/>
              </a:rPr>
              <a:t>インポートの実行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5013"/>
          <a:stretch/>
        </p:blipFill>
        <p:spPr>
          <a:xfrm>
            <a:off x="393971" y="4955476"/>
            <a:ext cx="8082685" cy="154344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4459" cy="3314294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インポート結果を確認する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移行されたメニューを確認しましょう。各レコードの変更履歴も移行されています。合わせて確認してみましょう。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</a:t>
            </a:r>
            <a:r>
              <a:rPr lang="en-US" altLang="ja-JP" dirty="0"/>
              <a:t>: </a:t>
            </a:r>
            <a:r>
              <a:rPr lang="ja-JP" altLang="en-US" b="1" dirty="0" smtClean="0"/>
              <a:t>サーバ基本設定 </a:t>
            </a:r>
            <a:r>
              <a:rPr lang="en-US" altLang="ja-JP" b="1" dirty="0"/>
              <a:t>&gt; </a:t>
            </a:r>
            <a:r>
              <a:rPr lang="ja-JP" altLang="en-US" b="1" dirty="0" smtClean="0"/>
              <a:t>ディレクトリ設定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[</a:t>
            </a:r>
            <a:r>
              <a:rPr lang="ja-JP" altLang="en-US" dirty="0"/>
              <a:t>フィルタ</a:t>
            </a:r>
            <a:r>
              <a:rPr lang="en-US" altLang="ja-JP" dirty="0"/>
              <a:t>]</a:t>
            </a:r>
            <a:r>
              <a:rPr lang="ja-JP" altLang="en-US" dirty="0"/>
              <a:t>を押下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ja-JP" altLang="en-US" dirty="0">
                <a:solidFill>
                  <a:srgbClr val="FF0000"/>
                </a:solidFill>
              </a:rPr>
              <a:t>データポータビリティプロシージャ</a:t>
            </a:r>
            <a:r>
              <a:rPr lang="ja-JP" altLang="en-US" dirty="0"/>
              <a:t>」によってメニュー情報が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移行されていることを確認する</a:t>
            </a:r>
          </a:p>
          <a:p>
            <a:pPr marL="0" indent="0">
              <a:buNone/>
            </a:pPr>
            <a:endParaRPr lang="ja-JP" altLang="en-US" sz="16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71" y="3202401"/>
            <a:ext cx="7273636" cy="8642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メニューインポート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7293600" y="835200"/>
            <a:ext cx="1701894" cy="2173564"/>
            <a:chOff x="7278386" y="823377"/>
            <a:chExt cx="1701894" cy="2173564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7278386" y="823377"/>
              <a:ext cx="1701894" cy="2173564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chemeClr val="tx1"/>
                  </a:solidFill>
                  <a:latin typeface="+mn-ea"/>
                </a:rPr>
                <a:t>データの</a:t>
              </a:r>
              <a:r>
                <a:rPr lang="ja-JP" altLang="en-US" sz="14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37553" y="1939650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インポート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ホームベース 37"/>
            <p:cNvSpPr/>
            <p:nvPr/>
          </p:nvSpPr>
          <p:spPr bwMode="auto">
            <a:xfrm rot="5400000">
              <a:off x="7194583" y="2534658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tx1"/>
                  </a:solidFill>
                  <a:latin typeface="+mn-ea"/>
                </a:rPr>
                <a:t>エクスポート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653103" y="2587189"/>
              <a:ext cx="1223595" cy="312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インポートの確認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652393" y="2305679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インポートの実行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b="1" dirty="0" smtClean="0">
                  <a:solidFill>
                    <a:schemeClr val="tx1"/>
                  </a:solidFill>
                  <a:latin typeface="+mn-ea"/>
                </a:rPr>
                <a:t>メニューの作成・入力</a:t>
              </a:r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6516270" y="3529765"/>
            <a:ext cx="1076343" cy="47486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8905" y="4306580"/>
            <a:ext cx="7158163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2900" lvl="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dirty="0" smtClean="0">
                <a:solidFill>
                  <a:srgbClr val="000000"/>
                </a:solidFill>
              </a:rPr>
              <a:t>[</a:t>
            </a:r>
            <a:r>
              <a:rPr lang="ja-JP" altLang="en-US" sz="1600" kern="0" dirty="0" smtClean="0">
                <a:solidFill>
                  <a:srgbClr val="000000"/>
                </a:solidFill>
              </a:rPr>
              <a:t>変更</a:t>
            </a:r>
            <a:r>
              <a:rPr lang="ja-JP" altLang="en-US" sz="1600" kern="0" dirty="0">
                <a:solidFill>
                  <a:srgbClr val="000000"/>
                </a:solidFill>
              </a:rPr>
              <a:t>履歴</a:t>
            </a:r>
            <a:r>
              <a:rPr lang="en-US" altLang="ja-JP" sz="1600" kern="0" dirty="0" smtClean="0">
                <a:solidFill>
                  <a:srgbClr val="000000"/>
                </a:solidFill>
              </a:rPr>
              <a:t>]</a:t>
            </a:r>
            <a:r>
              <a:rPr lang="ja-JP" altLang="en-US" sz="1600" kern="0" dirty="0" err="1">
                <a:solidFill>
                  <a:srgbClr val="000000"/>
                </a:solidFill>
              </a:rPr>
              <a:t>を</a:t>
            </a:r>
            <a:r>
              <a:rPr lang="ja-JP" altLang="en-US" sz="1600" kern="0" dirty="0" err="1" smtClean="0">
                <a:solidFill>
                  <a:srgbClr val="000000"/>
                </a:solidFill>
              </a:rPr>
              <a:t>押</a:t>
            </a:r>
            <a:r>
              <a:rPr lang="ja-JP" altLang="en-US" sz="1600" kern="0" dirty="0" smtClean="0">
                <a:solidFill>
                  <a:srgbClr val="000000"/>
                </a:solidFill>
              </a:rPr>
              <a:t>下し、登録したレコードのナンバーを入力する</a:t>
            </a:r>
            <a:endParaRPr lang="en-US" altLang="ja-JP" sz="1600" kern="0" dirty="0" smtClean="0">
              <a:solidFill>
                <a:srgbClr val="000000"/>
              </a:solidFill>
            </a:endParaRPr>
          </a:p>
          <a:p>
            <a:pPr marL="52290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dirty="0">
                <a:solidFill>
                  <a:srgbClr val="000000"/>
                </a:solidFill>
              </a:rPr>
              <a:t>[</a:t>
            </a:r>
            <a:r>
              <a:rPr lang="ja-JP" altLang="en-US" sz="1600" kern="0" dirty="0">
                <a:solidFill>
                  <a:srgbClr val="000000"/>
                </a:solidFill>
              </a:rPr>
              <a:t>表示</a:t>
            </a:r>
            <a:r>
              <a:rPr lang="en-US" altLang="ja-JP" sz="1600" kern="0" dirty="0">
                <a:solidFill>
                  <a:srgbClr val="000000"/>
                </a:solidFill>
              </a:rPr>
              <a:t>]</a:t>
            </a:r>
            <a:r>
              <a:rPr lang="ja-JP" altLang="en-US" sz="1600" kern="0" dirty="0" err="1">
                <a:solidFill>
                  <a:srgbClr val="000000"/>
                </a:solidFill>
              </a:rPr>
              <a:t>を押</a:t>
            </a:r>
            <a:r>
              <a:rPr lang="ja-JP" altLang="en-US" sz="1600" kern="0" dirty="0">
                <a:solidFill>
                  <a:srgbClr val="000000"/>
                </a:solidFill>
              </a:rPr>
              <a:t>下し、</a:t>
            </a:r>
            <a:r>
              <a:rPr lang="ja-JP" altLang="en-US" sz="1600" kern="0" dirty="0">
                <a:solidFill>
                  <a:srgbClr val="FF0000"/>
                </a:solidFill>
              </a:rPr>
              <a:t>変更履歴</a:t>
            </a:r>
            <a:r>
              <a:rPr lang="ja-JP" altLang="en-US" sz="1600" kern="0" dirty="0">
                <a:solidFill>
                  <a:srgbClr val="000000"/>
                </a:solidFill>
              </a:rPr>
              <a:t>の情報が移行されていることを確認</a:t>
            </a:r>
            <a:r>
              <a:rPr lang="ja-JP" altLang="en-US" sz="1600" kern="0" dirty="0" smtClean="0">
                <a:solidFill>
                  <a:srgbClr val="000000"/>
                </a:solidFill>
              </a:rPr>
              <a:t>する</a:t>
            </a:r>
            <a:endParaRPr lang="ja-JP" altLang="en-US" sz="1600" kern="0" dirty="0">
              <a:solidFill>
                <a:srgbClr val="00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98960" y="5343916"/>
            <a:ext cx="787342" cy="1653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1398111" y="5111050"/>
            <a:ext cx="288040" cy="315543"/>
          </a:xfrm>
          <a:prstGeom prst="wedgeEllipseCallout">
            <a:avLst>
              <a:gd name="adj1" fmla="val -93886"/>
              <a:gd name="adj2" fmla="val 1754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775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実習②　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一括エクスポート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26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88550"/>
            <a:ext cx="7344000" cy="590349"/>
          </a:xfrm>
        </p:spPr>
        <p:txBody>
          <a:bodyPr/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目次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7345020" cy="54992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>
                <a:hlinkClick r:id="rId2" action="ppaction://hlinksldjump"/>
              </a:rPr>
              <a:t>本書について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実習①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メニューエクスポート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インポート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3" action="ppaction://hlinksldjump"/>
              </a:rPr>
              <a:t>作業環境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4" action="ppaction://hlinksldjump"/>
              </a:rPr>
              <a:t>メニューエクスポート</a:t>
            </a:r>
            <a:r>
              <a:rPr lang="en-US" altLang="ja-JP" sz="2000" dirty="0" smtClean="0">
                <a:hlinkClick r:id="rId4" action="ppaction://hlinksldjump"/>
              </a:rPr>
              <a:t>/</a:t>
            </a:r>
            <a:r>
              <a:rPr lang="ja-JP" altLang="en-US" sz="2000" dirty="0" smtClean="0">
                <a:hlinkClick r:id="rId4" action="ppaction://hlinksldjump"/>
              </a:rPr>
              <a:t>インポートの作業手順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5" action="ppaction://hlinksldjump"/>
              </a:rPr>
              <a:t>データ</a:t>
            </a:r>
            <a:r>
              <a:rPr lang="ja-JP" altLang="en-US" sz="2000" dirty="0">
                <a:hlinkClick r:id="rId5" action="ppaction://hlinksldjump"/>
              </a:rPr>
              <a:t>登録</a:t>
            </a:r>
            <a:endParaRPr lang="en-US" altLang="ja-JP" sz="2000" dirty="0">
              <a:hlinkClick r:id="rId5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6" action="ppaction://hlinksldjump"/>
              </a:rPr>
              <a:t>メニューの作成・入力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7" action="ppaction://hlinksldjump"/>
              </a:rPr>
              <a:t>メニューエクスポート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8" action="ppaction://hlinksldjump"/>
              </a:rPr>
              <a:t>メニュー</a:t>
            </a:r>
            <a:r>
              <a:rPr lang="ja-JP" altLang="en-US" sz="2000" dirty="0">
                <a:hlinkClick r:id="rId8" action="ppaction://hlinksldjump"/>
              </a:rPr>
              <a:t>インポート</a:t>
            </a: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r>
              <a:rPr lang="en-US" altLang="ja-JP" sz="2000" dirty="0" smtClean="0"/>
              <a:t>3.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実習②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Excel</a:t>
            </a:r>
            <a:r>
              <a:rPr lang="ja-JP" altLang="en-US" sz="2000" dirty="0" smtClean="0"/>
              <a:t>一括エクスポート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インポート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hlinkClick r:id="rId9" action="ppaction://hlinksldjump"/>
              </a:rPr>
              <a:t>作業</a:t>
            </a:r>
            <a:r>
              <a:rPr lang="ja-JP" altLang="en-US" sz="2000" dirty="0" smtClean="0">
                <a:hlinkClick r:id="rId9" action="ppaction://hlinksldjump"/>
              </a:rPr>
              <a:t>環境</a:t>
            </a:r>
            <a:endParaRPr lang="en-US" altLang="ja-JP" sz="2000" dirty="0">
              <a:hlinkClick r:id="rId5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0" action="ppaction://hlinksldjump"/>
              </a:rPr>
              <a:t>Excel</a:t>
            </a:r>
            <a:r>
              <a:rPr lang="ja-JP" altLang="en-US" sz="2000" dirty="0" smtClean="0">
                <a:hlinkClick r:id="rId10" action="ppaction://hlinksldjump"/>
              </a:rPr>
              <a:t>一括エクスポート</a:t>
            </a:r>
            <a:r>
              <a:rPr lang="en-US" altLang="ja-JP" sz="2000" dirty="0" smtClean="0">
                <a:hlinkClick r:id="rId10" action="ppaction://hlinksldjump"/>
              </a:rPr>
              <a:t>/</a:t>
            </a:r>
            <a:r>
              <a:rPr lang="ja-JP" altLang="en-US" sz="2000" dirty="0" smtClean="0">
                <a:hlinkClick r:id="rId10" action="ppaction://hlinksldjump"/>
              </a:rPr>
              <a:t>インポート作業手順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1" action="ppaction://hlinksldjump"/>
              </a:rPr>
              <a:t>Excel</a:t>
            </a:r>
            <a:r>
              <a:rPr lang="ja-JP" altLang="en-US" sz="2000" dirty="0" smtClean="0">
                <a:hlinkClick r:id="rId11" action="ppaction://hlinksldjump"/>
              </a:rPr>
              <a:t>一括エクスポート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2" action="ppaction://hlinksldjump"/>
              </a:rPr>
              <a:t>Excel</a:t>
            </a:r>
            <a:r>
              <a:rPr lang="ja-JP" altLang="en-US" sz="2000" dirty="0" smtClean="0">
                <a:hlinkClick r:id="rId12" action="ppaction://hlinksldjump"/>
              </a:rPr>
              <a:t>ファイル編集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3" action="ppaction://hlinksldjump"/>
              </a:rPr>
              <a:t>Excel</a:t>
            </a:r>
            <a:r>
              <a:rPr lang="ja-JP" altLang="en-US" sz="2000" dirty="0">
                <a:hlinkClick r:id="rId13" action="ppaction://hlinksldjump"/>
              </a:rPr>
              <a:t>一括</a:t>
            </a:r>
            <a:r>
              <a:rPr lang="ja-JP" altLang="en-US" sz="2000" dirty="0" smtClean="0">
                <a:hlinkClick r:id="rId13" action="ppaction://hlinksldjump"/>
              </a:rPr>
              <a:t>インポート</a:t>
            </a:r>
            <a:endParaRPr lang="en-US" altLang="ja-JP" sz="2000" dirty="0"/>
          </a:p>
          <a:p>
            <a:endParaRPr lang="en-US" altLang="ja-JP" dirty="0"/>
          </a:p>
          <a:p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kumimoji="1" lang="ja-JP" altLang="en-US" dirty="0" smtClean="0"/>
              <a:t>　作業環境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作業環境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本章</a:t>
            </a:r>
            <a:r>
              <a:rPr lang="ja-JP" altLang="en-US" sz="1600" dirty="0" smtClean="0"/>
              <a:t>で使用する作業環境は以下の通りです。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シナリオの実行に必要な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サーバ</a:t>
            </a:r>
            <a:r>
              <a:rPr lang="ja-JP" altLang="en-US" sz="1600" dirty="0"/>
              <a:t>は</a:t>
            </a:r>
            <a:r>
              <a:rPr lang="ja-JP" altLang="en-US" sz="1600" dirty="0" smtClean="0"/>
              <a:t>１台です。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r>
              <a:rPr lang="ja-JP" altLang="en-US" sz="1600" b="1" dirty="0" smtClean="0"/>
              <a:t>クライアント端末　　　　　　</a:t>
            </a:r>
            <a:r>
              <a:rPr lang="en-US" altLang="ja-JP" sz="1600" b="1" dirty="0" smtClean="0"/>
              <a:t>ITA</a:t>
            </a:r>
            <a:r>
              <a:rPr lang="ja-JP" altLang="en-US" sz="1600" b="1" dirty="0"/>
              <a:t>サーバー　</a:t>
            </a:r>
            <a:r>
              <a:rPr lang="en-US" altLang="ja-JP" sz="1600" b="1" dirty="0"/>
              <a:t>1</a:t>
            </a:r>
            <a:r>
              <a:rPr lang="ja-JP" altLang="en-US" sz="1600" b="1" dirty="0"/>
              <a:t>台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　　</a:t>
            </a:r>
            <a:r>
              <a:rPr lang="ja-JP" altLang="en-US" sz="1600" b="1" dirty="0" smtClean="0"/>
              <a:t>・</a:t>
            </a:r>
            <a:r>
              <a:rPr lang="en-US" altLang="ja-JP" sz="1600" dirty="0"/>
              <a:t>CentOS 7</a:t>
            </a:r>
            <a:r>
              <a:rPr lang="ja-JP" altLang="en-US" sz="1600" dirty="0"/>
              <a:t> </a:t>
            </a:r>
            <a:r>
              <a:rPr lang="en-US" altLang="ja-JP" sz="1600" dirty="0"/>
              <a:t>(※1)</a:t>
            </a:r>
            <a:br>
              <a:rPr lang="en-US" altLang="ja-JP" sz="1600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Google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Chrome</a:t>
            </a:r>
            <a:r>
              <a:rPr lang="ja-JP" altLang="en-US" sz="1600" dirty="0" smtClean="0"/>
              <a:t>               ・</a:t>
            </a:r>
            <a:r>
              <a:rPr lang="en-US" altLang="ja-JP" sz="1600" dirty="0" smtClean="0"/>
              <a:t>ITA </a:t>
            </a:r>
            <a:r>
              <a:rPr lang="en-US" altLang="ja-JP" sz="1600" dirty="0" smtClean="0"/>
              <a:t>1.9.0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                                        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 smtClean="0"/>
              <a:t>2.11.7 </a:t>
            </a:r>
            <a:r>
              <a:rPr lang="ja-JP" altLang="en-US" sz="1600" dirty="0" smtClean="0"/>
              <a:t>　　　　　　　　　　　　　　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3410" y="6021360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 </a:t>
            </a:r>
            <a:r>
              <a:rPr kumimoji="1" lang="ja-JP" altLang="en-US" sz="1200" dirty="0" smtClean="0"/>
              <a:t>今回はホストサーバーとして</a:t>
            </a:r>
            <a:r>
              <a:rPr kumimoji="1" lang="en-US" altLang="ja-JP" sz="1200" dirty="0" smtClean="0"/>
              <a:t>CentOS7</a:t>
            </a:r>
            <a:r>
              <a:rPr kumimoji="1" lang="ja-JP" altLang="en-US" sz="1200" dirty="0" smtClean="0"/>
              <a:t>を利用致しますが、</a:t>
            </a:r>
            <a:r>
              <a:rPr kumimoji="1" lang="en-US" altLang="ja-JP" sz="1200" dirty="0" smtClean="0"/>
              <a:t>ITA</a:t>
            </a:r>
            <a:r>
              <a:rPr kumimoji="1" lang="ja-JP" altLang="en-US" sz="1200" dirty="0" smtClean="0"/>
              <a:t>は</a:t>
            </a:r>
            <a:r>
              <a:rPr kumimoji="1" lang="en-US" altLang="ja-JP" sz="1200" dirty="0" smtClean="0"/>
              <a:t>RHEL7</a:t>
            </a:r>
            <a:r>
              <a:rPr kumimoji="1" lang="ja-JP" altLang="en-US" sz="1200" dirty="0" smtClean="0"/>
              <a:t>系および</a:t>
            </a:r>
            <a:r>
              <a:rPr kumimoji="1" lang="en-US" altLang="ja-JP" sz="1200" dirty="0" smtClean="0"/>
              <a:t>RHEL8</a:t>
            </a:r>
            <a:r>
              <a:rPr kumimoji="1" lang="ja-JP" altLang="en-US" sz="1200" dirty="0" smtClean="0"/>
              <a:t>系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OS</a:t>
            </a:r>
            <a:r>
              <a:rPr lang="ja-JP" altLang="en-US" sz="1200" dirty="0" smtClean="0"/>
              <a:t>で導入いただけます。</a:t>
            </a:r>
            <a:endParaRPr kumimoji="1" lang="ja-JP" altLang="en-US" sz="1200" dirty="0"/>
          </a:p>
        </p:txBody>
      </p: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720000" y="3600000"/>
            <a:ext cx="7482730" cy="1800000"/>
            <a:chOff x="559412" y="2159294"/>
            <a:chExt cx="7612878" cy="183130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6084000" y="2310105"/>
              <a:ext cx="2088290" cy="1366100"/>
              <a:chOff x="1738055" y="4404993"/>
              <a:chExt cx="2088290" cy="1366100"/>
            </a:xfrm>
          </p:grpSpPr>
          <p:sp>
            <p:nvSpPr>
              <p:cNvPr id="9" name="正方形/長方形 8"/>
              <p:cNvSpPr/>
              <p:nvPr/>
            </p:nvSpPr>
            <p:spPr bwMode="auto">
              <a:xfrm>
                <a:off x="1738055" y="4404993"/>
                <a:ext cx="2088290" cy="1366100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ja-JP" sz="1400" dirty="0" smtClean="0">
                    <a:solidFill>
                      <a:srgbClr val="002960"/>
                    </a:solidFill>
                    <a:latin typeface="+mn-ea"/>
                  </a:rPr>
                  <a:t>CentOS 7</a:t>
                </a:r>
                <a:endParaRPr kumimoji="1" lang="ja-JP" altLang="en-US" sz="1400" dirty="0" smtClean="0">
                  <a:solidFill>
                    <a:srgbClr val="002960"/>
                  </a:solidFill>
                  <a:latin typeface="+mn-ea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2098105" y="4791003"/>
                <a:ext cx="1440200" cy="435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200" dirty="0" smtClean="0">
                    <a:latin typeface="+mn-ea"/>
                  </a:rPr>
                  <a:t>ITA</a:t>
                </a:r>
              </a:p>
              <a:p>
                <a:pPr algn="ctr"/>
                <a:r>
                  <a:rPr lang="en-US" altLang="ja-JP" sz="1200" dirty="0" smtClean="0">
                    <a:latin typeface="+mn-ea"/>
                  </a:rPr>
                  <a:t>1.9.0</a:t>
                </a:r>
                <a:endParaRPr kumimoji="1" lang="ja-JP" altLang="en-US" sz="1200" dirty="0" smtClean="0">
                  <a:latin typeface="+mn-ea"/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 bwMode="auto">
              <a:xfrm>
                <a:off x="2098105" y="5265516"/>
                <a:ext cx="1440200" cy="435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dirty="0" err="1" smtClean="0">
                    <a:latin typeface="+mn-ea"/>
                  </a:rPr>
                  <a:t>Ansible</a:t>
                </a:r>
                <a:endParaRPr lang="en-US" altLang="ja-JP" sz="1200" dirty="0" smtClean="0">
                  <a:latin typeface="+mn-ea"/>
                </a:endParaRPr>
              </a:p>
              <a:p>
                <a:pPr algn="ctr"/>
                <a:r>
                  <a:rPr kumimoji="1" lang="en-US" altLang="ja-JP" sz="1200" dirty="0" smtClean="0">
                    <a:latin typeface="+mn-ea"/>
                  </a:rPr>
                  <a:t>2</a:t>
                </a:r>
                <a:r>
                  <a:rPr lang="en-US" altLang="ja-JP" sz="1200" dirty="0" smtClean="0">
                    <a:latin typeface="+mn-ea"/>
                  </a:rPr>
                  <a:t>.11</a:t>
                </a:r>
                <a:r>
                  <a:rPr kumimoji="1" lang="en-US" altLang="ja-JP" sz="1200" dirty="0" smtClean="0">
                    <a:latin typeface="+mn-ea"/>
                  </a:rPr>
                  <a:t>.7</a:t>
                </a:r>
                <a:endParaRPr kumimoji="1" lang="en-US" altLang="ja-JP" sz="1200" dirty="0" smtClean="0">
                  <a:latin typeface="+mn-ea"/>
                </a:endParaRPr>
              </a:p>
            </p:txBody>
          </p:sp>
        </p:grpSp>
        <p:grpSp>
          <p:nvGrpSpPr>
            <p:cNvPr id="16" name="グループ化 15"/>
            <p:cNvGrpSpPr>
              <a:grpSpLocks noChangeAspect="1"/>
            </p:cNvGrpSpPr>
            <p:nvPr/>
          </p:nvGrpSpPr>
          <p:grpSpPr bwMode="gray">
            <a:xfrm>
              <a:off x="3816000" y="2540241"/>
              <a:ext cx="520663" cy="669259"/>
              <a:chOff x="-2227263" y="1692275"/>
              <a:chExt cx="2468563" cy="2841625"/>
            </a:xfrm>
          </p:grpSpPr>
          <p:sp>
            <p:nvSpPr>
              <p:cNvPr id="17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フリーフォーム 17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テキスト ボックス 18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kern="0" dirty="0" smtClean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zip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0" name="ストライプ矢印 19"/>
            <p:cNvSpPr/>
            <p:nvPr/>
          </p:nvSpPr>
          <p:spPr bwMode="auto">
            <a:xfrm>
              <a:off x="2844000" y="3253097"/>
              <a:ext cx="252000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ストライプ矢印 24"/>
            <p:cNvSpPr/>
            <p:nvPr/>
          </p:nvSpPr>
          <p:spPr bwMode="auto">
            <a:xfrm rot="10800000">
              <a:off x="2808000" y="2378982"/>
              <a:ext cx="252000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660000" y="3728992"/>
              <a:ext cx="10801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サーバー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941938" y="2159294"/>
              <a:ext cx="2576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エクスポートデータをダウンロード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952000" y="3414595"/>
              <a:ext cx="22107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編集</a:t>
              </a:r>
              <a:r>
                <a:rPr lang="ja-JP" altLang="en-US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したデータをアップロード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grpSp>
          <p:nvGrpSpPr>
            <p:cNvPr id="36" name="グループ化 35"/>
            <p:cNvGrpSpPr>
              <a:grpSpLocks noChangeAspect="1"/>
            </p:cNvGrpSpPr>
            <p:nvPr/>
          </p:nvGrpSpPr>
          <p:grpSpPr>
            <a:xfrm>
              <a:off x="559412" y="2255155"/>
              <a:ext cx="1651115" cy="1476000"/>
              <a:chOff x="539440" y="2774589"/>
              <a:chExt cx="1339566" cy="1197493"/>
            </a:xfrm>
          </p:grpSpPr>
          <p:grpSp>
            <p:nvGrpSpPr>
              <p:cNvPr id="37" name="グループ化 36"/>
              <p:cNvGrpSpPr>
                <a:grpSpLocks noChangeAspect="1"/>
              </p:cNvGrpSpPr>
              <p:nvPr/>
            </p:nvGrpSpPr>
            <p:grpSpPr bwMode="gray">
              <a:xfrm>
                <a:off x="727432" y="3028068"/>
                <a:ext cx="961136" cy="634348"/>
                <a:chOff x="2385390" y="1237172"/>
                <a:chExt cx="1111251" cy="733425"/>
              </a:xfrm>
            </p:grpSpPr>
            <p:sp>
              <p:nvSpPr>
                <p:cNvPr id="41" name="フリーフォーム 40"/>
                <p:cNvSpPr>
                  <a:spLocks noChangeAspect="1"/>
                </p:cNvSpPr>
                <p:nvPr/>
              </p:nvSpPr>
              <p:spPr bwMode="gray">
                <a:xfrm>
                  <a:off x="2385390" y="1237172"/>
                  <a:ext cx="1111251" cy="733425"/>
                </a:xfrm>
                <a:custGeom>
                  <a:avLst/>
                  <a:gdLst>
                    <a:gd name="connsiteX0" fmla="*/ 15037 w 1111251"/>
                    <a:gd name="connsiteY0" fmla="*/ 703262 h 733425"/>
                    <a:gd name="connsiteX1" fmla="*/ 1096966 w 1111251"/>
                    <a:gd name="connsiteY1" fmla="*/ 703262 h 733425"/>
                    <a:gd name="connsiteX2" fmla="*/ 1111251 w 1111251"/>
                    <a:gd name="connsiteY2" fmla="*/ 718730 h 733425"/>
                    <a:gd name="connsiteX3" fmla="*/ 1096966 w 1111251"/>
                    <a:gd name="connsiteY3" fmla="*/ 733425 h 733425"/>
                    <a:gd name="connsiteX4" fmla="*/ 15037 w 1111251"/>
                    <a:gd name="connsiteY4" fmla="*/ 733425 h 733425"/>
                    <a:gd name="connsiteX5" fmla="*/ 0 w 1111251"/>
                    <a:gd name="connsiteY5" fmla="*/ 718730 h 733425"/>
                    <a:gd name="connsiteX6" fmla="*/ 15037 w 1111251"/>
                    <a:gd name="connsiteY6" fmla="*/ 703262 h 733425"/>
                    <a:gd name="connsiteX7" fmla="*/ 195422 w 1111251"/>
                    <a:gd name="connsiteY7" fmla="*/ 517525 h 733425"/>
                    <a:gd name="connsiteX8" fmla="*/ 917417 w 1111251"/>
                    <a:gd name="connsiteY8" fmla="*/ 517525 h 733425"/>
                    <a:gd name="connsiteX9" fmla="*/ 951977 w 1111251"/>
                    <a:gd name="connsiteY9" fmla="*/ 531011 h 733425"/>
                    <a:gd name="connsiteX10" fmla="*/ 1102987 w 1111251"/>
                    <a:gd name="connsiteY10" fmla="*/ 664377 h 733425"/>
                    <a:gd name="connsiteX11" fmla="*/ 1097728 w 1111251"/>
                    <a:gd name="connsiteY11" fmla="*/ 677863 h 733425"/>
                    <a:gd name="connsiteX12" fmla="*/ 15111 w 1111251"/>
                    <a:gd name="connsiteY12" fmla="*/ 677863 h 733425"/>
                    <a:gd name="connsiteX13" fmla="*/ 9852 w 1111251"/>
                    <a:gd name="connsiteY13" fmla="*/ 664377 h 733425"/>
                    <a:gd name="connsiteX14" fmla="*/ 160111 w 1111251"/>
                    <a:gd name="connsiteY14" fmla="*/ 531011 h 733425"/>
                    <a:gd name="connsiteX15" fmla="*/ 195422 w 1111251"/>
                    <a:gd name="connsiteY15" fmla="*/ 517525 h 733425"/>
                    <a:gd name="connsiteX16" fmla="*/ 194915 w 1111251"/>
                    <a:gd name="connsiteY16" fmla="*/ 0 h 733425"/>
                    <a:gd name="connsiteX17" fmla="*/ 917087 w 1111251"/>
                    <a:gd name="connsiteY17" fmla="*/ 0 h 733425"/>
                    <a:gd name="connsiteX18" fmla="*/ 936625 w 1111251"/>
                    <a:gd name="connsiteY18" fmla="*/ 20252 h 733425"/>
                    <a:gd name="connsiteX19" fmla="*/ 936625 w 1111251"/>
                    <a:gd name="connsiteY19" fmla="*/ 470286 h 733425"/>
                    <a:gd name="connsiteX20" fmla="*/ 917087 w 1111251"/>
                    <a:gd name="connsiteY20" fmla="*/ 490538 h 733425"/>
                    <a:gd name="connsiteX21" fmla="*/ 194915 w 1111251"/>
                    <a:gd name="connsiteY21" fmla="*/ 490538 h 733425"/>
                    <a:gd name="connsiteX22" fmla="*/ 174625 w 1111251"/>
                    <a:gd name="connsiteY22" fmla="*/ 470286 h 733425"/>
                    <a:gd name="connsiteX23" fmla="*/ 174625 w 1111251"/>
                    <a:gd name="connsiteY23" fmla="*/ 20252 h 733425"/>
                    <a:gd name="connsiteX24" fmla="*/ 194915 w 1111251"/>
                    <a:gd name="connsiteY24" fmla="*/ 0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11251" h="733425">
                      <a:moveTo>
                        <a:pt x="15037" y="703262"/>
                      </a:moveTo>
                      <a:cubicBezTo>
                        <a:pt x="15037" y="703262"/>
                        <a:pt x="15037" y="703262"/>
                        <a:pt x="1096966" y="703262"/>
                      </a:cubicBezTo>
                      <a:cubicBezTo>
                        <a:pt x="1105236" y="703262"/>
                        <a:pt x="1111251" y="710223"/>
                        <a:pt x="1111251" y="718730"/>
                      </a:cubicBezTo>
                      <a:cubicBezTo>
                        <a:pt x="1111251" y="727238"/>
                        <a:pt x="1105236" y="733425"/>
                        <a:pt x="1096966" y="733425"/>
                      </a:cubicBezTo>
                      <a:cubicBezTo>
                        <a:pt x="1096966" y="733425"/>
                        <a:pt x="1096966" y="733425"/>
                        <a:pt x="15037" y="733425"/>
                      </a:cubicBezTo>
                      <a:cubicBezTo>
                        <a:pt x="6767" y="733425"/>
                        <a:pt x="0" y="727238"/>
                        <a:pt x="0" y="718730"/>
                      </a:cubicBezTo>
                      <a:cubicBezTo>
                        <a:pt x="0" y="710223"/>
                        <a:pt x="6767" y="703262"/>
                        <a:pt x="15037" y="703262"/>
                      </a:cubicBezTo>
                      <a:close/>
                      <a:moveTo>
                        <a:pt x="195422" y="517525"/>
                      </a:moveTo>
                      <a:cubicBezTo>
                        <a:pt x="195422" y="517525"/>
                        <a:pt x="195422" y="517525"/>
                        <a:pt x="917417" y="517525"/>
                      </a:cubicBezTo>
                      <a:cubicBezTo>
                        <a:pt x="927935" y="517525"/>
                        <a:pt x="943712" y="523519"/>
                        <a:pt x="951977" y="531011"/>
                      </a:cubicBezTo>
                      <a:cubicBezTo>
                        <a:pt x="951977" y="531011"/>
                        <a:pt x="951977" y="531011"/>
                        <a:pt x="1102987" y="664377"/>
                      </a:cubicBezTo>
                      <a:cubicBezTo>
                        <a:pt x="1111251" y="671869"/>
                        <a:pt x="1108997" y="677863"/>
                        <a:pt x="1097728" y="677863"/>
                      </a:cubicBezTo>
                      <a:lnTo>
                        <a:pt x="15111" y="677863"/>
                      </a:lnTo>
                      <a:cubicBezTo>
                        <a:pt x="3842" y="677863"/>
                        <a:pt x="1588" y="671869"/>
                        <a:pt x="9852" y="664377"/>
                      </a:cubicBezTo>
                      <a:cubicBezTo>
                        <a:pt x="9852" y="664377"/>
                        <a:pt x="9852" y="664377"/>
                        <a:pt x="160111" y="531011"/>
                      </a:cubicBezTo>
                      <a:cubicBezTo>
                        <a:pt x="168376" y="523519"/>
                        <a:pt x="184153" y="517525"/>
                        <a:pt x="195422" y="517525"/>
                      </a:cubicBezTo>
                      <a:close/>
                      <a:moveTo>
                        <a:pt x="194915" y="0"/>
                      </a:moveTo>
                      <a:cubicBezTo>
                        <a:pt x="194915" y="0"/>
                        <a:pt x="194915" y="0"/>
                        <a:pt x="917087" y="0"/>
                      </a:cubicBezTo>
                      <a:cubicBezTo>
                        <a:pt x="927607" y="0"/>
                        <a:pt x="936625" y="9001"/>
                        <a:pt x="936625" y="20252"/>
                      </a:cubicBezTo>
                      <a:cubicBezTo>
                        <a:pt x="936625" y="20252"/>
                        <a:pt x="936625" y="20252"/>
                        <a:pt x="936625" y="470286"/>
                      </a:cubicBezTo>
                      <a:cubicBezTo>
                        <a:pt x="936625" y="481537"/>
                        <a:pt x="927607" y="490538"/>
                        <a:pt x="917087" y="490538"/>
                      </a:cubicBezTo>
                      <a:cubicBezTo>
                        <a:pt x="917087" y="490538"/>
                        <a:pt x="917087" y="490538"/>
                        <a:pt x="194915" y="490538"/>
                      </a:cubicBezTo>
                      <a:cubicBezTo>
                        <a:pt x="183643" y="490538"/>
                        <a:pt x="174625" y="481537"/>
                        <a:pt x="174625" y="470286"/>
                      </a:cubicBezTo>
                      <a:cubicBezTo>
                        <a:pt x="174625" y="470286"/>
                        <a:pt x="174625" y="470286"/>
                        <a:pt x="174625" y="20252"/>
                      </a:cubicBezTo>
                      <a:cubicBezTo>
                        <a:pt x="174625" y="9001"/>
                        <a:pt x="183643" y="0"/>
                        <a:pt x="194915" y="0"/>
                      </a:cubicBezTo>
                      <a:close/>
                    </a:path>
                  </a:pathLst>
                </a:custGeom>
                <a:solidFill>
                  <a:srgbClr val="002B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</a:endParaRPr>
                </a:p>
              </p:txBody>
            </p:sp>
            <p:sp>
              <p:nvSpPr>
                <p:cNvPr id="42" name="フリーフォーム 41"/>
                <p:cNvSpPr>
                  <a:spLocks noChangeAspect="1"/>
                </p:cNvSpPr>
                <p:nvPr/>
              </p:nvSpPr>
              <p:spPr bwMode="gray">
                <a:xfrm>
                  <a:off x="2615578" y="1292734"/>
                  <a:ext cx="652463" cy="593726"/>
                </a:xfrm>
                <a:custGeom>
                  <a:avLst/>
                  <a:gdLst>
                    <a:gd name="connsiteX0" fmla="*/ 239712 w 652463"/>
                    <a:gd name="connsiteY0" fmla="*/ 560388 h 593726"/>
                    <a:gd name="connsiteX1" fmla="*/ 420688 w 652463"/>
                    <a:gd name="connsiteY1" fmla="*/ 560388 h 593726"/>
                    <a:gd name="connsiteX2" fmla="*/ 441325 w 652463"/>
                    <a:gd name="connsiteY2" fmla="*/ 593726 h 593726"/>
                    <a:gd name="connsiteX3" fmla="*/ 220662 w 652463"/>
                    <a:gd name="connsiteY3" fmla="*/ 593726 h 593726"/>
                    <a:gd name="connsiteX4" fmla="*/ 0 w 652463"/>
                    <a:gd name="connsiteY4" fmla="*/ 0 h 593726"/>
                    <a:gd name="connsiteX5" fmla="*/ 652463 w 652463"/>
                    <a:gd name="connsiteY5" fmla="*/ 0 h 593726"/>
                    <a:gd name="connsiteX6" fmla="*/ 652463 w 652463"/>
                    <a:gd name="connsiteY6" fmla="*/ 381000 h 593726"/>
                    <a:gd name="connsiteX7" fmla="*/ 0 w 652463"/>
                    <a:gd name="connsiteY7" fmla="*/ 381000 h 59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2463" h="593726">
                      <a:moveTo>
                        <a:pt x="239712" y="560388"/>
                      </a:moveTo>
                      <a:lnTo>
                        <a:pt x="420688" y="560388"/>
                      </a:lnTo>
                      <a:lnTo>
                        <a:pt x="441325" y="593726"/>
                      </a:lnTo>
                      <a:lnTo>
                        <a:pt x="220662" y="593726"/>
                      </a:lnTo>
                      <a:close/>
                      <a:moveTo>
                        <a:pt x="0" y="0"/>
                      </a:moveTo>
                      <a:lnTo>
                        <a:pt x="652463" y="0"/>
                      </a:lnTo>
                      <a:lnTo>
                        <a:pt x="652463" y="381000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</a:endParaRPr>
                </a:p>
              </p:txBody>
            </p: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727432" y="3710472"/>
                <a:ext cx="9637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rgbClr val="002B62"/>
                    </a:solidFill>
                  </a:rPr>
                  <a:t>Windows10</a:t>
                </a:r>
                <a:endParaRPr kumimoji="1" lang="ja-JP" altLang="en-US" sz="1100" b="1" dirty="0">
                  <a:solidFill>
                    <a:srgbClr val="002B62"/>
                  </a:solidFill>
                </a:endParaRPr>
              </a:p>
            </p:txBody>
          </p:sp>
          <p:pic>
            <p:nvPicPr>
              <p:cNvPr id="39" name="図 38"/>
              <p:cNvPicPr>
                <a:picLocks noChangeAspect="1"/>
              </p:cNvPicPr>
              <p:nvPr/>
            </p:nvPicPr>
            <p:blipFill rotWithShape="1">
              <a:blip r:embed="rId2"/>
              <a:srcRect l="10139" t="10638" r="9010" b="9118"/>
              <a:stretch/>
            </p:blipFill>
            <p:spPr>
              <a:xfrm>
                <a:off x="1048655" y="3080591"/>
                <a:ext cx="318689" cy="316292"/>
              </a:xfrm>
              <a:prstGeom prst="rect">
                <a:avLst/>
              </a:prstGeom>
            </p:spPr>
          </p:pic>
          <p:sp>
            <p:nvSpPr>
              <p:cNvPr id="40" name="テキスト ボックス 39"/>
              <p:cNvSpPr txBox="1"/>
              <p:nvPr/>
            </p:nvSpPr>
            <p:spPr>
              <a:xfrm>
                <a:off x="539440" y="2774589"/>
                <a:ext cx="1339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b="1" dirty="0" smtClean="0">
                    <a:solidFill>
                      <a:srgbClr val="002B62"/>
                    </a:solidFill>
                  </a:rPr>
                  <a:t>Google Chrome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2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.2</a:t>
            </a:r>
            <a:r>
              <a:rPr lang="ja-JP" altLang="en-US" dirty="0"/>
              <a:t>　</a:t>
            </a:r>
            <a:r>
              <a:rPr lang="en-US" altLang="ja-JP" dirty="0" smtClean="0"/>
              <a:t>Excel</a:t>
            </a:r>
            <a:r>
              <a:rPr lang="ja-JP" altLang="en-US" dirty="0"/>
              <a:t>一括</a:t>
            </a:r>
            <a:r>
              <a:rPr lang="ja-JP" altLang="en-US" dirty="0" smtClean="0"/>
              <a:t>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</a:t>
            </a:r>
            <a:r>
              <a:rPr kumimoji="1" lang="ja-JP" altLang="en-US" dirty="0" smtClean="0"/>
              <a:t>作業手順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作業手順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本シナリオでは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エクスポート</a:t>
            </a:r>
            <a:r>
              <a:rPr lang="ja-JP" altLang="en-US" dirty="0"/>
              <a:t>機能を用い</a:t>
            </a:r>
            <a:r>
              <a:rPr lang="ja-JP" altLang="en-US" dirty="0" smtClean="0"/>
              <a:t>、「ロール管理」および「オペレーション一覧」へまとめて登録</a:t>
            </a:r>
            <a:r>
              <a:rPr lang="ja-JP" altLang="en-US" dirty="0"/>
              <a:t>処理を</a:t>
            </a:r>
            <a:r>
              <a:rPr lang="ja-JP" altLang="en-US" dirty="0" smtClean="0"/>
              <a:t>行います。作業手順は以下の通りです。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324000" y="5085230"/>
            <a:ext cx="8286530" cy="796260"/>
            <a:chOff x="390040" y="5589300"/>
            <a:chExt cx="8286530" cy="79626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446767" y="5722536"/>
              <a:ext cx="2877928" cy="37800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③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Excel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一括インポート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80614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5.</a:t>
              </a:r>
              <a:r>
                <a:rPr lang="ja-JP" altLang="en-US" sz="1400" b="1" dirty="0" smtClean="0"/>
                <a:t> </a:t>
              </a:r>
              <a:r>
                <a:rPr kumimoji="1" lang="ja-JP" altLang="en-US" sz="1400" b="1" dirty="0" smtClean="0"/>
                <a:t>インポートを実行する</a:t>
              </a:r>
              <a:endParaRPr kumimoji="1" lang="ja-JP" altLang="en-US" sz="14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0614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6</a:t>
              </a:r>
              <a:r>
                <a:rPr lang="en-US" altLang="ja-JP" sz="1400" b="1" dirty="0" smtClean="0"/>
                <a:t>.</a:t>
              </a:r>
              <a:r>
                <a:rPr lang="ja-JP" altLang="en-US" sz="1400" b="1" dirty="0" smtClean="0"/>
                <a:t> インポート結果を確認する</a:t>
              </a:r>
              <a:endParaRPr kumimoji="1" lang="ja-JP" altLang="en-US" sz="1400" b="1" dirty="0"/>
            </a:p>
          </p:txBody>
        </p:sp>
      </p:grpSp>
      <p:sp>
        <p:nvSpPr>
          <p:cNvPr id="67" name="フローチャート: 組合せ 66"/>
          <p:cNvSpPr/>
          <p:nvPr/>
        </p:nvSpPr>
        <p:spPr bwMode="auto">
          <a:xfrm>
            <a:off x="4571264" y="4691917"/>
            <a:ext cx="182651" cy="130098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フローチャート: 組合せ 17"/>
          <p:cNvSpPr/>
          <p:nvPr/>
        </p:nvSpPr>
        <p:spPr bwMode="auto">
          <a:xfrm>
            <a:off x="4572000" y="3194212"/>
            <a:ext cx="182651" cy="130098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324000" y="2160000"/>
            <a:ext cx="8286530" cy="808131"/>
            <a:chOff x="381865" y="4678419"/>
            <a:chExt cx="8286530" cy="808131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5439865" y="4822419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①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Excel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一括エクスポート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1.</a:t>
              </a:r>
              <a:r>
                <a:rPr lang="ja-JP" altLang="en-US" sz="1400" b="1" dirty="0" smtClean="0"/>
                <a:t> エクスポートを実行する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2.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/>
                <a:t>z</a:t>
              </a:r>
              <a:r>
                <a:rPr lang="en-US" altLang="ja-JP" sz="1400" b="1" dirty="0" smtClean="0"/>
                <a:t>ip</a:t>
              </a:r>
              <a:r>
                <a:rPr lang="ja-JP" altLang="en-US" sz="1400" b="1" dirty="0" smtClean="0"/>
                <a:t>ファイルをダウンロードする</a:t>
              </a:r>
              <a:endParaRPr kumimoji="1" lang="ja-JP" altLang="en-US" sz="1400" b="1" dirty="0"/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324000" y="3600000"/>
            <a:ext cx="8286530" cy="795600"/>
            <a:chOff x="360000" y="2998717"/>
            <a:chExt cx="8286530" cy="795600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360000" y="2998717"/>
              <a:ext cx="8286530" cy="795600"/>
              <a:chOff x="381865" y="4678418"/>
              <a:chExt cx="8286530" cy="468000"/>
            </a:xfrm>
          </p:grpSpPr>
          <p:sp>
            <p:nvSpPr>
              <p:cNvPr id="25" name="正方形/長方形 24"/>
              <p:cNvSpPr/>
              <p:nvPr/>
            </p:nvSpPr>
            <p:spPr bwMode="auto">
              <a:xfrm>
                <a:off x="381865" y="4678418"/>
                <a:ext cx="8286530" cy="468000"/>
              </a:xfrm>
              <a:prstGeom prst="rect">
                <a:avLst/>
              </a:prstGeom>
              <a:solidFill>
                <a:srgbClr val="00206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 bwMode="auto">
              <a:xfrm>
                <a:off x="5438592" y="4763123"/>
                <a:ext cx="2877928" cy="222353"/>
              </a:xfrm>
              <a:prstGeom prst="rect">
                <a:avLst/>
              </a:prstGeom>
              <a:noFill/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② </a:t>
                </a:r>
                <a:r>
                  <a:rPr lang="en-US" altLang="ja-JP" b="1" dirty="0" smtClean="0">
                    <a:solidFill>
                      <a:schemeClr val="bg1"/>
                    </a:solidFill>
                    <a:latin typeface="+mn-ea"/>
                  </a:rPr>
                  <a:t>Excel</a:t>
                </a:r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ファイル編集</a:t>
                </a:r>
                <a:endParaRPr kumimoji="1" lang="ja-JP" altLang="en-US" sz="3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71865" y="4714467"/>
                <a:ext cx="4248590" cy="182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/>
                  <a:t>3.zip</a:t>
                </a:r>
                <a:r>
                  <a:rPr lang="ja-JP" altLang="en-US" sz="1400" b="1" dirty="0"/>
                  <a:t>ファイルを解凍し編集・保存する</a:t>
                </a:r>
              </a:p>
              <a:p>
                <a:endParaRPr kumimoji="1" lang="ja-JP" altLang="en-US" sz="1400" b="1" dirty="0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453600" y="3420000"/>
              <a:ext cx="4248590" cy="3096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4.</a:t>
              </a:r>
              <a:r>
                <a:rPr lang="ja-JP" altLang="en-US" sz="1400" b="1" dirty="0" smtClean="0"/>
                <a:t>編集したファイルを圧縮する</a:t>
              </a:r>
              <a:endParaRPr lang="ja-JP" altLang="en-US" sz="1400" b="1" dirty="0"/>
            </a:p>
            <a:p>
              <a:endParaRPr kumimoji="1" lang="ja-JP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153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エクスポートを実行する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  エクスポート</a:t>
            </a:r>
            <a:r>
              <a:rPr lang="ja-JP" altLang="en-US" sz="1600" dirty="0"/>
              <a:t>を実行しましょう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  </a:t>
            </a:r>
            <a:r>
              <a:rPr lang="ja-JP" altLang="en-US" sz="1600" dirty="0" smtClean="0"/>
              <a:t>メニュー</a:t>
            </a:r>
            <a:r>
              <a:rPr lang="ja-JP" altLang="en-US" sz="1600" dirty="0"/>
              <a:t>：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 smtClean="0"/>
              <a:t>インポート </a:t>
            </a:r>
            <a:r>
              <a:rPr lang="en-US" altLang="ja-JP" sz="1600" b="1" dirty="0" smtClean="0"/>
              <a:t>&gt; Excel</a:t>
            </a:r>
            <a:r>
              <a:rPr lang="ja-JP" altLang="en-US" sz="1600" b="1" dirty="0"/>
              <a:t>一括</a:t>
            </a:r>
            <a:r>
              <a:rPr lang="ja-JP" altLang="en-US" sz="1600" b="1" dirty="0" smtClean="0"/>
              <a:t>エクスポート</a:t>
            </a:r>
            <a:endParaRPr lang="en-US" altLang="ja-JP" sz="1600" b="1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974562"/>
            <a:ext cx="7620000" cy="361473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02" y="5136223"/>
            <a:ext cx="4511001" cy="13413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一括エクスポート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331550" y="3429000"/>
            <a:ext cx="930488" cy="19485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585608" y="3924727"/>
            <a:ext cx="3119190" cy="311568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「すべてのメニュー」にチェックを入れる。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441588" y="3872059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4391975" y="5702757"/>
            <a:ext cx="2503610" cy="32400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[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エクスポート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]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を押下する。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247955" y="5446712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585608" y="5939999"/>
            <a:ext cx="1559595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7" name="正方形/長方形 26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9" name="ホームベース 28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6" name="角丸四角形 25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3169935"/>
            <a:ext cx="7654066" cy="9510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一括エクスポート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zip</a:t>
            </a:r>
            <a:r>
              <a:rPr kumimoji="1" lang="ja-JP" altLang="en-US" b="1" dirty="0" smtClean="0"/>
              <a:t>ファイルをダウンロードする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ja-JP" altLang="en-US" sz="1600" dirty="0"/>
              <a:t>実行</a:t>
            </a:r>
            <a:r>
              <a:rPr lang="ja-JP" altLang="en-US" sz="1600" dirty="0" smtClean="0"/>
              <a:t>したエクスポートのデータをダウンロードしましょう。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エクスポート </a:t>
            </a:r>
            <a:r>
              <a:rPr lang="en-US" altLang="ja-JP" sz="1600" b="1" dirty="0" smtClean="0"/>
              <a:t>&gt; Excel</a:t>
            </a:r>
            <a:r>
              <a:rPr lang="ja-JP" altLang="en-US" sz="1600" b="1" dirty="0" smtClean="0"/>
              <a:t>一括エクスポート</a:t>
            </a:r>
            <a:r>
              <a:rPr lang="en-US" altLang="ja-JP" sz="1600" b="1" dirty="0" smtClean="0"/>
              <a:t>/</a:t>
            </a:r>
            <a:r>
              <a:rPr lang="ja-JP" altLang="en-US" sz="1600" b="1" dirty="0" smtClean="0"/>
              <a:t>インポート管理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[</a:t>
            </a:r>
            <a:r>
              <a:rPr lang="ja-JP" altLang="en-US" sz="1600" dirty="0" smtClean="0"/>
              <a:t>一覧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エクスポート</a:t>
            </a:r>
            <a:r>
              <a:rPr lang="ja-JP" altLang="en-US" sz="1600" dirty="0"/>
              <a:t>状況の一覧から、</a:t>
            </a:r>
            <a:r>
              <a:rPr lang="en-US" altLang="ja-JP" sz="1600" dirty="0"/>
              <a:t>zip</a:t>
            </a:r>
            <a:r>
              <a:rPr lang="ja-JP" altLang="en-US" sz="1600" dirty="0"/>
              <a:t>ファイルをダウンロード</a:t>
            </a:r>
            <a:r>
              <a:rPr lang="ja-JP" altLang="en-US" sz="1600" dirty="0" smtClean="0"/>
              <a:t>する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923910" y="3660669"/>
            <a:ext cx="1512210" cy="4602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0" name="正方形/長方形 19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2" name="ホームベース 21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23" name="円形吹き出し 22"/>
          <p:cNvSpPr/>
          <p:nvPr/>
        </p:nvSpPr>
        <p:spPr bwMode="auto">
          <a:xfrm>
            <a:off x="5292100" y="4216681"/>
            <a:ext cx="288040" cy="315543"/>
          </a:xfrm>
          <a:prstGeom prst="wedgeEllipseCallout">
            <a:avLst>
              <a:gd name="adj1" fmla="val -86609"/>
              <a:gd name="adj2" fmla="val -8217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60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304000"/>
            <a:ext cx="8649907" cy="40391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 smtClean="0"/>
              <a:t>ファイル編集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zip</a:t>
            </a:r>
            <a:r>
              <a:rPr kumimoji="1" lang="ja-JP" altLang="en-US" b="1" dirty="0" smtClean="0"/>
              <a:t>ファイルを解凍し編集する</a:t>
            </a:r>
            <a:endParaRPr kumimoji="1" lang="en-US" altLang="ja-JP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ダウンロード完了後ファイルを解凍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 smtClean="0"/>
              <a:t>ファイルを開く </a:t>
            </a:r>
            <a:r>
              <a:rPr kumimoji="1" lang="en-US" altLang="ja-JP" sz="1600" dirty="0" smtClean="0"/>
              <a:t>&gt; </a:t>
            </a:r>
            <a:r>
              <a:rPr kumimoji="1" lang="ja-JP" altLang="en-US" sz="1600" dirty="0" smtClean="0"/>
              <a:t>管理コンソール </a:t>
            </a:r>
            <a:r>
              <a:rPr kumimoji="1" lang="en-US" altLang="ja-JP" sz="1600" dirty="0" smtClean="0"/>
              <a:t>&gt; </a:t>
            </a:r>
            <a:r>
              <a:rPr lang="ja-JP" altLang="en-US" sz="1600" dirty="0" smtClean="0"/>
              <a:t>ロール（</a:t>
            </a:r>
            <a:r>
              <a:rPr lang="en-US" altLang="ja-JP" sz="1600" dirty="0" smtClean="0"/>
              <a:t>Excel</a:t>
            </a:r>
            <a:r>
              <a:rPr lang="ja-JP" altLang="en-US" sz="1600" dirty="0" smtClean="0"/>
              <a:t>ファイル）を開く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以下</a:t>
            </a:r>
            <a:r>
              <a:rPr lang="ja-JP" altLang="en-US" sz="1600" dirty="0" smtClean="0"/>
              <a:t>のよう</a:t>
            </a:r>
            <a:r>
              <a:rPr lang="ja-JP" altLang="en-US" sz="1600" dirty="0"/>
              <a:t>に</a:t>
            </a:r>
            <a:r>
              <a:rPr kumimoji="1" lang="ja-JP" altLang="en-US" sz="1600" dirty="0" smtClean="0"/>
              <a:t>ファイルを編集し、上書き保存する</a:t>
            </a:r>
            <a:endParaRPr lang="en-US" altLang="ja-JP" sz="1600" dirty="0" smtClean="0"/>
          </a:p>
          <a:p>
            <a:pPr indent="0">
              <a:buNone/>
            </a:pP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800000" y="5860110"/>
            <a:ext cx="2509139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4" name="正方形/長方形 23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6" name="ホームベース 25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7" name="角丸四角形 26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3" name="角丸四角形 22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6" name="角丸四角形 15"/>
          <p:cNvSpPr/>
          <p:nvPr/>
        </p:nvSpPr>
        <p:spPr bwMode="auto">
          <a:xfrm>
            <a:off x="4458228" y="3968176"/>
            <a:ext cx="4248000" cy="158400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06957"/>
              </p:ext>
            </p:extLst>
          </p:nvPr>
        </p:nvGraphicFramePr>
        <p:xfrm>
          <a:off x="4566782" y="4068000"/>
          <a:ext cx="4030893" cy="13999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4334">
                  <a:extLst>
                    <a:ext uri="{9D8B030D-6E8A-4147-A177-3AD203B41FA5}">
                      <a16:colId xmlns:a16="http://schemas.microsoft.com/office/drawing/2014/main" val="1426426831"/>
                    </a:ext>
                  </a:extLst>
                </a:gridCol>
                <a:gridCol w="2256559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</a:tblGrid>
              <a:tr h="3474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実行処理種別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ロール名称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52625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/>
                        <a:t>登録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Role_A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52625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/>
                        <a:t>登録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Role_B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</a:tbl>
          </a:graphicData>
        </a:graphic>
      </p:graphicFrame>
      <p:sp>
        <p:nvSpPr>
          <p:cNvPr id="18" name="円形吹き出し 17"/>
          <p:cNvSpPr>
            <a:spLocks noChangeAspect="1"/>
          </p:cNvSpPr>
          <p:nvPr/>
        </p:nvSpPr>
        <p:spPr bwMode="auto">
          <a:xfrm>
            <a:off x="4356000" y="5364000"/>
            <a:ext cx="316844" cy="396000"/>
          </a:xfrm>
          <a:prstGeom prst="wedgeEllipseCallout">
            <a:avLst>
              <a:gd name="adj1" fmla="val -79995"/>
              <a:gd name="adj2" fmla="val 10195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16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 smtClean="0"/>
              <a:t>ファイル編集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zip</a:t>
            </a:r>
            <a:r>
              <a:rPr kumimoji="1" lang="ja-JP" altLang="en-US" b="1" dirty="0" smtClean="0"/>
              <a:t>ファイルを解凍し編集する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ja-JP" altLang="en-US" sz="1600" dirty="0" smtClean="0"/>
              <a:t>解</a:t>
            </a:r>
            <a:r>
              <a:rPr lang="ja-JP" altLang="en-US" sz="1600" dirty="0"/>
              <a:t>凍</a:t>
            </a:r>
            <a:r>
              <a:rPr lang="ja-JP" altLang="en-US" sz="1600" dirty="0" smtClean="0"/>
              <a:t>したファイルを編集しましょう</a:t>
            </a:r>
            <a:endParaRPr kumimoji="1" lang="en-US" altLang="ja-JP" sz="1600" dirty="0" smtClean="0"/>
          </a:p>
          <a:p>
            <a:pPr marL="637200" indent="-457200">
              <a:buFont typeface="+mj-ea"/>
              <a:buAutoNum type="circleNumDbPlain"/>
            </a:pPr>
            <a:r>
              <a:rPr kumimoji="1" lang="ja-JP" altLang="en-US" sz="1600" dirty="0" smtClean="0"/>
              <a:t>ダウンロード完了後ファイルを解凍</a:t>
            </a:r>
            <a:endParaRPr lang="en-US" altLang="ja-JP" sz="1600" dirty="0"/>
          </a:p>
          <a:p>
            <a:pPr marL="637200" indent="-457200">
              <a:buFont typeface="+mj-ea"/>
              <a:buAutoNum type="circleNumDbPlain"/>
            </a:pPr>
            <a:r>
              <a:rPr kumimoji="1" lang="ja-JP" altLang="en-US" sz="1600" dirty="0" smtClean="0"/>
              <a:t>ファイルを開く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基本コンソール　</a:t>
            </a:r>
            <a:r>
              <a:rPr lang="en-US" altLang="ja-JP" sz="1600" dirty="0" smtClean="0"/>
              <a:t>&gt;</a:t>
            </a:r>
          </a:p>
          <a:p>
            <a:pPr indent="0">
              <a:buNone/>
            </a:pPr>
            <a:r>
              <a:rPr kumimoji="1" lang="en-US" altLang="ja-JP" sz="1600" dirty="0"/>
              <a:t> </a:t>
            </a:r>
            <a:r>
              <a:rPr kumimoji="1" lang="en-US" altLang="ja-JP" sz="1600" dirty="0" smtClean="0"/>
              <a:t>      </a:t>
            </a:r>
            <a:r>
              <a:rPr kumimoji="1" lang="ja-JP" altLang="en-US" sz="1600" dirty="0" smtClean="0"/>
              <a:t>オペレーション一覧 </a:t>
            </a:r>
            <a:r>
              <a:rPr lang="en-US" altLang="ja-JP" sz="1600" dirty="0" smtClean="0"/>
              <a:t>(Excel</a:t>
            </a:r>
            <a:r>
              <a:rPr lang="ja-JP" altLang="en-US" sz="1600" dirty="0" smtClean="0"/>
              <a:t>ファイル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を開く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 startAt="3"/>
            </a:pPr>
            <a:r>
              <a:rPr lang="ja-JP" altLang="en-US" sz="1600" dirty="0"/>
              <a:t>以下</a:t>
            </a:r>
            <a:r>
              <a:rPr lang="ja-JP" altLang="en-US" sz="1600" dirty="0" smtClean="0"/>
              <a:t>のよう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ファイルを編集し、上書き保存をする</a:t>
            </a:r>
            <a:endParaRPr kumimoji="1" lang="en-US" altLang="ja-JP" sz="1600" dirty="0" smtClean="0"/>
          </a:p>
          <a:p>
            <a:pPr indent="0">
              <a:buNone/>
            </a:pPr>
            <a:endParaRPr kumimoji="1" lang="ja-JP" altLang="en-US" sz="16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0" name="正方形/長方形 19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2" name="ホームベース 21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348000"/>
            <a:ext cx="7250400" cy="245838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1332000" y="5148000"/>
            <a:ext cx="3024000" cy="61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3110400" y="3268517"/>
            <a:ext cx="5724000" cy="1800000"/>
          </a:xfrm>
          <a:prstGeom prst="roundRect">
            <a:avLst>
              <a:gd name="adj" fmla="val 3917"/>
            </a:avLst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21519"/>
              </p:ext>
            </p:extLst>
          </p:nvPr>
        </p:nvGraphicFramePr>
        <p:xfrm>
          <a:off x="3240000" y="3384000"/>
          <a:ext cx="5472760" cy="15844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1992">
                  <a:extLst>
                    <a:ext uri="{9D8B030D-6E8A-4147-A177-3AD203B41FA5}">
                      <a16:colId xmlns:a16="http://schemas.microsoft.com/office/drawing/2014/main" val="1426426831"/>
                    </a:ext>
                  </a:extLst>
                </a:gridCol>
                <a:gridCol w="1824863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1885905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7514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実行処理種別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実施予定日時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/>
                        <a:t>登録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（任意でご入力ください）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/>
                        <a:t>登録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 smtClean="0"/>
                        <a:t>（任意でご入力ください）</a:t>
                      </a:r>
                    </a:p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/>
                        <a:t>登録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（任意でご入力ください）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0761"/>
                  </a:ext>
                </a:extLst>
              </a:tr>
            </a:tbl>
          </a:graphicData>
        </a:graphic>
      </p:graphicFrame>
      <p:sp>
        <p:nvSpPr>
          <p:cNvPr id="27" name="円形吹き出し 26"/>
          <p:cNvSpPr>
            <a:spLocks noChangeAspect="1"/>
          </p:cNvSpPr>
          <p:nvPr/>
        </p:nvSpPr>
        <p:spPr bwMode="auto">
          <a:xfrm>
            <a:off x="2937088" y="4788000"/>
            <a:ext cx="288000" cy="359950"/>
          </a:xfrm>
          <a:prstGeom prst="wedgeEllipseCallout">
            <a:avLst>
              <a:gd name="adj1" fmla="val -102041"/>
              <a:gd name="adj2" fmla="val 8652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66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8" y="1584174"/>
            <a:ext cx="6654052" cy="45527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 smtClean="0"/>
              <a:t>　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ファイル編集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編集したファイルを</a:t>
            </a:r>
            <a:r>
              <a:rPr kumimoji="1" lang="en-US" altLang="ja-JP" b="1" dirty="0" smtClean="0"/>
              <a:t>zip</a:t>
            </a:r>
            <a:r>
              <a:rPr kumimoji="1" lang="ja-JP" altLang="en-US" b="1" dirty="0" smtClean="0"/>
              <a:t>ファイルに圧縮する</a:t>
            </a:r>
            <a:endParaRPr kumimoji="1" lang="en-US" altLang="ja-JP" b="1" dirty="0" smtClean="0"/>
          </a:p>
          <a:p>
            <a:pPr indent="0">
              <a:buNone/>
            </a:pPr>
            <a:r>
              <a:rPr kumimoji="1" lang="en-US" altLang="ja-JP" sz="1600" dirty="0" smtClean="0"/>
              <a:t>※</a:t>
            </a:r>
            <a:r>
              <a:rPr kumimoji="1" lang="ja-JP" altLang="en-US" sz="1600" dirty="0" smtClean="0"/>
              <a:t>ファイル名は任意で</a:t>
            </a:r>
            <a:r>
              <a:rPr lang="ja-JP" altLang="en-US" sz="1600" dirty="0" smtClean="0"/>
              <a:t>指定できます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2483710" y="2456994"/>
            <a:ext cx="2123910" cy="311568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全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てのファイルを選択する。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2303300" y="2267200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499990" y="3200794"/>
            <a:ext cx="1775977" cy="338792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ファイルを圧縮する。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7261619" y="836712"/>
            <a:ext cx="1701894" cy="2268000"/>
            <a:chOff x="7261619" y="1659813"/>
            <a:chExt cx="1701894" cy="2268000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12" name="正方形/長方形 11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4" name="ホームベース 13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1" name="角丸四角形 10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9" name="円形吹き出し 18"/>
          <p:cNvSpPr/>
          <p:nvPr/>
        </p:nvSpPr>
        <p:spPr bwMode="auto">
          <a:xfrm>
            <a:off x="4298257" y="3101301"/>
            <a:ext cx="288040" cy="315543"/>
          </a:xfrm>
          <a:prstGeom prst="wedgeEllipseCallout">
            <a:avLst>
              <a:gd name="adj1" fmla="val -63842"/>
              <a:gd name="adj2" fmla="val 13181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83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Excel</a:t>
            </a:r>
            <a:r>
              <a:rPr lang="ja-JP" altLang="en-US" b="1" dirty="0" smtClean="0"/>
              <a:t>一括インポートの実行</a:t>
            </a:r>
            <a:endParaRPr lang="en-US" altLang="ja-JP" b="1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zip</a:t>
            </a:r>
            <a:r>
              <a:rPr lang="ja-JP" altLang="en-US" sz="1600" dirty="0" smtClean="0"/>
              <a:t>ファイルをアップロードし、インポートを実行しましょう。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エクスポートインポート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Excel</a:t>
            </a:r>
            <a:r>
              <a:rPr lang="ja-JP" altLang="en-US" sz="1600" b="1" dirty="0" smtClean="0"/>
              <a:t>一括インポート</a:t>
            </a:r>
            <a:endParaRPr kumimoji="1" lang="ja-JP" altLang="en-US" sz="1600" b="1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5" y="2294330"/>
            <a:ext cx="6858000" cy="324897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 smtClean="0"/>
              <a:t>一括インポート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187530" y="3339522"/>
            <a:ext cx="100799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424717" y="3445234"/>
            <a:ext cx="3217690" cy="479634"/>
            <a:chOff x="3154560" y="3355921"/>
            <a:chExt cx="3217690" cy="479634"/>
          </a:xfrm>
        </p:grpSpPr>
        <p:sp>
          <p:nvSpPr>
            <p:cNvPr id="7" name="角丸四角形 6"/>
            <p:cNvSpPr/>
            <p:nvPr/>
          </p:nvSpPr>
          <p:spPr bwMode="auto">
            <a:xfrm>
              <a:off x="3347830" y="3509900"/>
              <a:ext cx="3024420" cy="325655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編集した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zip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ファイルをアップロードする。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円形吹き出し 7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1642350" y="4223923"/>
            <a:ext cx="3456480" cy="492770"/>
            <a:chOff x="2601240" y="4330164"/>
            <a:chExt cx="3456480" cy="492770"/>
          </a:xfrm>
        </p:grpSpPr>
        <p:sp>
          <p:nvSpPr>
            <p:cNvPr id="9" name="角丸四角形 8"/>
            <p:cNvSpPr/>
            <p:nvPr/>
          </p:nvSpPr>
          <p:spPr bwMode="auto">
            <a:xfrm>
              <a:off x="2794510" y="4484142"/>
              <a:ext cx="3263210" cy="33879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「すべてのメニュー」にチェックを入れる。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円形吹き出し 9"/>
            <p:cNvSpPr/>
            <p:nvPr/>
          </p:nvSpPr>
          <p:spPr bwMode="auto">
            <a:xfrm>
              <a:off x="2601240" y="4330164"/>
              <a:ext cx="288040" cy="315543"/>
            </a:xfrm>
            <a:prstGeom prst="wedgeEllipseCallout">
              <a:avLst>
                <a:gd name="adj1" fmla="val -137348"/>
                <a:gd name="adj2" fmla="val -7542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２</a:t>
              </a: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l="18716"/>
          <a:stretch/>
        </p:blipFill>
        <p:spPr>
          <a:xfrm>
            <a:off x="1331550" y="5442339"/>
            <a:ext cx="2501815" cy="72000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2915770" y="5910052"/>
            <a:ext cx="2308545" cy="340483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インポート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2722500" y="5745961"/>
            <a:ext cx="288040" cy="315543"/>
          </a:xfrm>
          <a:prstGeom prst="wedgeEllipseCallout">
            <a:avLst>
              <a:gd name="adj1" fmla="val -137725"/>
              <a:gd name="adj2" fmla="val -4783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583694" y="5522491"/>
            <a:ext cx="1044036" cy="2234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35" name="グループ化 34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27" name="グループ化 26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29" name="正方形/長方形 28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0" name="角丸四角形 29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インポート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1" name="ホームベース 30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2" name="角丸四角形 31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エクスポート</a:t>
                  </a:r>
                </a:p>
              </p:txBody>
            </p:sp>
            <p:sp>
              <p:nvSpPr>
                <p:cNvPr id="34" name="角丸四角形 33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インポート結果の確認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28" name="角丸四角形 27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インポートの実行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4" name="角丸四角形 23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9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インポートのステータスと</a:t>
            </a:r>
            <a:r>
              <a:rPr kumimoji="1" lang="ja-JP" altLang="en-US" b="1" dirty="0" smtClean="0"/>
              <a:t>登録結果を確認する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実行したインポートの情報を確認し、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ステータスが「完了」となっている</a:t>
            </a:r>
            <a:r>
              <a:rPr lang="ja-JP" altLang="en-US" sz="1600" dirty="0" smtClean="0"/>
              <a:t>こと、登録結果を</a:t>
            </a:r>
            <a:r>
              <a:rPr lang="ja-JP" altLang="en-US" sz="1600" dirty="0"/>
              <a:t>確かめましょう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メニュー</a:t>
            </a:r>
            <a:r>
              <a:rPr lang="ja-JP" altLang="en-US" sz="1600" dirty="0"/>
              <a:t>：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</a:t>
            </a:r>
            <a:r>
              <a:rPr lang="en-US" altLang="ja-JP" sz="1600" b="1" dirty="0"/>
              <a:t> &gt;</a:t>
            </a:r>
          </a:p>
          <a:p>
            <a:pPr marL="0" indent="0">
              <a:buNone/>
            </a:pPr>
            <a:r>
              <a:rPr lang="en-US" altLang="ja-JP" sz="1600" b="1" dirty="0"/>
              <a:t>              </a:t>
            </a:r>
            <a:r>
              <a:rPr lang="ja-JP" altLang="en-US" sz="1600" b="1" dirty="0"/>
              <a:t> 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 </a:t>
            </a:r>
            <a:r>
              <a:rPr lang="en-US" altLang="ja-JP" sz="1600" b="1" dirty="0"/>
              <a:t>Excel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インポート管理</a:t>
            </a:r>
            <a:endParaRPr lang="en-US" altLang="ja-JP" sz="1600" b="1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err="1" smtClean="0"/>
              <a:t>ｒ</a:t>
            </a:r>
            <a:endParaRPr lang="en-US" altLang="ja-JP" sz="1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9" y="2848428"/>
            <a:ext cx="7769941" cy="24428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一括インポート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2/3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419175" y="3869741"/>
            <a:ext cx="1280565" cy="2793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104610" y="5103868"/>
            <a:ext cx="504070" cy="1766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2681248" y="4077090"/>
            <a:ext cx="2160000" cy="513978"/>
            <a:chOff x="3154560" y="3355921"/>
            <a:chExt cx="2353270" cy="513978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フィルタを押下する。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円形吹き出し 16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1044154" y="5384386"/>
            <a:ext cx="2287417" cy="513978"/>
            <a:chOff x="3154560" y="3355921"/>
            <a:chExt cx="2492088" cy="513978"/>
          </a:xfrm>
        </p:grpSpPr>
        <p:sp>
          <p:nvSpPr>
            <p:cNvPr id="31" name="角丸四角形 30"/>
            <p:cNvSpPr/>
            <p:nvPr/>
          </p:nvSpPr>
          <p:spPr bwMode="auto">
            <a:xfrm>
              <a:off x="3347830" y="3509899"/>
              <a:ext cx="2298818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完了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であることを確認する。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円形吹き出し 31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349245"/>
                <a:gd name="adj2" fmla="val -10078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+mn-ea"/>
                </a:rPr>
                <a:t>２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33" name="正方形/長方形 32"/>
          <p:cNvSpPr/>
          <p:nvPr/>
        </p:nvSpPr>
        <p:spPr bwMode="auto">
          <a:xfrm>
            <a:off x="5364110" y="5103868"/>
            <a:ext cx="738199" cy="18344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8583" y="3758631"/>
            <a:ext cx="2862179" cy="26221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58" y="5168041"/>
            <a:ext cx="2659614" cy="787815"/>
          </a:xfrm>
          <a:prstGeom prst="rect">
            <a:avLst/>
          </a:prstGeom>
        </p:spPr>
      </p:pic>
      <p:grpSp>
        <p:nvGrpSpPr>
          <p:cNvPr id="27" name="グループ化 26"/>
          <p:cNvGrpSpPr/>
          <p:nvPr/>
        </p:nvGrpSpPr>
        <p:grpSpPr>
          <a:xfrm>
            <a:off x="7209738" y="5617029"/>
            <a:ext cx="1860792" cy="503466"/>
            <a:chOff x="3154561" y="3355921"/>
            <a:chExt cx="2353269" cy="513978"/>
          </a:xfrm>
        </p:grpSpPr>
        <p:sp>
          <p:nvSpPr>
            <p:cNvPr id="28" name="角丸四角形 27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登録件数を確認する。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円形吹き出し 28"/>
            <p:cNvSpPr/>
            <p:nvPr/>
          </p:nvSpPr>
          <p:spPr bwMode="auto">
            <a:xfrm>
              <a:off x="3154561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+mn-ea"/>
                </a:rPr>
                <a:t>４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6207072" y="3843374"/>
            <a:ext cx="27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log</a:t>
            </a:r>
            <a:r>
              <a:rPr lang="ja-JP" altLang="en-US" sz="1400" dirty="0" smtClean="0"/>
              <a:t>ファイルの中身</a:t>
            </a:r>
            <a:endParaRPr lang="en-US" altLang="ja-JP" sz="1400" dirty="0" smtClean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6287774" y="5418472"/>
            <a:ext cx="709706" cy="1728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3808716" y="5403232"/>
            <a:ext cx="2160000" cy="513978"/>
            <a:chOff x="3154560" y="3355921"/>
            <a:chExt cx="2353270" cy="513978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log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をダウンロードする。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円形吹き出し 23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529381"/>
                <a:gd name="adj2" fmla="val -91730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 smtClean="0">
                  <a:latin typeface="+mn-ea"/>
                </a:rPr>
                <a:t>３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auto">
          <a:xfrm>
            <a:off x="6362310" y="4419798"/>
            <a:ext cx="672835" cy="2105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60" name="グループ化 59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62" name="グループ化 61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64" name="正方形/長方形 63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5" name="角丸四角形 64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インポート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6" name="ホームベース 65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7" name="角丸四角形 66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エクスポート</a:t>
                  </a:r>
                </a:p>
              </p:txBody>
            </p:sp>
            <p:sp>
              <p:nvSpPr>
                <p:cNvPr id="68" name="角丸四角形 67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インポート結果の確認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63" name="角丸四角形 62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インポートの実行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61" name="角丸四角形 60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58" y="4165029"/>
            <a:ext cx="2612670" cy="922917"/>
          </a:xfrm>
          <a:prstGeom prst="rect">
            <a:avLst/>
          </a:prstGeom>
        </p:spPr>
      </p:pic>
      <p:sp>
        <p:nvSpPr>
          <p:cNvPr id="43" name="円形吹き出し 42"/>
          <p:cNvSpPr/>
          <p:nvPr/>
        </p:nvSpPr>
        <p:spPr bwMode="auto">
          <a:xfrm>
            <a:off x="7217019" y="5610455"/>
            <a:ext cx="227761" cy="309089"/>
          </a:xfrm>
          <a:prstGeom prst="wedgeEllipseCallout">
            <a:avLst>
              <a:gd name="adj1" fmla="val -131200"/>
              <a:gd name="adj2" fmla="val -35682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４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6317819" y="4467620"/>
            <a:ext cx="709706" cy="1838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登録内容の確認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登録内容が追加されていることを確認しましょう。</a:t>
            </a: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 smtClean="0"/>
              <a:t>メニュー</a:t>
            </a:r>
            <a:r>
              <a:rPr kumimoji="1" lang="ja-JP" altLang="en-US" sz="1600" b="1" dirty="0" smtClean="0"/>
              <a:t>：</a:t>
            </a:r>
            <a:r>
              <a:rPr lang="ja-JP" altLang="en-US" sz="1600" b="1" dirty="0" smtClean="0"/>
              <a:t> 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ロール管理</a:t>
            </a:r>
            <a:endParaRPr lang="en-US" altLang="ja-JP" sz="1600" b="1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427781"/>
            <a:ext cx="7800579" cy="3695524"/>
          </a:xfrm>
          <a:prstGeom prst="rect">
            <a:avLst/>
          </a:prstGeo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一括インポート</a:t>
            </a:r>
            <a:r>
              <a:rPr kumimoji="1"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403560" y="5234020"/>
            <a:ext cx="180025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1367700" y="4020100"/>
            <a:ext cx="1044000" cy="1799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2525540" y="4216539"/>
            <a:ext cx="2160000" cy="509817"/>
            <a:chOff x="3154560" y="3355921"/>
            <a:chExt cx="2353270" cy="509817"/>
          </a:xfrm>
        </p:grpSpPr>
        <p:sp>
          <p:nvSpPr>
            <p:cNvPr id="36" name="角丸四角形 35"/>
            <p:cNvSpPr/>
            <p:nvPr/>
          </p:nvSpPr>
          <p:spPr bwMode="auto">
            <a:xfrm>
              <a:off x="3347830" y="3505738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フィルタを押下する。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円形吹き出し 36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491850" y="5861032"/>
            <a:ext cx="3433849" cy="462929"/>
            <a:chOff x="3141448" y="3451145"/>
            <a:chExt cx="2301870" cy="440621"/>
          </a:xfrm>
        </p:grpSpPr>
        <p:sp>
          <p:nvSpPr>
            <p:cNvPr id="39" name="角丸四角形 38"/>
            <p:cNvSpPr/>
            <p:nvPr/>
          </p:nvSpPr>
          <p:spPr bwMode="auto">
            <a:xfrm>
              <a:off x="3283318" y="3531767"/>
              <a:ext cx="2160000" cy="359999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登録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内容が反映されていることを確認する。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円形吹き出し 39"/>
            <p:cNvSpPr/>
            <p:nvPr/>
          </p:nvSpPr>
          <p:spPr bwMode="auto">
            <a:xfrm>
              <a:off x="3141448" y="3451145"/>
              <a:ext cx="176167" cy="315543"/>
            </a:xfrm>
            <a:prstGeom prst="wedgeEllipseCallout">
              <a:avLst>
                <a:gd name="adj1" fmla="val -140314"/>
                <a:gd name="adj2" fmla="val -152184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2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42" name="グループ化 41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46" name="正方形/長方形 45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7" name="角丸四角形 46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インポート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8" name="ホームベース 47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9" name="角丸四角形 48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エクスポート</a:t>
                  </a:r>
                </a:p>
              </p:txBody>
            </p:sp>
            <p:sp>
              <p:nvSpPr>
                <p:cNvPr id="50" name="角丸四角形 49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インポート結果の確認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45" name="角丸四角形 44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インポートの実行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43" name="角丸四角形 42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8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登録内容の確認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登録内容が追加されていることを確認しましょう。</a:t>
            </a: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 smtClean="0"/>
              <a:t>メニュー</a:t>
            </a:r>
            <a:r>
              <a:rPr kumimoji="1" lang="ja-JP" altLang="en-US" sz="1600" b="1" dirty="0" smtClean="0"/>
              <a:t>：基本コンソール</a:t>
            </a:r>
            <a:r>
              <a:rPr lang="en-US" altLang="ja-JP" sz="1600" b="1" dirty="0" smtClean="0"/>
              <a:t> &gt; </a:t>
            </a:r>
            <a:r>
              <a:rPr lang="ja-JP" altLang="en-US" sz="1600" b="1" dirty="0" smtClean="0"/>
              <a:t>オペレーション一覧 </a:t>
            </a:r>
            <a:endParaRPr lang="en-US" altLang="ja-JP" sz="1600" b="1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1" y="2390126"/>
            <a:ext cx="7462364" cy="3535295"/>
          </a:xfrm>
          <a:prstGeom prst="rect">
            <a:avLst/>
          </a:prstGeo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一括インポート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3/3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342107" y="3982009"/>
            <a:ext cx="997583" cy="2079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364968" y="4797190"/>
            <a:ext cx="2694866" cy="79378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2483560" y="4126009"/>
            <a:ext cx="2160000" cy="540000"/>
            <a:chOff x="3154560" y="3355921"/>
            <a:chExt cx="2353270" cy="51397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フィルタを押下する。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円形吹き出し 27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089695" y="5697363"/>
            <a:ext cx="3203905" cy="544740"/>
            <a:chOff x="3224216" y="3373277"/>
            <a:chExt cx="2147727" cy="518490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3298580" y="3531767"/>
              <a:ext cx="2073363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登録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内容が反映されていることを確認する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円形吹き出し 30"/>
            <p:cNvSpPr/>
            <p:nvPr/>
          </p:nvSpPr>
          <p:spPr bwMode="auto">
            <a:xfrm>
              <a:off x="3224216" y="3373277"/>
              <a:ext cx="176167" cy="315543"/>
            </a:xfrm>
            <a:prstGeom prst="wedgeEllipseCallout">
              <a:avLst>
                <a:gd name="adj1" fmla="val -110872"/>
                <a:gd name="adj2" fmla="val -79602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2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37" name="正方形/長方形 36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8" name="角丸四角形 37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インポート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9" name="ホームベース 38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0" name="角丸四角形 39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エクスポート</a:t>
                  </a:r>
                </a:p>
              </p:txBody>
            </p:sp>
            <p:sp>
              <p:nvSpPr>
                <p:cNvPr id="41" name="角丸四角形 40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インポート結果の確認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36" name="角丸四角形 35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インポートの実行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2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287" t="1478" r="2441" b="1818"/>
          <a:stretch/>
        </p:blipFill>
        <p:spPr>
          <a:xfrm>
            <a:off x="611450" y="1916790"/>
            <a:ext cx="5998535" cy="42485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291" y="818682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本書について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本書ではメニューグループの「</a:t>
            </a:r>
            <a:r>
              <a:rPr lang="ja-JP" altLang="en-US" b="1" dirty="0" smtClean="0"/>
              <a:t>エクスポート</a:t>
            </a:r>
            <a:r>
              <a:rPr lang="en-US" altLang="ja-JP" b="1" dirty="0" smtClean="0"/>
              <a:t>/</a:t>
            </a:r>
            <a:r>
              <a:rPr lang="ja-JP" altLang="en-US" b="1" dirty="0" smtClean="0"/>
              <a:t>インポート</a:t>
            </a:r>
            <a:r>
              <a:rPr lang="ja-JP" altLang="en-US" dirty="0" smtClean="0"/>
              <a:t>」について、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実践形式で学習いただけます。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2627730" y="2257790"/>
            <a:ext cx="936130" cy="11521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実習①　メニューエクスポート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作業環境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本</a:t>
            </a:r>
            <a:r>
              <a:rPr lang="ja-JP" altLang="en-US" sz="1600" dirty="0"/>
              <a:t>章</a:t>
            </a:r>
            <a:r>
              <a:rPr lang="ja-JP" altLang="en-US" sz="1600" dirty="0" smtClean="0"/>
              <a:t>で使用する作業環境は以下の通りです。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メニューエクスポート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インポートを実行する際は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サーバーを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移行元</a:t>
            </a:r>
            <a:r>
              <a:rPr lang="ja-JP" altLang="en-US" sz="1600" dirty="0" smtClean="0"/>
              <a:t>と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移行先</a:t>
            </a:r>
            <a:r>
              <a:rPr lang="ja-JP" altLang="en-US" sz="1600" dirty="0" smtClean="0"/>
              <a:t>の計２台ご用意ください。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b="1" dirty="0" smtClean="0"/>
              <a:t>クライアント端末</a:t>
            </a:r>
            <a:endParaRPr lang="en-US" altLang="ja-JP" sz="1600" b="1" dirty="0" smtClean="0"/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Google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Chrome</a:t>
            </a:r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r>
              <a:rPr lang="en-US" altLang="ja-JP" sz="1600" b="1" dirty="0" smtClean="0"/>
              <a:t>ITA</a:t>
            </a:r>
            <a:r>
              <a:rPr lang="ja-JP" altLang="en-US" sz="1600" b="1" dirty="0" smtClean="0"/>
              <a:t>サーバー　</a:t>
            </a:r>
            <a:r>
              <a:rPr lang="en-US" altLang="ja-JP" sz="1600" b="1" dirty="0" smtClean="0"/>
              <a:t>2</a:t>
            </a:r>
            <a:r>
              <a:rPr lang="ja-JP" altLang="en-US" sz="1600" b="1" dirty="0" smtClean="0"/>
              <a:t>台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1.9.0</a:t>
            </a:r>
            <a:br>
              <a:rPr lang="en-US" altLang="ja-JP" sz="1600" dirty="0" smtClean="0"/>
            </a:br>
            <a:r>
              <a:rPr lang="en-US" altLang="ja-JP" sz="1600" dirty="0" smtClean="0"/>
              <a:t>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2.11.7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kumimoji="1" lang="ja-JP" altLang="en-US" dirty="0" smtClean="0"/>
              <a:t>　作業環境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2664000" y="4068000"/>
            <a:ext cx="2088290" cy="1757188"/>
            <a:chOff x="1619590" y="4005080"/>
            <a:chExt cx="2088290" cy="1757188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1619590" y="4005080"/>
              <a:ext cx="2088290" cy="1366100"/>
            </a:xfrm>
            <a:prstGeom prst="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400" smtClean="0">
                  <a:solidFill>
                    <a:srgbClr val="002960"/>
                  </a:solidFill>
                  <a:latin typeface="+mn-ea"/>
                </a:rPr>
                <a:t>CentOS 7</a:t>
              </a:r>
              <a:endParaRPr kumimoji="1" lang="ja-JP" altLang="en-US" sz="1400" smtClean="0">
                <a:solidFill>
                  <a:srgbClr val="002960"/>
                </a:solidFill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1979640" y="4391090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ITA</a:t>
              </a:r>
            </a:p>
            <a:p>
              <a:pPr algn="ctr"/>
              <a:r>
                <a:rPr lang="en-US" altLang="ja-JP" sz="1200" dirty="0" smtClean="0">
                  <a:latin typeface="+mn-ea"/>
                </a:rPr>
                <a:t>1.9.0</a:t>
              </a:r>
              <a:endParaRPr kumimoji="1" lang="ja-JP" altLang="en-US" sz="1200" dirty="0" smtClean="0">
                <a:latin typeface="+mn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832527" y="5500658"/>
              <a:ext cx="1662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サーバー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(</a:t>
              </a:r>
              <a:r>
                <a:rPr lang="ja-JP" altLang="en-US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移行元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)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1979640" y="4865603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err="1" smtClean="0">
                  <a:latin typeface="+mn-ea"/>
                </a:rPr>
                <a:t>Ansible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kumimoji="1" lang="en-US" altLang="ja-JP" sz="1200" dirty="0" smtClean="0">
                  <a:latin typeface="+mn-ea"/>
                </a:rPr>
                <a:t>2.11.7</a:t>
              </a: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323410" y="6021360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 </a:t>
            </a:r>
            <a:r>
              <a:rPr kumimoji="1" lang="ja-JP" altLang="en-US" sz="1200" dirty="0" smtClean="0"/>
              <a:t>今回はホストサーバーとして</a:t>
            </a:r>
            <a:r>
              <a:rPr kumimoji="1" lang="en-US" altLang="ja-JP" sz="1200" dirty="0" smtClean="0"/>
              <a:t>CentOS7</a:t>
            </a:r>
            <a:r>
              <a:rPr kumimoji="1" lang="ja-JP" altLang="en-US" sz="1200" dirty="0" smtClean="0"/>
              <a:t>を利用致しますが、</a:t>
            </a:r>
            <a:r>
              <a:rPr kumimoji="1" lang="en-US" altLang="ja-JP" sz="1200" dirty="0" smtClean="0"/>
              <a:t>ITA</a:t>
            </a:r>
            <a:r>
              <a:rPr kumimoji="1" lang="ja-JP" altLang="en-US" sz="1200" dirty="0" smtClean="0"/>
              <a:t>は</a:t>
            </a:r>
            <a:r>
              <a:rPr kumimoji="1" lang="en-US" altLang="ja-JP" sz="1200" dirty="0" smtClean="0"/>
              <a:t>RHEL7</a:t>
            </a:r>
            <a:r>
              <a:rPr kumimoji="1" lang="ja-JP" altLang="en-US" sz="1200" dirty="0" smtClean="0"/>
              <a:t>系および</a:t>
            </a:r>
            <a:r>
              <a:rPr kumimoji="1" lang="en-US" altLang="ja-JP" sz="1200" dirty="0" smtClean="0"/>
              <a:t>RHEL8</a:t>
            </a:r>
            <a:r>
              <a:rPr kumimoji="1" lang="ja-JP" altLang="en-US" sz="1200" dirty="0" smtClean="0"/>
              <a:t>系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OS</a:t>
            </a:r>
            <a:r>
              <a:rPr lang="ja-JP" altLang="en-US" sz="1200" dirty="0" smtClean="0"/>
              <a:t>で導入いただけます。</a:t>
            </a:r>
            <a:endParaRPr kumimoji="1" lang="ja-JP" altLang="en-US" sz="12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120000" y="4068000"/>
            <a:ext cx="2088290" cy="1757188"/>
            <a:chOff x="5004060" y="4004523"/>
            <a:chExt cx="2088290" cy="1757188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5004060" y="4004523"/>
              <a:ext cx="2088290" cy="1366100"/>
            </a:xfrm>
            <a:prstGeom prst="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400" smtClean="0">
                  <a:solidFill>
                    <a:srgbClr val="002960"/>
                  </a:solidFill>
                  <a:latin typeface="+mn-ea"/>
                </a:rPr>
                <a:t>CentOS 7</a:t>
              </a:r>
              <a:endParaRPr kumimoji="1" lang="ja-JP" altLang="en-US" sz="1400" smtClean="0">
                <a:solidFill>
                  <a:srgbClr val="002960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5364110" y="4390533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ITA</a:t>
              </a:r>
            </a:p>
            <a:p>
              <a:pPr algn="ctr"/>
              <a:r>
                <a:rPr lang="en-US" altLang="ja-JP" sz="1200" dirty="0" smtClean="0">
                  <a:latin typeface="+mn-ea"/>
                </a:rPr>
                <a:t>1.9.0</a:t>
              </a:r>
              <a:endParaRPr kumimoji="1" lang="ja-JP" altLang="en-US" sz="1200" dirty="0" smtClean="0">
                <a:latin typeface="+mn-ea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216997" y="5500101"/>
              <a:ext cx="1662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サーバー</a:t>
              </a:r>
              <a:r>
                <a:rPr lang="en-US" altLang="ja-JP" sz="1100" b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(</a:t>
              </a:r>
              <a:r>
                <a:rPr lang="ja-JP" altLang="en-US" sz="1100" b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移行先</a:t>
              </a:r>
              <a:r>
                <a:rPr lang="en-US" altLang="ja-JP" sz="1100" b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)</a:t>
              </a:r>
              <a:endParaRPr lang="en-US" altLang="ja-JP" sz="1100" b="1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5364110" y="4865046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err="1" smtClean="0">
                  <a:latin typeface="+mn-ea"/>
                </a:rPr>
                <a:t>Ansible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kumimoji="1" lang="en-US" altLang="ja-JP" sz="1200" dirty="0" smtClean="0">
                  <a:latin typeface="+mn-ea"/>
                </a:rPr>
                <a:t>2.11.7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536000" y="4188167"/>
            <a:ext cx="1800130" cy="609728"/>
            <a:chOff x="3476347" y="4188167"/>
            <a:chExt cx="1800130" cy="609728"/>
          </a:xfrm>
        </p:grpSpPr>
        <p:grpSp>
          <p:nvGrpSpPr>
            <p:cNvPr id="21" name="グループ化 20"/>
            <p:cNvGrpSpPr>
              <a:grpSpLocks noChangeAspect="1"/>
            </p:cNvGrpSpPr>
            <p:nvPr/>
          </p:nvGrpSpPr>
          <p:grpSpPr bwMode="gray">
            <a:xfrm>
              <a:off x="4191564" y="4188167"/>
              <a:ext cx="328691" cy="422499"/>
              <a:chOff x="-2227263" y="1692275"/>
              <a:chExt cx="2468563" cy="2841625"/>
            </a:xfrm>
          </p:grpSpPr>
          <p:sp>
            <p:nvSpPr>
              <p:cNvPr id="22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フリーフォーム 22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テキスト ボックス 24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kym</a:t>
                </a:r>
              </a:p>
            </p:txBody>
          </p:sp>
        </p:grpSp>
        <p:sp>
          <p:nvSpPr>
            <p:cNvPr id="26" name="ストライプ矢印 25"/>
            <p:cNvSpPr/>
            <p:nvPr/>
          </p:nvSpPr>
          <p:spPr bwMode="auto">
            <a:xfrm>
              <a:off x="3476347" y="4668417"/>
              <a:ext cx="180013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27" name="カギ線コネクタ 26"/>
          <p:cNvCxnSpPr/>
          <p:nvPr/>
        </p:nvCxnSpPr>
        <p:spPr bwMode="auto">
          <a:xfrm rot="5400000">
            <a:off x="4176000" y="2844000"/>
            <a:ext cx="789670" cy="1656169"/>
          </a:xfrm>
          <a:prstGeom prst="bentConnector3">
            <a:avLst>
              <a:gd name="adj1" fmla="val 33865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 bwMode="auto">
          <a:xfrm rot="16200000" flipH="1">
            <a:off x="5868000" y="2808000"/>
            <a:ext cx="789113" cy="1728301"/>
          </a:xfrm>
          <a:prstGeom prst="bentConnector3">
            <a:avLst>
              <a:gd name="adj1" fmla="val 33853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6" name="グループ化 35"/>
          <p:cNvGrpSpPr>
            <a:grpSpLocks noChangeAspect="1"/>
          </p:cNvGrpSpPr>
          <p:nvPr/>
        </p:nvGrpSpPr>
        <p:grpSpPr>
          <a:xfrm>
            <a:off x="4608000" y="1908000"/>
            <a:ext cx="1570573" cy="1404000"/>
            <a:chOff x="539440" y="2774589"/>
            <a:chExt cx="1339566" cy="1197493"/>
          </a:xfrm>
        </p:grpSpPr>
        <p:grpSp>
          <p:nvGrpSpPr>
            <p:cNvPr id="37" name="グループ化 36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41" name="フリーフォーム 40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42" name="フリーフォーム 41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727432" y="3710472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100" b="1" dirty="0">
                <a:solidFill>
                  <a:srgbClr val="002B62"/>
                </a:solidFill>
              </a:endParaRPr>
            </a:p>
          </p:txBody>
        </p:sp>
        <p:pic>
          <p:nvPicPr>
            <p:cNvPr id="39" name="図 38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539440" y="2774589"/>
              <a:ext cx="1339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.2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</a:t>
            </a:r>
            <a:r>
              <a:rPr kumimoji="1" lang="ja-JP" altLang="en-US" dirty="0" smtClean="0"/>
              <a:t>作業手順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作業手順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本シナリオは以下の流れで進行します。</a:t>
            </a:r>
          </a:p>
          <a:p>
            <a:pPr marL="180000" lvl="1" indent="0">
              <a:buNone/>
            </a:pPr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381865" y="4478075"/>
            <a:ext cx="8286530" cy="808131"/>
            <a:chOff x="381865" y="4678419"/>
            <a:chExt cx="8286530" cy="808131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③ メニューエクスポート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6.</a:t>
              </a:r>
              <a:r>
                <a:rPr lang="ja-JP" altLang="en-US" sz="1400" b="1" dirty="0" smtClean="0"/>
                <a:t> エクスポートを実行する</a:t>
              </a:r>
              <a:endParaRPr kumimoji="1" lang="ja-JP" altLang="en-US" sz="14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7.</a:t>
              </a:r>
              <a:r>
                <a:rPr kumimoji="1" lang="ja-JP" altLang="en-US" sz="1400" b="1" smtClean="0"/>
                <a:t> </a:t>
              </a:r>
              <a:r>
                <a:rPr kumimoji="1" lang="en-US" altLang="ja-JP" sz="1400" b="1" smtClean="0"/>
                <a:t>kym</a:t>
              </a:r>
              <a:r>
                <a:rPr kumimoji="1" lang="ja-JP" altLang="en-US" sz="1400" b="1" smtClean="0"/>
                <a:t>ファイルをダウンロードする</a:t>
              </a:r>
              <a:endParaRPr kumimoji="1" lang="ja-JP" altLang="en-US" sz="1400" b="1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390040" y="5589300"/>
            <a:ext cx="8286530" cy="796260"/>
            <a:chOff x="390040" y="5589300"/>
            <a:chExt cx="8286530" cy="79626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438592" y="5596048"/>
              <a:ext cx="2877928" cy="531611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④ メニューインポート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83780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8.</a:t>
              </a:r>
              <a:r>
                <a:rPr lang="ja-JP" altLang="en-US" sz="1400" b="1" dirty="0" smtClean="0"/>
                <a:t> </a:t>
              </a:r>
              <a:r>
                <a:rPr kumimoji="1" lang="ja-JP" altLang="en-US" sz="1400" b="1" dirty="0" smtClean="0"/>
                <a:t>インポートを実行する</a:t>
              </a:r>
              <a:endParaRPr kumimoji="1" lang="ja-JP" altLang="en-US" sz="14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3780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9.</a:t>
              </a:r>
              <a:r>
                <a:rPr lang="ja-JP" altLang="en-US" sz="1400" b="1" smtClean="0"/>
                <a:t> インポート結果を確認する</a:t>
              </a:r>
              <a:endParaRPr kumimoji="1" lang="ja-JP" altLang="en-US" sz="1400" b="1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390040" y="2975187"/>
            <a:ext cx="8270180" cy="1199795"/>
            <a:chOff x="390040" y="2877295"/>
            <a:chExt cx="8270180" cy="1199795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390040" y="2877295"/>
              <a:ext cx="8270180" cy="1199795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5436795" y="2919709"/>
              <a:ext cx="3223425" cy="40723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② メニューの作成</a:t>
              </a:r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・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入力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67430" y="296944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3.</a:t>
              </a:r>
              <a:r>
                <a:rPr lang="ja-JP" altLang="en-US" sz="1400" b="1" smtClean="0"/>
                <a:t> メニューグループ作成</a:t>
              </a:r>
              <a:endParaRPr kumimoji="1" lang="ja-JP" altLang="en-US" sz="1400" b="1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67430" y="3315742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4.</a:t>
              </a:r>
              <a:r>
                <a:rPr kumimoji="1" lang="ja-JP" altLang="en-US" sz="1400" b="1" smtClean="0"/>
                <a:t> メニュー作成</a:t>
              </a:r>
              <a:endParaRPr kumimoji="1" lang="ja-JP" altLang="en-US" sz="1400" b="1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67430" y="3680548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5.</a:t>
              </a:r>
              <a:r>
                <a:rPr kumimoji="1" lang="ja-JP" altLang="en-US" sz="1400" b="1" smtClean="0"/>
                <a:t> </a:t>
              </a:r>
              <a:r>
                <a:rPr lang="ja-JP" altLang="en-US" sz="1400" b="1"/>
                <a:t>作成</a:t>
              </a:r>
              <a:r>
                <a:rPr lang="ja-JP" altLang="en-US" sz="1400" b="1" smtClean="0"/>
                <a:t>したメニューの入力</a:t>
              </a:r>
              <a:endParaRPr kumimoji="1" lang="ja-JP" altLang="en-US" sz="1400" b="1"/>
            </a:p>
          </p:txBody>
        </p:sp>
      </p:grpSp>
      <p:sp>
        <p:nvSpPr>
          <p:cNvPr id="56" name="フローチャート: 組合せ 55"/>
          <p:cNvSpPr/>
          <p:nvPr/>
        </p:nvSpPr>
        <p:spPr bwMode="auto">
          <a:xfrm>
            <a:off x="4444394" y="4258279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364550" y="1863963"/>
            <a:ext cx="8286530" cy="808131"/>
            <a:chOff x="381865" y="4678419"/>
            <a:chExt cx="8286530" cy="808131"/>
          </a:xfrm>
        </p:grpSpPr>
        <p:sp>
          <p:nvSpPr>
            <p:cNvPr id="63" name="正方形/長方形 62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正方形/長方形 63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① データ登録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1.</a:t>
              </a:r>
              <a:r>
                <a:rPr lang="ja-JP" altLang="en-US" sz="1400" b="1" smtClean="0"/>
                <a:t> 機器情報</a:t>
              </a:r>
              <a:endParaRPr kumimoji="1" lang="ja-JP" altLang="en-US" sz="1400" b="1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2.</a:t>
              </a:r>
              <a:r>
                <a:rPr kumimoji="1" lang="ja-JP" altLang="en-US" sz="1400" b="1" smtClean="0"/>
                <a:t> オペレーション</a:t>
              </a:r>
              <a:endParaRPr kumimoji="1" lang="ja-JP" altLang="en-US" sz="1400" b="1"/>
            </a:p>
          </p:txBody>
        </p:sp>
      </p:grpSp>
      <p:sp>
        <p:nvSpPr>
          <p:cNvPr id="67" name="フローチャート: 組合せ 66"/>
          <p:cNvSpPr/>
          <p:nvPr/>
        </p:nvSpPr>
        <p:spPr bwMode="auto">
          <a:xfrm>
            <a:off x="4444394" y="2755391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フローチャート: 組合せ 67"/>
          <p:cNvSpPr/>
          <p:nvPr/>
        </p:nvSpPr>
        <p:spPr bwMode="auto">
          <a:xfrm>
            <a:off x="4444394" y="5359387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3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r="14310" b="4580"/>
          <a:stretch/>
        </p:blipFill>
        <p:spPr>
          <a:xfrm>
            <a:off x="179512" y="2459376"/>
            <a:ext cx="6840828" cy="2108176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2716695" y="4221110"/>
            <a:ext cx="4248590" cy="2304320"/>
          </a:xfrm>
          <a:prstGeom prst="roundRect">
            <a:avLst>
              <a:gd name="adj" fmla="val 5067"/>
            </a:avLst>
          </a:prstGeom>
          <a:ln w="19050">
            <a:solidFill>
              <a:srgbClr val="FF0000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2.3</a:t>
            </a:r>
            <a:r>
              <a:rPr kumimoji="1" lang="ja-JP" altLang="en-US" dirty="0" smtClean="0"/>
              <a:t>　データ登録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機器の登録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基本コンソール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機器一覧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</a:t>
            </a:r>
            <a:endParaRPr lang="en-US" altLang="ja-JP" sz="1600" dirty="0" smtClean="0"/>
          </a:p>
          <a:p>
            <a:pPr marL="457200" indent="-457200">
              <a:buFont typeface="+mj-lt"/>
              <a:buAutoNum type="circleNumDbPlain"/>
            </a:pPr>
            <a:r>
              <a:rPr lang="ja-JP" altLang="en-US" sz="1600" dirty="0"/>
              <a:t>各項目で下表のように選択または入力</a:t>
            </a:r>
            <a:r>
              <a:rPr lang="ja-JP" altLang="en-US" sz="1600" dirty="0" smtClean="0"/>
              <a:t>し、</a:t>
            </a:r>
            <a:r>
              <a:rPr lang="en-US" altLang="ja-JP" sz="1600" dirty="0" smtClean="0"/>
              <a:t>[</a:t>
            </a:r>
            <a:r>
              <a:rPr lang="ja-JP" altLang="en-US" sz="1600" dirty="0" smtClean="0"/>
              <a:t>登録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を押下する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29064"/>
              </p:ext>
            </p:extLst>
          </p:nvPr>
        </p:nvGraphicFramePr>
        <p:xfrm>
          <a:off x="2808000" y="4249656"/>
          <a:ext cx="4104570" cy="2203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1585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392985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入力内容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HW</a:t>
                      </a:r>
                      <a:r>
                        <a:rPr kumimoji="1" lang="ja-JP" altLang="en-US" sz="1200" smtClean="0"/>
                        <a:t>機器種別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任意の値をご設定下さい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IP</a:t>
                      </a:r>
                      <a:r>
                        <a:rPr kumimoji="1" lang="ja-JP" altLang="en-US" sz="1200" smtClean="0"/>
                        <a:t>アドレス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対象機器の</a:t>
                      </a:r>
                      <a:r>
                        <a:rPr kumimoji="1" lang="en-US" altLang="ja-JP" sz="1200" smtClean="0"/>
                        <a:t>IP</a:t>
                      </a:r>
                      <a:r>
                        <a:rPr kumimoji="1" lang="ja-JP" altLang="en-US" sz="1200" smtClean="0"/>
                        <a:t>アドレス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ログインユーザ</a:t>
                      </a:r>
                      <a:r>
                        <a:rPr kumimoji="1" lang="en-US" altLang="ja-JP" sz="1200" smtClean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任意の値をご設定下さい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管理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ログインパスワード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任意の値をご設定下さい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認証方式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パスワード認証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251400" y="2789501"/>
            <a:ext cx="6768940" cy="7835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45" name="正方形/長方形 44"/>
          <p:cNvSpPr>
            <a:spLocks noChangeAspect="1"/>
          </p:cNvSpPr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オペレーション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機器</a:t>
            </a:r>
            <a:r>
              <a:rPr lang="ja-JP" altLang="en-US" sz="900" b="1">
                <a:solidFill>
                  <a:schemeClr val="tx1"/>
                </a:solidFill>
                <a:latin typeface="+mn-ea"/>
              </a:rPr>
              <a:t>情報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データの登録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ホームベース 49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  <a:latin typeface="+mn-ea"/>
              </a:rPr>
              <a:t>エクスポート</a:t>
            </a:r>
          </a:p>
        </p:txBody>
      </p:sp>
      <p:sp>
        <p:nvSpPr>
          <p:cNvPr id="52" name="角丸四角形 51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8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t="-58" b="1"/>
          <a:stretch/>
        </p:blipFill>
        <p:spPr>
          <a:xfrm>
            <a:off x="372386" y="2622732"/>
            <a:ext cx="6704753" cy="23199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データ</a:t>
            </a:r>
            <a:r>
              <a:rPr lang="ja-JP" altLang="en-US" dirty="0"/>
              <a:t>登録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オペレーションを新規登録する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kumimoji="1" lang="ja-JP" altLang="en-US" sz="1600" dirty="0" smtClean="0"/>
              <a:t>メニュー：</a:t>
            </a:r>
            <a:r>
              <a:rPr kumimoji="1" lang="ja-JP" altLang="en-US" sz="1600" b="1" dirty="0" smtClean="0"/>
              <a:t>基本コンソール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オペレーション一覧</a:t>
            </a:r>
            <a:endParaRPr kumimoji="1"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を押下する。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ja-JP" altLang="en-US" sz="1600" dirty="0" smtClean="0"/>
              <a:t>。</a:t>
            </a:r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899489" y="3140960"/>
            <a:ext cx="3002263" cy="9930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3830234" y="4430325"/>
            <a:ext cx="3530584" cy="808679"/>
          </a:xfrm>
          <a:prstGeom prst="roundRect">
            <a:avLst>
              <a:gd name="adj" fmla="val 5067"/>
            </a:avLst>
          </a:prstGeom>
          <a:ln w="19050"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09622"/>
              </p:ext>
            </p:extLst>
          </p:nvPr>
        </p:nvGraphicFramePr>
        <p:xfrm>
          <a:off x="3971973" y="4502325"/>
          <a:ext cx="331463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4388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実施予定日時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任意でご入力下さい</a:t>
                      </a:r>
                      <a:r>
                        <a:rPr kumimoji="1" lang="en-US" altLang="ja-JP" sz="12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3669258" y="4214325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１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オペレーション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機器</a:t>
            </a:r>
            <a:r>
              <a:rPr lang="ja-JP" altLang="en-US" sz="900" b="1">
                <a:solidFill>
                  <a:schemeClr val="tx1"/>
                </a:solidFill>
                <a:latin typeface="+mn-ea"/>
              </a:rPr>
              <a:t>情報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ホームベース 27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1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2220</Words>
  <Application>Microsoft Office PowerPoint</Application>
  <PresentationFormat>画面に合わせる (4:3)</PresentationFormat>
  <Paragraphs>490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実習①　メニューエクスポート/インポート</vt:lpstr>
      <vt:lpstr>2.1　作業環境</vt:lpstr>
      <vt:lpstr>2.2　メニューエクスポート/インポート作業手順</vt:lpstr>
      <vt:lpstr>2.3　データ登録 (1/2)</vt:lpstr>
      <vt:lpstr>2.3　データ登録 (2/2)</vt:lpstr>
      <vt:lpstr>2.4　メニューの作成・入力(1/4)</vt:lpstr>
      <vt:lpstr>2.4　メニューの作成・入力(2/4)</vt:lpstr>
      <vt:lpstr>2.4　メニューの作成・入力(3/4)</vt:lpstr>
      <vt:lpstr>2.4　メニューの作成・入力(4/4)</vt:lpstr>
      <vt:lpstr>2.5　メニューエクスポート(1/2)</vt:lpstr>
      <vt:lpstr>2.5　メニューエクスポート(2/2)</vt:lpstr>
      <vt:lpstr>2.6　メニューインポート(1/3)</vt:lpstr>
      <vt:lpstr>2.6　メニューインポート(2/3)</vt:lpstr>
      <vt:lpstr>2.6　メニューインポート(3/3)</vt:lpstr>
      <vt:lpstr>3. 実習②　Excel一括エクスポート/インポート</vt:lpstr>
      <vt:lpstr>3.1　作業環境</vt:lpstr>
      <vt:lpstr>3.2　Excel一括エクスポート/インポート作業手順</vt:lpstr>
      <vt:lpstr>3.3　Excel一括エクスポート(1/2)</vt:lpstr>
      <vt:lpstr>3.3　Excel一括エクスポート(2/2)</vt:lpstr>
      <vt:lpstr>3.4　Excelファイル編集(1/3)</vt:lpstr>
      <vt:lpstr>3.4　Excelファイル編集(2/3)</vt:lpstr>
      <vt:lpstr>3.4　Excelファイル編集(3/3)</vt:lpstr>
      <vt:lpstr>3.5　Excel一括インポート(1/3)</vt:lpstr>
      <vt:lpstr>3.5　Excel一括インポート(2/3)</vt:lpstr>
      <vt:lpstr>3.5　Excel一括インポート(2/3)</vt:lpstr>
      <vt:lpstr>3.5　Excel一括インポート(3/3)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2022-01-20T06:55:06Z</dcterms:modified>
</cp:coreProperties>
</file>