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5"/>
  </p:notesMasterIdLst>
  <p:handoutMasterIdLst>
    <p:handoutMasterId r:id="rId36"/>
  </p:handoutMasterIdLst>
  <p:sldIdLst>
    <p:sldId id="575" r:id="rId3"/>
    <p:sldId id="576" r:id="rId4"/>
    <p:sldId id="508" r:id="rId5"/>
    <p:sldId id="540" r:id="rId6"/>
    <p:sldId id="549" r:id="rId7"/>
    <p:sldId id="550" r:id="rId8"/>
    <p:sldId id="552" r:id="rId9"/>
    <p:sldId id="513" r:id="rId10"/>
    <p:sldId id="553" r:id="rId11"/>
    <p:sldId id="515" r:id="rId12"/>
    <p:sldId id="554" r:id="rId13"/>
    <p:sldId id="517" r:id="rId14"/>
    <p:sldId id="556" r:id="rId15"/>
    <p:sldId id="519" r:id="rId16"/>
    <p:sldId id="557" r:id="rId17"/>
    <p:sldId id="558" r:id="rId18"/>
    <p:sldId id="522" r:id="rId19"/>
    <p:sldId id="561" r:id="rId20"/>
    <p:sldId id="524" r:id="rId21"/>
    <p:sldId id="563" r:id="rId22"/>
    <p:sldId id="564" r:id="rId23"/>
    <p:sldId id="566" r:id="rId24"/>
    <p:sldId id="567" r:id="rId25"/>
    <p:sldId id="565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318" r:id="rId3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575"/>
            <p14:sldId id="576"/>
          </p14:sldIdLst>
        </p14:section>
        <p14:section name="1.　はじめに" id="{B81141D6-5160-4643-8D51-022CC5C4BDB9}">
          <p14:sldIdLst>
            <p14:sldId id="508"/>
            <p14:sldId id="540"/>
            <p14:sldId id="549"/>
            <p14:sldId id="550"/>
          </p14:sldIdLst>
        </p14:section>
        <p14:section name="2.　管理/基本コンソールの説明" id="{A8A060BF-92DF-4F47-AFEF-F5FA058AAEFB}">
          <p14:sldIdLst>
            <p14:sldId id="552"/>
            <p14:sldId id="513"/>
            <p14:sldId id="553"/>
            <p14:sldId id="515"/>
            <p14:sldId id="554"/>
            <p14:sldId id="517"/>
            <p14:sldId id="556"/>
            <p14:sldId id="519"/>
            <p14:sldId id="557"/>
            <p14:sldId id="558"/>
            <p14:sldId id="522"/>
            <p14:sldId id="561"/>
            <p14:sldId id="524"/>
            <p14:sldId id="563"/>
            <p14:sldId id="564"/>
            <p14:sldId id="566"/>
            <p14:sldId id="567"/>
            <p14:sldId id="565"/>
            <p14:sldId id="568"/>
            <p14:sldId id="569"/>
            <p14:sldId id="570"/>
            <p14:sldId id="571"/>
            <p14:sldId id="572"/>
            <p14:sldId id="573"/>
            <p14:sldId id="57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DD"/>
    <a:srgbClr val="E7F1FF"/>
    <a:srgbClr val="C1DCFF"/>
    <a:srgbClr val="F8ECE0"/>
    <a:srgbClr val="FFFFCC"/>
    <a:srgbClr val="336600"/>
    <a:srgbClr val="003300"/>
    <a:srgbClr val="008000"/>
    <a:srgbClr val="FF99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7" autoAdjust="0"/>
    <p:restoredTop sz="95507" autoAdjust="0"/>
  </p:normalViewPr>
  <p:slideViewPr>
    <p:cSldViewPr>
      <p:cViewPr varScale="1">
        <p:scale>
          <a:sx n="79" d="100"/>
          <a:sy n="79" d="100"/>
        </p:scale>
        <p:origin x="1675" y="5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2020/12/4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2020/12/4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8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57935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6457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81612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28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32290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29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931190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30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17008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31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87038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14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2158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0702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2372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19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0447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21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231055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22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056516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23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054643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25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13542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Ver.1.3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-36640" y="2996940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BASE</a:t>
            </a:r>
            <a:r>
              <a:rPr lang="en-US" altLang="ja-JP" sz="4800" b="1" dirty="0"/>
              <a:t> </a:t>
            </a:r>
            <a:r>
              <a:rPr lang="en-US" altLang="ja-JP" sz="4800" b="1" dirty="0" smtClean="0"/>
              <a:t/>
            </a:r>
            <a:br>
              <a:rPr lang="en-US" altLang="ja-JP" sz="4800" b="1" dirty="0" smtClean="0"/>
            </a:br>
            <a:r>
              <a:rPr lang="en-US" altLang="ja-JP" sz="4800" b="1" dirty="0" smtClean="0"/>
              <a:t>Tutorial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is written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as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　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"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ITA" in this document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RBAC (Role Based Access Control) (2/4)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About RBAC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 smtClean="0"/>
              <a:t>RBAC is a method that allows users to assign authority by role.</a:t>
            </a:r>
            <a:endParaRPr lang="ja-JP" altLang="en-US" dirty="0"/>
          </a:p>
          <a:p>
            <a:pPr marL="180000" lvl="1" indent="0">
              <a:buNone/>
            </a:pPr>
            <a:r>
              <a:rPr lang="en-US" altLang="ja-JP" dirty="0"/>
              <a:t>Since authorization </a:t>
            </a:r>
            <a:r>
              <a:rPr lang="en-US" altLang="ja-JP" dirty="0" smtClean="0"/>
              <a:t>isn't </a:t>
            </a:r>
            <a:r>
              <a:rPr lang="en-US" altLang="ja-JP" dirty="0"/>
              <a:t>given directly to each user, but by a role basis, the access authority management is allocated by local access.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5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RBAC Example</a:t>
            </a:r>
            <a:endParaRPr kumimoji="1" lang="en-US" altLang="ja-JP" b="1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RBAC (Role Based Access Control) (3/4)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72218" y="4294606"/>
            <a:ext cx="7849596" cy="2138883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 smtClean="0">
                <a:latin typeface="+mn-ea"/>
              </a:rPr>
              <a:t>■ </a:t>
            </a:r>
            <a:r>
              <a:rPr lang="en-US" altLang="ja-JP" sz="1600" b="1" dirty="0" smtClean="0">
                <a:latin typeface="+mn-ea"/>
              </a:rPr>
              <a:t>Menu A</a:t>
            </a:r>
            <a:r>
              <a:rPr lang="ja-JP" altLang="en-US" sz="1600" b="1" dirty="0" smtClean="0">
                <a:latin typeface="+mn-ea"/>
              </a:rPr>
              <a:t>・</a:t>
            </a:r>
            <a:r>
              <a:rPr lang="ja-JP" altLang="en-US" sz="1600" b="1" dirty="0">
                <a:latin typeface="+mn-ea"/>
              </a:rPr>
              <a:t>・・</a:t>
            </a:r>
          </a:p>
          <a:p>
            <a:r>
              <a:rPr lang="ja-JP" altLang="en-US" sz="1600" b="1" dirty="0" smtClean="0">
                <a:latin typeface="+mn-ea"/>
              </a:rPr>
              <a:t>　　</a:t>
            </a:r>
            <a:r>
              <a:rPr lang="en-US" altLang="ja-JP" sz="1600" b="1" dirty="0" smtClean="0">
                <a:latin typeface="+mn-ea"/>
              </a:rPr>
              <a:t>Only User 1 can maintain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</a:t>
            </a:r>
            <a:r>
              <a:rPr lang="en-US" altLang="ja-JP" sz="1600" b="1" dirty="0" smtClean="0">
                <a:latin typeface="+mn-ea"/>
              </a:rPr>
              <a:t>Menu 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</a:t>
            </a:r>
            <a:r>
              <a:rPr lang="en-US" altLang="ja-JP" sz="1600" b="1" dirty="0" smtClean="0">
                <a:latin typeface="+mn-ea"/>
              </a:rPr>
              <a:t>All users can maintain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</a:t>
            </a:r>
            <a:r>
              <a:rPr lang="en-US" altLang="ja-JP" sz="1600" b="1" dirty="0" smtClean="0">
                <a:latin typeface="+mn-ea"/>
              </a:rPr>
              <a:t>Menu C</a:t>
            </a:r>
            <a:r>
              <a:rPr lang="ja-JP" altLang="en-US" sz="1600" b="1" dirty="0">
                <a:latin typeface="+mn-ea"/>
              </a:rPr>
              <a:t>・・</a:t>
            </a:r>
            <a:r>
              <a:rPr lang="ja-JP" altLang="en-US" sz="1600" b="1" dirty="0" smtClean="0">
                <a:latin typeface="+mn-ea"/>
              </a:rPr>
              <a:t>・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</a:t>
            </a:r>
            <a:r>
              <a:rPr lang="ja-JP" altLang="en-US" sz="1600" b="1" dirty="0" smtClean="0">
                <a:latin typeface="+mn-ea"/>
              </a:rPr>
              <a:t>　</a:t>
            </a:r>
            <a:r>
              <a:rPr lang="en-US" altLang="ja-JP" sz="1600" b="1" dirty="0" smtClean="0">
                <a:latin typeface="+mn-ea"/>
              </a:rPr>
              <a:t>User 1 can maintain, </a:t>
            </a:r>
            <a:r>
              <a:rPr lang="en-US" altLang="ja-JP" sz="1600" b="1" dirty="0">
                <a:latin typeface="+mn-ea"/>
              </a:rPr>
              <a:t>u</a:t>
            </a:r>
            <a:r>
              <a:rPr lang="en-US" altLang="ja-JP" sz="1600" b="1" dirty="0" smtClean="0">
                <a:latin typeface="+mn-ea"/>
              </a:rPr>
              <a:t>ser 2 and 3 can only spectate</a:t>
            </a:r>
          </a:p>
          <a:p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 smtClean="0">
                <a:latin typeface="+mn-ea"/>
              </a:rPr>
              <a:t>※ While user 1 has both the authorization “Can Maintain”</a:t>
            </a:r>
            <a:br>
              <a:rPr lang="en-US" altLang="ja-JP" sz="1600" b="1" dirty="0" smtClean="0">
                <a:latin typeface="+mn-ea"/>
              </a:rPr>
            </a:br>
            <a:r>
              <a:rPr lang="en-US" altLang="ja-JP" sz="1600" b="1" dirty="0" smtClean="0">
                <a:latin typeface="+mn-ea"/>
              </a:rPr>
              <a:t> and ”Spectate Only”, “Can Maintain” will be prioritized.</a:t>
            </a:r>
            <a:br>
              <a:rPr lang="en-US" altLang="ja-JP" sz="1600" b="1" dirty="0" smtClean="0">
                <a:latin typeface="+mn-ea"/>
              </a:rPr>
            </a:br>
            <a:endParaRPr lang="ja-JP" altLang="en-US" sz="1600" b="1" dirty="0">
              <a:latin typeface="+mn-ea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1257550" y="1492924"/>
            <a:ext cx="6028683" cy="2472183"/>
            <a:chOff x="1107722" y="1611546"/>
            <a:chExt cx="6028683" cy="247218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988502" y="1611546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User</a:t>
              </a:r>
              <a:endParaRPr kumimoji="1" lang="ja-JP" altLang="en-US" sz="1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566386" y="2413723"/>
              <a:ext cx="1130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developers</a:t>
              </a:r>
              <a:endParaRPr kumimoji="1" lang="ja-JP" altLang="en-US" sz="1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647673" y="1632885"/>
              <a:ext cx="917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ITA Role</a:t>
              </a:r>
              <a:endParaRPr kumimoji="1" lang="ja-JP" altLang="en-US" sz="1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622266" y="3775952"/>
              <a:ext cx="1018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operators</a:t>
              </a:r>
              <a:endParaRPr kumimoji="1" lang="ja-JP" altLang="en-US" sz="14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126474" y="2061470"/>
              <a:ext cx="84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600" dirty="0" smtClean="0"/>
                <a:t>User</a:t>
              </a:r>
              <a:r>
                <a:rPr lang="ja-JP" altLang="en-US" sz="1600" dirty="0" smtClean="0"/>
                <a:t>１</a:t>
              </a:r>
              <a:endParaRPr kumimoji="1" lang="ja-JP" altLang="en-US" sz="16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1107722" y="2873567"/>
              <a:ext cx="84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600" dirty="0" smtClean="0"/>
                <a:t>User</a:t>
              </a:r>
              <a:r>
                <a:rPr lang="ja-JP" altLang="en-US" sz="1600" dirty="0" smtClean="0"/>
                <a:t>２</a:t>
              </a:r>
              <a:endParaRPr kumimoji="1" lang="ja-JP" altLang="en-US" sz="16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107722" y="3657707"/>
              <a:ext cx="84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600" dirty="0" smtClean="0"/>
                <a:t>User</a:t>
              </a:r>
              <a:r>
                <a:rPr lang="ja-JP" altLang="en-US" sz="1600" dirty="0" smtClean="0"/>
                <a:t>３</a:t>
              </a:r>
              <a:endParaRPr kumimoji="1" lang="ja-JP" altLang="en-US" sz="1600" dirty="0"/>
            </a:p>
          </p:txBody>
        </p:sp>
        <p:grpSp>
          <p:nvGrpSpPr>
            <p:cNvPr id="10" name="グループ化 9"/>
            <p:cNvGrpSpPr>
              <a:grpSpLocks noChangeAspect="1"/>
            </p:cNvGrpSpPr>
            <p:nvPr/>
          </p:nvGrpSpPr>
          <p:grpSpPr bwMode="gray">
            <a:xfrm>
              <a:off x="2101622" y="2810004"/>
              <a:ext cx="348830" cy="388485"/>
              <a:chOff x="863600" y="1071563"/>
              <a:chExt cx="823913" cy="917575"/>
            </a:xfrm>
          </p:grpSpPr>
          <p:sp>
            <p:nvSpPr>
              <p:cNvPr id="11" name="フリーフォーム 10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2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13" name="グループ化 12"/>
            <p:cNvGrpSpPr>
              <a:grpSpLocks noChangeAspect="1"/>
            </p:cNvGrpSpPr>
            <p:nvPr/>
          </p:nvGrpSpPr>
          <p:grpSpPr bwMode="gray">
            <a:xfrm>
              <a:off x="2066933" y="3595823"/>
              <a:ext cx="351010" cy="390912"/>
              <a:chOff x="863600" y="1071563"/>
              <a:chExt cx="823913" cy="917575"/>
            </a:xfrm>
          </p:grpSpPr>
          <p:sp>
            <p:nvSpPr>
              <p:cNvPr id="14" name="フリーフォーム 13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5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3" name="グループ化 22"/>
            <p:cNvGrpSpPr>
              <a:grpSpLocks noChangeAspect="1"/>
            </p:cNvGrpSpPr>
            <p:nvPr/>
          </p:nvGrpSpPr>
          <p:grpSpPr>
            <a:xfrm>
              <a:off x="3729603" y="2021510"/>
              <a:ext cx="831317" cy="413399"/>
              <a:chOff x="4197452" y="2618983"/>
              <a:chExt cx="2815136" cy="2715412"/>
            </a:xfrm>
          </p:grpSpPr>
          <p:sp>
            <p:nvSpPr>
              <p:cNvPr id="24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5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7" name="グループ化 26"/>
            <p:cNvGrpSpPr>
              <a:grpSpLocks noChangeAspect="1"/>
            </p:cNvGrpSpPr>
            <p:nvPr/>
          </p:nvGrpSpPr>
          <p:grpSpPr>
            <a:xfrm>
              <a:off x="3730812" y="3371007"/>
              <a:ext cx="831317" cy="413399"/>
              <a:chOff x="4197452" y="2618983"/>
              <a:chExt cx="2815136" cy="2715412"/>
            </a:xfrm>
          </p:grpSpPr>
          <p:sp>
            <p:nvSpPr>
              <p:cNvPr id="28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9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8" name="正方形/長方形 57"/>
            <p:cNvSpPr/>
            <p:nvPr/>
          </p:nvSpPr>
          <p:spPr bwMode="auto">
            <a:xfrm>
              <a:off x="5955080" y="3441185"/>
              <a:ext cx="1181325" cy="329456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rgbClr val="000000"/>
                  </a:solidFill>
                </a:rPr>
                <a:t>Menu C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46324" y="2752860"/>
              <a:ext cx="1178094" cy="327349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rgbClr val="000000"/>
                  </a:solidFill>
                </a:rPr>
                <a:t>Menu B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5950394" y="2080696"/>
              <a:ext cx="1169955" cy="302647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rgbClr val="000000"/>
                  </a:solidFill>
                </a:rPr>
                <a:t>Menu A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4524744" y="2232020"/>
              <a:ext cx="1425650" cy="285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4531502" y="2239985"/>
              <a:ext cx="1406590" cy="69050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/>
            <p:cNvCxnSpPr>
              <a:endCxn id="58" idx="1"/>
            </p:cNvCxnSpPr>
            <p:nvPr/>
          </p:nvCxnSpPr>
          <p:spPr bwMode="auto">
            <a:xfrm>
              <a:off x="4534185" y="2235399"/>
              <a:ext cx="1420895" cy="13705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518623" y="3605838"/>
              <a:ext cx="1436457" cy="7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2509848" y="2248639"/>
              <a:ext cx="1267110" cy="1339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4" name="グループ化 63"/>
            <p:cNvGrpSpPr>
              <a:grpSpLocks noChangeAspect="1"/>
            </p:cNvGrpSpPr>
            <p:nvPr/>
          </p:nvGrpSpPr>
          <p:grpSpPr bwMode="gray">
            <a:xfrm>
              <a:off x="2107674" y="1973510"/>
              <a:ext cx="348830" cy="388485"/>
              <a:chOff x="863600" y="1071563"/>
              <a:chExt cx="823913" cy="917575"/>
            </a:xfrm>
          </p:grpSpPr>
          <p:sp>
            <p:nvSpPr>
              <p:cNvPr id="66" name="フリーフォーム 65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cxnSp>
          <p:nvCxnSpPr>
            <p:cNvPr id="68" name="直線コネクタ 67"/>
            <p:cNvCxnSpPr/>
            <p:nvPr/>
          </p:nvCxnSpPr>
          <p:spPr bwMode="auto">
            <a:xfrm flipV="1">
              <a:off x="2456856" y="3580482"/>
              <a:ext cx="1308922" cy="25773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/>
            <p:cNvCxnSpPr/>
            <p:nvPr/>
          </p:nvCxnSpPr>
          <p:spPr bwMode="auto">
            <a:xfrm>
              <a:off x="2496536" y="2235399"/>
              <a:ext cx="1280422" cy="108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479230" y="3153805"/>
              <a:ext cx="1287757" cy="42207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/>
            <p:cNvCxnSpPr/>
            <p:nvPr/>
          </p:nvCxnSpPr>
          <p:spPr bwMode="auto">
            <a:xfrm flipV="1">
              <a:off x="4514514" y="2932685"/>
              <a:ext cx="1414503" cy="6778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グループ化 73"/>
          <p:cNvGrpSpPr/>
          <p:nvPr/>
        </p:nvGrpSpPr>
        <p:grpSpPr>
          <a:xfrm>
            <a:off x="6156220" y="1091224"/>
            <a:ext cx="2376330" cy="615898"/>
            <a:chOff x="5868180" y="1034192"/>
            <a:chExt cx="2376330" cy="615898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 smtClean="0"/>
                <a:t>                   </a:t>
              </a:r>
              <a:endParaRPr lang="en-US" altLang="ja-JP" sz="1100" dirty="0" smtClean="0">
                <a:solidFill>
                  <a:srgbClr val="000000"/>
                </a:solidFill>
              </a:endParaRPr>
            </a:p>
            <a:p>
              <a:r>
                <a:rPr lang="en-US" altLang="ja-JP" sz="1100" dirty="0" smtClean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Spectate Only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Can Maintain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cxnSp>
          <p:nvCxnSpPr>
            <p:cNvPr id="77" name="直線コネクタ 76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916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20" y="1449740"/>
            <a:ext cx="3551577" cy="31253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RBAC (Role Based Access Control) (4/4)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24674"/>
            <a:ext cx="8784976" cy="5720518"/>
          </a:xfrm>
        </p:spPr>
        <p:txBody>
          <a:bodyPr>
            <a:normAutofit/>
          </a:bodyPr>
          <a:lstStyle/>
          <a:p>
            <a:r>
              <a:rPr lang="en-US" altLang="ja-JP" sz="1800" b="1" dirty="0" smtClean="0"/>
              <a:t>Description of the Menu groups inside “Management Console”</a:t>
            </a:r>
          </a:p>
          <a:p>
            <a:endParaRPr lang="en-US" altLang="ja-JP" sz="1800" b="1" dirty="0" smtClean="0"/>
          </a:p>
          <a:p>
            <a:pPr lvl="1"/>
            <a:r>
              <a:rPr lang="en-US" altLang="ja-JP" sz="1400" b="1" dirty="0" smtClean="0"/>
              <a:t>Menu group list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Multiple groups bundled.</a:t>
            </a:r>
            <a:endParaRPr lang="en-US" altLang="ja-JP" dirty="0"/>
          </a:p>
          <a:p>
            <a:pPr lvl="1"/>
            <a:r>
              <a:rPr lang="en-US" altLang="ja-JP" sz="1400" b="1" dirty="0" smtClean="0"/>
              <a:t>Menu list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A Menu is always attached to a menu group.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Role List</a:t>
            </a:r>
          </a:p>
          <a:p>
            <a:pPr lvl="2"/>
            <a:r>
              <a:rPr lang="en-US" altLang="ja-JP" dirty="0" smtClean="0"/>
              <a:t>Role define access authority to Menus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User list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A user can have multiple roles</a:t>
            </a:r>
          </a:p>
          <a:p>
            <a:pPr lvl="2"/>
            <a:r>
              <a:rPr lang="en-US" altLang="ja-JP" dirty="0" smtClean="0"/>
              <a:t>It is possible to link with Active Directory and </a:t>
            </a:r>
            <a:br>
              <a:rPr lang="en-US" altLang="ja-JP" dirty="0" smtClean="0"/>
            </a:br>
            <a:r>
              <a:rPr lang="en-US" altLang="ja-JP" dirty="0" smtClean="0"/>
              <a:t>acquire user information.</a:t>
            </a:r>
            <a:endParaRPr lang="en-US" altLang="ja-JP" dirty="0"/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Role/Menu link menu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Maintain each users access authority to menus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Role/User link menu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Maintain each users affiliation to other users.</a:t>
            </a:r>
          </a:p>
          <a:p>
            <a:pPr lvl="2"/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5327020" y="1844780"/>
            <a:ext cx="883303" cy="2677073"/>
          </a:xfrm>
          <a:prstGeom prst="roundRect">
            <a:avLst>
              <a:gd name="adj" fmla="val 11693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283922" y="2251935"/>
            <a:ext cx="2628000" cy="14033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376660" y="4521853"/>
            <a:ext cx="868121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Menu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388289" y="4521853"/>
            <a:ext cx="1584220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Menu Group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414665" y="4816424"/>
            <a:ext cx="79211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7475326" y="4816424"/>
            <a:ext cx="140327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 flipH="1" flipV="1">
            <a:off x="6140118" y="4348811"/>
            <a:ext cx="287609" cy="45798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 flipH="1" flipV="1">
            <a:off x="7004118" y="3714123"/>
            <a:ext cx="471188" cy="110945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8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 bwMode="auto">
          <a:xfrm>
            <a:off x="165720" y="5096450"/>
            <a:ext cx="8798890" cy="1368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2.3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Export/Import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(1/2)</a:t>
            </a:r>
            <a:endParaRPr kumimoji="1" lang="ja-JP" altLang="en-US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338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595848"/>
            <a:ext cx="6660000" cy="509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79062"/>
            <a:ext cx="2782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  <a:t>.1</a:t>
            </a:r>
            <a:r>
              <a:rPr lang="ja-JP" altLang="en-US" b="1" dirty="0" smtClean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  <a:t>System Settings</a:t>
            </a:r>
            <a:endParaRPr lang="ja-JP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989220" y="1694979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System settings</a:t>
            </a:r>
            <a:endParaRPr kumimoji="1" lang="ja-JP" alt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2251042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88330" y="2512095"/>
            <a:ext cx="666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1622901" y="4918772"/>
            <a:ext cx="238770" cy="137183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rgbClr val="F8DCDD"/>
              </a:solidFill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989220" y="2598693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Menu Group list</a:t>
            </a:r>
            <a:endParaRPr kumimoji="1" lang="en-US" altLang="ja-JP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989220" y="3680184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User list</a:t>
            </a:r>
            <a:endParaRPr kumimoji="1" lang="en-US" altLang="ja-JP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989220" y="2959190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Menu list</a:t>
            </a:r>
            <a:endParaRPr kumimoji="1" lang="en-US" altLang="ja-JP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3989220" y="3319687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Role list</a:t>
            </a:r>
            <a:endParaRPr lang="en-US" altLang="ja-JP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1955" y="2606744"/>
            <a:ext cx="39107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  <a:t>.2</a:t>
            </a:r>
            <a:r>
              <a:rPr lang="ja-JP" altLang="en-US" b="1" dirty="0" smtClean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  <a:t>RBAC</a:t>
            </a:r>
          </a:p>
          <a:p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ja-JP" altLang="en-US" b="1" dirty="0" smtClean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ja-JP" altLang="en-US" sz="1600" b="1" dirty="0" smtClean="0">
                <a:solidFill>
                  <a:schemeClr val="bg1">
                    <a:lumMod val="85000"/>
                  </a:schemeClr>
                </a:solidFill>
              </a:rPr>
              <a:t>（</a:t>
            </a:r>
            <a:r>
              <a:rPr lang="en-US" altLang="ja-JP" sz="1600" b="1" dirty="0" smtClean="0">
                <a:solidFill>
                  <a:schemeClr val="bg1">
                    <a:lumMod val="85000"/>
                  </a:schemeClr>
                </a:solidFill>
              </a:rPr>
              <a:t>Role Based Access Control</a:t>
            </a:r>
            <a:r>
              <a:rPr lang="ja-JP" altLang="en-US" sz="1600" b="1" dirty="0" smtClean="0">
                <a:solidFill>
                  <a:schemeClr val="bg1">
                    <a:lumMod val="85000"/>
                  </a:schemeClr>
                </a:solidFill>
              </a:rPr>
              <a:t>）</a:t>
            </a:r>
            <a:endParaRPr lang="ja-JP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3989220" y="4040681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Role/Menu link list</a:t>
            </a:r>
            <a:endParaRPr kumimoji="1" lang="en-US" altLang="ja-JP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989220" y="4401180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Role/User link list</a:t>
            </a:r>
            <a:endParaRPr kumimoji="1" lang="en-US" altLang="ja-JP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61942" y="1584263"/>
            <a:ext cx="1774845" cy="646331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Management</a:t>
            </a:r>
            <a:b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Console</a:t>
            </a:r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474764" y="5203840"/>
            <a:ext cx="1148712" cy="646331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C00000"/>
                </a:solidFill>
                <a:latin typeface="+mn-ea"/>
              </a:rPr>
              <a:t>Export/</a:t>
            </a:r>
            <a:br>
              <a:rPr lang="en-US" altLang="ja-JP" b="1" dirty="0" smtClean="0">
                <a:solidFill>
                  <a:srgbClr val="C00000"/>
                </a:solidFill>
                <a:latin typeface="+mn-ea"/>
              </a:rPr>
            </a:br>
            <a:r>
              <a:rPr lang="en-US" altLang="ja-JP" b="1" dirty="0" smtClean="0">
                <a:solidFill>
                  <a:srgbClr val="C00000"/>
                </a:solidFill>
                <a:latin typeface="+mn-ea"/>
              </a:rPr>
              <a:t>Import</a:t>
            </a:r>
            <a:endParaRPr lang="ja-JP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288330" y="5188601"/>
            <a:ext cx="6660000" cy="1188000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1955" y="5273418"/>
            <a:ext cx="26375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8DCDD"/>
                </a:solidFill>
                <a:latin typeface="+mn-ea"/>
              </a:rPr>
              <a:t>2.3</a:t>
            </a:r>
            <a:r>
              <a:rPr lang="ja-JP" altLang="en-US" b="1" dirty="0">
                <a:solidFill>
                  <a:srgbClr val="F8DCDD"/>
                </a:solidFill>
                <a:latin typeface="+mn-ea"/>
              </a:rPr>
              <a:t>　</a:t>
            </a:r>
            <a:r>
              <a:rPr lang="en-US" altLang="ja-JP" b="1" dirty="0" smtClean="0">
                <a:solidFill>
                  <a:srgbClr val="F8DCDD"/>
                </a:solidFill>
              </a:rPr>
              <a:t>Export/Import</a:t>
            </a:r>
            <a:endParaRPr lang="en-US" altLang="ja-JP" b="1" dirty="0">
              <a:solidFill>
                <a:srgbClr val="F8DCDD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989220" y="5632015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Import menu</a:t>
            </a:r>
            <a:endParaRPr kumimoji="1" lang="ja-JP" altLang="en-US" sz="1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989220" y="5985400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Export/Import menu list</a:t>
            </a:r>
            <a:endParaRPr kumimoji="1" lang="ja-JP" altLang="en-US" sz="1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89220" y="5278629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Export menu</a:t>
            </a:r>
            <a:endParaRPr kumimoji="1" lang="ja-JP" altLang="en-US" sz="1400" b="1" dirty="0" smtClean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17183"/>
              </p:ext>
            </p:extLst>
          </p:nvPr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Workflow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Menu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pc="0" dirty="0" smtClean="0">
                          <a:solidFill>
                            <a:schemeClr val="accent6"/>
                          </a:solidFill>
                        </a:rPr>
                        <a:t>Menu</a:t>
                      </a:r>
                      <a:r>
                        <a:rPr kumimoji="1" lang="en-US" altLang="ja-JP" spc="0" baseline="0" dirty="0" smtClean="0">
                          <a:solidFill>
                            <a:schemeClr val="accent6"/>
                          </a:solidFill>
                        </a:rPr>
                        <a:t> Group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5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 smtClean="0"/>
              <a:t>Export/Import</a:t>
            </a:r>
            <a:r>
              <a:rPr lang="ja-JP" altLang="en-US" dirty="0"/>
              <a:t>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sz="1800" b="1" dirty="0" smtClean="0"/>
              <a:t>Export/Import</a:t>
            </a:r>
          </a:p>
          <a:p>
            <a:pPr marL="0" indent="0">
              <a:buNone/>
            </a:pPr>
            <a:r>
              <a:rPr lang="en-US" altLang="ja-JP" sz="1600" b="1" dirty="0"/>
              <a:t> </a:t>
            </a:r>
            <a:r>
              <a:rPr lang="en-US" altLang="ja-JP" sz="1600" b="1" dirty="0" smtClean="0"/>
              <a:t>  </a:t>
            </a:r>
            <a:r>
              <a:rPr lang="en-US" altLang="ja-JP" sz="1600" dirty="0" smtClean="0"/>
              <a:t>Users can export and import menus registered in ITA.</a:t>
            </a:r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For more information on how to operation method, please refer to the user manuals.</a:t>
            </a:r>
          </a:p>
          <a:p>
            <a:pPr marL="0" indent="0"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※Attention※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Exporting and Importing in ITA will overwrite Menu units.</a:t>
            </a:r>
            <a:endParaRPr lang="en-US" altLang="ja-JP" sz="1600" dirty="0"/>
          </a:p>
        </p:txBody>
      </p:sp>
      <p:sp>
        <p:nvSpPr>
          <p:cNvPr id="33" name="フリーフォーム 32"/>
          <p:cNvSpPr>
            <a:spLocks noChangeAspect="1" noChangeArrowheads="1"/>
          </p:cNvSpPr>
          <p:nvPr/>
        </p:nvSpPr>
        <p:spPr bwMode="gray">
          <a:xfrm>
            <a:off x="6357531" y="2436048"/>
            <a:ext cx="375690" cy="771052"/>
          </a:xfrm>
          <a:custGeom>
            <a:avLst/>
            <a:gdLst>
              <a:gd name="connsiteX0" fmla="*/ 166688 w 333375"/>
              <a:gd name="connsiteY0" fmla="*/ 600075 h 684213"/>
              <a:gd name="connsiteX1" fmla="*/ 207963 w 333375"/>
              <a:gd name="connsiteY1" fmla="*/ 642144 h 684213"/>
              <a:gd name="connsiteX2" fmla="*/ 166688 w 333375"/>
              <a:gd name="connsiteY2" fmla="*/ 684213 h 684213"/>
              <a:gd name="connsiteX3" fmla="*/ 125413 w 333375"/>
              <a:gd name="connsiteY3" fmla="*/ 642144 h 684213"/>
              <a:gd name="connsiteX4" fmla="*/ 166688 w 333375"/>
              <a:gd name="connsiteY4" fmla="*/ 600075 h 684213"/>
              <a:gd name="connsiteX5" fmla="*/ 16665 w 333375"/>
              <a:gd name="connsiteY5" fmla="*/ 485775 h 684213"/>
              <a:gd name="connsiteX6" fmla="*/ 316711 w 333375"/>
              <a:gd name="connsiteY6" fmla="*/ 485775 h 684213"/>
              <a:gd name="connsiteX7" fmla="*/ 331788 w 333375"/>
              <a:gd name="connsiteY7" fmla="*/ 499696 h 684213"/>
              <a:gd name="connsiteX8" fmla="*/ 316711 w 333375"/>
              <a:gd name="connsiteY8" fmla="*/ 514350 h 684213"/>
              <a:gd name="connsiteX9" fmla="*/ 16665 w 333375"/>
              <a:gd name="connsiteY9" fmla="*/ 514350 h 684213"/>
              <a:gd name="connsiteX10" fmla="*/ 1588 w 333375"/>
              <a:gd name="connsiteY10" fmla="*/ 499696 h 684213"/>
              <a:gd name="connsiteX11" fmla="*/ 16665 w 333375"/>
              <a:gd name="connsiteY11" fmla="*/ 485775 h 684213"/>
              <a:gd name="connsiteX12" fmla="*/ 16665 w 333375"/>
              <a:gd name="connsiteY12" fmla="*/ 419100 h 684213"/>
              <a:gd name="connsiteX13" fmla="*/ 316711 w 333375"/>
              <a:gd name="connsiteY13" fmla="*/ 419100 h 684213"/>
              <a:gd name="connsiteX14" fmla="*/ 331788 w 333375"/>
              <a:gd name="connsiteY14" fmla="*/ 433021 h 684213"/>
              <a:gd name="connsiteX15" fmla="*/ 316711 w 333375"/>
              <a:gd name="connsiteY15" fmla="*/ 447675 h 684213"/>
              <a:gd name="connsiteX16" fmla="*/ 16665 w 333375"/>
              <a:gd name="connsiteY16" fmla="*/ 447675 h 684213"/>
              <a:gd name="connsiteX17" fmla="*/ 1588 w 333375"/>
              <a:gd name="connsiteY17" fmla="*/ 433021 h 684213"/>
              <a:gd name="connsiteX18" fmla="*/ 16665 w 333375"/>
              <a:gd name="connsiteY18" fmla="*/ 419100 h 684213"/>
              <a:gd name="connsiteX19" fmla="*/ 16665 w 333375"/>
              <a:gd name="connsiteY19" fmla="*/ 350837 h 684213"/>
              <a:gd name="connsiteX20" fmla="*/ 316711 w 333375"/>
              <a:gd name="connsiteY20" fmla="*/ 350837 h 684213"/>
              <a:gd name="connsiteX21" fmla="*/ 331788 w 333375"/>
              <a:gd name="connsiteY21" fmla="*/ 366305 h 684213"/>
              <a:gd name="connsiteX22" fmla="*/ 316711 w 333375"/>
              <a:gd name="connsiteY22" fmla="*/ 381000 h 684213"/>
              <a:gd name="connsiteX23" fmla="*/ 16665 w 333375"/>
              <a:gd name="connsiteY23" fmla="*/ 381000 h 684213"/>
              <a:gd name="connsiteX24" fmla="*/ 1588 w 333375"/>
              <a:gd name="connsiteY24" fmla="*/ 366305 h 684213"/>
              <a:gd name="connsiteX25" fmla="*/ 16665 w 333375"/>
              <a:gd name="connsiteY25" fmla="*/ 350837 h 684213"/>
              <a:gd name="connsiteX26" fmla="*/ 19610 w 333375"/>
              <a:gd name="connsiteY26" fmla="*/ 166687 h 684213"/>
              <a:gd name="connsiteX27" fmla="*/ 313765 w 333375"/>
              <a:gd name="connsiteY27" fmla="*/ 166687 h 684213"/>
              <a:gd name="connsiteX28" fmla="*/ 333375 w 333375"/>
              <a:gd name="connsiteY28" fmla="*/ 186990 h 684213"/>
              <a:gd name="connsiteX29" fmla="*/ 333375 w 333375"/>
              <a:gd name="connsiteY29" fmla="*/ 246397 h 684213"/>
              <a:gd name="connsiteX30" fmla="*/ 313765 w 333375"/>
              <a:gd name="connsiteY30" fmla="*/ 266700 h 684213"/>
              <a:gd name="connsiteX31" fmla="*/ 19610 w 333375"/>
              <a:gd name="connsiteY31" fmla="*/ 266700 h 684213"/>
              <a:gd name="connsiteX32" fmla="*/ 0 w 333375"/>
              <a:gd name="connsiteY32" fmla="*/ 246397 h 684213"/>
              <a:gd name="connsiteX33" fmla="*/ 0 w 333375"/>
              <a:gd name="connsiteY33" fmla="*/ 186990 h 684213"/>
              <a:gd name="connsiteX34" fmla="*/ 19610 w 333375"/>
              <a:gd name="connsiteY34" fmla="*/ 166687 h 684213"/>
              <a:gd name="connsiteX35" fmla="*/ 19610 w 333375"/>
              <a:gd name="connsiteY35" fmla="*/ 0 h 684213"/>
              <a:gd name="connsiteX36" fmla="*/ 313765 w 333375"/>
              <a:gd name="connsiteY36" fmla="*/ 0 h 684213"/>
              <a:gd name="connsiteX37" fmla="*/ 333375 w 333375"/>
              <a:gd name="connsiteY37" fmla="*/ 19551 h 684213"/>
              <a:gd name="connsiteX38" fmla="*/ 333375 w 333375"/>
              <a:gd name="connsiteY38" fmla="*/ 79710 h 684213"/>
              <a:gd name="connsiteX39" fmla="*/ 313765 w 333375"/>
              <a:gd name="connsiteY39" fmla="*/ 100013 h 684213"/>
              <a:gd name="connsiteX40" fmla="*/ 19610 w 333375"/>
              <a:gd name="connsiteY40" fmla="*/ 100013 h 684213"/>
              <a:gd name="connsiteX41" fmla="*/ 0 w 333375"/>
              <a:gd name="connsiteY41" fmla="*/ 79710 h 684213"/>
              <a:gd name="connsiteX42" fmla="*/ 0 w 333375"/>
              <a:gd name="connsiteY42" fmla="*/ 19551 h 684213"/>
              <a:gd name="connsiteX43" fmla="*/ 19610 w 333375"/>
              <a:gd name="connsiteY4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3375" h="684213">
                <a:moveTo>
                  <a:pt x="166688" y="600075"/>
                </a:moveTo>
                <a:cubicBezTo>
                  <a:pt x="189484" y="600075"/>
                  <a:pt x="207963" y="618910"/>
                  <a:pt x="207963" y="642144"/>
                </a:cubicBezTo>
                <a:cubicBezTo>
                  <a:pt x="207963" y="665378"/>
                  <a:pt x="189484" y="684213"/>
                  <a:pt x="166688" y="684213"/>
                </a:cubicBezTo>
                <a:cubicBezTo>
                  <a:pt x="143892" y="684213"/>
                  <a:pt x="125413" y="665378"/>
                  <a:pt x="125413" y="642144"/>
                </a:cubicBezTo>
                <a:cubicBezTo>
                  <a:pt x="125413" y="618910"/>
                  <a:pt x="143892" y="600075"/>
                  <a:pt x="166688" y="600075"/>
                </a:cubicBezTo>
                <a:close/>
                <a:moveTo>
                  <a:pt x="16665" y="485775"/>
                </a:moveTo>
                <a:cubicBezTo>
                  <a:pt x="16665" y="485775"/>
                  <a:pt x="16665" y="485775"/>
                  <a:pt x="316711" y="485775"/>
                </a:cubicBezTo>
                <a:cubicBezTo>
                  <a:pt x="325003" y="485775"/>
                  <a:pt x="331788" y="491636"/>
                  <a:pt x="331788" y="499696"/>
                </a:cubicBezTo>
                <a:cubicBezTo>
                  <a:pt x="331788" y="507756"/>
                  <a:pt x="325003" y="514350"/>
                  <a:pt x="316711" y="514350"/>
                </a:cubicBezTo>
                <a:cubicBezTo>
                  <a:pt x="316711" y="514350"/>
                  <a:pt x="316711" y="514350"/>
                  <a:pt x="16665" y="514350"/>
                </a:cubicBezTo>
                <a:cubicBezTo>
                  <a:pt x="8373" y="514350"/>
                  <a:pt x="1588" y="507756"/>
                  <a:pt x="1588" y="499696"/>
                </a:cubicBezTo>
                <a:cubicBezTo>
                  <a:pt x="1588" y="491636"/>
                  <a:pt x="8373" y="485775"/>
                  <a:pt x="16665" y="485775"/>
                </a:cubicBezTo>
                <a:close/>
                <a:moveTo>
                  <a:pt x="16665" y="419100"/>
                </a:moveTo>
                <a:cubicBezTo>
                  <a:pt x="16665" y="419100"/>
                  <a:pt x="16665" y="419100"/>
                  <a:pt x="316711" y="419100"/>
                </a:cubicBezTo>
                <a:cubicBezTo>
                  <a:pt x="325003" y="419100"/>
                  <a:pt x="331788" y="425694"/>
                  <a:pt x="331788" y="433021"/>
                </a:cubicBezTo>
                <a:cubicBezTo>
                  <a:pt x="331788" y="441081"/>
                  <a:pt x="325003" y="447675"/>
                  <a:pt x="316711" y="447675"/>
                </a:cubicBezTo>
                <a:cubicBezTo>
                  <a:pt x="316711" y="447675"/>
                  <a:pt x="316711" y="447675"/>
                  <a:pt x="16665" y="447675"/>
                </a:cubicBezTo>
                <a:cubicBezTo>
                  <a:pt x="8373" y="447675"/>
                  <a:pt x="1588" y="441081"/>
                  <a:pt x="1588" y="433021"/>
                </a:cubicBezTo>
                <a:cubicBezTo>
                  <a:pt x="1588" y="425694"/>
                  <a:pt x="8373" y="419100"/>
                  <a:pt x="16665" y="419100"/>
                </a:cubicBezTo>
                <a:close/>
                <a:moveTo>
                  <a:pt x="16665" y="350837"/>
                </a:moveTo>
                <a:cubicBezTo>
                  <a:pt x="16665" y="350837"/>
                  <a:pt x="16665" y="350837"/>
                  <a:pt x="316711" y="350837"/>
                </a:cubicBezTo>
                <a:cubicBezTo>
                  <a:pt x="325003" y="350837"/>
                  <a:pt x="331788" y="357798"/>
                  <a:pt x="331788" y="366305"/>
                </a:cubicBezTo>
                <a:cubicBezTo>
                  <a:pt x="331788" y="374813"/>
                  <a:pt x="325003" y="381000"/>
                  <a:pt x="316711" y="381000"/>
                </a:cubicBezTo>
                <a:cubicBezTo>
                  <a:pt x="316711" y="381000"/>
                  <a:pt x="316711" y="381000"/>
                  <a:pt x="16665" y="381000"/>
                </a:cubicBezTo>
                <a:cubicBezTo>
                  <a:pt x="8373" y="381000"/>
                  <a:pt x="1588" y="374813"/>
                  <a:pt x="1588" y="366305"/>
                </a:cubicBezTo>
                <a:cubicBezTo>
                  <a:pt x="1588" y="357798"/>
                  <a:pt x="8373" y="350837"/>
                  <a:pt x="16665" y="350837"/>
                </a:cubicBezTo>
                <a:close/>
                <a:moveTo>
                  <a:pt x="19610" y="166687"/>
                </a:moveTo>
                <a:cubicBezTo>
                  <a:pt x="19610" y="166687"/>
                  <a:pt x="19610" y="166687"/>
                  <a:pt x="313765" y="166687"/>
                </a:cubicBezTo>
                <a:cubicBezTo>
                  <a:pt x="324324" y="166687"/>
                  <a:pt x="333375" y="175711"/>
                  <a:pt x="333375" y="186990"/>
                </a:cubicBezTo>
                <a:cubicBezTo>
                  <a:pt x="333375" y="186990"/>
                  <a:pt x="333375" y="186990"/>
                  <a:pt x="333375" y="246397"/>
                </a:cubicBezTo>
                <a:cubicBezTo>
                  <a:pt x="333375" y="257676"/>
                  <a:pt x="324324" y="266700"/>
                  <a:pt x="313765" y="266700"/>
                </a:cubicBezTo>
                <a:cubicBezTo>
                  <a:pt x="313765" y="266700"/>
                  <a:pt x="313765" y="266700"/>
                  <a:pt x="19610" y="266700"/>
                </a:cubicBezTo>
                <a:cubicBezTo>
                  <a:pt x="9051" y="266700"/>
                  <a:pt x="0" y="257676"/>
                  <a:pt x="0" y="246397"/>
                </a:cubicBezTo>
                <a:cubicBezTo>
                  <a:pt x="0" y="246397"/>
                  <a:pt x="0" y="246397"/>
                  <a:pt x="0" y="186990"/>
                </a:cubicBezTo>
                <a:cubicBezTo>
                  <a:pt x="0" y="175711"/>
                  <a:pt x="9051" y="166687"/>
                  <a:pt x="19610" y="166687"/>
                </a:cubicBezTo>
                <a:close/>
                <a:moveTo>
                  <a:pt x="19610" y="0"/>
                </a:moveTo>
                <a:cubicBezTo>
                  <a:pt x="19610" y="0"/>
                  <a:pt x="19610" y="0"/>
                  <a:pt x="313765" y="0"/>
                </a:cubicBezTo>
                <a:cubicBezTo>
                  <a:pt x="324324" y="0"/>
                  <a:pt x="333375" y="9024"/>
                  <a:pt x="333375" y="19551"/>
                </a:cubicBezTo>
                <a:cubicBezTo>
                  <a:pt x="333375" y="19551"/>
                  <a:pt x="333375" y="19551"/>
                  <a:pt x="333375" y="79710"/>
                </a:cubicBezTo>
                <a:cubicBezTo>
                  <a:pt x="333375" y="90989"/>
                  <a:pt x="324324" y="100013"/>
                  <a:pt x="313765" y="100013"/>
                </a:cubicBezTo>
                <a:cubicBezTo>
                  <a:pt x="313765" y="100013"/>
                  <a:pt x="313765" y="100013"/>
                  <a:pt x="19610" y="100013"/>
                </a:cubicBezTo>
                <a:cubicBezTo>
                  <a:pt x="9051" y="100013"/>
                  <a:pt x="0" y="90989"/>
                  <a:pt x="0" y="79710"/>
                </a:cubicBezTo>
                <a:cubicBezTo>
                  <a:pt x="0" y="79710"/>
                  <a:pt x="0" y="79710"/>
                  <a:pt x="0" y="19551"/>
                </a:cubicBezTo>
                <a:cubicBezTo>
                  <a:pt x="0" y="9024"/>
                  <a:pt x="9051" y="0"/>
                  <a:pt x="196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551147" y="3367951"/>
            <a:ext cx="1218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ITA Server 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563269" y="6202859"/>
            <a:ext cx="1217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ITA Server 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36" name="右矢印 35"/>
          <p:cNvSpPr/>
          <p:nvPr/>
        </p:nvSpPr>
        <p:spPr bwMode="auto">
          <a:xfrm rot="5400000">
            <a:off x="2564230" y="4403968"/>
            <a:ext cx="2591016" cy="129360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Oval 97"/>
          <p:cNvSpPr>
            <a:spLocks noChangeAspect="1" noChangeArrowheads="1"/>
          </p:cNvSpPr>
          <p:nvPr/>
        </p:nvSpPr>
        <p:spPr bwMode="gray">
          <a:xfrm>
            <a:off x="3741833" y="2507398"/>
            <a:ext cx="573711" cy="556163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2" name="Oval 97"/>
          <p:cNvSpPr>
            <a:spLocks noChangeAspect="1" noChangeArrowheads="1"/>
          </p:cNvSpPr>
          <p:nvPr/>
        </p:nvSpPr>
        <p:spPr bwMode="gray">
          <a:xfrm>
            <a:off x="3791612" y="5827534"/>
            <a:ext cx="573711" cy="556163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4" name="フローチャート: 書類 23"/>
          <p:cNvSpPr/>
          <p:nvPr/>
        </p:nvSpPr>
        <p:spPr bwMode="auto">
          <a:xfrm>
            <a:off x="3972077" y="3569241"/>
            <a:ext cx="632974" cy="396831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2B62"/>
                </a:solidFill>
              </a:rPr>
              <a:t>kym</a:t>
            </a:r>
          </a:p>
          <a:p>
            <a:pPr algn="ctr"/>
            <a:r>
              <a:rPr lang="en-US" altLang="ja-JP" sz="1000" b="1" dirty="0" smtClean="0">
                <a:solidFill>
                  <a:srgbClr val="002B62"/>
                </a:solidFill>
              </a:rPr>
              <a:t>File</a:t>
            </a:r>
            <a:endParaRPr lang="ja-JP" altLang="en-US" sz="1000" b="1" dirty="0">
              <a:solidFill>
                <a:srgbClr val="002B62"/>
              </a:solidFill>
            </a:endParaRPr>
          </a:p>
        </p:txBody>
      </p:sp>
      <p:sp>
        <p:nvSpPr>
          <p:cNvPr id="25" name="右矢印 24"/>
          <p:cNvSpPr/>
          <p:nvPr/>
        </p:nvSpPr>
        <p:spPr bwMode="auto">
          <a:xfrm rot="5400000">
            <a:off x="4093427" y="3157675"/>
            <a:ext cx="312108" cy="40406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 bwMode="auto">
          <a:xfrm>
            <a:off x="4704606" y="5209345"/>
            <a:ext cx="1079305" cy="358650"/>
          </a:xfrm>
          <a:prstGeom prst="wedgeRoundRectCallout">
            <a:avLst>
              <a:gd name="adj1" fmla="val -68017"/>
              <a:gd name="adj2" fmla="val 9753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Import</a:t>
            </a:r>
            <a:endParaRPr kumimoji="1" lang="en-US" altLang="ja-JP" sz="1200" b="1" dirty="0" smtClean="0">
              <a:solidFill>
                <a:srgbClr val="002060"/>
              </a:solidFill>
            </a:endParaRPr>
          </a:p>
        </p:txBody>
      </p:sp>
      <p:sp>
        <p:nvSpPr>
          <p:cNvPr id="44" name="角丸四角形吹き出し 43"/>
          <p:cNvSpPr/>
          <p:nvPr/>
        </p:nvSpPr>
        <p:spPr bwMode="auto">
          <a:xfrm>
            <a:off x="4745152" y="3063561"/>
            <a:ext cx="1182770" cy="358650"/>
          </a:xfrm>
          <a:prstGeom prst="wedgeRoundRectCallout">
            <a:avLst>
              <a:gd name="adj1" fmla="val -68017"/>
              <a:gd name="adj2" fmla="val 9753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</a:rPr>
              <a:t>Export</a:t>
            </a:r>
            <a:endParaRPr kumimoji="1" lang="en-US" altLang="ja-JP" sz="1200" b="1" dirty="0" smtClean="0">
              <a:solidFill>
                <a:srgbClr val="002060"/>
              </a:solidFill>
            </a:endParaRPr>
          </a:p>
        </p:txBody>
      </p:sp>
      <p:sp>
        <p:nvSpPr>
          <p:cNvPr id="45" name="右矢印 44"/>
          <p:cNvSpPr/>
          <p:nvPr/>
        </p:nvSpPr>
        <p:spPr bwMode="auto">
          <a:xfrm rot="5400000">
            <a:off x="3834882" y="4368155"/>
            <a:ext cx="881137" cy="140152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フローチャート: 書類 46"/>
          <p:cNvSpPr/>
          <p:nvPr/>
        </p:nvSpPr>
        <p:spPr bwMode="auto">
          <a:xfrm>
            <a:off x="3999057" y="4934467"/>
            <a:ext cx="632974" cy="396831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2B62"/>
                </a:solidFill>
              </a:rPr>
              <a:t>kym</a:t>
            </a:r>
          </a:p>
          <a:p>
            <a:pPr algn="ctr"/>
            <a:r>
              <a:rPr lang="en-US" altLang="ja-JP" sz="1000" b="1" dirty="0" smtClean="0">
                <a:solidFill>
                  <a:srgbClr val="002B62"/>
                </a:solidFill>
              </a:rPr>
              <a:t>File</a:t>
            </a:r>
            <a:endParaRPr lang="ja-JP" altLang="en-US" sz="1000" b="1" dirty="0">
              <a:solidFill>
                <a:srgbClr val="002B62"/>
              </a:solidFill>
            </a:endParaRPr>
          </a:p>
        </p:txBody>
      </p:sp>
      <p:sp>
        <p:nvSpPr>
          <p:cNvPr id="48" name="右矢印 47"/>
          <p:cNvSpPr/>
          <p:nvPr/>
        </p:nvSpPr>
        <p:spPr bwMode="auto">
          <a:xfrm rot="5400000">
            <a:off x="4107975" y="5342692"/>
            <a:ext cx="312108" cy="40406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</a:endParaRPr>
          </a:p>
        </p:txBody>
      </p:sp>
      <p:grpSp>
        <p:nvGrpSpPr>
          <p:cNvPr id="19" name="グループ化 18"/>
          <p:cNvGrpSpPr>
            <a:grpSpLocks noChangeAspect="1"/>
          </p:cNvGrpSpPr>
          <p:nvPr/>
        </p:nvGrpSpPr>
        <p:grpSpPr bwMode="gray">
          <a:xfrm>
            <a:off x="2969516" y="2595551"/>
            <a:ext cx="400636" cy="689614"/>
            <a:chOff x="5936838" y="1169393"/>
            <a:chExt cx="484187" cy="833438"/>
          </a:xfrm>
        </p:grpSpPr>
        <p:sp>
          <p:nvSpPr>
            <p:cNvPr id="20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フリーフォーム 25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2968859" y="5426545"/>
            <a:ext cx="400636" cy="689614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29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2.4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Device management in ITA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(1/3)</a:t>
            </a:r>
            <a:endParaRPr kumimoji="1" lang="ja-JP" altLang="en-US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1872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601890"/>
            <a:ext cx="6660000" cy="468000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85104"/>
            <a:ext cx="36760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rgbClr val="F8DCDD"/>
                </a:solidFill>
              </a:rPr>
              <a:t>2.4</a:t>
            </a:r>
            <a:r>
              <a:rPr lang="ja-JP" altLang="en-US" sz="1600" b="1" dirty="0">
                <a:solidFill>
                  <a:srgbClr val="F8DCDD"/>
                </a:solidFill>
              </a:rPr>
              <a:t>　</a:t>
            </a:r>
            <a:r>
              <a:rPr lang="en-US" altLang="ja-JP" sz="1600" b="1" dirty="0" smtClean="0">
                <a:solidFill>
                  <a:srgbClr val="F8DCDD"/>
                </a:solidFill>
              </a:rPr>
              <a:t>Device management in ITA</a:t>
            </a:r>
            <a:endParaRPr lang="ja-JP" altLang="en-US" sz="1600" b="1" dirty="0">
              <a:solidFill>
                <a:srgbClr val="F8DCDD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343509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21067" y="1545893"/>
            <a:ext cx="1856598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C00000"/>
                </a:solidFill>
                <a:latin typeface="+mn-ea"/>
              </a:rPr>
              <a:t>Basic Console</a:t>
            </a:r>
            <a:endParaRPr lang="ja-JP" altLang="en-US" b="1" dirty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703772"/>
              </p:ext>
            </p:extLst>
          </p:nvPr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Workflow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Menu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pc="0" dirty="0" smtClean="0">
                          <a:solidFill>
                            <a:schemeClr val="accent6"/>
                          </a:solidFill>
                        </a:rPr>
                        <a:t>Menu</a:t>
                      </a:r>
                      <a:r>
                        <a:rPr kumimoji="1" lang="en-US" altLang="ja-JP" spc="0" baseline="0" dirty="0" smtClean="0">
                          <a:solidFill>
                            <a:schemeClr val="accent6"/>
                          </a:solidFill>
                        </a:rPr>
                        <a:t> Group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  <p:sp>
        <p:nvSpPr>
          <p:cNvPr id="36" name="正方形/長方形 35"/>
          <p:cNvSpPr/>
          <p:nvPr/>
        </p:nvSpPr>
        <p:spPr bwMode="auto">
          <a:xfrm>
            <a:off x="3968511" y="1689710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Device list</a:t>
            </a:r>
            <a:endParaRPr lang="ja-JP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288330" y="2396747"/>
            <a:ext cx="6660000" cy="82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1955" y="2479091"/>
            <a:ext cx="31965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2.5</a:t>
            </a:r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en-US" altLang="ja-JP" b="1" dirty="0" smtClean="0">
                <a:solidFill>
                  <a:schemeClr val="bg1"/>
                </a:solidFill>
              </a:rPr>
              <a:t>Operation overview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3968511" y="2487172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Input operation list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1629674" y="215834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50721" y="3632838"/>
            <a:ext cx="8798890" cy="284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273331" y="3745641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46956" y="3828856"/>
            <a:ext cx="358123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2.6</a:t>
            </a:r>
            <a:r>
              <a:rPr lang="ja-JP" altLang="en-US" sz="1600" b="1" dirty="0">
                <a:solidFill>
                  <a:schemeClr val="bg1"/>
                </a:solidFill>
              </a:rPr>
              <a:t>　</a:t>
            </a:r>
            <a:r>
              <a:rPr lang="en-US" altLang="ja-JP" sz="1600" b="1" dirty="0" smtClean="0">
                <a:solidFill>
                  <a:schemeClr val="bg1"/>
                </a:solidFill>
              </a:rPr>
              <a:t>Symphony</a:t>
            </a:r>
            <a:r>
              <a:rPr lang="ja-JP" altLang="en-US" sz="1600" b="1" dirty="0">
                <a:solidFill>
                  <a:schemeClr val="bg1"/>
                </a:solidFill>
              </a:rPr>
              <a:t> </a:t>
            </a:r>
            <a:r>
              <a:rPr lang="en-US" altLang="ja-JP" sz="1600" b="1" dirty="0" smtClean="0">
                <a:solidFill>
                  <a:schemeClr val="bg1"/>
                </a:solidFill>
              </a:rPr>
              <a:t>class definition</a:t>
            </a:r>
            <a:endParaRPr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968511" y="2835682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Movement</a:t>
            </a:r>
            <a:r>
              <a:rPr lang="en-US" altLang="ja-JP" sz="1400" b="1" dirty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list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297882" y="3694001"/>
            <a:ext cx="1472968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Symphony</a:t>
            </a:r>
            <a:endParaRPr lang="ja-JP" altLang="en-US" b="1" dirty="0"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3968511" y="3825626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Symphony</a:t>
            </a:r>
            <a:r>
              <a:rPr lang="ja-JP" altLang="en-US" sz="1400" b="1" spc="-150" dirty="0">
                <a:latin typeface="+mn-ea"/>
              </a:rPr>
              <a:t> </a:t>
            </a:r>
            <a:r>
              <a:rPr lang="en-US" altLang="ja-JP" sz="1400" b="1" spc="-150" dirty="0" smtClean="0">
                <a:latin typeface="+mn-ea"/>
              </a:rPr>
              <a:t>interface information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273331" y="5193816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6956" y="5277030"/>
            <a:ext cx="33619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2.7</a:t>
            </a:r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en-US" altLang="ja-JP" b="1" dirty="0" smtClean="0">
                <a:solidFill>
                  <a:schemeClr val="bg1"/>
                </a:solidFill>
              </a:rPr>
              <a:t>Symphony</a:t>
            </a:r>
            <a:r>
              <a:rPr lang="ja-JP" altLang="en-US" b="1" dirty="0">
                <a:solidFill>
                  <a:schemeClr val="bg1"/>
                </a:solidFill>
              </a:rPr>
              <a:t> </a:t>
            </a:r>
            <a:r>
              <a:rPr lang="en-US" altLang="ja-JP" b="1" dirty="0" smtClean="0">
                <a:solidFill>
                  <a:schemeClr val="bg1"/>
                </a:solidFill>
              </a:rPr>
              <a:t>execution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3968511" y="5271087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execution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51" name="二等辺三角形 50"/>
          <p:cNvSpPr/>
          <p:nvPr/>
        </p:nvSpPr>
        <p:spPr bwMode="auto">
          <a:xfrm flipV="1">
            <a:off x="1614675" y="4989978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3968511" y="4178609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Symphony</a:t>
            </a:r>
            <a:r>
              <a:rPr lang="en-US" altLang="ja-JP" sz="1400" b="1" dirty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class list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3968511" y="4532024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Symphony</a:t>
            </a:r>
            <a:r>
              <a:rPr lang="en-US" altLang="ja-JP" sz="1400" b="1" dirty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class edit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3968511" y="5627465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latin typeface="+mn-ea"/>
              </a:rPr>
              <a:t>Symphony</a:t>
            </a:r>
            <a:r>
              <a:rPr lang="ja-JP" altLang="en-US" sz="1200" b="1" dirty="0">
                <a:latin typeface="+mn-ea"/>
              </a:rPr>
              <a:t> </a:t>
            </a:r>
            <a:r>
              <a:rPr lang="en-US" altLang="ja-JP" sz="1200" b="1" dirty="0" smtClean="0">
                <a:latin typeface="+mn-ea"/>
              </a:rPr>
              <a:t>execution checking</a:t>
            </a:r>
            <a:endParaRPr lang="ja-JP" altLang="en-US" sz="1200" b="1" dirty="0"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3968511" y="598088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execution list</a:t>
            </a:r>
            <a:endParaRPr lang="ja-JP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1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5" y="4318832"/>
            <a:ext cx="8747800" cy="1710799"/>
          </a:xfrm>
          <a:prstGeom prst="rect">
            <a:avLst/>
          </a:prstGeom>
        </p:spPr>
      </p:pic>
      <p:sp>
        <p:nvSpPr>
          <p:cNvPr id="1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Device management in ITA</a:t>
            </a:r>
            <a:r>
              <a:rPr lang="ja-JP" altLang="en-US" b="1" dirty="0" smtClean="0"/>
              <a:t>（１）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In the "Basic Console"&gt;"Device list" menu, users can register the needed information for </a:t>
            </a:r>
            <a:r>
              <a:rPr lang="en-US" altLang="ja-JP" dirty="0" smtClean="0"/>
              <a:t>the targeted host.</a:t>
            </a:r>
          </a:p>
          <a:p>
            <a:pPr marL="180000" lvl="1" indent="0">
              <a:buNone/>
            </a:pPr>
            <a:r>
              <a:rPr lang="en-US" altLang="ja-JP" dirty="0"/>
              <a:t>Users can check authorization information settings per host.</a:t>
            </a:r>
            <a:br>
              <a:rPr lang="en-US" altLang="ja-JP" dirty="0"/>
            </a:br>
            <a:r>
              <a:rPr lang="en-US" altLang="ja-JP" dirty="0" smtClean="0"/>
              <a:t>For authentication, it is possible to choose from </a:t>
            </a:r>
            <a:r>
              <a:rPr lang="en-US" altLang="ja-JP" dirty="0"/>
              <a:t>Password </a:t>
            </a:r>
            <a:r>
              <a:rPr lang="en-US" altLang="ja-JP" dirty="0" smtClean="0"/>
              <a:t>authentication </a:t>
            </a:r>
            <a:r>
              <a:rPr lang="en-US" altLang="ja-JP" dirty="0"/>
              <a:t>and Key </a:t>
            </a:r>
            <a:r>
              <a:rPr lang="en-US" altLang="ja-JP" dirty="0" smtClean="0"/>
              <a:t>authentication.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Device management in ITA</a:t>
            </a:r>
            <a:r>
              <a:rPr lang="ja-JP" altLang="en-US" dirty="0"/>
              <a:t>　</a:t>
            </a:r>
            <a:r>
              <a:rPr lang="en-US" altLang="ja-JP" dirty="0" smtClean="0"/>
              <a:t>(2/3)</a:t>
            </a:r>
            <a:endParaRPr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835620" y="4567151"/>
            <a:ext cx="1800250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97756"/>
              </p:ext>
            </p:extLst>
          </p:nvPr>
        </p:nvGraphicFramePr>
        <p:xfrm>
          <a:off x="500624" y="2721960"/>
          <a:ext cx="8247953" cy="1443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46">
                  <a:extLst>
                    <a:ext uri="{9D8B030D-6E8A-4147-A177-3AD203B41FA5}">
                      <a16:colId xmlns:a16="http://schemas.microsoft.com/office/drawing/2014/main" val="3203327840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706150533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132228115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525676819"/>
                    </a:ext>
                  </a:extLst>
                </a:gridCol>
              </a:tblGrid>
              <a:tr h="360052">
                <a:tc gridSpan="4"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latin typeface="+mn-lt"/>
                        </a:rPr>
                        <a:t>Main registration items</a:t>
                      </a:r>
                      <a:endParaRPr kumimoji="1" lang="ja-JP" alt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5177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HW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Device type</a:t>
                      </a:r>
                      <a:endParaRPr lang="en-US" altLang="ja-JP" sz="1600" b="1" dirty="0" smtClean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Host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name</a:t>
                      </a:r>
                      <a:endParaRPr lang="en-US" altLang="ja-JP" sz="1600" b="1" dirty="0" smtClean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IP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Address</a:t>
                      </a:r>
                      <a:endParaRPr lang="en-US" altLang="ja-JP" sz="1600" b="1" dirty="0" smtClean="0">
                        <a:solidFill>
                          <a:srgbClr val="FF0000"/>
                        </a:solidFill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76537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Log-in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User ID</a:t>
                      </a:r>
                      <a:endParaRPr lang="en-US" altLang="ja-JP" sz="1600" b="1" dirty="0" smtClean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Log-in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Password</a:t>
                      </a:r>
                      <a:endParaRPr kumimoji="1" lang="ja-JP" alt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Authentication 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  method</a:t>
                      </a:r>
                      <a:endParaRPr kumimoji="1" lang="ja-JP" alt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625608"/>
                  </a:ext>
                </a:extLst>
              </a:tr>
            </a:tbl>
          </a:graphicData>
        </a:graphic>
      </p:graphicFrame>
      <p:sp>
        <p:nvSpPr>
          <p:cNvPr id="18" name="角丸四角形 17"/>
          <p:cNvSpPr/>
          <p:nvPr/>
        </p:nvSpPr>
        <p:spPr bwMode="auto">
          <a:xfrm>
            <a:off x="4932049" y="4567151"/>
            <a:ext cx="1334679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164360" y="4567151"/>
            <a:ext cx="864120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7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64107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Device management in ITA</a:t>
            </a:r>
            <a:r>
              <a:rPr lang="ja-JP" altLang="en-US" b="1" dirty="0" smtClean="0"/>
              <a:t>（２）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in ITA, users can increase the reusability of device information as well as being able to respond </a:t>
            </a:r>
            <a:r>
              <a:rPr lang="en-US" altLang="ja-JP" dirty="0" smtClean="0"/>
              <a:t>flexibly </a:t>
            </a:r>
            <a:r>
              <a:rPr lang="en-US" altLang="ja-JP" dirty="0"/>
              <a:t>to setting information changes by managing the user information </a:t>
            </a:r>
            <a:r>
              <a:rPr lang="en-US" altLang="ja-JP" dirty="0" smtClean="0"/>
              <a:t>separately</a:t>
            </a:r>
            <a:r>
              <a:rPr lang="en-US" altLang="ja-JP" dirty="0"/>
              <a:t>.</a:t>
            </a:r>
            <a:endParaRPr lang="en-US" altLang="ja-JP" dirty="0" smtClean="0"/>
          </a:p>
          <a:p>
            <a:pPr marL="573750" lvl="2" indent="-285750">
              <a:buFont typeface="メイリオ" panose="020B0604030504040204" pitchFamily="50" charset="-128"/>
              <a:buChar char="※"/>
            </a:pPr>
            <a:r>
              <a:rPr lang="en-US" altLang="ja-JP" dirty="0"/>
              <a:t>Movement (original ITA terminology) means a work unit.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Device management in ITA   (3/3)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889552" y="2385556"/>
            <a:ext cx="3060000" cy="11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 smtClean="0">
              <a:latin typeface="+mn-ea"/>
            </a:endParaRPr>
          </a:p>
        </p:txBody>
      </p:sp>
      <p:cxnSp>
        <p:nvCxnSpPr>
          <p:cNvPr id="28" name="直線コネクタ 27"/>
          <p:cNvCxnSpPr>
            <a:stCxn id="6" idx="3"/>
          </p:cNvCxnSpPr>
          <p:nvPr/>
        </p:nvCxnSpPr>
        <p:spPr bwMode="auto">
          <a:xfrm flipV="1">
            <a:off x="3347580" y="2591627"/>
            <a:ext cx="710909" cy="36992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>
            <a:stCxn id="6" idx="3"/>
          </p:cNvCxnSpPr>
          <p:nvPr/>
        </p:nvCxnSpPr>
        <p:spPr bwMode="auto">
          <a:xfrm flipV="1">
            <a:off x="3347580" y="2957673"/>
            <a:ext cx="721583" cy="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>
            <a:stCxn id="9" idx="3"/>
          </p:cNvCxnSpPr>
          <p:nvPr/>
        </p:nvCxnSpPr>
        <p:spPr bwMode="auto">
          <a:xfrm>
            <a:off x="3347580" y="3974695"/>
            <a:ext cx="687581" cy="27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>
            <a:stCxn id="6" idx="3"/>
          </p:cNvCxnSpPr>
          <p:nvPr/>
        </p:nvCxnSpPr>
        <p:spPr bwMode="auto">
          <a:xfrm>
            <a:off x="3347580" y="2961556"/>
            <a:ext cx="732257" cy="39647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正方形/長方形 71"/>
          <p:cNvSpPr/>
          <p:nvPr/>
        </p:nvSpPr>
        <p:spPr bwMode="auto">
          <a:xfrm>
            <a:off x="3889553" y="3660429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 smtClean="0">
              <a:latin typeface="+mn-ea"/>
            </a:endParaRPr>
          </a:p>
        </p:txBody>
      </p:sp>
      <p:cxnSp>
        <p:nvCxnSpPr>
          <p:cNvPr id="82" name="直線コネクタ 81"/>
          <p:cNvCxnSpPr>
            <a:stCxn id="9" idx="3"/>
          </p:cNvCxnSpPr>
          <p:nvPr/>
        </p:nvCxnSpPr>
        <p:spPr bwMode="auto">
          <a:xfrm flipV="1">
            <a:off x="3347580" y="3872345"/>
            <a:ext cx="676219" cy="1023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正方形/長方形 83"/>
          <p:cNvSpPr/>
          <p:nvPr/>
        </p:nvSpPr>
        <p:spPr bwMode="auto">
          <a:xfrm>
            <a:off x="3889552" y="4545966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 smtClean="0">
              <a:latin typeface="+mn-ea"/>
            </a:endParaRPr>
          </a:p>
        </p:txBody>
      </p:sp>
      <p:cxnSp>
        <p:nvCxnSpPr>
          <p:cNvPr id="89" name="直線コネクタ 88"/>
          <p:cNvCxnSpPr>
            <a:stCxn id="10" idx="3"/>
          </p:cNvCxnSpPr>
          <p:nvPr/>
        </p:nvCxnSpPr>
        <p:spPr bwMode="auto">
          <a:xfrm>
            <a:off x="3347580" y="4941966"/>
            <a:ext cx="687581" cy="17742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直線コネクタ 89"/>
          <p:cNvCxnSpPr>
            <a:stCxn id="10" idx="3"/>
          </p:cNvCxnSpPr>
          <p:nvPr/>
        </p:nvCxnSpPr>
        <p:spPr bwMode="auto">
          <a:xfrm flipV="1">
            <a:off x="3347580" y="4772666"/>
            <a:ext cx="687581" cy="1693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角丸四角形 54"/>
          <p:cNvSpPr/>
          <p:nvPr/>
        </p:nvSpPr>
        <p:spPr bwMode="auto">
          <a:xfrm>
            <a:off x="683460" y="5431503"/>
            <a:ext cx="7705070" cy="949907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j-ea"/>
              </a:rPr>
              <a:t>Example: Host C will need to change password</a:t>
            </a:r>
            <a:br>
              <a:rPr lang="en-US" altLang="ja-JP" sz="1100" b="1" dirty="0" smtClean="0">
                <a:latin typeface="+mj-ea"/>
              </a:rPr>
            </a:br>
            <a:r>
              <a:rPr lang="en-US" altLang="ja-JP" sz="1100" b="1" dirty="0" smtClean="0">
                <a:latin typeface="+mj-ea"/>
              </a:rPr>
              <a:t> and the changes will be carried out</a:t>
            </a:r>
          </a:p>
          <a:p>
            <a:pPr algn="ctr"/>
            <a:r>
              <a:rPr lang="ja-JP" altLang="en-US" sz="1100" b="1" dirty="0" smtClean="0">
                <a:latin typeface="+mj-ea"/>
              </a:rPr>
              <a:t>↓</a:t>
            </a:r>
            <a:endParaRPr lang="en-US" altLang="ja-JP" sz="1100" b="1" dirty="0" smtClean="0">
              <a:latin typeface="+mj-ea"/>
            </a:endParaRPr>
          </a:p>
          <a:p>
            <a:pPr algn="ctr"/>
            <a:r>
              <a:rPr lang="en-US" altLang="ja-JP" sz="1100" b="1" dirty="0" smtClean="0">
                <a:latin typeface="+mj-ea"/>
              </a:rPr>
              <a:t>Result: All movements connected to C will be automatically updated</a:t>
            </a:r>
            <a:br>
              <a:rPr lang="en-US" altLang="ja-JP" sz="1100" b="1" dirty="0" smtClean="0">
                <a:latin typeface="+mj-ea"/>
              </a:rPr>
            </a:br>
            <a:r>
              <a:rPr lang="en-US" altLang="ja-JP" sz="1100" b="1" dirty="0" smtClean="0">
                <a:latin typeface="+mj-ea"/>
              </a:rPr>
              <a:t> to show the updated information</a:t>
            </a:r>
            <a:endParaRPr lang="en-US" altLang="ja-JP" sz="1100" b="1" dirty="0">
              <a:latin typeface="+mj-ea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3994876" y="2443960"/>
            <a:ext cx="2870743" cy="306807"/>
            <a:chOff x="3562816" y="2137502"/>
            <a:chExt cx="2870743" cy="306807"/>
          </a:xfrm>
        </p:grpSpPr>
        <p:sp>
          <p:nvSpPr>
            <p:cNvPr id="51" name="Freeform 32"/>
            <p:cNvSpPr>
              <a:spLocks noChangeAspect="1"/>
            </p:cNvSpPr>
            <p:nvPr/>
          </p:nvSpPr>
          <p:spPr bwMode="gray">
            <a:xfrm>
              <a:off x="3562816" y="2137502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A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endParaRPr lang="ja-JP" altLang="en-US" sz="1400" dirty="0"/>
            </a:p>
          </p:txBody>
        </p:sp>
        <p:sp>
          <p:nvSpPr>
            <p:cNvPr id="71" name="Freeform 32"/>
            <p:cNvSpPr>
              <a:spLocks noChangeAspect="1"/>
            </p:cNvSpPr>
            <p:nvPr/>
          </p:nvSpPr>
          <p:spPr bwMode="gray">
            <a:xfrm>
              <a:off x="4705319" y="2137502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A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994876" y="2807007"/>
            <a:ext cx="2870743" cy="306807"/>
            <a:chOff x="3562816" y="2470069"/>
            <a:chExt cx="2870743" cy="306807"/>
          </a:xfrm>
        </p:grpSpPr>
        <p:sp>
          <p:nvSpPr>
            <p:cNvPr id="64" name="Freeform 32"/>
            <p:cNvSpPr>
              <a:spLocks noChangeAspect="1"/>
            </p:cNvSpPr>
            <p:nvPr/>
          </p:nvSpPr>
          <p:spPr bwMode="gray">
            <a:xfrm>
              <a:off x="3562816" y="247006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3" name="Freeform 32"/>
            <p:cNvSpPr>
              <a:spLocks noChangeAspect="1"/>
            </p:cNvSpPr>
            <p:nvPr/>
          </p:nvSpPr>
          <p:spPr bwMode="gray">
            <a:xfrm>
              <a:off x="4705319" y="247006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50" b="1" dirty="0" smtClean="0">
                  <a:solidFill>
                    <a:schemeClr val="bg1"/>
                  </a:solidFill>
                  <a:latin typeface="+mn-ea"/>
                </a:rPr>
                <a:t>Key authentication</a:t>
              </a:r>
              <a:endParaRPr lang="ja-JP" altLang="en-US" sz="105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3994876" y="3171570"/>
            <a:ext cx="2870743" cy="306807"/>
            <a:chOff x="3562816" y="2802788"/>
            <a:chExt cx="2870743" cy="306807"/>
          </a:xfrm>
        </p:grpSpPr>
        <p:sp>
          <p:nvSpPr>
            <p:cNvPr id="66" name="Freeform 32"/>
            <p:cNvSpPr>
              <a:spLocks noChangeAspect="1"/>
            </p:cNvSpPr>
            <p:nvPr/>
          </p:nvSpPr>
          <p:spPr bwMode="gray">
            <a:xfrm>
              <a:off x="3562816" y="28027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4" name="Freeform 32"/>
            <p:cNvSpPr>
              <a:spLocks noChangeAspect="1"/>
            </p:cNvSpPr>
            <p:nvPr/>
          </p:nvSpPr>
          <p:spPr bwMode="gray">
            <a:xfrm>
              <a:off x="4705319" y="28027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B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3994876" y="3718942"/>
            <a:ext cx="2870743" cy="306807"/>
            <a:chOff x="3562816" y="3406388"/>
            <a:chExt cx="2870743" cy="306807"/>
          </a:xfrm>
        </p:grpSpPr>
        <p:sp>
          <p:nvSpPr>
            <p:cNvPr id="75" name="Freeform 32"/>
            <p:cNvSpPr>
              <a:spLocks noChangeAspect="1"/>
            </p:cNvSpPr>
            <p:nvPr/>
          </p:nvSpPr>
          <p:spPr bwMode="gray">
            <a:xfrm>
              <a:off x="3562816" y="34063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7" name="Freeform 32"/>
            <p:cNvSpPr>
              <a:spLocks noChangeAspect="1"/>
            </p:cNvSpPr>
            <p:nvPr/>
          </p:nvSpPr>
          <p:spPr bwMode="gray">
            <a:xfrm>
              <a:off x="4705319" y="34063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B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994876" y="4610424"/>
            <a:ext cx="2870743" cy="306807"/>
            <a:chOff x="3562816" y="4273486"/>
            <a:chExt cx="2870743" cy="306807"/>
          </a:xfrm>
        </p:grpSpPr>
        <p:sp>
          <p:nvSpPr>
            <p:cNvPr id="85" name="Freeform 32"/>
            <p:cNvSpPr>
              <a:spLocks noChangeAspect="1"/>
            </p:cNvSpPr>
            <p:nvPr/>
          </p:nvSpPr>
          <p:spPr bwMode="gray">
            <a:xfrm>
              <a:off x="3562816" y="4273486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Freeform 32"/>
            <p:cNvSpPr>
              <a:spLocks noChangeAspect="1"/>
            </p:cNvSpPr>
            <p:nvPr/>
          </p:nvSpPr>
          <p:spPr bwMode="gray">
            <a:xfrm>
              <a:off x="4705319" y="4273486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B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994876" y="4088589"/>
            <a:ext cx="2870743" cy="306807"/>
            <a:chOff x="3562816" y="3739459"/>
            <a:chExt cx="2870743" cy="306807"/>
          </a:xfrm>
        </p:grpSpPr>
        <p:sp>
          <p:nvSpPr>
            <p:cNvPr id="76" name="Freeform 32"/>
            <p:cNvSpPr>
              <a:spLocks noChangeAspect="1"/>
            </p:cNvSpPr>
            <p:nvPr/>
          </p:nvSpPr>
          <p:spPr bwMode="gray">
            <a:xfrm>
              <a:off x="3562816" y="373945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</a:t>
              </a:r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D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1" name="Freeform 32"/>
            <p:cNvSpPr>
              <a:spLocks noChangeAspect="1"/>
            </p:cNvSpPr>
            <p:nvPr/>
          </p:nvSpPr>
          <p:spPr bwMode="gray">
            <a:xfrm>
              <a:off x="4705319" y="373945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C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3994876" y="4967155"/>
            <a:ext cx="2870743" cy="306807"/>
            <a:chOff x="3562816" y="4611929"/>
            <a:chExt cx="2870743" cy="306807"/>
          </a:xfrm>
        </p:grpSpPr>
        <p:sp>
          <p:nvSpPr>
            <p:cNvPr id="86" name="Freeform 32"/>
            <p:cNvSpPr>
              <a:spLocks noChangeAspect="1"/>
            </p:cNvSpPr>
            <p:nvPr/>
          </p:nvSpPr>
          <p:spPr bwMode="gray">
            <a:xfrm>
              <a:off x="3562816" y="461192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E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3" name="Freeform 32"/>
            <p:cNvSpPr>
              <a:spLocks noChangeAspect="1"/>
            </p:cNvSpPr>
            <p:nvPr/>
          </p:nvSpPr>
          <p:spPr bwMode="gray">
            <a:xfrm>
              <a:off x="4705319" y="461192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</a:t>
              </a:r>
              <a:r>
                <a:rPr lang="ja-JP" altLang="en-US" sz="900" b="1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D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2" name="角丸四角形 101"/>
          <p:cNvSpPr/>
          <p:nvPr/>
        </p:nvSpPr>
        <p:spPr bwMode="auto">
          <a:xfrm>
            <a:off x="3983914" y="3161547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1" name="角丸四角形 90"/>
          <p:cNvSpPr/>
          <p:nvPr/>
        </p:nvSpPr>
        <p:spPr bwMode="auto">
          <a:xfrm>
            <a:off x="3983914" y="3700024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2" name="角丸四角形 91"/>
          <p:cNvSpPr/>
          <p:nvPr/>
        </p:nvSpPr>
        <p:spPr bwMode="auto">
          <a:xfrm>
            <a:off x="3983914" y="4595240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1547580" y="2691556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547580" y="3704695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547580" y="4671966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76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2.5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Operation overview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(1/2)</a:t>
            </a:r>
            <a:endParaRPr kumimoji="1" lang="ja-JP" altLang="en-US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1872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601890"/>
            <a:ext cx="6660000" cy="4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85104"/>
            <a:ext cx="36760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bg1">
                    <a:lumMod val="85000"/>
                  </a:schemeClr>
                </a:solidFill>
              </a:rPr>
              <a:t>2.4</a:t>
            </a:r>
            <a:r>
              <a:rPr lang="ja-JP" altLang="en-US" sz="1600" b="1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sz="1600" b="1" dirty="0" smtClean="0">
                <a:solidFill>
                  <a:schemeClr val="bg1">
                    <a:lumMod val="85000"/>
                  </a:schemeClr>
                </a:solidFill>
              </a:rPr>
              <a:t>Device management in ITA</a:t>
            </a:r>
            <a:endParaRPr lang="ja-JP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343509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21067" y="1545893"/>
            <a:ext cx="1856598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C00000"/>
                </a:solidFill>
                <a:latin typeface="+mn-ea"/>
              </a:rPr>
              <a:t>Basic Console</a:t>
            </a:r>
            <a:endParaRPr lang="ja-JP" altLang="en-US" b="1" dirty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07415"/>
              </p:ext>
            </p:extLst>
          </p:nvPr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Workflow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Menu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pc="0" dirty="0" smtClean="0">
                          <a:solidFill>
                            <a:schemeClr val="accent6"/>
                          </a:solidFill>
                        </a:rPr>
                        <a:t>Menu</a:t>
                      </a:r>
                      <a:r>
                        <a:rPr kumimoji="1" lang="en-US" altLang="ja-JP" spc="0" baseline="0" dirty="0" smtClean="0">
                          <a:solidFill>
                            <a:schemeClr val="accent6"/>
                          </a:solidFill>
                        </a:rPr>
                        <a:t> Group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  <p:sp>
        <p:nvSpPr>
          <p:cNvPr id="36" name="正方形/長方形 35"/>
          <p:cNvSpPr/>
          <p:nvPr/>
        </p:nvSpPr>
        <p:spPr bwMode="auto">
          <a:xfrm>
            <a:off x="3968511" y="1689710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Device list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288330" y="2396747"/>
            <a:ext cx="6660000" cy="828000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1955" y="2479091"/>
            <a:ext cx="31965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8DCDD"/>
                </a:solidFill>
              </a:rPr>
              <a:t>2.5</a:t>
            </a:r>
            <a:r>
              <a:rPr lang="ja-JP" altLang="en-US" b="1" dirty="0">
                <a:solidFill>
                  <a:srgbClr val="F8DCDD"/>
                </a:solidFill>
              </a:rPr>
              <a:t>　</a:t>
            </a:r>
            <a:r>
              <a:rPr lang="en-US" altLang="ja-JP" b="1" dirty="0" smtClean="0">
                <a:solidFill>
                  <a:srgbClr val="F8DCDD"/>
                </a:solidFill>
              </a:rPr>
              <a:t>Operation overview</a:t>
            </a:r>
            <a:endParaRPr lang="ja-JP" altLang="en-US" b="1" dirty="0">
              <a:solidFill>
                <a:srgbClr val="F8DCDD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3968511" y="2487172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Input operation list</a:t>
            </a:r>
            <a:endParaRPr lang="ja-JP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1629674" y="215834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50721" y="3632838"/>
            <a:ext cx="8798890" cy="284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273331" y="3745641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46956" y="3828856"/>
            <a:ext cx="358123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2.6</a:t>
            </a:r>
            <a:r>
              <a:rPr lang="ja-JP" altLang="en-US" sz="1600" b="1" dirty="0">
                <a:solidFill>
                  <a:schemeClr val="bg1"/>
                </a:solidFill>
              </a:rPr>
              <a:t>　</a:t>
            </a:r>
            <a:r>
              <a:rPr lang="en-US" altLang="ja-JP" sz="1600" b="1" dirty="0" smtClean="0">
                <a:solidFill>
                  <a:schemeClr val="bg1"/>
                </a:solidFill>
              </a:rPr>
              <a:t>Symphony</a:t>
            </a:r>
            <a:r>
              <a:rPr lang="ja-JP" altLang="en-US" sz="1600" b="1" dirty="0">
                <a:solidFill>
                  <a:schemeClr val="bg1"/>
                </a:solidFill>
              </a:rPr>
              <a:t> </a:t>
            </a:r>
            <a:r>
              <a:rPr lang="en-US" altLang="ja-JP" sz="1600" b="1" dirty="0" smtClean="0">
                <a:solidFill>
                  <a:schemeClr val="bg1"/>
                </a:solidFill>
              </a:rPr>
              <a:t>class definition</a:t>
            </a:r>
            <a:endParaRPr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968511" y="2835682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Movement list</a:t>
            </a:r>
            <a:endParaRPr lang="ja-JP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297882" y="3694001"/>
            <a:ext cx="1472968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Symphony</a:t>
            </a:r>
            <a:endParaRPr lang="ja-JP" altLang="en-US" b="1" dirty="0"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3923910" y="3825626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Symphony</a:t>
            </a:r>
            <a:r>
              <a:rPr lang="ja-JP" altLang="en-US" sz="1400" b="1" spc="-150" dirty="0">
                <a:latin typeface="+mn-ea"/>
              </a:rPr>
              <a:t> </a:t>
            </a:r>
            <a:r>
              <a:rPr lang="en-US" altLang="ja-JP" sz="1400" b="1" spc="-150" dirty="0" smtClean="0">
                <a:latin typeface="+mn-ea"/>
              </a:rPr>
              <a:t>interface information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273331" y="5193816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6956" y="5277030"/>
            <a:ext cx="33699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2.7</a:t>
            </a:r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en-US" altLang="ja-JP" b="1" dirty="0" smtClean="0">
                <a:solidFill>
                  <a:schemeClr val="bg1"/>
                </a:solidFill>
              </a:rPr>
              <a:t>Symphony</a:t>
            </a:r>
            <a:r>
              <a:rPr lang="ja-JP" altLang="en-US" b="1" dirty="0">
                <a:solidFill>
                  <a:schemeClr val="bg1"/>
                </a:solidFill>
              </a:rPr>
              <a:t> </a:t>
            </a:r>
            <a:r>
              <a:rPr lang="en-US" altLang="ja-JP" b="1" dirty="0" smtClean="0">
                <a:solidFill>
                  <a:schemeClr val="bg1"/>
                </a:solidFill>
              </a:rPr>
              <a:t>Execution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3968511" y="5271087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execution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51" name="二等辺三角形 50"/>
          <p:cNvSpPr/>
          <p:nvPr/>
        </p:nvSpPr>
        <p:spPr bwMode="auto">
          <a:xfrm flipV="1">
            <a:off x="1614675" y="4989978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3968511" y="4178609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class list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3968511" y="4532024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Symphony class edit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3968511" y="5627465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latin typeface="+mn-ea"/>
              </a:rPr>
              <a:t>Symphony</a:t>
            </a:r>
            <a:r>
              <a:rPr lang="en-US" altLang="ja-JP" sz="1200" b="1" dirty="0">
                <a:latin typeface="+mn-ea"/>
              </a:rPr>
              <a:t> </a:t>
            </a:r>
            <a:r>
              <a:rPr lang="en-US" altLang="ja-JP" sz="1200" b="1" dirty="0" smtClean="0">
                <a:latin typeface="+mn-ea"/>
              </a:rPr>
              <a:t>Execution checking</a:t>
            </a:r>
            <a:endParaRPr lang="ja-JP" altLang="en-US" sz="1200" b="1" dirty="0"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3968511" y="598088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Execution list</a:t>
            </a:r>
            <a:endParaRPr lang="ja-JP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44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右矢印 127"/>
          <p:cNvSpPr/>
          <p:nvPr/>
        </p:nvSpPr>
        <p:spPr bwMode="auto">
          <a:xfrm>
            <a:off x="3218956" y="4398454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sp>
        <p:nvSpPr>
          <p:cNvPr id="75" name="右矢印 74"/>
          <p:cNvSpPr/>
          <p:nvPr/>
        </p:nvSpPr>
        <p:spPr bwMode="auto">
          <a:xfrm>
            <a:off x="3216541" y="2047579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sp>
        <p:nvSpPr>
          <p:cNvPr id="81" name="正方形/長方形 80"/>
          <p:cNvSpPr/>
          <p:nvPr/>
        </p:nvSpPr>
        <p:spPr bwMode="auto">
          <a:xfrm>
            <a:off x="697819" y="2245919"/>
            <a:ext cx="2408262" cy="403256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en-US" altLang="ja-JP" dirty="0" smtClean="0"/>
              <a:t>Operation overview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About Operation</a:t>
            </a:r>
          </a:p>
          <a:p>
            <a:pPr marL="180000" lvl="1" indent="0">
              <a:buNone/>
            </a:pPr>
            <a:r>
              <a:rPr lang="en-US" altLang="ja-JP" dirty="0" smtClean="0"/>
              <a:t>Operation is an execution unit in ITA.</a:t>
            </a:r>
          </a:p>
          <a:p>
            <a:pPr marL="180000" lvl="1" indent="0">
              <a:buNone/>
            </a:pPr>
            <a:r>
              <a:rPr lang="en-US" altLang="ja-JP" dirty="0" smtClean="0"/>
              <a:t>It is possible to manage execution history and execution schedule</a:t>
            </a:r>
            <a:r>
              <a:rPr lang="en-US" altLang="ja-JP" dirty="0"/>
              <a:t>.</a:t>
            </a:r>
            <a:endParaRPr lang="en-US" altLang="ja-JP" dirty="0" smtClean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30840" y="271602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①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376923" y="2614510"/>
            <a:ext cx="2495946" cy="11480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243469" y="35906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②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131817" y="3806351"/>
            <a:ext cx="846693" cy="616912"/>
            <a:chOff x="3626823" y="3711506"/>
            <a:chExt cx="846693" cy="616912"/>
          </a:xfrm>
        </p:grpSpPr>
        <p:sp>
          <p:nvSpPr>
            <p:cNvPr id="103" name="フローチャート: 書類 10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05" name="正方形/長方形 10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6" name="正方形/長方形 10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7" name="正方形/長方形 10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15" name="テキスト ボックス 114"/>
          <p:cNvSpPr txBox="1"/>
          <p:nvPr/>
        </p:nvSpPr>
        <p:spPr>
          <a:xfrm>
            <a:off x="2236367" y="443868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③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2131397" y="2935399"/>
            <a:ext cx="846693" cy="616912"/>
            <a:chOff x="3626823" y="3711506"/>
            <a:chExt cx="846693" cy="616912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19" name="正方形/長方形 118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0" name="正方形/長方形 119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1" name="正方形/長方形 120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2133880" y="4656155"/>
            <a:ext cx="846693" cy="616912"/>
            <a:chOff x="3626823" y="3711506"/>
            <a:chExt cx="846693" cy="616912"/>
          </a:xfrm>
        </p:grpSpPr>
        <p:sp>
          <p:nvSpPr>
            <p:cNvPr id="123" name="フローチャート: 書類 12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25" name="正方形/長方形 12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7" name="正方形/長方形 12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cxnSp>
        <p:nvCxnSpPr>
          <p:cNvPr id="76" name="直線コネクタ 75"/>
          <p:cNvCxnSpPr>
            <a:stCxn id="74" idx="6"/>
          </p:cNvCxnSpPr>
          <p:nvPr/>
        </p:nvCxnSpPr>
        <p:spPr bwMode="auto">
          <a:xfrm flipV="1">
            <a:off x="1648457" y="3203470"/>
            <a:ext cx="474271" cy="40681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フローチャート: 代替処理 65"/>
          <p:cNvSpPr/>
          <p:nvPr/>
        </p:nvSpPr>
        <p:spPr bwMode="auto">
          <a:xfrm>
            <a:off x="717293" y="234373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+mn-ea"/>
              </a:rPr>
              <a:t>Symphony Class</a:t>
            </a:r>
          </a:p>
        </p:txBody>
      </p:sp>
      <p:sp>
        <p:nvSpPr>
          <p:cNvPr id="129" name="フローチャート : 結合子 94"/>
          <p:cNvSpPr/>
          <p:nvPr/>
        </p:nvSpPr>
        <p:spPr bwMode="auto">
          <a:xfrm>
            <a:off x="6866694" y="2380403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/>
                </a:solidFill>
              </a:rPr>
              <a:t>Target device A/B is set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130" name="フローチャート : 結合子 94"/>
          <p:cNvSpPr/>
          <p:nvPr/>
        </p:nvSpPr>
        <p:spPr bwMode="auto">
          <a:xfrm>
            <a:off x="6866694" y="4705781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/>
                </a:solidFill>
              </a:rPr>
              <a:t>Target device C is set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880414" y="2693241"/>
            <a:ext cx="768043" cy="3345883"/>
            <a:chOff x="821635" y="2595276"/>
            <a:chExt cx="768043" cy="3345883"/>
          </a:xfrm>
        </p:grpSpPr>
        <p:sp>
          <p:nvSpPr>
            <p:cNvPr id="72" name="フローチャート : 論理積ゲート 90"/>
            <p:cNvSpPr/>
            <p:nvPr/>
          </p:nvSpPr>
          <p:spPr bwMode="auto">
            <a:xfrm rot="16200000">
              <a:off x="1033400" y="2464845"/>
              <a:ext cx="344513" cy="605376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start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フローチャート : 論理積ゲート 91"/>
            <p:cNvSpPr/>
            <p:nvPr/>
          </p:nvSpPr>
          <p:spPr bwMode="auto">
            <a:xfrm rot="5400000">
              <a:off x="1025656" y="5452999"/>
              <a:ext cx="360000" cy="616320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</a:rPr>
                <a:t>end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フローチャート : 結合子 94"/>
            <p:cNvSpPr/>
            <p:nvPr/>
          </p:nvSpPr>
          <p:spPr bwMode="auto">
            <a:xfrm>
              <a:off x="821635" y="3179010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 smtClean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 smtClean="0">
                  <a:solidFill>
                    <a:schemeClr val="bg1"/>
                  </a:solidFill>
                </a:rPr>
                <a:t>①</a:t>
              </a:r>
            </a:p>
          </p:txBody>
        </p:sp>
        <p:cxnSp>
          <p:nvCxnSpPr>
            <p:cNvPr id="80" name="直線コネクタ 79"/>
            <p:cNvCxnSpPr/>
            <p:nvPr/>
          </p:nvCxnSpPr>
          <p:spPr bwMode="auto">
            <a:xfrm flipV="1">
              <a:off x="1204651" y="5170167"/>
              <a:ext cx="2010" cy="47070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直線コネクタ 87"/>
            <p:cNvCxnSpPr/>
            <p:nvPr/>
          </p:nvCxnSpPr>
          <p:spPr bwMode="auto">
            <a:xfrm flipV="1">
              <a:off x="1204035" y="4561476"/>
              <a:ext cx="3242" cy="5950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フローチャート : 結合子 94"/>
            <p:cNvSpPr/>
            <p:nvPr/>
          </p:nvSpPr>
          <p:spPr bwMode="auto">
            <a:xfrm>
              <a:off x="821635" y="4073682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 smtClean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 smtClean="0">
                  <a:solidFill>
                    <a:schemeClr val="bg1"/>
                  </a:solidFill>
                </a:rPr>
                <a:t>②</a:t>
              </a:r>
            </a:p>
          </p:txBody>
        </p:sp>
        <p:cxnSp>
          <p:nvCxnSpPr>
            <p:cNvPr id="86" name="直線コネクタ 85"/>
            <p:cNvCxnSpPr/>
            <p:nvPr/>
          </p:nvCxnSpPr>
          <p:spPr bwMode="auto">
            <a:xfrm flipV="1">
              <a:off x="1203329" y="2871996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直線コネクタ 86"/>
            <p:cNvCxnSpPr/>
            <p:nvPr/>
          </p:nvCxnSpPr>
          <p:spPr bwMode="auto">
            <a:xfrm flipV="1">
              <a:off x="1203329" y="3796308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グループ化 88"/>
          <p:cNvGrpSpPr/>
          <p:nvPr/>
        </p:nvGrpSpPr>
        <p:grpSpPr>
          <a:xfrm>
            <a:off x="2131397" y="5517547"/>
            <a:ext cx="846693" cy="616912"/>
            <a:chOff x="3626823" y="3711506"/>
            <a:chExt cx="846693" cy="616912"/>
          </a:xfrm>
        </p:grpSpPr>
        <p:sp>
          <p:nvSpPr>
            <p:cNvPr id="90" name="フローチャート: 書類 89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2247048" y="528898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④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109" name="直線コネクタ 108"/>
          <p:cNvCxnSpPr>
            <a:stCxn id="74" idx="6"/>
            <a:endCxn id="104" idx="1"/>
          </p:cNvCxnSpPr>
          <p:nvPr/>
        </p:nvCxnSpPr>
        <p:spPr bwMode="auto">
          <a:xfrm>
            <a:off x="1648457" y="3610289"/>
            <a:ext cx="483360" cy="4887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>
            <a:stCxn id="74" idx="6"/>
            <a:endCxn id="124" idx="1"/>
          </p:cNvCxnSpPr>
          <p:nvPr/>
        </p:nvCxnSpPr>
        <p:spPr bwMode="auto">
          <a:xfrm>
            <a:off x="1648457" y="3610289"/>
            <a:ext cx="485423" cy="133856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>
            <a:stCxn id="63" idx="6"/>
            <a:endCxn id="123" idx="1"/>
          </p:cNvCxnSpPr>
          <p:nvPr/>
        </p:nvCxnSpPr>
        <p:spPr bwMode="auto">
          <a:xfrm>
            <a:off x="1648457" y="4504961"/>
            <a:ext cx="485423" cy="45965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63" idx="6"/>
            <a:endCxn id="93" idx="1"/>
          </p:cNvCxnSpPr>
          <p:nvPr/>
        </p:nvCxnSpPr>
        <p:spPr bwMode="auto">
          <a:xfrm>
            <a:off x="1648457" y="4504961"/>
            <a:ext cx="482940" cy="13052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6" name="グループ化 25"/>
          <p:cNvGrpSpPr>
            <a:grpSpLocks noChangeAspect="1"/>
          </p:cNvGrpSpPr>
          <p:nvPr/>
        </p:nvGrpSpPr>
        <p:grpSpPr bwMode="gray">
          <a:xfrm>
            <a:off x="3514195" y="2980676"/>
            <a:ext cx="400636" cy="689614"/>
            <a:chOff x="5936838" y="1169393"/>
            <a:chExt cx="484187" cy="833438"/>
          </a:xfrm>
        </p:grpSpPr>
        <p:sp>
          <p:nvSpPr>
            <p:cNvPr id="2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フリーフォーム 27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3300767" y="2637688"/>
            <a:ext cx="13067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 b="1" dirty="0" smtClean="0">
                <a:solidFill>
                  <a:srgbClr val="002060"/>
                </a:solidFill>
              </a:rPr>
              <a:t>Target Device </a:t>
            </a:r>
            <a:r>
              <a:rPr kumimoji="1" lang="en-US" altLang="ja-JP" sz="900" b="1" dirty="0" smtClean="0">
                <a:solidFill>
                  <a:srgbClr val="002060"/>
                </a:solidFill>
              </a:rPr>
              <a:t>A/B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48715" y="2620264"/>
            <a:ext cx="1356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</a:rPr>
              <a:t>Parameter</a:t>
            </a:r>
            <a:r>
              <a:rPr lang="en-US" altLang="ja-JP" sz="1100" b="1" dirty="0" smtClean="0">
                <a:solidFill>
                  <a:srgbClr val="002060"/>
                </a:solidFill>
              </a:rPr>
              <a:t> </a:t>
            </a:r>
            <a:r>
              <a:rPr lang="en-US" altLang="ja-JP" sz="1000" b="1" dirty="0" smtClean="0">
                <a:solidFill>
                  <a:srgbClr val="002060"/>
                </a:solidFill>
              </a:rPr>
              <a:t>sheet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100" name="フローチャート: 代替処理 99"/>
          <p:cNvSpPr/>
          <p:nvPr/>
        </p:nvSpPr>
        <p:spPr bwMode="auto">
          <a:xfrm>
            <a:off x="3376923" y="2346367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Operation X</a:t>
            </a:r>
          </a:p>
        </p:txBody>
      </p:sp>
      <p:grpSp>
        <p:nvGrpSpPr>
          <p:cNvPr id="82" name="グループ化 81"/>
          <p:cNvGrpSpPr>
            <a:grpSpLocks noChangeAspect="1"/>
          </p:cNvGrpSpPr>
          <p:nvPr/>
        </p:nvGrpSpPr>
        <p:grpSpPr bwMode="gray">
          <a:xfrm>
            <a:off x="4017124" y="2990656"/>
            <a:ext cx="283147" cy="691688"/>
            <a:chOff x="3206750" y="927100"/>
            <a:chExt cx="444501" cy="1085851"/>
          </a:xfrm>
        </p:grpSpPr>
        <p:sp>
          <p:nvSpPr>
            <p:cNvPr id="83" name="フリーフォーム 82"/>
            <p:cNvSpPr>
              <a:spLocks/>
            </p:cNvSpPr>
            <p:nvPr/>
          </p:nvSpPr>
          <p:spPr bwMode="gray">
            <a:xfrm>
              <a:off x="3206750" y="927100"/>
              <a:ext cx="444501" cy="1085851"/>
            </a:xfrm>
            <a:custGeom>
              <a:avLst/>
              <a:gdLst>
                <a:gd name="connsiteX0" fmla="*/ 430213 w 444501"/>
                <a:gd name="connsiteY0" fmla="*/ 1023938 h 1085851"/>
                <a:gd name="connsiteX1" fmla="*/ 417835 w 444501"/>
                <a:gd name="connsiteY1" fmla="*/ 1070220 h 1085851"/>
                <a:gd name="connsiteX2" fmla="*/ 397410 w 444501"/>
                <a:gd name="connsiteY2" fmla="*/ 1085851 h 1085851"/>
                <a:gd name="connsiteX3" fmla="*/ 340778 w 444501"/>
                <a:gd name="connsiteY3" fmla="*/ 1085851 h 1085851"/>
                <a:gd name="connsiteX4" fmla="*/ 320044 w 444501"/>
                <a:gd name="connsiteY4" fmla="*/ 1070220 h 1085851"/>
                <a:gd name="connsiteX5" fmla="*/ 307975 w 444501"/>
                <a:gd name="connsiteY5" fmla="*/ 1024245 h 1085851"/>
                <a:gd name="connsiteX6" fmla="*/ 428666 w 444501"/>
                <a:gd name="connsiteY6" fmla="*/ 1024245 h 1085851"/>
                <a:gd name="connsiteX7" fmla="*/ 430213 w 444501"/>
                <a:gd name="connsiteY7" fmla="*/ 1023938 h 1085851"/>
                <a:gd name="connsiteX8" fmla="*/ 14288 w 444501"/>
                <a:gd name="connsiteY8" fmla="*/ 1023938 h 1085851"/>
                <a:gd name="connsiteX9" fmla="*/ 16454 w 444501"/>
                <a:gd name="connsiteY9" fmla="*/ 1024245 h 1085851"/>
                <a:gd name="connsiteX10" fmla="*/ 136526 w 444501"/>
                <a:gd name="connsiteY10" fmla="*/ 1024245 h 1085851"/>
                <a:gd name="connsiteX11" fmla="*/ 124457 w 444501"/>
                <a:gd name="connsiteY11" fmla="*/ 1070220 h 1085851"/>
                <a:gd name="connsiteX12" fmla="*/ 103723 w 444501"/>
                <a:gd name="connsiteY12" fmla="*/ 1085851 h 1085851"/>
                <a:gd name="connsiteX13" fmla="*/ 47091 w 444501"/>
                <a:gd name="connsiteY13" fmla="*/ 1085851 h 1085851"/>
                <a:gd name="connsiteX14" fmla="*/ 26667 w 444501"/>
                <a:gd name="connsiteY14" fmla="*/ 1070220 h 1085851"/>
                <a:gd name="connsiteX15" fmla="*/ 14288 w 444501"/>
                <a:gd name="connsiteY15" fmla="*/ 1023938 h 1085851"/>
                <a:gd name="connsiteX16" fmla="*/ 363037 w 444501"/>
                <a:gd name="connsiteY16" fmla="*/ 0 h 1085851"/>
                <a:gd name="connsiteX17" fmla="*/ 428208 w 444501"/>
                <a:gd name="connsiteY17" fmla="*/ 0 h 1085851"/>
                <a:gd name="connsiteX18" fmla="*/ 444501 w 444501"/>
                <a:gd name="connsiteY18" fmla="*/ 16324 h 1085851"/>
                <a:gd name="connsiteX19" fmla="*/ 444501 w 444501"/>
                <a:gd name="connsiteY19" fmla="*/ 991739 h 1085851"/>
                <a:gd name="connsiteX20" fmla="*/ 428208 w 444501"/>
                <a:gd name="connsiteY20" fmla="*/ 1008063 h 1085851"/>
                <a:gd name="connsiteX21" fmla="*/ 134938 w 444501"/>
                <a:gd name="connsiteY21" fmla="*/ 1008063 h 1085851"/>
                <a:gd name="connsiteX22" fmla="*/ 134938 w 444501"/>
                <a:gd name="connsiteY22" fmla="*/ 730561 h 1085851"/>
                <a:gd name="connsiteX23" fmla="*/ 361193 w 444501"/>
                <a:gd name="connsiteY23" fmla="*/ 314153 h 1085851"/>
                <a:gd name="connsiteX24" fmla="*/ 363037 w 444501"/>
                <a:gd name="connsiteY24" fmla="*/ 306146 h 1085851"/>
                <a:gd name="connsiteX25" fmla="*/ 363037 w 444501"/>
                <a:gd name="connsiteY25" fmla="*/ 0 h 1085851"/>
                <a:gd name="connsiteX26" fmla="*/ 16310 w 444501"/>
                <a:gd name="connsiteY26" fmla="*/ 0 h 1085851"/>
                <a:gd name="connsiteX27" fmla="*/ 330200 w 444501"/>
                <a:gd name="connsiteY27" fmla="*/ 0 h 1085851"/>
                <a:gd name="connsiteX28" fmla="*/ 330200 w 444501"/>
                <a:gd name="connsiteY28" fmla="*/ 302142 h 1085851"/>
                <a:gd name="connsiteX29" fmla="*/ 104015 w 444501"/>
                <a:gd name="connsiteY29" fmla="*/ 718857 h 1085851"/>
                <a:gd name="connsiteX30" fmla="*/ 101861 w 444501"/>
                <a:gd name="connsiteY30" fmla="*/ 726557 h 1085851"/>
                <a:gd name="connsiteX31" fmla="*/ 101861 w 444501"/>
                <a:gd name="connsiteY31" fmla="*/ 1008063 h 1085851"/>
                <a:gd name="connsiteX32" fmla="*/ 16310 w 444501"/>
                <a:gd name="connsiteY32" fmla="*/ 1008063 h 1085851"/>
                <a:gd name="connsiteX33" fmla="*/ 0 w 444501"/>
                <a:gd name="connsiteY33" fmla="*/ 991739 h 1085851"/>
                <a:gd name="connsiteX34" fmla="*/ 0 w 444501"/>
                <a:gd name="connsiteY34" fmla="*/ 16324 h 1085851"/>
                <a:gd name="connsiteX35" fmla="*/ 16310 w 444501"/>
                <a:gd name="connsiteY35" fmla="*/ 0 h 108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4501" h="1085851">
                  <a:moveTo>
                    <a:pt x="430213" y="1023938"/>
                  </a:moveTo>
                  <a:cubicBezTo>
                    <a:pt x="430213" y="1023938"/>
                    <a:pt x="430213" y="1023938"/>
                    <a:pt x="417835" y="1070220"/>
                  </a:cubicBezTo>
                  <a:cubicBezTo>
                    <a:pt x="415668" y="1078802"/>
                    <a:pt x="406384" y="1085851"/>
                    <a:pt x="397410" y="1085851"/>
                  </a:cubicBezTo>
                  <a:cubicBezTo>
                    <a:pt x="397410" y="1085851"/>
                    <a:pt x="397410" y="1085851"/>
                    <a:pt x="340778" y="1085851"/>
                  </a:cubicBezTo>
                  <a:cubicBezTo>
                    <a:pt x="331804" y="1085851"/>
                    <a:pt x="322520" y="1078802"/>
                    <a:pt x="320044" y="1070220"/>
                  </a:cubicBezTo>
                  <a:cubicBezTo>
                    <a:pt x="320044" y="1070220"/>
                    <a:pt x="320044" y="1070220"/>
                    <a:pt x="307975" y="1024245"/>
                  </a:cubicBezTo>
                  <a:cubicBezTo>
                    <a:pt x="307975" y="1024245"/>
                    <a:pt x="307975" y="1024245"/>
                    <a:pt x="428666" y="1024245"/>
                  </a:cubicBezTo>
                  <a:cubicBezTo>
                    <a:pt x="429285" y="1024245"/>
                    <a:pt x="429594" y="1023938"/>
                    <a:pt x="430213" y="1023938"/>
                  </a:cubicBezTo>
                  <a:close/>
                  <a:moveTo>
                    <a:pt x="14288" y="1023938"/>
                  </a:moveTo>
                  <a:cubicBezTo>
                    <a:pt x="15217" y="1023938"/>
                    <a:pt x="15835" y="1024245"/>
                    <a:pt x="16454" y="1024245"/>
                  </a:cubicBezTo>
                  <a:lnTo>
                    <a:pt x="136526" y="1024245"/>
                  </a:lnTo>
                  <a:cubicBezTo>
                    <a:pt x="136526" y="1024245"/>
                    <a:pt x="136526" y="1024245"/>
                    <a:pt x="124457" y="1070220"/>
                  </a:cubicBezTo>
                  <a:cubicBezTo>
                    <a:pt x="121981" y="1078802"/>
                    <a:pt x="113007" y="1085851"/>
                    <a:pt x="103723" y="1085851"/>
                  </a:cubicBezTo>
                  <a:cubicBezTo>
                    <a:pt x="103723" y="1085851"/>
                    <a:pt x="103723" y="1085851"/>
                    <a:pt x="47091" y="1085851"/>
                  </a:cubicBezTo>
                  <a:cubicBezTo>
                    <a:pt x="38117" y="1085851"/>
                    <a:pt x="28833" y="1078802"/>
                    <a:pt x="26667" y="1070220"/>
                  </a:cubicBezTo>
                  <a:cubicBezTo>
                    <a:pt x="26667" y="1070220"/>
                    <a:pt x="26667" y="1070220"/>
                    <a:pt x="14288" y="1023938"/>
                  </a:cubicBezTo>
                  <a:close/>
                  <a:moveTo>
                    <a:pt x="363037" y="0"/>
                  </a:moveTo>
                  <a:cubicBezTo>
                    <a:pt x="363037" y="0"/>
                    <a:pt x="363037" y="0"/>
                    <a:pt x="428208" y="0"/>
                  </a:cubicBezTo>
                  <a:cubicBezTo>
                    <a:pt x="437431" y="0"/>
                    <a:pt x="444501" y="7392"/>
                    <a:pt x="444501" y="16324"/>
                  </a:cubicBezTo>
                  <a:cubicBezTo>
                    <a:pt x="444501" y="16324"/>
                    <a:pt x="444501" y="16324"/>
                    <a:pt x="444501" y="991739"/>
                  </a:cubicBezTo>
                  <a:cubicBezTo>
                    <a:pt x="444501" y="1000671"/>
                    <a:pt x="437431" y="1008063"/>
                    <a:pt x="428208" y="1008063"/>
                  </a:cubicBezTo>
                  <a:cubicBezTo>
                    <a:pt x="428208" y="1008063"/>
                    <a:pt x="428208" y="1008063"/>
                    <a:pt x="134938" y="1008063"/>
                  </a:cubicBezTo>
                  <a:cubicBezTo>
                    <a:pt x="134938" y="1008063"/>
                    <a:pt x="134938" y="1008063"/>
                    <a:pt x="134938" y="730561"/>
                  </a:cubicBezTo>
                  <a:cubicBezTo>
                    <a:pt x="134938" y="730561"/>
                    <a:pt x="134938" y="730561"/>
                    <a:pt x="361193" y="314153"/>
                  </a:cubicBezTo>
                  <a:cubicBezTo>
                    <a:pt x="362422" y="311689"/>
                    <a:pt x="363037" y="308917"/>
                    <a:pt x="363037" y="306146"/>
                  </a:cubicBezTo>
                  <a:cubicBezTo>
                    <a:pt x="363037" y="306146"/>
                    <a:pt x="363037" y="306146"/>
                    <a:pt x="363037" y="0"/>
                  </a:cubicBezTo>
                  <a:close/>
                  <a:moveTo>
                    <a:pt x="16310" y="0"/>
                  </a:moveTo>
                  <a:cubicBezTo>
                    <a:pt x="16310" y="0"/>
                    <a:pt x="16310" y="0"/>
                    <a:pt x="330200" y="0"/>
                  </a:cubicBezTo>
                  <a:cubicBezTo>
                    <a:pt x="330200" y="0"/>
                    <a:pt x="330200" y="0"/>
                    <a:pt x="330200" y="302142"/>
                  </a:cubicBezTo>
                  <a:cubicBezTo>
                    <a:pt x="330200" y="302142"/>
                    <a:pt x="330200" y="302142"/>
                    <a:pt x="104015" y="718857"/>
                  </a:cubicBezTo>
                  <a:cubicBezTo>
                    <a:pt x="102784" y="721013"/>
                    <a:pt x="101861" y="723785"/>
                    <a:pt x="101861" y="726557"/>
                  </a:cubicBezTo>
                  <a:lnTo>
                    <a:pt x="101861" y="1008063"/>
                  </a:lnTo>
                  <a:cubicBezTo>
                    <a:pt x="101861" y="1008063"/>
                    <a:pt x="101861" y="1008063"/>
                    <a:pt x="16310" y="1008063"/>
                  </a:cubicBezTo>
                  <a:cubicBezTo>
                    <a:pt x="7386" y="1008063"/>
                    <a:pt x="0" y="1000671"/>
                    <a:pt x="0" y="991739"/>
                  </a:cubicBezTo>
                  <a:cubicBezTo>
                    <a:pt x="0" y="991739"/>
                    <a:pt x="0" y="991739"/>
                    <a:pt x="0" y="16324"/>
                  </a:cubicBezTo>
                  <a:cubicBezTo>
                    <a:pt x="0" y="7392"/>
                    <a:pt x="7386" y="0"/>
                    <a:pt x="16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84" name="フリーフォーム 83"/>
            <p:cNvSpPr>
              <a:spLocks/>
            </p:cNvSpPr>
            <p:nvPr/>
          </p:nvSpPr>
          <p:spPr bwMode="gray">
            <a:xfrm>
              <a:off x="3279775" y="982663"/>
              <a:ext cx="185738" cy="112713"/>
            </a:xfrm>
            <a:custGeom>
              <a:avLst/>
              <a:gdLst>
                <a:gd name="connsiteX0" fmla="*/ 16325 w 185738"/>
                <a:gd name="connsiteY0" fmla="*/ 79375 h 112713"/>
                <a:gd name="connsiteX1" fmla="*/ 169413 w 185738"/>
                <a:gd name="connsiteY1" fmla="*/ 79375 h 112713"/>
                <a:gd name="connsiteX2" fmla="*/ 185738 w 185738"/>
                <a:gd name="connsiteY2" fmla="*/ 96044 h 112713"/>
                <a:gd name="connsiteX3" fmla="*/ 169413 w 185738"/>
                <a:gd name="connsiteY3" fmla="*/ 112713 h 112713"/>
                <a:gd name="connsiteX4" fmla="*/ 16325 w 185738"/>
                <a:gd name="connsiteY4" fmla="*/ 112713 h 112713"/>
                <a:gd name="connsiteX5" fmla="*/ 0 w 185738"/>
                <a:gd name="connsiteY5" fmla="*/ 96044 h 112713"/>
                <a:gd name="connsiteX6" fmla="*/ 16325 w 185738"/>
                <a:gd name="connsiteY6" fmla="*/ 79375 h 112713"/>
                <a:gd name="connsiteX7" fmla="*/ 16325 w 185738"/>
                <a:gd name="connsiteY7" fmla="*/ 0 h 112713"/>
                <a:gd name="connsiteX8" fmla="*/ 169413 w 185738"/>
                <a:gd name="connsiteY8" fmla="*/ 0 h 112713"/>
                <a:gd name="connsiteX9" fmla="*/ 185738 w 185738"/>
                <a:gd name="connsiteY9" fmla="*/ 15875 h 112713"/>
                <a:gd name="connsiteX10" fmla="*/ 169413 w 185738"/>
                <a:gd name="connsiteY10" fmla="*/ 31750 h 112713"/>
                <a:gd name="connsiteX11" fmla="*/ 16325 w 185738"/>
                <a:gd name="connsiteY11" fmla="*/ 31750 h 112713"/>
                <a:gd name="connsiteX12" fmla="*/ 0 w 185738"/>
                <a:gd name="connsiteY12" fmla="*/ 15875 h 112713"/>
                <a:gd name="connsiteX13" fmla="*/ 16325 w 185738"/>
                <a:gd name="connsiteY13" fmla="*/ 0 h 11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5738" h="112713">
                  <a:moveTo>
                    <a:pt x="16325" y="79375"/>
                  </a:moveTo>
                  <a:cubicBezTo>
                    <a:pt x="169413" y="79375"/>
                    <a:pt x="169413" y="79375"/>
                    <a:pt x="169413" y="79375"/>
                  </a:cubicBezTo>
                  <a:cubicBezTo>
                    <a:pt x="178346" y="79375"/>
                    <a:pt x="185738" y="86609"/>
                    <a:pt x="185738" y="96044"/>
                  </a:cubicBezTo>
                  <a:cubicBezTo>
                    <a:pt x="185738" y="105165"/>
                    <a:pt x="178346" y="112713"/>
                    <a:pt x="169413" y="112713"/>
                  </a:cubicBezTo>
                  <a:cubicBezTo>
                    <a:pt x="16325" y="112713"/>
                    <a:pt x="16325" y="112713"/>
                    <a:pt x="16325" y="112713"/>
                  </a:cubicBezTo>
                  <a:cubicBezTo>
                    <a:pt x="7085" y="112713"/>
                    <a:pt x="0" y="105165"/>
                    <a:pt x="0" y="96044"/>
                  </a:cubicBezTo>
                  <a:cubicBezTo>
                    <a:pt x="0" y="86609"/>
                    <a:pt x="7085" y="79375"/>
                    <a:pt x="16325" y="79375"/>
                  </a:cubicBezTo>
                  <a:close/>
                  <a:moveTo>
                    <a:pt x="16325" y="0"/>
                  </a:moveTo>
                  <a:cubicBezTo>
                    <a:pt x="169413" y="0"/>
                    <a:pt x="169413" y="0"/>
                    <a:pt x="169413" y="0"/>
                  </a:cubicBezTo>
                  <a:cubicBezTo>
                    <a:pt x="178346" y="0"/>
                    <a:pt x="185738" y="7189"/>
                    <a:pt x="185738" y="15875"/>
                  </a:cubicBezTo>
                  <a:cubicBezTo>
                    <a:pt x="185738" y="24861"/>
                    <a:pt x="178346" y="31750"/>
                    <a:pt x="169413" y="31750"/>
                  </a:cubicBezTo>
                  <a:cubicBezTo>
                    <a:pt x="16325" y="31750"/>
                    <a:pt x="16325" y="31750"/>
                    <a:pt x="16325" y="31750"/>
                  </a:cubicBezTo>
                  <a:cubicBezTo>
                    <a:pt x="7085" y="31750"/>
                    <a:pt x="0" y="24861"/>
                    <a:pt x="0" y="15875"/>
                  </a:cubicBezTo>
                  <a:cubicBezTo>
                    <a:pt x="0" y="7189"/>
                    <a:pt x="7085" y="0"/>
                    <a:pt x="16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31560"/>
              </p:ext>
            </p:extLst>
          </p:nvPr>
        </p:nvGraphicFramePr>
        <p:xfrm>
          <a:off x="4499877" y="2944517"/>
          <a:ext cx="1252622" cy="71786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A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9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B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角丸四角形 130"/>
          <p:cNvSpPr/>
          <p:nvPr/>
        </p:nvSpPr>
        <p:spPr bwMode="auto">
          <a:xfrm>
            <a:off x="4508321" y="3253404"/>
            <a:ext cx="1255921" cy="396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3406071" y="4991789"/>
            <a:ext cx="2497896" cy="113486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7" name="フローチャート: 代替処理 66"/>
          <p:cNvSpPr/>
          <p:nvPr/>
        </p:nvSpPr>
        <p:spPr bwMode="auto">
          <a:xfrm>
            <a:off x="3406071" y="471938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Operation Y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343540" y="5022199"/>
            <a:ext cx="12538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</a:rPr>
              <a:t>Target Device </a:t>
            </a:r>
            <a:r>
              <a:rPr kumimoji="1" lang="en-US" altLang="ja-JP" sz="1000" b="1" dirty="0" smtClean="0">
                <a:solidFill>
                  <a:srgbClr val="002060"/>
                </a:solidFill>
              </a:rPr>
              <a:t>C</a:t>
            </a:r>
          </a:p>
        </p:txBody>
      </p:sp>
      <p:grpSp>
        <p:nvGrpSpPr>
          <p:cNvPr id="99" name="グループ化 98"/>
          <p:cNvGrpSpPr>
            <a:grpSpLocks noChangeAspect="1"/>
          </p:cNvGrpSpPr>
          <p:nvPr/>
        </p:nvGrpSpPr>
        <p:grpSpPr bwMode="gray">
          <a:xfrm>
            <a:off x="3663092" y="5332394"/>
            <a:ext cx="400636" cy="689614"/>
            <a:chOff x="5936838" y="1169393"/>
            <a:chExt cx="484187" cy="833438"/>
          </a:xfrm>
        </p:grpSpPr>
        <p:sp>
          <p:nvSpPr>
            <p:cNvPr id="10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フリーフォーム 10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4499437" y="5032632"/>
            <a:ext cx="1316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</a:rPr>
              <a:t>Parameter sheet</a:t>
            </a:r>
            <a:endParaRPr kumimoji="1" lang="en-US" altLang="ja-JP" sz="1000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69935"/>
              </p:ext>
            </p:extLst>
          </p:nvPr>
        </p:nvGraphicFramePr>
        <p:xfrm>
          <a:off x="4427368" y="5375241"/>
          <a:ext cx="1273309" cy="49697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2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C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" name="角丸四角形 132"/>
          <p:cNvSpPr/>
          <p:nvPr/>
        </p:nvSpPr>
        <p:spPr bwMode="auto">
          <a:xfrm>
            <a:off x="4432863" y="5690989"/>
            <a:ext cx="1250626" cy="1947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0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565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47557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700" dirty="0" smtClean="0"/>
              <a:t>Introduction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About this document</a:t>
            </a:r>
            <a:endParaRPr lang="en-US" altLang="ja-JP" sz="17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Standard workflow for Management Console and Export/Import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Standard workflow for Basic Console and Symphony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7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Explanation for Management Console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System settings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RBAC</a:t>
            </a:r>
            <a:r>
              <a:rPr lang="ja-JP" altLang="en-US" sz="1700" dirty="0" smtClean="0">
                <a:latin typeface="+mn-ea"/>
              </a:rPr>
              <a:t>（</a:t>
            </a:r>
            <a:r>
              <a:rPr lang="en-US" altLang="ja-JP" sz="1700" dirty="0" smtClean="0">
                <a:latin typeface="+mn-ea"/>
              </a:rPr>
              <a:t>Role </a:t>
            </a:r>
            <a:r>
              <a:rPr lang="en-US" altLang="ja-JP" sz="1700" dirty="0">
                <a:latin typeface="+mn-ea"/>
              </a:rPr>
              <a:t>B</a:t>
            </a:r>
            <a:r>
              <a:rPr lang="en-US" altLang="ja-JP" sz="1700" dirty="0" smtClean="0">
                <a:latin typeface="+mn-ea"/>
              </a:rPr>
              <a:t>ased </a:t>
            </a:r>
            <a:r>
              <a:rPr lang="en-US" altLang="ja-JP" sz="1700" dirty="0">
                <a:latin typeface="+mn-ea"/>
              </a:rPr>
              <a:t>A</a:t>
            </a:r>
            <a:r>
              <a:rPr lang="en-US" altLang="ja-JP" sz="1700" dirty="0" smtClean="0">
                <a:latin typeface="+mn-ea"/>
              </a:rPr>
              <a:t>ccess Control</a:t>
            </a:r>
            <a:r>
              <a:rPr lang="ja-JP" altLang="en-US" sz="1700" dirty="0" smtClean="0">
                <a:latin typeface="+mn-ea"/>
              </a:rPr>
              <a:t>）</a:t>
            </a:r>
            <a:endParaRPr lang="en-US" altLang="ja-JP" sz="17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Export/Import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Device management in ITA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Operation outline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Symphony</a:t>
            </a:r>
            <a:r>
              <a:rPr lang="ja-JP" altLang="en-US" sz="1700" dirty="0">
                <a:latin typeface="+mn-ea"/>
              </a:rPr>
              <a:t> </a:t>
            </a:r>
            <a:r>
              <a:rPr lang="en-US" altLang="ja-JP" sz="1700" dirty="0" smtClean="0">
                <a:latin typeface="+mn-ea"/>
              </a:rPr>
              <a:t>class definition</a:t>
            </a:r>
            <a:endParaRPr lang="en-US" altLang="ja-JP" sz="17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Symphony</a:t>
            </a:r>
            <a:r>
              <a:rPr lang="ja-JP" altLang="en-US" sz="1700" dirty="0">
                <a:latin typeface="+mn-ea"/>
              </a:rPr>
              <a:t> </a:t>
            </a:r>
            <a:r>
              <a:rPr lang="en-US" altLang="ja-JP" sz="1700" dirty="0" smtClean="0">
                <a:latin typeface="+mn-ea"/>
              </a:rPr>
              <a:t>execution</a:t>
            </a:r>
            <a:endParaRPr lang="en-US" altLang="ja-JP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9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2.6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Symphony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class definition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(1/4)</a:t>
            </a:r>
            <a:endParaRPr kumimoji="1" lang="ja-JP" altLang="en-US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1872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601890"/>
            <a:ext cx="6660000" cy="4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85104"/>
            <a:ext cx="36760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bg1">
                    <a:lumMod val="85000"/>
                  </a:schemeClr>
                </a:solidFill>
              </a:rPr>
              <a:t>2.4</a:t>
            </a:r>
            <a:r>
              <a:rPr lang="ja-JP" altLang="en-US" sz="1600" b="1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sz="1600" b="1" dirty="0" smtClean="0">
                <a:solidFill>
                  <a:schemeClr val="bg1">
                    <a:lumMod val="85000"/>
                  </a:schemeClr>
                </a:solidFill>
              </a:rPr>
              <a:t>Device management in ITA</a:t>
            </a:r>
            <a:endParaRPr lang="ja-JP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343509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21067" y="1545893"/>
            <a:ext cx="1856598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Basic Console</a:t>
            </a:r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63402"/>
              </p:ext>
            </p:extLst>
          </p:nvPr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Workflow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Menu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pc="0" dirty="0" smtClean="0">
                          <a:solidFill>
                            <a:schemeClr val="accent6"/>
                          </a:solidFill>
                        </a:rPr>
                        <a:t>Menu</a:t>
                      </a:r>
                      <a:r>
                        <a:rPr kumimoji="1" lang="en-US" altLang="ja-JP" spc="0" baseline="0" dirty="0" smtClean="0">
                          <a:solidFill>
                            <a:schemeClr val="accent6"/>
                          </a:solidFill>
                        </a:rPr>
                        <a:t> Group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  <p:sp>
        <p:nvSpPr>
          <p:cNvPr id="36" name="正方形/長方形 35"/>
          <p:cNvSpPr/>
          <p:nvPr/>
        </p:nvSpPr>
        <p:spPr bwMode="auto">
          <a:xfrm>
            <a:off x="3968511" y="1689710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Device list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288330" y="2396747"/>
            <a:ext cx="666000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1955" y="2479091"/>
            <a:ext cx="31965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2.5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  <a:t>Operation overview</a:t>
            </a:r>
            <a:endParaRPr lang="ja-JP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3968511" y="2487172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Input operation list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1629674" y="215834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50721" y="3632838"/>
            <a:ext cx="8798890" cy="284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273331" y="3745641"/>
            <a:ext cx="6660000" cy="1188000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46956" y="3828856"/>
            <a:ext cx="358123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rgbClr val="F8DCDD"/>
                </a:solidFill>
              </a:rPr>
              <a:t>2.6</a:t>
            </a:r>
            <a:r>
              <a:rPr lang="ja-JP" altLang="en-US" sz="1600" b="1" dirty="0">
                <a:solidFill>
                  <a:srgbClr val="F8DCDD"/>
                </a:solidFill>
              </a:rPr>
              <a:t>　</a:t>
            </a:r>
            <a:r>
              <a:rPr lang="en-US" altLang="ja-JP" sz="1600" b="1" dirty="0" smtClean="0">
                <a:solidFill>
                  <a:srgbClr val="F8DCDD"/>
                </a:solidFill>
              </a:rPr>
              <a:t>Symphony class definition</a:t>
            </a:r>
            <a:endParaRPr lang="ja-JP" altLang="en-US" sz="1600" b="1" dirty="0">
              <a:solidFill>
                <a:srgbClr val="F8DCDD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968511" y="2835682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Movement list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297882" y="3694001"/>
            <a:ext cx="1472968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C00000"/>
                </a:solidFill>
                <a:latin typeface="+mn-ea"/>
              </a:rPr>
              <a:t>Symphony</a:t>
            </a:r>
            <a:endParaRPr lang="ja-JP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3968511" y="3825626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Symphony</a:t>
            </a:r>
            <a:r>
              <a:rPr lang="ja-JP" altLang="en-US" sz="1400" b="1" spc="-15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ja-JP" sz="1400" b="1" spc="-150" dirty="0" smtClean="0">
                <a:solidFill>
                  <a:srgbClr val="C00000"/>
                </a:solidFill>
                <a:latin typeface="+mn-ea"/>
              </a:rPr>
              <a:t>interface information</a:t>
            </a:r>
            <a:endParaRPr lang="ja-JP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273331" y="5193816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6956" y="5277030"/>
            <a:ext cx="33699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2.7</a:t>
            </a:r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en-US" altLang="ja-JP" b="1" dirty="0" smtClean="0">
                <a:solidFill>
                  <a:schemeClr val="bg1"/>
                </a:solidFill>
              </a:rPr>
              <a:t>Symphony</a:t>
            </a:r>
            <a:r>
              <a:rPr lang="ja-JP" altLang="en-US" b="1" dirty="0">
                <a:solidFill>
                  <a:schemeClr val="bg1"/>
                </a:solidFill>
              </a:rPr>
              <a:t> </a:t>
            </a:r>
            <a:r>
              <a:rPr lang="en-US" altLang="ja-JP" b="1" dirty="0" smtClean="0">
                <a:solidFill>
                  <a:schemeClr val="bg1"/>
                </a:solidFill>
              </a:rPr>
              <a:t>Execution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3968511" y="5271087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Execution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51" name="二等辺三角形 50"/>
          <p:cNvSpPr/>
          <p:nvPr/>
        </p:nvSpPr>
        <p:spPr bwMode="auto">
          <a:xfrm flipV="1">
            <a:off x="1614675" y="4989978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3968511" y="4178609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class list</a:t>
            </a:r>
            <a:endParaRPr lang="ja-JP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3968511" y="4532024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class edit</a:t>
            </a:r>
            <a:endParaRPr lang="ja-JP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3968511" y="5627465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latin typeface="+mn-ea"/>
              </a:rPr>
              <a:t>Symphony</a:t>
            </a:r>
            <a:r>
              <a:rPr lang="en-US" altLang="ja-JP" sz="1200" b="1" dirty="0">
                <a:latin typeface="+mn-ea"/>
              </a:rPr>
              <a:t> </a:t>
            </a:r>
            <a:r>
              <a:rPr lang="en-US" altLang="ja-JP" sz="1200" b="1" dirty="0" smtClean="0">
                <a:latin typeface="+mn-ea"/>
              </a:rPr>
              <a:t>Execution checking</a:t>
            </a:r>
            <a:endParaRPr lang="ja-JP" altLang="en-US" sz="1200" b="1" dirty="0"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3968511" y="598088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Execution list</a:t>
            </a:r>
            <a:endParaRPr lang="ja-JP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06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Workflow in ITA</a:t>
            </a:r>
          </a:p>
          <a:p>
            <a:pPr marL="0" indent="0">
              <a:lnSpc>
                <a:spcPts val="1600"/>
              </a:lnSpc>
              <a:buNone/>
            </a:pPr>
            <a:endParaRPr lang="en-US" altLang="ja-JP" b="1" dirty="0"/>
          </a:p>
          <a:p>
            <a:pPr lvl="1"/>
            <a:r>
              <a:rPr lang="en-US" altLang="ja-JP" b="1" dirty="0" smtClean="0"/>
              <a:t>Symphony</a:t>
            </a:r>
            <a:r>
              <a:rPr lang="ja-JP" altLang="en-US" dirty="0" smtClean="0"/>
              <a:t>（</a:t>
            </a:r>
            <a:r>
              <a:rPr lang="en-US" altLang="ja-JP" dirty="0" smtClean="0"/>
              <a:t>※ITA</a:t>
            </a:r>
            <a:r>
              <a:rPr lang="ja-JP" altLang="en-US" dirty="0"/>
              <a:t> </a:t>
            </a:r>
            <a:r>
              <a:rPr lang="en-US" altLang="ja-JP" dirty="0" smtClean="0"/>
              <a:t>original terminology</a:t>
            </a:r>
            <a:r>
              <a:rPr lang="ja-JP" altLang="en-US" dirty="0" smtClean="0"/>
              <a:t>） </a:t>
            </a:r>
            <a:endParaRPr lang="en-US" altLang="ja-JP" dirty="0"/>
          </a:p>
          <a:p>
            <a:pPr lvl="2"/>
            <a:r>
              <a:rPr lang="en-US" altLang="ja-JP" dirty="0" smtClean="0"/>
              <a:t>Combines work patterns called Movement and creates a workflow. </a:t>
            </a:r>
            <a:br>
              <a:rPr lang="en-US" altLang="ja-JP" dirty="0" smtClean="0"/>
            </a:br>
            <a:r>
              <a:rPr lang="en-US" altLang="ja-JP" dirty="0" smtClean="0"/>
              <a:t>Executes construction and settings operations..</a:t>
            </a:r>
          </a:p>
          <a:p>
            <a:pPr lvl="2">
              <a:lnSpc>
                <a:spcPts val="1200"/>
              </a:lnSpc>
            </a:pPr>
            <a:endParaRPr lang="en-US" altLang="ja-JP" dirty="0"/>
          </a:p>
          <a:p>
            <a:pPr lvl="1"/>
            <a:r>
              <a:rPr lang="en-US" altLang="ja-JP" b="1" dirty="0" smtClean="0"/>
              <a:t>Movement</a:t>
            </a:r>
            <a:r>
              <a:rPr lang="ja-JP" altLang="en-US" dirty="0" smtClean="0"/>
              <a:t>（</a:t>
            </a:r>
            <a:r>
              <a:rPr lang="en-US" altLang="ja-JP" dirty="0" smtClean="0"/>
              <a:t>※ITA</a:t>
            </a:r>
            <a:r>
              <a:rPr lang="ja-JP" altLang="en-US" dirty="0"/>
              <a:t> </a:t>
            </a:r>
            <a:r>
              <a:rPr lang="en-US" altLang="ja-JP" dirty="0" smtClean="0"/>
              <a:t>original terminology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2"/>
            <a:r>
              <a:rPr lang="en-US" altLang="ja-JP" dirty="0" smtClean="0"/>
              <a:t>Movement means a work unit.</a:t>
            </a:r>
            <a:endParaRPr lang="ja-JP" altLang="en-US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 </a:t>
            </a:r>
            <a:r>
              <a:rPr lang="en-US" altLang="ja-JP" dirty="0" smtClean="0"/>
              <a:t>class definition</a:t>
            </a:r>
            <a:r>
              <a:rPr lang="ja-JP" altLang="en-US" dirty="0"/>
              <a:t>　</a:t>
            </a:r>
            <a:r>
              <a:rPr lang="en-US" altLang="ja-JP" dirty="0" smtClean="0"/>
              <a:t>(2/4)</a:t>
            </a:r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513712" y="3233590"/>
            <a:ext cx="6113503" cy="3095403"/>
            <a:chOff x="1507181" y="3167084"/>
            <a:chExt cx="6113503" cy="3095403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4092684" y="3507370"/>
              <a:ext cx="3528000" cy="19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33" name="正方形/長方形 32"/>
            <p:cNvSpPr/>
            <p:nvPr/>
          </p:nvSpPr>
          <p:spPr bwMode="auto">
            <a:xfrm>
              <a:off x="6213956" y="3723808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4" name="正方形/長方形 33"/>
            <p:cNvSpPr/>
            <p:nvPr/>
          </p:nvSpPr>
          <p:spPr bwMode="auto">
            <a:xfrm>
              <a:off x="6160131" y="3658170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5" name="正方形/長方形 34"/>
            <p:cNvSpPr/>
            <p:nvPr/>
          </p:nvSpPr>
          <p:spPr bwMode="auto">
            <a:xfrm>
              <a:off x="6109247" y="3588269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200" b="1" dirty="0" smtClean="0">
                <a:latin typeface="+mn-ea"/>
              </a:endParaRPr>
            </a:p>
          </p:txBody>
        </p:sp>
        <p:cxnSp>
          <p:nvCxnSpPr>
            <p:cNvPr id="43" name="直線コネクタ 42"/>
            <p:cNvCxnSpPr>
              <a:endCxn id="22" idx="1"/>
            </p:cNvCxnSpPr>
            <p:nvPr/>
          </p:nvCxnSpPr>
          <p:spPr bwMode="auto">
            <a:xfrm>
              <a:off x="3482988" y="3944497"/>
              <a:ext cx="733816" cy="1905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>
              <a:endCxn id="72" idx="1"/>
            </p:cNvCxnSpPr>
            <p:nvPr/>
          </p:nvCxnSpPr>
          <p:spPr bwMode="auto">
            <a:xfrm>
              <a:off x="3482988" y="3944497"/>
              <a:ext cx="750610" cy="101568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5807261" y="3942957"/>
              <a:ext cx="486370" cy="33993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/>
            <p:cNvCxnSpPr>
              <a:stCxn id="22" idx="3"/>
              <a:endCxn id="59" idx="1"/>
            </p:cNvCxnSpPr>
            <p:nvPr/>
          </p:nvCxnSpPr>
          <p:spPr bwMode="auto">
            <a:xfrm>
              <a:off x="5805777" y="3946401"/>
              <a:ext cx="487854" cy="36883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/>
            <p:cNvCxnSpPr>
              <a:stCxn id="24" idx="3"/>
              <a:endCxn id="61" idx="1"/>
            </p:cNvCxnSpPr>
            <p:nvPr/>
          </p:nvCxnSpPr>
          <p:spPr bwMode="auto">
            <a:xfrm>
              <a:off x="5816794" y="4440227"/>
              <a:ext cx="478882" cy="220704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/>
            <p:cNvCxnSpPr>
              <a:endCxn id="24" idx="1"/>
            </p:cNvCxnSpPr>
            <p:nvPr/>
          </p:nvCxnSpPr>
          <p:spPr bwMode="auto">
            <a:xfrm>
              <a:off x="3473636" y="3940576"/>
              <a:ext cx="754185" cy="51620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直線コネクタ 76"/>
            <p:cNvCxnSpPr>
              <a:stCxn id="72" idx="3"/>
              <a:endCxn id="78" idx="1"/>
            </p:cNvCxnSpPr>
            <p:nvPr/>
          </p:nvCxnSpPr>
          <p:spPr bwMode="auto">
            <a:xfrm>
              <a:off x="5822571" y="4947115"/>
              <a:ext cx="473107" cy="49275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9" name="正方形/長方形 78"/>
            <p:cNvSpPr/>
            <p:nvPr/>
          </p:nvSpPr>
          <p:spPr bwMode="auto">
            <a:xfrm>
              <a:off x="6126458" y="3605933"/>
              <a:ext cx="1315646" cy="26581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Parameter</a:t>
              </a:r>
              <a:br>
                <a:rPr lang="en-US" altLang="ja-JP" sz="900" b="1" dirty="0" smtClean="0">
                  <a:latin typeface="+mn-ea"/>
                </a:rPr>
              </a:br>
              <a:r>
                <a:rPr lang="ja-JP" altLang="en-US" sz="900" b="1" dirty="0" smtClean="0">
                  <a:latin typeface="+mn-ea"/>
                </a:rPr>
                <a:t>（</a:t>
              </a:r>
              <a:r>
                <a:rPr lang="en-US" altLang="ja-JP" sz="900" b="1" dirty="0" smtClean="0">
                  <a:latin typeface="+mn-ea"/>
                </a:rPr>
                <a:t>Variable</a:t>
              </a:r>
              <a:r>
                <a:rPr lang="ja-JP" altLang="en-US" sz="900" b="1" dirty="0" smtClean="0">
                  <a:latin typeface="+mn-ea"/>
                </a:rPr>
                <a:t>）</a:t>
              </a:r>
              <a:endParaRPr lang="en-US" altLang="ja-JP" sz="900" b="1" dirty="0">
                <a:latin typeface="+mn-ea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>
              <a:off x="1507181" y="3167084"/>
              <a:ext cx="2146054" cy="3095403"/>
              <a:chOff x="1441871" y="3140960"/>
              <a:chExt cx="2146054" cy="3095403"/>
            </a:xfrm>
          </p:grpSpPr>
          <p:sp>
            <p:nvSpPr>
              <p:cNvPr id="41" name="正方形/長方形 40"/>
              <p:cNvSpPr/>
              <p:nvPr/>
            </p:nvSpPr>
            <p:spPr bwMode="auto">
              <a:xfrm>
                <a:off x="1441871" y="3320363"/>
                <a:ext cx="2146054" cy="2916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grpSp>
            <p:nvGrpSpPr>
              <p:cNvPr id="5" name="グループ化 4"/>
              <p:cNvGrpSpPr/>
              <p:nvPr/>
            </p:nvGrpSpPr>
            <p:grpSpPr>
              <a:xfrm>
                <a:off x="1748786" y="3140960"/>
                <a:ext cx="1532224" cy="358806"/>
                <a:chOff x="1748786" y="3140960"/>
                <a:chExt cx="1532224" cy="358806"/>
              </a:xfrm>
            </p:grpSpPr>
            <p:sp>
              <p:nvSpPr>
                <p:cNvPr id="3" name="正方形/長方形 2"/>
                <p:cNvSpPr/>
                <p:nvPr/>
              </p:nvSpPr>
              <p:spPr bwMode="auto">
                <a:xfrm>
                  <a:off x="1748786" y="3265218"/>
                  <a:ext cx="1527034" cy="10739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 smtClean="0">
                    <a:latin typeface="+mn-ea"/>
                  </a:endParaRPr>
                </a:p>
              </p:txBody>
            </p:sp>
            <p:sp>
              <p:nvSpPr>
                <p:cNvPr id="42" name="正方形/長方形 41"/>
                <p:cNvSpPr/>
                <p:nvPr/>
              </p:nvSpPr>
              <p:spPr bwMode="auto">
                <a:xfrm>
                  <a:off x="1748786" y="3140960"/>
                  <a:ext cx="1532224" cy="358806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b="1" dirty="0" smtClean="0">
                      <a:latin typeface="+mn-ea"/>
                    </a:rPr>
                    <a:t>Symphony</a:t>
                  </a:r>
                  <a:endParaRPr kumimoji="1" lang="ja-JP" altLang="en-US" b="1" dirty="0" smtClean="0">
                    <a:latin typeface="+mn-ea"/>
                  </a:endParaRPr>
                </a:p>
              </p:txBody>
            </p:sp>
          </p:grpSp>
        </p:grpSp>
        <p:sp>
          <p:nvSpPr>
            <p:cNvPr id="20" name="下矢印 19"/>
            <p:cNvSpPr/>
            <p:nvPr/>
          </p:nvSpPr>
          <p:spPr bwMode="auto">
            <a:xfrm>
              <a:off x="2418208" y="3525890"/>
              <a:ext cx="324000" cy="2664000"/>
            </a:xfrm>
            <a:prstGeom prst="downArrow">
              <a:avLst>
                <a:gd name="adj1" fmla="val 50000"/>
                <a:gd name="adj2" fmla="val 9232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1680208" y="3747768"/>
              <a:ext cx="1800000" cy="446281"/>
            </a:xfrm>
            <a:prstGeom prst="roundRect">
              <a:avLst>
                <a:gd name="adj" fmla="val 21076"/>
              </a:avLst>
            </a:prstGeom>
            <a:solidFill>
              <a:schemeClr val="accent4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Movement A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1680208" y="4488996"/>
              <a:ext cx="1800000" cy="446281"/>
            </a:xfrm>
            <a:prstGeom prst="roundRect">
              <a:avLst>
                <a:gd name="adj" fmla="val 21076"/>
              </a:avLst>
            </a:prstGeom>
            <a:solidFill>
              <a:schemeClr val="accent4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Movement B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1680208" y="5230224"/>
              <a:ext cx="1800000" cy="446281"/>
            </a:xfrm>
            <a:prstGeom prst="roundRect">
              <a:avLst>
                <a:gd name="adj" fmla="val 21076"/>
              </a:avLst>
            </a:prstGeom>
            <a:solidFill>
              <a:schemeClr val="accent4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Movement C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4216804" y="3783837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1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4227821" y="4290724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2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8" name="直線コネクタ 27"/>
            <p:cNvCxnSpPr/>
            <p:nvPr/>
          </p:nvCxnSpPr>
          <p:spPr bwMode="auto">
            <a:xfrm>
              <a:off x="5061341" y="5155025"/>
              <a:ext cx="0" cy="1794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角丸四角形 71"/>
            <p:cNvSpPr/>
            <p:nvPr/>
          </p:nvSpPr>
          <p:spPr bwMode="auto">
            <a:xfrm>
              <a:off x="4233598" y="4797612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3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角丸四角形 57"/>
            <p:cNvSpPr/>
            <p:nvPr/>
          </p:nvSpPr>
          <p:spPr bwMode="auto">
            <a:xfrm>
              <a:off x="6306693" y="3840510"/>
              <a:ext cx="932618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VAR_a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9" name="角丸四角形 58"/>
            <p:cNvSpPr/>
            <p:nvPr/>
          </p:nvSpPr>
          <p:spPr bwMode="auto">
            <a:xfrm>
              <a:off x="6306693" y="4175969"/>
              <a:ext cx="907985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VAR_b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1" name="角丸四角形 60"/>
            <p:cNvSpPr/>
            <p:nvPr/>
          </p:nvSpPr>
          <p:spPr bwMode="auto">
            <a:xfrm>
              <a:off x="6295676" y="4511428"/>
              <a:ext cx="919002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VAR_c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角丸四角形 77"/>
            <p:cNvSpPr/>
            <p:nvPr/>
          </p:nvSpPr>
          <p:spPr bwMode="auto">
            <a:xfrm>
              <a:off x="6295678" y="4846887"/>
              <a:ext cx="919000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 smtClean="0">
                  <a:solidFill>
                    <a:schemeClr val="bg1"/>
                  </a:solidFill>
                  <a:latin typeface="+mn-ea"/>
                </a:rPr>
                <a:t>None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31" y="2360009"/>
            <a:ext cx="5653464" cy="39803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 </a:t>
            </a:r>
            <a:r>
              <a:rPr lang="en-US" altLang="ja-JP" dirty="0" smtClean="0"/>
              <a:t>class definition</a:t>
            </a:r>
            <a:r>
              <a:rPr lang="ja-JP" altLang="en-US" dirty="0"/>
              <a:t>　</a:t>
            </a:r>
            <a:r>
              <a:rPr lang="en-US" altLang="ja-JP" dirty="0" smtClean="0"/>
              <a:t>(3/4)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Adding and removing Movement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Users </a:t>
            </a:r>
            <a:r>
              <a:rPr lang="en-US" altLang="ja-JP" dirty="0"/>
              <a:t>can </a:t>
            </a:r>
            <a:r>
              <a:rPr lang="en-US" altLang="ja-JP" dirty="0" smtClean="0"/>
              <a:t>remove </a:t>
            </a:r>
            <a:r>
              <a:rPr lang="en-US" altLang="ja-JP" dirty="0"/>
              <a:t>and add Movements in the Symphony&gt; Symphony class edit menu </a:t>
            </a:r>
            <a:r>
              <a:rPr lang="en-US" altLang="ja-JP" dirty="0" smtClean="0"/>
              <a:t>screen.</a:t>
            </a:r>
            <a:endParaRPr lang="ja-JP" altLang="en-US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91431" y="2021455"/>
            <a:ext cx="3689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"Symphony class editor“ screen</a:t>
            </a:r>
            <a:endParaRPr kumimoji="1" lang="ja-JP" altLang="en-US" sz="1600" b="1" dirty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4680870" y="3883306"/>
            <a:ext cx="251179" cy="1537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 bwMode="auto">
          <a:xfrm>
            <a:off x="5140819" y="3924148"/>
            <a:ext cx="1299616" cy="657012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角丸四角形吹き出し 56"/>
          <p:cNvSpPr/>
          <p:nvPr/>
        </p:nvSpPr>
        <p:spPr bwMode="auto">
          <a:xfrm>
            <a:off x="6660257" y="3100013"/>
            <a:ext cx="2160300" cy="673913"/>
          </a:xfrm>
          <a:prstGeom prst="wedgeRoundRectCallout">
            <a:avLst>
              <a:gd name="adj1" fmla="val -133908"/>
              <a:gd name="adj2" fmla="val 69381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n-ea"/>
              </a:rPr>
              <a:t>Pressing the X Icon will </a:t>
            </a:r>
            <a:br>
              <a:rPr lang="en-US" altLang="ja-JP" sz="1100" b="1" dirty="0" smtClean="0">
                <a:latin typeface="+mn-ea"/>
              </a:rPr>
            </a:br>
            <a:r>
              <a:rPr lang="en-US" altLang="ja-JP" sz="1100" b="1" dirty="0" smtClean="0">
                <a:latin typeface="+mn-ea"/>
              </a:rPr>
              <a:t>remove the Movement</a:t>
            </a:r>
            <a:endParaRPr kumimoji="1" lang="ja-JP" altLang="en-US" sz="1100" b="1" dirty="0" smtClean="0">
              <a:latin typeface="+mn-ea"/>
            </a:endParaRPr>
          </a:p>
        </p:txBody>
      </p:sp>
      <p:sp>
        <p:nvSpPr>
          <p:cNvPr id="72" name="図形 71"/>
          <p:cNvSpPr/>
          <p:nvPr/>
        </p:nvSpPr>
        <p:spPr>
          <a:xfrm rot="17930586" flipH="1">
            <a:off x="4132837" y="4008484"/>
            <a:ext cx="768980" cy="761749"/>
          </a:xfrm>
          <a:prstGeom prst="swooshArrow">
            <a:avLst>
              <a:gd name="adj1" fmla="val 26250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9" name="角丸四角形吹き出し 78"/>
          <p:cNvSpPr/>
          <p:nvPr/>
        </p:nvSpPr>
        <p:spPr bwMode="auto">
          <a:xfrm>
            <a:off x="6660257" y="4194106"/>
            <a:ext cx="2160300" cy="673913"/>
          </a:xfrm>
          <a:prstGeom prst="wedgeRoundRectCallout">
            <a:avLst>
              <a:gd name="adj1" fmla="val -61951"/>
              <a:gd name="adj2" fmla="val -12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n-ea"/>
              </a:rPr>
              <a:t>Add Movement by</a:t>
            </a:r>
            <a:br>
              <a:rPr lang="en-US" altLang="ja-JP" sz="1100" b="1" dirty="0" smtClean="0">
                <a:latin typeface="+mn-ea"/>
              </a:rPr>
            </a:br>
            <a:r>
              <a:rPr lang="en-US" altLang="ja-JP" sz="1100" b="1" dirty="0" smtClean="0">
                <a:latin typeface="+mn-ea"/>
              </a:rPr>
              <a:t>dragging and dropping</a:t>
            </a:r>
            <a:endParaRPr lang="ja-JP" altLang="en-US" sz="1100" b="1" dirty="0">
              <a:latin typeface="+mn-ea"/>
            </a:endParaRPr>
          </a:p>
        </p:txBody>
      </p:sp>
      <p:sp>
        <p:nvSpPr>
          <p:cNvPr id="80" name="角丸四角形吹き出し 79"/>
          <p:cNvSpPr/>
          <p:nvPr/>
        </p:nvSpPr>
        <p:spPr bwMode="auto">
          <a:xfrm>
            <a:off x="6660257" y="5268605"/>
            <a:ext cx="2160300" cy="673913"/>
          </a:xfrm>
          <a:prstGeom prst="wedgeRoundRectCallout">
            <a:avLst>
              <a:gd name="adj1" fmla="val -230353"/>
              <a:gd name="adj2" fmla="val -107397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n-ea"/>
              </a:rPr>
              <a:t>Switch Movements by </a:t>
            </a:r>
            <a:br>
              <a:rPr lang="en-US" altLang="ja-JP" sz="1100" b="1" dirty="0" smtClean="0">
                <a:latin typeface="+mn-ea"/>
              </a:rPr>
            </a:br>
            <a:r>
              <a:rPr lang="en-US" altLang="ja-JP" sz="1100" b="1" dirty="0" smtClean="0">
                <a:latin typeface="+mn-ea"/>
              </a:rPr>
              <a:t>dragging and dropping</a:t>
            </a:r>
            <a:endParaRPr lang="ja-JP" altLang="en-US" sz="1100" b="1" dirty="0">
              <a:latin typeface="+mn-ea"/>
            </a:endParaRPr>
          </a:p>
        </p:txBody>
      </p:sp>
      <p:sp>
        <p:nvSpPr>
          <p:cNvPr id="86" name="上矢印 85"/>
          <p:cNvSpPr/>
          <p:nvPr/>
        </p:nvSpPr>
        <p:spPr bwMode="auto">
          <a:xfrm>
            <a:off x="2269840" y="4711836"/>
            <a:ext cx="216030" cy="396105"/>
          </a:xfrm>
          <a:prstGeom prst="upArrow">
            <a:avLst>
              <a:gd name="adj1" fmla="val 37906"/>
              <a:gd name="adj2" fmla="val 37906"/>
            </a:avLst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8" name="上矢印 87"/>
          <p:cNvSpPr/>
          <p:nvPr/>
        </p:nvSpPr>
        <p:spPr bwMode="auto">
          <a:xfrm flipV="1">
            <a:off x="2476277" y="4711836"/>
            <a:ext cx="216030" cy="396105"/>
          </a:xfrm>
          <a:prstGeom prst="upArrow">
            <a:avLst>
              <a:gd name="adj1" fmla="val 37906"/>
              <a:gd name="adj2" fmla="val 37906"/>
            </a:avLst>
          </a:prstGeom>
          <a:solidFill>
            <a:srgbClr val="FF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68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88" y="2693064"/>
            <a:ext cx="7872734" cy="374107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 </a:t>
            </a:r>
            <a:r>
              <a:rPr lang="en-US" altLang="ja-JP" dirty="0"/>
              <a:t>c</a:t>
            </a:r>
            <a:r>
              <a:rPr lang="en-US" altLang="ja-JP" dirty="0" smtClean="0"/>
              <a:t>lass definition</a:t>
            </a:r>
            <a:r>
              <a:rPr lang="ja-JP" altLang="en-US" dirty="0"/>
              <a:t>　</a:t>
            </a:r>
            <a:r>
              <a:rPr lang="en-US" altLang="ja-JP" dirty="0" smtClean="0"/>
              <a:t>(4/4)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About Pause settings</a:t>
            </a:r>
          </a:p>
          <a:p>
            <a:pPr marL="180000" lvl="1" indent="0">
              <a:buNone/>
            </a:pPr>
            <a:r>
              <a:rPr lang="en-US" altLang="ja-JP" dirty="0" smtClean="0"/>
              <a:t>In the Symphony&gt;Symphony class edit menu, users can press the pause button under the movement box.</a:t>
            </a:r>
            <a:br>
              <a:rPr lang="en-US" altLang="ja-JP" dirty="0" smtClean="0"/>
            </a:br>
            <a:r>
              <a:rPr lang="en-US" altLang="ja-JP" dirty="0" smtClean="0"/>
              <a:t>Pressing it will pause any process after the movement.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53501" y="2413397"/>
            <a:ext cx="3689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"Symphony class editor“ screen</a:t>
            </a:r>
            <a:endParaRPr kumimoji="1" lang="ja-JP" altLang="en-US" sz="1600" b="1" dirty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2205439" y="5301260"/>
            <a:ext cx="785564" cy="288000"/>
          </a:xfrm>
          <a:prstGeom prst="roundRect">
            <a:avLst>
              <a:gd name="adj" fmla="val 5764"/>
            </a:avLst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17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2.7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Symphony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Execution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(1/8)</a:t>
            </a:r>
            <a:endParaRPr kumimoji="1" lang="ja-JP" altLang="en-US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1872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601890"/>
            <a:ext cx="6660000" cy="4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85104"/>
            <a:ext cx="36760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bg1">
                    <a:lumMod val="85000"/>
                  </a:schemeClr>
                </a:solidFill>
              </a:rPr>
              <a:t>2.4</a:t>
            </a:r>
            <a:r>
              <a:rPr lang="ja-JP" altLang="en-US" sz="1600" b="1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sz="1600" b="1" dirty="0" smtClean="0">
                <a:solidFill>
                  <a:schemeClr val="bg1">
                    <a:lumMod val="85000"/>
                  </a:schemeClr>
                </a:solidFill>
              </a:rPr>
              <a:t>Device management in ITA</a:t>
            </a:r>
            <a:endParaRPr lang="ja-JP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343509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21067" y="1545893"/>
            <a:ext cx="1856598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Basic Console</a:t>
            </a:r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52620"/>
              </p:ext>
            </p:extLst>
          </p:nvPr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Workflow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Menu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pc="0" dirty="0" smtClean="0">
                          <a:solidFill>
                            <a:schemeClr val="accent6"/>
                          </a:solidFill>
                        </a:rPr>
                        <a:t>Menu</a:t>
                      </a:r>
                      <a:r>
                        <a:rPr kumimoji="1" lang="en-US" altLang="ja-JP" spc="0" baseline="0" dirty="0" smtClean="0">
                          <a:solidFill>
                            <a:schemeClr val="accent6"/>
                          </a:solidFill>
                        </a:rPr>
                        <a:t> Group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  <p:sp>
        <p:nvSpPr>
          <p:cNvPr id="36" name="正方形/長方形 35"/>
          <p:cNvSpPr/>
          <p:nvPr/>
        </p:nvSpPr>
        <p:spPr bwMode="auto">
          <a:xfrm>
            <a:off x="3968511" y="1689710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Device list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288330" y="2396747"/>
            <a:ext cx="666000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1955" y="2479091"/>
            <a:ext cx="31965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2.5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  <a:t>Operation overview</a:t>
            </a:r>
            <a:endParaRPr lang="ja-JP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3968511" y="2487172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Input operation list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1629674" y="215834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50721" y="3632838"/>
            <a:ext cx="8798890" cy="284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273331" y="3745641"/>
            <a:ext cx="6660000" cy="11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46956" y="3828856"/>
            <a:ext cx="284513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2.6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  <a:t>Symphony</a:t>
            </a:r>
            <a:r>
              <a:rPr lang="ja-JP" alt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  <a:t>class </a:t>
            </a:r>
          </a:p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  <a:t>       definition</a:t>
            </a:r>
            <a:endParaRPr lang="ja-JP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968511" y="2835682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Movement</a:t>
            </a:r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297882" y="3694001"/>
            <a:ext cx="1472968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C00000"/>
                </a:solidFill>
                <a:latin typeface="+mn-ea"/>
              </a:rPr>
              <a:t>Symphony</a:t>
            </a:r>
            <a:endParaRPr lang="ja-JP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3968511" y="3825626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Symphony</a:t>
            </a:r>
            <a:r>
              <a:rPr lang="ja-JP" altLang="en-US" sz="1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ja-JP" sz="1400" b="1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interface information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273331" y="5193816"/>
            <a:ext cx="6660000" cy="1188000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6956" y="5277030"/>
            <a:ext cx="33619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8DCDD"/>
                </a:solidFill>
              </a:rPr>
              <a:t>2.7</a:t>
            </a:r>
            <a:r>
              <a:rPr lang="ja-JP" altLang="en-US" b="1" dirty="0">
                <a:solidFill>
                  <a:srgbClr val="F8DCDD"/>
                </a:solidFill>
              </a:rPr>
              <a:t>　</a:t>
            </a:r>
            <a:r>
              <a:rPr lang="en-US" altLang="ja-JP" b="1" dirty="0" smtClean="0">
                <a:solidFill>
                  <a:srgbClr val="F8DCDD"/>
                </a:solidFill>
              </a:rPr>
              <a:t>Symphony</a:t>
            </a:r>
            <a:r>
              <a:rPr lang="ja-JP" altLang="en-US" b="1" dirty="0">
                <a:solidFill>
                  <a:srgbClr val="F8DCDD"/>
                </a:solidFill>
              </a:rPr>
              <a:t> </a:t>
            </a:r>
            <a:r>
              <a:rPr lang="en-US" altLang="ja-JP" b="1" dirty="0" smtClean="0">
                <a:solidFill>
                  <a:srgbClr val="F8DCDD"/>
                </a:solidFill>
              </a:rPr>
              <a:t>execution</a:t>
            </a:r>
            <a:endParaRPr lang="ja-JP" altLang="en-US" b="1" dirty="0">
              <a:solidFill>
                <a:srgbClr val="F8DCDD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3968511" y="5271087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execution</a:t>
            </a:r>
            <a:endParaRPr lang="ja-JP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1" name="二等辺三角形 50"/>
          <p:cNvSpPr/>
          <p:nvPr/>
        </p:nvSpPr>
        <p:spPr bwMode="auto">
          <a:xfrm flipV="1">
            <a:off x="1614675" y="4989978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3968511" y="4178609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class list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3968511" y="4532024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class edit</a:t>
            </a:r>
            <a:endParaRPr lang="ja-JP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3968511" y="5627465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execution checking</a:t>
            </a:r>
            <a:endParaRPr lang="ja-JP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3968511" y="5980880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execution list</a:t>
            </a:r>
            <a:endParaRPr lang="ja-JP" altLang="en-US" sz="14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48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90" y="3790365"/>
            <a:ext cx="3842178" cy="270922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46" y="5730195"/>
            <a:ext cx="4240204" cy="8158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45" y="5160540"/>
            <a:ext cx="4210260" cy="61263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45" y="3592941"/>
            <a:ext cx="4160745" cy="155212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 </a:t>
            </a:r>
            <a:r>
              <a:rPr lang="en-US" altLang="ja-JP" dirty="0"/>
              <a:t>E</a:t>
            </a:r>
            <a:r>
              <a:rPr lang="en-US" altLang="ja-JP" dirty="0" smtClean="0"/>
              <a:t>xecution</a:t>
            </a:r>
            <a:r>
              <a:rPr lang="ja-JP" altLang="en-US" dirty="0"/>
              <a:t>　</a:t>
            </a:r>
            <a:r>
              <a:rPr lang="en-US" altLang="ja-JP" dirty="0" smtClean="0"/>
              <a:t>(2/8)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/>
              <a:t> </a:t>
            </a:r>
            <a:r>
              <a:rPr lang="en-US" altLang="ja-JP" b="1" dirty="0"/>
              <a:t>E</a:t>
            </a:r>
            <a:r>
              <a:rPr lang="en-US" altLang="ja-JP" b="1" dirty="0" smtClean="0"/>
              <a:t>xecution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In the Symphony&gt;Symphony Execution menu, users can direct symphony executions.</a:t>
            </a:r>
          </a:p>
          <a:p>
            <a:pPr marL="180000" lvl="1" indent="0">
              <a:buNone/>
            </a:pPr>
            <a:r>
              <a:rPr lang="en-US" altLang="ja-JP" dirty="0" smtClean="0"/>
              <a:t>Pressing </a:t>
            </a:r>
            <a:r>
              <a:rPr lang="en-US" altLang="ja-JP" dirty="0"/>
              <a:t>the "Execution" button in </a:t>
            </a:r>
            <a:r>
              <a:rPr lang="en-US" altLang="ja-JP" dirty="0" smtClean="0"/>
              <a:t>Symphony "list", as </a:t>
            </a:r>
            <a:r>
              <a:rPr lang="en-US" altLang="ja-JP" dirty="0"/>
              <a:t>well as Operation </a:t>
            </a:r>
            <a:r>
              <a:rPr lang="en-US" altLang="ja-JP" dirty="0" smtClean="0"/>
              <a:t>"list "sub </a:t>
            </a:r>
            <a:r>
              <a:rPr lang="en-US" altLang="ja-JP" dirty="0"/>
              <a:t>menu will move the user to" </a:t>
            </a:r>
            <a:r>
              <a:rPr lang="en-US" altLang="ja-JP" dirty="0" smtClean="0"/>
              <a:t>Symphony </a:t>
            </a:r>
            <a:r>
              <a:rPr lang="en-US" altLang="ja-JP" dirty="0"/>
              <a:t>Execution check" screen and start tracing</a:t>
            </a:r>
            <a:r>
              <a:rPr lang="en-US" altLang="ja-JP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Users can reserve </a:t>
            </a:r>
            <a:r>
              <a:rPr lang="en-US" altLang="ja-JP" dirty="0" smtClean="0"/>
              <a:t>execution </a:t>
            </a:r>
            <a:r>
              <a:rPr lang="en-US" altLang="ja-JP" dirty="0"/>
              <a:t>by entering time and date in the " </a:t>
            </a:r>
            <a:r>
              <a:rPr lang="en-US" altLang="ja-JP" dirty="0" smtClean="0"/>
              <a:t>Scheduling" </a:t>
            </a:r>
            <a:r>
              <a:rPr lang="en-US" altLang="ja-JP" dirty="0"/>
              <a:t>field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7812" y="3148580"/>
            <a:ext cx="3689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/>
              <a:t>" Symphony</a:t>
            </a:r>
            <a:r>
              <a:rPr lang="ja-JP" altLang="en-US" sz="1600" b="1" dirty="0"/>
              <a:t> </a:t>
            </a:r>
            <a:r>
              <a:rPr lang="en-US" altLang="ja-JP" sz="1600" b="1" dirty="0" smtClean="0"/>
              <a:t>Execution "screen</a:t>
            </a:r>
            <a:endParaRPr kumimoji="1" lang="ja-JP" altLang="en-US" sz="1600" b="1" dirty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1754534" y="4297640"/>
            <a:ext cx="1044000" cy="86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372980" y="5485065"/>
            <a:ext cx="160898" cy="10534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1372980" y="6007837"/>
            <a:ext cx="160898" cy="10534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4889980" y="6181003"/>
            <a:ext cx="804231" cy="18728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03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9" y="2649155"/>
            <a:ext cx="5283820" cy="358823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485" y="4404434"/>
            <a:ext cx="3847997" cy="215144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 </a:t>
            </a:r>
            <a:r>
              <a:rPr lang="en-US" altLang="ja-JP" dirty="0"/>
              <a:t>E</a:t>
            </a:r>
            <a:r>
              <a:rPr lang="en-US" altLang="ja-JP" dirty="0" smtClean="0"/>
              <a:t>xecution</a:t>
            </a:r>
            <a:r>
              <a:rPr lang="ja-JP" altLang="en-US" dirty="0"/>
              <a:t>　</a:t>
            </a:r>
            <a:r>
              <a:rPr lang="en-US" altLang="ja-JP" dirty="0" smtClean="0"/>
              <a:t>(3/8)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About scheduling executions.</a:t>
            </a:r>
          </a:p>
          <a:p>
            <a:pPr marL="180000" lvl="1" indent="0">
              <a:buNone/>
            </a:pPr>
            <a:r>
              <a:rPr lang="en-US" altLang="ja-JP" dirty="0"/>
              <a:t>If </a:t>
            </a:r>
            <a:r>
              <a:rPr lang="en-US" altLang="ja-JP" dirty="0" smtClean="0"/>
              <a:t>scheduled, </a:t>
            </a:r>
            <a:r>
              <a:rPr lang="en-US" altLang="ja-JP" dirty="0"/>
              <a:t>the Symphony will not be executed and the status will be changed to </a:t>
            </a:r>
            <a:r>
              <a:rPr lang="en-US" altLang="ja-JP" dirty="0" smtClean="0"/>
              <a:t>"Scheduling“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Choose " </a:t>
            </a:r>
            <a:r>
              <a:rPr lang="en-US" altLang="ja-JP" dirty="0" smtClean="0"/>
              <a:t>Schedule Cancellation" </a:t>
            </a:r>
            <a:r>
              <a:rPr lang="en-US" altLang="ja-JP" dirty="0"/>
              <a:t>to cancel reservation.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435597" y="5833641"/>
            <a:ext cx="854116" cy="2160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9512" y="2370259"/>
            <a:ext cx="7776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1" indent="0">
              <a:buNone/>
            </a:pPr>
            <a:r>
              <a:rPr lang="en-US" altLang="ja-JP" sz="1400" b="1" dirty="0" smtClean="0"/>
              <a:t>"Symphony“ Menu Group</a:t>
            </a:r>
            <a:r>
              <a:rPr lang="ja-JP" altLang="en-US" sz="1400" b="1" dirty="0" smtClean="0"/>
              <a:t> </a:t>
            </a:r>
            <a:r>
              <a:rPr lang="en-US" altLang="ja-JP" sz="1400" b="1" dirty="0" smtClean="0"/>
              <a:t>&gt;"Symphony</a:t>
            </a:r>
            <a:r>
              <a:rPr lang="ja-JP" altLang="en-US" sz="1400" b="1" dirty="0" smtClean="0"/>
              <a:t> </a:t>
            </a:r>
            <a:r>
              <a:rPr lang="en-US" altLang="ja-JP" sz="1400" b="1" dirty="0" smtClean="0"/>
              <a:t>execution checking“ Menu</a:t>
            </a:r>
            <a:endParaRPr lang="en-US" altLang="ja-JP" sz="1400" b="1" dirty="0"/>
          </a:p>
        </p:txBody>
      </p:sp>
      <p:sp>
        <p:nvSpPr>
          <p:cNvPr id="18" name="図形 17"/>
          <p:cNvSpPr/>
          <p:nvPr/>
        </p:nvSpPr>
        <p:spPr>
          <a:xfrm rot="3764294">
            <a:off x="5348353" y="3547836"/>
            <a:ext cx="1992265" cy="1874326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角丸四角形 32"/>
          <p:cNvSpPr/>
          <p:nvPr/>
        </p:nvSpPr>
        <p:spPr bwMode="auto">
          <a:xfrm>
            <a:off x="4571513" y="3768727"/>
            <a:ext cx="607603" cy="1397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7576850" y="5248884"/>
            <a:ext cx="623309" cy="13446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6138403" y="3600708"/>
            <a:ext cx="2628080" cy="68134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+mn-ea"/>
              </a:rPr>
              <a:t>The symphony will automatically</a:t>
            </a:r>
            <a:br>
              <a:rPr lang="en-US" altLang="ja-JP" sz="1000" b="1" dirty="0" smtClean="0">
                <a:latin typeface="+mn-ea"/>
              </a:rPr>
            </a:br>
            <a:r>
              <a:rPr lang="en-US" altLang="ja-JP" sz="1000" b="1" dirty="0" smtClean="0">
                <a:latin typeface="+mn-ea"/>
              </a:rPr>
              <a:t>be executed when the time passes</a:t>
            </a:r>
            <a:br>
              <a:rPr lang="en-US" altLang="ja-JP" sz="1000" b="1" dirty="0" smtClean="0">
                <a:latin typeface="+mn-ea"/>
              </a:rPr>
            </a:br>
            <a:r>
              <a:rPr lang="en-US" altLang="ja-JP" sz="1000" b="1" dirty="0" smtClean="0">
                <a:latin typeface="+mn-ea"/>
              </a:rPr>
              <a:t>the scheduled date/time</a:t>
            </a:r>
            <a:endParaRPr lang="ja-JP" altLang="en-US" sz="1000" b="1" dirty="0" smtClean="0"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2196776" y="5313452"/>
            <a:ext cx="1691380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Schedule cancellation button</a:t>
            </a:r>
            <a:endParaRPr lang="en-US" altLang="ja-JP" sz="1200" b="1" dirty="0">
              <a:latin typeface="+mn-ea"/>
            </a:endParaRPr>
          </a:p>
        </p:txBody>
      </p:sp>
      <p:cxnSp>
        <p:nvCxnSpPr>
          <p:cNvPr id="28" name="直線コネクタ 27"/>
          <p:cNvCxnSpPr/>
          <p:nvPr/>
        </p:nvCxnSpPr>
        <p:spPr bwMode="auto">
          <a:xfrm>
            <a:off x="2307933" y="5595831"/>
            <a:ext cx="136800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>
            <a:endCxn id="5" idx="0"/>
          </p:cNvCxnSpPr>
          <p:nvPr/>
        </p:nvCxnSpPr>
        <p:spPr bwMode="auto">
          <a:xfrm flipH="1">
            <a:off x="1862655" y="5504699"/>
            <a:ext cx="465063" cy="32894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角丸四角形 38"/>
          <p:cNvSpPr/>
          <p:nvPr/>
        </p:nvSpPr>
        <p:spPr bwMode="auto">
          <a:xfrm>
            <a:off x="6220905" y="3105896"/>
            <a:ext cx="1691380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Status: Scheduling</a:t>
            </a:r>
            <a:endParaRPr lang="en-US" altLang="ja-JP" sz="1200" b="1" dirty="0">
              <a:latin typeface="+mn-ea"/>
            </a:endParaRPr>
          </a:p>
        </p:txBody>
      </p:sp>
      <p:cxnSp>
        <p:nvCxnSpPr>
          <p:cNvPr id="40" name="直線コネクタ 39"/>
          <p:cNvCxnSpPr/>
          <p:nvPr/>
        </p:nvCxnSpPr>
        <p:spPr bwMode="auto">
          <a:xfrm>
            <a:off x="6265006" y="3382179"/>
            <a:ext cx="144000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 flipH="1">
            <a:off x="5211145" y="3382179"/>
            <a:ext cx="1088458" cy="40992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角丸四角形 41"/>
          <p:cNvSpPr/>
          <p:nvPr/>
        </p:nvSpPr>
        <p:spPr bwMode="auto">
          <a:xfrm>
            <a:off x="5931922" y="6131046"/>
            <a:ext cx="1773084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Status : Executing </a:t>
            </a:r>
            <a:endParaRPr lang="en-US" altLang="ja-JP" sz="1200" b="1" dirty="0">
              <a:latin typeface="+mn-ea"/>
            </a:endParaRPr>
          </a:p>
        </p:txBody>
      </p:sp>
      <p:cxnSp>
        <p:nvCxnSpPr>
          <p:cNvPr id="43" name="直線コネクタ 42"/>
          <p:cNvCxnSpPr/>
          <p:nvPr/>
        </p:nvCxnSpPr>
        <p:spPr bwMode="auto">
          <a:xfrm flipV="1">
            <a:off x="6084210" y="6407330"/>
            <a:ext cx="1439970" cy="10412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コネクタ 43"/>
          <p:cNvCxnSpPr/>
          <p:nvPr/>
        </p:nvCxnSpPr>
        <p:spPr bwMode="auto">
          <a:xfrm flipV="1">
            <a:off x="7522868" y="5414172"/>
            <a:ext cx="286217" cy="100819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47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487" y="3758587"/>
            <a:ext cx="2683963" cy="132794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624" y="3076677"/>
            <a:ext cx="2977286" cy="29368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 </a:t>
            </a:r>
            <a:r>
              <a:rPr lang="en-US" altLang="ja-JP" dirty="0"/>
              <a:t>E</a:t>
            </a:r>
            <a:r>
              <a:rPr lang="en-US" altLang="ja-JP" dirty="0" smtClean="0"/>
              <a:t>xecution</a:t>
            </a:r>
            <a:r>
              <a:rPr lang="ja-JP" altLang="en-US" dirty="0"/>
              <a:t>　</a:t>
            </a:r>
            <a:r>
              <a:rPr lang="en-US" altLang="ja-JP" dirty="0" smtClean="0"/>
              <a:t>(4/8)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/>
              <a:t> </a:t>
            </a:r>
            <a:r>
              <a:rPr lang="en-US" altLang="ja-JP" b="1" dirty="0" smtClean="0"/>
              <a:t>Execution Checking</a:t>
            </a:r>
          </a:p>
          <a:p>
            <a:pPr marL="180000" lvl="1" indent="0">
              <a:buNone/>
            </a:pPr>
            <a:r>
              <a:rPr lang="en-US" altLang="ja-JP" dirty="0"/>
              <a:t>The Symphony execution state can be checked in the Symphony Execution checking menu. </a:t>
            </a:r>
            <a:br>
              <a:rPr lang="en-US" altLang="ja-JP" dirty="0"/>
            </a:br>
            <a:r>
              <a:rPr lang="en-US" altLang="ja-JP" dirty="0"/>
              <a:t>Users can to </a:t>
            </a:r>
            <a:r>
              <a:rPr lang="en-US" altLang="ja-JP" dirty="0" smtClean="0"/>
              <a:t>press "</a:t>
            </a:r>
            <a:r>
              <a:rPr lang="en-US" altLang="ja-JP" dirty="0" err="1" smtClean="0"/>
              <a:t>Unhold</a:t>
            </a:r>
            <a:r>
              <a:rPr lang="en-US" altLang="ja-JP" dirty="0" smtClean="0"/>
              <a:t>" </a:t>
            </a:r>
            <a:r>
              <a:rPr lang="en-US" altLang="ja-JP" dirty="0"/>
              <a:t>and " </a:t>
            </a:r>
            <a:r>
              <a:rPr lang="en-US" altLang="ja-JP" dirty="0" smtClean="0"/>
              <a:t>emergency stop" </a:t>
            </a:r>
            <a:r>
              <a:rPr lang="en-US" altLang="ja-JP" dirty="0"/>
              <a:t>depending on the situation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dirty="0"/>
              <a:t>Clicking "Movement" will move you to " Execution state </a:t>
            </a:r>
            <a:r>
              <a:rPr lang="en-US" altLang="ja-JP" dirty="0" smtClean="0"/>
              <a:t>confirmation" </a:t>
            </a:r>
            <a:r>
              <a:rPr lang="en-US" altLang="ja-JP" dirty="0"/>
              <a:t>screen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38162" y="2798331"/>
            <a:ext cx="4169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 </a:t>
            </a:r>
            <a:r>
              <a:rPr lang="en-US" altLang="ja-JP" sz="1400" b="1" dirty="0" smtClean="0"/>
              <a:t>"Symphony Executing </a:t>
            </a:r>
            <a:r>
              <a:rPr lang="en-US" altLang="ja-JP" sz="1400" b="1" dirty="0"/>
              <a:t>c</a:t>
            </a:r>
            <a:r>
              <a:rPr lang="en-US" altLang="ja-JP" sz="1400" b="1" dirty="0" smtClean="0"/>
              <a:t>hecking“ Screen</a:t>
            </a:r>
            <a:endParaRPr kumimoji="1" lang="ja-JP" altLang="en-US" sz="1400" b="1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2633420" y="5312524"/>
            <a:ext cx="468000" cy="468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547022" y="3309490"/>
            <a:ext cx="427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 </a:t>
            </a:r>
            <a:r>
              <a:rPr lang="en-US" altLang="ja-JP" sz="1400" b="1" dirty="0" smtClean="0"/>
              <a:t>"Progress status (Execution log)"screen</a:t>
            </a:r>
            <a:endParaRPr kumimoji="1" lang="ja-JP" altLang="en-US" sz="1400" b="1" dirty="0"/>
          </a:p>
        </p:txBody>
      </p:sp>
      <p:sp>
        <p:nvSpPr>
          <p:cNvPr id="28" name="角丸四角形 27"/>
          <p:cNvSpPr/>
          <p:nvPr/>
        </p:nvSpPr>
        <p:spPr bwMode="auto">
          <a:xfrm>
            <a:off x="5128488" y="5229250"/>
            <a:ext cx="3095262" cy="75997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You can see the operation status and</a:t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 check the log for errors in the</a:t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“Progress Status” screen</a:t>
            </a:r>
            <a:r>
              <a:rPr lang="en-US" altLang="ja-JP" sz="1200" dirty="0">
                <a:latin typeface="+mn-ea"/>
              </a:rPr>
              <a:t>.</a:t>
            </a:r>
            <a:endParaRPr lang="en-US" altLang="ja-JP" sz="1200" dirty="0" smtClean="0">
              <a:latin typeface="+mn-ea"/>
            </a:endParaRPr>
          </a:p>
        </p:txBody>
      </p:sp>
      <p:sp>
        <p:nvSpPr>
          <p:cNvPr id="16" name="図形 15"/>
          <p:cNvSpPr/>
          <p:nvPr/>
        </p:nvSpPr>
        <p:spPr>
          <a:xfrm rot="864972">
            <a:off x="3286413" y="4016860"/>
            <a:ext cx="1920142" cy="1728958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3933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791" y="2936313"/>
            <a:ext cx="5312158" cy="363442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 </a:t>
            </a:r>
            <a:r>
              <a:rPr lang="en-US" altLang="ja-JP" dirty="0" smtClean="0"/>
              <a:t>Execution</a:t>
            </a:r>
            <a:r>
              <a:rPr lang="ja-JP" altLang="en-US" dirty="0"/>
              <a:t>　</a:t>
            </a:r>
            <a:r>
              <a:rPr lang="en-US" altLang="ja-JP" dirty="0" smtClean="0"/>
              <a:t>(5/8)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About un-pausing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If  the pause settings in the Symphony class edit menu is set to " active", the continuing process will be set to pause after the previous movement is completed</a:t>
            </a:r>
            <a:r>
              <a:rPr lang="en-US" altLang="ja-JP" dirty="0" smtClean="0"/>
              <a:t>.</a:t>
            </a:r>
            <a:r>
              <a:rPr lang="en-US" altLang="ja-JP" dirty="0"/>
              <a:t> Press "cancel pause" to continue the movement.</a:t>
            </a:r>
            <a:endParaRPr lang="en-US" altLang="ja-JP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627730" y="4699518"/>
            <a:ext cx="865891" cy="1653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67579" y="2427042"/>
            <a:ext cx="387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 </a:t>
            </a:r>
            <a:r>
              <a:rPr lang="en-US" altLang="ja-JP" sz="1400" b="1" dirty="0" smtClean="0"/>
              <a:t>“Symphony execution checking” screen when Symphony is paused</a:t>
            </a:r>
            <a:endParaRPr kumimoji="1" lang="ja-JP" altLang="en-US" sz="1400" b="1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3806908" y="4614765"/>
            <a:ext cx="1348796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err="1" smtClean="0">
                <a:solidFill>
                  <a:srgbClr val="FF0000"/>
                </a:solidFill>
                <a:latin typeface="+mn-ea"/>
              </a:rPr>
              <a:t>Unhold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13" name="直線コネクタ 12"/>
          <p:cNvCxnSpPr/>
          <p:nvPr/>
        </p:nvCxnSpPr>
        <p:spPr bwMode="auto">
          <a:xfrm>
            <a:off x="3839174" y="4966032"/>
            <a:ext cx="79200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endCxn id="7" idx="3"/>
          </p:cNvCxnSpPr>
          <p:nvPr/>
        </p:nvCxnSpPr>
        <p:spPr bwMode="auto">
          <a:xfrm flipH="1" flipV="1">
            <a:off x="3493621" y="4782195"/>
            <a:ext cx="345553" cy="18383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664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130" y="2744580"/>
            <a:ext cx="4537380" cy="37086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433" y="4225750"/>
            <a:ext cx="2704489" cy="159158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365" y="2744580"/>
            <a:ext cx="4839743" cy="3619466"/>
          </a:xfrm>
          <a:prstGeom prst="rect">
            <a:avLst/>
          </a:prstGeom>
        </p:spPr>
      </p:pic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About Emergency Stop</a:t>
            </a:r>
            <a:r>
              <a:rPr lang="ja-JP" altLang="en-US" dirty="0" smtClean="0"/>
              <a:t>（１）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In the Symphony&gt;Symphony execution checking </a:t>
            </a:r>
            <a:r>
              <a:rPr lang="en-US" altLang="ja-JP" dirty="0" smtClean="0"/>
              <a:t>Menu, Users </a:t>
            </a:r>
            <a:r>
              <a:rPr lang="en-US" altLang="ja-JP" dirty="0"/>
              <a:t>can stop the execution by pressing the "Emergency stop" button while the Symphony is executing.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Emergency stop button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 </a:t>
            </a:r>
            <a:r>
              <a:rPr lang="en-US" altLang="ja-JP" dirty="0" smtClean="0"/>
              <a:t>Press the OK on the pop-up window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 </a:t>
            </a:r>
            <a:r>
              <a:rPr lang="en-US" altLang="ja-JP" dirty="0" smtClean="0"/>
              <a:t>Symphony emergency stop complete message will be displayed.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 </a:t>
            </a:r>
            <a:r>
              <a:rPr lang="en-US" altLang="ja-JP" dirty="0" smtClean="0"/>
              <a:t>Execution</a:t>
            </a:r>
            <a:r>
              <a:rPr lang="ja-JP" altLang="en-US" dirty="0"/>
              <a:t>　</a:t>
            </a:r>
            <a:r>
              <a:rPr lang="en-US" altLang="ja-JP" dirty="0" smtClean="0"/>
              <a:t>(6/8)</a:t>
            </a:r>
            <a:endParaRPr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215080" y="6050130"/>
            <a:ext cx="815250" cy="1996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角丸四角形吹き出し 24"/>
          <p:cNvSpPr/>
          <p:nvPr/>
        </p:nvSpPr>
        <p:spPr bwMode="auto">
          <a:xfrm>
            <a:off x="5940190" y="2797647"/>
            <a:ext cx="2990399" cy="526773"/>
          </a:xfrm>
          <a:prstGeom prst="wedgeRoundRectCallout">
            <a:avLst>
              <a:gd name="adj1" fmla="val 38013"/>
              <a:gd name="adj2" fmla="val 152432"/>
              <a:gd name="adj3" fmla="val 16667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dirty="0" smtClean="0">
                <a:latin typeface="+mn-ea"/>
              </a:rPr>
              <a:t>“Emergency stop command” will</a:t>
            </a:r>
            <a:br>
              <a:rPr lang="en-US" altLang="ja-JP" sz="1100" b="1" dirty="0" smtClean="0">
                <a:latin typeface="+mn-ea"/>
              </a:rPr>
            </a:br>
            <a:r>
              <a:rPr lang="en-US" altLang="ja-JP" sz="1100" b="1" dirty="0" smtClean="0">
                <a:latin typeface="+mn-ea"/>
              </a:rPr>
              <a:t>change from “Not issued” to “Issued”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1777523" y="5596800"/>
            <a:ext cx="1008000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6721708" y="5462974"/>
            <a:ext cx="1162752" cy="18600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7571133" y="3895948"/>
            <a:ext cx="1392380" cy="19771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図形 15"/>
          <p:cNvSpPr/>
          <p:nvPr/>
        </p:nvSpPr>
        <p:spPr>
          <a:xfrm rot="2469377">
            <a:off x="4338491" y="4467731"/>
            <a:ext cx="1810767" cy="1795174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図形 19"/>
          <p:cNvSpPr/>
          <p:nvPr/>
        </p:nvSpPr>
        <p:spPr>
          <a:xfrm rot="848981">
            <a:off x="1460549" y="5538559"/>
            <a:ext cx="334477" cy="514788"/>
          </a:xfrm>
          <a:prstGeom prst="swooshArrow">
            <a:avLst>
              <a:gd name="adj1" fmla="val 25000"/>
              <a:gd name="adj2" fmla="val 20383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円形吹き出し 7"/>
          <p:cNvSpPr/>
          <p:nvPr/>
        </p:nvSpPr>
        <p:spPr bwMode="auto">
          <a:xfrm>
            <a:off x="2202388" y="5940115"/>
            <a:ext cx="301542" cy="312200"/>
          </a:xfrm>
          <a:prstGeom prst="wedgeEllipseCallout">
            <a:avLst>
              <a:gd name="adj1" fmla="val -85175"/>
              <a:gd name="adj2" fmla="val -2605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latin typeface="+mn-ea"/>
              </a:rPr>
              <a:t>１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3076959" y="5505130"/>
            <a:ext cx="301542" cy="312200"/>
          </a:xfrm>
          <a:prstGeom prst="wedgeEllipseCallout">
            <a:avLst>
              <a:gd name="adj1" fmla="val -85175"/>
              <a:gd name="adj2" fmla="val -2605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latin typeface="+mn-ea"/>
              </a:rPr>
              <a:t>２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8186977" y="5336781"/>
            <a:ext cx="301542" cy="312200"/>
          </a:xfrm>
          <a:prstGeom prst="wedgeEllipseCallout">
            <a:avLst>
              <a:gd name="adj1" fmla="val -85175"/>
              <a:gd name="adj2" fmla="val -2605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latin typeface="+mn-ea"/>
              </a:rPr>
              <a:t>３</a:t>
            </a:r>
            <a:endParaRPr kumimoji="1" lang="ja-JP" altLang="en-US" sz="1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73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70" y="2567523"/>
            <a:ext cx="4852080" cy="3800194"/>
          </a:xfrm>
          <a:prstGeom prst="rect">
            <a:avLst/>
          </a:prstGeom>
        </p:spPr>
      </p:pic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About Emergency Stop</a:t>
            </a:r>
            <a:r>
              <a:rPr lang="ja-JP" altLang="en-US" b="1" dirty="0" smtClean="0"/>
              <a:t>（２）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In the Symphony&gt;Symphony execution checking Menu, If an emergency stop happened during Movement ""Move02" </a:t>
            </a:r>
            <a:r>
              <a:rPr lang="en-US" altLang="ja-JP" dirty="0" smtClean="0"/>
              <a:t>execution, </a:t>
            </a:r>
            <a:r>
              <a:rPr lang="en-US" altLang="ja-JP" dirty="0"/>
              <a:t>each movement status will be as shown below.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"move01"【</a:t>
            </a:r>
            <a:r>
              <a:rPr lang="en-US" altLang="ja-JP" dirty="0" smtClean="0">
                <a:solidFill>
                  <a:srgbClr val="FF0000"/>
                </a:solidFill>
              </a:rPr>
              <a:t>Normal execution</a:t>
            </a:r>
            <a:r>
              <a:rPr lang="en-US" altLang="ja-JP" dirty="0" smtClean="0"/>
              <a:t>】</a:t>
            </a:r>
          </a:p>
          <a:p>
            <a:pPr lvl="2"/>
            <a:r>
              <a:rPr lang="en-US" altLang="ja-JP" dirty="0" smtClean="0"/>
              <a:t>"move02"【</a:t>
            </a:r>
            <a:r>
              <a:rPr lang="en-US" altLang="ja-JP" dirty="0" smtClean="0">
                <a:solidFill>
                  <a:srgbClr val="FF0000"/>
                </a:solidFill>
              </a:rPr>
              <a:t>Emergency stop</a:t>
            </a:r>
            <a:r>
              <a:rPr lang="en-US" altLang="ja-JP" dirty="0" smtClean="0"/>
              <a:t>】</a:t>
            </a:r>
          </a:p>
          <a:p>
            <a:pPr lvl="2"/>
            <a:r>
              <a:rPr lang="en-US" altLang="ja-JP" dirty="0" smtClean="0"/>
              <a:t>"move03"【</a:t>
            </a:r>
            <a:r>
              <a:rPr lang="en-US" altLang="ja-JP" dirty="0" smtClean="0">
                <a:solidFill>
                  <a:srgbClr val="FF0000"/>
                </a:solidFill>
              </a:rPr>
              <a:t>Not yet executed</a:t>
            </a:r>
            <a:r>
              <a:rPr lang="en-US" altLang="ja-JP" dirty="0" smtClean="0"/>
              <a:t>】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 </a:t>
            </a:r>
            <a:r>
              <a:rPr lang="en-US" altLang="ja-JP" dirty="0"/>
              <a:t>E</a:t>
            </a:r>
            <a:r>
              <a:rPr lang="en-US" altLang="ja-JP" dirty="0" smtClean="0"/>
              <a:t>xecution</a:t>
            </a:r>
            <a:r>
              <a:rPr lang="ja-JP" altLang="en-US" dirty="0"/>
              <a:t>　</a:t>
            </a:r>
            <a:r>
              <a:rPr lang="en-US" altLang="ja-JP" dirty="0" smtClean="0"/>
              <a:t>(7/8)</a:t>
            </a:r>
            <a:endParaRPr lang="ja-JP" altLang="en-US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5148080" y="4452380"/>
            <a:ext cx="1260000" cy="324000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b="1" dirty="0" smtClean="0">
                <a:solidFill>
                  <a:srgbClr val="FF0000"/>
                </a:solidFill>
                <a:latin typeface="+mn-ea"/>
              </a:rPr>
              <a:t>Emergency stop</a:t>
            </a:r>
            <a:endParaRPr lang="en-US" altLang="ja-JP" sz="1050" b="1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5148080" y="3891540"/>
            <a:ext cx="1260000" cy="324000"/>
          </a:xfrm>
          <a:prstGeom prst="roundRect">
            <a:avLst/>
          </a:prstGeom>
          <a:solidFill>
            <a:schemeClr val="bg2"/>
          </a:solidFill>
          <a:ln w="28575">
            <a:solidFill>
              <a:srgbClr val="3366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3300"/>
                </a:solidFill>
                <a:latin typeface="+mn-ea"/>
              </a:rPr>
              <a:t>Normal execution</a:t>
            </a:r>
            <a:endParaRPr lang="en-US" altLang="ja-JP" sz="10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5148080" y="5013220"/>
            <a:ext cx="1260000" cy="3240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Not yet executed</a:t>
            </a:r>
            <a:endParaRPr lang="en-US" altLang="ja-JP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762" y="3927017"/>
            <a:ext cx="3672751" cy="252518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56" y="3047810"/>
            <a:ext cx="4651034" cy="34048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 </a:t>
            </a:r>
            <a:r>
              <a:rPr lang="en-US" altLang="ja-JP" dirty="0" smtClean="0"/>
              <a:t>Execution</a:t>
            </a:r>
            <a:r>
              <a:rPr lang="ja-JP" altLang="en-US" dirty="0"/>
              <a:t>　</a:t>
            </a:r>
            <a:r>
              <a:rPr lang="en-US" altLang="ja-JP" dirty="0" smtClean="0"/>
              <a:t>(8/8)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/>
              <a:t> </a:t>
            </a:r>
            <a:r>
              <a:rPr lang="en-US" altLang="ja-JP" b="1" dirty="0" smtClean="0"/>
              <a:t>Execution list</a:t>
            </a:r>
          </a:p>
          <a:p>
            <a:pPr marL="180000" lvl="1" indent="0">
              <a:buNone/>
            </a:pPr>
            <a:r>
              <a:rPr lang="en-US" altLang="ja-JP" dirty="0"/>
              <a:t>The Symphony execution history list is </a:t>
            </a:r>
            <a:r>
              <a:rPr lang="en-US" altLang="ja-JP" dirty="0" smtClean="0"/>
              <a:t>displayed </a:t>
            </a:r>
            <a:r>
              <a:rPr lang="en-US" altLang="ja-JP" dirty="0"/>
              <a:t>in the symphony execution </a:t>
            </a:r>
            <a:r>
              <a:rPr lang="en-US" altLang="ja-JP" dirty="0" smtClean="0"/>
              <a:t>list.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Pressing </a:t>
            </a:r>
            <a:r>
              <a:rPr lang="en-US" altLang="ja-JP" dirty="0"/>
              <a:t>the " Details" button will move the user to " Symphony execution check" screen.</a:t>
            </a:r>
            <a:br>
              <a:rPr lang="en-US" altLang="ja-JP" dirty="0"/>
            </a:br>
            <a:r>
              <a:rPr lang="en-US" altLang="ja-JP" dirty="0"/>
              <a:t>Users can check all the previous execution history.</a:t>
            </a:r>
            <a:endParaRPr lang="en-US" altLang="ja-JP" dirty="0" smtClean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1907630" y="6260931"/>
            <a:ext cx="504070" cy="2160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00054" y="3661016"/>
            <a:ext cx="404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“</a:t>
            </a:r>
            <a:r>
              <a:rPr lang="ja-JP" altLang="en-US" sz="1400" b="1" dirty="0" smtClean="0"/>
              <a:t> </a:t>
            </a:r>
            <a:r>
              <a:rPr lang="en-US" altLang="ja-JP" sz="1400" b="1" dirty="0" smtClean="0"/>
              <a:t>Symphony</a:t>
            </a:r>
            <a:r>
              <a:rPr lang="ja-JP" altLang="en-US" sz="1400" b="1" dirty="0"/>
              <a:t> </a:t>
            </a:r>
            <a:r>
              <a:rPr lang="en-US" altLang="ja-JP" sz="1400" b="1" dirty="0"/>
              <a:t>e</a:t>
            </a:r>
            <a:r>
              <a:rPr lang="en-US" altLang="ja-JP" sz="1400" b="1" dirty="0" smtClean="0"/>
              <a:t>xecution </a:t>
            </a:r>
            <a:r>
              <a:rPr lang="en-US" altLang="ja-JP" sz="1400" b="1" dirty="0"/>
              <a:t>c</a:t>
            </a:r>
            <a:r>
              <a:rPr lang="en-US" altLang="ja-JP" sz="1400" b="1" dirty="0" smtClean="0"/>
              <a:t>hecking” screen</a:t>
            </a:r>
            <a:endParaRPr kumimoji="1" lang="ja-JP" altLang="en-US" sz="1400" b="1" dirty="0"/>
          </a:p>
        </p:txBody>
      </p:sp>
      <p:sp>
        <p:nvSpPr>
          <p:cNvPr id="17" name="角丸四角形 16"/>
          <p:cNvSpPr/>
          <p:nvPr/>
        </p:nvSpPr>
        <p:spPr bwMode="auto">
          <a:xfrm>
            <a:off x="1856228" y="3089672"/>
            <a:ext cx="3511772" cy="48891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latin typeface="+mn-ea"/>
              </a:rPr>
              <a:t>The previous Symphony execution results </a:t>
            </a:r>
            <a:r>
              <a:rPr lang="en-US" altLang="ja-JP" sz="1200" b="1" dirty="0" smtClean="0">
                <a:latin typeface="+mn-ea"/>
              </a:rPr>
              <a:t/>
            </a:r>
            <a:br>
              <a:rPr lang="en-US" altLang="ja-JP" sz="1200" b="1" dirty="0" smtClean="0">
                <a:latin typeface="+mn-ea"/>
              </a:rPr>
            </a:br>
            <a:r>
              <a:rPr lang="en-US" altLang="ja-JP" sz="1200" b="1" dirty="0" smtClean="0">
                <a:latin typeface="+mn-ea"/>
              </a:rPr>
              <a:t>will </a:t>
            </a:r>
            <a:r>
              <a:rPr lang="en-US" altLang="ja-JP" sz="1200" b="1" dirty="0">
                <a:latin typeface="+mn-ea"/>
              </a:rPr>
              <a:t>be shown in a graph.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9056" y="2741630"/>
            <a:ext cx="436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“Symphony execution </a:t>
            </a:r>
            <a:r>
              <a:rPr lang="en-US" altLang="ja-JP" sz="1400" b="1" dirty="0"/>
              <a:t>l</a:t>
            </a:r>
            <a:r>
              <a:rPr lang="en-US" altLang="ja-JP" sz="1400" b="1" dirty="0" smtClean="0"/>
              <a:t>ist” screen</a:t>
            </a:r>
            <a:endParaRPr kumimoji="1" lang="ja-JP" altLang="en-US" sz="1400" b="1" dirty="0"/>
          </a:p>
        </p:txBody>
      </p:sp>
      <p:sp>
        <p:nvSpPr>
          <p:cNvPr id="9" name="図形 8"/>
          <p:cNvSpPr/>
          <p:nvPr/>
        </p:nvSpPr>
        <p:spPr>
          <a:xfrm rot="2081779">
            <a:off x="2899796" y="4352172"/>
            <a:ext cx="2066005" cy="2531715"/>
          </a:xfrm>
          <a:prstGeom prst="swooshArrow">
            <a:avLst>
              <a:gd name="adj1" fmla="val 8738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3729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58" y="2348850"/>
            <a:ext cx="4905740" cy="303137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kumimoji="1" lang="en-US" altLang="ja-JP" dirty="0" smtClean="0"/>
              <a:t>.1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About this document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6"/>
            <a:ext cx="8677736" cy="5616575"/>
          </a:xfrm>
        </p:spPr>
        <p:txBody>
          <a:bodyPr>
            <a:normAutofit lnSpcReduction="10000"/>
          </a:bodyPr>
          <a:lstStyle/>
          <a:p>
            <a:r>
              <a:rPr lang="en-US" altLang="ja-JP" b="1" dirty="0" smtClean="0"/>
              <a:t>Main Menu</a:t>
            </a:r>
            <a:endParaRPr kumimoji="1" lang="en-US" altLang="ja-JP" b="1" dirty="0" smtClean="0"/>
          </a:p>
          <a:p>
            <a:pPr lvl="1"/>
            <a:r>
              <a:rPr lang="en-US" altLang="ja-JP" dirty="0" smtClean="0"/>
              <a:t>This document describes the Management console, Basic Console, Export/Import and Symphony menu groups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b="1" dirty="0" smtClean="0"/>
              <a:t>Management Console</a:t>
            </a:r>
          </a:p>
          <a:p>
            <a:pPr lvl="2"/>
            <a:r>
              <a:rPr lang="en-US" altLang="ja-JP" dirty="0" smtClean="0"/>
              <a:t>System settings</a:t>
            </a:r>
            <a:endParaRPr lang="ja-JP" altLang="en-US" dirty="0"/>
          </a:p>
          <a:p>
            <a:pPr lvl="2"/>
            <a:r>
              <a:rPr lang="en-US" altLang="ja-JP" dirty="0"/>
              <a:t>RBAC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Role Based Access Control</a:t>
            </a:r>
            <a:r>
              <a:rPr lang="ja-JP" altLang="en-US" dirty="0" smtClean="0"/>
              <a:t>）</a:t>
            </a:r>
            <a:endParaRPr lang="ja-JP" altLang="en-US" dirty="0"/>
          </a:p>
          <a:p>
            <a:pPr lvl="1"/>
            <a:endParaRPr lang="en-US" altLang="ja-JP" dirty="0"/>
          </a:p>
          <a:p>
            <a:pPr lvl="1"/>
            <a:r>
              <a:rPr lang="en-US" altLang="ja-JP" b="1" dirty="0" smtClean="0"/>
              <a:t>Basic Console</a:t>
            </a:r>
          </a:p>
          <a:p>
            <a:pPr lvl="2"/>
            <a:r>
              <a:rPr lang="en-US" altLang="ja-JP" dirty="0" smtClean="0"/>
              <a:t>Device management in ITA</a:t>
            </a:r>
            <a:endParaRPr lang="ja-JP" altLang="en-US" dirty="0"/>
          </a:p>
          <a:p>
            <a:pPr lvl="2"/>
            <a:r>
              <a:rPr lang="en-US" altLang="ja-JP" dirty="0" smtClean="0"/>
              <a:t>Operation overview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b="1" dirty="0" smtClean="0"/>
              <a:t>Export/Import</a:t>
            </a:r>
          </a:p>
          <a:p>
            <a:pPr lvl="2"/>
            <a:r>
              <a:rPr lang="en-US" altLang="ja-JP" dirty="0" smtClean="0"/>
              <a:t>Export menu</a:t>
            </a:r>
          </a:p>
          <a:p>
            <a:pPr lvl="2"/>
            <a:r>
              <a:rPr lang="en-US" altLang="ja-JP" dirty="0" smtClean="0"/>
              <a:t>Import menu	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b="1" dirty="0" smtClean="0"/>
              <a:t>Symphony</a:t>
            </a:r>
            <a:endParaRPr lang="en-US" altLang="ja-JP" b="1" dirty="0"/>
          </a:p>
          <a:p>
            <a:pPr lvl="2"/>
            <a:r>
              <a:rPr lang="en-US" altLang="ja-JP" dirty="0" smtClean="0"/>
              <a:t>Symphony</a:t>
            </a:r>
            <a:r>
              <a:rPr lang="ja-JP" altLang="en-US" dirty="0"/>
              <a:t> </a:t>
            </a:r>
            <a:r>
              <a:rPr lang="en-US" altLang="ja-JP" dirty="0" smtClean="0"/>
              <a:t>class definition</a:t>
            </a:r>
            <a:endParaRPr lang="en-US" altLang="ja-JP" dirty="0"/>
          </a:p>
          <a:p>
            <a:pPr lvl="2"/>
            <a:r>
              <a:rPr lang="en-US" altLang="ja-JP" dirty="0" smtClean="0"/>
              <a:t>Symphony execution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57308" y="2924930"/>
            <a:ext cx="3672510" cy="10801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8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 bwMode="auto">
          <a:xfrm>
            <a:off x="165720" y="5096450"/>
            <a:ext cx="8798890" cy="1368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000" dirty="0" smtClean="0">
                <a:latin typeface="+mn-ea"/>
              </a:rPr>
              <a:t>1.2</a:t>
            </a:r>
            <a:r>
              <a:rPr lang="ja-JP" altLang="en-US" sz="2000" dirty="0">
                <a:latin typeface="+mn-ea"/>
              </a:rPr>
              <a:t>　</a:t>
            </a:r>
            <a:r>
              <a:rPr lang="en-US" altLang="ja-JP" sz="2000" dirty="0" smtClean="0">
                <a:latin typeface="+mn-ea"/>
              </a:rPr>
              <a:t>Standard workflow for Management Console and Export/Import</a:t>
            </a:r>
            <a:endParaRPr kumimoji="1" lang="ja-JP" altLang="en-US" sz="2000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338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595848"/>
            <a:ext cx="6660000" cy="509636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79062"/>
            <a:ext cx="2753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</a:t>
            </a:r>
            <a:r>
              <a:rPr lang="en-US" altLang="ja-JP" b="1" dirty="0" smtClean="0">
                <a:solidFill>
                  <a:schemeClr val="bg1"/>
                </a:solidFill>
              </a:rPr>
              <a:t>.1</a:t>
            </a:r>
            <a:r>
              <a:rPr lang="ja-JP" altLang="en-US" b="1" dirty="0" smtClean="0">
                <a:solidFill>
                  <a:schemeClr val="bg1"/>
                </a:solidFill>
              </a:rPr>
              <a:t>　</a:t>
            </a:r>
            <a:r>
              <a:rPr lang="en-US" altLang="ja-JP" b="1" dirty="0" smtClean="0">
                <a:solidFill>
                  <a:schemeClr val="bg1"/>
                </a:solidFill>
              </a:rPr>
              <a:t>System settings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989220" y="1694979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System settings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2251042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88330" y="2512095"/>
            <a:ext cx="6660000" cy="226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1622901" y="4918772"/>
            <a:ext cx="238770" cy="137183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989220" y="2598693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latin typeface="+mn-ea"/>
              </a:rPr>
              <a:t>Menu group list	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989220" y="3680184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User list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989220" y="295919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latin typeface="+mn-ea"/>
              </a:rPr>
              <a:t>Menu list</a:t>
            </a: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3989220" y="3319687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Role list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1955" y="2606744"/>
            <a:ext cx="39107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</a:t>
            </a:r>
            <a:r>
              <a:rPr lang="en-US" altLang="ja-JP" b="1" dirty="0" smtClean="0">
                <a:solidFill>
                  <a:schemeClr val="bg1"/>
                </a:solidFill>
              </a:rPr>
              <a:t>.2</a:t>
            </a:r>
            <a:r>
              <a:rPr lang="ja-JP" altLang="en-US" b="1" dirty="0" smtClean="0">
                <a:solidFill>
                  <a:schemeClr val="bg1"/>
                </a:solidFill>
              </a:rPr>
              <a:t>　</a:t>
            </a:r>
            <a:r>
              <a:rPr lang="en-US" altLang="ja-JP" b="1" dirty="0" smtClean="0">
                <a:solidFill>
                  <a:schemeClr val="bg1"/>
                </a:solidFill>
              </a:rPr>
              <a:t>RBAC</a:t>
            </a:r>
          </a:p>
          <a:p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ja-JP" altLang="en-US" b="1" dirty="0" smtClean="0">
                <a:solidFill>
                  <a:schemeClr val="bg1"/>
                </a:solidFill>
              </a:rPr>
              <a:t>　</a:t>
            </a:r>
            <a:r>
              <a:rPr lang="ja-JP" altLang="en-US" sz="1600" b="1" dirty="0" smtClean="0">
                <a:solidFill>
                  <a:schemeClr val="bg1"/>
                </a:solidFill>
              </a:rPr>
              <a:t>（</a:t>
            </a:r>
            <a:r>
              <a:rPr lang="en-US" altLang="ja-JP" sz="1600" b="1" dirty="0" smtClean="0">
                <a:solidFill>
                  <a:schemeClr val="bg1"/>
                </a:solidFill>
              </a:rPr>
              <a:t>Role Based Access Control</a:t>
            </a:r>
            <a:r>
              <a:rPr lang="ja-JP" altLang="en-US" sz="1600" b="1" dirty="0" smtClean="0">
                <a:solidFill>
                  <a:schemeClr val="bg1"/>
                </a:solidFill>
              </a:rPr>
              <a:t>）</a:t>
            </a:r>
            <a:endParaRPr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3989220" y="4040681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Role/Menu link list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989220" y="440118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Role/User link list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21067" y="1584263"/>
            <a:ext cx="1856598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Basic Console</a:t>
            </a:r>
            <a:endParaRPr lang="ja-JP" altLang="en-US" b="1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041345" y="5203840"/>
            <a:ext cx="2015552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Export/Import</a:t>
            </a:r>
            <a:endParaRPr lang="ja-JP" altLang="en-US" b="1" dirty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288330" y="5188601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1955" y="5273418"/>
            <a:ext cx="26375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2.3</a:t>
            </a:r>
            <a:r>
              <a:rPr lang="ja-JP" altLang="en-US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ja-JP" b="1" dirty="0" smtClean="0">
                <a:solidFill>
                  <a:schemeClr val="bg1"/>
                </a:solidFill>
              </a:rPr>
              <a:t>Export/Import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989220" y="5632015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Import menu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989220" y="598540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Export/Import menu list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89220" y="5278629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Export menu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50605"/>
              </p:ext>
            </p:extLst>
          </p:nvPr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Workflow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Menu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pc="0" dirty="0" smtClean="0">
                          <a:solidFill>
                            <a:schemeClr val="accent6"/>
                          </a:solidFill>
                        </a:rPr>
                        <a:t>Menu Group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1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+mn-ea"/>
              </a:rPr>
              <a:t>1.3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Standard workflow for Basic Console and Symphony</a:t>
            </a:r>
            <a:endParaRPr kumimoji="1" lang="ja-JP" altLang="en-US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1872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601890"/>
            <a:ext cx="6660000" cy="46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85104"/>
            <a:ext cx="367600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2.4</a:t>
            </a:r>
            <a:r>
              <a:rPr lang="ja-JP" altLang="en-US" sz="1600" b="1" dirty="0">
                <a:solidFill>
                  <a:schemeClr val="bg1"/>
                </a:solidFill>
              </a:rPr>
              <a:t>　</a:t>
            </a:r>
            <a:r>
              <a:rPr lang="en-US" altLang="ja-JP" sz="1600" b="1" dirty="0" smtClean="0">
                <a:solidFill>
                  <a:schemeClr val="bg1"/>
                </a:solidFill>
              </a:rPr>
              <a:t>Device management in ITA</a:t>
            </a:r>
            <a:endParaRPr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343509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21067" y="1545893"/>
            <a:ext cx="1856598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Basic Console</a:t>
            </a:r>
            <a:endParaRPr lang="ja-JP" altLang="en-US" b="1" dirty="0"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39387"/>
              </p:ext>
            </p:extLst>
          </p:nvPr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Workflow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Menu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pc="0" dirty="0" smtClean="0">
                          <a:solidFill>
                            <a:schemeClr val="accent6"/>
                          </a:solidFill>
                        </a:rPr>
                        <a:t>Menu Group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  <p:sp>
        <p:nvSpPr>
          <p:cNvPr id="36" name="正方形/長方形 35"/>
          <p:cNvSpPr/>
          <p:nvPr/>
        </p:nvSpPr>
        <p:spPr bwMode="auto">
          <a:xfrm>
            <a:off x="3968511" y="168971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Device list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288330" y="2396747"/>
            <a:ext cx="6660000" cy="82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1955" y="2479091"/>
            <a:ext cx="31965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2.5</a:t>
            </a:r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en-US" altLang="ja-JP" b="1" dirty="0" smtClean="0">
                <a:solidFill>
                  <a:schemeClr val="bg1"/>
                </a:solidFill>
              </a:rPr>
              <a:t>Operation overview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3968511" y="2487172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Input operation list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1629674" y="2158346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2" name="正方形/長方形 41"/>
          <p:cNvSpPr/>
          <p:nvPr/>
        </p:nvSpPr>
        <p:spPr bwMode="auto">
          <a:xfrm>
            <a:off x="150721" y="3632838"/>
            <a:ext cx="8798890" cy="284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273331" y="3745641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46956" y="3828856"/>
            <a:ext cx="358123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2.6</a:t>
            </a:r>
            <a:r>
              <a:rPr lang="ja-JP" altLang="en-US" sz="1600" b="1" dirty="0">
                <a:solidFill>
                  <a:schemeClr val="bg1"/>
                </a:solidFill>
              </a:rPr>
              <a:t>　</a:t>
            </a:r>
            <a:r>
              <a:rPr lang="en-US" altLang="ja-JP" sz="1600" b="1" dirty="0" smtClean="0">
                <a:solidFill>
                  <a:schemeClr val="bg1"/>
                </a:solidFill>
              </a:rPr>
              <a:t>Symphony</a:t>
            </a:r>
            <a:r>
              <a:rPr lang="ja-JP" altLang="en-US" sz="1600" b="1" dirty="0">
                <a:solidFill>
                  <a:schemeClr val="bg1"/>
                </a:solidFill>
              </a:rPr>
              <a:t> </a:t>
            </a:r>
            <a:r>
              <a:rPr lang="en-US" altLang="ja-JP" sz="1600" b="1" dirty="0" smtClean="0">
                <a:solidFill>
                  <a:schemeClr val="bg1"/>
                </a:solidFill>
              </a:rPr>
              <a:t>class definition</a:t>
            </a:r>
            <a:endParaRPr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 bwMode="auto">
          <a:xfrm>
            <a:off x="3968511" y="2835682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Movement</a:t>
            </a:r>
            <a:r>
              <a:rPr lang="en-US" altLang="ja-JP" sz="1400" b="1" dirty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list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297882" y="3694001"/>
            <a:ext cx="1472968" cy="369332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Symphony</a:t>
            </a:r>
            <a:endParaRPr lang="ja-JP" altLang="en-US" b="1" dirty="0">
              <a:latin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3968511" y="3825626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Symphony</a:t>
            </a:r>
            <a:r>
              <a:rPr lang="ja-JP" altLang="en-US" sz="1400" b="1" spc="-150" dirty="0">
                <a:latin typeface="+mn-ea"/>
              </a:rPr>
              <a:t> </a:t>
            </a:r>
            <a:r>
              <a:rPr lang="en-US" altLang="ja-JP" sz="1400" b="1" spc="-150" dirty="0" smtClean="0">
                <a:latin typeface="+mn-ea"/>
              </a:rPr>
              <a:t>interface information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273331" y="5193816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6956" y="5277030"/>
            <a:ext cx="33619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2.7</a:t>
            </a:r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en-US" altLang="ja-JP" b="1" dirty="0" smtClean="0">
                <a:solidFill>
                  <a:schemeClr val="bg1"/>
                </a:solidFill>
              </a:rPr>
              <a:t>Symphony</a:t>
            </a:r>
            <a:r>
              <a:rPr lang="ja-JP" altLang="en-US" b="1" dirty="0">
                <a:solidFill>
                  <a:schemeClr val="bg1"/>
                </a:solidFill>
              </a:rPr>
              <a:t> </a:t>
            </a:r>
            <a:r>
              <a:rPr lang="en-US" altLang="ja-JP" b="1" dirty="0" smtClean="0">
                <a:solidFill>
                  <a:schemeClr val="bg1"/>
                </a:solidFill>
              </a:rPr>
              <a:t>execution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3968511" y="5271087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execution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51" name="二等辺三角形 50"/>
          <p:cNvSpPr/>
          <p:nvPr/>
        </p:nvSpPr>
        <p:spPr bwMode="auto">
          <a:xfrm flipV="1">
            <a:off x="1614675" y="4989978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3968511" y="4178609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class list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3968511" y="4532024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class edit</a:t>
            </a:r>
            <a:endParaRPr lang="ja-JP" altLang="en-US" sz="1400" b="1" dirty="0"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3968511" y="5627465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latin typeface="+mn-ea"/>
              </a:rPr>
              <a:t>Symphony</a:t>
            </a:r>
            <a:r>
              <a:rPr lang="ja-JP" altLang="en-US" sz="1200" b="1" dirty="0">
                <a:latin typeface="+mn-ea"/>
              </a:rPr>
              <a:t> </a:t>
            </a:r>
            <a:r>
              <a:rPr lang="en-US" altLang="ja-JP" sz="1200" b="1" dirty="0" smtClean="0">
                <a:latin typeface="+mn-ea"/>
              </a:rPr>
              <a:t>execution checking</a:t>
            </a:r>
            <a:endParaRPr lang="ja-JP" altLang="en-US" sz="1200" b="1" dirty="0"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3968511" y="598088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Symphony</a:t>
            </a:r>
            <a:r>
              <a:rPr lang="ja-JP" altLang="en-US" sz="1400" b="1" dirty="0">
                <a:latin typeface="+mn-ea"/>
              </a:rPr>
              <a:t> </a:t>
            </a:r>
            <a:r>
              <a:rPr lang="en-US" altLang="ja-JP" sz="1400" b="1" dirty="0" smtClean="0">
                <a:latin typeface="+mn-ea"/>
              </a:rPr>
              <a:t>execution list</a:t>
            </a:r>
            <a:endParaRPr lang="ja-JP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03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 bwMode="auto">
          <a:xfrm>
            <a:off x="165720" y="5096450"/>
            <a:ext cx="8798890" cy="1368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2.1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System Settings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(1/2)</a:t>
            </a:r>
            <a:endParaRPr kumimoji="1" lang="ja-JP" altLang="en-US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338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595848"/>
            <a:ext cx="6660000" cy="509636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79062"/>
            <a:ext cx="2753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8DCDD"/>
                </a:solidFill>
              </a:rPr>
              <a:t>2</a:t>
            </a:r>
            <a:r>
              <a:rPr lang="en-US" altLang="ja-JP" b="1" dirty="0" smtClean="0">
                <a:solidFill>
                  <a:srgbClr val="F8DCDD"/>
                </a:solidFill>
              </a:rPr>
              <a:t>.1</a:t>
            </a:r>
            <a:r>
              <a:rPr lang="ja-JP" altLang="en-US" b="1" dirty="0" smtClean="0">
                <a:solidFill>
                  <a:srgbClr val="F8DCDD"/>
                </a:solidFill>
              </a:rPr>
              <a:t>　</a:t>
            </a:r>
            <a:r>
              <a:rPr lang="en-US" altLang="ja-JP" b="1" dirty="0" smtClean="0">
                <a:solidFill>
                  <a:srgbClr val="F8DCDD"/>
                </a:solidFill>
              </a:rPr>
              <a:t>System settings</a:t>
            </a:r>
            <a:endParaRPr lang="ja-JP" altLang="en-US" b="1" dirty="0">
              <a:solidFill>
                <a:srgbClr val="F8DCDD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989220" y="1694979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System settings</a:t>
            </a:r>
            <a:endParaRPr kumimoji="1" lang="ja-JP" altLang="en-US" sz="1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2251042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88330" y="2512095"/>
            <a:ext cx="6660000" cy="226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1622901" y="4918772"/>
            <a:ext cx="238770" cy="137183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989220" y="2598693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Menu group list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989220" y="3680184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User list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989220" y="295919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Menu list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3989220" y="3319687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Role list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1955" y="2606744"/>
            <a:ext cx="391075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2</a:t>
            </a:r>
            <a:r>
              <a:rPr lang="en-US" altLang="ja-JP" b="1" dirty="0" smtClean="0">
                <a:solidFill>
                  <a:schemeClr val="bg1"/>
                </a:solidFill>
              </a:rPr>
              <a:t>.2</a:t>
            </a:r>
            <a:r>
              <a:rPr lang="ja-JP" altLang="en-US" b="1" dirty="0" smtClean="0">
                <a:solidFill>
                  <a:schemeClr val="bg1"/>
                </a:solidFill>
              </a:rPr>
              <a:t>　</a:t>
            </a:r>
            <a:r>
              <a:rPr lang="en-US" altLang="ja-JP" b="1" dirty="0" smtClean="0">
                <a:solidFill>
                  <a:schemeClr val="bg1"/>
                </a:solidFill>
              </a:rPr>
              <a:t>RBAC</a:t>
            </a:r>
          </a:p>
          <a:p>
            <a:r>
              <a:rPr lang="ja-JP" altLang="en-US" b="1" dirty="0">
                <a:solidFill>
                  <a:schemeClr val="bg1"/>
                </a:solidFill>
              </a:rPr>
              <a:t>　</a:t>
            </a:r>
            <a:r>
              <a:rPr lang="ja-JP" altLang="en-US" b="1" dirty="0" smtClean="0">
                <a:solidFill>
                  <a:schemeClr val="bg1"/>
                </a:solidFill>
              </a:rPr>
              <a:t>　</a:t>
            </a:r>
            <a:r>
              <a:rPr lang="ja-JP" altLang="en-US" sz="1600" b="1" dirty="0" smtClean="0">
                <a:solidFill>
                  <a:schemeClr val="bg1"/>
                </a:solidFill>
              </a:rPr>
              <a:t>（</a:t>
            </a:r>
            <a:r>
              <a:rPr lang="en-US" altLang="ja-JP" sz="1600" b="1" dirty="0" smtClean="0">
                <a:solidFill>
                  <a:schemeClr val="bg1"/>
                </a:solidFill>
              </a:rPr>
              <a:t>Role Based Access Control</a:t>
            </a:r>
            <a:r>
              <a:rPr lang="ja-JP" altLang="en-US" sz="1600" b="1" dirty="0" smtClean="0">
                <a:solidFill>
                  <a:schemeClr val="bg1"/>
                </a:solidFill>
              </a:rPr>
              <a:t>）</a:t>
            </a:r>
            <a:endParaRPr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3989220" y="4040681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Role/Menu link list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989220" y="440118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Role/User link list</a:t>
            </a:r>
            <a:endParaRPr kumimoji="1" lang="en-US" altLang="ja-JP" sz="1400" b="1" dirty="0" smtClean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23471" y="1584263"/>
            <a:ext cx="1851789" cy="646331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C00000"/>
                </a:solidFill>
                <a:latin typeface="+mn-ea"/>
              </a:rPr>
              <a:t>Management </a:t>
            </a:r>
            <a:br>
              <a:rPr lang="en-US" altLang="ja-JP" b="1" dirty="0" smtClean="0">
                <a:solidFill>
                  <a:srgbClr val="C00000"/>
                </a:solidFill>
                <a:latin typeface="+mn-ea"/>
              </a:rPr>
            </a:br>
            <a:r>
              <a:rPr lang="en-US" altLang="ja-JP" b="1" dirty="0" smtClean="0">
                <a:solidFill>
                  <a:srgbClr val="C00000"/>
                </a:solidFill>
                <a:latin typeface="+mn-ea"/>
              </a:rPr>
              <a:t>Console</a:t>
            </a:r>
            <a:endParaRPr lang="ja-JP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454437" y="5203840"/>
            <a:ext cx="1189365" cy="646331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Export</a:t>
            </a:r>
            <a:br>
              <a:rPr lang="en-US" altLang="ja-JP" b="1" dirty="0" smtClean="0">
                <a:latin typeface="+mn-ea"/>
              </a:rPr>
            </a:br>
            <a:r>
              <a:rPr lang="en-US" altLang="ja-JP" b="1" dirty="0" smtClean="0">
                <a:latin typeface="+mn-ea"/>
              </a:rPr>
              <a:t>/Import</a:t>
            </a:r>
            <a:endParaRPr lang="ja-JP" altLang="en-US" b="1" dirty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288330" y="5188601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1955" y="5273418"/>
            <a:ext cx="26375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2.3</a:t>
            </a:r>
            <a:r>
              <a:rPr lang="ja-JP" altLang="en-US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ja-JP" b="1" dirty="0" smtClean="0">
                <a:solidFill>
                  <a:schemeClr val="bg1"/>
                </a:solidFill>
              </a:rPr>
              <a:t>Export/Import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989220" y="5632015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Import Menu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989220" y="598540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Export/Import </a:t>
            </a:r>
            <a:r>
              <a:rPr lang="en-US" altLang="ja-JP" sz="1400" b="1" dirty="0">
                <a:latin typeface="+mn-ea"/>
              </a:rPr>
              <a:t>m</a:t>
            </a:r>
            <a:r>
              <a:rPr lang="en-US" altLang="ja-JP" sz="1400" b="1" dirty="0" smtClean="0">
                <a:latin typeface="+mn-ea"/>
              </a:rPr>
              <a:t>enu list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89220" y="5278629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Export Menu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300889"/>
              </p:ext>
            </p:extLst>
          </p:nvPr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Workflow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Menu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pc="0" dirty="0" smtClean="0">
                          <a:solidFill>
                            <a:schemeClr val="accent6"/>
                          </a:solidFill>
                        </a:rPr>
                        <a:t>Menu</a:t>
                      </a:r>
                      <a:r>
                        <a:rPr kumimoji="1" lang="en-US" altLang="ja-JP" spc="0" baseline="0" dirty="0" smtClean="0">
                          <a:solidFill>
                            <a:schemeClr val="accent6"/>
                          </a:solidFill>
                        </a:rPr>
                        <a:t> Group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8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System Settings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sz="1800" dirty="0" smtClean="0"/>
              <a:t>In the “System Settings” menu, users can register all the necessary information for operating the system.</a:t>
            </a:r>
            <a:br>
              <a:rPr lang="en-US" altLang="ja-JP" sz="1800" dirty="0" smtClean="0"/>
            </a:br>
            <a:r>
              <a:rPr lang="en-US" altLang="ja-JP" sz="1800" dirty="0" smtClean="0"/>
              <a:t>The settings items are as shown below</a:t>
            </a:r>
            <a:r>
              <a:rPr lang="en-US" altLang="ja-JP" sz="1800" dirty="0"/>
              <a:t>.</a:t>
            </a:r>
            <a:endParaRPr lang="en-US" altLang="ja-JP" sz="1800" dirty="0" smtClean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52194"/>
              </p:ext>
            </p:extLst>
          </p:nvPr>
        </p:nvGraphicFramePr>
        <p:xfrm>
          <a:off x="539440" y="1772770"/>
          <a:ext cx="7849090" cy="4451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265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525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3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r>
                        <a:rPr kumimoji="1" lang="en-US" altLang="ja-JP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3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address restrictions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Choose if access by IP address to be regulated or not</a:t>
                      </a:r>
                      <a:endParaRPr kumimoji="1"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5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 prohibition extension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Extension file names that prohibit upload</a:t>
                      </a:r>
                      <a:endParaRPr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41634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 lock duration (seconds)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period(seconds) to maintain locked state from start time of account lock.</a:t>
                      </a:r>
                      <a:endParaRPr kumimoji="1"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94591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error threshold (frequency)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failure threshold before locking account</a:t>
                      </a:r>
                      <a:endParaRPr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43555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error count upper limit (frequency)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amount of times continuous password errors</a:t>
                      </a:r>
                      <a:endParaRPr kumimoji="1"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  <a:tr h="40693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re-registration prevention period (days)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period (days) to prevent registration of same password</a:t>
                      </a:r>
                      <a:endParaRPr kumimoji="1"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9091"/>
                  </a:ext>
                </a:extLst>
              </a:tr>
              <a:tr h="41641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latin typeface="+mn-lt"/>
                        </a:rPr>
                        <a:t>Password validity period (days)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+mn-lt"/>
                        </a:rPr>
                        <a:t>Validity</a:t>
                      </a:r>
                      <a:r>
                        <a:rPr kumimoji="1" lang="en-US" altLang="ja-JP" sz="1200" baseline="0" dirty="0" smtClean="0">
                          <a:latin typeface="+mn-lt"/>
                        </a:rPr>
                        <a:t> period of password (days)</a:t>
                      </a:r>
                      <a:endParaRPr kumimoji="1"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91427"/>
                  </a:ext>
                </a:extLst>
              </a:tr>
              <a:tr h="42589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 smtClean="0">
                          <a:latin typeface="+mn-lt"/>
                        </a:rPr>
                        <a:t>Authentication</a:t>
                      </a:r>
                      <a:r>
                        <a:rPr kumimoji="1" lang="en-US" altLang="ja-JP" sz="1200" b="1" baseline="0" dirty="0" smtClean="0">
                          <a:latin typeface="+mn-lt"/>
                        </a:rPr>
                        <a:t> duration: </a:t>
                      </a:r>
                      <a:br>
                        <a:rPr kumimoji="1" lang="en-US" altLang="ja-JP" sz="1200" b="1" baseline="0" dirty="0" smtClean="0">
                          <a:latin typeface="+mn-lt"/>
                        </a:rPr>
                      </a:br>
                      <a:r>
                        <a:rPr kumimoji="1" lang="en-US" altLang="ja-JP" sz="1200" b="1" baseline="0" dirty="0" smtClean="0">
                          <a:latin typeface="+mn-lt"/>
                        </a:rPr>
                        <a:t>Not operated(seconds)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period (seconds) the session is valid with no operation</a:t>
                      </a:r>
                      <a:endParaRPr kumimoji="1"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90991"/>
                  </a:ext>
                </a:extLst>
              </a:tr>
              <a:tr h="45026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Authentication duration : Maximum period (seconds)</a:t>
                      </a:r>
                      <a:endParaRPr kumimoji="1" lang="ja-JP" altLang="en-US" sz="12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time period (seconds) a session.</a:t>
                      </a:r>
                      <a:endParaRPr kumimoji="1" lang="en-US" altLang="ja-JP" sz="12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28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4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 bwMode="auto">
          <a:xfrm>
            <a:off x="165720" y="5096450"/>
            <a:ext cx="8798890" cy="1368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+mn-ea"/>
              </a:rPr>
              <a:t>2.2</a:t>
            </a: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RBAC (Role Based </a:t>
            </a:r>
            <a:r>
              <a:rPr lang="en-US" altLang="ja-JP" dirty="0">
                <a:latin typeface="+mn-ea"/>
              </a:rPr>
              <a:t>A</a:t>
            </a:r>
            <a:r>
              <a:rPr lang="en-US" altLang="ja-JP" dirty="0" smtClean="0">
                <a:latin typeface="+mn-ea"/>
              </a:rPr>
              <a:t>ccess </a:t>
            </a:r>
            <a:r>
              <a:rPr lang="en-US" altLang="ja-JP" dirty="0">
                <a:latin typeface="+mn-ea"/>
              </a:rPr>
              <a:t>C</a:t>
            </a:r>
            <a:r>
              <a:rPr lang="en-US" altLang="ja-JP" dirty="0" smtClean="0">
                <a:latin typeface="+mn-ea"/>
              </a:rPr>
              <a:t>ontrol)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(1/4)</a:t>
            </a:r>
            <a:endParaRPr kumimoji="1" lang="ja-JP" altLang="en-US" spc="-150" dirty="0"/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5720" y="1484730"/>
            <a:ext cx="8798890" cy="3384000"/>
          </a:xfrm>
          <a:prstGeom prst="rect">
            <a:avLst/>
          </a:prstGeom>
          <a:solidFill>
            <a:srgbClr val="E7F1FF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wordArtVertRtl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288330" y="1595848"/>
            <a:ext cx="6660000" cy="509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61955" y="1679062"/>
            <a:ext cx="27533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  <a:t>.1</a:t>
            </a:r>
            <a:r>
              <a:rPr lang="ja-JP" altLang="en-US" b="1" dirty="0" smtClean="0">
                <a:solidFill>
                  <a:schemeClr val="bg1">
                    <a:lumMod val="85000"/>
                  </a:schemeClr>
                </a:solidFill>
              </a:rPr>
              <a:t>　</a:t>
            </a:r>
            <a:r>
              <a:rPr lang="en-US" altLang="ja-JP" b="1" dirty="0" smtClean="0">
                <a:solidFill>
                  <a:schemeClr val="bg1">
                    <a:lumMod val="85000"/>
                  </a:schemeClr>
                </a:solidFill>
              </a:rPr>
              <a:t>System settings</a:t>
            </a:r>
            <a:endParaRPr lang="ja-JP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989220" y="1694979"/>
            <a:ext cx="2880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System settings</a:t>
            </a:r>
            <a:endParaRPr kumimoji="1" lang="ja-JP" altLang="en-US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1622901" y="2251042"/>
            <a:ext cx="238770" cy="144020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88330" y="2512095"/>
            <a:ext cx="6660000" cy="2268000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1622901" y="4918772"/>
            <a:ext cx="238770" cy="137183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989220" y="2598693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Menu group list</a:t>
            </a:r>
            <a:endParaRPr kumimoji="1" lang="en-US" altLang="ja-JP" sz="1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989220" y="3680184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User list</a:t>
            </a:r>
            <a:endParaRPr kumimoji="1" lang="en-US" altLang="ja-JP" sz="1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989220" y="2959190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Menu list</a:t>
            </a:r>
            <a:endParaRPr kumimoji="1" lang="en-US" altLang="ja-JP" sz="1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3989220" y="3319687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Role list</a:t>
            </a:r>
            <a:endParaRPr lang="en-US" altLang="ja-JP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1955" y="2606744"/>
            <a:ext cx="38468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8DCDD"/>
                </a:solidFill>
              </a:rPr>
              <a:t>2</a:t>
            </a:r>
            <a:r>
              <a:rPr lang="en-US" altLang="ja-JP" b="1" dirty="0" smtClean="0">
                <a:solidFill>
                  <a:srgbClr val="F8DCDD"/>
                </a:solidFill>
              </a:rPr>
              <a:t>.2</a:t>
            </a:r>
            <a:r>
              <a:rPr lang="ja-JP" altLang="en-US" b="1" dirty="0" smtClean="0">
                <a:solidFill>
                  <a:srgbClr val="F8DCDD"/>
                </a:solidFill>
              </a:rPr>
              <a:t>　</a:t>
            </a:r>
            <a:r>
              <a:rPr lang="en-US" altLang="ja-JP" b="1" dirty="0" smtClean="0">
                <a:solidFill>
                  <a:srgbClr val="F8DCDD"/>
                </a:solidFill>
              </a:rPr>
              <a:t>RBAC</a:t>
            </a:r>
          </a:p>
          <a:p>
            <a:r>
              <a:rPr lang="ja-JP" altLang="en-US" b="1" dirty="0">
                <a:solidFill>
                  <a:srgbClr val="F8DCDD"/>
                </a:solidFill>
              </a:rPr>
              <a:t>　</a:t>
            </a:r>
            <a:r>
              <a:rPr lang="ja-JP" altLang="en-US" b="1" dirty="0" smtClean="0">
                <a:solidFill>
                  <a:srgbClr val="F8DCDD"/>
                </a:solidFill>
              </a:rPr>
              <a:t>　</a:t>
            </a:r>
            <a:r>
              <a:rPr lang="ja-JP" altLang="en-US" sz="1600" b="1" dirty="0" smtClean="0">
                <a:solidFill>
                  <a:srgbClr val="F8DCDD"/>
                </a:solidFill>
              </a:rPr>
              <a:t>（</a:t>
            </a:r>
            <a:r>
              <a:rPr lang="en-US" altLang="ja-JP" sz="1600" b="1" dirty="0" smtClean="0">
                <a:solidFill>
                  <a:srgbClr val="F8DCDD"/>
                </a:solidFill>
              </a:rPr>
              <a:t>Role based access control</a:t>
            </a:r>
            <a:r>
              <a:rPr lang="ja-JP" altLang="en-US" sz="1600" b="1" dirty="0" smtClean="0">
                <a:solidFill>
                  <a:srgbClr val="F8DCDD"/>
                </a:solidFill>
              </a:rPr>
              <a:t>）</a:t>
            </a:r>
            <a:endParaRPr lang="ja-JP" altLang="en-US" sz="1600" b="1" dirty="0">
              <a:solidFill>
                <a:srgbClr val="F8DCDD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3989220" y="4040681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Role/Menu link list</a:t>
            </a:r>
            <a:endParaRPr kumimoji="1" lang="en-US" altLang="ja-JP" sz="1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989220" y="4401180"/>
            <a:ext cx="2880000" cy="324000"/>
          </a:xfrm>
          <a:prstGeom prst="rect">
            <a:avLst/>
          </a:prstGeom>
          <a:solidFill>
            <a:srgbClr val="F8DCDD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C00000"/>
                </a:solidFill>
                <a:latin typeface="+mn-ea"/>
              </a:rPr>
              <a:t>Role/User link list</a:t>
            </a:r>
            <a:endParaRPr kumimoji="1" lang="en-US" altLang="ja-JP" sz="1400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23470" y="1584263"/>
            <a:ext cx="1851789" cy="646331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solidFill>
                  <a:srgbClr val="C00000"/>
                </a:solidFill>
                <a:latin typeface="+mn-ea"/>
              </a:rPr>
              <a:t>Management </a:t>
            </a:r>
            <a:br>
              <a:rPr lang="en-US" altLang="ja-JP" b="1" dirty="0" smtClean="0">
                <a:solidFill>
                  <a:srgbClr val="C00000"/>
                </a:solidFill>
                <a:latin typeface="+mn-ea"/>
              </a:rPr>
            </a:br>
            <a:r>
              <a:rPr lang="en-US" altLang="ja-JP" b="1" dirty="0" smtClean="0">
                <a:solidFill>
                  <a:srgbClr val="C00000"/>
                </a:solidFill>
                <a:latin typeface="+mn-ea"/>
              </a:rPr>
              <a:t>Console</a:t>
            </a:r>
            <a:endParaRPr lang="ja-JP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474765" y="5203840"/>
            <a:ext cx="1148712" cy="646331"/>
          </a:xfrm>
          <a:prstGeom prst="rect">
            <a:avLst/>
          </a:prstGeom>
          <a:ln>
            <a:noFill/>
          </a:ln>
        </p:spPr>
        <p:txBody>
          <a:bodyPr vert="horz" wrap="none">
            <a:sp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Export/</a:t>
            </a:r>
            <a:br>
              <a:rPr lang="en-US" altLang="ja-JP" b="1" dirty="0" smtClean="0">
                <a:latin typeface="+mn-ea"/>
              </a:rPr>
            </a:br>
            <a:r>
              <a:rPr lang="en-US" altLang="ja-JP" b="1" dirty="0" smtClean="0">
                <a:latin typeface="+mn-ea"/>
              </a:rPr>
              <a:t>Import</a:t>
            </a:r>
            <a:endParaRPr lang="ja-JP" altLang="en-US" b="1" dirty="0">
              <a:latin typeface="+mn-ea"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288330" y="5188601"/>
            <a:ext cx="6660000" cy="1188000"/>
          </a:xfrm>
          <a:prstGeom prst="rect">
            <a:avLst/>
          </a:prstGeom>
          <a:solidFill>
            <a:schemeClr val="accent6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1955" y="5273418"/>
            <a:ext cx="26375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2.3</a:t>
            </a:r>
            <a:r>
              <a:rPr lang="ja-JP" altLang="en-US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ja-JP" b="1" dirty="0" smtClean="0">
                <a:solidFill>
                  <a:schemeClr val="bg1"/>
                </a:solidFill>
              </a:rPr>
              <a:t>Export/Import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989220" y="5632015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Import Menu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989220" y="5985400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Export/Import Menu list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89220" y="5278629"/>
            <a:ext cx="2880000" cy="324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n-ea"/>
              </a:rPr>
              <a:t>Export Menu</a:t>
            </a:r>
            <a:endParaRPr kumimoji="1" lang="ja-JP" altLang="en-US" sz="1400" b="1" dirty="0" smtClean="0"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76449"/>
              </p:ext>
            </p:extLst>
          </p:nvPr>
        </p:nvGraphicFramePr>
        <p:xfrm>
          <a:off x="165720" y="893877"/>
          <a:ext cx="8783891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90">
                  <a:extLst>
                    <a:ext uri="{9D8B030D-6E8A-4147-A177-3AD203B41FA5}">
                      <a16:colId xmlns:a16="http://schemas.microsoft.com/office/drawing/2014/main" val="3443294660"/>
                    </a:ext>
                  </a:extLst>
                </a:gridCol>
                <a:gridCol w="2952410">
                  <a:extLst>
                    <a:ext uri="{9D8B030D-6E8A-4147-A177-3AD203B41FA5}">
                      <a16:colId xmlns:a16="http://schemas.microsoft.com/office/drawing/2014/main" val="1102337890"/>
                    </a:ext>
                  </a:extLst>
                </a:gridCol>
                <a:gridCol w="2073291">
                  <a:extLst>
                    <a:ext uri="{9D8B030D-6E8A-4147-A177-3AD203B41FA5}">
                      <a16:colId xmlns:a16="http://schemas.microsoft.com/office/drawing/2014/main" val="182305979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Workflow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accent6"/>
                          </a:solidFill>
                        </a:rPr>
                        <a:t>Menu</a:t>
                      </a:r>
                      <a:endParaRPr kumimoji="1" lang="ja-JP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pc="0" dirty="0" smtClean="0">
                          <a:solidFill>
                            <a:schemeClr val="accent6"/>
                          </a:solidFill>
                        </a:rPr>
                        <a:t>Menu</a:t>
                      </a:r>
                      <a:r>
                        <a:rPr kumimoji="1" lang="en-US" altLang="ja-JP" spc="0" baseline="0" dirty="0" smtClean="0">
                          <a:solidFill>
                            <a:schemeClr val="accent6"/>
                          </a:solidFill>
                        </a:rPr>
                        <a:t> Group</a:t>
                      </a:r>
                      <a:endParaRPr kumimoji="1" lang="ja-JP" altLang="en-US" spc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3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2218</Words>
  <Application>Microsoft Office PowerPoint</Application>
  <PresentationFormat>画面に合わせる (4:3)</PresentationFormat>
  <Paragraphs>482</Paragraphs>
  <Slides>32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43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document</vt:lpstr>
      <vt:lpstr>1.2　Standard workflow for Management Console and Export/Import</vt:lpstr>
      <vt:lpstr>1.3　Standard workflow for Basic Console and Symphony</vt:lpstr>
      <vt:lpstr>2.1　System Settings　(1/2)</vt:lpstr>
      <vt:lpstr>2.1　System Settings　(2/2)</vt:lpstr>
      <vt:lpstr>2.2　RBAC (Role Based Access Control) (1/4)</vt:lpstr>
      <vt:lpstr>2.2　RBAC (Role Based Access Control) (2/4)</vt:lpstr>
      <vt:lpstr>2.2　RBAC (Role Based Access Control) (3/4)</vt:lpstr>
      <vt:lpstr>2.2　RBAC (Role Based Access Control) (4/4)</vt:lpstr>
      <vt:lpstr>2.3　Export/Import　(1/2)</vt:lpstr>
      <vt:lpstr>2.3　Export/Import　(2/2)</vt:lpstr>
      <vt:lpstr>2.4　Device management in ITA　(1/3)</vt:lpstr>
      <vt:lpstr>2.4　Device management in ITA　(2/3)</vt:lpstr>
      <vt:lpstr>2.4　Device management in ITA   (3/3)</vt:lpstr>
      <vt:lpstr>2.5　Operation overview　(1/2)</vt:lpstr>
      <vt:lpstr>2.5　Operation overview　(2/2)</vt:lpstr>
      <vt:lpstr>2.6　Symphony class definition　(1/4)</vt:lpstr>
      <vt:lpstr>2.6　Symphony class definition　(2/4)</vt:lpstr>
      <vt:lpstr>2.6　Symphony class definition　(3/4)</vt:lpstr>
      <vt:lpstr>2.6　Symphony class definition　(4/4)</vt:lpstr>
      <vt:lpstr>2.7　Symphony Execution　(1/8)</vt:lpstr>
      <vt:lpstr>2.7　Symphony Execution　(2/8)</vt:lpstr>
      <vt:lpstr>2.7　Symphony Execution　(3/8)</vt:lpstr>
      <vt:lpstr>2.7　Symphony Execution　(4/8)</vt:lpstr>
      <vt:lpstr>2.7　Symphony Execution　(5/8)</vt:lpstr>
      <vt:lpstr>2.7　Symphony Execution　(6/8)</vt:lpstr>
      <vt:lpstr>2.7　Symphony Execution　(7/8)</vt:lpstr>
      <vt:lpstr>2.7　Symphony Execution　(8/8)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2020-12-04T01:37:15Z</dcterms:modified>
</cp:coreProperties>
</file>