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87"/>
  </p:notesMasterIdLst>
  <p:handoutMasterIdLst>
    <p:handoutMasterId r:id="rId88"/>
  </p:handoutMasterIdLst>
  <p:sldIdLst>
    <p:sldId id="262" r:id="rId3"/>
    <p:sldId id="687" r:id="rId4"/>
    <p:sldId id="688" r:id="rId5"/>
    <p:sldId id="508" r:id="rId6"/>
    <p:sldId id="582" r:id="rId7"/>
    <p:sldId id="594" r:id="rId8"/>
    <p:sldId id="595" r:id="rId9"/>
    <p:sldId id="513" r:id="rId10"/>
    <p:sldId id="583" r:id="rId11"/>
    <p:sldId id="599" r:id="rId12"/>
    <p:sldId id="600" r:id="rId13"/>
    <p:sldId id="601" r:id="rId14"/>
    <p:sldId id="614" r:id="rId15"/>
    <p:sldId id="609" r:id="rId16"/>
    <p:sldId id="694" r:id="rId17"/>
    <p:sldId id="689" r:id="rId18"/>
    <p:sldId id="612" r:id="rId19"/>
    <p:sldId id="617" r:id="rId20"/>
    <p:sldId id="602" r:id="rId21"/>
    <p:sldId id="603" r:id="rId22"/>
    <p:sldId id="604" r:id="rId23"/>
    <p:sldId id="618" r:id="rId24"/>
    <p:sldId id="619" r:id="rId25"/>
    <p:sldId id="681" r:id="rId26"/>
    <p:sldId id="605" r:id="rId27"/>
    <p:sldId id="620" r:id="rId28"/>
    <p:sldId id="621" r:id="rId29"/>
    <p:sldId id="606" r:id="rId30"/>
    <p:sldId id="607" r:id="rId31"/>
    <p:sldId id="682" r:id="rId32"/>
    <p:sldId id="615" r:id="rId33"/>
    <p:sldId id="616" r:id="rId34"/>
    <p:sldId id="586" r:id="rId35"/>
    <p:sldId id="592" r:id="rId36"/>
    <p:sldId id="622" r:id="rId37"/>
    <p:sldId id="623" r:id="rId38"/>
    <p:sldId id="628" r:id="rId39"/>
    <p:sldId id="629" r:id="rId40"/>
    <p:sldId id="624" r:id="rId41"/>
    <p:sldId id="625" r:id="rId42"/>
    <p:sldId id="626" r:id="rId43"/>
    <p:sldId id="631" r:id="rId44"/>
    <p:sldId id="627" r:id="rId45"/>
    <p:sldId id="634" r:id="rId46"/>
    <p:sldId id="635" r:id="rId47"/>
    <p:sldId id="636" r:id="rId48"/>
    <p:sldId id="637" r:id="rId49"/>
    <p:sldId id="632" r:id="rId50"/>
    <p:sldId id="691" r:id="rId51"/>
    <p:sldId id="638" r:id="rId52"/>
    <p:sldId id="639" r:id="rId53"/>
    <p:sldId id="640" r:id="rId54"/>
    <p:sldId id="641" r:id="rId55"/>
    <p:sldId id="693" r:id="rId56"/>
    <p:sldId id="690" r:id="rId57"/>
    <p:sldId id="643" r:id="rId58"/>
    <p:sldId id="644" r:id="rId59"/>
    <p:sldId id="645" r:id="rId60"/>
    <p:sldId id="647" r:id="rId61"/>
    <p:sldId id="685" r:id="rId62"/>
    <p:sldId id="648" r:id="rId63"/>
    <p:sldId id="646" r:id="rId64"/>
    <p:sldId id="649" r:id="rId65"/>
    <p:sldId id="650" r:id="rId66"/>
    <p:sldId id="651" r:id="rId67"/>
    <p:sldId id="652" r:id="rId68"/>
    <p:sldId id="655" r:id="rId69"/>
    <p:sldId id="656" r:id="rId70"/>
    <p:sldId id="683" r:id="rId71"/>
    <p:sldId id="658" r:id="rId72"/>
    <p:sldId id="659" r:id="rId73"/>
    <p:sldId id="660" r:id="rId74"/>
    <p:sldId id="680" r:id="rId75"/>
    <p:sldId id="684" r:id="rId76"/>
    <p:sldId id="662" r:id="rId77"/>
    <p:sldId id="663" r:id="rId78"/>
    <p:sldId id="676" r:id="rId79"/>
    <p:sldId id="677" r:id="rId80"/>
    <p:sldId id="678" r:id="rId81"/>
    <p:sldId id="668" r:id="rId82"/>
    <p:sldId id="669" r:id="rId83"/>
    <p:sldId id="686" r:id="rId84"/>
    <p:sldId id="670" r:id="rId85"/>
    <p:sldId id="588" r:id="rId86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687"/>
            <p14:sldId id="688"/>
          </p14:sldIdLst>
        </p14:section>
        <p14:section name="はじめに" id="{B81141D6-5160-4643-8D51-022CC5C4BDB9}">
          <p14:sldIdLst>
            <p14:sldId id="508"/>
            <p14:sldId id="582"/>
            <p14:sldId id="594"/>
            <p14:sldId id="595"/>
          </p14:sldIdLst>
        </p14:section>
        <p14:section name="1.　実習１【収集機能】ターゲットホストのOS情報を収集する" id="{A8A060BF-92DF-4F47-AFEF-F5FA058AAEFB}">
          <p14:sldIdLst>
            <p14:sldId id="513"/>
            <p14:sldId id="583"/>
            <p14:sldId id="599"/>
            <p14:sldId id="600"/>
            <p14:sldId id="601"/>
            <p14:sldId id="614"/>
            <p14:sldId id="609"/>
            <p14:sldId id="694"/>
            <p14:sldId id="689"/>
            <p14:sldId id="612"/>
            <p14:sldId id="617"/>
            <p14:sldId id="602"/>
            <p14:sldId id="603"/>
            <p14:sldId id="604"/>
            <p14:sldId id="618"/>
            <p14:sldId id="619"/>
            <p14:sldId id="681"/>
            <p14:sldId id="605"/>
            <p14:sldId id="620"/>
            <p14:sldId id="621"/>
            <p14:sldId id="606"/>
            <p14:sldId id="607"/>
            <p14:sldId id="682"/>
            <p14:sldId id="615"/>
            <p14:sldId id="616"/>
          </p14:sldIdLst>
        </p14:section>
        <p14:section name="2.　実習２【比較機能】実習１で収集した値と期待値を比較する" id="{BA154EAA-6AFD-4FFC-B3DB-3A85951358C1}">
          <p14:sldIdLst>
            <p14:sldId id="586"/>
            <p14:sldId id="592"/>
            <p14:sldId id="622"/>
            <p14:sldId id="623"/>
            <p14:sldId id="628"/>
            <p14:sldId id="629"/>
            <p14:sldId id="624"/>
            <p14:sldId id="625"/>
            <p14:sldId id="626"/>
            <p14:sldId id="631"/>
            <p14:sldId id="627"/>
            <p14:sldId id="634"/>
            <p14:sldId id="635"/>
            <p14:sldId id="636"/>
            <p14:sldId id="637"/>
          </p14:sldIdLst>
        </p14:section>
        <p14:section name="3.　実習３【収集機能】ターゲットホストのSSL証明書ファイルを収集する" id="{C3B2700A-6D1D-4D16-822E-C0C10A1444E2}">
          <p14:sldIdLst>
            <p14:sldId id="632"/>
            <p14:sldId id="691"/>
            <p14:sldId id="638"/>
            <p14:sldId id="639"/>
            <p14:sldId id="640"/>
            <p14:sldId id="641"/>
            <p14:sldId id="693"/>
            <p14:sldId id="690"/>
            <p14:sldId id="643"/>
            <p14:sldId id="644"/>
            <p14:sldId id="645"/>
            <p14:sldId id="647"/>
            <p14:sldId id="685"/>
            <p14:sldId id="648"/>
            <p14:sldId id="646"/>
            <p14:sldId id="649"/>
            <p14:sldId id="650"/>
            <p14:sldId id="651"/>
            <p14:sldId id="652"/>
            <p14:sldId id="655"/>
            <p14:sldId id="656"/>
            <p14:sldId id="683"/>
            <p14:sldId id="658"/>
            <p14:sldId id="659"/>
          </p14:sldIdLst>
        </p14:section>
        <p14:section name="4.　実習４【比較機能】実習３で収集したSSL証明書ファイルを、異なる日時に収集したファイルと比較する" id="{2B329C1A-A226-4ADD-BDBD-E38F8B37FEDF}">
          <p14:sldIdLst>
            <p14:sldId id="660"/>
            <p14:sldId id="680"/>
            <p14:sldId id="684"/>
            <p14:sldId id="662"/>
            <p14:sldId id="663"/>
            <p14:sldId id="676"/>
            <p14:sldId id="677"/>
            <p14:sldId id="678"/>
            <p14:sldId id="668"/>
            <p14:sldId id="669"/>
            <p14:sldId id="686"/>
            <p14:sldId id="670"/>
          </p14:sldIdLst>
        </p14:section>
        <p14:section name="末尾" id="{002195B8-3B80-4C92-AA0C-B8C141384753}">
          <p14:sldIdLst>
            <p14:sldId id="5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6D"/>
    <a:srgbClr val="FAE6E7"/>
    <a:srgbClr val="FFCCFF"/>
    <a:srgbClr val="C8E5E6"/>
    <a:srgbClr val="FFFFCC"/>
    <a:srgbClr val="FF8585"/>
    <a:srgbClr val="F6F4D6"/>
    <a:srgbClr val="FFCC99"/>
    <a:srgbClr val="FFFFE5"/>
    <a:srgbClr val="3A97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4" autoAdjust="0"/>
    <p:restoredTop sz="96391" autoAdjust="0"/>
  </p:normalViewPr>
  <p:slideViewPr>
    <p:cSldViewPr>
      <p:cViewPr varScale="1">
        <p:scale>
          <a:sx n="103" d="100"/>
          <a:sy n="103" d="100"/>
        </p:scale>
        <p:origin x="1224" y="90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commentAuthors" Target="commentAuthor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handoutMaster" Target="handoutMasters/handout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2022/6/3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2022/6/3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9.xml"/><Relationship Id="rId18" Type="http://schemas.openxmlformats.org/officeDocument/2006/relationships/slide" Target="slide29.xml"/><Relationship Id="rId26" Type="http://schemas.openxmlformats.org/officeDocument/2006/relationships/slide" Target="slide43.xml"/><Relationship Id="rId3" Type="http://schemas.openxmlformats.org/officeDocument/2006/relationships/slide" Target="slide6.xml"/><Relationship Id="rId21" Type="http://schemas.openxmlformats.org/officeDocument/2006/relationships/slide" Target="slide35.xml"/><Relationship Id="rId7" Type="http://schemas.openxmlformats.org/officeDocument/2006/relationships/slide" Target="slide11.xml"/><Relationship Id="rId12" Type="http://schemas.openxmlformats.org/officeDocument/2006/relationships/slide" Target="slide17.xml"/><Relationship Id="rId17" Type="http://schemas.openxmlformats.org/officeDocument/2006/relationships/slide" Target="slide28.xml"/><Relationship Id="rId25" Type="http://schemas.openxmlformats.org/officeDocument/2006/relationships/slide" Target="slide41.xml"/><Relationship Id="rId2" Type="http://schemas.openxmlformats.org/officeDocument/2006/relationships/slide" Target="slide5.xml"/><Relationship Id="rId16" Type="http://schemas.openxmlformats.org/officeDocument/2006/relationships/slide" Target="slide25.xml"/><Relationship Id="rId20" Type="http://schemas.openxmlformats.org/officeDocument/2006/relationships/slide" Target="slide3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0.xml"/><Relationship Id="rId11" Type="http://schemas.openxmlformats.org/officeDocument/2006/relationships/slide" Target="slide16.xml"/><Relationship Id="rId24" Type="http://schemas.openxmlformats.org/officeDocument/2006/relationships/slide" Target="slide40.xml"/><Relationship Id="rId5" Type="http://schemas.openxmlformats.org/officeDocument/2006/relationships/slide" Target="slide9.xml"/><Relationship Id="rId15" Type="http://schemas.openxmlformats.org/officeDocument/2006/relationships/slide" Target="slide21.xml"/><Relationship Id="rId23" Type="http://schemas.openxmlformats.org/officeDocument/2006/relationships/slide" Target="slide39.xml"/><Relationship Id="rId10" Type="http://schemas.openxmlformats.org/officeDocument/2006/relationships/slide" Target="slide14.xml"/><Relationship Id="rId19" Type="http://schemas.openxmlformats.org/officeDocument/2006/relationships/slide" Target="slide31.xml"/><Relationship Id="rId4" Type="http://schemas.openxmlformats.org/officeDocument/2006/relationships/slide" Target="slide7.xml"/><Relationship Id="rId9" Type="http://schemas.openxmlformats.org/officeDocument/2006/relationships/slide" Target="slide13.xml"/><Relationship Id="rId14" Type="http://schemas.openxmlformats.org/officeDocument/2006/relationships/slide" Target="slide20.xml"/><Relationship Id="rId22" Type="http://schemas.openxmlformats.org/officeDocument/2006/relationships/slide" Target="slide36.xml"/><Relationship Id="rId27" Type="http://schemas.openxmlformats.org/officeDocument/2006/relationships/slide" Target="slide4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3.xml"/><Relationship Id="rId13" Type="http://schemas.openxmlformats.org/officeDocument/2006/relationships/slide" Target="slide63.xml"/><Relationship Id="rId18" Type="http://schemas.openxmlformats.org/officeDocument/2006/relationships/slide" Target="slide73.xml"/><Relationship Id="rId3" Type="http://schemas.openxmlformats.org/officeDocument/2006/relationships/slide" Target="slide46.xml"/><Relationship Id="rId21" Type="http://schemas.openxmlformats.org/officeDocument/2006/relationships/slide" Target="slide77.xml"/><Relationship Id="rId7" Type="http://schemas.openxmlformats.org/officeDocument/2006/relationships/slide" Target="slide52.xml"/><Relationship Id="rId12" Type="http://schemas.openxmlformats.org/officeDocument/2006/relationships/slide" Target="slide62.xml"/><Relationship Id="rId17" Type="http://schemas.openxmlformats.org/officeDocument/2006/relationships/slide" Target="slide70.xml"/><Relationship Id="rId25" Type="http://schemas.openxmlformats.org/officeDocument/2006/relationships/slide" Target="slide81.xml"/><Relationship Id="rId2" Type="http://schemas.openxmlformats.org/officeDocument/2006/relationships/slide" Target="slide45.xml"/><Relationship Id="rId16" Type="http://schemas.openxmlformats.org/officeDocument/2006/relationships/slide" Target="slide68.xml"/><Relationship Id="rId20" Type="http://schemas.openxmlformats.org/officeDocument/2006/relationships/slide" Target="slide76.xml"/><Relationship Id="rId1" Type="http://schemas.openxmlformats.org/officeDocument/2006/relationships/slideLayout" Target="../slideLayouts/slideLayout9.xml"/><Relationship Id="rId6" Type="http://schemas.openxmlformats.org/officeDocument/2006/relationships/slide" Target="slide51.xml"/><Relationship Id="rId11" Type="http://schemas.openxmlformats.org/officeDocument/2006/relationships/slide" Target="slide59.xml"/><Relationship Id="rId24" Type="http://schemas.openxmlformats.org/officeDocument/2006/relationships/slide" Target="slide80.xml"/><Relationship Id="rId5" Type="http://schemas.openxmlformats.org/officeDocument/2006/relationships/slide" Target="slide50.xml"/><Relationship Id="rId15" Type="http://schemas.openxmlformats.org/officeDocument/2006/relationships/slide" Target="slide67.xml"/><Relationship Id="rId23" Type="http://schemas.openxmlformats.org/officeDocument/2006/relationships/slide" Target="slide79.xml"/><Relationship Id="rId10" Type="http://schemas.openxmlformats.org/officeDocument/2006/relationships/slide" Target="slide58.xml"/><Relationship Id="rId19" Type="http://schemas.openxmlformats.org/officeDocument/2006/relationships/slide" Target="slide75.xml"/><Relationship Id="rId4" Type="http://schemas.openxmlformats.org/officeDocument/2006/relationships/slide" Target="slide49.xml"/><Relationship Id="rId9" Type="http://schemas.openxmlformats.org/officeDocument/2006/relationships/slide" Target="slide56.xml"/><Relationship Id="rId14" Type="http://schemas.openxmlformats.org/officeDocument/2006/relationships/slide" Target="slide66.xml"/><Relationship Id="rId22" Type="http://schemas.openxmlformats.org/officeDocument/2006/relationships/slide" Target="slide7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" Target="slide4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56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slide" Target="slide8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/>
              <a:t>Exastro IT Automation Version 1.10</a:t>
            </a:r>
          </a:p>
          <a:p>
            <a:r>
              <a:rPr lang="en-US" altLang="ja-JP" dirty="0" err="1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356990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kern="0" spc="-1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収集機能・比較機能</a:t>
            </a:r>
            <a:endParaRPr lang="en-US" altLang="ja-JP" sz="4800" b="1" kern="0" spc="-1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4800" b="1" kern="0" spc="-1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【</a:t>
            </a:r>
            <a:r>
              <a:rPr lang="ja-JP" altLang="en-US" sz="4800" b="1" kern="0" spc="-1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実習編</a:t>
            </a:r>
            <a:r>
              <a:rPr lang="en-US" altLang="ja-JP" sz="4800" b="1" kern="0" spc="-1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】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 ターゲットホストの登録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ターゲットホストの接続情報を登録する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「機器一覧」から登録します。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ja-JP" altLang="en-US" b="1" dirty="0"/>
              <a:t>基本コンソール ＞ 機器一覧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登録 ＞ 登録開始を押下する。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各項目で下表のように選択または入力し、［登録］ボタンを押下する。</a:t>
            </a:r>
            <a:endParaRPr lang="en-US" altLang="ja-JP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071489"/>
              </p:ext>
            </p:extLst>
          </p:nvPr>
        </p:nvGraphicFramePr>
        <p:xfrm>
          <a:off x="539440" y="4344246"/>
          <a:ext cx="8026528" cy="1590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349693">
                  <a:extLst>
                    <a:ext uri="{9D8B030D-6E8A-4147-A177-3AD203B41FA5}">
                      <a16:colId xmlns:a16="http://schemas.microsoft.com/office/drawing/2014/main" val="621221898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311871197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55054434"/>
                    </a:ext>
                  </a:extLst>
                </a:gridCol>
                <a:gridCol w="1313269">
                  <a:extLst>
                    <a:ext uri="{9D8B030D-6E8A-4147-A177-3AD203B41FA5}">
                      <a16:colId xmlns:a16="http://schemas.microsoft.com/office/drawing/2014/main" val="1892676084"/>
                    </a:ext>
                  </a:extLst>
                </a:gridCol>
                <a:gridCol w="1545628">
                  <a:extLst>
                    <a:ext uri="{9D8B030D-6E8A-4147-A177-3AD203B41FA5}">
                      <a16:colId xmlns:a16="http://schemas.microsoft.com/office/drawing/2014/main" val="2088706341"/>
                    </a:ext>
                  </a:extLst>
                </a:gridCol>
              </a:tblGrid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HW</a:t>
                      </a:r>
                    </a:p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機器種別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ホスト名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（任意の名称）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IP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アドレス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（ご使用の環境に応じて）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ログイン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ユーザ</a:t>
                      </a:r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（ご使用の環境に応じて）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ログインパスワード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Ansible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利用情報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504000"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管理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ログイン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パスワード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（ご使用の環境に応じて）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Legacy/Role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利用情報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89349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認証方式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82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SV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targethost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/>
                        <a:t>192.0.2.1</a:t>
                      </a:r>
                      <a:endParaRPr kumimoji="1" lang="en-US" altLang="ja-JP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root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●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********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パスワード認証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b="11594"/>
          <a:stretch/>
        </p:blipFill>
        <p:spPr>
          <a:xfrm>
            <a:off x="6257355" y="3214561"/>
            <a:ext cx="1885483" cy="955358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41" y="3198305"/>
            <a:ext cx="5472760" cy="971613"/>
          </a:xfrm>
          <a:prstGeom prst="rect">
            <a:avLst/>
          </a:prstGeom>
          <a:ln w="19050">
            <a:noFill/>
          </a:ln>
        </p:spPr>
      </p:pic>
      <p:sp>
        <p:nvSpPr>
          <p:cNvPr id="5" name="正方形/長方形 4"/>
          <p:cNvSpPr/>
          <p:nvPr/>
        </p:nvSpPr>
        <p:spPr bwMode="auto">
          <a:xfrm>
            <a:off x="539440" y="3214405"/>
            <a:ext cx="7603398" cy="93333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046327" y="3214405"/>
            <a:ext cx="658722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159214" y="3214405"/>
            <a:ext cx="618741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705049" y="3214405"/>
            <a:ext cx="614770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319819" y="3214405"/>
            <a:ext cx="589488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4784565" y="3355626"/>
            <a:ext cx="612000" cy="792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396565" y="3355626"/>
            <a:ext cx="615636" cy="792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10"/>
          <p:cNvSpPr/>
          <p:nvPr/>
        </p:nvSpPr>
        <p:spPr>
          <a:xfrm>
            <a:off x="6032099" y="3171623"/>
            <a:ext cx="165617" cy="1041233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237457" y="3427636"/>
            <a:ext cx="1280030" cy="7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172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1.2 </a:t>
            </a:r>
            <a:r>
              <a:rPr lang="ja-JP" altLang="en-US" dirty="0"/>
              <a:t>オペレーションの登録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87359" y="833557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今回のオペレーションを登録する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オペレーションは</a:t>
            </a:r>
            <a:r>
              <a:rPr lang="en-US" altLang="ja-JP" dirty="0"/>
              <a:t>ITA</a:t>
            </a:r>
            <a:r>
              <a:rPr lang="ja-JP" altLang="en-US" dirty="0"/>
              <a:t>の自動作業一式を指します。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この後、関連するすべてのデータをオペレーションに紐付けていきます。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ja-JP" altLang="en-US" b="1" dirty="0"/>
              <a:t>基本コンソール ＞ オペレーション一覧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登録 ＞ 登録開始を押下する。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各項目で下表のように選択または入力し、［登録］ボタンを押下する。</a:t>
            </a:r>
            <a:endParaRPr lang="en-US" altLang="ja-JP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473320"/>
              </p:ext>
            </p:extLst>
          </p:nvPr>
        </p:nvGraphicFramePr>
        <p:xfrm>
          <a:off x="564317" y="4581160"/>
          <a:ext cx="3645218" cy="889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184718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オペレーション名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（任意の名称）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実施予定時間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（任意の時間）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GatherFacts1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2021/04/22 17:09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2"/>
          <a:srcRect l="1034" t="3981" r="1" b="40449"/>
          <a:stretch/>
        </p:blipFill>
        <p:spPr>
          <a:xfrm>
            <a:off x="564317" y="3494443"/>
            <a:ext cx="4510779" cy="936130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22" name="正方形/長方形 21"/>
          <p:cNvSpPr/>
          <p:nvPr/>
        </p:nvSpPr>
        <p:spPr>
          <a:xfrm>
            <a:off x="1763610" y="3481639"/>
            <a:ext cx="1008140" cy="9555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吹き出し 8"/>
          <p:cNvSpPr/>
          <p:nvPr/>
        </p:nvSpPr>
        <p:spPr bwMode="auto">
          <a:xfrm flipH="1">
            <a:off x="755468" y="5626023"/>
            <a:ext cx="3781943" cy="462413"/>
          </a:xfrm>
          <a:prstGeom prst="wedgeRoundRectCallout">
            <a:avLst>
              <a:gd name="adj1" fmla="val 34929"/>
              <a:gd name="adj2" fmla="val -84154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771750" y="3481639"/>
            <a:ext cx="1080150" cy="9555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865854" y="5723672"/>
            <a:ext cx="35283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オペレーション名は任意の名称です。</a:t>
            </a:r>
          </a:p>
        </p:txBody>
      </p:sp>
      <p:sp>
        <p:nvSpPr>
          <p:cNvPr id="12" name="角丸四角形吹き出し 11"/>
          <p:cNvSpPr/>
          <p:nvPr/>
        </p:nvSpPr>
        <p:spPr bwMode="auto">
          <a:xfrm flipH="1">
            <a:off x="4644010" y="4719026"/>
            <a:ext cx="3960550" cy="1030856"/>
          </a:xfrm>
          <a:prstGeom prst="wedgeRoundRectCallout">
            <a:avLst>
              <a:gd name="adj1" fmla="val 62475"/>
              <a:gd name="adj2" fmla="val 4280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801278" y="4856465"/>
            <a:ext cx="36966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実施予定時間は情報として入力できるようになっているもので、タイマーではありません。</a:t>
            </a:r>
          </a:p>
        </p:txBody>
      </p:sp>
    </p:spTree>
    <p:extLst>
      <p:ext uri="{BB962C8B-B14F-4D97-AF65-F5344CB8AC3E}">
        <p14:creationId xmlns:p14="http://schemas.microsoft.com/office/powerpoint/2010/main" val="103261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1.3 Movement</a:t>
            </a:r>
            <a:r>
              <a:rPr lang="ja-JP" altLang="en-US" dirty="0"/>
              <a:t>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/>
              <a:t>Ansible-Legacy</a:t>
            </a:r>
            <a:r>
              <a:rPr lang="ja-JP" altLang="en-US" b="1" dirty="0"/>
              <a:t>の</a:t>
            </a:r>
            <a:r>
              <a:rPr lang="en-US" altLang="ja-JP" b="1" dirty="0"/>
              <a:t>Movement</a:t>
            </a:r>
            <a:r>
              <a:rPr lang="ja-JP" altLang="en-US" b="1" dirty="0" err="1"/>
              <a:t>を登</a:t>
            </a:r>
            <a:r>
              <a:rPr lang="ja-JP" altLang="en-US" b="1" dirty="0"/>
              <a:t>録する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/>
              <a:t>Movement</a:t>
            </a:r>
            <a:r>
              <a:rPr lang="ja-JP" altLang="en-US" dirty="0"/>
              <a:t>とは、</a:t>
            </a:r>
            <a:r>
              <a:rPr lang="en-US" altLang="ja-JP" dirty="0"/>
              <a:t>ITA</a:t>
            </a:r>
            <a:r>
              <a:rPr lang="ja-JP" altLang="en-US" dirty="0"/>
              <a:t>の自動作業の最小単位で、ジョブを表します。</a:t>
            </a:r>
          </a:p>
          <a:p>
            <a:pPr marL="180000" lvl="1" indent="0">
              <a:buNone/>
            </a:pPr>
            <a:r>
              <a:rPr lang="ja-JP" altLang="en-US" dirty="0"/>
              <a:t>この後</a:t>
            </a:r>
            <a:r>
              <a:rPr lang="en-US" altLang="ja-JP" dirty="0"/>
              <a:t>Playbook</a:t>
            </a:r>
            <a:r>
              <a:rPr lang="ja-JP" altLang="en-US" dirty="0"/>
              <a:t>に紐付けて、</a:t>
            </a:r>
            <a:r>
              <a:rPr lang="en-US" altLang="ja-JP" dirty="0"/>
              <a:t>OS</a:t>
            </a:r>
            <a:r>
              <a:rPr lang="ja-JP" altLang="en-US" dirty="0"/>
              <a:t>情報を収集する</a:t>
            </a:r>
            <a:r>
              <a:rPr lang="en-US" altLang="ja-JP" dirty="0"/>
              <a:t>Movement</a:t>
            </a:r>
            <a:r>
              <a:rPr lang="ja-JP" altLang="en-US" dirty="0"/>
              <a:t>となります。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en-US" altLang="ja-JP" b="1" dirty="0"/>
              <a:t>Ansible-Legacy</a:t>
            </a:r>
            <a:r>
              <a:rPr lang="ja-JP" altLang="en-US" b="1" dirty="0"/>
              <a:t> ＞ </a:t>
            </a:r>
            <a:r>
              <a:rPr lang="en-US" altLang="ja-JP" b="1" dirty="0"/>
              <a:t>Movement</a:t>
            </a:r>
            <a:r>
              <a:rPr lang="ja-JP" altLang="en-US" b="1" dirty="0"/>
              <a:t>一覧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登録 ＞ 登録開始を押下する。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各項目で下表のように選択または入力し、［登録］ボタンを押下する。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663753"/>
              </p:ext>
            </p:extLst>
          </p:nvPr>
        </p:nvGraphicFramePr>
        <p:xfrm>
          <a:off x="560821" y="4684200"/>
          <a:ext cx="5685155" cy="1493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3068955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Movement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名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（任意の名称）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Ansible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利用情報 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75016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ホスト指定形式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ヘッダーセクション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/>
                        <a:t>GatherFacts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IP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- hosts: all</a:t>
                      </a:r>
                    </a:p>
                    <a:p>
                      <a:pPr algn="l"/>
                      <a:r>
                        <a:rPr kumimoji="1" lang="en-US" altLang="ja-JP" sz="1200" dirty="0"/>
                        <a:t>  remote_user: "{{ __</a:t>
                      </a:r>
                      <a:r>
                        <a:rPr kumimoji="1" lang="en-US" altLang="ja-JP" sz="1200" dirty="0" err="1"/>
                        <a:t>loginuser</a:t>
                      </a:r>
                      <a:r>
                        <a:rPr kumimoji="1" lang="en-US" altLang="ja-JP" sz="1200" dirty="0"/>
                        <a:t>__ }}"</a:t>
                      </a:r>
                    </a:p>
                    <a:p>
                      <a:pPr algn="l"/>
                      <a:r>
                        <a:rPr kumimoji="1" lang="en-US" altLang="ja-JP" sz="1200" dirty="0"/>
                        <a:t>  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gather_facts: yes</a:t>
                      </a:r>
                    </a:p>
                    <a:p>
                      <a:pPr algn="l"/>
                      <a:r>
                        <a:rPr kumimoji="1" lang="en-US" altLang="ja-JP" sz="1200" dirty="0"/>
                        <a:t>  become: yes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l="560" t="2311" b="45794"/>
          <a:stretch/>
        </p:blipFill>
        <p:spPr>
          <a:xfrm>
            <a:off x="560821" y="3494558"/>
            <a:ext cx="8065120" cy="936130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8" name="正方形/長方形 7"/>
          <p:cNvSpPr/>
          <p:nvPr/>
        </p:nvSpPr>
        <p:spPr>
          <a:xfrm>
            <a:off x="1142287" y="3516645"/>
            <a:ext cx="984006" cy="921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080957" y="3516645"/>
            <a:ext cx="1310070" cy="914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5466193" y="3516645"/>
            <a:ext cx="3159747" cy="914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吹き出し 12"/>
          <p:cNvSpPr/>
          <p:nvPr/>
        </p:nvSpPr>
        <p:spPr bwMode="auto">
          <a:xfrm flipH="1">
            <a:off x="6444252" y="4937487"/>
            <a:ext cx="2591259" cy="1161169"/>
          </a:xfrm>
          <a:prstGeom prst="wedgeRoundRectCallout">
            <a:avLst>
              <a:gd name="adj1" fmla="val 68230"/>
              <a:gd name="adj2" fmla="val 3638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516260" y="5066527"/>
            <a:ext cx="26277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FF0000"/>
                </a:solidFill>
              </a:rPr>
              <a:t>gather_facts</a:t>
            </a:r>
            <a:r>
              <a:rPr lang="ja-JP" altLang="en-US" sz="1600" dirty="0">
                <a:solidFill>
                  <a:srgbClr val="FF0000"/>
                </a:solidFill>
              </a:rPr>
              <a:t>を有効にします。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※</a:t>
            </a:r>
            <a:r>
              <a:rPr lang="ja-JP" altLang="en-US" sz="1200" dirty="0">
                <a:solidFill>
                  <a:srgbClr val="FF0000"/>
                </a:solidFill>
              </a:rPr>
              <a:t> 詳細は</a:t>
            </a:r>
            <a:r>
              <a:rPr lang="en-US" altLang="ja-JP" sz="1200" dirty="0">
                <a:solidFill>
                  <a:srgbClr val="FF0000"/>
                </a:solidFill>
                <a:hlinkClick r:id="rId3" action="ppaction://hlinksldjump"/>
              </a:rPr>
              <a:t>『1.3.1 </a:t>
            </a:r>
            <a:r>
              <a:rPr lang="ja-JP" altLang="en-US" sz="1200" dirty="0">
                <a:solidFill>
                  <a:srgbClr val="FF0000"/>
                </a:solidFill>
                <a:hlinkClick r:id="rId3" action="ppaction://hlinksldjump"/>
              </a:rPr>
              <a:t>ヘッダーセクションと</a:t>
            </a:r>
            <a:r>
              <a:rPr lang="en-US" altLang="ja-JP" sz="1200" dirty="0" err="1">
                <a:solidFill>
                  <a:srgbClr val="FF0000"/>
                </a:solidFill>
                <a:hlinkClick r:id="rId3" action="ppaction://hlinksldjump"/>
              </a:rPr>
              <a:t>gather_facts</a:t>
            </a:r>
            <a:r>
              <a:rPr lang="en-US" altLang="ja-JP" sz="1200" dirty="0">
                <a:solidFill>
                  <a:srgbClr val="FF0000"/>
                </a:solidFill>
                <a:hlinkClick r:id="rId3" action="ppaction://hlinksldjump"/>
              </a:rPr>
              <a:t>』</a:t>
            </a:r>
            <a:r>
              <a:rPr lang="ja-JP" altLang="en-US" sz="1200" dirty="0">
                <a:solidFill>
                  <a:srgbClr val="FF0000"/>
                </a:solidFill>
              </a:rPr>
              <a:t>参照）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295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1.3.1 </a:t>
            </a:r>
            <a:r>
              <a:rPr lang="ja-JP" altLang="en-US" dirty="0"/>
              <a:t>ヘッダーセクションと</a:t>
            </a:r>
            <a:r>
              <a:rPr lang="en-US" altLang="ja-JP" dirty="0"/>
              <a:t>gather_facts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/>
              <a:t>gather_facts</a:t>
            </a:r>
            <a:r>
              <a:rPr lang="ja-JP" altLang="en-US" b="1" dirty="0"/>
              <a:t>を有効にする</a:t>
            </a:r>
            <a:endParaRPr lang="en-US" altLang="ja-JP" b="1" dirty="0"/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のデフォルトの設定では、</a:t>
            </a:r>
            <a:r>
              <a:rPr lang="en-US" altLang="ja-JP" dirty="0" err="1"/>
              <a:t>Ansible</a:t>
            </a:r>
            <a:r>
              <a:rPr lang="ja-JP" altLang="en-US" dirty="0"/>
              <a:t>の</a:t>
            </a:r>
            <a:r>
              <a:rPr lang="en-US" altLang="ja-JP" dirty="0"/>
              <a:t>Playbook</a:t>
            </a:r>
            <a:r>
              <a:rPr lang="ja-JP" altLang="en-US" dirty="0"/>
              <a:t>のヘッダーセクションの</a:t>
            </a:r>
            <a:r>
              <a:rPr lang="en-US" altLang="ja-JP" dirty="0" err="1"/>
              <a:t>gather_facts</a:t>
            </a:r>
            <a:r>
              <a:rPr lang="ja-JP" altLang="en-US" dirty="0"/>
              <a:t>が無効になっています。</a:t>
            </a:r>
            <a:endParaRPr lang="en-US" altLang="ja-JP" dirty="0"/>
          </a:p>
          <a:p>
            <a:pPr lvl="1"/>
            <a:r>
              <a:rPr lang="ja-JP" altLang="en-US" dirty="0"/>
              <a:t>この実習では</a:t>
            </a:r>
            <a:r>
              <a:rPr lang="en-US" altLang="ja-JP" dirty="0"/>
              <a:t>gather_facts</a:t>
            </a:r>
            <a:r>
              <a:rPr lang="ja-JP" altLang="en-US" dirty="0"/>
              <a:t>を使って</a:t>
            </a:r>
            <a:r>
              <a:rPr lang="en-US" altLang="ja-JP" dirty="0"/>
              <a:t>OS</a:t>
            </a:r>
            <a:r>
              <a:rPr lang="ja-JP" altLang="en-US" dirty="0"/>
              <a:t>情報を取得するため、ヘッダーセクションに下記のように入力して、有効にしておきます。</a:t>
            </a:r>
            <a:endParaRPr lang="en-US" altLang="ja-JP" dirty="0"/>
          </a:p>
          <a:p>
            <a:pPr lvl="1"/>
            <a:r>
              <a:rPr lang="ja-JP" altLang="en-US" dirty="0"/>
              <a:t>デフォルト値から変更する必要がない場合、ヘッダーセクションは空欄で</a:t>
            </a:r>
            <a:r>
              <a:rPr lang="en-US" altLang="ja-JP" dirty="0"/>
              <a:t>OK</a:t>
            </a:r>
            <a:r>
              <a:rPr lang="ja-JP" altLang="en-US" dirty="0"/>
              <a:t>です。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611450" y="3284980"/>
            <a:ext cx="7921100" cy="1536318"/>
            <a:chOff x="647698" y="2864693"/>
            <a:chExt cx="7921100" cy="1536318"/>
          </a:xfrm>
        </p:grpSpPr>
        <p:sp>
          <p:nvSpPr>
            <p:cNvPr id="12" name="正方形/長方形 11"/>
            <p:cNvSpPr/>
            <p:nvPr/>
          </p:nvSpPr>
          <p:spPr bwMode="auto">
            <a:xfrm>
              <a:off x="647698" y="3249011"/>
              <a:ext cx="3420000" cy="115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noFill/>
              <a:prstDash val="sysDash"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hosts: all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remote_user: "{{ __</a:t>
              </a:r>
              <a:r>
                <a:rPr lang="en-US" altLang="ja-JP" sz="16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loginuser</a:t>
              </a:r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 }}"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gather_facts: no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become: yes</a:t>
              </a:r>
              <a:endParaRPr kumimoji="1" lang="ja-JP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正方形/長方形 14"/>
            <p:cNvSpPr/>
            <p:nvPr/>
          </p:nvSpPr>
          <p:spPr bwMode="auto">
            <a:xfrm>
              <a:off x="5112318" y="3249011"/>
              <a:ext cx="3420000" cy="115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noFill/>
              <a:prstDash val="sysDash"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hosts: all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remote_user: "{{ __</a:t>
              </a:r>
              <a:r>
                <a:rPr lang="en-US" altLang="ja-JP" sz="16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loginuser</a:t>
              </a:r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 }}"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gather_facts: yes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become: yes</a:t>
              </a:r>
              <a:endParaRPr kumimoji="1" lang="ja-JP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下矢印 15"/>
            <p:cNvSpPr/>
            <p:nvPr/>
          </p:nvSpPr>
          <p:spPr bwMode="auto">
            <a:xfrm rot="5400000" flipV="1">
              <a:off x="4449945" y="3639991"/>
              <a:ext cx="316607" cy="391227"/>
            </a:xfrm>
            <a:prstGeom prst="downArrow">
              <a:avLst/>
            </a:prstGeom>
            <a:solidFill>
              <a:srgbClr val="FF0000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152312" y="2864694"/>
              <a:ext cx="244725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solidFill>
                    <a:srgbClr val="FF0000"/>
                  </a:solidFill>
                </a:rPr>
                <a:t>デフォルト</a:t>
              </a:r>
              <a:endParaRPr lang="en-US" altLang="ja-JP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5112318" y="2864693"/>
              <a:ext cx="34564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000" b="1" dirty="0">
                  <a:solidFill>
                    <a:srgbClr val="FF0000"/>
                  </a:solidFill>
                </a:rPr>
                <a:t>gather_facts</a:t>
              </a:r>
              <a:r>
                <a:rPr lang="ja-JP" altLang="en-US" sz="2000" b="1" dirty="0">
                  <a:solidFill>
                    <a:srgbClr val="FF0000"/>
                  </a:solidFill>
                </a:rPr>
                <a:t>を</a:t>
              </a:r>
              <a:r>
                <a:rPr lang="en-US" altLang="ja-JP" sz="2000" b="1" dirty="0">
                  <a:solidFill>
                    <a:srgbClr val="FF0000"/>
                  </a:solidFill>
                </a:rPr>
                <a:t>yes</a:t>
              </a:r>
              <a:r>
                <a:rPr lang="ja-JP" altLang="en-US" sz="2000" b="1" dirty="0">
                  <a:solidFill>
                    <a:srgbClr val="FF0000"/>
                  </a:solidFill>
                </a:rPr>
                <a:t>にする</a:t>
              </a:r>
              <a:endParaRPr lang="en-US" altLang="ja-JP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5220528" y="3804458"/>
              <a:ext cx="1692040" cy="3094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60246" y="3804458"/>
              <a:ext cx="1692040" cy="3094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角丸四角形吹き出し 12"/>
          <p:cNvSpPr/>
          <p:nvPr/>
        </p:nvSpPr>
        <p:spPr bwMode="auto">
          <a:xfrm flipH="1">
            <a:off x="3635870" y="5143300"/>
            <a:ext cx="3311354" cy="1044000"/>
          </a:xfrm>
          <a:prstGeom prst="wedgeRoundRectCallout">
            <a:avLst>
              <a:gd name="adj1" fmla="val -21750"/>
              <a:gd name="adj2" fmla="val -87308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779890" y="5263093"/>
            <a:ext cx="30953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ヘッダーセクションにすべての行を記入し、変更する項目の設定値を変更します。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922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1.4 Playbook</a:t>
            </a:r>
            <a:r>
              <a:rPr lang="ja-JP" altLang="en-US" dirty="0"/>
              <a:t>の登録（</a:t>
            </a:r>
            <a:r>
              <a:rPr lang="en-US" altLang="ja-JP" dirty="0"/>
              <a:t>1/3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作業実行用</a:t>
            </a:r>
            <a:r>
              <a:rPr lang="en-US" altLang="ja-JP" b="1" dirty="0"/>
              <a:t>Playbook</a:t>
            </a:r>
            <a:r>
              <a:rPr lang="ja-JP" altLang="en-US" b="1" dirty="0"/>
              <a:t>の作成</a:t>
            </a:r>
            <a:r>
              <a:rPr lang="en-US" altLang="ja-JP" b="1" dirty="0"/>
              <a:t>(1/2)</a:t>
            </a:r>
          </a:p>
          <a:p>
            <a:pPr lvl="1"/>
            <a:r>
              <a:rPr lang="ja-JP" altLang="en-US" dirty="0"/>
              <a:t>「</a:t>
            </a:r>
            <a:r>
              <a:rPr lang="ja-JP" altLang="en-US" spc="-150" dirty="0"/>
              <a:t>ターゲットホストの </a:t>
            </a:r>
            <a:r>
              <a:rPr lang="en-US" altLang="ja-JP" spc="-150" dirty="0"/>
              <a:t>/</a:t>
            </a:r>
            <a:r>
              <a:rPr lang="en-US" altLang="ja-JP" spc="-150" dirty="0" err="1"/>
              <a:t>tmp</a:t>
            </a:r>
            <a:r>
              <a:rPr lang="en-US" altLang="ja-JP" spc="-150" dirty="0"/>
              <a:t>/ </a:t>
            </a:r>
            <a:r>
              <a:rPr lang="ja-JP" altLang="en-US" spc="-150" dirty="0"/>
              <a:t>直下に、</a:t>
            </a:r>
            <a:r>
              <a:rPr lang="ja-JP" altLang="en-US" dirty="0"/>
              <a:t>取得した</a:t>
            </a:r>
            <a:r>
              <a:rPr lang="en-US" altLang="ja-JP" dirty="0"/>
              <a:t>OS</a:t>
            </a:r>
            <a:r>
              <a:rPr lang="ja-JP" altLang="en-US" dirty="0"/>
              <a:t>情報</a:t>
            </a:r>
            <a:r>
              <a:rPr lang="ja-JP" altLang="en-US" spc="-150" dirty="0"/>
              <a:t>を記載した</a:t>
            </a:r>
            <a:r>
              <a:rPr lang="en-US" altLang="ja-JP" spc="-150" dirty="0"/>
              <a:t>YAML</a:t>
            </a:r>
            <a:r>
              <a:rPr lang="ja-JP" altLang="en-US" spc="-150" dirty="0"/>
              <a:t>ファイルを生成　→　生成した</a:t>
            </a:r>
            <a:r>
              <a:rPr lang="en-US" altLang="ja-JP" spc="-150" dirty="0"/>
              <a:t>YAML</a:t>
            </a:r>
            <a:r>
              <a:rPr lang="ja-JP" altLang="en-US" spc="-150" dirty="0"/>
              <a:t>ファイルを</a:t>
            </a:r>
            <a:r>
              <a:rPr lang="en-US" altLang="ja-JP" spc="-150" dirty="0"/>
              <a:t>ITA</a:t>
            </a:r>
            <a:r>
              <a:rPr lang="ja-JP" altLang="en-US" spc="-150" dirty="0"/>
              <a:t>ホストサーバの収集ディレクトリにコピーする」という内容です。</a:t>
            </a:r>
            <a:endParaRPr lang="en-US" altLang="ja-JP" spc="-150" dirty="0"/>
          </a:p>
          <a:p>
            <a:pPr lvl="1"/>
            <a:r>
              <a:rPr lang="en-US" altLang="ja-JP" dirty="0"/>
              <a:t>YAML</a:t>
            </a:r>
            <a:r>
              <a:rPr lang="ja-JP" altLang="en-US" dirty="0"/>
              <a:t>ファイルと収集用ディレクトリについては、</a:t>
            </a:r>
            <a:r>
              <a:rPr lang="en-US" altLang="ja-JP" dirty="0">
                <a:hlinkClick r:id="rId2" action="ppaction://hlinksldjump"/>
              </a:rPr>
              <a:t>『 1.4.1</a:t>
            </a:r>
            <a:r>
              <a:rPr lang="ja-JP" altLang="en-US" dirty="0">
                <a:hlinkClick r:id="rId2" action="ppaction://hlinksldjump"/>
              </a:rPr>
              <a:t> </a:t>
            </a:r>
            <a:r>
              <a:rPr lang="en-US" altLang="ja-JP" dirty="0">
                <a:hlinkClick r:id="rId2" action="ppaction://hlinksldjump"/>
              </a:rPr>
              <a:t>YAML</a:t>
            </a:r>
            <a:r>
              <a:rPr lang="ja-JP" altLang="en-US" dirty="0">
                <a:hlinkClick r:id="rId2" action="ppaction://hlinksldjump"/>
              </a:rPr>
              <a:t>ファイルと収集用ディレクトリ</a:t>
            </a:r>
            <a:r>
              <a:rPr lang="en-US" altLang="ja-JP" dirty="0">
                <a:hlinkClick r:id="rId2" action="ppaction://hlinksldjump"/>
              </a:rPr>
              <a:t>』</a:t>
            </a:r>
            <a:r>
              <a:rPr lang="ja-JP" altLang="en-US" dirty="0"/>
              <a:t>を参照してください。</a:t>
            </a:r>
            <a:endParaRPr lang="en-US" altLang="ja-JP" sz="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307890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1.4 Playbook</a:t>
            </a:r>
            <a:r>
              <a:rPr lang="ja-JP" altLang="en-US" dirty="0"/>
              <a:t>の登録（</a:t>
            </a:r>
            <a:r>
              <a:rPr lang="en-US" altLang="ja-JP" dirty="0"/>
              <a:t>2/3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作業実行用</a:t>
            </a:r>
            <a:r>
              <a:rPr lang="en-US" altLang="ja-JP" b="1" dirty="0"/>
              <a:t>Playbook</a:t>
            </a:r>
            <a:r>
              <a:rPr lang="ja-JP" altLang="en-US" b="1" dirty="0"/>
              <a:t>の作成</a:t>
            </a:r>
            <a:r>
              <a:rPr lang="en-US" altLang="ja-JP" b="1" dirty="0"/>
              <a:t>(2/2)</a:t>
            </a:r>
          </a:p>
        </p:txBody>
      </p:sp>
      <p:sp>
        <p:nvSpPr>
          <p:cNvPr id="10" name="正方形/長方形 9"/>
          <p:cNvSpPr/>
          <p:nvPr/>
        </p:nvSpPr>
        <p:spPr bwMode="auto">
          <a:xfrm>
            <a:off x="538953" y="1340710"/>
            <a:ext cx="8065120" cy="51127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  <a:prstDash val="sysDash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name: make yaml file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blockinfile: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create: yes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mode: 0644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insertbefore: EOF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marker: ""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dest: "/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gatherfacts.yml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content: |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ansible_architecture              : {{ ansible_architecture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ansible_bios_version              : {{ ansible_bios_version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ansible_default_ipv4__address     : {{ ansible_default_ipv4.address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ansible_default_ipv4__interface   : {{ ansible_default_ipv4.interface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ansible_default_ipv4__network     : {{ ansible_default_ipv4.network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ansible_distribution              : {{ ansible_distribution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ansible_distribution_file_path    : {{ ansible_distribution_file_path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ansible_distribution_file_variety : {{ ansible_distribution_file_variety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ansible_distribution_major_version: {{ ansible_distribution_major_version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ansible_distribution_release      : {{ ansible_distribution_release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ansible_distribution_version      : {{ ansible_distribution_version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ansible_machine                   : {{ ansible_machine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ansible_memtotal_mb               : {{ ansible_memtotal_mb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ansible_nodename                  : {{ ansible_nodename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ansible_os_family                 : {{ ansible_os_family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ansible_pkg_mgr                   : {{ ansible_pkg_mgr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ansible_processor_cores           : {{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ansible_processor_cores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</a:t>
            </a:r>
          </a:p>
          <a:p>
            <a:endParaRPr lang="en-US" altLang="ja-JP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name: copy the make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to local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fetch: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"/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gatherfacts.yml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"{{ __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parameter_dir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 }}/{{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inventory_hostname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}}/"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flat: yes</a:t>
            </a:r>
          </a:p>
          <a:p>
            <a:endParaRPr lang="en-US" altLang="ja-JP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155733" y="1412720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>
                <a:solidFill>
                  <a:srgbClr val="FFFF00"/>
                </a:solidFill>
              </a:rPr>
              <a:t>ファイル名：</a:t>
            </a:r>
            <a:r>
              <a:rPr lang="en-US" altLang="ja-JP" sz="1200" b="1" dirty="0" err="1">
                <a:solidFill>
                  <a:srgbClr val="FFFF00"/>
                </a:solidFill>
              </a:rPr>
              <a:t>GatherFacts.yml</a:t>
            </a:r>
            <a:endParaRPr lang="ja-JP" altLang="en-US" sz="1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577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57A51322-17A9-4E76-A284-0BBE1302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00" y="3358800"/>
            <a:ext cx="3704487" cy="136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1.4 Playbook</a:t>
            </a:r>
            <a:r>
              <a:rPr lang="ja-JP" altLang="en-US" dirty="0"/>
              <a:t>の登録（</a:t>
            </a:r>
            <a:r>
              <a:rPr lang="en-US" altLang="ja-JP" dirty="0"/>
              <a:t>3/3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/>
              <a:t>Ansible-Legacy</a:t>
            </a:r>
            <a:r>
              <a:rPr lang="ja-JP" altLang="en-US" b="1" dirty="0"/>
              <a:t>に</a:t>
            </a:r>
            <a:r>
              <a:rPr lang="en-US" altLang="ja-JP" b="1" dirty="0"/>
              <a:t>Playbook</a:t>
            </a:r>
            <a:r>
              <a:rPr lang="ja-JP" altLang="en-US" b="1" dirty="0" err="1"/>
              <a:t>を登</a:t>
            </a:r>
            <a:r>
              <a:rPr lang="ja-JP" altLang="en-US" b="1" dirty="0"/>
              <a:t>録する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作成した作業実行用</a:t>
            </a:r>
            <a:r>
              <a:rPr lang="en-US" altLang="ja-JP" dirty="0"/>
              <a:t>Playbook</a:t>
            </a:r>
            <a:r>
              <a:rPr lang="ja-JP" altLang="en-US" dirty="0" err="1"/>
              <a:t>を登</a:t>
            </a:r>
            <a:r>
              <a:rPr lang="ja-JP" altLang="en-US" dirty="0"/>
              <a:t>録します。 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en-US" altLang="ja-JP" b="1" dirty="0"/>
              <a:t>Ansible-Legacy</a:t>
            </a:r>
            <a:r>
              <a:rPr lang="ja-JP" altLang="en-US" b="1" dirty="0"/>
              <a:t> ＞ </a:t>
            </a:r>
            <a:r>
              <a:rPr lang="en-US" altLang="ja-JP" b="1" dirty="0"/>
              <a:t>Playbook</a:t>
            </a:r>
            <a:r>
              <a:rPr lang="ja-JP" altLang="en-US" b="1" dirty="0"/>
              <a:t>素材集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登録 ＞ 登録開始を押下する。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各項目で下表のように選択または入力し、［登録］ボタンを押下する。</a:t>
            </a:r>
            <a:endParaRPr lang="en-US" altLang="ja-JP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033426"/>
              </p:ext>
            </p:extLst>
          </p:nvPr>
        </p:nvGraphicFramePr>
        <p:xfrm>
          <a:off x="539440" y="4920309"/>
          <a:ext cx="2873819" cy="889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30909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44291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Playbook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素材名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（任意の名称）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Playbook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素材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/>
                        <a:t>GatherFacts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/>
                        <a:t>GatherFacts.yml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867813" y="3357024"/>
            <a:ext cx="864000" cy="13681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728000" y="3357024"/>
            <a:ext cx="1547820" cy="13681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 bwMode="auto">
          <a:xfrm flipH="1">
            <a:off x="3852000" y="3791889"/>
            <a:ext cx="3960550" cy="1030856"/>
          </a:xfrm>
          <a:prstGeom prst="wedgeRoundRectCallout">
            <a:avLst>
              <a:gd name="adj1" fmla="val 62475"/>
              <a:gd name="adj2" fmla="val 4280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事前アップロードを押下した後</a:t>
            </a:r>
            <a:r>
              <a:rPr lang="en-US" altLang="ja-JP" sz="1600" dirty="0">
                <a:solidFill>
                  <a:srgbClr val="FF0000"/>
                </a:solidFill>
                <a:latin typeface="+mn-ea"/>
              </a:rPr>
              <a:t> </a:t>
            </a:r>
          </a:p>
          <a:p>
            <a:pPr algn="ctr"/>
            <a:r>
              <a:rPr lang="en-US" altLang="ja-JP" sz="1600" dirty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600" dirty="0">
                <a:solidFill>
                  <a:srgbClr val="FF0000"/>
                </a:solidFill>
                <a:latin typeface="+mn-ea"/>
              </a:rPr>
              <a:t>登録</a:t>
            </a:r>
            <a:r>
              <a:rPr lang="en-US" altLang="ja-JP" sz="1600" dirty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600" dirty="0" err="1">
                <a:solidFill>
                  <a:srgbClr val="FF0000"/>
                </a:solidFill>
                <a:latin typeface="+mn-ea"/>
              </a:rPr>
              <a:t>を押</a:t>
            </a:r>
            <a:r>
              <a:rPr lang="ja-JP" altLang="en-US" sz="1600" dirty="0">
                <a:solidFill>
                  <a:srgbClr val="FF0000"/>
                </a:solidFill>
                <a:latin typeface="+mn-ea"/>
              </a:rPr>
              <a:t>下します。</a:t>
            </a:r>
            <a:endParaRPr kumimoji="1" lang="ja-JP" altLang="en-US" sz="16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9514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1.4.1</a:t>
            </a:r>
            <a:r>
              <a:rPr lang="ja-JP" altLang="en-US" dirty="0"/>
              <a:t> </a:t>
            </a:r>
            <a:r>
              <a:rPr lang="en-US" altLang="ja-JP" dirty="0"/>
              <a:t>YAML</a:t>
            </a:r>
            <a:r>
              <a:rPr lang="ja-JP" altLang="en-US" dirty="0"/>
              <a:t>ファイルと収集用ディレクトリ（</a:t>
            </a:r>
            <a:r>
              <a:rPr lang="en-US" altLang="ja-JP" dirty="0"/>
              <a:t>1/2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/>
              <a:t>YAML</a:t>
            </a:r>
            <a:r>
              <a:rPr lang="ja-JP" altLang="en-US" b="1" dirty="0"/>
              <a:t>ファイルを収集用のディレクトリに生成する</a:t>
            </a:r>
            <a:endParaRPr lang="en-US" altLang="ja-JP" b="1" dirty="0"/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では、収集結果ファイルは</a:t>
            </a:r>
            <a:r>
              <a:rPr lang="en-US" altLang="ja-JP" dirty="0"/>
              <a:t>YAML</a:t>
            </a:r>
            <a:r>
              <a:rPr lang="ja-JP" altLang="en-US" dirty="0"/>
              <a:t>形式に指定されているため、</a:t>
            </a:r>
            <a:r>
              <a:rPr lang="en-US" altLang="ja-JP" dirty="0"/>
              <a:t>YAML</a:t>
            </a:r>
            <a:r>
              <a:rPr lang="ja-JP" altLang="en-US" dirty="0"/>
              <a:t>ファイルを生成する必要があります。</a:t>
            </a:r>
            <a:endParaRPr lang="en-US" altLang="ja-JP" dirty="0"/>
          </a:p>
          <a:p>
            <a:pPr lvl="1"/>
            <a:r>
              <a:rPr lang="ja-JP" altLang="en-US" dirty="0"/>
              <a:t>生成された</a:t>
            </a:r>
            <a:r>
              <a:rPr lang="en-US" altLang="ja-JP" dirty="0"/>
              <a:t>YAML</a:t>
            </a:r>
            <a:r>
              <a:rPr lang="ja-JP" altLang="en-US" dirty="0"/>
              <a:t>ファイルは、</a:t>
            </a:r>
            <a:r>
              <a:rPr lang="en-US" altLang="ja-JP" dirty="0"/>
              <a:t>ITA</a:t>
            </a:r>
            <a:r>
              <a:rPr lang="ja-JP" altLang="en-US" dirty="0"/>
              <a:t>の予約変数で指定された収集用ディレクトリに格納します。</a:t>
            </a:r>
            <a:endParaRPr lang="en-US" altLang="ja-JP" sz="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>
              <a:solidFill>
                <a:schemeClr val="accent5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6" name="表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15019"/>
              </p:ext>
            </p:extLst>
          </p:nvPr>
        </p:nvGraphicFramePr>
        <p:xfrm>
          <a:off x="519040" y="4653170"/>
          <a:ext cx="8085032" cy="1188720"/>
        </p:xfrm>
        <a:graphic>
          <a:graphicData uri="http://schemas.openxmlformats.org/drawingml/2006/table">
            <a:tbl>
              <a:tblPr firstRow="1" bandRow="1"/>
              <a:tblGrid>
                <a:gridCol w="1597374">
                  <a:extLst>
                    <a:ext uri="{9D8B030D-6E8A-4147-A177-3AD203B41FA5}">
                      <a16:colId xmlns:a16="http://schemas.microsoft.com/office/drawing/2014/main" val="3417584668"/>
                    </a:ext>
                  </a:extLst>
                </a:gridCol>
                <a:gridCol w="2112962">
                  <a:extLst>
                    <a:ext uri="{9D8B030D-6E8A-4147-A177-3AD203B41FA5}">
                      <a16:colId xmlns:a16="http://schemas.microsoft.com/office/drawing/2014/main" val="3039157672"/>
                    </a:ext>
                  </a:extLst>
                </a:gridCol>
                <a:gridCol w="4374696">
                  <a:extLst>
                    <a:ext uri="{9D8B030D-6E8A-4147-A177-3AD203B41FA5}">
                      <a16:colId xmlns:a16="http://schemas.microsoft.com/office/drawing/2014/main" val="2585859975"/>
                    </a:ext>
                  </a:extLst>
                </a:gridCol>
              </a:tblGrid>
              <a:tr h="234197">
                <a:tc>
                  <a:txBody>
                    <a:bodyPr/>
                    <a:lstStyle/>
                    <a:p>
                      <a:endParaRPr kumimoji="1" lang="ja-JP" altLang="en-US" sz="1200" b="1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ITA</a:t>
                      </a:r>
                      <a:r>
                        <a:rPr lang="ja-JP" altLang="en-US" sz="1200" b="1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予約変数</a:t>
                      </a:r>
                      <a:endParaRPr kumimoji="1" lang="ja-JP" altLang="en-US" sz="1200" b="1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200" b="1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変数指定内容</a:t>
                      </a:r>
                      <a:endParaRPr kumimoji="1" lang="ja-JP" altLang="en-US" sz="1200" b="1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8447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ソースファイルの</a:t>
                      </a:r>
                      <a:endParaRPr kumimoji="1" lang="en-US" altLang="ja-JP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r>
                        <a:rPr kumimoji="1" lang="ja-JP" altLang="en-US" sz="1200" b="1" dirty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格納先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__parameter_dir__ 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ja-JP" altLang="en-US" sz="1200" b="1" dirty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作業結果ディレクトリ配下の「</a:t>
                      </a:r>
                      <a:r>
                        <a:rPr lang="en-US" altLang="ja-JP" sz="1200" b="1" dirty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_parameters</a:t>
                      </a:r>
                      <a:r>
                        <a:rPr lang="ja-JP" altLang="en-US" sz="1200" b="1" dirty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」のパス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9014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200" b="1" kern="1200" dirty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収集したファイルの格納先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__parameters_file_dir__ 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ja-JP" altLang="en-US" sz="1200" b="1" dirty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作業結果ディレクトリ配下の「</a:t>
                      </a:r>
                      <a:r>
                        <a:rPr lang="en-US" altLang="ja-JP" sz="1200" b="1" dirty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_parameters_file</a:t>
                      </a:r>
                      <a:r>
                        <a:rPr lang="ja-JP" altLang="en-US" sz="1200" b="1" dirty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」のパス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50616"/>
                  </a:ext>
                </a:extLst>
              </a:tr>
            </a:tbl>
          </a:graphicData>
        </a:graphic>
      </p:graphicFrame>
      <p:sp>
        <p:nvSpPr>
          <p:cNvPr id="38" name="正方形/長方形 37"/>
          <p:cNvSpPr/>
          <p:nvPr/>
        </p:nvSpPr>
        <p:spPr bwMode="auto">
          <a:xfrm>
            <a:off x="538953" y="2780910"/>
            <a:ext cx="8065120" cy="10266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  <a:prstDash val="sysDash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dest: "{{ __parameter_dir__ }}/{{ </a:t>
            </a:r>
            <a:r>
              <a:rPr lang="en-US" altLang="ja-JP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inventory_hostname</a:t>
            </a:r>
            <a:r>
              <a:rPr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}}/"</a:t>
            </a:r>
          </a:p>
        </p:txBody>
      </p:sp>
      <p:sp>
        <p:nvSpPr>
          <p:cNvPr id="64" name="正方形/長方形 63"/>
          <p:cNvSpPr/>
          <p:nvPr/>
        </p:nvSpPr>
        <p:spPr>
          <a:xfrm>
            <a:off x="1403560" y="3116903"/>
            <a:ext cx="2160300" cy="432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6084210" y="2780910"/>
            <a:ext cx="2448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1200" b="1" dirty="0" err="1">
                <a:solidFill>
                  <a:srgbClr val="FFFF00"/>
                </a:solidFill>
              </a:rPr>
              <a:t>GatherFacts.yml</a:t>
            </a:r>
            <a:r>
              <a:rPr lang="ja-JP" altLang="en-US" sz="1200" b="1" dirty="0">
                <a:solidFill>
                  <a:srgbClr val="FFFF00"/>
                </a:solidFill>
              </a:rPr>
              <a:t>　</a:t>
            </a:r>
            <a:endParaRPr lang="en-US" altLang="ja-JP" sz="1200" b="1" dirty="0">
              <a:solidFill>
                <a:srgbClr val="FFFF00"/>
              </a:solidFill>
            </a:endParaRPr>
          </a:p>
          <a:p>
            <a:pPr algn="r"/>
            <a:r>
              <a:rPr lang="ja-JP" altLang="en-US" sz="1200" b="1" dirty="0">
                <a:solidFill>
                  <a:srgbClr val="FFFF00"/>
                </a:solidFill>
              </a:rPr>
              <a:t>下から</a:t>
            </a:r>
            <a:r>
              <a:rPr lang="en-US" altLang="ja-JP" sz="1200" b="1" dirty="0">
                <a:solidFill>
                  <a:srgbClr val="FFFF00"/>
                </a:solidFill>
              </a:rPr>
              <a:t>2</a:t>
            </a:r>
            <a:r>
              <a:rPr lang="ja-JP" altLang="en-US" sz="1200" b="1" dirty="0">
                <a:solidFill>
                  <a:srgbClr val="FFFF00"/>
                </a:solidFill>
              </a:rPr>
              <a:t>行目</a:t>
            </a:r>
          </a:p>
        </p:txBody>
      </p:sp>
      <p:sp>
        <p:nvSpPr>
          <p:cNvPr id="76" name="正方形/長方形 75"/>
          <p:cNvSpPr/>
          <p:nvPr/>
        </p:nvSpPr>
        <p:spPr>
          <a:xfrm>
            <a:off x="467430" y="4372958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>
                <a:solidFill>
                  <a:srgbClr val="002060"/>
                </a:solidFill>
              </a:rPr>
              <a:t>パスの変数</a:t>
            </a:r>
          </a:p>
        </p:txBody>
      </p:sp>
      <p:sp>
        <p:nvSpPr>
          <p:cNvPr id="77" name="正方形/長方形 76"/>
          <p:cNvSpPr/>
          <p:nvPr/>
        </p:nvSpPr>
        <p:spPr>
          <a:xfrm>
            <a:off x="538953" y="4923159"/>
            <a:ext cx="8065119" cy="4581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矢印コネクタ 77"/>
          <p:cNvCxnSpPr/>
          <p:nvPr/>
        </p:nvCxnSpPr>
        <p:spPr bwMode="auto">
          <a:xfrm>
            <a:off x="3203810" y="3548963"/>
            <a:ext cx="0" cy="137419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ysDot"/>
            <a:round/>
            <a:headEnd type="oval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正方形/長方形 11"/>
          <p:cNvSpPr/>
          <p:nvPr/>
        </p:nvSpPr>
        <p:spPr>
          <a:xfrm>
            <a:off x="3268145" y="4056232"/>
            <a:ext cx="46647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このディレクトリが指定されている</a:t>
            </a:r>
          </a:p>
        </p:txBody>
      </p:sp>
    </p:spTree>
    <p:extLst>
      <p:ext uri="{BB962C8B-B14F-4D97-AF65-F5344CB8AC3E}">
        <p14:creationId xmlns:p14="http://schemas.microsoft.com/office/powerpoint/2010/main" val="4072839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1.4.2</a:t>
            </a:r>
            <a:r>
              <a:rPr lang="ja-JP" altLang="en-US" dirty="0"/>
              <a:t> </a:t>
            </a:r>
            <a:r>
              <a:rPr lang="en-US" altLang="ja-JP" dirty="0"/>
              <a:t>YAML</a:t>
            </a:r>
            <a:r>
              <a:rPr lang="ja-JP" altLang="en-US" dirty="0"/>
              <a:t>ファイルと収集用ディレクトリ（</a:t>
            </a:r>
            <a:r>
              <a:rPr lang="en-US" altLang="ja-JP" dirty="0"/>
              <a:t>2/2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180000" lvl="1" indent="0">
              <a:buNone/>
            </a:pPr>
            <a:r>
              <a:rPr lang="ja-JP" altLang="en-US" dirty="0"/>
              <a:t>収集用のディレクトリは、下記のようなファイルの階層構造になっています。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600" dirty="0"/>
          </a:p>
        </p:txBody>
      </p:sp>
      <p:sp>
        <p:nvSpPr>
          <p:cNvPr id="32" name="正方形/長方形 31"/>
          <p:cNvSpPr/>
          <p:nvPr/>
        </p:nvSpPr>
        <p:spPr>
          <a:xfrm>
            <a:off x="538953" y="1988800"/>
            <a:ext cx="8086517" cy="367251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  <a:lumOff val="50000"/>
                </a:schemeClr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33" name="グループ化 32"/>
          <p:cNvGrpSpPr/>
          <p:nvPr/>
        </p:nvGrpSpPr>
        <p:grpSpPr>
          <a:xfrm>
            <a:off x="1137738" y="2408454"/>
            <a:ext cx="3202551" cy="2593606"/>
            <a:chOff x="4015310" y="4181171"/>
            <a:chExt cx="2993458" cy="2625684"/>
          </a:xfrm>
        </p:grpSpPr>
        <p:sp>
          <p:nvSpPr>
            <p:cNvPr id="34" name="正方形/長方形 33"/>
            <p:cNvSpPr/>
            <p:nvPr/>
          </p:nvSpPr>
          <p:spPr>
            <a:xfrm>
              <a:off x="4015310" y="4181171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上位ディレクトリ</a:t>
              </a: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4731161" y="4568635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_parameters</a:t>
              </a:r>
              <a:endPara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5164433" y="4956100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localhost</a:t>
              </a:r>
              <a:endPara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5577061" y="5343565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 defTabSz="457200"/>
              <a:r>
                <a:rPr kumimoji="0" lang="en-US" altLang="ja-JP" sz="1200" b="1" kern="0" dirty="0" err="1">
                  <a:solidFill>
                    <a:prstClr val="white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SAMPLE.yml</a:t>
              </a:r>
              <a:endPara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731161" y="5731030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_</a:t>
              </a:r>
              <a:r>
                <a:rPr kumimoji="0" lang="en-US" altLang="ja-JP" sz="12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parameters_file</a:t>
              </a:r>
              <a:endPara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5164433" y="6118495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localhost</a:t>
              </a:r>
              <a:endPara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5577064" y="6505960"/>
              <a:ext cx="1431704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test.txt</a:t>
              </a:r>
            </a:p>
          </p:txBody>
        </p:sp>
        <p:cxnSp>
          <p:nvCxnSpPr>
            <p:cNvPr id="41" name="カギ線コネクタ 40"/>
            <p:cNvCxnSpPr>
              <a:endCxn id="38" idx="1"/>
            </p:cNvCxnSpPr>
            <p:nvPr/>
          </p:nvCxnSpPr>
          <p:spPr>
            <a:xfrm rot="16200000" flipH="1">
              <a:off x="3808335" y="4958651"/>
              <a:ext cx="1399413" cy="446240"/>
            </a:xfrm>
            <a:prstGeom prst="bentConnector2">
              <a:avLst/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42" name="直線コネクタ 41"/>
            <p:cNvCxnSpPr>
              <a:stCxn id="35" idx="1"/>
            </p:cNvCxnSpPr>
            <p:nvPr/>
          </p:nvCxnSpPr>
          <p:spPr>
            <a:xfrm flipH="1" flipV="1">
              <a:off x="4284921" y="4719082"/>
              <a:ext cx="446240" cy="1"/>
            </a:xfrm>
            <a:prstGeom prst="line">
              <a:avLst/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43" name="カギ線コネクタ 42"/>
            <p:cNvCxnSpPr>
              <a:endCxn id="36" idx="1"/>
            </p:cNvCxnSpPr>
            <p:nvPr/>
          </p:nvCxnSpPr>
          <p:spPr>
            <a:xfrm>
              <a:off x="4792601" y="4869529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44" name="カギ線コネクタ 43"/>
            <p:cNvCxnSpPr/>
            <p:nvPr/>
          </p:nvCxnSpPr>
          <p:spPr>
            <a:xfrm>
              <a:off x="5205229" y="5256993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45" name="カギ線コネクタ 44"/>
            <p:cNvCxnSpPr/>
            <p:nvPr/>
          </p:nvCxnSpPr>
          <p:spPr>
            <a:xfrm>
              <a:off x="4792601" y="6031923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46" name="カギ線コネクタ 45"/>
            <p:cNvCxnSpPr/>
            <p:nvPr/>
          </p:nvCxnSpPr>
          <p:spPr>
            <a:xfrm>
              <a:off x="5205229" y="6412904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</p:grpSp>
      <p:cxnSp>
        <p:nvCxnSpPr>
          <p:cNvPr id="47" name="直線コネクタ 46"/>
          <p:cNvCxnSpPr/>
          <p:nvPr/>
        </p:nvCxnSpPr>
        <p:spPr>
          <a:xfrm>
            <a:off x="3569893" y="2926165"/>
            <a:ext cx="363801" cy="0"/>
          </a:xfrm>
          <a:prstGeom prst="line">
            <a:avLst/>
          </a:prstGeom>
          <a:noFill/>
          <a:ln w="12700" cap="flat" cmpd="sng" algn="ctr">
            <a:solidFill>
              <a:schemeClr val="accent5">
                <a:lumMod val="75000"/>
                <a:lumOff val="25000"/>
              </a:schemeClr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48" name="テキスト ボックス 47"/>
          <p:cNvSpPr txBox="1"/>
          <p:nvPr/>
        </p:nvSpPr>
        <p:spPr>
          <a:xfrm>
            <a:off x="3917285" y="2791186"/>
            <a:ext cx="28870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収集結果ディレクトリ（名称固定）</a:t>
            </a:r>
          </a:p>
        </p:txBody>
      </p:sp>
      <p:cxnSp>
        <p:nvCxnSpPr>
          <p:cNvPr id="49" name="直線コネクタ 48"/>
          <p:cNvCxnSpPr/>
          <p:nvPr/>
        </p:nvCxnSpPr>
        <p:spPr>
          <a:xfrm>
            <a:off x="4014981" y="3315168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0" name="テキスト ボックス 49"/>
          <p:cNvSpPr txBox="1"/>
          <p:nvPr/>
        </p:nvSpPr>
        <p:spPr>
          <a:xfrm>
            <a:off x="4362372" y="3180190"/>
            <a:ext cx="41701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ホスト名（機器一覧に登録されているものが収集対象）</a:t>
            </a:r>
          </a:p>
        </p:txBody>
      </p:sp>
      <p:cxnSp>
        <p:nvCxnSpPr>
          <p:cNvPr id="51" name="直線コネクタ 50"/>
          <p:cNvCxnSpPr/>
          <p:nvPr/>
        </p:nvCxnSpPr>
        <p:spPr>
          <a:xfrm>
            <a:off x="4479140" y="3704172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2" name="テキスト ボックス 51"/>
          <p:cNvSpPr txBox="1"/>
          <p:nvPr/>
        </p:nvSpPr>
        <p:spPr>
          <a:xfrm>
            <a:off x="4826532" y="3569193"/>
            <a:ext cx="37989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収集結果ファイル</a:t>
            </a:r>
          </a:p>
        </p:txBody>
      </p:sp>
      <p:cxnSp>
        <p:nvCxnSpPr>
          <p:cNvPr id="53" name="直線コネクタ 52"/>
          <p:cNvCxnSpPr/>
          <p:nvPr/>
        </p:nvCxnSpPr>
        <p:spPr>
          <a:xfrm>
            <a:off x="3569893" y="4080638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4" name="テキスト ボックス 53"/>
          <p:cNvSpPr txBox="1"/>
          <p:nvPr/>
        </p:nvSpPr>
        <p:spPr>
          <a:xfrm>
            <a:off x="3917284" y="3945659"/>
            <a:ext cx="461526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収集結果ディレクトリファイルアップロード用（名称固定）</a:t>
            </a:r>
          </a:p>
        </p:txBody>
      </p:sp>
      <p:cxnSp>
        <p:nvCxnSpPr>
          <p:cNvPr id="55" name="直線コネクタ 54"/>
          <p:cNvCxnSpPr/>
          <p:nvPr/>
        </p:nvCxnSpPr>
        <p:spPr>
          <a:xfrm>
            <a:off x="4031390" y="4457103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6" name="テキスト ボックス 55"/>
          <p:cNvSpPr txBox="1"/>
          <p:nvPr/>
        </p:nvSpPr>
        <p:spPr>
          <a:xfrm>
            <a:off x="4378781" y="4322125"/>
            <a:ext cx="415376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ホスト名（機器一覧に登録されているものが収集対象）</a:t>
            </a:r>
          </a:p>
        </p:txBody>
      </p:sp>
      <p:cxnSp>
        <p:nvCxnSpPr>
          <p:cNvPr id="57" name="直線コネクタ 56"/>
          <p:cNvCxnSpPr/>
          <p:nvPr/>
        </p:nvCxnSpPr>
        <p:spPr>
          <a:xfrm>
            <a:off x="4495549" y="4833569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8" name="テキスト ボックス 57"/>
          <p:cNvSpPr txBox="1"/>
          <p:nvPr/>
        </p:nvSpPr>
        <p:spPr>
          <a:xfrm>
            <a:off x="4842941" y="4698590"/>
            <a:ext cx="293936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ファイルアップロード対象ファイル</a:t>
            </a:r>
          </a:p>
        </p:txBody>
      </p:sp>
      <p:sp>
        <p:nvSpPr>
          <p:cNvPr id="59" name="正方形/長方形 58"/>
          <p:cNvSpPr/>
          <p:nvPr/>
        </p:nvSpPr>
        <p:spPr>
          <a:xfrm>
            <a:off x="467430" y="1703470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>
                <a:solidFill>
                  <a:srgbClr val="002060"/>
                </a:solidFill>
              </a:rPr>
              <a:t>ファイルの階層構造</a:t>
            </a:r>
          </a:p>
        </p:txBody>
      </p:sp>
      <p:sp>
        <p:nvSpPr>
          <p:cNvPr id="60" name="正方形/長方形 59"/>
          <p:cNvSpPr/>
          <p:nvPr/>
        </p:nvSpPr>
        <p:spPr>
          <a:xfrm>
            <a:off x="713394" y="5117957"/>
            <a:ext cx="55868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取得した</a:t>
            </a:r>
            <a:r>
              <a:rPr lang="en-US" altLang="ja-JP" sz="2000" b="1" dirty="0">
                <a:solidFill>
                  <a:srgbClr val="FF0000"/>
                </a:solidFill>
              </a:rPr>
              <a:t>OS</a:t>
            </a:r>
            <a:r>
              <a:rPr lang="ja-JP" altLang="en-US" sz="2000" b="1" dirty="0">
                <a:solidFill>
                  <a:srgbClr val="FF0000"/>
                </a:solidFill>
              </a:rPr>
              <a:t>情報が記載された</a:t>
            </a:r>
            <a:r>
              <a:rPr lang="en-US" altLang="ja-JP" sz="2000" b="1" dirty="0">
                <a:solidFill>
                  <a:srgbClr val="FF0000"/>
                </a:solidFill>
              </a:rPr>
              <a:t>YAML</a:t>
            </a:r>
            <a:r>
              <a:rPr lang="ja-JP" altLang="en-US" sz="2000" b="1" dirty="0">
                <a:solidFill>
                  <a:srgbClr val="FF0000"/>
                </a:solidFill>
              </a:rPr>
              <a:t>ファイル</a:t>
            </a:r>
          </a:p>
        </p:txBody>
      </p:sp>
      <p:cxnSp>
        <p:nvCxnSpPr>
          <p:cNvPr id="61" name="直線コネクタ 60"/>
          <p:cNvCxnSpPr/>
          <p:nvPr/>
        </p:nvCxnSpPr>
        <p:spPr>
          <a:xfrm flipH="1">
            <a:off x="2051650" y="3834223"/>
            <a:ext cx="739172" cy="12837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4213290" y="2233153"/>
            <a:ext cx="40921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収集結果を配置するディレクトリ</a:t>
            </a:r>
          </a:p>
        </p:txBody>
      </p:sp>
      <p:sp>
        <p:nvSpPr>
          <p:cNvPr id="63" name="正方形/長方形 62"/>
          <p:cNvSpPr/>
          <p:nvPr/>
        </p:nvSpPr>
        <p:spPr>
          <a:xfrm>
            <a:off x="1903590" y="2801064"/>
            <a:ext cx="6268910" cy="293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/>
          <p:nvPr/>
        </p:nvCxnSpPr>
        <p:spPr>
          <a:xfrm flipV="1">
            <a:off x="3893265" y="2402022"/>
            <a:ext cx="291692" cy="4098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2808576" y="3549614"/>
            <a:ext cx="5363923" cy="293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993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1.5 Movement-Playbook</a:t>
            </a:r>
            <a:r>
              <a:rPr lang="ja-JP" altLang="en-US" dirty="0"/>
              <a:t>紐付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/>
              <a:t>Movement</a:t>
            </a:r>
            <a:r>
              <a:rPr lang="ja-JP" altLang="en-US" b="1" dirty="0"/>
              <a:t>と</a:t>
            </a:r>
            <a:r>
              <a:rPr lang="en-US" altLang="ja-JP" b="1" dirty="0"/>
              <a:t>Playbook</a:t>
            </a:r>
            <a:r>
              <a:rPr lang="ja-JP" altLang="en-US" b="1" dirty="0"/>
              <a:t>を紐付ける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登録した</a:t>
            </a:r>
            <a:r>
              <a:rPr lang="en-US" altLang="ja-JP" dirty="0"/>
              <a:t>Movement</a:t>
            </a:r>
            <a:r>
              <a:rPr lang="ja-JP" altLang="en-US" dirty="0"/>
              <a:t>と</a:t>
            </a:r>
            <a:r>
              <a:rPr lang="en-US" altLang="ja-JP" dirty="0"/>
              <a:t>Playbook</a:t>
            </a:r>
            <a:r>
              <a:rPr lang="ja-JP" altLang="en-US" dirty="0"/>
              <a:t>を紐付けます。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en-US" altLang="ja-JP" b="1" dirty="0"/>
              <a:t>Ansible-Legacy</a:t>
            </a:r>
            <a:r>
              <a:rPr lang="ja-JP" altLang="en-US" b="1" dirty="0"/>
              <a:t> ＞ </a:t>
            </a:r>
            <a:r>
              <a:rPr lang="en-US" altLang="ja-JP" b="1" dirty="0"/>
              <a:t>Movement-Playbook</a:t>
            </a:r>
            <a:r>
              <a:rPr lang="ja-JP" altLang="en-US" b="1" dirty="0"/>
              <a:t>紐付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登録 ＞ 登録開始を押下する。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各項目で下表のように選択または入力し、［登録］ボタンを押下する。</a:t>
            </a:r>
            <a:endParaRPr lang="en-US" altLang="ja-JP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322447"/>
              </p:ext>
            </p:extLst>
          </p:nvPr>
        </p:nvGraphicFramePr>
        <p:xfrm>
          <a:off x="539440" y="4457155"/>
          <a:ext cx="3858069" cy="874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906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278509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Movement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Playbook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素材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インクルード順序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/>
                        <a:t>GatherFacts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/>
                        <a:t>GatherFacts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l="1166" t="3731" b="47762"/>
          <a:stretch/>
        </p:blipFill>
        <p:spPr>
          <a:xfrm>
            <a:off x="542416" y="3357523"/>
            <a:ext cx="6103700" cy="936130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7" name="正方形/長方形 6"/>
          <p:cNvSpPr/>
          <p:nvPr/>
        </p:nvSpPr>
        <p:spPr>
          <a:xfrm>
            <a:off x="998050" y="3356991"/>
            <a:ext cx="1704666" cy="936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702716" y="3357523"/>
            <a:ext cx="1584220" cy="936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286935" y="3356990"/>
            <a:ext cx="1078717" cy="936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 bwMode="auto">
          <a:xfrm flipH="1">
            <a:off x="4684116" y="4683905"/>
            <a:ext cx="4064464" cy="1584220"/>
          </a:xfrm>
          <a:prstGeom prst="wedgeRoundRectCallout">
            <a:avLst>
              <a:gd name="adj1" fmla="val 61232"/>
              <a:gd name="adj2" fmla="val -20467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756838" y="4840064"/>
            <a:ext cx="39166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インクルード順序とは、複数の</a:t>
            </a:r>
            <a:r>
              <a:rPr lang="en-US" altLang="ja-JP" sz="1600" dirty="0">
                <a:solidFill>
                  <a:srgbClr val="FF0000"/>
                </a:solidFill>
              </a:rPr>
              <a:t>Playbook</a:t>
            </a:r>
            <a:r>
              <a:rPr lang="ja-JP" altLang="en-US" sz="1600" dirty="0">
                <a:solidFill>
                  <a:srgbClr val="FF0000"/>
                </a:solidFill>
              </a:rPr>
              <a:t>を</a:t>
            </a:r>
            <a:r>
              <a:rPr lang="en-US" altLang="ja-JP" sz="1600" dirty="0">
                <a:solidFill>
                  <a:srgbClr val="FF0000"/>
                </a:solidFill>
              </a:rPr>
              <a:t>Movement</a:t>
            </a:r>
            <a:r>
              <a:rPr lang="ja-JP" altLang="en-US" sz="1600" dirty="0">
                <a:solidFill>
                  <a:srgbClr val="FF0000"/>
                </a:solidFill>
              </a:rPr>
              <a:t>に紐付けた際に作業実行される順番です。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ja-JP" altLang="en-US" sz="1600" dirty="0">
                <a:solidFill>
                  <a:srgbClr val="FF0000"/>
                </a:solidFill>
              </a:rPr>
              <a:t>今回は</a:t>
            </a:r>
            <a:r>
              <a:rPr lang="en-US" altLang="ja-JP" sz="1600" dirty="0">
                <a:solidFill>
                  <a:srgbClr val="FF0000"/>
                </a:solidFill>
              </a:rPr>
              <a:t>Playbook</a:t>
            </a:r>
            <a:r>
              <a:rPr lang="ja-JP" altLang="en-US" sz="1600" dirty="0">
                <a:solidFill>
                  <a:srgbClr val="FF0000"/>
                </a:solidFill>
              </a:rPr>
              <a:t>が</a:t>
            </a:r>
            <a:r>
              <a:rPr lang="en-US" altLang="ja-JP" sz="1600" dirty="0">
                <a:solidFill>
                  <a:srgbClr val="FF0000"/>
                </a:solidFill>
              </a:rPr>
              <a:t>1</a:t>
            </a:r>
            <a:r>
              <a:rPr lang="ja-JP" altLang="en-US" sz="1600" dirty="0" err="1">
                <a:solidFill>
                  <a:srgbClr val="FF0000"/>
                </a:solidFill>
              </a:rPr>
              <a:t>つだけなので</a:t>
            </a:r>
            <a:r>
              <a:rPr lang="en-US" altLang="ja-JP" sz="1600" dirty="0">
                <a:solidFill>
                  <a:srgbClr val="FF0000"/>
                </a:solidFill>
              </a:rPr>
              <a:t>1</a:t>
            </a:r>
            <a:r>
              <a:rPr lang="ja-JP" altLang="en-US" sz="1600" dirty="0">
                <a:solidFill>
                  <a:srgbClr val="FF0000"/>
                </a:solidFill>
              </a:rPr>
              <a:t>とします。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85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672" y="620610"/>
            <a:ext cx="7345020" cy="6237390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600" dirty="0">
                <a:latin typeface="+mn-ea"/>
              </a:rPr>
              <a:t>はじめに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2" action="ppaction://hlinksldjump"/>
              </a:rPr>
              <a:t>(1)</a:t>
            </a:r>
            <a:r>
              <a:rPr lang="ja-JP" altLang="en-US" sz="1200" dirty="0">
                <a:latin typeface="+mn-ea"/>
                <a:hlinkClick r:id="rId2" action="ppaction://hlinksldjump"/>
              </a:rPr>
              <a:t>　本書について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3" action="ppaction://hlinksldjump"/>
              </a:rPr>
              <a:t>(2)</a:t>
            </a:r>
            <a:r>
              <a:rPr lang="ja-JP" altLang="en-US" sz="1200" dirty="0">
                <a:latin typeface="+mn-ea"/>
                <a:hlinkClick r:id="rId3" action="ppaction://hlinksldjump"/>
              </a:rPr>
              <a:t>　作業環境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4" action="ppaction://hlinksldjump"/>
              </a:rPr>
              <a:t>(3)</a:t>
            </a:r>
            <a:r>
              <a:rPr lang="ja-JP" altLang="en-US" sz="1200" dirty="0">
                <a:latin typeface="+mn-ea"/>
                <a:hlinkClick r:id="rId4" action="ppaction://hlinksldjump"/>
              </a:rPr>
              <a:t>　シナリオ</a:t>
            </a:r>
            <a:endParaRPr lang="en-US" altLang="ja-JP" sz="1200" dirty="0">
              <a:latin typeface="+mn-ea"/>
            </a:endParaRPr>
          </a:p>
          <a:p>
            <a:pPr lvl="1"/>
            <a:endParaRPr lang="en-US" altLang="ja-JP" sz="1600" dirty="0">
              <a:latin typeface="+mn-ea"/>
            </a:endParaRPr>
          </a:p>
          <a:p>
            <a:r>
              <a:rPr lang="en-US" altLang="ja-JP" sz="1600" dirty="0">
                <a:latin typeface="+mn-ea"/>
              </a:rPr>
              <a:t>1.</a:t>
            </a:r>
            <a:r>
              <a:rPr lang="ja-JP" altLang="en-US" sz="1600" dirty="0">
                <a:latin typeface="+mn-ea"/>
              </a:rPr>
              <a:t>　実習１</a:t>
            </a:r>
            <a:r>
              <a:rPr lang="en-US" altLang="ja-JP" sz="1600" dirty="0">
                <a:latin typeface="+mn-ea"/>
              </a:rPr>
              <a:t>【</a:t>
            </a:r>
            <a:r>
              <a:rPr lang="ja-JP" altLang="en-US" sz="1600" dirty="0">
                <a:latin typeface="+mn-ea"/>
              </a:rPr>
              <a:t>収集機能</a:t>
            </a:r>
            <a:r>
              <a:rPr lang="en-US" altLang="ja-JP" sz="1600" dirty="0">
                <a:latin typeface="+mn-ea"/>
              </a:rPr>
              <a:t>】</a:t>
            </a:r>
            <a:r>
              <a:rPr lang="ja-JP" altLang="en-US" sz="1600" dirty="0">
                <a:latin typeface="+mn-ea"/>
              </a:rPr>
              <a:t>ターゲットホストの</a:t>
            </a:r>
            <a:r>
              <a:rPr lang="en-US" altLang="ja-JP" sz="1600" dirty="0">
                <a:latin typeface="+mn-ea"/>
              </a:rPr>
              <a:t>OS</a:t>
            </a:r>
            <a:r>
              <a:rPr lang="ja-JP" altLang="en-US" sz="1600" dirty="0">
                <a:latin typeface="+mn-ea"/>
              </a:rPr>
              <a:t>情報を収集する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ja-JP" altLang="en-US" sz="1200" dirty="0">
                <a:latin typeface="+mn-ea"/>
                <a:hlinkClick r:id="rId5" action="ppaction://hlinksldjump"/>
              </a:rPr>
              <a:t>実習１全体図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6" action="ppaction://hlinksldjump"/>
              </a:rPr>
              <a:t>1.1</a:t>
            </a:r>
            <a:r>
              <a:rPr lang="ja-JP" altLang="en-US" sz="1200" dirty="0">
                <a:latin typeface="+mn-ea"/>
                <a:hlinkClick r:id="rId6" action="ppaction://hlinksldjump"/>
              </a:rPr>
              <a:t>　ターゲットホストの登録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7" action="ppaction://hlinksldjump"/>
              </a:rPr>
              <a:t>1.2</a:t>
            </a:r>
            <a:r>
              <a:rPr lang="ja-JP" altLang="en-US" sz="1200" dirty="0">
                <a:latin typeface="+mn-ea"/>
                <a:hlinkClick r:id="rId7" action="ppaction://hlinksldjump"/>
              </a:rPr>
              <a:t>　オペレーションの登録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8" action="ppaction://hlinksldjump"/>
              </a:rPr>
              <a:t>1.3</a:t>
            </a:r>
            <a:r>
              <a:rPr lang="ja-JP" altLang="en-US" sz="1200" dirty="0">
                <a:latin typeface="+mn-ea"/>
                <a:hlinkClick r:id="rId8" action="ppaction://hlinksldjump"/>
              </a:rPr>
              <a:t>　</a:t>
            </a:r>
            <a:r>
              <a:rPr lang="en-US" altLang="ja-JP" sz="1200" dirty="0">
                <a:latin typeface="+mn-ea"/>
                <a:hlinkClick r:id="rId8" action="ppaction://hlinksldjump"/>
              </a:rPr>
              <a:t>Movement</a:t>
            </a:r>
            <a:r>
              <a:rPr lang="ja-JP" altLang="en-US" sz="1200" dirty="0">
                <a:latin typeface="+mn-ea"/>
                <a:hlinkClick r:id="rId8" action="ppaction://hlinksldjump"/>
              </a:rPr>
              <a:t>の登録</a:t>
            </a:r>
            <a:endParaRPr lang="en-US" altLang="ja-JP" sz="1200" dirty="0">
              <a:latin typeface="+mn-ea"/>
            </a:endParaRPr>
          </a:p>
          <a:p>
            <a:pPr lvl="2"/>
            <a:r>
              <a:rPr lang="en-US" altLang="ja-JP" sz="1200" dirty="0">
                <a:latin typeface="+mn-ea"/>
                <a:hlinkClick r:id="rId9" action="ppaction://hlinksldjump"/>
              </a:rPr>
              <a:t>1.3.1</a:t>
            </a:r>
            <a:r>
              <a:rPr lang="ja-JP" altLang="en-US" sz="1200" dirty="0">
                <a:latin typeface="+mn-ea"/>
                <a:hlinkClick r:id="rId9" action="ppaction://hlinksldjump"/>
              </a:rPr>
              <a:t>　ヘッダーセクションと</a:t>
            </a:r>
            <a:r>
              <a:rPr lang="en-US" altLang="ja-JP" sz="1200" dirty="0">
                <a:latin typeface="+mn-ea"/>
                <a:hlinkClick r:id="rId9" action="ppaction://hlinksldjump"/>
              </a:rPr>
              <a:t>gather_facts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10" action="ppaction://hlinksldjump"/>
              </a:rPr>
              <a:t>1.4</a:t>
            </a:r>
            <a:r>
              <a:rPr lang="ja-JP" altLang="en-US" sz="1200" dirty="0">
                <a:latin typeface="+mn-ea"/>
                <a:hlinkClick r:id="rId10" action="ppaction://hlinksldjump"/>
              </a:rPr>
              <a:t>　</a:t>
            </a:r>
            <a:r>
              <a:rPr lang="en-US" altLang="ja-JP" sz="1200" dirty="0">
                <a:latin typeface="+mn-ea"/>
                <a:hlinkClick r:id="rId10" action="ppaction://hlinksldjump"/>
              </a:rPr>
              <a:t>Playbook</a:t>
            </a:r>
            <a:r>
              <a:rPr lang="ja-JP" altLang="en-US" sz="1200" dirty="0">
                <a:latin typeface="+mn-ea"/>
                <a:hlinkClick r:id="rId10" action="ppaction://hlinksldjump"/>
              </a:rPr>
              <a:t>の登録</a:t>
            </a:r>
            <a:endParaRPr lang="en-US" altLang="ja-JP" sz="1200" dirty="0">
              <a:latin typeface="+mn-ea"/>
            </a:endParaRPr>
          </a:p>
          <a:p>
            <a:pPr lvl="2"/>
            <a:r>
              <a:rPr lang="en-US" altLang="ja-JP" sz="1200" dirty="0">
                <a:latin typeface="+mn-ea"/>
                <a:hlinkClick r:id="rId11" action="ppaction://hlinksldjump"/>
              </a:rPr>
              <a:t>1.4.1</a:t>
            </a:r>
            <a:r>
              <a:rPr lang="ja-JP" altLang="en-US" sz="1200" dirty="0">
                <a:latin typeface="+mn-ea"/>
                <a:hlinkClick r:id="rId11" action="ppaction://hlinksldjump"/>
              </a:rPr>
              <a:t>　</a:t>
            </a:r>
            <a:r>
              <a:rPr lang="en-US" altLang="ja-JP" sz="1200" dirty="0">
                <a:latin typeface="+mn-ea"/>
                <a:hlinkClick r:id="rId12" action="ppaction://hlinksldjump"/>
              </a:rPr>
              <a:t>YAML</a:t>
            </a:r>
            <a:r>
              <a:rPr lang="ja-JP" altLang="en-US" sz="1200" dirty="0">
                <a:latin typeface="+mn-ea"/>
                <a:hlinkClick r:id="rId12" action="ppaction://hlinksldjump"/>
              </a:rPr>
              <a:t>ファイルと収集用ディレクトリ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13" action="ppaction://hlinksldjump"/>
              </a:rPr>
              <a:t>1.5</a:t>
            </a:r>
            <a:r>
              <a:rPr lang="ja-JP" altLang="en-US" sz="1200" dirty="0">
                <a:latin typeface="+mn-ea"/>
                <a:hlinkClick r:id="rId13" action="ppaction://hlinksldjump"/>
              </a:rPr>
              <a:t>　</a:t>
            </a:r>
            <a:r>
              <a:rPr lang="en-US" altLang="ja-JP" sz="1200" dirty="0">
                <a:latin typeface="+mn-ea"/>
                <a:hlinkClick r:id="rId13" action="ppaction://hlinksldjump"/>
              </a:rPr>
              <a:t>Movement-Playbook</a:t>
            </a:r>
            <a:r>
              <a:rPr lang="ja-JP" altLang="en-US" sz="1200" dirty="0">
                <a:latin typeface="+mn-ea"/>
                <a:hlinkClick r:id="rId13" action="ppaction://hlinksldjump"/>
              </a:rPr>
              <a:t>紐付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14" action="ppaction://hlinksldjump"/>
              </a:rPr>
              <a:t>1.6</a:t>
            </a:r>
            <a:r>
              <a:rPr lang="ja-JP" altLang="en-US" sz="1200" dirty="0">
                <a:latin typeface="+mn-ea"/>
                <a:hlinkClick r:id="rId14" action="ppaction://hlinksldjump"/>
              </a:rPr>
              <a:t>　作業対象ホストの登録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15" action="ppaction://hlinksldjump"/>
              </a:rPr>
              <a:t>1.7</a:t>
            </a:r>
            <a:r>
              <a:rPr lang="ja-JP" altLang="en-US" sz="1200" dirty="0">
                <a:latin typeface="+mn-ea"/>
                <a:hlinkClick r:id="rId15" action="ppaction://hlinksldjump"/>
              </a:rPr>
              <a:t>　収集値を登録するパラメータシートの作成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16" action="ppaction://hlinksldjump"/>
              </a:rPr>
              <a:t>1.8</a:t>
            </a:r>
            <a:r>
              <a:rPr lang="ja-JP" altLang="en-US" sz="1200" dirty="0">
                <a:latin typeface="+mn-ea"/>
                <a:hlinkClick r:id="rId16" action="ppaction://hlinksldjump"/>
              </a:rPr>
              <a:t>　収集項目値管理の登録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17" action="ppaction://hlinksldjump"/>
              </a:rPr>
              <a:t>1.9</a:t>
            </a:r>
            <a:r>
              <a:rPr lang="ja-JP" altLang="en-US" sz="1200" dirty="0">
                <a:latin typeface="+mn-ea"/>
                <a:hlinkClick r:id="rId17" action="ppaction://hlinksldjump"/>
              </a:rPr>
              <a:t>　収集インターフェース情報の登録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18" action="ppaction://hlinksldjump"/>
              </a:rPr>
              <a:t>1.10</a:t>
            </a:r>
            <a:r>
              <a:rPr lang="ja-JP" altLang="en-US" sz="1200" dirty="0">
                <a:latin typeface="+mn-ea"/>
                <a:hlinkClick r:id="rId18" action="ppaction://hlinksldjump"/>
              </a:rPr>
              <a:t>　作業実行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19" action="ppaction://hlinksldjump"/>
              </a:rPr>
              <a:t>1.11</a:t>
            </a:r>
            <a:r>
              <a:rPr lang="ja-JP" altLang="en-US" sz="1200" dirty="0">
                <a:latin typeface="+mn-ea"/>
                <a:hlinkClick r:id="rId19" action="ppaction://hlinksldjump"/>
              </a:rPr>
              <a:t>　収集結果の確認</a:t>
            </a:r>
            <a:endParaRPr lang="en-US" altLang="ja-JP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ja-JP" sz="1600" dirty="0">
              <a:latin typeface="+mn-ea"/>
            </a:endParaRPr>
          </a:p>
          <a:p>
            <a:r>
              <a:rPr lang="en-US" altLang="ja-JP" sz="1600" dirty="0">
                <a:latin typeface="+mn-ea"/>
              </a:rPr>
              <a:t>2.</a:t>
            </a:r>
            <a:r>
              <a:rPr lang="ja-JP" altLang="en-US" sz="1600" dirty="0">
                <a:latin typeface="+mn-ea"/>
              </a:rPr>
              <a:t>　実習２</a:t>
            </a:r>
            <a:r>
              <a:rPr lang="en-US" altLang="ja-JP" sz="1600" dirty="0">
                <a:latin typeface="+mn-ea"/>
              </a:rPr>
              <a:t>【</a:t>
            </a:r>
            <a:r>
              <a:rPr lang="ja-JP" altLang="en-US" sz="1600" dirty="0">
                <a:latin typeface="+mn-ea"/>
              </a:rPr>
              <a:t>比較機能</a:t>
            </a:r>
            <a:r>
              <a:rPr lang="en-US" altLang="ja-JP" sz="1600" dirty="0">
                <a:latin typeface="+mn-ea"/>
              </a:rPr>
              <a:t>】</a:t>
            </a:r>
            <a:r>
              <a:rPr lang="ja-JP" altLang="en-US" sz="1600" dirty="0">
                <a:latin typeface="+mn-ea"/>
              </a:rPr>
              <a:t>実習１で収集した値と期待値を比較する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ja-JP" altLang="en-US" sz="1200" dirty="0">
                <a:latin typeface="+mn-ea"/>
                <a:hlinkClick r:id="rId20" action="ppaction://hlinksldjump"/>
              </a:rPr>
              <a:t>実習２全体図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21" action="ppaction://hlinksldjump"/>
              </a:rPr>
              <a:t>2.1</a:t>
            </a:r>
            <a:r>
              <a:rPr lang="ja-JP" altLang="en-US" sz="1200" dirty="0">
                <a:latin typeface="+mn-ea"/>
                <a:hlinkClick r:id="rId21" action="ppaction://hlinksldjump"/>
              </a:rPr>
              <a:t>　オペレーションの登録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22" action="ppaction://hlinksldjump"/>
              </a:rPr>
              <a:t>2.2</a:t>
            </a:r>
            <a:r>
              <a:rPr lang="ja-JP" altLang="en-US" sz="1200" dirty="0">
                <a:latin typeface="+mn-ea"/>
                <a:hlinkClick r:id="rId22" action="ppaction://hlinksldjump"/>
              </a:rPr>
              <a:t>　期待値用パラメータシートの作成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23" action="ppaction://hlinksldjump"/>
              </a:rPr>
              <a:t>2.3</a:t>
            </a:r>
            <a:r>
              <a:rPr lang="ja-JP" altLang="en-US" sz="1200" dirty="0">
                <a:latin typeface="+mn-ea"/>
                <a:hlinkClick r:id="rId23" action="ppaction://hlinksldjump"/>
              </a:rPr>
              <a:t>　期待値の登録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24" action="ppaction://hlinksldjump"/>
              </a:rPr>
              <a:t>2.4</a:t>
            </a:r>
            <a:r>
              <a:rPr lang="ja-JP" altLang="en-US" sz="1200" dirty="0">
                <a:latin typeface="+mn-ea"/>
                <a:hlinkClick r:id="rId24" action="ppaction://hlinksldjump"/>
              </a:rPr>
              <a:t>　比較定義の登録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25" action="ppaction://hlinksldjump"/>
              </a:rPr>
              <a:t>2.5</a:t>
            </a:r>
            <a:r>
              <a:rPr lang="ja-JP" altLang="en-US" sz="1200" dirty="0">
                <a:latin typeface="+mn-ea"/>
                <a:hlinkClick r:id="rId25" action="ppaction://hlinksldjump"/>
              </a:rPr>
              <a:t>　比較実行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26" action="ppaction://hlinksldjump"/>
              </a:rPr>
              <a:t>【</a:t>
            </a:r>
            <a:r>
              <a:rPr lang="ja-JP" altLang="en-US" sz="1200" dirty="0">
                <a:latin typeface="+mn-ea"/>
                <a:hlinkClick r:id="rId26" action="ppaction://hlinksldjump"/>
              </a:rPr>
              <a:t>参考</a:t>
            </a:r>
            <a:r>
              <a:rPr lang="en-US" altLang="ja-JP" sz="1200" dirty="0">
                <a:latin typeface="+mn-ea"/>
                <a:hlinkClick r:id="rId26" action="ppaction://hlinksldjump"/>
              </a:rPr>
              <a:t>】</a:t>
            </a:r>
            <a:r>
              <a:rPr lang="ja-JP" altLang="en-US" sz="1200" dirty="0">
                <a:latin typeface="+mn-ea"/>
                <a:hlinkClick r:id="rId26" action="ppaction://hlinksldjump"/>
              </a:rPr>
              <a:t>比較定義詳細</a:t>
            </a:r>
            <a:endParaRPr lang="en-US" altLang="ja-JP" sz="1200" dirty="0">
              <a:latin typeface="+mn-ea"/>
            </a:endParaRPr>
          </a:p>
          <a:p>
            <a:pPr lvl="2"/>
            <a:r>
              <a:rPr lang="en-US" altLang="ja-JP" sz="1200" dirty="0">
                <a:latin typeface="+mn-ea"/>
                <a:hlinkClick r:id="rId27" action="ppaction://hlinksldjump"/>
              </a:rPr>
              <a:t>【</a:t>
            </a:r>
            <a:r>
              <a:rPr lang="ja-JP" altLang="en-US" sz="1200" dirty="0">
                <a:latin typeface="+mn-ea"/>
                <a:hlinkClick r:id="rId27" action="ppaction://hlinksldjump"/>
              </a:rPr>
              <a:t>参考</a:t>
            </a:r>
            <a:r>
              <a:rPr lang="en-US" altLang="ja-JP" sz="1200" dirty="0">
                <a:latin typeface="+mn-ea"/>
                <a:hlinkClick r:id="rId27" action="ppaction://hlinksldjump"/>
              </a:rPr>
              <a:t>】</a:t>
            </a:r>
            <a:r>
              <a:rPr lang="ja-JP" altLang="en-US" sz="1200" dirty="0">
                <a:latin typeface="+mn-ea"/>
                <a:hlinkClick r:id="rId27" action="ppaction://hlinksldjump"/>
              </a:rPr>
              <a:t>（</a:t>
            </a:r>
            <a:r>
              <a:rPr lang="en-US" altLang="ja-JP" sz="1200" dirty="0">
                <a:latin typeface="+mn-ea"/>
                <a:hlinkClick r:id="rId27" action="ppaction://hlinksldjump"/>
              </a:rPr>
              <a:t>1</a:t>
            </a:r>
            <a:r>
              <a:rPr lang="ja-JP" altLang="en-US" sz="1200" dirty="0">
                <a:latin typeface="+mn-ea"/>
                <a:hlinkClick r:id="rId27" action="ppaction://hlinksldjump"/>
              </a:rPr>
              <a:t>）比較定義の登録</a:t>
            </a:r>
            <a:endParaRPr lang="en-US" altLang="ja-JP" sz="1200" dirty="0">
              <a:latin typeface="+mn-ea"/>
            </a:endParaRPr>
          </a:p>
          <a:p>
            <a:pPr lvl="1"/>
            <a:endParaRPr lang="en-US" altLang="ja-JP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4571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1.6 </a:t>
            </a:r>
            <a:r>
              <a:rPr lang="ja-JP" altLang="en-US" dirty="0"/>
              <a:t>作業対象ホストの登録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オペレーション・</a:t>
            </a:r>
            <a:r>
              <a:rPr lang="en-US" altLang="ja-JP" b="1" dirty="0"/>
              <a:t>Movement</a:t>
            </a:r>
            <a:r>
              <a:rPr lang="ja-JP" altLang="en-US" b="1" dirty="0"/>
              <a:t>・作業対象ホストを紐付ける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登録したオペレーション・</a:t>
            </a:r>
            <a:r>
              <a:rPr lang="en-US" altLang="ja-JP" dirty="0"/>
              <a:t>Movement</a:t>
            </a:r>
            <a:r>
              <a:rPr lang="ja-JP" altLang="en-US" dirty="0"/>
              <a:t>・作業対象ホストを紐付けます。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en-US" altLang="ja-JP" b="1" dirty="0"/>
              <a:t>Ansible-Legacy</a:t>
            </a:r>
            <a:r>
              <a:rPr lang="ja-JP" altLang="en-US" b="1" dirty="0"/>
              <a:t> ＞ 作業対象ホスト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登録 ＞ 登録開始を押下する。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各項目で下表のように選択または入力し、［登録］ボタンを押下する。</a:t>
            </a:r>
            <a:endParaRPr lang="en-US" altLang="ja-JP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731360"/>
              </p:ext>
            </p:extLst>
          </p:nvPr>
        </p:nvGraphicFramePr>
        <p:xfrm>
          <a:off x="539440" y="4741222"/>
          <a:ext cx="3426015" cy="874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11906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998855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オペレーション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Movement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ホスト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GatherFacts1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/>
                        <a:t>GatherFacts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targethost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0" y="3356991"/>
            <a:ext cx="8097380" cy="1257475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949441" y="3356990"/>
            <a:ext cx="2758437" cy="1257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707880" y="3356990"/>
            <a:ext cx="2376330" cy="1257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084211" y="3356990"/>
            <a:ext cx="2552610" cy="1257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225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11017" t="8829"/>
          <a:stretch/>
        </p:blipFill>
        <p:spPr>
          <a:xfrm>
            <a:off x="1703385" y="3399032"/>
            <a:ext cx="5454661" cy="314368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1.7 </a:t>
            </a:r>
            <a:r>
              <a:rPr lang="ja-JP" altLang="en-US" dirty="0"/>
              <a:t>収集値を登録するパラメータシートの作成（</a:t>
            </a:r>
            <a:r>
              <a:rPr lang="en-US" altLang="ja-JP" dirty="0"/>
              <a:t>1/4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収集した値を登録するパラメータシートを作成する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［</a:t>
            </a:r>
            <a:r>
              <a:rPr lang="en-US" altLang="ja-JP" dirty="0"/>
              <a:t>Gathered Facts</a:t>
            </a:r>
            <a:r>
              <a:rPr lang="ja-JP" altLang="en-US" dirty="0"/>
              <a:t>」メニューを作成します。これがパラメータシートとなり、収集した値が自動登録されます。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ja-JP" altLang="en-US" b="1" dirty="0"/>
              <a:t>メニュー作成 ＞メニュー定義・作成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［作成］ボタンを押下する。</a:t>
            </a:r>
            <a:endParaRPr lang="en-US" altLang="ja-JP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1655952" y="3366817"/>
            <a:ext cx="6018790" cy="3085216"/>
            <a:chOff x="2328499" y="3353865"/>
            <a:chExt cx="5512074" cy="2825475"/>
          </a:xfrm>
        </p:grpSpPr>
        <p:sp>
          <p:nvSpPr>
            <p:cNvPr id="26" name="正方形/長方形 25"/>
            <p:cNvSpPr/>
            <p:nvPr/>
          </p:nvSpPr>
          <p:spPr>
            <a:xfrm>
              <a:off x="6252051" y="3814004"/>
              <a:ext cx="1115326" cy="411841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2328499" y="3373180"/>
              <a:ext cx="3923552" cy="1396242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252050" y="3353865"/>
              <a:ext cx="1588523" cy="400110"/>
            </a:xfrm>
            <a:prstGeom prst="rect">
              <a:avLst/>
            </a:prstGeom>
            <a:noFill/>
            <a:effectLst>
              <a:glow rad="63500">
                <a:schemeClr val="bg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>
                  <a:solidFill>
                    <a:srgbClr val="FF0000"/>
                  </a:solidFill>
                  <a:effectLst>
                    <a:glow rad="63500">
                      <a:schemeClr val="bg1"/>
                    </a:glow>
                  </a:effectLst>
                </a:rPr>
                <a:t>1.</a:t>
              </a:r>
              <a:r>
                <a:rPr kumimoji="1" lang="ja-JP" altLang="en-US" sz="2000" b="1" dirty="0">
                  <a:solidFill>
                    <a:srgbClr val="FF0000"/>
                  </a:solidFill>
                  <a:effectLst>
                    <a:glow rad="63500">
                      <a:schemeClr val="bg1"/>
                    </a:glow>
                  </a:effectLst>
                </a:rPr>
                <a:t>基本情報</a:t>
              </a: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578891" y="5531050"/>
              <a:ext cx="1831926" cy="648290"/>
            </a:xfrm>
            <a:prstGeom prst="rect">
              <a:avLst/>
            </a:prstGeom>
            <a:noFill/>
            <a:effectLst>
              <a:glow rad="127000">
                <a:schemeClr val="bg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>
                  <a:solidFill>
                    <a:srgbClr val="FF0000"/>
                  </a:solidFill>
                  <a:effectLst>
                    <a:glow rad="63500">
                      <a:schemeClr val="bg1"/>
                    </a:glow>
                  </a:effectLst>
                </a:rPr>
                <a:t>2.</a:t>
              </a:r>
              <a:r>
                <a:rPr kumimoji="1" lang="ja-JP" altLang="en-US" sz="2000" b="1" dirty="0">
                  <a:solidFill>
                    <a:srgbClr val="FF0000"/>
                  </a:solidFill>
                  <a:effectLst>
                    <a:glow rad="63500">
                      <a:schemeClr val="bg1"/>
                    </a:glow>
                  </a:effectLst>
                </a:rPr>
                <a:t>対象メニューグループ</a:t>
              </a: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4631461" y="4822879"/>
              <a:ext cx="1442918" cy="400110"/>
            </a:xfrm>
            <a:prstGeom prst="rect">
              <a:avLst/>
            </a:prstGeom>
            <a:noFill/>
            <a:effectLst>
              <a:glow rad="127000">
                <a:schemeClr val="bg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>
                  <a:solidFill>
                    <a:srgbClr val="FF0000"/>
                  </a:solidFill>
                  <a:effectLst>
                    <a:glow rad="63500">
                      <a:schemeClr val="bg1"/>
                    </a:glow>
                  </a:effectLst>
                </a:rPr>
                <a:t>3.</a:t>
              </a:r>
              <a:r>
                <a:rPr kumimoji="1" lang="ja-JP" altLang="en-US" sz="2000" b="1" dirty="0">
                  <a:solidFill>
                    <a:srgbClr val="FF0000"/>
                  </a:solidFill>
                  <a:effectLst>
                    <a:glow rad="63500">
                      <a:schemeClr val="bg1"/>
                    </a:glow>
                  </a:effectLst>
                </a:rPr>
                <a:t>項目</a:t>
              </a:r>
            </a:p>
          </p:txBody>
        </p:sp>
        <p:cxnSp>
          <p:nvCxnSpPr>
            <p:cNvPr id="31" name="直線コネクタ 30"/>
            <p:cNvCxnSpPr/>
            <p:nvPr/>
          </p:nvCxnSpPr>
          <p:spPr>
            <a:xfrm flipV="1">
              <a:off x="6923326" y="3670004"/>
              <a:ext cx="122985" cy="144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 flipV="1">
              <a:off x="6586233" y="5120513"/>
              <a:ext cx="269290" cy="45030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>
              <a:off x="4445126" y="4782420"/>
              <a:ext cx="198889" cy="1816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正方形/長方形 33"/>
            <p:cNvSpPr/>
            <p:nvPr/>
          </p:nvSpPr>
          <p:spPr>
            <a:xfrm>
              <a:off x="6252050" y="4557081"/>
              <a:ext cx="1048918" cy="591319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2328499" y="5978098"/>
              <a:ext cx="515261" cy="1845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角丸四角形吹き出し 47"/>
          <p:cNvSpPr/>
          <p:nvPr/>
        </p:nvSpPr>
        <p:spPr bwMode="auto">
          <a:xfrm>
            <a:off x="412836" y="3338623"/>
            <a:ext cx="1992466" cy="2448943"/>
          </a:xfrm>
          <a:prstGeom prst="wedgeRoundRectCallout">
            <a:avLst>
              <a:gd name="adj1" fmla="val 87401"/>
              <a:gd name="adj2" fmla="val -20071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510610" y="3541286"/>
            <a:ext cx="18605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「項目」は以下の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>
                <a:solidFill>
                  <a:srgbClr val="FF0000"/>
                </a:solidFill>
              </a:rPr>
              <a:t>3</a:t>
            </a:r>
            <a:r>
              <a:rPr lang="ja-JP" altLang="en-US" sz="1600" dirty="0">
                <a:solidFill>
                  <a:srgbClr val="FF0000"/>
                </a:solidFill>
              </a:rPr>
              <a:t>か所を入力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65" y="4299029"/>
            <a:ext cx="924220" cy="1424651"/>
          </a:xfrm>
          <a:prstGeom prst="rect">
            <a:avLst/>
          </a:prstGeom>
        </p:spPr>
      </p:pic>
      <p:grpSp>
        <p:nvGrpSpPr>
          <p:cNvPr id="50" name="グループ化 49"/>
          <p:cNvGrpSpPr/>
          <p:nvPr/>
        </p:nvGrpSpPr>
        <p:grpSpPr>
          <a:xfrm>
            <a:off x="588250" y="4374164"/>
            <a:ext cx="2123280" cy="966184"/>
            <a:chOff x="3349343" y="4494359"/>
            <a:chExt cx="2986177" cy="1358839"/>
          </a:xfrm>
        </p:grpSpPr>
        <p:sp>
          <p:nvSpPr>
            <p:cNvPr id="52" name="正方形/長方形 51"/>
            <p:cNvSpPr/>
            <p:nvPr/>
          </p:nvSpPr>
          <p:spPr>
            <a:xfrm>
              <a:off x="3468998" y="4536299"/>
              <a:ext cx="951281" cy="181266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3349343" y="4808384"/>
              <a:ext cx="1213757" cy="205677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4697220" y="4494359"/>
              <a:ext cx="1638300" cy="38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b="1" dirty="0">
                  <a:solidFill>
                    <a:srgbClr val="FF0000"/>
                  </a:solidFill>
                </a:rPr>
                <a:t>項目名</a:t>
              </a:r>
            </a:p>
          </p:txBody>
        </p:sp>
        <p:cxnSp>
          <p:nvCxnSpPr>
            <p:cNvPr id="55" name="直線コネクタ 54"/>
            <p:cNvCxnSpPr/>
            <p:nvPr/>
          </p:nvCxnSpPr>
          <p:spPr>
            <a:xfrm flipH="1" flipV="1">
              <a:off x="4420793" y="4651018"/>
              <a:ext cx="350334" cy="101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テキスト ボックス 55"/>
            <p:cNvSpPr txBox="1"/>
            <p:nvPr/>
          </p:nvSpPr>
          <p:spPr>
            <a:xfrm>
              <a:off x="4697220" y="4849135"/>
              <a:ext cx="1638300" cy="38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b="1" dirty="0">
                  <a:solidFill>
                    <a:srgbClr val="FF0000"/>
                  </a:solidFill>
                </a:rPr>
                <a:t>入力方式</a:t>
              </a:r>
            </a:p>
          </p:txBody>
        </p:sp>
        <p:cxnSp>
          <p:nvCxnSpPr>
            <p:cNvPr id="57" name="直線コネクタ 56"/>
            <p:cNvCxnSpPr/>
            <p:nvPr/>
          </p:nvCxnSpPr>
          <p:spPr>
            <a:xfrm flipH="1" flipV="1">
              <a:off x="4570870" y="4950977"/>
              <a:ext cx="210231" cy="1103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正方形/長方形 57"/>
            <p:cNvSpPr/>
            <p:nvPr/>
          </p:nvSpPr>
          <p:spPr>
            <a:xfrm>
              <a:off x="3349655" y="5001648"/>
              <a:ext cx="1213445" cy="202265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4697220" y="5203913"/>
              <a:ext cx="1638300" cy="649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b="1" dirty="0">
                  <a:solidFill>
                    <a:srgbClr val="FF0000"/>
                  </a:solidFill>
                </a:rPr>
                <a:t>最大</a:t>
              </a:r>
              <a:endParaRPr kumimoji="1" lang="en-US" altLang="ja-JP" sz="1200" b="1" dirty="0">
                <a:solidFill>
                  <a:srgbClr val="FF0000"/>
                </a:solidFill>
              </a:endParaRPr>
            </a:p>
            <a:p>
              <a:r>
                <a:rPr kumimoji="1" lang="ja-JP" altLang="en-US" sz="1200" b="1" dirty="0">
                  <a:solidFill>
                    <a:srgbClr val="FF0000"/>
                  </a:solidFill>
                </a:rPr>
                <a:t>バイト数</a:t>
              </a:r>
            </a:p>
          </p:txBody>
        </p:sp>
        <p:cxnSp>
          <p:nvCxnSpPr>
            <p:cNvPr id="60" name="直線コネクタ 59"/>
            <p:cNvCxnSpPr>
              <a:stCxn id="59" idx="1"/>
            </p:cNvCxnSpPr>
            <p:nvPr/>
          </p:nvCxnSpPr>
          <p:spPr>
            <a:xfrm flipH="1" flipV="1">
              <a:off x="4593035" y="5139838"/>
              <a:ext cx="104185" cy="3887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359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1.7 </a:t>
            </a:r>
            <a:r>
              <a:rPr lang="ja-JP" altLang="en-US" dirty="0"/>
              <a:t>収集値を登録するパラメータシートの作成（</a:t>
            </a:r>
            <a:r>
              <a:rPr lang="en-US" altLang="ja-JP" dirty="0"/>
              <a:t>2/4</a:t>
            </a:r>
            <a:r>
              <a:rPr lang="ja-JP" altLang="en-US" dirty="0"/>
              <a:t>）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467430" y="829908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1.</a:t>
            </a:r>
            <a:r>
              <a:rPr lang="ja-JP" altLang="en-US" sz="1200" b="1" dirty="0">
                <a:solidFill>
                  <a:srgbClr val="FF0000"/>
                </a:solidFill>
              </a:rPr>
              <a:t>基本情報</a:t>
            </a:r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536579"/>
              </p:ext>
            </p:extLst>
          </p:nvPr>
        </p:nvGraphicFramePr>
        <p:xfrm>
          <a:off x="539440" y="1109935"/>
          <a:ext cx="7486830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365633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7604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メニュー名（任意の名称）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作成対象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表示順序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Gathered Facts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パラメータシート（ホスト</a:t>
                      </a:r>
                      <a:r>
                        <a:rPr kumimoji="1" lang="en-US" altLang="ja-JP" sz="1200" dirty="0"/>
                        <a:t>/</a:t>
                      </a:r>
                      <a:r>
                        <a:rPr kumimoji="1" lang="ja-JP" altLang="en-US" sz="1200" dirty="0"/>
                        <a:t>オペレーションあり）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9" name="正方形/長方形 18"/>
          <p:cNvSpPr/>
          <p:nvPr/>
        </p:nvSpPr>
        <p:spPr>
          <a:xfrm>
            <a:off x="467430" y="1943959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2.</a:t>
            </a:r>
            <a:r>
              <a:rPr lang="ja-JP" altLang="en-US" sz="1200" b="1" dirty="0">
                <a:solidFill>
                  <a:srgbClr val="FF0000"/>
                </a:solidFill>
              </a:rPr>
              <a:t>対象メニューグループ</a:t>
            </a:r>
          </a:p>
        </p:txBody>
      </p:sp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005635"/>
              </p:ext>
            </p:extLst>
          </p:nvPr>
        </p:nvGraphicFramePr>
        <p:xfrm>
          <a:off x="539440" y="2223986"/>
          <a:ext cx="7485698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365633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759268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入力用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代入値自動登録用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参照用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入力用（デフォルト）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代入値自動登録用（デフォルト）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参照用（デフォルト）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22" name="正方形/長方形 21"/>
          <p:cNvSpPr/>
          <p:nvPr/>
        </p:nvSpPr>
        <p:spPr>
          <a:xfrm>
            <a:off x="467430" y="3058010"/>
            <a:ext cx="75577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3.</a:t>
            </a:r>
            <a:r>
              <a:rPr lang="ja-JP" altLang="en-US" sz="1200" b="1" dirty="0">
                <a:solidFill>
                  <a:srgbClr val="FF0000"/>
                </a:solidFill>
              </a:rPr>
              <a:t>項目</a:t>
            </a: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912091"/>
              </p:ext>
            </p:extLst>
          </p:nvPr>
        </p:nvGraphicFramePr>
        <p:xfrm>
          <a:off x="539440" y="3338037"/>
          <a:ext cx="7485698" cy="3078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74028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614212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2297458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項目名（任意の名称）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入力方式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最大バイト数（任意の値）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ansible_architecture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文字列（単一行）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ansible_bios_version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文字列（単一行）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7482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ansible_default_ipv4</a:t>
                      </a:r>
                      <a:r>
                        <a:rPr kumimoji="1" lang="ja-JP" altLang="en-US" sz="1200" dirty="0"/>
                        <a:t>　＞ </a:t>
                      </a:r>
                      <a:r>
                        <a:rPr kumimoji="1" lang="en-US" altLang="ja-JP" sz="1200" dirty="0"/>
                        <a:t>address</a:t>
                      </a:r>
                      <a:r>
                        <a:rPr kumimoji="1" lang="ja-JP" altLang="en-US" sz="1200" dirty="0"/>
                        <a:t>（</a:t>
                      </a:r>
                      <a:r>
                        <a:rPr kumimoji="1" lang="en-US" altLang="ja-JP" sz="1200" dirty="0">
                          <a:solidFill>
                            <a:srgbClr val="FF0000"/>
                          </a:solidFill>
                        </a:rPr>
                        <a:t>※</a:t>
                      </a:r>
                      <a:r>
                        <a:rPr kumimoji="1" lang="ja-JP" altLang="en-US" sz="1200" dirty="0"/>
                        <a:t>）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文字列（単一行）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28034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ansible_default_ipv4</a:t>
                      </a:r>
                      <a:r>
                        <a:rPr kumimoji="1" lang="ja-JP" altLang="en-US" sz="1200" dirty="0"/>
                        <a:t>　＞ </a:t>
                      </a:r>
                      <a:r>
                        <a:rPr kumimoji="1" lang="en-US" altLang="ja-JP" sz="1200" dirty="0"/>
                        <a:t>interface</a:t>
                      </a:r>
                      <a:r>
                        <a:rPr kumimoji="1" lang="ja-JP" altLang="en-US" sz="1200" dirty="0"/>
                        <a:t>（</a:t>
                      </a:r>
                      <a:r>
                        <a:rPr kumimoji="1" lang="en-US" altLang="ja-JP" sz="1200" dirty="0">
                          <a:solidFill>
                            <a:srgbClr val="FF0000"/>
                          </a:solidFill>
                        </a:rPr>
                        <a:t>※</a:t>
                      </a:r>
                      <a:r>
                        <a:rPr kumimoji="1" lang="ja-JP" altLang="en-US" sz="1200" dirty="0"/>
                        <a:t>）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文字列（単一行）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3548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ansible_default_ipv4</a:t>
                      </a:r>
                      <a:r>
                        <a:rPr kumimoji="1" lang="ja-JP" altLang="en-US" sz="1200" dirty="0"/>
                        <a:t>　＞ </a:t>
                      </a:r>
                      <a:r>
                        <a:rPr kumimoji="1" lang="en-US" altLang="ja-JP" sz="1200" dirty="0"/>
                        <a:t>network</a:t>
                      </a:r>
                      <a:r>
                        <a:rPr kumimoji="1" lang="ja-JP" altLang="en-US" sz="1200" dirty="0"/>
                        <a:t>（</a:t>
                      </a:r>
                      <a:r>
                        <a:rPr kumimoji="1" lang="en-US" altLang="ja-JP" sz="1200" dirty="0">
                          <a:solidFill>
                            <a:srgbClr val="FF0000"/>
                          </a:solidFill>
                        </a:rPr>
                        <a:t>※</a:t>
                      </a:r>
                      <a:r>
                        <a:rPr kumimoji="1" lang="ja-JP" altLang="en-US" sz="1200" dirty="0"/>
                        <a:t>）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文字列（単一行）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7964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ansible_distribution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文字列（単一行）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34116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ansible_distribution_file_path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文字列（単一行）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2967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ansible_distribution_file_variety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文字列（単一行）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9367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ansible_distribution_major_version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文字列（単一行）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8909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ansible_distribution_release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文字列（単一行）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1308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69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1.7 </a:t>
            </a:r>
            <a:r>
              <a:rPr lang="ja-JP" altLang="en-US" dirty="0"/>
              <a:t>収集値を登録するパラメータシートの作成（</a:t>
            </a:r>
            <a:r>
              <a:rPr lang="en-US" altLang="ja-JP" dirty="0"/>
              <a:t>3/4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/>
          </a:p>
        </p:txBody>
      </p:sp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11335"/>
              </p:ext>
            </p:extLst>
          </p:nvPr>
        </p:nvGraphicFramePr>
        <p:xfrm>
          <a:off x="539440" y="836712"/>
          <a:ext cx="7485698" cy="2255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74028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614212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2297458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項目名（任意の名称）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入力方式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最大バイト数（任意の値）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ansible_distribution_version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文字列（単一行）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ansible_machine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文字列（単一行）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7482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ansible_memtotal_mb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文字列（単一行）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28034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ansible_nodename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文字列（単一行）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3548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ansible_os_family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文字列（単一行）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7964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ansible_pkg_mgr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文字列（単一行）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34116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ansible_processor_cores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文字列（単一行）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296776"/>
                  </a:ext>
                </a:extLst>
              </a:tr>
            </a:tbl>
          </a:graphicData>
        </a:graphic>
      </p:graphicFrame>
      <p:sp>
        <p:nvSpPr>
          <p:cNvPr id="30" name="角丸四角形 29"/>
          <p:cNvSpPr/>
          <p:nvPr/>
        </p:nvSpPr>
        <p:spPr bwMode="auto">
          <a:xfrm flipH="1">
            <a:off x="539440" y="3345744"/>
            <a:ext cx="8065120" cy="310767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755470" y="3622309"/>
            <a:ext cx="39762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ja-JP" sz="1600" dirty="0">
                <a:solidFill>
                  <a:srgbClr val="FF0000"/>
                </a:solidFill>
              </a:rPr>
              <a:t>※</a:t>
            </a:r>
            <a:r>
              <a:rPr lang="ja-JP" altLang="en-US" sz="1600" dirty="0">
                <a:solidFill>
                  <a:srgbClr val="FF0000"/>
                </a:solidFill>
              </a:rPr>
              <a:t> </a:t>
            </a:r>
            <a:r>
              <a:rPr lang="ja-JP" altLang="en-US" sz="1600" b="1" dirty="0">
                <a:solidFill>
                  <a:srgbClr val="FF0000"/>
                </a:solidFill>
              </a:rPr>
              <a:t>カラムグループ作成</a:t>
            </a:r>
            <a:endParaRPr lang="en-US" altLang="ja-JP" sz="1600" b="1" dirty="0">
              <a:solidFill>
                <a:srgbClr val="FF0000"/>
              </a:solidFill>
            </a:endParaRPr>
          </a:p>
          <a:p>
            <a:pPr fontAlgn="ctr"/>
            <a:endParaRPr lang="en-US" altLang="ja-JP" sz="1600" dirty="0">
              <a:solidFill>
                <a:srgbClr val="FF0000"/>
              </a:solidFill>
            </a:endParaRPr>
          </a:p>
          <a:p>
            <a:pPr fontAlgn="ctr"/>
            <a:r>
              <a:rPr lang="en-US" altLang="ja-JP" sz="1600" dirty="0">
                <a:solidFill>
                  <a:srgbClr val="FF0000"/>
                </a:solidFill>
              </a:rPr>
              <a:t>ansible_default_ipv4</a:t>
            </a:r>
            <a:r>
              <a:rPr lang="ja-JP" altLang="ja-JP" sz="1600" dirty="0">
                <a:solidFill>
                  <a:srgbClr val="FF0000"/>
                </a:solidFill>
              </a:rPr>
              <a:t>　＞ </a:t>
            </a:r>
            <a:r>
              <a:rPr lang="en-US" altLang="ja-JP" sz="1600" dirty="0">
                <a:solidFill>
                  <a:srgbClr val="FF0000"/>
                </a:solidFill>
              </a:rPr>
              <a:t>address</a:t>
            </a:r>
          </a:p>
          <a:p>
            <a:pPr fontAlgn="ctr"/>
            <a:r>
              <a:rPr lang="en-US" altLang="ja-JP" sz="1600" dirty="0">
                <a:solidFill>
                  <a:srgbClr val="FF0000"/>
                </a:solidFill>
              </a:rPr>
              <a:t>ansible_default_ipv4</a:t>
            </a:r>
            <a:r>
              <a:rPr lang="ja-JP" altLang="ja-JP" sz="1600" dirty="0">
                <a:solidFill>
                  <a:srgbClr val="FF0000"/>
                </a:solidFill>
              </a:rPr>
              <a:t>　＞ </a:t>
            </a:r>
            <a:r>
              <a:rPr lang="en-US" altLang="ja-JP" sz="1600" dirty="0">
                <a:solidFill>
                  <a:srgbClr val="FF0000"/>
                </a:solidFill>
              </a:rPr>
              <a:t>interface</a:t>
            </a:r>
            <a:endParaRPr lang="ja-JP" altLang="ja-JP" sz="1600" dirty="0">
              <a:solidFill>
                <a:srgbClr val="FF0000"/>
              </a:solidFill>
            </a:endParaRPr>
          </a:p>
          <a:p>
            <a:pPr fontAlgn="ctr"/>
            <a:r>
              <a:rPr lang="en-US" altLang="ja-JP" sz="1600" dirty="0">
                <a:solidFill>
                  <a:srgbClr val="FF0000"/>
                </a:solidFill>
              </a:rPr>
              <a:t>ansible_default_ipv4</a:t>
            </a:r>
            <a:r>
              <a:rPr lang="ja-JP" altLang="ja-JP" sz="1600" dirty="0">
                <a:solidFill>
                  <a:srgbClr val="FF0000"/>
                </a:solidFill>
              </a:rPr>
              <a:t>　＞ </a:t>
            </a:r>
            <a:r>
              <a:rPr lang="en-US" altLang="ja-JP" sz="1600" dirty="0">
                <a:solidFill>
                  <a:srgbClr val="FF0000"/>
                </a:solidFill>
              </a:rPr>
              <a:t>network</a:t>
            </a:r>
            <a:endParaRPr lang="ja-JP" altLang="ja-JP" sz="1600" dirty="0">
              <a:solidFill>
                <a:srgbClr val="FF0000"/>
              </a:solidFill>
            </a:endParaRPr>
          </a:p>
          <a:p>
            <a:pPr fontAlgn="ctr"/>
            <a:endParaRPr lang="en-US" altLang="ja-JP" sz="1600" dirty="0">
              <a:solidFill>
                <a:srgbClr val="FF0000"/>
              </a:solidFill>
            </a:endParaRPr>
          </a:p>
          <a:p>
            <a:pPr fontAlgn="ctr"/>
            <a:r>
              <a:rPr lang="ja-JP" altLang="en-US" sz="1600" dirty="0">
                <a:solidFill>
                  <a:srgbClr val="FF0000"/>
                </a:solidFill>
              </a:rPr>
              <a:t>［</a:t>
            </a:r>
            <a:r>
              <a:rPr lang="en-US" altLang="ja-JP" sz="1600" dirty="0">
                <a:solidFill>
                  <a:srgbClr val="FF0000"/>
                </a:solidFill>
              </a:rPr>
              <a:t>ansible_default_ipv4</a:t>
            </a:r>
            <a:r>
              <a:rPr lang="ja-JP" altLang="en-US" sz="1600" dirty="0">
                <a:solidFill>
                  <a:srgbClr val="FF0000"/>
                </a:solidFill>
              </a:rPr>
              <a:t>］カラムグループを作成し、その中に［</a:t>
            </a:r>
            <a:r>
              <a:rPr lang="en-US" altLang="ja-JP" sz="1600" dirty="0">
                <a:solidFill>
                  <a:srgbClr val="FF0000"/>
                </a:solidFill>
              </a:rPr>
              <a:t>address</a:t>
            </a:r>
            <a:r>
              <a:rPr lang="ja-JP" altLang="en-US" sz="1600" dirty="0">
                <a:solidFill>
                  <a:srgbClr val="FF0000"/>
                </a:solidFill>
              </a:rPr>
              <a:t>」［</a:t>
            </a:r>
            <a:r>
              <a:rPr lang="en-US" altLang="ja-JP" sz="1600" dirty="0">
                <a:solidFill>
                  <a:srgbClr val="FF0000"/>
                </a:solidFill>
              </a:rPr>
              <a:t>interface</a:t>
            </a:r>
            <a:r>
              <a:rPr lang="ja-JP" altLang="en-US" sz="1600" dirty="0">
                <a:solidFill>
                  <a:srgbClr val="FF0000"/>
                </a:solidFill>
              </a:rPr>
              <a:t>］［</a:t>
            </a:r>
            <a:r>
              <a:rPr lang="en-US" altLang="ja-JP" sz="1600" dirty="0">
                <a:solidFill>
                  <a:srgbClr val="FF0000"/>
                </a:solidFill>
              </a:rPr>
              <a:t>network</a:t>
            </a:r>
            <a:r>
              <a:rPr lang="ja-JP" altLang="en-US" sz="1600" dirty="0">
                <a:solidFill>
                  <a:srgbClr val="FF0000"/>
                </a:solidFill>
              </a:rPr>
              <a:t>］の</a:t>
            </a:r>
            <a:r>
              <a:rPr lang="en-US" altLang="ja-JP" sz="1600" dirty="0">
                <a:solidFill>
                  <a:srgbClr val="FF0000"/>
                </a:solidFill>
              </a:rPr>
              <a:t>3</a:t>
            </a:r>
            <a:r>
              <a:rPr lang="ja-JP" altLang="en-US" sz="1600" dirty="0">
                <a:solidFill>
                  <a:srgbClr val="FF0000"/>
                </a:solidFill>
              </a:rPr>
              <a:t>カラムを入れ込みます。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698" y="3855919"/>
            <a:ext cx="3598832" cy="2087323"/>
          </a:xfrm>
          <a:prstGeom prst="rect">
            <a:avLst/>
          </a:prstGeom>
        </p:spPr>
      </p:pic>
      <p:sp>
        <p:nvSpPr>
          <p:cNvPr id="37" name="正方形/長方形 36"/>
          <p:cNvSpPr/>
          <p:nvPr/>
        </p:nvSpPr>
        <p:spPr>
          <a:xfrm>
            <a:off x="5812622" y="3855919"/>
            <a:ext cx="1484293" cy="226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335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1.7 </a:t>
            </a:r>
            <a:r>
              <a:rPr lang="ja-JP" altLang="en-US" dirty="0"/>
              <a:t>収集値を登録するパラメータシートの作成（</a:t>
            </a:r>
            <a:r>
              <a:rPr lang="en-US" altLang="ja-JP" dirty="0"/>
              <a:t>4/4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539440" y="1556740"/>
            <a:ext cx="8065120" cy="4680650"/>
          </a:xfrm>
          <a:prstGeom prst="rect">
            <a:avLst/>
          </a:prstGeom>
          <a:solidFill>
            <a:srgbClr val="FFFFCC"/>
          </a:solidFill>
          <a:ln w="19050">
            <a:noFill/>
            <a:prstDash val="solid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168" y="2966136"/>
            <a:ext cx="2953589" cy="991906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868" y="4084798"/>
            <a:ext cx="3268117" cy="89928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316" y="5110971"/>
            <a:ext cx="3252266" cy="914470"/>
          </a:xfrm>
          <a:prstGeom prst="rect">
            <a:avLst/>
          </a:prstGeom>
        </p:spPr>
      </p:pic>
      <p:sp>
        <p:nvSpPr>
          <p:cNvPr id="16" name="フリーフォーム 15"/>
          <p:cNvSpPr/>
          <p:nvPr/>
        </p:nvSpPr>
        <p:spPr>
          <a:xfrm>
            <a:off x="5145881" y="5053295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 23"/>
          <p:cNvSpPr/>
          <p:nvPr/>
        </p:nvSpPr>
        <p:spPr>
          <a:xfrm>
            <a:off x="7919550" y="3997486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4393174" y="3186735"/>
            <a:ext cx="2700583" cy="285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5226316" y="5339848"/>
            <a:ext cx="3252266" cy="285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755470" y="3025445"/>
            <a:ext cx="3168440" cy="2852531"/>
            <a:chOff x="642292" y="3614299"/>
            <a:chExt cx="2115054" cy="1904172"/>
          </a:xfrm>
        </p:grpSpPr>
        <p:pic>
          <p:nvPicPr>
            <p:cNvPr id="29" name="図 28"/>
            <p:cNvPicPr>
              <a:picLocks noChangeAspect="1"/>
            </p:cNvPicPr>
            <p:nvPr/>
          </p:nvPicPr>
          <p:blipFill rotWithShape="1">
            <a:blip r:embed="rId5"/>
            <a:srcRect r="38517" b="27098"/>
            <a:stretch/>
          </p:blipFill>
          <p:spPr>
            <a:xfrm>
              <a:off x="642292" y="3614299"/>
              <a:ext cx="2113055" cy="1904172"/>
            </a:xfrm>
            <a:prstGeom prst="rect">
              <a:avLst/>
            </a:prstGeom>
          </p:spPr>
        </p:pic>
        <p:sp>
          <p:nvSpPr>
            <p:cNvPr id="31" name="正方形/長方形 30"/>
            <p:cNvSpPr/>
            <p:nvPr/>
          </p:nvSpPr>
          <p:spPr>
            <a:xfrm>
              <a:off x="1513697" y="4970645"/>
              <a:ext cx="414000" cy="53777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42292" y="4297099"/>
              <a:ext cx="756244" cy="1963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927393" y="4970645"/>
              <a:ext cx="414000" cy="53777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343346" y="4970645"/>
              <a:ext cx="414000" cy="53777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/>
        </p:nvSpPr>
        <p:spPr>
          <a:xfrm>
            <a:off x="467430" y="1306316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>
                <a:solidFill>
                  <a:srgbClr val="002060"/>
                </a:solidFill>
              </a:rPr>
              <a:t>作成されたメニュー</a:t>
            </a:r>
          </a:p>
        </p:txBody>
      </p:sp>
      <p:sp>
        <p:nvSpPr>
          <p:cNvPr id="54" name="角丸四角形吹き出し 53"/>
          <p:cNvSpPr/>
          <p:nvPr/>
        </p:nvSpPr>
        <p:spPr bwMode="auto">
          <a:xfrm flipH="1">
            <a:off x="755470" y="1786894"/>
            <a:ext cx="3024420" cy="931114"/>
          </a:xfrm>
          <a:prstGeom prst="wedgeRoundRectCallout">
            <a:avLst>
              <a:gd name="adj1" fmla="val 22985"/>
              <a:gd name="adj2" fmla="val 189894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828192" y="1997379"/>
            <a:ext cx="30927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［</a:t>
            </a:r>
            <a:r>
              <a:rPr lang="en-US" altLang="ja-JP" sz="1600" dirty="0">
                <a:solidFill>
                  <a:srgbClr val="FF0000"/>
                </a:solidFill>
              </a:rPr>
              <a:t>Gathered Facts</a:t>
            </a:r>
            <a:r>
              <a:rPr lang="ja-JP" altLang="en-US" sz="1600" dirty="0">
                <a:solidFill>
                  <a:srgbClr val="FF0000"/>
                </a:solidFill>
              </a:rPr>
              <a:t>］メニューが作成された。</a:t>
            </a:r>
          </a:p>
        </p:txBody>
      </p:sp>
      <p:sp>
        <p:nvSpPr>
          <p:cNvPr id="28" name="ストライプ矢印 27"/>
          <p:cNvSpPr/>
          <p:nvPr/>
        </p:nvSpPr>
        <p:spPr bwMode="auto">
          <a:xfrm rot="5400000">
            <a:off x="1234904" y="827635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角丸四角形吹き出し 29"/>
          <p:cNvSpPr/>
          <p:nvPr/>
        </p:nvSpPr>
        <p:spPr bwMode="auto">
          <a:xfrm flipH="1">
            <a:off x="4746708" y="1787682"/>
            <a:ext cx="3453485" cy="931114"/>
          </a:xfrm>
          <a:prstGeom prst="wedgeRoundRectCallout">
            <a:avLst>
              <a:gd name="adj1" fmla="val 23381"/>
              <a:gd name="adj2" fmla="val 10074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4799713" y="2002260"/>
            <a:ext cx="33564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［登録開始］ボタンを押下すると、作成した項目が確認できる。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4746708" y="4308796"/>
            <a:ext cx="3253277" cy="285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リーフォーム 35"/>
          <p:cNvSpPr/>
          <p:nvPr/>
        </p:nvSpPr>
        <p:spPr>
          <a:xfrm>
            <a:off x="7013324" y="2963614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リーフォーム 36"/>
          <p:cNvSpPr/>
          <p:nvPr/>
        </p:nvSpPr>
        <p:spPr>
          <a:xfrm>
            <a:off x="4594310" y="3995457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567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1.8 </a:t>
            </a:r>
            <a:r>
              <a:rPr lang="ja-JP" altLang="en-US" dirty="0"/>
              <a:t>収集項目値管理の登録（</a:t>
            </a:r>
            <a:r>
              <a:rPr lang="en-US" altLang="ja-JP" dirty="0"/>
              <a:t>1/3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収集項目値管理を登録する</a:t>
            </a:r>
            <a:endParaRPr lang="en-US" altLang="ja-JP" b="1" dirty="0"/>
          </a:p>
          <a:p>
            <a:pPr lvl="1"/>
            <a:r>
              <a:rPr lang="ja-JP" altLang="en-US" dirty="0"/>
              <a:t>収集項目（</a:t>
            </a:r>
            <a:r>
              <a:rPr lang="en-US" altLang="ja-JP" dirty="0"/>
              <a:t>FROM</a:t>
            </a:r>
            <a:r>
              <a:rPr lang="ja-JP" altLang="en-US" dirty="0"/>
              <a:t>）の</a:t>
            </a:r>
            <a:r>
              <a:rPr lang="en-US" altLang="ja-JP" dirty="0"/>
              <a:t>YAML</a:t>
            </a:r>
            <a:r>
              <a:rPr lang="ja-JP" altLang="en-US" dirty="0"/>
              <a:t>ファイル名・変数名と、パラメータシート（</a:t>
            </a:r>
            <a:r>
              <a:rPr lang="en-US" altLang="ja-JP" dirty="0"/>
              <a:t>TO</a:t>
            </a:r>
            <a:r>
              <a:rPr lang="ja-JP" altLang="en-US" dirty="0"/>
              <a:t>）のメニュー名・項目名を紐付けます。</a:t>
            </a:r>
            <a:endParaRPr lang="en-US" altLang="ja-JP" dirty="0"/>
          </a:p>
          <a:p>
            <a:pPr lvl="1"/>
            <a:r>
              <a:rPr lang="ja-JP" altLang="en-US" dirty="0"/>
              <a:t>下表の通り、各変数と項目を１セットとして登録します。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en-US" altLang="ja-JP" b="1" dirty="0"/>
              <a:t>Ansible</a:t>
            </a:r>
            <a:r>
              <a:rPr lang="ja-JP" altLang="en-US" b="1" dirty="0"/>
              <a:t>共通 ＞</a:t>
            </a:r>
            <a:r>
              <a:rPr lang="zh-TW" altLang="en-US" b="1" dirty="0"/>
              <a:t>収集項目値管理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登録 ＞ 登録開始を押下する。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各項目で下表のように選択または入力し、［登録］ボタンを押下する。</a:t>
            </a:r>
            <a:endParaRPr lang="en-US" altLang="ja-JP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l="547" b="47482"/>
          <a:stretch/>
        </p:blipFill>
        <p:spPr>
          <a:xfrm>
            <a:off x="505835" y="4542344"/>
            <a:ext cx="6112096" cy="74318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/>
          <a:srcRect t="-1" b="32986"/>
          <a:stretch/>
        </p:blipFill>
        <p:spPr>
          <a:xfrm>
            <a:off x="6619614" y="4542343"/>
            <a:ext cx="2177563" cy="743188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 bwMode="auto">
          <a:xfrm>
            <a:off x="505838" y="4565432"/>
            <a:ext cx="8291339" cy="72009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44133" y="4725180"/>
            <a:ext cx="964523" cy="560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199337" y="4725180"/>
            <a:ext cx="2415616" cy="560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30929" y="4065208"/>
            <a:ext cx="252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収集項目（</a:t>
            </a:r>
            <a:r>
              <a:rPr kumimoji="1" lang="en-US" altLang="ja-JP" b="1" dirty="0">
                <a:solidFill>
                  <a:srgbClr val="FF0000"/>
                </a:solidFill>
              </a:rPr>
              <a:t>FROM</a:t>
            </a:r>
            <a:r>
              <a:rPr kumimoji="1" lang="ja-JP" altLang="en-US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129621" y="4056618"/>
            <a:ext cx="304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パラメータシート（</a:t>
            </a:r>
            <a:r>
              <a:rPr kumimoji="1" lang="en-US" altLang="ja-JP" b="1" dirty="0">
                <a:solidFill>
                  <a:srgbClr val="FF0000"/>
                </a:solidFill>
              </a:rPr>
              <a:t>TO</a:t>
            </a:r>
            <a:r>
              <a:rPr kumimoji="1" lang="ja-JP" altLang="en-US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2" name="左中かっこ 11"/>
          <p:cNvSpPr/>
          <p:nvPr/>
        </p:nvSpPr>
        <p:spPr>
          <a:xfrm rot="5400000">
            <a:off x="2422954" y="2796748"/>
            <a:ext cx="189862" cy="3347505"/>
          </a:xfrm>
          <a:prstGeom prst="leftBrace">
            <a:avLst>
              <a:gd name="adj1" fmla="val 39294"/>
              <a:gd name="adj2" fmla="val 50000"/>
            </a:avLst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左中かっこ 12"/>
          <p:cNvSpPr/>
          <p:nvPr/>
        </p:nvSpPr>
        <p:spPr>
          <a:xfrm rot="5400000">
            <a:off x="6420260" y="2188516"/>
            <a:ext cx="192573" cy="4561259"/>
          </a:xfrm>
          <a:prstGeom prst="leftBrace">
            <a:avLst>
              <a:gd name="adj1" fmla="val 71488"/>
              <a:gd name="adj2" fmla="val 50000"/>
            </a:avLst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808659" y="4725180"/>
            <a:ext cx="827578" cy="560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636237" y="4725180"/>
            <a:ext cx="783603" cy="560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619617" y="4725180"/>
            <a:ext cx="2177560" cy="560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558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1.8 </a:t>
            </a:r>
            <a:r>
              <a:rPr lang="ja-JP" altLang="en-US" dirty="0"/>
              <a:t>収集項目値管理の登録（</a:t>
            </a:r>
            <a:r>
              <a:rPr lang="en-US" altLang="ja-JP" dirty="0"/>
              <a:t>2/3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/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101097"/>
              </p:ext>
            </p:extLst>
          </p:nvPr>
        </p:nvGraphicFramePr>
        <p:xfrm>
          <a:off x="186658" y="836711"/>
          <a:ext cx="8770684" cy="5608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2839149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  <a:gridCol w="1519555">
                  <a:extLst>
                    <a:ext uri="{9D8B030D-6E8A-4147-A177-3AD203B41FA5}">
                      <a16:colId xmlns:a16="http://schemas.microsoft.com/office/drawing/2014/main" val="331919156"/>
                    </a:ext>
                  </a:extLst>
                </a:gridCol>
                <a:gridCol w="2560955">
                  <a:extLst>
                    <a:ext uri="{9D8B030D-6E8A-4147-A177-3AD203B41FA5}">
                      <a16:colId xmlns:a16="http://schemas.microsoft.com/office/drawing/2014/main" val="3870545449"/>
                    </a:ext>
                  </a:extLst>
                </a:gridCol>
              </a:tblGrid>
              <a:tr h="324000">
                <a:tc gridSpan="3"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収集項目（</a:t>
                      </a:r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FROM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パラメータシート（</a:t>
                      </a:r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TO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6821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パース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形式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PREFIX</a:t>
                      </a:r>
                    </a:p>
                    <a:p>
                      <a:pPr algn="ctr"/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ファイル名</a:t>
                      </a:r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変数名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メニューグループ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メニュー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項目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gatherfacts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ansible_architecture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代入値自動登録用</a:t>
                      </a:r>
                      <a:r>
                        <a:rPr kumimoji="1" lang="en-US" altLang="ja-JP" sz="1200" dirty="0"/>
                        <a:t>:</a:t>
                      </a:r>
                    </a:p>
                    <a:p>
                      <a:pPr algn="ctr"/>
                      <a:r>
                        <a:rPr kumimoji="1" lang="en-US" altLang="ja-JP" sz="1200" dirty="0"/>
                        <a:t>Gathered Facts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/>
                        <a:t>パラメータ</a:t>
                      </a:r>
                      <a:r>
                        <a:rPr kumimoji="1" lang="en-US" altLang="ja-JP" sz="1200" dirty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/>
                        <a:t>ansible_architecture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ansible_bios_version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代入値自動登録用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/>
                        <a:t>パラメータ</a:t>
                      </a:r>
                      <a:r>
                        <a:rPr kumimoji="1" lang="en-US" altLang="ja-JP" sz="1200" dirty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/>
                        <a:t>ansible_bios_version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890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ansible_default_ipv4__address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代入値自動登録用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/>
                        <a:t>パラメータ</a:t>
                      </a:r>
                      <a:r>
                        <a:rPr kumimoji="1" lang="en-US" altLang="ja-JP" sz="1200" dirty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/>
                        <a:t>ansible_default_ipv4/address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67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ansible_default_ipv4__interface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代入値自動登録用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/>
                        <a:t>パラメータ</a:t>
                      </a:r>
                      <a:r>
                        <a:rPr kumimoji="1" lang="en-US" altLang="ja-JP" sz="1200" dirty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/>
                        <a:t>ansible_default_ipv4/interface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561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ansible_default_ipv4__network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代入値自動登録用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/>
                        <a:t>パラメータ</a:t>
                      </a:r>
                      <a:r>
                        <a:rPr kumimoji="1" lang="en-US" altLang="ja-JP" sz="1200" dirty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/>
                        <a:t>ansible_default_ipv4/network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83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ansible_distribution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代入値自動登録用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/>
                        <a:t>パラメータ</a:t>
                      </a:r>
                      <a:r>
                        <a:rPr kumimoji="1" lang="en-US" altLang="ja-JP" sz="1200" dirty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/>
                        <a:t>ansible_distribution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01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ansible_distribution_file_path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代入値自動登録用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/>
                        <a:t>パラメータ</a:t>
                      </a:r>
                      <a:r>
                        <a:rPr kumimoji="1" lang="en-US" altLang="ja-JP" sz="1200" dirty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/>
                        <a:t>ansible_distribution_file_path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18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ansible_distribution_file_variety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代入値自動登録用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/>
                        <a:t>パラメータ</a:t>
                      </a:r>
                      <a:r>
                        <a:rPr kumimoji="1" lang="en-US" altLang="ja-JP" sz="1200" dirty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/>
                        <a:t>ansible_distribution_file_variety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84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ansible_distribution_major_version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代入値自動登録用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/>
                        <a:t>パラメータ</a:t>
                      </a:r>
                      <a:r>
                        <a:rPr kumimoji="1" lang="en-US" altLang="ja-JP" sz="1200" dirty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/>
                        <a:t>ansible_distribution_major_version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358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gatherfacts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ansible_distribution_release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代入値自動登録用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/>
                        <a:t>パラメータ</a:t>
                      </a:r>
                      <a:r>
                        <a:rPr kumimoji="1" lang="en-US" altLang="ja-JP" sz="1200" dirty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/>
                        <a:t>ansible_distribution_release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730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243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1.8 </a:t>
            </a:r>
            <a:r>
              <a:rPr lang="ja-JP" altLang="en-US" dirty="0"/>
              <a:t>収集項目値管理の登録（</a:t>
            </a:r>
            <a:r>
              <a:rPr lang="en-US" altLang="ja-JP" dirty="0"/>
              <a:t>3/3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/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284490"/>
              </p:ext>
            </p:extLst>
          </p:nvPr>
        </p:nvGraphicFramePr>
        <p:xfrm>
          <a:off x="186658" y="836711"/>
          <a:ext cx="8770684" cy="4053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2839149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  <a:gridCol w="1519555">
                  <a:extLst>
                    <a:ext uri="{9D8B030D-6E8A-4147-A177-3AD203B41FA5}">
                      <a16:colId xmlns:a16="http://schemas.microsoft.com/office/drawing/2014/main" val="331919156"/>
                    </a:ext>
                  </a:extLst>
                </a:gridCol>
                <a:gridCol w="2560955">
                  <a:extLst>
                    <a:ext uri="{9D8B030D-6E8A-4147-A177-3AD203B41FA5}">
                      <a16:colId xmlns:a16="http://schemas.microsoft.com/office/drawing/2014/main" val="3870545449"/>
                    </a:ext>
                  </a:extLst>
                </a:gridCol>
              </a:tblGrid>
              <a:tr h="324000">
                <a:tc gridSpan="3"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収集項目（</a:t>
                      </a:r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FROM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パラメータシート（</a:t>
                      </a:r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TO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6821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パース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形式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PREFIX</a:t>
                      </a:r>
                    </a:p>
                    <a:p>
                      <a:pPr algn="ctr"/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ファイル名</a:t>
                      </a:r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変数名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メニューグループ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メニュー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項目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gatherfacts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ansible_distribution_version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代入値自動登録用</a:t>
                      </a:r>
                      <a:r>
                        <a:rPr kumimoji="1" lang="en-US" altLang="ja-JP" sz="1200" dirty="0"/>
                        <a:t>:</a:t>
                      </a:r>
                    </a:p>
                    <a:p>
                      <a:pPr algn="ctr"/>
                      <a:r>
                        <a:rPr kumimoji="1" lang="en-US" altLang="ja-JP" sz="1200" dirty="0"/>
                        <a:t>Gathered Facts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/>
                        <a:t>パラメータ</a:t>
                      </a:r>
                      <a:r>
                        <a:rPr kumimoji="1" lang="en-US" altLang="ja-JP" sz="1200" dirty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/>
                        <a:t>ansible_distribution_version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07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gatherfacts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ansible_machine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代入値自動登録用</a:t>
                      </a:r>
                      <a:r>
                        <a:rPr kumimoji="1" lang="en-US" altLang="ja-JP" sz="1200" dirty="0"/>
                        <a:t>:</a:t>
                      </a:r>
                    </a:p>
                    <a:p>
                      <a:pPr algn="ctr"/>
                      <a:r>
                        <a:rPr kumimoji="1" lang="en-US" altLang="ja-JP" sz="1200" dirty="0"/>
                        <a:t>Gathered Facts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/>
                        <a:t>パラメータ</a:t>
                      </a:r>
                      <a:r>
                        <a:rPr kumimoji="1" lang="en-US" altLang="ja-JP" sz="1200" dirty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/>
                        <a:t>ansible_machine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ansible_memtotal_mb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代入値自動登録用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/>
                        <a:t>パラメータ</a:t>
                      </a:r>
                      <a:r>
                        <a:rPr kumimoji="1" lang="en-US" altLang="ja-JP" sz="1200" dirty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/>
                        <a:t>ansible_memtotal_mb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890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ansible_nodename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代入値自動登録用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/>
                        <a:t>パラメータ</a:t>
                      </a:r>
                      <a:r>
                        <a:rPr kumimoji="1" lang="en-US" altLang="ja-JP" sz="1200" dirty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/>
                        <a:t>ansible_nodename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67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ansible_os_family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代入値自動登録用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/>
                        <a:t>パラメータ</a:t>
                      </a:r>
                      <a:r>
                        <a:rPr kumimoji="1" lang="en-US" altLang="ja-JP" sz="1200" dirty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/>
                        <a:t>ansible_os_family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561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ansible_pkg_mgr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代入値自動登録用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/>
                        <a:t>パラメータ</a:t>
                      </a:r>
                      <a:r>
                        <a:rPr kumimoji="1" lang="en-US" altLang="ja-JP" sz="1200" dirty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/>
                        <a:t>ansible_pkg_mgr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83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ansible_processor_cores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代入値自動登録用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/>
                        <a:t>パラメータ</a:t>
                      </a:r>
                      <a:r>
                        <a:rPr kumimoji="1" lang="en-US" altLang="ja-JP" sz="1200" dirty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/>
                        <a:t>ansible_processor_cores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015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998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1.9 </a:t>
            </a:r>
            <a:r>
              <a:rPr lang="ja-JP" altLang="en-US" dirty="0"/>
              <a:t>収集インターフェース情報の登録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収集インターフェース情報を登録する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収集した値を</a:t>
            </a:r>
            <a:r>
              <a:rPr lang="en-US" altLang="ja-JP" dirty="0"/>
              <a:t>ITA</a:t>
            </a:r>
            <a:r>
              <a:rPr lang="ja-JP" altLang="en-US" dirty="0"/>
              <a:t>のパラメータシートに登録する際の</a:t>
            </a:r>
            <a:r>
              <a:rPr lang="en-US" altLang="ja-JP" dirty="0"/>
              <a:t>REST API</a:t>
            </a:r>
            <a:r>
              <a:rPr lang="ja-JP" altLang="en-US" dirty="0"/>
              <a:t>アクセスで必要になるため、</a:t>
            </a:r>
            <a:r>
              <a:rPr lang="en-US" altLang="ja-JP" dirty="0"/>
              <a:t>REST</a:t>
            </a:r>
            <a:r>
              <a:rPr lang="ja-JP" altLang="en-US" dirty="0"/>
              <a:t>ユーザー／パスワードを実行権限のあるユーザーで登録します。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en-US" altLang="ja-JP" b="1" dirty="0"/>
              <a:t> Ansible</a:t>
            </a:r>
            <a:r>
              <a:rPr lang="ja-JP" altLang="en-US" b="1" dirty="0"/>
              <a:t>共通 ＞ 収集インターフェース情報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［フィルタ］を押下する。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「一覧」に</a:t>
            </a:r>
            <a:r>
              <a:rPr lang="en-US" altLang="ja-JP" dirty="0"/>
              <a:t>1</a:t>
            </a:r>
            <a:r>
              <a:rPr lang="ja-JP" altLang="en-US" dirty="0"/>
              <a:t>行だけ表示されるので、［更新］ボタンを押して下表のように入力し、［登録］ボタンを押下する。</a:t>
            </a:r>
            <a:endParaRPr lang="en-US" altLang="ja-JP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111789"/>
              </p:ext>
            </p:extLst>
          </p:nvPr>
        </p:nvGraphicFramePr>
        <p:xfrm>
          <a:off x="505841" y="5589300"/>
          <a:ext cx="3975736" cy="874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11668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064068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REST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ユーザー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REST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パスワード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実行権限のあるユーザー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そのユーザーのパスワード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l="2057" t="24791" r="25611" b="48499"/>
          <a:stretch/>
        </p:blipFill>
        <p:spPr>
          <a:xfrm>
            <a:off x="539440" y="3438611"/>
            <a:ext cx="7993110" cy="720101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8" name="正方形/長方形 7"/>
          <p:cNvSpPr/>
          <p:nvPr/>
        </p:nvSpPr>
        <p:spPr>
          <a:xfrm>
            <a:off x="874161" y="3879430"/>
            <a:ext cx="377797" cy="296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3"/>
          <a:srcRect l="521" t="2689" b="42926"/>
          <a:stretch/>
        </p:blipFill>
        <p:spPr>
          <a:xfrm>
            <a:off x="539439" y="4725179"/>
            <a:ext cx="6421537" cy="758963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2415590" y="4725178"/>
            <a:ext cx="824524" cy="792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3240113" y="4725178"/>
            <a:ext cx="906288" cy="792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ストライプ矢印 12"/>
          <p:cNvSpPr/>
          <p:nvPr/>
        </p:nvSpPr>
        <p:spPr bwMode="auto">
          <a:xfrm rot="5400000">
            <a:off x="1234904" y="4262684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1658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CA195327-45DC-4F69-BB3D-C88D27C0C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0" y="3142800"/>
            <a:ext cx="7161475" cy="3312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1.10 </a:t>
            </a:r>
            <a:r>
              <a:rPr lang="ja-JP" altLang="en-US" dirty="0"/>
              <a:t>作業実行（</a:t>
            </a:r>
            <a:r>
              <a:rPr lang="en-US" altLang="ja-JP" dirty="0"/>
              <a:t>1/2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作業実行する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/>
              <a:t>Movement</a:t>
            </a:r>
            <a:r>
              <a:rPr lang="ja-JP" altLang="en-US" dirty="0"/>
              <a:t>とオペレーションを選択し、作業実行します。</a:t>
            </a:r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en-US" altLang="ja-JP" b="1" dirty="0"/>
              <a:t>Ansible-Legacy</a:t>
            </a:r>
            <a:r>
              <a:rPr lang="ja-JP" altLang="en-US" b="1" dirty="0"/>
              <a:t> ＞ 作業実行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Movement[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 から登録した</a:t>
            </a:r>
            <a:r>
              <a:rPr lang="en-US" altLang="ja-JP" dirty="0"/>
              <a:t>Movement</a:t>
            </a:r>
            <a:r>
              <a:rPr lang="ja-JP" altLang="en-US" dirty="0"/>
              <a:t>を選択する。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オペレーション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から登録したオペレーションを選択する。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［実行］ボタンを押下する。</a:t>
            </a:r>
            <a:endParaRPr lang="en-US" altLang="ja-JP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/>
          </a:p>
        </p:txBody>
      </p:sp>
      <p:sp>
        <p:nvSpPr>
          <p:cNvPr id="7" name="正方形/長方形 6"/>
          <p:cNvSpPr/>
          <p:nvPr/>
        </p:nvSpPr>
        <p:spPr>
          <a:xfrm>
            <a:off x="562712" y="3574691"/>
            <a:ext cx="7033707" cy="2863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62712" y="4986000"/>
            <a:ext cx="4225318" cy="1329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331550" y="6206133"/>
            <a:ext cx="844260" cy="2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473471"/>
              </p:ext>
            </p:extLst>
          </p:nvPr>
        </p:nvGraphicFramePr>
        <p:xfrm>
          <a:off x="5436120" y="5658257"/>
          <a:ext cx="3301365" cy="7061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Movement[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一覧</a:t>
                      </a:r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オペレーション</a:t>
                      </a:r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[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一覧</a:t>
                      </a:r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/>
                        <a:t>GatherFacts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GatherFacts1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34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672" y="620610"/>
            <a:ext cx="7345020" cy="6237390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altLang="ja-JP" sz="1200" dirty="0">
                <a:latin typeface="+mn-ea"/>
                <a:hlinkClick r:id="rId2" action="ppaction://hlinksldjump"/>
              </a:rPr>
              <a:t>【</a:t>
            </a:r>
            <a:r>
              <a:rPr lang="ja-JP" altLang="en-US" sz="1200" dirty="0">
                <a:latin typeface="+mn-ea"/>
                <a:hlinkClick r:id="rId2" action="ppaction://hlinksldjump"/>
              </a:rPr>
              <a:t>参考</a:t>
            </a:r>
            <a:r>
              <a:rPr lang="en-US" altLang="ja-JP" sz="1200" dirty="0">
                <a:latin typeface="+mn-ea"/>
                <a:hlinkClick r:id="rId2" action="ppaction://hlinksldjump"/>
              </a:rPr>
              <a:t>】</a:t>
            </a:r>
            <a:r>
              <a:rPr lang="ja-JP" altLang="en-US" sz="1200" dirty="0">
                <a:latin typeface="+mn-ea"/>
                <a:hlinkClick r:id="rId2" action="ppaction://hlinksldjump"/>
              </a:rPr>
              <a:t>（</a:t>
            </a:r>
            <a:r>
              <a:rPr lang="en-US" altLang="ja-JP" sz="1200" dirty="0">
                <a:latin typeface="+mn-ea"/>
                <a:hlinkClick r:id="rId2" action="ppaction://hlinksldjump"/>
              </a:rPr>
              <a:t>2</a:t>
            </a:r>
            <a:r>
              <a:rPr lang="ja-JP" altLang="en-US" sz="1200" dirty="0">
                <a:latin typeface="+mn-ea"/>
                <a:hlinkClick r:id="rId2" action="ppaction://hlinksldjump"/>
              </a:rPr>
              <a:t>）比較定義詳細の登録</a:t>
            </a:r>
            <a:endParaRPr lang="en-US" altLang="ja-JP" sz="1200" dirty="0">
              <a:latin typeface="+mn-ea"/>
            </a:endParaRPr>
          </a:p>
          <a:p>
            <a:pPr lvl="2"/>
            <a:r>
              <a:rPr lang="en-US" altLang="ja-JP" sz="1200" dirty="0">
                <a:latin typeface="+mn-ea"/>
                <a:hlinkClick r:id="rId3" action="ppaction://hlinksldjump"/>
              </a:rPr>
              <a:t>【</a:t>
            </a:r>
            <a:r>
              <a:rPr lang="ja-JP" altLang="en-US" sz="1200" dirty="0">
                <a:latin typeface="+mn-ea"/>
                <a:hlinkClick r:id="rId3" action="ppaction://hlinksldjump"/>
              </a:rPr>
              <a:t>参考</a:t>
            </a:r>
            <a:r>
              <a:rPr lang="en-US" altLang="ja-JP" sz="1200" dirty="0">
                <a:latin typeface="+mn-ea"/>
                <a:hlinkClick r:id="rId3" action="ppaction://hlinksldjump"/>
              </a:rPr>
              <a:t>】</a:t>
            </a:r>
            <a:r>
              <a:rPr lang="ja-JP" altLang="en-US" sz="1200" dirty="0">
                <a:latin typeface="+mn-ea"/>
                <a:hlinkClick r:id="rId3" action="ppaction://hlinksldjump"/>
              </a:rPr>
              <a:t>（</a:t>
            </a:r>
            <a:r>
              <a:rPr lang="en-US" altLang="ja-JP" sz="1200" dirty="0">
                <a:latin typeface="+mn-ea"/>
                <a:hlinkClick r:id="rId3" action="ppaction://hlinksldjump"/>
              </a:rPr>
              <a:t>3</a:t>
            </a:r>
            <a:r>
              <a:rPr lang="ja-JP" altLang="en-US" sz="1200" dirty="0">
                <a:latin typeface="+mn-ea"/>
                <a:hlinkClick r:id="rId3" action="ppaction://hlinksldjump"/>
              </a:rPr>
              <a:t>）比較実行</a:t>
            </a:r>
            <a:endParaRPr lang="en-US" altLang="ja-JP" sz="1200" dirty="0">
              <a:latin typeface="+mn-ea"/>
            </a:endParaRPr>
          </a:p>
          <a:p>
            <a:endParaRPr lang="en-US" altLang="ja-JP" sz="1600" dirty="0">
              <a:latin typeface="+mn-ea"/>
            </a:endParaRPr>
          </a:p>
          <a:p>
            <a:r>
              <a:rPr lang="en-US" altLang="ja-JP" sz="1600" dirty="0">
                <a:latin typeface="+mn-ea"/>
              </a:rPr>
              <a:t>3.</a:t>
            </a:r>
            <a:r>
              <a:rPr lang="ja-JP" altLang="en-US" sz="1600" dirty="0">
                <a:latin typeface="+mn-ea"/>
              </a:rPr>
              <a:t>　実習３</a:t>
            </a:r>
            <a:r>
              <a:rPr lang="en-US" altLang="ja-JP" sz="1600" dirty="0">
                <a:latin typeface="+mn-ea"/>
              </a:rPr>
              <a:t>【</a:t>
            </a:r>
            <a:r>
              <a:rPr lang="ja-JP" altLang="en-US" sz="1600" dirty="0">
                <a:latin typeface="+mn-ea"/>
              </a:rPr>
              <a:t>収集機能</a:t>
            </a:r>
            <a:r>
              <a:rPr lang="en-US" altLang="ja-JP" sz="1600" dirty="0">
                <a:latin typeface="+mn-ea"/>
              </a:rPr>
              <a:t>】</a:t>
            </a:r>
            <a:r>
              <a:rPr lang="ja-JP" altLang="en-US" sz="1600" dirty="0">
                <a:latin typeface="+mn-ea"/>
              </a:rPr>
              <a:t>ターゲットホストの</a:t>
            </a:r>
            <a:r>
              <a:rPr lang="en-US" altLang="ja-JP" sz="1600" dirty="0">
                <a:latin typeface="+mn-ea"/>
              </a:rPr>
              <a:t>SSL</a:t>
            </a:r>
            <a:r>
              <a:rPr lang="ja-JP" altLang="en-US" sz="1600" dirty="0">
                <a:latin typeface="+mn-ea"/>
              </a:rPr>
              <a:t>証明書ファイルを収集する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ja-JP" altLang="en-US" sz="1200" dirty="0">
                <a:latin typeface="+mn-ea"/>
                <a:hlinkClick r:id="rId4" action="ppaction://hlinksldjump"/>
              </a:rPr>
              <a:t>実習３全体図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5" action="ppaction://hlinksldjump"/>
              </a:rPr>
              <a:t>3.1</a:t>
            </a:r>
            <a:r>
              <a:rPr lang="ja-JP" altLang="en-US" sz="1200" dirty="0">
                <a:latin typeface="+mn-ea"/>
                <a:hlinkClick r:id="rId5" action="ppaction://hlinksldjump"/>
              </a:rPr>
              <a:t>　ターゲットホストの登録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6" action="ppaction://hlinksldjump"/>
              </a:rPr>
              <a:t>3.2</a:t>
            </a:r>
            <a:r>
              <a:rPr lang="ja-JP" altLang="en-US" sz="1200" dirty="0">
                <a:latin typeface="+mn-ea"/>
                <a:hlinkClick r:id="rId6" action="ppaction://hlinksldjump"/>
              </a:rPr>
              <a:t>　オペレーションの登録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7" action="ppaction://hlinksldjump"/>
              </a:rPr>
              <a:t>3.3</a:t>
            </a:r>
            <a:r>
              <a:rPr lang="ja-JP" altLang="en-US" sz="1200" dirty="0">
                <a:latin typeface="+mn-ea"/>
                <a:hlinkClick r:id="rId7" action="ppaction://hlinksldjump"/>
              </a:rPr>
              <a:t>　</a:t>
            </a:r>
            <a:r>
              <a:rPr lang="en-US" altLang="ja-JP" sz="1200" dirty="0">
                <a:latin typeface="+mn-ea"/>
                <a:hlinkClick r:id="rId7" action="ppaction://hlinksldjump"/>
              </a:rPr>
              <a:t> Movement</a:t>
            </a:r>
            <a:r>
              <a:rPr lang="ja-JP" altLang="en-US" sz="1200" dirty="0">
                <a:latin typeface="+mn-ea"/>
                <a:hlinkClick r:id="rId7" action="ppaction://hlinksldjump"/>
              </a:rPr>
              <a:t>の登録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8" action="ppaction://hlinksldjump"/>
              </a:rPr>
              <a:t>3.4</a:t>
            </a:r>
            <a:r>
              <a:rPr lang="ja-JP" altLang="en-US" sz="1200" dirty="0">
                <a:latin typeface="+mn-ea"/>
                <a:hlinkClick r:id="rId8" action="ppaction://hlinksldjump"/>
              </a:rPr>
              <a:t>　</a:t>
            </a:r>
            <a:r>
              <a:rPr lang="en-US" altLang="ja-JP" sz="1200" dirty="0">
                <a:latin typeface="+mn-ea"/>
                <a:hlinkClick r:id="rId8" action="ppaction://hlinksldjump"/>
              </a:rPr>
              <a:t> Playbook</a:t>
            </a:r>
            <a:r>
              <a:rPr lang="ja-JP" altLang="en-US" sz="1200" dirty="0">
                <a:latin typeface="+mn-ea"/>
                <a:hlinkClick r:id="rId8" action="ppaction://hlinksldjump"/>
              </a:rPr>
              <a:t>の登録</a:t>
            </a:r>
            <a:endParaRPr lang="en-US" altLang="ja-JP" sz="1200" dirty="0">
              <a:latin typeface="+mn-ea"/>
            </a:endParaRPr>
          </a:p>
          <a:p>
            <a:pPr lvl="2"/>
            <a:r>
              <a:rPr lang="en-US" altLang="ja-JP" sz="1200" dirty="0">
                <a:latin typeface="+mn-ea"/>
                <a:hlinkClick r:id="rId9" action="ppaction://hlinksldjump"/>
              </a:rPr>
              <a:t>3.4.1</a:t>
            </a:r>
            <a:r>
              <a:rPr lang="ja-JP" altLang="en-US" sz="1200" dirty="0">
                <a:latin typeface="+mn-ea"/>
                <a:hlinkClick r:id="rId9" action="ppaction://hlinksldjump"/>
              </a:rPr>
              <a:t>　ファイルの収集用ディレクトリ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10" action="ppaction://hlinksldjump"/>
              </a:rPr>
              <a:t>3.5</a:t>
            </a:r>
            <a:r>
              <a:rPr lang="ja-JP" altLang="en-US" sz="1200" dirty="0">
                <a:latin typeface="+mn-ea"/>
                <a:hlinkClick r:id="rId10" action="ppaction://hlinksldjump"/>
              </a:rPr>
              <a:t>　</a:t>
            </a:r>
            <a:r>
              <a:rPr lang="en-US" altLang="ja-JP" sz="1200" dirty="0">
                <a:latin typeface="+mn-ea"/>
                <a:hlinkClick r:id="rId10" action="ppaction://hlinksldjump"/>
              </a:rPr>
              <a:t> Movement-Playbook</a:t>
            </a:r>
            <a:r>
              <a:rPr lang="ja-JP" altLang="en-US" sz="1200" dirty="0">
                <a:latin typeface="+mn-ea"/>
                <a:hlinkClick r:id="rId10" action="ppaction://hlinksldjump"/>
              </a:rPr>
              <a:t>紐付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11" action="ppaction://hlinksldjump"/>
              </a:rPr>
              <a:t>3.6</a:t>
            </a:r>
            <a:r>
              <a:rPr lang="ja-JP" altLang="en-US" sz="1200" dirty="0">
                <a:latin typeface="+mn-ea"/>
                <a:hlinkClick r:id="rId11" action="ppaction://hlinksldjump"/>
              </a:rPr>
              <a:t>　ファイル名の登録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12" action="ppaction://hlinksldjump"/>
              </a:rPr>
              <a:t>3.7</a:t>
            </a:r>
            <a:r>
              <a:rPr lang="ja-JP" altLang="en-US" sz="1200" dirty="0">
                <a:latin typeface="+mn-ea"/>
                <a:hlinkClick r:id="rId12" action="ppaction://hlinksldjump"/>
              </a:rPr>
              <a:t>　代入値自動登録設定の登録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13" action="ppaction://hlinksldjump"/>
              </a:rPr>
              <a:t>3.8</a:t>
            </a:r>
            <a:r>
              <a:rPr lang="ja-JP" altLang="en-US" sz="1200" dirty="0">
                <a:latin typeface="+mn-ea"/>
                <a:hlinkClick r:id="rId13" action="ppaction://hlinksldjump"/>
              </a:rPr>
              <a:t>　収集値を登録するパラメータシートの作成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14" action="ppaction://hlinksldjump"/>
              </a:rPr>
              <a:t>3.9</a:t>
            </a:r>
            <a:r>
              <a:rPr lang="ja-JP" altLang="en-US" sz="1200" dirty="0">
                <a:latin typeface="+mn-ea"/>
                <a:hlinkClick r:id="rId14" action="ppaction://hlinksldjump"/>
              </a:rPr>
              <a:t>　収集項目値管理の登録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15" action="ppaction://hlinksldjump"/>
              </a:rPr>
              <a:t>3.10</a:t>
            </a:r>
            <a:r>
              <a:rPr lang="ja-JP" altLang="en-US" sz="1200" dirty="0">
                <a:latin typeface="+mn-ea"/>
                <a:hlinkClick r:id="rId15" action="ppaction://hlinksldjump"/>
              </a:rPr>
              <a:t>　収集インターフェース情報の登録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16" action="ppaction://hlinksldjump"/>
              </a:rPr>
              <a:t>3.11</a:t>
            </a:r>
            <a:r>
              <a:rPr lang="ja-JP" altLang="en-US" sz="1200" dirty="0">
                <a:latin typeface="+mn-ea"/>
                <a:hlinkClick r:id="rId16" action="ppaction://hlinksldjump"/>
              </a:rPr>
              <a:t>　作業実行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17" action="ppaction://hlinksldjump"/>
              </a:rPr>
              <a:t>3.12</a:t>
            </a:r>
            <a:r>
              <a:rPr lang="ja-JP" altLang="en-US" sz="1200" dirty="0">
                <a:latin typeface="+mn-ea"/>
                <a:hlinkClick r:id="rId17" action="ppaction://hlinksldjump"/>
              </a:rPr>
              <a:t>　収集結果の確認</a:t>
            </a:r>
            <a:endParaRPr lang="en-US" altLang="ja-JP" sz="1200" dirty="0">
              <a:latin typeface="+mn-ea"/>
            </a:endParaRPr>
          </a:p>
          <a:p>
            <a:endParaRPr lang="en-US" altLang="ja-JP" sz="1600" dirty="0">
              <a:latin typeface="+mn-ea"/>
            </a:endParaRPr>
          </a:p>
          <a:p>
            <a:r>
              <a:rPr lang="en-US" altLang="ja-JP" sz="1600" dirty="0">
                <a:latin typeface="+mn-ea"/>
              </a:rPr>
              <a:t>4.</a:t>
            </a:r>
            <a:r>
              <a:rPr lang="ja-JP" altLang="en-US" sz="1600" dirty="0">
                <a:latin typeface="+mn-ea"/>
              </a:rPr>
              <a:t>　実習４</a:t>
            </a:r>
            <a:r>
              <a:rPr lang="en-US" altLang="ja-JP" sz="1600" dirty="0">
                <a:latin typeface="+mn-ea"/>
              </a:rPr>
              <a:t>【</a:t>
            </a:r>
            <a:r>
              <a:rPr lang="ja-JP" altLang="en-US" sz="1600" dirty="0">
                <a:latin typeface="+mn-ea"/>
              </a:rPr>
              <a:t>比較機能</a:t>
            </a:r>
            <a:r>
              <a:rPr lang="en-US" altLang="ja-JP" sz="1600" dirty="0">
                <a:latin typeface="+mn-ea"/>
              </a:rPr>
              <a:t>】</a:t>
            </a:r>
            <a:r>
              <a:rPr lang="ja-JP" altLang="en-US" sz="1600" dirty="0">
                <a:latin typeface="+mn-ea"/>
              </a:rPr>
              <a:t>実習３で収集した</a:t>
            </a:r>
            <a:r>
              <a:rPr lang="en-US" altLang="ja-JP" sz="1600" dirty="0">
                <a:latin typeface="+mn-ea"/>
              </a:rPr>
              <a:t>SSL</a:t>
            </a:r>
            <a:r>
              <a:rPr lang="ja-JP" altLang="en-US" sz="1600" dirty="0">
                <a:latin typeface="+mn-ea"/>
              </a:rPr>
              <a:t>証明書ファイルを、異なる日時に収集したファイルと比較する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ja-JP" altLang="en-US" sz="1200" dirty="0">
                <a:latin typeface="+mn-ea"/>
                <a:hlinkClick r:id="rId18" action="ppaction://hlinksldjump"/>
              </a:rPr>
              <a:t>実習４全体図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19" action="ppaction://hlinksldjump"/>
              </a:rPr>
              <a:t>4.1</a:t>
            </a:r>
            <a:r>
              <a:rPr lang="ja-JP" altLang="en-US" sz="1200" dirty="0">
                <a:latin typeface="+mn-ea"/>
                <a:hlinkClick r:id="rId19" action="ppaction://hlinksldjump"/>
              </a:rPr>
              <a:t>　オペレーションの登録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20" action="ppaction://hlinksldjump"/>
              </a:rPr>
              <a:t>4.2</a:t>
            </a:r>
            <a:r>
              <a:rPr lang="ja-JP" altLang="en-US" sz="1200" dirty="0">
                <a:latin typeface="+mn-ea"/>
                <a:hlinkClick r:id="rId20" action="ppaction://hlinksldjump"/>
              </a:rPr>
              <a:t>　差分有り</a:t>
            </a:r>
            <a:r>
              <a:rPr lang="en-US" altLang="ja-JP" sz="1200" dirty="0">
                <a:latin typeface="+mn-ea"/>
                <a:hlinkClick r:id="rId20" action="ppaction://hlinksldjump"/>
              </a:rPr>
              <a:t>SSL</a:t>
            </a:r>
            <a:r>
              <a:rPr lang="ja-JP" altLang="en-US" sz="1200" dirty="0">
                <a:latin typeface="+mn-ea"/>
                <a:hlinkClick r:id="rId20" action="ppaction://hlinksldjump"/>
              </a:rPr>
              <a:t>証明書の用意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21" action="ppaction://hlinksldjump"/>
              </a:rPr>
              <a:t>4.3</a:t>
            </a:r>
            <a:r>
              <a:rPr lang="ja-JP" altLang="en-US" sz="1200" dirty="0">
                <a:latin typeface="+mn-ea"/>
                <a:hlinkClick r:id="rId21" action="ppaction://hlinksldjump"/>
              </a:rPr>
              <a:t>　ファイル名の登録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22" action="ppaction://hlinksldjump"/>
              </a:rPr>
              <a:t>4.4</a:t>
            </a:r>
            <a:r>
              <a:rPr lang="ja-JP" altLang="en-US" sz="1200" dirty="0">
                <a:latin typeface="+mn-ea"/>
                <a:hlinkClick r:id="rId22" action="ppaction://hlinksldjump"/>
              </a:rPr>
              <a:t>　作業実行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23" action="ppaction://hlinksldjump"/>
              </a:rPr>
              <a:t>4.5</a:t>
            </a:r>
            <a:r>
              <a:rPr lang="ja-JP" altLang="en-US" sz="1200" dirty="0">
                <a:latin typeface="+mn-ea"/>
                <a:hlinkClick r:id="rId23" action="ppaction://hlinksldjump"/>
              </a:rPr>
              <a:t>　収集結果の確認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24" action="ppaction://hlinksldjump"/>
              </a:rPr>
              <a:t>4.6</a:t>
            </a:r>
            <a:r>
              <a:rPr lang="ja-JP" altLang="en-US" sz="1200" dirty="0">
                <a:latin typeface="+mn-ea"/>
                <a:hlinkClick r:id="rId24" action="ppaction://hlinksldjump"/>
              </a:rPr>
              <a:t>　比較定義の登録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25" action="ppaction://hlinksldjump"/>
              </a:rPr>
              <a:t>4.7</a:t>
            </a:r>
            <a:r>
              <a:rPr lang="ja-JP" altLang="en-US" sz="1200" dirty="0">
                <a:latin typeface="+mn-ea"/>
                <a:hlinkClick r:id="rId25" action="ppaction://hlinksldjump"/>
              </a:rPr>
              <a:t>　比較実行</a:t>
            </a:r>
            <a:endParaRPr lang="en-US" altLang="ja-JP" sz="12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ja-JP" sz="1600" dirty="0">
              <a:latin typeface="+mn-ea"/>
            </a:endParaRPr>
          </a:p>
          <a:p>
            <a:pPr marL="800100" lvl="1" indent="-342900">
              <a:buFont typeface="+mj-lt"/>
              <a:buAutoNum type="arabicPeriod" startAt="4"/>
            </a:pPr>
            <a:endParaRPr lang="en-US" altLang="ja-JP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3123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4EEA840A-59A4-4B17-8A24-51360AD2A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0" y="2350800"/>
            <a:ext cx="6939734" cy="3672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1.10 </a:t>
            </a:r>
            <a:r>
              <a:rPr lang="ja-JP" altLang="en-US" dirty="0"/>
              <a:t>作業実行（</a:t>
            </a:r>
            <a:r>
              <a:rPr lang="en-US" altLang="ja-JP" dirty="0"/>
              <a:t>2/2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作業のステータスを確認する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［作業状態確認］メニューで、ステータスが完了になれば、作業完了です。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en-US" altLang="ja-JP" b="1" dirty="0"/>
              <a:t> Ansible-Legacy</a:t>
            </a:r>
            <a:r>
              <a:rPr lang="ja-JP" altLang="en-US" b="1" dirty="0"/>
              <a:t> ＞ </a:t>
            </a:r>
            <a:r>
              <a:rPr lang="zh-TW" altLang="en-US" b="1" dirty="0"/>
              <a:t>作業状態確認</a:t>
            </a:r>
            <a:endParaRPr lang="en-US" altLang="ja-JP" b="1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/>
          </a:p>
        </p:txBody>
      </p:sp>
      <p:sp>
        <p:nvSpPr>
          <p:cNvPr id="13" name="正方形/長方形 12"/>
          <p:cNvSpPr/>
          <p:nvPr/>
        </p:nvSpPr>
        <p:spPr>
          <a:xfrm>
            <a:off x="2195670" y="3320985"/>
            <a:ext cx="4392610" cy="180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63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85068E86-F1FD-4DD7-8889-BFA106DAC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861" y="4530600"/>
            <a:ext cx="2432721" cy="14184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1.11 </a:t>
            </a:r>
            <a:r>
              <a:rPr lang="ja-JP" altLang="en-US" dirty="0"/>
              <a:t>収集結果の確認（</a:t>
            </a:r>
            <a:r>
              <a:rPr lang="en-US" altLang="ja-JP" dirty="0"/>
              <a:t>1/2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収集状況を確認する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収集の成功</a:t>
            </a:r>
            <a:r>
              <a:rPr lang="en-US" altLang="ja-JP" dirty="0"/>
              <a:t>/</a:t>
            </a:r>
            <a:r>
              <a:rPr lang="ja-JP" altLang="en-US" dirty="0"/>
              <a:t>失敗を確認します。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en-US" altLang="ja-JP" b="1" dirty="0"/>
              <a:t> Ansible-Legacy</a:t>
            </a:r>
            <a:r>
              <a:rPr lang="ja-JP" altLang="en-US" b="1" dirty="0"/>
              <a:t> ＞ 作業管理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［フィルタ］ボタンを押下する。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一覧　＞　収集状況　＞　ステータス　に、以下のように表示される。</a:t>
            </a:r>
            <a:endParaRPr lang="en-US" altLang="ja-JP" dirty="0"/>
          </a:p>
          <a:p>
            <a:pPr marL="630900" lvl="2" indent="-342900"/>
            <a:r>
              <a:rPr lang="ja-JP" altLang="en-US" sz="1600" dirty="0"/>
              <a:t>収集済み</a:t>
            </a:r>
            <a:r>
              <a:rPr lang="en-US" altLang="ja-JP" sz="1600" dirty="0"/>
              <a:t>		</a:t>
            </a:r>
            <a:r>
              <a:rPr lang="ja-JP" altLang="en-US" sz="1600" dirty="0"/>
              <a:t>：収集成功</a:t>
            </a:r>
            <a:endParaRPr lang="en-US" altLang="ja-JP" sz="1600" dirty="0"/>
          </a:p>
          <a:p>
            <a:pPr marL="630900" lvl="2" indent="-342900"/>
            <a:r>
              <a:rPr lang="ja-JP" altLang="en-US" sz="1600" dirty="0"/>
              <a:t>収集済み（通知あり）</a:t>
            </a:r>
            <a:r>
              <a:rPr lang="en-US" altLang="ja-JP" sz="1600" dirty="0"/>
              <a:t>	</a:t>
            </a:r>
            <a:r>
              <a:rPr lang="ja-JP" altLang="en-US" sz="1600" dirty="0"/>
              <a:t>：登録</a:t>
            </a:r>
            <a:r>
              <a:rPr lang="en-US" altLang="ja-JP" sz="1600" dirty="0"/>
              <a:t>/</a:t>
            </a:r>
            <a:r>
              <a:rPr lang="ja-JP" altLang="en-US" sz="1600" dirty="0"/>
              <a:t>更新中に不備があった場合</a:t>
            </a:r>
            <a:endParaRPr lang="en-US" altLang="ja-JP" sz="1600" dirty="0"/>
          </a:p>
          <a:p>
            <a:pPr marL="630900" lvl="2" indent="-342900"/>
            <a:r>
              <a:rPr lang="ja-JP" altLang="en-US" sz="1600" dirty="0"/>
              <a:t>対象外</a:t>
            </a:r>
            <a:r>
              <a:rPr lang="en-US" altLang="ja-JP" sz="1600" dirty="0"/>
              <a:t>		</a:t>
            </a:r>
            <a:r>
              <a:rPr lang="ja-JP" altLang="en-US" sz="1600" dirty="0"/>
              <a:t>：収集失敗</a:t>
            </a:r>
            <a:endParaRPr lang="en-US" altLang="ja-JP" sz="1600" dirty="0"/>
          </a:p>
          <a:p>
            <a:pPr marL="630900" lvl="2" indent="-342900"/>
            <a:r>
              <a:rPr lang="ja-JP" altLang="en-US" sz="1600" dirty="0"/>
              <a:t>収集エラー</a:t>
            </a:r>
            <a:r>
              <a:rPr lang="en-US" altLang="ja-JP" sz="1600" dirty="0"/>
              <a:t>		</a:t>
            </a:r>
            <a:r>
              <a:rPr lang="ja-JP" altLang="en-US" sz="1600" dirty="0"/>
              <a:t>：登録したオペレーションかターゲットホストの情報に不備が</a:t>
            </a:r>
            <a:r>
              <a:rPr lang="en-US" altLang="ja-JP" sz="1600" dirty="0"/>
              <a:t>			</a:t>
            </a:r>
            <a:r>
              <a:rPr lang="ja-JP" altLang="en-US" sz="1600" dirty="0"/>
              <a:t>　あった場合</a:t>
            </a:r>
          </a:p>
          <a:p>
            <a:pPr marL="180000" lvl="1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/>
          </a:p>
        </p:txBody>
      </p:sp>
      <p:sp>
        <p:nvSpPr>
          <p:cNvPr id="16" name="フリーフォーム 15"/>
          <p:cNvSpPr/>
          <p:nvPr/>
        </p:nvSpPr>
        <p:spPr>
          <a:xfrm>
            <a:off x="4752088" y="4540323"/>
            <a:ext cx="246893" cy="1416619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107861" y="4740152"/>
            <a:ext cx="792000" cy="1203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CA009E3-6205-4073-9D0C-5B6F589DB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0" y="4536000"/>
            <a:ext cx="4206337" cy="14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64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1.11 </a:t>
            </a:r>
            <a:r>
              <a:rPr lang="ja-JP" altLang="en-US" dirty="0"/>
              <a:t>収集結果の確認（</a:t>
            </a:r>
            <a:r>
              <a:rPr lang="en-US" altLang="ja-JP" dirty="0"/>
              <a:t>2/2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パラメータシートを確認する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値がパラメータシートに登録されているか確認します。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en-US" altLang="ja-JP" b="1" dirty="0"/>
              <a:t> </a:t>
            </a:r>
            <a:r>
              <a:rPr lang="ja-JP" altLang="en-US" b="1" dirty="0"/>
              <a:t>入力用（もしくは参照用） ＞ </a:t>
            </a:r>
            <a:r>
              <a:rPr lang="en-US" altLang="ja-JP" b="1" dirty="0"/>
              <a:t>Gathered Facts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［フィルタ］ボタンを押下する。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一覧を表示し、作成した項目に値が入っているか確認する。</a:t>
            </a:r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r="56607"/>
          <a:stretch/>
        </p:blipFill>
        <p:spPr>
          <a:xfrm>
            <a:off x="5867400" y="3923155"/>
            <a:ext cx="2779096" cy="692564"/>
          </a:xfrm>
          <a:prstGeom prst="rect">
            <a:avLst/>
          </a:prstGeom>
        </p:spPr>
      </p:pic>
      <p:grpSp>
        <p:nvGrpSpPr>
          <p:cNvPr id="10" name="グループ化 9"/>
          <p:cNvGrpSpPr/>
          <p:nvPr/>
        </p:nvGrpSpPr>
        <p:grpSpPr>
          <a:xfrm>
            <a:off x="719751" y="4767897"/>
            <a:ext cx="6703094" cy="700940"/>
            <a:chOff x="755469" y="5498051"/>
            <a:chExt cx="7345021" cy="768066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 rotWithShape="1">
            <a:blip r:embed="rId3"/>
            <a:srcRect r="40115" b="2576"/>
            <a:stretch/>
          </p:blipFill>
          <p:spPr>
            <a:xfrm>
              <a:off x="4734757" y="5498051"/>
              <a:ext cx="3365733" cy="739339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 rotWithShape="1">
            <a:blip r:embed="rId2"/>
            <a:srcRect l="43248" r="1"/>
            <a:stretch/>
          </p:blipFill>
          <p:spPr>
            <a:xfrm>
              <a:off x="755469" y="5507229"/>
              <a:ext cx="3982703" cy="758888"/>
            </a:xfrm>
            <a:prstGeom prst="rect">
              <a:avLst/>
            </a:prstGeom>
          </p:spPr>
        </p:pic>
      </p:grpSp>
      <p:pic>
        <p:nvPicPr>
          <p:cNvPr id="47" name="図 46"/>
          <p:cNvPicPr>
            <a:picLocks noChangeAspect="1"/>
          </p:cNvPicPr>
          <p:nvPr/>
        </p:nvPicPr>
        <p:blipFill rotWithShape="1">
          <a:blip r:embed="rId3"/>
          <a:srcRect l="59316"/>
          <a:stretch/>
        </p:blipFill>
        <p:spPr>
          <a:xfrm>
            <a:off x="719751" y="5615276"/>
            <a:ext cx="2086722" cy="692564"/>
          </a:xfrm>
          <a:prstGeom prst="rect">
            <a:avLst/>
          </a:prstGeom>
        </p:spPr>
      </p:pic>
      <p:sp>
        <p:nvSpPr>
          <p:cNvPr id="28" name="フリーフォーム 27"/>
          <p:cNvSpPr/>
          <p:nvPr/>
        </p:nvSpPr>
        <p:spPr>
          <a:xfrm>
            <a:off x="505777" y="4003170"/>
            <a:ext cx="176902" cy="644454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 48"/>
          <p:cNvSpPr/>
          <p:nvPr/>
        </p:nvSpPr>
        <p:spPr>
          <a:xfrm>
            <a:off x="505777" y="4787811"/>
            <a:ext cx="176902" cy="644454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フリーフォーム 49"/>
          <p:cNvSpPr/>
          <p:nvPr/>
        </p:nvSpPr>
        <p:spPr>
          <a:xfrm>
            <a:off x="505777" y="5610017"/>
            <a:ext cx="176902" cy="644454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フリーフォーム 50"/>
          <p:cNvSpPr/>
          <p:nvPr/>
        </p:nvSpPr>
        <p:spPr>
          <a:xfrm>
            <a:off x="8119754" y="3070194"/>
            <a:ext cx="176902" cy="644454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フリーフォーム 51"/>
          <p:cNvSpPr/>
          <p:nvPr/>
        </p:nvSpPr>
        <p:spPr>
          <a:xfrm>
            <a:off x="8559566" y="3923155"/>
            <a:ext cx="176902" cy="644454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05777" y="3050518"/>
            <a:ext cx="7600475" cy="718220"/>
            <a:chOff x="505777" y="3050518"/>
            <a:chExt cx="7600475" cy="718220"/>
          </a:xfrm>
        </p:grpSpPr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470" y="3062459"/>
              <a:ext cx="7350782" cy="706279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5777" y="3050518"/>
              <a:ext cx="1047608" cy="700673"/>
            </a:xfrm>
            <a:prstGeom prst="rect">
              <a:avLst/>
            </a:prstGeom>
          </p:spPr>
        </p:pic>
      </p:grpSp>
      <p:sp>
        <p:nvSpPr>
          <p:cNvPr id="53" name="フリーフォーム 52"/>
          <p:cNvSpPr/>
          <p:nvPr/>
        </p:nvSpPr>
        <p:spPr>
          <a:xfrm>
            <a:off x="7441856" y="4763098"/>
            <a:ext cx="176902" cy="644454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16" y="3926317"/>
            <a:ext cx="5142784" cy="703841"/>
          </a:xfrm>
          <a:prstGeom prst="rect">
            <a:avLst/>
          </a:prstGeom>
        </p:spPr>
      </p:pic>
      <p:sp>
        <p:nvSpPr>
          <p:cNvPr id="24" name="正方形/長方形 23"/>
          <p:cNvSpPr/>
          <p:nvPr/>
        </p:nvSpPr>
        <p:spPr>
          <a:xfrm>
            <a:off x="5757823" y="3070195"/>
            <a:ext cx="2348429" cy="686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473" y="5619534"/>
            <a:ext cx="4583513" cy="698813"/>
          </a:xfrm>
          <a:prstGeom prst="rect">
            <a:avLst/>
          </a:prstGeom>
        </p:spPr>
      </p:pic>
      <p:sp>
        <p:nvSpPr>
          <p:cNvPr id="54" name="正方形/長方形 53"/>
          <p:cNvSpPr/>
          <p:nvPr/>
        </p:nvSpPr>
        <p:spPr>
          <a:xfrm>
            <a:off x="719752" y="3919885"/>
            <a:ext cx="7926744" cy="686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719752" y="4770026"/>
            <a:ext cx="6703093" cy="686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700774" y="5611872"/>
            <a:ext cx="6689212" cy="686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887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実習２</a:t>
            </a:r>
            <a:r>
              <a:rPr lang="en-US" altLang="ja-JP" dirty="0"/>
              <a:t>【</a:t>
            </a:r>
            <a:r>
              <a:rPr lang="ja-JP" altLang="en-US" dirty="0"/>
              <a:t>比較機能</a:t>
            </a:r>
            <a:r>
              <a:rPr lang="en-US" altLang="ja-JP" dirty="0"/>
              <a:t>】</a:t>
            </a:r>
            <a:r>
              <a:rPr lang="ja-JP" altLang="en-US" dirty="0"/>
              <a:t>実習１で収集した値と期待値を比較する</a:t>
            </a:r>
          </a:p>
        </p:txBody>
      </p:sp>
    </p:spTree>
    <p:extLst>
      <p:ext uri="{BB962C8B-B14F-4D97-AF65-F5344CB8AC3E}">
        <p14:creationId xmlns:p14="http://schemas.microsoft.com/office/powerpoint/2010/main" val="931436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実習２の作業の流れ</a:t>
            </a:r>
            <a:endParaRPr lang="en-US" altLang="ja-JP" b="1" dirty="0"/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に期待値を登録し、実習１で収集した値と比較します。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実習２全体図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899490" y="2070120"/>
            <a:ext cx="7295613" cy="43833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RHEL 7or8</a:t>
            </a:r>
            <a:endParaRPr kumimoji="0" lang="ja-JP" altLang="en-US" sz="1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037944" y="2347840"/>
            <a:ext cx="7002483" cy="3978000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1" y="2417109"/>
            <a:ext cx="851605" cy="319726"/>
          </a:xfrm>
          <a:prstGeom prst="rect">
            <a:avLst/>
          </a:prstGeom>
        </p:spPr>
      </p:pic>
      <p:sp>
        <p:nvSpPr>
          <p:cNvPr id="33" name="フローチャート: 磁気ディスク 32"/>
          <p:cNvSpPr/>
          <p:nvPr/>
        </p:nvSpPr>
        <p:spPr>
          <a:xfrm>
            <a:off x="2422622" y="3606974"/>
            <a:ext cx="4223455" cy="2640198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2359833" y="2797837"/>
            <a:ext cx="128871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オペレーション</a:t>
            </a: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99490" y="1792111"/>
            <a:ext cx="191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002060"/>
                </a:solidFill>
              </a:rPr>
              <a:t>全体図</a:t>
            </a:r>
          </a:p>
        </p:txBody>
      </p:sp>
      <p:sp>
        <p:nvSpPr>
          <p:cNvPr id="76" name="円形吹き出し 75"/>
          <p:cNvSpPr>
            <a:spLocks noChangeAspect="1"/>
          </p:cNvSpPr>
          <p:nvPr/>
        </p:nvSpPr>
        <p:spPr bwMode="auto">
          <a:xfrm>
            <a:off x="3674204" y="2253531"/>
            <a:ext cx="621377" cy="621377"/>
          </a:xfrm>
          <a:prstGeom prst="wedgeEllipseCallout">
            <a:avLst>
              <a:gd name="adj1" fmla="val -57624"/>
              <a:gd name="adj2" fmla="val 3776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2.1</a:t>
            </a: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5419359" y="2531012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kern="0" dirty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比較定義</a:t>
            </a:r>
            <a:endParaRPr kumimoji="0" lang="ja-JP" alt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77" name="図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30" y="2531012"/>
            <a:ext cx="634147" cy="889453"/>
          </a:xfrm>
          <a:prstGeom prst="rect">
            <a:avLst/>
          </a:prstGeom>
          <a:ln>
            <a:solidFill>
              <a:srgbClr val="002060"/>
            </a:solidFill>
          </a:ln>
        </p:spPr>
      </p:pic>
      <p:graphicFrame>
        <p:nvGraphicFramePr>
          <p:cNvPr id="34" name="表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472326"/>
              </p:ext>
            </p:extLst>
          </p:nvPr>
        </p:nvGraphicFramePr>
        <p:xfrm>
          <a:off x="2927745" y="5013220"/>
          <a:ext cx="3213207" cy="951664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754571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パラメータシート（実習</a:t>
                      </a: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Ⅰ</a:t>
                      </a:r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で収集した値）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ホスト名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オペレーション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0187"/>
                  </a:ext>
                </a:extLst>
              </a:tr>
            </a:tbl>
          </a:graphicData>
        </a:graphic>
      </p:graphicFrame>
      <p:sp>
        <p:nvSpPr>
          <p:cNvPr id="80" name="正方形/長方形 79"/>
          <p:cNvSpPr/>
          <p:nvPr/>
        </p:nvSpPr>
        <p:spPr>
          <a:xfrm>
            <a:off x="5419359" y="2846339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kern="0" dirty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比較定義詳細</a:t>
            </a:r>
            <a:endParaRPr kumimoji="0" lang="ja-JP" alt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5419359" y="3161667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kern="0" dirty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比較実行</a:t>
            </a:r>
            <a:endParaRPr kumimoji="0" lang="ja-JP" alt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2" name="円形吹き出し 81"/>
          <p:cNvSpPr>
            <a:spLocks noChangeAspect="1"/>
          </p:cNvSpPr>
          <p:nvPr/>
        </p:nvSpPr>
        <p:spPr bwMode="auto">
          <a:xfrm>
            <a:off x="6864685" y="2727011"/>
            <a:ext cx="621377" cy="621377"/>
          </a:xfrm>
          <a:prstGeom prst="wedgeEllipseCallout">
            <a:avLst>
              <a:gd name="adj1" fmla="val -79869"/>
              <a:gd name="adj2" fmla="val -11857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参考</a:t>
            </a: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6" name="円形吹き出し 25"/>
          <p:cNvSpPr>
            <a:spLocks noChangeAspect="1"/>
          </p:cNvSpPr>
          <p:nvPr/>
        </p:nvSpPr>
        <p:spPr bwMode="auto">
          <a:xfrm>
            <a:off x="6729677" y="2011325"/>
            <a:ext cx="621377" cy="621377"/>
          </a:xfrm>
          <a:prstGeom prst="wedgeEllipseCallout">
            <a:avLst>
              <a:gd name="adj1" fmla="val -57624"/>
              <a:gd name="adj2" fmla="val 3776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2.4</a:t>
            </a: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2" name="円形吹き出し 71"/>
          <p:cNvSpPr>
            <a:spLocks noChangeAspect="1"/>
          </p:cNvSpPr>
          <p:nvPr/>
        </p:nvSpPr>
        <p:spPr bwMode="auto">
          <a:xfrm>
            <a:off x="6651676" y="3460121"/>
            <a:ext cx="621377" cy="621377"/>
          </a:xfrm>
          <a:prstGeom prst="wedgeEllipseCallout">
            <a:avLst>
              <a:gd name="adj1" fmla="val -43864"/>
              <a:gd name="adj2" fmla="val -5777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2.5</a:t>
            </a: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aphicFrame>
        <p:nvGraphicFramePr>
          <p:cNvPr id="38" name="表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653391"/>
              </p:ext>
            </p:extLst>
          </p:nvPr>
        </p:nvGraphicFramePr>
        <p:xfrm>
          <a:off x="2927745" y="3816055"/>
          <a:ext cx="3213207" cy="951664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754571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パラメータシート（期待値）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ホスト名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オペレーション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0187"/>
                  </a:ext>
                </a:extLst>
              </a:tr>
            </a:tbl>
          </a:graphicData>
        </a:graphic>
      </p:graphicFrame>
      <p:sp>
        <p:nvSpPr>
          <p:cNvPr id="60" name="正方形/長方形 59"/>
          <p:cNvSpPr/>
          <p:nvPr/>
        </p:nvSpPr>
        <p:spPr>
          <a:xfrm>
            <a:off x="2927745" y="4564269"/>
            <a:ext cx="3213207" cy="1975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 bwMode="auto">
          <a:xfrm>
            <a:off x="5574001" y="4300085"/>
            <a:ext cx="566951" cy="1664800"/>
          </a:xfrm>
          <a:prstGeom prst="rect">
            <a:avLst/>
          </a:prstGeom>
          <a:solidFill>
            <a:srgbClr val="FF0000">
              <a:alpha val="40000"/>
            </a:srgbClr>
          </a:solidFill>
          <a:ln w="38100">
            <a:solidFill>
              <a:srgbClr val="FF0000"/>
            </a:solidFill>
            <a:prstDash val="solid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" name="円形吹き出し 72"/>
          <p:cNvSpPr>
            <a:spLocks noChangeAspect="1"/>
          </p:cNvSpPr>
          <p:nvPr/>
        </p:nvSpPr>
        <p:spPr bwMode="auto">
          <a:xfrm>
            <a:off x="2357940" y="3284980"/>
            <a:ext cx="621377" cy="621377"/>
          </a:xfrm>
          <a:prstGeom prst="wedgeEllipseCallout">
            <a:avLst>
              <a:gd name="adj1" fmla="val 57949"/>
              <a:gd name="adj2" fmla="val 45250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2.2</a:t>
            </a: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4" name="円形吹き出し 23"/>
          <p:cNvSpPr>
            <a:spLocks noChangeAspect="1"/>
          </p:cNvSpPr>
          <p:nvPr/>
        </p:nvSpPr>
        <p:spPr bwMode="auto">
          <a:xfrm>
            <a:off x="2120073" y="4185087"/>
            <a:ext cx="621377" cy="621377"/>
          </a:xfrm>
          <a:prstGeom prst="wedgeEllipseCallout">
            <a:avLst>
              <a:gd name="adj1" fmla="val 82475"/>
              <a:gd name="adj2" fmla="val 13059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2.3</a:t>
            </a: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5" name="カギ線コネクタ 14"/>
          <p:cNvCxnSpPr>
            <a:stCxn id="26" idx="6"/>
          </p:cNvCxnSpPr>
          <p:nvPr/>
        </p:nvCxnSpPr>
        <p:spPr bwMode="auto">
          <a:xfrm flipH="1">
            <a:off x="6523708" y="2322014"/>
            <a:ext cx="827346" cy="2883439"/>
          </a:xfrm>
          <a:prstGeom prst="bentConnector4">
            <a:avLst>
              <a:gd name="adj1" fmla="val -62330"/>
              <a:gd name="adj2" fmla="val 100005"/>
            </a:avLst>
          </a:prstGeom>
          <a:solidFill>
            <a:schemeClr val="bg1"/>
          </a:solidFill>
          <a:ln w="19050" cap="flat" cmpd="sng" algn="ctr">
            <a:solidFill>
              <a:srgbClr val="FF6D6D"/>
            </a:solidFill>
            <a:prstDash val="sysDot"/>
            <a:round/>
            <a:headEnd type="oval" w="med" len="med"/>
            <a:tailEnd type="stealth" w="lg" len="lg"/>
          </a:ln>
          <a:effectLst>
            <a:glow rad="38100">
              <a:schemeClr val="bg1"/>
            </a:glow>
          </a:effectLst>
        </p:spPr>
      </p:cxnSp>
      <p:cxnSp>
        <p:nvCxnSpPr>
          <p:cNvPr id="49" name="カギ線コネクタ 48"/>
          <p:cNvCxnSpPr>
            <a:stCxn id="82" idx="6"/>
            <a:endCxn id="38" idx="3"/>
          </p:cNvCxnSpPr>
          <p:nvPr/>
        </p:nvCxnSpPr>
        <p:spPr bwMode="auto">
          <a:xfrm flipH="1">
            <a:off x="6140952" y="3037700"/>
            <a:ext cx="1345110" cy="1254187"/>
          </a:xfrm>
          <a:prstGeom prst="bentConnector3">
            <a:avLst>
              <a:gd name="adj1" fmla="val -16995"/>
            </a:avLst>
          </a:prstGeom>
          <a:solidFill>
            <a:schemeClr val="bg1"/>
          </a:solidFill>
          <a:ln w="19050" cap="flat" cmpd="sng" algn="ctr">
            <a:solidFill>
              <a:srgbClr val="FF6D6D"/>
            </a:solidFill>
            <a:prstDash val="sysDot"/>
            <a:round/>
            <a:headEnd type="oval" w="med" len="med"/>
            <a:tailEnd type="stealth" w="lg" len="lg"/>
          </a:ln>
          <a:effectLst>
            <a:glow rad="38100">
              <a:schemeClr val="bg1"/>
            </a:glow>
          </a:effectLst>
        </p:spPr>
      </p:cxnSp>
      <p:sp>
        <p:nvSpPr>
          <p:cNvPr id="62" name="正方形/長方形 61"/>
          <p:cNvSpPr/>
          <p:nvPr/>
        </p:nvSpPr>
        <p:spPr>
          <a:xfrm>
            <a:off x="2927745" y="5767364"/>
            <a:ext cx="3213207" cy="1975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弧 50"/>
          <p:cNvSpPr/>
          <p:nvPr/>
        </p:nvSpPr>
        <p:spPr bwMode="auto">
          <a:xfrm rot="2645784">
            <a:off x="5717063" y="4768785"/>
            <a:ext cx="879890" cy="954237"/>
          </a:xfrm>
          <a:custGeom>
            <a:avLst/>
            <a:gdLst>
              <a:gd name="connsiteX0" fmla="*/ 936130 w 1872260"/>
              <a:gd name="connsiteY0" fmla="*/ 0 h 1972165"/>
              <a:gd name="connsiteX1" fmla="*/ 1872260 w 1872260"/>
              <a:gd name="connsiteY1" fmla="*/ 986083 h 1972165"/>
              <a:gd name="connsiteX2" fmla="*/ 936130 w 1872260"/>
              <a:gd name="connsiteY2" fmla="*/ 986083 h 1972165"/>
              <a:gd name="connsiteX3" fmla="*/ 936130 w 1872260"/>
              <a:gd name="connsiteY3" fmla="*/ 0 h 1972165"/>
              <a:gd name="connsiteX0" fmla="*/ 936130 w 1872260"/>
              <a:gd name="connsiteY0" fmla="*/ 0 h 1972165"/>
              <a:gd name="connsiteX1" fmla="*/ 1872260 w 1872260"/>
              <a:gd name="connsiteY1" fmla="*/ 986083 h 1972165"/>
              <a:gd name="connsiteX0" fmla="*/ 0 w 936130"/>
              <a:gd name="connsiteY0" fmla="*/ 27490 h 1013573"/>
              <a:gd name="connsiteX1" fmla="*/ 936130 w 936130"/>
              <a:gd name="connsiteY1" fmla="*/ 1013573 h 1013573"/>
              <a:gd name="connsiteX2" fmla="*/ 0 w 936130"/>
              <a:gd name="connsiteY2" fmla="*/ 1013573 h 1013573"/>
              <a:gd name="connsiteX3" fmla="*/ 0 w 936130"/>
              <a:gd name="connsiteY3" fmla="*/ 27490 h 1013573"/>
              <a:gd name="connsiteX0" fmla="*/ 0 w 936130"/>
              <a:gd name="connsiteY0" fmla="*/ 27490 h 1013573"/>
              <a:gd name="connsiteX1" fmla="*/ 936130 w 936130"/>
              <a:gd name="connsiteY1" fmla="*/ 1013573 h 1013573"/>
              <a:gd name="connsiteX0" fmla="*/ 0 w 943396"/>
              <a:gd name="connsiteY0" fmla="*/ 27490 h 1013573"/>
              <a:gd name="connsiteX1" fmla="*/ 936130 w 943396"/>
              <a:gd name="connsiteY1" fmla="*/ 1013573 h 1013573"/>
              <a:gd name="connsiteX2" fmla="*/ 0 w 943396"/>
              <a:gd name="connsiteY2" fmla="*/ 1013573 h 1013573"/>
              <a:gd name="connsiteX3" fmla="*/ 0 w 943396"/>
              <a:gd name="connsiteY3" fmla="*/ 27490 h 1013573"/>
              <a:gd name="connsiteX0" fmla="*/ 0 w 943396"/>
              <a:gd name="connsiteY0" fmla="*/ 27490 h 1013573"/>
              <a:gd name="connsiteX1" fmla="*/ 943396 w 943396"/>
              <a:gd name="connsiteY1" fmla="*/ 980008 h 1013573"/>
              <a:gd name="connsiteX0" fmla="*/ 0 w 959831"/>
              <a:gd name="connsiteY0" fmla="*/ 27490 h 1013573"/>
              <a:gd name="connsiteX1" fmla="*/ 936130 w 959831"/>
              <a:gd name="connsiteY1" fmla="*/ 1013573 h 1013573"/>
              <a:gd name="connsiteX2" fmla="*/ 0 w 959831"/>
              <a:gd name="connsiteY2" fmla="*/ 1013573 h 1013573"/>
              <a:gd name="connsiteX3" fmla="*/ 0 w 959831"/>
              <a:gd name="connsiteY3" fmla="*/ 27490 h 1013573"/>
              <a:gd name="connsiteX0" fmla="*/ 0 w 959831"/>
              <a:gd name="connsiteY0" fmla="*/ 27490 h 1013573"/>
              <a:gd name="connsiteX1" fmla="*/ 943396 w 959831"/>
              <a:gd name="connsiteY1" fmla="*/ 980008 h 1013573"/>
              <a:gd name="connsiteX0" fmla="*/ 0 w 955406"/>
              <a:gd name="connsiteY0" fmla="*/ 27490 h 1013573"/>
              <a:gd name="connsiteX1" fmla="*/ 936130 w 955406"/>
              <a:gd name="connsiteY1" fmla="*/ 1013573 h 1013573"/>
              <a:gd name="connsiteX2" fmla="*/ 0 w 955406"/>
              <a:gd name="connsiteY2" fmla="*/ 1013573 h 1013573"/>
              <a:gd name="connsiteX3" fmla="*/ 0 w 955406"/>
              <a:gd name="connsiteY3" fmla="*/ 27490 h 1013573"/>
              <a:gd name="connsiteX0" fmla="*/ 0 w 955406"/>
              <a:gd name="connsiteY0" fmla="*/ 27490 h 1013573"/>
              <a:gd name="connsiteX1" fmla="*/ 943396 w 955406"/>
              <a:gd name="connsiteY1" fmla="*/ 980008 h 1013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5406" h="1013573" stroke="0" extrusionOk="0">
                <a:moveTo>
                  <a:pt x="0" y="27490"/>
                </a:moveTo>
                <a:cubicBezTo>
                  <a:pt x="755367" y="-137152"/>
                  <a:pt x="936130" y="468974"/>
                  <a:pt x="936130" y="1013573"/>
                </a:cubicBezTo>
                <a:lnTo>
                  <a:pt x="0" y="1013573"/>
                </a:lnTo>
                <a:lnTo>
                  <a:pt x="0" y="27490"/>
                </a:lnTo>
                <a:close/>
              </a:path>
              <a:path w="955406" h="1013573" fill="none">
                <a:moveTo>
                  <a:pt x="0" y="27490"/>
                </a:moveTo>
                <a:cubicBezTo>
                  <a:pt x="517010" y="27490"/>
                  <a:pt x="1041925" y="167522"/>
                  <a:pt x="943396" y="980008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ysDash"/>
            <a:round/>
            <a:headEnd type="triangle" w="lg" len="lg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46075" y="4291887"/>
            <a:ext cx="1263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FF6D6D"/>
                </a:solidFill>
                <a:effectLst>
                  <a:glow rad="76200">
                    <a:schemeClr val="bg1"/>
                  </a:glow>
                </a:effectLst>
              </a:rPr>
              <a:t>比較する</a:t>
            </a:r>
            <a:endParaRPr lang="en-US" altLang="ja-JP" sz="1600" b="1" dirty="0">
              <a:solidFill>
                <a:srgbClr val="FF6D6D"/>
              </a:solidFill>
              <a:effectLst>
                <a:glow rad="76200">
                  <a:schemeClr val="bg1"/>
                </a:glow>
              </a:effectLst>
            </a:endParaRPr>
          </a:p>
          <a:p>
            <a:r>
              <a:rPr lang="ja-JP" altLang="en-US" sz="1600" b="1" dirty="0">
                <a:solidFill>
                  <a:srgbClr val="FF6D6D"/>
                </a:solidFill>
                <a:effectLst>
                  <a:glow rad="76200">
                    <a:schemeClr val="bg1"/>
                  </a:glow>
                </a:effectLst>
              </a:rPr>
              <a:t>項目を定義</a:t>
            </a:r>
            <a:endParaRPr kumimoji="1" lang="ja-JP" altLang="en-US" sz="1600" b="1" dirty="0">
              <a:solidFill>
                <a:srgbClr val="FF6D6D"/>
              </a:solidFill>
              <a:effectLst>
                <a:glow rad="76200">
                  <a:schemeClr val="bg1"/>
                </a:glow>
              </a:effectLst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646075" y="5207632"/>
            <a:ext cx="1613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rgbClr val="FF6D6D"/>
                </a:solidFill>
                <a:effectLst>
                  <a:glow rad="76200">
                    <a:schemeClr val="bg1"/>
                  </a:glow>
                </a:effectLst>
              </a:rPr>
              <a:t>比較する</a:t>
            </a:r>
            <a:endParaRPr kumimoji="1" lang="en-US" altLang="ja-JP" sz="1600" b="1" dirty="0">
              <a:solidFill>
                <a:srgbClr val="FF6D6D"/>
              </a:solidFill>
              <a:effectLst>
                <a:glow rad="76200">
                  <a:schemeClr val="bg1"/>
                </a:glow>
              </a:effectLst>
            </a:endParaRPr>
          </a:p>
          <a:p>
            <a:r>
              <a:rPr kumimoji="1" lang="ja-JP" altLang="en-US" sz="1600" b="1" dirty="0">
                <a:solidFill>
                  <a:srgbClr val="FF6D6D"/>
                </a:solidFill>
                <a:effectLst>
                  <a:glow rad="76200">
                    <a:schemeClr val="bg1"/>
                  </a:glow>
                </a:effectLst>
              </a:rPr>
              <a:t>メニューを定義</a:t>
            </a:r>
          </a:p>
        </p:txBody>
      </p:sp>
    </p:spTree>
    <p:extLst>
      <p:ext uri="{BB962C8B-B14F-4D97-AF65-F5344CB8AC3E}">
        <p14:creationId xmlns:p14="http://schemas.microsoft.com/office/powerpoint/2010/main" val="3791591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 </a:t>
            </a:r>
            <a:r>
              <a:rPr lang="ja-JP" altLang="en-US" dirty="0"/>
              <a:t>オペレーションの登録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オペレーションを登録する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比較用のオペレーションを登録します。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ja-JP" altLang="en-US" b="1" dirty="0"/>
              <a:t>基本コンソール ＞ オペレーション一覧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登録 ＞ 登録開始を押下する。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各項目で下表のように選択または入力し、［登録］ボタンを押下する。</a:t>
            </a:r>
            <a:endParaRPr lang="en-US" altLang="ja-JP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996269"/>
              </p:ext>
            </p:extLst>
          </p:nvPr>
        </p:nvGraphicFramePr>
        <p:xfrm>
          <a:off x="564317" y="4843452"/>
          <a:ext cx="3645218" cy="889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184718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オペレーション名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（任意の名称）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実施予定時間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（任意の時間）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GatherFacts2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2021/10/01 09:25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7" y="3429000"/>
            <a:ext cx="5658640" cy="1247949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34" name="正方形/長方形 33"/>
          <p:cNvSpPr/>
          <p:nvPr/>
        </p:nvSpPr>
        <p:spPr>
          <a:xfrm>
            <a:off x="1979640" y="3429000"/>
            <a:ext cx="1296180" cy="1247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3275820" y="3429000"/>
            <a:ext cx="1368190" cy="1247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8821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l="11252" t="12268" b="3719"/>
          <a:stretch/>
        </p:blipFill>
        <p:spPr>
          <a:xfrm>
            <a:off x="2544446" y="4369764"/>
            <a:ext cx="4054133" cy="215873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2.2</a:t>
            </a:r>
            <a:r>
              <a:rPr lang="ja-JP" altLang="en-US" dirty="0"/>
              <a:t> 期待値用パラメータシートの作成（</a:t>
            </a:r>
            <a:r>
              <a:rPr lang="en-US" altLang="ja-JP" dirty="0"/>
              <a:t>1/3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期待値登録用のパラメータシートを作成する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実習１で作成した［</a:t>
            </a:r>
            <a:r>
              <a:rPr lang="en-US" altLang="ja-JP" dirty="0"/>
              <a:t>Gathered Facts</a:t>
            </a:r>
            <a:r>
              <a:rPr lang="ja-JP" altLang="en-US" dirty="0"/>
              <a:t>］メニューを複製し、「メニュー名」「表示順序」だけ変更します。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ja-JP" altLang="en-US" b="1" dirty="0"/>
              <a:t>メニュー作成 ＞メニュー定義一覧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「フィルタ」を押下して「一覧</a:t>
            </a:r>
            <a:r>
              <a:rPr lang="en-US" altLang="ja-JP" dirty="0"/>
              <a:t>/</a:t>
            </a:r>
            <a:r>
              <a:rPr lang="ja-JP" altLang="en-US" dirty="0"/>
              <a:t>更新」に［</a:t>
            </a:r>
            <a:r>
              <a:rPr lang="en-US" altLang="ja-JP" dirty="0"/>
              <a:t>Gathered Facts</a:t>
            </a:r>
            <a:r>
              <a:rPr lang="ja-JP" altLang="en-US" dirty="0"/>
              <a:t>］メニューを表示したら、「メニュー定義・作成」ボタンを押下する。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メニュー定義の閲覧画面が表示されたら、［流用新規］ボタンを押下する。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「メニュー名」「表示順序」だけ空の状態で複製されるので、下表のように入力する。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［作成］ボタンを押下する。</a:t>
            </a:r>
            <a:endParaRPr lang="en-US" altLang="ja-JP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370996" y="5771693"/>
            <a:ext cx="413865" cy="52322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②</a:t>
            </a:r>
          </a:p>
        </p:txBody>
      </p:sp>
      <p:cxnSp>
        <p:nvCxnSpPr>
          <p:cNvPr id="25" name="直線コネクタ 24"/>
          <p:cNvCxnSpPr/>
          <p:nvPr/>
        </p:nvCxnSpPr>
        <p:spPr>
          <a:xfrm flipH="1">
            <a:off x="3427128" y="6127495"/>
            <a:ext cx="109369" cy="2388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グループ化 3"/>
          <p:cNvGrpSpPr/>
          <p:nvPr/>
        </p:nvGrpSpPr>
        <p:grpSpPr>
          <a:xfrm>
            <a:off x="2370931" y="4008835"/>
            <a:ext cx="4991264" cy="523220"/>
            <a:chOff x="564316" y="4230115"/>
            <a:chExt cx="4991264" cy="52322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4316" y="4230115"/>
              <a:ext cx="4401164" cy="266737"/>
            </a:xfrm>
            <a:prstGeom prst="rect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5141715" y="4230115"/>
              <a:ext cx="413865" cy="523220"/>
            </a:xfrm>
            <a:prstGeom prst="rect">
              <a:avLst/>
            </a:prstGeom>
            <a:noFill/>
            <a:effectLst>
              <a:glow rad="127000">
                <a:schemeClr val="bg1"/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b="1" dirty="0">
                  <a:solidFill>
                    <a:srgbClr val="FF0000"/>
                  </a:solidFill>
                  <a:effectLst>
                    <a:glow rad="63500">
                      <a:schemeClr val="bg1"/>
                    </a:glow>
                  </a:effectLst>
                </a:rPr>
                <a:t>①</a:t>
              </a:r>
            </a:p>
          </p:txBody>
        </p:sp>
        <p:cxnSp>
          <p:nvCxnSpPr>
            <p:cNvPr id="11" name="直線コネクタ 10"/>
            <p:cNvCxnSpPr>
              <a:stCxn id="10" idx="1"/>
              <a:endCxn id="17" idx="3"/>
            </p:cNvCxnSpPr>
            <p:nvPr/>
          </p:nvCxnSpPr>
          <p:spPr>
            <a:xfrm flipH="1" flipV="1">
              <a:off x="4965480" y="4366979"/>
              <a:ext cx="176235" cy="12474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正方形/長方形 16"/>
            <p:cNvSpPr/>
            <p:nvPr/>
          </p:nvSpPr>
          <p:spPr>
            <a:xfrm>
              <a:off x="3707880" y="4230115"/>
              <a:ext cx="1257600" cy="2737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正方形/長方形 17"/>
          <p:cNvSpPr/>
          <p:nvPr/>
        </p:nvSpPr>
        <p:spPr>
          <a:xfrm>
            <a:off x="3203810" y="6381410"/>
            <a:ext cx="278003" cy="144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0825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11517" t="8532"/>
          <a:stretch/>
        </p:blipFill>
        <p:spPr>
          <a:xfrm>
            <a:off x="539440" y="792188"/>
            <a:ext cx="6983925" cy="406097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2.2</a:t>
            </a:r>
            <a:r>
              <a:rPr lang="ja-JP" altLang="en-US" dirty="0"/>
              <a:t> 期待値用パラメータシートの作成（</a:t>
            </a:r>
            <a:r>
              <a:rPr lang="en-US" altLang="ja-JP" dirty="0"/>
              <a:t>2/3</a:t>
            </a:r>
            <a:r>
              <a:rPr lang="ja-JP" altLang="en-US" dirty="0"/>
              <a:t>）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292100" y="1412720"/>
            <a:ext cx="413865" cy="52322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③</a:t>
            </a:r>
            <a:endParaRPr lang="en-US" altLang="ja-JP" sz="2800" b="1" dirty="0">
              <a:solidFill>
                <a:srgbClr val="FF0000"/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cxnSp>
        <p:nvCxnSpPr>
          <p:cNvPr id="25" name="直線コネクタ 24"/>
          <p:cNvCxnSpPr>
            <a:endCxn id="24" idx="3"/>
          </p:cNvCxnSpPr>
          <p:nvPr/>
        </p:nvCxnSpPr>
        <p:spPr>
          <a:xfrm flipH="1">
            <a:off x="5705965" y="1509344"/>
            <a:ext cx="324162" cy="1649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H="1" flipV="1">
            <a:off x="5712410" y="1666444"/>
            <a:ext cx="349453" cy="864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1041386" y="3764008"/>
            <a:ext cx="413865" cy="52322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④</a:t>
            </a:r>
          </a:p>
        </p:txBody>
      </p:sp>
      <p:cxnSp>
        <p:nvCxnSpPr>
          <p:cNvPr id="28" name="直線コネクタ 27"/>
          <p:cNvCxnSpPr/>
          <p:nvPr/>
        </p:nvCxnSpPr>
        <p:spPr>
          <a:xfrm flipH="1">
            <a:off x="1051079" y="4225366"/>
            <a:ext cx="109369" cy="2388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150190"/>
              </p:ext>
            </p:extLst>
          </p:nvPr>
        </p:nvGraphicFramePr>
        <p:xfrm>
          <a:off x="539440" y="5036852"/>
          <a:ext cx="3830500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7604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メニュー名（任意の名称）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表示順序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OS</a:t>
                      </a:r>
                      <a:r>
                        <a:rPr kumimoji="1" lang="ja-JP" altLang="en-US" sz="1200" dirty="0"/>
                        <a:t>情報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9" name="角丸四角形吹き出し 18"/>
          <p:cNvSpPr/>
          <p:nvPr/>
        </p:nvSpPr>
        <p:spPr bwMode="auto">
          <a:xfrm flipH="1">
            <a:off x="4644009" y="4957292"/>
            <a:ext cx="2493377" cy="801985"/>
          </a:xfrm>
          <a:prstGeom prst="wedgeRoundRectCallout">
            <a:avLst>
              <a:gd name="adj1" fmla="val 70160"/>
              <a:gd name="adj2" fmla="val 1677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4715787" y="5095511"/>
            <a:ext cx="2088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メニューの表示順は任意です。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9440" y="4464206"/>
            <a:ext cx="511639" cy="208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061863" y="1436446"/>
            <a:ext cx="1331932" cy="1510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068308" y="1691797"/>
            <a:ext cx="1325487" cy="1529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79365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2.2</a:t>
            </a:r>
            <a:r>
              <a:rPr lang="ja-JP" altLang="en-US" dirty="0"/>
              <a:t> 期待値用パラメータシートの作成（</a:t>
            </a:r>
            <a:r>
              <a:rPr lang="en-US" altLang="ja-JP" dirty="0"/>
              <a:t>3/3</a:t>
            </a:r>
            <a:r>
              <a:rPr lang="ja-JP" altLang="en-US" dirty="0"/>
              <a:t>）</a:t>
            </a:r>
          </a:p>
        </p:txBody>
      </p:sp>
      <p:sp>
        <p:nvSpPr>
          <p:cNvPr id="22" name="ストライプ矢印 21"/>
          <p:cNvSpPr/>
          <p:nvPr/>
        </p:nvSpPr>
        <p:spPr bwMode="auto">
          <a:xfrm rot="5400000">
            <a:off x="1234904" y="849472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539440" y="1556740"/>
            <a:ext cx="8065120" cy="4680650"/>
          </a:xfrm>
          <a:prstGeom prst="rect">
            <a:avLst/>
          </a:prstGeom>
          <a:solidFill>
            <a:srgbClr val="FFFFCC"/>
          </a:solidFill>
          <a:ln w="19050">
            <a:noFill/>
            <a:prstDash val="solid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316" y="5110971"/>
            <a:ext cx="3325811" cy="935149"/>
          </a:xfrm>
          <a:prstGeom prst="rect">
            <a:avLst/>
          </a:prstGeom>
        </p:spPr>
      </p:pic>
      <p:sp>
        <p:nvSpPr>
          <p:cNvPr id="27" name="フリーフォーム 26"/>
          <p:cNvSpPr/>
          <p:nvPr/>
        </p:nvSpPr>
        <p:spPr>
          <a:xfrm>
            <a:off x="5058884" y="5053295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3" name="図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868" y="4084798"/>
            <a:ext cx="3342019" cy="919616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168" y="2955003"/>
            <a:ext cx="3020380" cy="1014336"/>
          </a:xfrm>
          <a:prstGeom prst="rect">
            <a:avLst/>
          </a:prstGeom>
        </p:spPr>
      </p:pic>
      <p:sp>
        <p:nvSpPr>
          <p:cNvPr id="28" name="フリーフォーム 27"/>
          <p:cNvSpPr/>
          <p:nvPr/>
        </p:nvSpPr>
        <p:spPr>
          <a:xfrm>
            <a:off x="8038678" y="3997486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393174" y="3186735"/>
            <a:ext cx="2767374" cy="285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5226315" y="5368657"/>
            <a:ext cx="3325811" cy="285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467430" y="1306316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>
                <a:solidFill>
                  <a:srgbClr val="002060"/>
                </a:solidFill>
              </a:rPr>
              <a:t>作成されたメニュー</a:t>
            </a:r>
          </a:p>
        </p:txBody>
      </p:sp>
      <p:sp>
        <p:nvSpPr>
          <p:cNvPr id="40" name="角丸四角形吹き出し 39"/>
          <p:cNvSpPr/>
          <p:nvPr/>
        </p:nvSpPr>
        <p:spPr bwMode="auto">
          <a:xfrm flipH="1">
            <a:off x="4746707" y="1787681"/>
            <a:ext cx="3453485" cy="1132703"/>
          </a:xfrm>
          <a:prstGeom prst="wedgeRoundRectCallout">
            <a:avLst>
              <a:gd name="adj1" fmla="val 23381"/>
              <a:gd name="adj2" fmla="val 73521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4799713" y="2002260"/>
            <a:ext cx="3356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［登録開始］ボタンを押下すると、</a:t>
            </a:r>
            <a:r>
              <a:rPr lang="en-US" altLang="ja-JP" sz="1600" dirty="0">
                <a:solidFill>
                  <a:srgbClr val="FF0000"/>
                </a:solidFill>
              </a:rPr>
              <a:t> </a:t>
            </a:r>
            <a:r>
              <a:rPr lang="ja-JP" altLang="en-US" sz="1600" dirty="0">
                <a:solidFill>
                  <a:srgbClr val="FF0000"/>
                </a:solidFill>
              </a:rPr>
              <a:t>［</a:t>
            </a:r>
            <a:r>
              <a:rPr lang="en-US" altLang="ja-JP" sz="1600" dirty="0">
                <a:solidFill>
                  <a:srgbClr val="FF0000"/>
                </a:solidFill>
              </a:rPr>
              <a:t>Gathered Facts</a:t>
            </a:r>
            <a:r>
              <a:rPr lang="ja-JP" altLang="en-US" sz="1600" dirty="0">
                <a:solidFill>
                  <a:srgbClr val="FF0000"/>
                </a:solidFill>
              </a:rPr>
              <a:t>］メニューと同じ項目が確認できる。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4757434" y="4308796"/>
            <a:ext cx="3316453" cy="285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/>
        </p:nvSpPr>
        <p:spPr>
          <a:xfrm>
            <a:off x="7181321" y="2963614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/>
        </p:nvSpPr>
        <p:spPr>
          <a:xfrm>
            <a:off x="4549837" y="3995457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6" name="グループ化 45"/>
          <p:cNvGrpSpPr/>
          <p:nvPr/>
        </p:nvGrpSpPr>
        <p:grpSpPr>
          <a:xfrm>
            <a:off x="752475" y="2036274"/>
            <a:ext cx="3230673" cy="2834502"/>
            <a:chOff x="9753607" y="1693670"/>
            <a:chExt cx="2682918" cy="2353917"/>
          </a:xfrm>
        </p:grpSpPr>
        <p:pic>
          <p:nvPicPr>
            <p:cNvPr id="47" name="図 46"/>
            <p:cNvPicPr>
              <a:picLocks noChangeAspect="1"/>
            </p:cNvPicPr>
            <p:nvPr/>
          </p:nvPicPr>
          <p:blipFill rotWithShape="1">
            <a:blip r:embed="rId5"/>
            <a:srcRect r="37105" b="27392"/>
            <a:stretch/>
          </p:blipFill>
          <p:spPr>
            <a:xfrm>
              <a:off x="9753607" y="1693670"/>
              <a:ext cx="2682918" cy="2353917"/>
            </a:xfrm>
            <a:prstGeom prst="rect">
              <a:avLst/>
            </a:prstGeom>
          </p:spPr>
        </p:pic>
        <p:sp>
          <p:nvSpPr>
            <p:cNvPr id="48" name="正方形/長方形 47"/>
            <p:cNvSpPr/>
            <p:nvPr/>
          </p:nvSpPr>
          <p:spPr>
            <a:xfrm>
              <a:off x="10886243" y="3383874"/>
              <a:ext cx="492024" cy="6391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9756720" y="3008254"/>
              <a:ext cx="978027" cy="2333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1377906" y="3383874"/>
              <a:ext cx="492024" cy="6391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11872252" y="3383874"/>
              <a:ext cx="492024" cy="6391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角丸四角形吹き出し 37"/>
          <p:cNvSpPr/>
          <p:nvPr/>
        </p:nvSpPr>
        <p:spPr bwMode="auto">
          <a:xfrm flipH="1">
            <a:off x="755470" y="5004414"/>
            <a:ext cx="3024420" cy="931114"/>
          </a:xfrm>
          <a:prstGeom prst="wedgeRoundRectCallout">
            <a:avLst>
              <a:gd name="adj1" fmla="val 30184"/>
              <a:gd name="adj2" fmla="val -162786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828193" y="5214899"/>
            <a:ext cx="2807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［</a:t>
            </a:r>
            <a:r>
              <a:rPr lang="en-US" altLang="ja-JP" sz="1600" dirty="0">
                <a:solidFill>
                  <a:srgbClr val="FF0000"/>
                </a:solidFill>
              </a:rPr>
              <a:t> OS</a:t>
            </a:r>
            <a:r>
              <a:rPr lang="ja-JP" altLang="en-US" sz="1600" dirty="0">
                <a:solidFill>
                  <a:srgbClr val="FF0000"/>
                </a:solidFill>
              </a:rPr>
              <a:t>情報］メニューが作成された。</a:t>
            </a:r>
          </a:p>
        </p:txBody>
      </p:sp>
    </p:spTree>
    <p:extLst>
      <p:ext uri="{BB962C8B-B14F-4D97-AF65-F5344CB8AC3E}">
        <p14:creationId xmlns:p14="http://schemas.microsoft.com/office/powerpoint/2010/main" val="727372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 </a:t>
            </a:r>
            <a:r>
              <a:rPr lang="ja-JP" altLang="en-US" dirty="0"/>
              <a:t>期待値の登録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期待値を登録する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作成した［</a:t>
            </a:r>
            <a:r>
              <a:rPr lang="en-US" altLang="ja-JP" dirty="0"/>
              <a:t>OS</a:t>
            </a:r>
            <a:r>
              <a:rPr lang="ja-JP" altLang="en-US" dirty="0"/>
              <a:t>情報］メニューに期待値を登録します。実習１で収集した値と差分を出しておきたいので、「</a:t>
            </a:r>
            <a:r>
              <a:rPr lang="en-US" altLang="ja-JP" dirty="0"/>
              <a:t>ansible_default_ipv4__address</a:t>
            </a:r>
            <a:r>
              <a:rPr lang="ja-JP" altLang="en-US" dirty="0"/>
              <a:t>」だけ異なる値を入力しておきます。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ja-JP" altLang="en-US" b="1" dirty="0"/>
              <a:t>入力用 ＞ </a:t>
            </a:r>
            <a:r>
              <a:rPr lang="en-US" altLang="ja-JP" b="1" dirty="0"/>
              <a:t>OS</a:t>
            </a:r>
            <a:r>
              <a:rPr lang="ja-JP" altLang="en-US" b="1" dirty="0"/>
              <a:t>情報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登録 ＞ 登録開始を押下する。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各項目で下表のように選択または入力し、［登録］ボタンを押下する。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0" y="3635488"/>
            <a:ext cx="6175710" cy="765084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8" name="フリーフォーム 7"/>
          <p:cNvSpPr/>
          <p:nvPr/>
        </p:nvSpPr>
        <p:spPr>
          <a:xfrm>
            <a:off x="6750678" y="3540388"/>
            <a:ext cx="134368" cy="860184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89953" y="3635488"/>
            <a:ext cx="1217677" cy="7650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907630" y="3635488"/>
            <a:ext cx="2101401" cy="7650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009031" y="3635488"/>
            <a:ext cx="2706120" cy="7650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876320" y="4132343"/>
            <a:ext cx="8106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rgbClr val="002060"/>
                </a:solidFill>
              </a:rPr>
              <a:t>以降省略</a:t>
            </a: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445024"/>
              </p:ext>
            </p:extLst>
          </p:nvPr>
        </p:nvGraphicFramePr>
        <p:xfrm>
          <a:off x="539440" y="4563855"/>
          <a:ext cx="6336880" cy="1310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4362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853392425"/>
                    </a:ext>
                  </a:extLst>
                </a:gridCol>
                <a:gridCol w="2460198">
                  <a:extLst>
                    <a:ext uri="{9D8B030D-6E8A-4147-A177-3AD203B41FA5}">
                      <a16:colId xmlns:a16="http://schemas.microsoft.com/office/drawing/2014/main" val="376730603"/>
                    </a:ext>
                  </a:extLst>
                </a:gridCol>
                <a:gridCol w="1584220">
                  <a:extLst>
                    <a:ext uri="{9D8B030D-6E8A-4147-A177-3AD203B41FA5}">
                      <a16:colId xmlns:a16="http://schemas.microsoft.com/office/drawing/2014/main" val="1563490524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ホスト名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オペレーション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パラメータ</a:t>
                      </a:r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項目名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97375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ansible_default_</a:t>
                      </a:r>
                    </a:p>
                    <a:p>
                      <a:pPr algn="ctr"/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ipv4__address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その他の項目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targethost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GatherFacts2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実習１で収集した値と異なる値を入力してください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実習１で収集した値を入力してください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33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8181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2.4 </a:t>
            </a:r>
            <a:r>
              <a:rPr lang="ja-JP" altLang="en-US" dirty="0"/>
              <a:t>比較定義の登録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比較対象となる</a:t>
            </a:r>
            <a:r>
              <a:rPr lang="en-US" altLang="ja-JP" b="1" dirty="0"/>
              <a:t>2</a:t>
            </a:r>
            <a:r>
              <a:rPr lang="ja-JP" altLang="en-US" b="1" dirty="0" err="1"/>
              <a:t>つの</a:t>
            </a:r>
            <a:r>
              <a:rPr lang="ja-JP" altLang="en-US" b="1" dirty="0"/>
              <a:t>メニューを選択する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期待値として登録した値と、実習１で収集した値を比較します。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ja-JP" altLang="en-US" b="1" dirty="0"/>
              <a:t>比較 ＞ 比較定義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登録 ＞ 登録開始を押下する。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各項目で下表のように選択または入力し、［登録］ボタンを押下する。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621901"/>
              </p:ext>
            </p:extLst>
          </p:nvPr>
        </p:nvGraphicFramePr>
        <p:xfrm>
          <a:off x="539440" y="4341824"/>
          <a:ext cx="7584702" cy="792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2284342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635123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357137">
                  <a:extLst>
                    <a:ext uri="{9D8B030D-6E8A-4147-A177-3AD203B41FA5}">
                      <a16:colId xmlns:a16="http://schemas.microsoft.com/office/drawing/2014/main" val="323597253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比較定義名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（任意の名称）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比較対象メニュー</a:t>
                      </a:r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比較対象メニュー</a:t>
                      </a:r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全件一致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OS</a:t>
                      </a:r>
                      <a:r>
                        <a:rPr kumimoji="1" lang="ja-JP" altLang="en-US" sz="1200" dirty="0"/>
                        <a:t>情報</a:t>
                      </a:r>
                      <a:endParaRPr kumimoji="1" lang="en-US" altLang="ja-JP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1200" dirty="0"/>
                        <a:t>代入値自動登録用</a:t>
                      </a:r>
                      <a:r>
                        <a:rPr kumimoji="1" lang="en-US" altLang="zh-TW" sz="1200" dirty="0"/>
                        <a:t>:OS</a:t>
                      </a:r>
                      <a:r>
                        <a:rPr kumimoji="1" lang="zh-TW" altLang="en-US" sz="1200" dirty="0"/>
                        <a:t>情報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/>
                        <a:t>代入値自動登録用</a:t>
                      </a:r>
                      <a:r>
                        <a:rPr kumimoji="1" lang="en-US" altLang="ja-JP" sz="1200" dirty="0"/>
                        <a:t>:Gathered Facts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1" name="角丸四角形吹き出し 10"/>
          <p:cNvSpPr/>
          <p:nvPr/>
        </p:nvSpPr>
        <p:spPr bwMode="auto">
          <a:xfrm flipH="1">
            <a:off x="3634874" y="5339039"/>
            <a:ext cx="4294620" cy="1042299"/>
          </a:xfrm>
          <a:prstGeom prst="wedgeRoundRectCallout">
            <a:avLst>
              <a:gd name="adj1" fmla="val -37484"/>
              <a:gd name="adj2" fmla="val -69257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779890" y="5475430"/>
            <a:ext cx="41496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対象メニューの項目すべてを比較するので「●」を選択する。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※</a:t>
            </a:r>
            <a:r>
              <a:rPr lang="ja-JP" altLang="en-US" sz="1200" dirty="0">
                <a:solidFill>
                  <a:srgbClr val="FF0000"/>
                </a:solidFill>
              </a:rPr>
              <a:t> 項目を限定する場合は</a:t>
            </a:r>
            <a:r>
              <a:rPr lang="en-US" altLang="ja-JP" sz="1200" dirty="0">
                <a:solidFill>
                  <a:srgbClr val="FF0000"/>
                </a:solidFill>
                <a:hlinkClick r:id="rId2" action="ppaction://hlinksldjump"/>
              </a:rPr>
              <a:t>『</a:t>
            </a:r>
            <a:r>
              <a:rPr lang="en-US" altLang="zh-TW" sz="1200" dirty="0">
                <a:solidFill>
                  <a:srgbClr val="FF0000"/>
                </a:solidFill>
                <a:hlinkClick r:id="rId2" action="ppaction://hlinksldjump"/>
              </a:rPr>
              <a:t>【</a:t>
            </a:r>
            <a:r>
              <a:rPr lang="zh-TW" altLang="en-US" sz="1200" dirty="0">
                <a:solidFill>
                  <a:srgbClr val="FF0000"/>
                </a:solidFill>
                <a:hlinkClick r:id="rId2" action="ppaction://hlinksldjump"/>
              </a:rPr>
              <a:t>参考</a:t>
            </a:r>
            <a:r>
              <a:rPr lang="en-US" altLang="zh-TW" sz="1200" dirty="0">
                <a:solidFill>
                  <a:srgbClr val="FF0000"/>
                </a:solidFill>
                <a:hlinkClick r:id="rId2" action="ppaction://hlinksldjump"/>
              </a:rPr>
              <a:t>】 </a:t>
            </a:r>
            <a:r>
              <a:rPr lang="zh-TW" altLang="en-US" sz="1200" dirty="0">
                <a:solidFill>
                  <a:srgbClr val="FF0000"/>
                </a:solidFill>
                <a:hlinkClick r:id="rId2" action="ppaction://hlinksldjump"/>
              </a:rPr>
              <a:t>比較定義詳細</a:t>
            </a:r>
            <a:r>
              <a:rPr lang="en-US" altLang="ja-JP" sz="1200" dirty="0">
                <a:solidFill>
                  <a:srgbClr val="FF0000"/>
                </a:solidFill>
                <a:hlinkClick r:id="rId2" action="ppaction://hlinksldjump"/>
              </a:rPr>
              <a:t>』</a:t>
            </a:r>
            <a:r>
              <a:rPr lang="ja-JP" altLang="en-US" sz="1200" dirty="0">
                <a:solidFill>
                  <a:srgbClr val="FF0000"/>
                </a:solidFill>
              </a:rPr>
              <a:t>参照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26" y="3339199"/>
            <a:ext cx="7924914" cy="858533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744885" y="3339198"/>
            <a:ext cx="803300" cy="858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549181" y="3339198"/>
            <a:ext cx="2946166" cy="858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495348" y="3339198"/>
            <a:ext cx="2974381" cy="858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469730" y="3339198"/>
            <a:ext cx="990810" cy="858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5053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2.5 </a:t>
            </a:r>
            <a:r>
              <a:rPr lang="ja-JP" altLang="en-US" dirty="0"/>
              <a:t>比較実行（</a:t>
            </a:r>
            <a:r>
              <a:rPr lang="en-US" altLang="ja-JP" dirty="0"/>
              <a:t>1/2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定義した比較を実行する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実習１で収集した値と期待値を比較します。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ja-JP" altLang="en-US" b="1" dirty="0"/>
              <a:t>比較 ＞ 比較実行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比較実行　で、下表のように選択または入力し、［比較］ボタンを押下する。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比較結果が表示される。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0" y="3243946"/>
            <a:ext cx="7575177" cy="1717673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14" name="正方形/長方形 13"/>
          <p:cNvSpPr/>
          <p:nvPr/>
        </p:nvSpPr>
        <p:spPr>
          <a:xfrm>
            <a:off x="645180" y="3925656"/>
            <a:ext cx="2918680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45180" y="4623485"/>
            <a:ext cx="1694510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750572"/>
              </p:ext>
            </p:extLst>
          </p:nvPr>
        </p:nvGraphicFramePr>
        <p:xfrm>
          <a:off x="539440" y="5135470"/>
          <a:ext cx="4487736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35036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403728384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比較定義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基準日１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基準日２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出力内容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OS</a:t>
                      </a:r>
                      <a:r>
                        <a:rPr kumimoji="1" lang="ja-JP" altLang="en-US" sz="1200" dirty="0"/>
                        <a:t>情報</a:t>
                      </a:r>
                      <a:r>
                        <a:rPr kumimoji="1" lang="en-US" altLang="ja-JP" sz="1200" dirty="0"/>
                        <a:t>-Gathered Facts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空欄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空欄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全件出力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9" name="正方形/長方形 8"/>
          <p:cNvSpPr/>
          <p:nvPr/>
        </p:nvSpPr>
        <p:spPr>
          <a:xfrm>
            <a:off x="645180" y="4177656"/>
            <a:ext cx="2126570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 bwMode="auto">
          <a:xfrm flipH="1">
            <a:off x="5286401" y="5272744"/>
            <a:ext cx="3297623" cy="1008177"/>
          </a:xfrm>
          <a:prstGeom prst="wedgeRoundRectCallout">
            <a:avLst>
              <a:gd name="adj1" fmla="val 58545"/>
              <a:gd name="adj2" fmla="val -18211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332913" y="5401632"/>
            <a:ext cx="32789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「比較結果」に差分のあるレコードのみを出力する場合は「差分のみ」を選択する。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9613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2.5 </a:t>
            </a:r>
            <a:r>
              <a:rPr lang="ja-JP" altLang="en-US" dirty="0"/>
              <a:t>比較実行（</a:t>
            </a:r>
            <a:r>
              <a:rPr lang="en-US" altLang="ja-JP" dirty="0"/>
              <a:t>2/2</a:t>
            </a:r>
            <a:r>
              <a:rPr lang="ja-JP" altLang="en-US" dirty="0"/>
              <a:t>）</a:t>
            </a:r>
          </a:p>
        </p:txBody>
      </p:sp>
      <p:sp>
        <p:nvSpPr>
          <p:cNvPr id="16" name="ストライプ矢印 15"/>
          <p:cNvSpPr/>
          <p:nvPr/>
        </p:nvSpPr>
        <p:spPr bwMode="auto">
          <a:xfrm rot="5400000">
            <a:off x="1234904" y="849472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39440" y="1556740"/>
            <a:ext cx="8065120" cy="3168440"/>
          </a:xfrm>
          <a:prstGeom prst="rect">
            <a:avLst/>
          </a:prstGeom>
          <a:solidFill>
            <a:srgbClr val="FFFFCC"/>
          </a:solidFill>
          <a:ln w="19050">
            <a:noFill/>
            <a:prstDash val="solid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467430" y="1306316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>
                <a:solidFill>
                  <a:srgbClr val="002060"/>
                </a:solidFill>
              </a:rPr>
              <a:t>比較結果が表示される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29" y="2461815"/>
            <a:ext cx="7624800" cy="1204955"/>
          </a:xfrm>
          <a:prstGeom prst="rect">
            <a:avLst/>
          </a:prstGeom>
        </p:spPr>
      </p:pic>
      <p:sp>
        <p:nvSpPr>
          <p:cNvPr id="19" name="正方形/長方形 18"/>
          <p:cNvSpPr/>
          <p:nvPr/>
        </p:nvSpPr>
        <p:spPr>
          <a:xfrm>
            <a:off x="6012200" y="2779912"/>
            <a:ext cx="2370828" cy="433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吹き出し 24"/>
          <p:cNvSpPr/>
          <p:nvPr/>
        </p:nvSpPr>
        <p:spPr bwMode="auto">
          <a:xfrm flipH="1">
            <a:off x="3995920" y="3753983"/>
            <a:ext cx="3429505" cy="722994"/>
          </a:xfrm>
          <a:prstGeom prst="wedgeRoundRectCallout">
            <a:avLst>
              <a:gd name="adj1" fmla="val -21998"/>
              <a:gd name="adj2" fmla="val -124562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4097422" y="3875284"/>
            <a:ext cx="32264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差分のある</a:t>
            </a:r>
            <a:r>
              <a:rPr lang="en-US" altLang="ja-JP" sz="1600" dirty="0">
                <a:solidFill>
                  <a:srgbClr val="FF0000"/>
                </a:solidFill>
              </a:rPr>
              <a:t>address</a:t>
            </a:r>
            <a:r>
              <a:rPr lang="ja-JP" altLang="en-US" sz="1600" dirty="0">
                <a:solidFill>
                  <a:srgbClr val="FF0000"/>
                </a:solidFill>
              </a:rPr>
              <a:t>の値だけ赤色で出力される。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1187530" y="2780910"/>
            <a:ext cx="324000" cy="432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吹き出し 27"/>
          <p:cNvSpPr/>
          <p:nvPr/>
        </p:nvSpPr>
        <p:spPr bwMode="auto">
          <a:xfrm flipH="1">
            <a:off x="1547579" y="1769005"/>
            <a:ext cx="4104570" cy="504000"/>
          </a:xfrm>
          <a:prstGeom prst="wedgeRoundRectCallout">
            <a:avLst>
              <a:gd name="adj1" fmla="val 51082"/>
              <a:gd name="adj2" fmla="val 151918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1649084" y="1890306"/>
            <a:ext cx="41765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差分があれば「差分あり」と表示される。</a:t>
            </a:r>
          </a:p>
        </p:txBody>
      </p:sp>
    </p:spTree>
    <p:extLst>
      <p:ext uri="{BB962C8B-B14F-4D97-AF65-F5344CB8AC3E}">
        <p14:creationId xmlns:p14="http://schemas.microsoft.com/office/powerpoint/2010/main" val="8936099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参考</a:t>
            </a:r>
            <a:r>
              <a:rPr lang="en-US" altLang="ja-JP" dirty="0"/>
              <a:t>】 </a:t>
            </a:r>
            <a:r>
              <a:rPr lang="ja-JP" altLang="en-US" dirty="0"/>
              <a:t>比較定義詳細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パラメータシートの項目を限定して比較する</a:t>
            </a:r>
            <a:endParaRPr lang="en-US" altLang="ja-JP" b="1" dirty="0"/>
          </a:p>
          <a:p>
            <a:pPr lvl="1"/>
            <a:r>
              <a:rPr lang="ja-JP" altLang="en-US" dirty="0"/>
              <a:t>項目を限定して比較する場合、［比較定義詳細］メニューを利用します。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</p:txBody>
      </p:sp>
      <p:sp>
        <p:nvSpPr>
          <p:cNvPr id="41" name="正方形/長方形 40"/>
          <p:cNvSpPr/>
          <p:nvPr/>
        </p:nvSpPr>
        <p:spPr>
          <a:xfrm>
            <a:off x="899490" y="2070120"/>
            <a:ext cx="7295613" cy="43833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RHEL 7or8</a:t>
            </a:r>
            <a:endParaRPr kumimoji="0" lang="ja-JP" altLang="en-US" sz="1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037944" y="2347840"/>
            <a:ext cx="7002483" cy="3978000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1" y="2417109"/>
            <a:ext cx="851605" cy="319726"/>
          </a:xfrm>
          <a:prstGeom prst="rect">
            <a:avLst/>
          </a:prstGeom>
        </p:spPr>
      </p:pic>
      <p:sp>
        <p:nvSpPr>
          <p:cNvPr id="46" name="フローチャート: 磁気ディスク 45"/>
          <p:cNvSpPr/>
          <p:nvPr/>
        </p:nvSpPr>
        <p:spPr>
          <a:xfrm>
            <a:off x="2422622" y="3606974"/>
            <a:ext cx="4223455" cy="2640198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2359833" y="2797837"/>
            <a:ext cx="128871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オペレーション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899490" y="1792111"/>
            <a:ext cx="191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002060"/>
                </a:solidFill>
              </a:rPr>
              <a:t>全体図</a:t>
            </a:r>
          </a:p>
        </p:txBody>
      </p:sp>
      <p:sp>
        <p:nvSpPr>
          <p:cNvPr id="50" name="正方形/長方形 49"/>
          <p:cNvSpPr/>
          <p:nvPr/>
        </p:nvSpPr>
        <p:spPr>
          <a:xfrm>
            <a:off x="5419359" y="2531012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kern="0" dirty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比較定義</a:t>
            </a:r>
            <a:endParaRPr kumimoji="0" lang="ja-JP" alt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30" y="2531012"/>
            <a:ext cx="634147" cy="889453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52" name="正方形/長方形 51"/>
          <p:cNvSpPr/>
          <p:nvPr/>
        </p:nvSpPr>
        <p:spPr>
          <a:xfrm>
            <a:off x="5419359" y="2846339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kern="0" dirty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比較定義詳細</a:t>
            </a:r>
            <a:endParaRPr kumimoji="0" lang="ja-JP" alt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5419359" y="3161667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kern="0" dirty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比較実行</a:t>
            </a:r>
            <a:endParaRPr kumimoji="0" lang="ja-JP" alt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518822"/>
              </p:ext>
            </p:extLst>
          </p:nvPr>
        </p:nvGraphicFramePr>
        <p:xfrm>
          <a:off x="2927745" y="5013220"/>
          <a:ext cx="3213207" cy="951664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754571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パラメータシート（実習</a:t>
                      </a: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Ⅰ</a:t>
                      </a:r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で収集した値）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ホスト名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オペレーション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0187"/>
                  </a:ext>
                </a:extLst>
              </a:tr>
            </a:tbl>
          </a:graphicData>
        </a:graphic>
      </p:graphicFrame>
      <p:graphicFrame>
        <p:nvGraphicFramePr>
          <p:cNvPr id="57" name="表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691723"/>
              </p:ext>
            </p:extLst>
          </p:nvPr>
        </p:nvGraphicFramePr>
        <p:xfrm>
          <a:off x="2927745" y="3816055"/>
          <a:ext cx="3213207" cy="951664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754571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パラメータシート（期待値）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ホスト名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オペレーション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0187"/>
                  </a:ext>
                </a:extLst>
              </a:tr>
            </a:tbl>
          </a:graphicData>
        </a:graphic>
      </p:graphicFrame>
      <p:sp>
        <p:nvSpPr>
          <p:cNvPr id="60" name="正方形/長方形 59"/>
          <p:cNvSpPr/>
          <p:nvPr/>
        </p:nvSpPr>
        <p:spPr bwMode="auto">
          <a:xfrm>
            <a:off x="5574001" y="4300085"/>
            <a:ext cx="566951" cy="1664800"/>
          </a:xfrm>
          <a:prstGeom prst="rect">
            <a:avLst/>
          </a:prstGeom>
          <a:solidFill>
            <a:srgbClr val="FF0000">
              <a:alpha val="40000"/>
            </a:srgbClr>
          </a:solidFill>
          <a:ln w="38100">
            <a:solidFill>
              <a:srgbClr val="FF0000"/>
            </a:solidFill>
            <a:prstDash val="solid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4" name="カギ線コネクタ 63"/>
          <p:cNvCxnSpPr>
            <a:stCxn id="52" idx="3"/>
            <a:endCxn id="57" idx="3"/>
          </p:cNvCxnSpPr>
          <p:nvPr/>
        </p:nvCxnSpPr>
        <p:spPr bwMode="auto">
          <a:xfrm flipH="1">
            <a:off x="6140952" y="2987041"/>
            <a:ext cx="567207" cy="1304846"/>
          </a:xfrm>
          <a:prstGeom prst="bentConnector3">
            <a:avLst>
              <a:gd name="adj1" fmla="val -45926"/>
            </a:avLst>
          </a:prstGeom>
          <a:solidFill>
            <a:schemeClr val="bg1"/>
          </a:solidFill>
          <a:ln w="19050" cap="flat" cmpd="sng" algn="ctr">
            <a:solidFill>
              <a:srgbClr val="FF6D6D"/>
            </a:solidFill>
            <a:prstDash val="sysDot"/>
            <a:round/>
            <a:headEnd type="oval" w="med" len="med"/>
            <a:tailEnd type="stealth" w="lg" len="lg"/>
          </a:ln>
          <a:effectLst>
            <a:glow rad="38100">
              <a:schemeClr val="bg1"/>
            </a:glow>
          </a:effectLst>
        </p:spPr>
      </p:cxnSp>
      <p:sp>
        <p:nvSpPr>
          <p:cNvPr id="67" name="テキスト ボックス 66"/>
          <p:cNvSpPr txBox="1"/>
          <p:nvPr/>
        </p:nvSpPr>
        <p:spPr>
          <a:xfrm>
            <a:off x="6646075" y="4291887"/>
            <a:ext cx="121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FF6D6D"/>
                </a:solidFill>
                <a:effectLst>
                  <a:glow rad="76200">
                    <a:schemeClr val="bg1"/>
                  </a:glow>
                </a:effectLst>
              </a:rPr>
              <a:t>比較する</a:t>
            </a:r>
            <a:endParaRPr lang="en-US" altLang="ja-JP" sz="1600" b="1" dirty="0">
              <a:solidFill>
                <a:srgbClr val="FF6D6D"/>
              </a:solidFill>
              <a:effectLst>
                <a:glow rad="76200">
                  <a:schemeClr val="bg1"/>
                </a:glow>
              </a:effectLst>
            </a:endParaRPr>
          </a:p>
          <a:p>
            <a:r>
              <a:rPr lang="ja-JP" altLang="en-US" sz="1600" b="1" dirty="0">
                <a:solidFill>
                  <a:srgbClr val="FF6D6D"/>
                </a:solidFill>
                <a:effectLst>
                  <a:glow rad="76200">
                    <a:schemeClr val="bg1"/>
                  </a:glow>
                </a:effectLst>
              </a:rPr>
              <a:t>項目を定義</a:t>
            </a:r>
            <a:endParaRPr kumimoji="1" lang="ja-JP" altLang="en-US" sz="1600" b="1" dirty="0">
              <a:solidFill>
                <a:srgbClr val="FF6D6D"/>
              </a:solidFill>
              <a:effectLst>
                <a:glow rad="762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5936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BD88D9BF-DD5B-4EC1-9FC0-0C6664CAD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3412800"/>
            <a:ext cx="7296000" cy="10944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参考</a:t>
            </a:r>
            <a:r>
              <a:rPr lang="en-US" altLang="ja-JP" dirty="0"/>
              <a:t>】</a:t>
            </a:r>
            <a:r>
              <a:rPr lang="ja-JP" altLang="en-US" dirty="0"/>
              <a:t>（</a:t>
            </a:r>
            <a:r>
              <a:rPr lang="en-US" altLang="ja-JP" dirty="0"/>
              <a:t>1</a:t>
            </a:r>
            <a:r>
              <a:rPr lang="ja-JP" altLang="en-US" dirty="0"/>
              <a:t>）比較定義の登録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比較対象となる</a:t>
            </a:r>
            <a:r>
              <a:rPr lang="en-US" altLang="ja-JP" b="1" dirty="0"/>
              <a:t>2</a:t>
            </a:r>
            <a:r>
              <a:rPr lang="ja-JP" altLang="en-US" b="1" dirty="0" err="1"/>
              <a:t>つの</a:t>
            </a:r>
            <a:r>
              <a:rPr lang="ja-JP" altLang="en-US" b="1" dirty="0"/>
              <a:t>メニューを選択する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比較するメニューを選択します。項目を限定して比較するので「全件一致」は</a:t>
            </a:r>
            <a:r>
              <a:rPr lang="en-US" altLang="ja-JP" dirty="0"/>
              <a:t>OFF</a:t>
            </a:r>
            <a:r>
              <a:rPr lang="ja-JP" altLang="en-US" dirty="0"/>
              <a:t>にします。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ja-JP" altLang="en-US" b="1" dirty="0"/>
              <a:t>比較 ＞ 比較定義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登録 ＞ 登録開始を押下する。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各項目で下表のように選択または入力し、［登録］ボタンを押下する。</a:t>
            </a:r>
            <a:endParaRPr lang="en-US" altLang="ja-JP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95095"/>
              </p:ext>
            </p:extLst>
          </p:nvPr>
        </p:nvGraphicFramePr>
        <p:xfrm>
          <a:off x="539440" y="4653170"/>
          <a:ext cx="6991541" cy="792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2197418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635123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87862345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比較定義名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（任意の名称）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比較対象メニュー</a:t>
                      </a:r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比較対象メニュー</a:t>
                      </a:r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全件一致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IP</a:t>
                      </a:r>
                      <a:r>
                        <a:rPr kumimoji="1" lang="ja-JP" altLang="en-US" sz="1200" dirty="0"/>
                        <a:t>アドレス</a:t>
                      </a:r>
                      <a:endParaRPr kumimoji="1" lang="en-US" altLang="ja-JP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1200" dirty="0"/>
                        <a:t>代入値自動登録用</a:t>
                      </a:r>
                      <a:r>
                        <a:rPr kumimoji="1" lang="en-US" altLang="zh-TW" sz="1200" dirty="0"/>
                        <a:t>:OS</a:t>
                      </a:r>
                      <a:r>
                        <a:rPr kumimoji="1" lang="zh-TW" altLang="en-US" sz="1200" dirty="0"/>
                        <a:t>情報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/>
                        <a:t>代入値自動登録用</a:t>
                      </a:r>
                      <a:r>
                        <a:rPr kumimoji="1" lang="en-US" altLang="ja-JP" sz="1200" dirty="0"/>
                        <a:t>:Gathered Facts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-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4" name="正方形/長方形 13"/>
          <p:cNvSpPr/>
          <p:nvPr/>
        </p:nvSpPr>
        <p:spPr>
          <a:xfrm>
            <a:off x="864000" y="3444663"/>
            <a:ext cx="748422" cy="7764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612422" y="3444663"/>
            <a:ext cx="2699804" cy="7764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4312226" y="3444663"/>
            <a:ext cx="2701383" cy="7764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吹き出し 8"/>
          <p:cNvSpPr/>
          <p:nvPr/>
        </p:nvSpPr>
        <p:spPr bwMode="auto">
          <a:xfrm flipH="1">
            <a:off x="6012200" y="5655245"/>
            <a:ext cx="2448340" cy="538301"/>
          </a:xfrm>
          <a:prstGeom prst="wedgeRoundRectCallout">
            <a:avLst>
              <a:gd name="adj1" fmla="val 4621"/>
              <a:gd name="adj2" fmla="val -89009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157216" y="5791636"/>
            <a:ext cx="2519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「●」は選択しない。</a:t>
            </a:r>
            <a:endParaRPr lang="ja-JP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713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参考</a:t>
            </a:r>
            <a:r>
              <a:rPr lang="en-US" altLang="ja-JP" dirty="0"/>
              <a:t>】</a:t>
            </a:r>
            <a:r>
              <a:rPr lang="ja-JP" altLang="en-US" dirty="0"/>
              <a:t>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r>
              <a:rPr lang="en-US" altLang="ja-JP" dirty="0"/>
              <a:t> </a:t>
            </a:r>
            <a:r>
              <a:rPr lang="ja-JP" altLang="en-US" dirty="0"/>
              <a:t>比較定義詳細の登録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比較対象となる項目を選択する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選択したメニューの中から、比較する項目を選択します。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ja-JP" altLang="en-US" b="1" dirty="0"/>
              <a:t>比較 ＞ 比較定義詳細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登録 ＞ 登録開始を押下する。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各項目で下表のように選択または入力し、［登録］ボタンを押下する。</a:t>
            </a:r>
            <a:endParaRPr lang="en-US" altLang="ja-JP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87199"/>
              </p:ext>
            </p:extLst>
          </p:nvPr>
        </p:nvGraphicFramePr>
        <p:xfrm>
          <a:off x="539440" y="5190020"/>
          <a:ext cx="8135462" cy="975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698990959"/>
                    </a:ext>
                  </a:extLst>
                </a:gridCol>
                <a:gridCol w="2403792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403792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812368">
                  <a:extLst>
                    <a:ext uri="{9D8B030D-6E8A-4147-A177-3AD203B41FA5}">
                      <a16:colId xmlns:a16="http://schemas.microsoft.com/office/drawing/2014/main" val="187862345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比較定義名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表示項目名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対象カラム</a:t>
                      </a:r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対象カラム</a:t>
                      </a:r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表示順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IP</a:t>
                      </a:r>
                      <a:r>
                        <a:rPr kumimoji="1" lang="ja-JP" altLang="en-US" sz="1200" dirty="0"/>
                        <a:t>アドレス </a:t>
                      </a:r>
                      <a:endParaRPr kumimoji="1" lang="en-US" altLang="ja-JP" sz="1200" dirty="0"/>
                    </a:p>
                    <a:p>
                      <a:pPr algn="l"/>
                      <a:r>
                        <a:rPr kumimoji="1" lang="en-US" altLang="ja-JP" sz="1200" dirty="0"/>
                        <a:t>[ Gathered Facts-OS</a:t>
                      </a:r>
                      <a:r>
                        <a:rPr kumimoji="1" lang="ja-JP" altLang="en-US" sz="1200" dirty="0"/>
                        <a:t>情報 </a:t>
                      </a:r>
                      <a:r>
                        <a:rPr kumimoji="1" lang="en-US" altLang="ja-JP" sz="1200" dirty="0"/>
                        <a:t>]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IP</a:t>
                      </a:r>
                      <a:r>
                        <a:rPr kumimoji="1" lang="ja-JP" altLang="en-US" sz="1200" dirty="0"/>
                        <a:t>アドレス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/>
                        <a:t>代入値自動登録用</a:t>
                      </a:r>
                      <a:r>
                        <a:rPr kumimoji="1" lang="en-US" altLang="ja-JP" sz="1200" dirty="0"/>
                        <a:t>:</a:t>
                      </a:r>
                    </a:p>
                    <a:p>
                      <a:pPr algn="l"/>
                      <a:r>
                        <a:rPr kumimoji="1" lang="en-US" altLang="zh-TW" sz="1200" dirty="0"/>
                        <a:t>OS</a:t>
                      </a:r>
                      <a:r>
                        <a:rPr kumimoji="1" lang="zh-TW" altLang="en-US" sz="1200" dirty="0"/>
                        <a:t>情報</a:t>
                      </a:r>
                      <a:r>
                        <a:rPr kumimoji="1" lang="en-US" altLang="ja-JP" sz="1200" dirty="0"/>
                        <a:t>:</a:t>
                      </a:r>
                      <a:r>
                        <a:rPr kumimoji="1" lang="ja-JP" altLang="en-US" sz="1200" dirty="0"/>
                        <a:t>パラメータ</a:t>
                      </a:r>
                      <a:r>
                        <a:rPr kumimoji="1" lang="en-US" altLang="ja-JP" sz="1200" dirty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/>
                        <a:t>ansible_default_ipv4/address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TW" altLang="en-US" sz="1200" dirty="0"/>
                        <a:t>代入値自動登録用</a:t>
                      </a:r>
                      <a:r>
                        <a:rPr kumimoji="1" lang="en-US" altLang="zh-TW" sz="1200" dirty="0"/>
                        <a:t>:</a:t>
                      </a:r>
                    </a:p>
                    <a:p>
                      <a:pPr algn="l"/>
                      <a:r>
                        <a:rPr kumimoji="1" lang="en-US" altLang="ja-JP" sz="1200" dirty="0"/>
                        <a:t>Gathered Facts</a:t>
                      </a:r>
                      <a:r>
                        <a:rPr kumimoji="1" lang="en-US" altLang="zh-TW" sz="1200" dirty="0"/>
                        <a:t>:</a:t>
                      </a:r>
                      <a:r>
                        <a:rPr kumimoji="1" lang="ja-JP" altLang="en-US" sz="1200" dirty="0"/>
                        <a:t>パラメータ</a:t>
                      </a:r>
                      <a:r>
                        <a:rPr kumimoji="1" lang="en-US" altLang="ja-JP" sz="1200" dirty="0"/>
                        <a:t>/</a:t>
                      </a:r>
                    </a:p>
                    <a:p>
                      <a:pPr algn="l"/>
                      <a:r>
                        <a:rPr kumimoji="1" lang="en-US" altLang="zh-TW" sz="1200" dirty="0"/>
                        <a:t>ansible_default_ipv4/address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2" y="3181247"/>
            <a:ext cx="8092644" cy="88432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84" y="4243760"/>
            <a:ext cx="5201883" cy="876888"/>
          </a:xfrm>
          <a:prstGeom prst="rect">
            <a:avLst/>
          </a:prstGeom>
        </p:spPr>
      </p:pic>
      <p:sp>
        <p:nvSpPr>
          <p:cNvPr id="8" name="フリーフォーム 7"/>
          <p:cNvSpPr/>
          <p:nvPr/>
        </p:nvSpPr>
        <p:spPr>
          <a:xfrm>
            <a:off x="3410573" y="4219836"/>
            <a:ext cx="144898" cy="815915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/>
          <p:cNvSpPr/>
          <p:nvPr/>
        </p:nvSpPr>
        <p:spPr>
          <a:xfrm>
            <a:off x="8651457" y="3181247"/>
            <a:ext cx="144898" cy="815915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03711" y="3202448"/>
            <a:ext cx="2626955" cy="8631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581484" y="4242032"/>
            <a:ext cx="4292165" cy="793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330667" y="3202448"/>
            <a:ext cx="953294" cy="8631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4283961" y="3202448"/>
            <a:ext cx="4333616" cy="8631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7881833" y="4246750"/>
            <a:ext cx="901534" cy="793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64951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参考</a:t>
            </a:r>
            <a:r>
              <a:rPr lang="en-US" altLang="ja-JP" dirty="0"/>
              <a:t>】</a:t>
            </a:r>
            <a:r>
              <a:rPr lang="ja-JP" altLang="en-US" dirty="0"/>
              <a:t>（</a:t>
            </a:r>
            <a:r>
              <a:rPr lang="en-US" altLang="ja-JP" dirty="0"/>
              <a:t>3</a:t>
            </a:r>
            <a:r>
              <a:rPr lang="ja-JP" altLang="en-US" dirty="0"/>
              <a:t>）比較実行（</a:t>
            </a:r>
            <a:r>
              <a:rPr lang="en-US" altLang="ja-JP" dirty="0"/>
              <a:t>1/2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定義した比較を実行する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比較定義詳細を設定したら、比較を実行します。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ja-JP" altLang="en-US" b="1" dirty="0"/>
              <a:t>比較 ＞ 比較実行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比較実行で、下表のように選択または入力し、［比較］ボタンを押下する。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比較結果が表示される。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39" y="3212970"/>
            <a:ext cx="7993111" cy="1827235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14" name="正方形/長方形 13"/>
          <p:cNvSpPr/>
          <p:nvPr/>
        </p:nvSpPr>
        <p:spPr>
          <a:xfrm>
            <a:off x="631715" y="3927846"/>
            <a:ext cx="3148175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31714" y="4663815"/>
            <a:ext cx="1779985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31715" y="4184238"/>
            <a:ext cx="2284055" cy="3287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618404"/>
              </p:ext>
            </p:extLst>
          </p:nvPr>
        </p:nvGraphicFramePr>
        <p:xfrm>
          <a:off x="539440" y="5166961"/>
          <a:ext cx="5606923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54223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4037283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比較定義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基準日１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基準日２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出力内容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IP</a:t>
                      </a:r>
                      <a:r>
                        <a:rPr kumimoji="1" lang="ja-JP" altLang="en-US" sz="1200" dirty="0"/>
                        <a:t>アドレス </a:t>
                      </a:r>
                      <a:r>
                        <a:rPr kumimoji="1" lang="en-US" altLang="ja-JP" sz="1200" dirty="0"/>
                        <a:t>【OS</a:t>
                      </a:r>
                      <a:r>
                        <a:rPr kumimoji="1" lang="ja-JP" altLang="en-US" sz="1200" dirty="0"/>
                        <a:t>情報</a:t>
                      </a:r>
                      <a:r>
                        <a:rPr kumimoji="1" lang="en-US" altLang="ja-JP" sz="1200" dirty="0"/>
                        <a:t>-Gathered Facts】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空欄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空欄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全件出力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9089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トライプ矢印 14"/>
          <p:cNvSpPr/>
          <p:nvPr/>
        </p:nvSpPr>
        <p:spPr bwMode="auto">
          <a:xfrm rot="5400000">
            <a:off x="1234904" y="849472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39440" y="1556740"/>
            <a:ext cx="8065120" cy="3168440"/>
          </a:xfrm>
          <a:prstGeom prst="rect">
            <a:avLst/>
          </a:prstGeom>
          <a:solidFill>
            <a:srgbClr val="FFFFCC"/>
          </a:solidFill>
          <a:ln w="19050">
            <a:noFill/>
            <a:prstDash val="solid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67430" y="1306316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>
                <a:solidFill>
                  <a:srgbClr val="002060"/>
                </a:solidFill>
              </a:rPr>
              <a:t>比較結果が表示される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参考</a:t>
            </a:r>
            <a:r>
              <a:rPr lang="en-US" altLang="ja-JP" dirty="0"/>
              <a:t>】</a:t>
            </a:r>
            <a:r>
              <a:rPr lang="ja-JP" altLang="en-US" dirty="0"/>
              <a:t>（</a:t>
            </a:r>
            <a:r>
              <a:rPr lang="en-US" altLang="ja-JP" dirty="0"/>
              <a:t>3</a:t>
            </a:r>
            <a:r>
              <a:rPr lang="ja-JP" altLang="en-US" dirty="0"/>
              <a:t>）比較実行（</a:t>
            </a:r>
            <a:r>
              <a:rPr lang="en-US" altLang="ja-JP" dirty="0"/>
              <a:t>2/2</a:t>
            </a:r>
            <a:r>
              <a:rPr lang="ja-JP" altLang="en-US" dirty="0"/>
              <a:t>）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22" y="1963260"/>
            <a:ext cx="6706181" cy="2170364"/>
          </a:xfrm>
          <a:prstGeom prst="rect">
            <a:avLst/>
          </a:prstGeom>
        </p:spPr>
      </p:pic>
      <p:sp>
        <p:nvSpPr>
          <p:cNvPr id="32" name="正方形/長方形 31"/>
          <p:cNvSpPr/>
          <p:nvPr/>
        </p:nvSpPr>
        <p:spPr>
          <a:xfrm>
            <a:off x="6939632" y="2579469"/>
            <a:ext cx="900000" cy="741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吹き出し 24"/>
          <p:cNvSpPr/>
          <p:nvPr/>
        </p:nvSpPr>
        <p:spPr bwMode="auto">
          <a:xfrm flipH="1">
            <a:off x="5337874" y="3765536"/>
            <a:ext cx="3096430" cy="547055"/>
          </a:xfrm>
          <a:prstGeom prst="wedgeRoundRectCallout">
            <a:avLst>
              <a:gd name="adj1" fmla="val -16401"/>
              <a:gd name="adj2" fmla="val -132968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5439376" y="3886837"/>
            <a:ext cx="32264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指定した項目だけ表示される。</a:t>
            </a:r>
          </a:p>
        </p:txBody>
      </p:sp>
    </p:spTree>
    <p:extLst>
      <p:ext uri="{BB962C8B-B14F-4D97-AF65-F5344CB8AC3E}">
        <p14:creationId xmlns:p14="http://schemas.microsoft.com/office/powerpoint/2010/main" val="30646662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　実習３</a:t>
            </a:r>
            <a:r>
              <a:rPr lang="en-US" altLang="ja-JP" dirty="0"/>
              <a:t>【</a:t>
            </a:r>
            <a:r>
              <a:rPr lang="ja-JP" altLang="en-US" dirty="0"/>
              <a:t>収集機能</a:t>
            </a:r>
            <a:r>
              <a:rPr lang="en-US" altLang="ja-JP" dirty="0"/>
              <a:t>】</a:t>
            </a:r>
            <a:r>
              <a:rPr lang="ja-JP" altLang="en-US" dirty="0"/>
              <a:t>ターゲットホストの</a:t>
            </a:r>
            <a:r>
              <a:rPr lang="en-US" altLang="ja-JP" dirty="0"/>
              <a:t>SSL</a:t>
            </a:r>
            <a:r>
              <a:rPr lang="ja-JP" altLang="en-US" dirty="0"/>
              <a:t>証明書ファイルを収集する</a:t>
            </a:r>
          </a:p>
        </p:txBody>
      </p:sp>
    </p:spTree>
    <p:extLst>
      <p:ext uri="{BB962C8B-B14F-4D97-AF65-F5344CB8AC3E}">
        <p14:creationId xmlns:p14="http://schemas.microsoft.com/office/powerpoint/2010/main" val="41644181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実習３の作業の流れ</a:t>
            </a:r>
            <a:endParaRPr lang="en-US" altLang="ja-JP" b="1" dirty="0"/>
          </a:p>
          <a:p>
            <a:pPr lvl="1"/>
            <a:r>
              <a:rPr lang="ja-JP" altLang="en-US" dirty="0"/>
              <a:t>実習１と全体の流れは同じですが、収集対象がファイルになります。</a:t>
            </a:r>
            <a:endParaRPr lang="en-US" altLang="ja-JP" dirty="0"/>
          </a:p>
          <a:p>
            <a:pPr lvl="1"/>
            <a:r>
              <a:rPr lang="ja-JP" altLang="en-US" dirty="0"/>
              <a:t>パラメータシートから収集したファイルがダウンロードできるようになります。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実習３全体図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251399" y="2335517"/>
            <a:ext cx="7295613" cy="41324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RHEL 7or8</a:t>
            </a:r>
            <a:endParaRPr kumimoji="0" lang="ja-JP" altLang="en-US" sz="1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7876381" y="2335517"/>
            <a:ext cx="992596" cy="41324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システム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6630971" y="2589028"/>
            <a:ext cx="769476" cy="373491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ysDash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</a:t>
            </a:r>
            <a:endParaRPr kumimoji="0" lang="ja-JP" altLang="en-US" sz="1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397964" y="2589028"/>
            <a:ext cx="6041563" cy="3734918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0" y="2650773"/>
            <a:ext cx="851605" cy="319726"/>
          </a:xfrm>
          <a:prstGeom prst="rect">
            <a:avLst/>
          </a:prstGeom>
        </p:spPr>
      </p:pic>
      <p:sp>
        <p:nvSpPr>
          <p:cNvPr id="42" name="正方形/長方形 41"/>
          <p:cNvSpPr/>
          <p:nvPr/>
        </p:nvSpPr>
        <p:spPr>
          <a:xfrm>
            <a:off x="2568491" y="2695286"/>
            <a:ext cx="3639263" cy="141084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Ansible-driver</a:t>
            </a:r>
            <a:endParaRPr kumimoji="0" lang="ja-JP" altLang="en-US" sz="1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0" name="フローチャート: 磁気ディスク 39"/>
          <p:cNvSpPr/>
          <p:nvPr/>
        </p:nvSpPr>
        <p:spPr>
          <a:xfrm>
            <a:off x="504748" y="3836954"/>
            <a:ext cx="4223455" cy="2397647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1" name="U ターン矢印 40"/>
          <p:cNvSpPr/>
          <p:nvPr/>
        </p:nvSpPr>
        <p:spPr>
          <a:xfrm rot="5400000">
            <a:off x="4909650" y="2368404"/>
            <a:ext cx="2407168" cy="4262545"/>
          </a:xfrm>
          <a:custGeom>
            <a:avLst/>
            <a:gdLst>
              <a:gd name="connsiteX0" fmla="*/ 0 w 2637166"/>
              <a:gd name="connsiteY0" fmla="*/ 4262545 h 4262545"/>
              <a:gd name="connsiteX1" fmla="*/ 0 w 2637166"/>
              <a:gd name="connsiteY1" fmla="*/ 1235005 h 4262545"/>
              <a:gd name="connsiteX2" fmla="*/ 1235005 w 2637166"/>
              <a:gd name="connsiteY2" fmla="*/ 0 h 4262545"/>
              <a:gd name="connsiteX3" fmla="*/ 1235005 w 2637166"/>
              <a:gd name="connsiteY3" fmla="*/ 0 h 4262545"/>
              <a:gd name="connsiteX4" fmla="*/ 2470010 w 2637166"/>
              <a:gd name="connsiteY4" fmla="*/ 1235005 h 4262545"/>
              <a:gd name="connsiteX5" fmla="*/ 2470009 w 2637166"/>
              <a:gd name="connsiteY5" fmla="*/ 3934824 h 4262545"/>
              <a:gd name="connsiteX6" fmla="*/ 2637166 w 2637166"/>
              <a:gd name="connsiteY6" fmla="*/ 3934824 h 4262545"/>
              <a:gd name="connsiteX7" fmla="*/ 2371076 w 2637166"/>
              <a:gd name="connsiteY7" fmla="*/ 4262545 h 4262545"/>
              <a:gd name="connsiteX8" fmla="*/ 2104986 w 2637166"/>
              <a:gd name="connsiteY8" fmla="*/ 3934824 h 4262545"/>
              <a:gd name="connsiteX9" fmla="*/ 2272143 w 2637166"/>
              <a:gd name="connsiteY9" fmla="*/ 3934824 h 4262545"/>
              <a:gd name="connsiteX10" fmla="*/ 2272143 w 2637166"/>
              <a:gd name="connsiteY10" fmla="*/ 1235005 h 4262545"/>
              <a:gd name="connsiteX11" fmla="*/ 1235005 w 2637166"/>
              <a:gd name="connsiteY11" fmla="*/ 197867 h 4262545"/>
              <a:gd name="connsiteX12" fmla="*/ 1235005 w 2637166"/>
              <a:gd name="connsiteY12" fmla="*/ 197867 h 4262545"/>
              <a:gd name="connsiteX13" fmla="*/ 197867 w 2637166"/>
              <a:gd name="connsiteY13" fmla="*/ 1235005 h 4262545"/>
              <a:gd name="connsiteX14" fmla="*/ 197867 w 2637166"/>
              <a:gd name="connsiteY14" fmla="*/ 4262545 h 4262545"/>
              <a:gd name="connsiteX15" fmla="*/ 0 w 2637166"/>
              <a:gd name="connsiteY15" fmla="*/ 4262545 h 4262545"/>
              <a:gd name="connsiteX0" fmla="*/ 5125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202992 w 2642291"/>
              <a:gd name="connsiteY15" fmla="*/ 4262545 h 4262545"/>
              <a:gd name="connsiteX16" fmla="*/ 5125 w 2642291"/>
              <a:gd name="connsiteY16" fmla="*/ 4262545 h 4262545"/>
              <a:gd name="connsiteX0" fmla="*/ 5125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17" fmla="*/ 5125 w 2642291"/>
              <a:gd name="connsiteY17" fmla="*/ 4262545 h 4262545"/>
              <a:gd name="connsiteX0" fmla="*/ 5125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17" fmla="*/ 5125 w 2642291"/>
              <a:gd name="connsiteY17" fmla="*/ 4262545 h 4262545"/>
              <a:gd name="connsiteX0" fmla="*/ 202992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0" fmla="*/ 202992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0" fmla="*/ 191387 w 2642291"/>
              <a:gd name="connsiteY0" fmla="*/ 1907502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42291" h="4262545">
                <a:moveTo>
                  <a:pt x="191387" y="1907502"/>
                </a:moveTo>
                <a:cubicBezTo>
                  <a:pt x="157555" y="2019585"/>
                  <a:pt x="31044" y="2019586"/>
                  <a:pt x="0" y="1907503"/>
                </a:cubicBezTo>
                <a:cubicBezTo>
                  <a:pt x="1708" y="1683337"/>
                  <a:pt x="3417" y="1459171"/>
                  <a:pt x="5125" y="1235005"/>
                </a:cubicBezTo>
                <a:cubicBezTo>
                  <a:pt x="5125" y="552931"/>
                  <a:pt x="558056" y="0"/>
                  <a:pt x="1240130" y="0"/>
                </a:cubicBezTo>
                <a:lnTo>
                  <a:pt x="1240130" y="0"/>
                </a:lnTo>
                <a:cubicBezTo>
                  <a:pt x="1922204" y="0"/>
                  <a:pt x="2475135" y="552931"/>
                  <a:pt x="2475135" y="1235005"/>
                </a:cubicBezTo>
                <a:cubicBezTo>
                  <a:pt x="2475135" y="2134945"/>
                  <a:pt x="2475134" y="3034884"/>
                  <a:pt x="2475134" y="3934824"/>
                </a:cubicBezTo>
                <a:lnTo>
                  <a:pt x="2642291" y="3934824"/>
                </a:lnTo>
                <a:lnTo>
                  <a:pt x="2376201" y="4262545"/>
                </a:lnTo>
                <a:lnTo>
                  <a:pt x="2110111" y="3934824"/>
                </a:lnTo>
                <a:lnTo>
                  <a:pt x="2277268" y="3934824"/>
                </a:lnTo>
                <a:lnTo>
                  <a:pt x="2277268" y="1235005"/>
                </a:lnTo>
                <a:cubicBezTo>
                  <a:pt x="2277268" y="662209"/>
                  <a:pt x="1812926" y="197867"/>
                  <a:pt x="1240130" y="197867"/>
                </a:cubicBezTo>
                <a:lnTo>
                  <a:pt x="1240130" y="197867"/>
                </a:lnTo>
                <a:cubicBezTo>
                  <a:pt x="667334" y="197867"/>
                  <a:pt x="202992" y="662209"/>
                  <a:pt x="202992" y="1235005"/>
                </a:cubicBezTo>
                <a:lnTo>
                  <a:pt x="191387" y="1907502"/>
                </a:lnTo>
                <a:close/>
              </a:path>
            </a:pathLst>
          </a:cu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851869" y="3085240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機器一覧</a:t>
            </a:r>
          </a:p>
        </p:txBody>
      </p:sp>
      <p:graphicFrame>
        <p:nvGraphicFramePr>
          <p:cNvPr id="74" name="表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017595"/>
              </p:ext>
            </p:extLst>
          </p:nvPr>
        </p:nvGraphicFramePr>
        <p:xfrm>
          <a:off x="693808" y="3980802"/>
          <a:ext cx="2911375" cy="951664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898625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1234975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</a:tblGrid>
              <a:tr h="187967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パラメータシート（ファイル名登録用）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ホスト名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オペレー</a:t>
                      </a:r>
                      <a:endParaRPr kumimoji="1" lang="en-US" altLang="ja-JP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ション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ファイル名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</a:tbl>
          </a:graphicData>
        </a:graphic>
      </p:graphicFrame>
      <p:sp>
        <p:nvSpPr>
          <p:cNvPr id="44" name="正方形/長方形 43"/>
          <p:cNvSpPr/>
          <p:nvPr/>
        </p:nvSpPr>
        <p:spPr>
          <a:xfrm>
            <a:off x="851911" y="3431781"/>
            <a:ext cx="128871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オペレーション</a:t>
            </a:r>
          </a:p>
        </p:txBody>
      </p:sp>
      <p:graphicFrame>
        <p:nvGraphicFramePr>
          <p:cNvPr id="45" name="表 44"/>
          <p:cNvGraphicFramePr>
            <a:graphicFrameLocks noGrp="1"/>
          </p:cNvGraphicFramePr>
          <p:nvPr/>
        </p:nvGraphicFramePr>
        <p:xfrm>
          <a:off x="684731" y="5095888"/>
          <a:ext cx="3263500" cy="951664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777775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930175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777775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</a:tblGrid>
              <a:tr h="187967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パラメータシート（収集値登録用）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ホスト名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オペレー</a:t>
                      </a:r>
                      <a:endParaRPr kumimoji="1" lang="en-US" altLang="ja-JP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ション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ファイル名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</a:tbl>
          </a:graphicData>
        </a:graphic>
      </p:graphicFrame>
      <p:sp>
        <p:nvSpPr>
          <p:cNvPr id="46" name="正方形/長方形 45"/>
          <p:cNvSpPr/>
          <p:nvPr/>
        </p:nvSpPr>
        <p:spPr>
          <a:xfrm>
            <a:off x="2974295" y="3225120"/>
            <a:ext cx="1288800" cy="280800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Movement</a:t>
            </a:r>
            <a:endParaRPr kumimoji="0" lang="ja-JP" alt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47" name="グループ化 46"/>
          <p:cNvGrpSpPr/>
          <p:nvPr/>
        </p:nvGrpSpPr>
        <p:grpSpPr>
          <a:xfrm>
            <a:off x="4608804" y="2848039"/>
            <a:ext cx="996127" cy="1130256"/>
            <a:chOff x="4202082" y="3107953"/>
            <a:chExt cx="996127" cy="1130256"/>
          </a:xfrm>
        </p:grpSpPr>
        <p:sp>
          <p:nvSpPr>
            <p:cNvPr id="48" name="波線 47"/>
            <p:cNvSpPr/>
            <p:nvPr/>
          </p:nvSpPr>
          <p:spPr>
            <a:xfrm rot="16200000">
              <a:off x="4135018" y="317501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Playbook</a:t>
              </a:r>
              <a:endPara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4375532" y="3653673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53" name="グループ化 52"/>
          <p:cNvGrpSpPr/>
          <p:nvPr/>
        </p:nvGrpSpPr>
        <p:grpSpPr>
          <a:xfrm>
            <a:off x="5809043" y="3002029"/>
            <a:ext cx="754308" cy="754308"/>
            <a:chOff x="5739966" y="3210523"/>
            <a:chExt cx="754308" cy="754308"/>
          </a:xfrm>
        </p:grpSpPr>
        <p:sp>
          <p:nvSpPr>
            <p:cNvPr id="54" name="星 7 53"/>
            <p:cNvSpPr/>
            <p:nvPr/>
          </p:nvSpPr>
          <p:spPr>
            <a:xfrm>
              <a:off x="5739966" y="3210523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5798441" y="3362185"/>
              <a:ext cx="617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作業実行</a:t>
              </a:r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4358361" y="5081937"/>
            <a:ext cx="754308" cy="754308"/>
            <a:chOff x="4114085" y="4784554"/>
            <a:chExt cx="754308" cy="754308"/>
          </a:xfrm>
        </p:grpSpPr>
        <p:sp>
          <p:nvSpPr>
            <p:cNvPr id="58" name="星 7 57"/>
            <p:cNvSpPr/>
            <p:nvPr/>
          </p:nvSpPr>
          <p:spPr>
            <a:xfrm>
              <a:off x="4114085" y="4784554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4186924" y="4940373"/>
              <a:ext cx="617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Rest</a:t>
              </a:r>
            </a:p>
            <a:p>
              <a:pPr algn="ctr"/>
              <a:r>
                <a:rPr lang="en-US" altLang="ja-JP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API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5254367" y="4780094"/>
            <a:ext cx="996127" cy="1130256"/>
            <a:chOff x="4617186" y="3953673"/>
            <a:chExt cx="996127" cy="1130256"/>
          </a:xfrm>
        </p:grpSpPr>
        <p:sp>
          <p:nvSpPr>
            <p:cNvPr id="63" name="波線 62"/>
            <p:cNvSpPr/>
            <p:nvPr/>
          </p:nvSpPr>
          <p:spPr>
            <a:xfrm rot="16200000">
              <a:off x="4550122" y="402073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YAML</a:t>
              </a:r>
              <a:endPara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4737107" y="442444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4844935" y="473463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2</a:t>
              </a:r>
              <a:endPara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66" name="グループ化 65"/>
          <p:cNvGrpSpPr/>
          <p:nvPr/>
        </p:nvGrpSpPr>
        <p:grpSpPr>
          <a:xfrm rot="16200000">
            <a:off x="7905015" y="3944841"/>
            <a:ext cx="914098" cy="992598"/>
            <a:chOff x="7915630" y="3820590"/>
            <a:chExt cx="914098" cy="992598"/>
          </a:xfrm>
        </p:grpSpPr>
        <p:sp>
          <p:nvSpPr>
            <p:cNvPr id="67" name="楕円 66"/>
            <p:cNvSpPr/>
            <p:nvPr/>
          </p:nvSpPr>
          <p:spPr>
            <a:xfrm>
              <a:off x="7915630" y="3911297"/>
              <a:ext cx="914098" cy="832418"/>
            </a:xfrm>
            <a:prstGeom prst="wave">
              <a:avLst>
                <a:gd name="adj1" fmla="val 7290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eaVert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68" name="テキスト ボックス 67"/>
            <p:cNvSpPr txBox="1"/>
            <p:nvPr/>
          </p:nvSpPr>
          <p:spPr>
            <a:xfrm rot="5400000">
              <a:off x="7876381" y="4041765"/>
              <a:ext cx="992598" cy="550247"/>
            </a:xfrm>
            <a:prstGeom prst="wave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</a:t>
              </a:r>
              <a:r>
                <a:rPr kumimoji="1" lang="en-US" altLang="ja-JP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est.crt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69" name="テキスト ボックス 68"/>
          <p:cNvSpPr txBox="1"/>
          <p:nvPr/>
        </p:nvSpPr>
        <p:spPr>
          <a:xfrm>
            <a:off x="251399" y="2058517"/>
            <a:ext cx="191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002060"/>
                </a:solidFill>
              </a:rPr>
              <a:t>全体図</a:t>
            </a:r>
          </a:p>
        </p:txBody>
      </p:sp>
      <p:sp>
        <p:nvSpPr>
          <p:cNvPr id="70" name="フリーフォーム 69"/>
          <p:cNvSpPr/>
          <p:nvPr/>
        </p:nvSpPr>
        <p:spPr>
          <a:xfrm rot="13140608">
            <a:off x="4200051" y="2697151"/>
            <a:ext cx="290224" cy="617510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807" h="1956391">
                <a:moveTo>
                  <a:pt x="0" y="1956391"/>
                </a:moveTo>
                <a:cubicBezTo>
                  <a:pt x="543147" y="1948417"/>
                  <a:pt x="988829" y="1612606"/>
                  <a:pt x="1084522" y="1127052"/>
                </a:cubicBezTo>
                <a:cubicBezTo>
                  <a:pt x="1180215" y="641498"/>
                  <a:pt x="935665" y="113414"/>
                  <a:pt x="701749" y="0"/>
                </a:cubicBezTo>
                <a:lnTo>
                  <a:pt x="701749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5331513" y="5196271"/>
            <a:ext cx="694043" cy="2891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形吹き出し 84"/>
          <p:cNvSpPr>
            <a:spLocks noChangeAspect="1"/>
          </p:cNvSpPr>
          <p:nvPr/>
        </p:nvSpPr>
        <p:spPr bwMode="auto">
          <a:xfrm>
            <a:off x="5561963" y="2169474"/>
            <a:ext cx="621377" cy="621377"/>
          </a:xfrm>
          <a:prstGeom prst="wedgeEllipseCallout">
            <a:avLst>
              <a:gd name="adj1" fmla="val -57624"/>
              <a:gd name="adj2" fmla="val 65143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3.4</a:t>
            </a: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6" name="円形吹き出し 85"/>
          <p:cNvSpPr>
            <a:spLocks noChangeAspect="1"/>
          </p:cNvSpPr>
          <p:nvPr/>
        </p:nvSpPr>
        <p:spPr bwMode="auto">
          <a:xfrm>
            <a:off x="3711253" y="2120198"/>
            <a:ext cx="621377" cy="621377"/>
          </a:xfrm>
          <a:prstGeom prst="wedgeEllipseCallout">
            <a:avLst>
              <a:gd name="adj1" fmla="val 38199"/>
              <a:gd name="adj2" fmla="val 6856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3.5</a:t>
            </a: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0" name="円形吹き出し 89"/>
          <p:cNvSpPr>
            <a:spLocks noChangeAspect="1"/>
          </p:cNvSpPr>
          <p:nvPr/>
        </p:nvSpPr>
        <p:spPr bwMode="auto">
          <a:xfrm>
            <a:off x="6356169" y="3797300"/>
            <a:ext cx="621377" cy="621377"/>
          </a:xfrm>
          <a:prstGeom prst="wedgeEllipseCallout">
            <a:avLst>
              <a:gd name="adj1" fmla="val -55104"/>
              <a:gd name="adj2" fmla="val -64569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3.11</a:t>
            </a: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6" name="円形吹き出し 95"/>
          <p:cNvSpPr>
            <a:spLocks noChangeAspect="1"/>
          </p:cNvSpPr>
          <p:nvPr/>
        </p:nvSpPr>
        <p:spPr bwMode="auto">
          <a:xfrm>
            <a:off x="1988895" y="2410815"/>
            <a:ext cx="621377" cy="621377"/>
          </a:xfrm>
          <a:prstGeom prst="wedgeEllipseCallout">
            <a:avLst>
              <a:gd name="adj1" fmla="val -38802"/>
              <a:gd name="adj2" fmla="val 6685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3.1</a:t>
            </a: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7" name="円形吹き出し 96"/>
          <p:cNvSpPr>
            <a:spLocks noChangeAspect="1"/>
          </p:cNvSpPr>
          <p:nvPr/>
        </p:nvSpPr>
        <p:spPr bwMode="auto">
          <a:xfrm>
            <a:off x="2171420" y="3038620"/>
            <a:ext cx="621377" cy="621377"/>
          </a:xfrm>
          <a:prstGeom prst="wedgeEllipseCallout">
            <a:avLst>
              <a:gd name="adj1" fmla="val -57624"/>
              <a:gd name="adj2" fmla="val 3776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3.2</a:t>
            </a: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3" name="円形吹き出し 82"/>
          <p:cNvSpPr>
            <a:spLocks noChangeAspect="1"/>
          </p:cNvSpPr>
          <p:nvPr/>
        </p:nvSpPr>
        <p:spPr bwMode="auto">
          <a:xfrm>
            <a:off x="2691390" y="2514636"/>
            <a:ext cx="621377" cy="621377"/>
          </a:xfrm>
          <a:prstGeom prst="wedgeEllipseCallout">
            <a:avLst>
              <a:gd name="adj1" fmla="val 21089"/>
              <a:gd name="adj2" fmla="val 71988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3.3</a:t>
            </a: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3246039" y="5857629"/>
            <a:ext cx="648000" cy="144000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+mn-ea"/>
              </a:rPr>
              <a:t>t</a:t>
            </a:r>
            <a:r>
              <a:rPr kumimoji="1" lang="en-US" altLang="ja-JP" sz="900" dirty="0">
                <a:solidFill>
                  <a:schemeClr val="bg1"/>
                </a:solidFill>
                <a:latin typeface="+mn-ea"/>
              </a:rPr>
              <a:t>est.crt</a:t>
            </a:r>
            <a:endParaRPr kumimoji="1" lang="ja-JP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円形吹き出し 59"/>
          <p:cNvSpPr>
            <a:spLocks noChangeAspect="1"/>
          </p:cNvSpPr>
          <p:nvPr/>
        </p:nvSpPr>
        <p:spPr bwMode="auto">
          <a:xfrm>
            <a:off x="4863893" y="5795570"/>
            <a:ext cx="621377" cy="621377"/>
          </a:xfrm>
          <a:prstGeom prst="wedgeEllipseCallout">
            <a:avLst>
              <a:gd name="adj1" fmla="val -43935"/>
              <a:gd name="adj2" fmla="val -51213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3.10</a:t>
            </a: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84731" y="5802268"/>
            <a:ext cx="3263500" cy="24383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形吹き出し 72"/>
          <p:cNvSpPr>
            <a:spLocks noChangeAspect="1"/>
          </p:cNvSpPr>
          <p:nvPr/>
        </p:nvSpPr>
        <p:spPr bwMode="auto">
          <a:xfrm>
            <a:off x="3987427" y="5791800"/>
            <a:ext cx="621377" cy="621377"/>
          </a:xfrm>
          <a:prstGeom prst="wedgeEllipseCallout">
            <a:avLst>
              <a:gd name="adj1" fmla="val -54201"/>
              <a:gd name="adj2" fmla="val -47791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3.12</a:t>
            </a: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 bwMode="auto">
          <a:xfrm>
            <a:off x="2282685" y="5571512"/>
            <a:ext cx="889065" cy="476279"/>
          </a:xfrm>
          <a:prstGeom prst="rect">
            <a:avLst/>
          </a:prstGeom>
          <a:solidFill>
            <a:srgbClr val="FF0000">
              <a:alpha val="40000"/>
            </a:srgbClr>
          </a:solidFill>
          <a:ln w="38100">
            <a:solidFill>
              <a:srgbClr val="FF0000"/>
            </a:solidFill>
            <a:prstDash val="solid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円形吹き出し 74"/>
          <p:cNvSpPr>
            <a:spLocks noChangeAspect="1"/>
          </p:cNvSpPr>
          <p:nvPr/>
        </p:nvSpPr>
        <p:spPr bwMode="auto">
          <a:xfrm>
            <a:off x="113972" y="4180219"/>
            <a:ext cx="621377" cy="621377"/>
          </a:xfrm>
          <a:prstGeom prst="wedgeEllipseCallout">
            <a:avLst>
              <a:gd name="adj1" fmla="val 47976"/>
              <a:gd name="adj2" fmla="val -5815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3.6</a:t>
            </a: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2372042" y="4700955"/>
            <a:ext cx="1223406" cy="230218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4748174" y="3346387"/>
            <a:ext cx="694043" cy="2891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フリーフォーム 86"/>
          <p:cNvSpPr/>
          <p:nvPr/>
        </p:nvSpPr>
        <p:spPr>
          <a:xfrm rot="15430378" flipV="1">
            <a:off x="3940521" y="4096184"/>
            <a:ext cx="490386" cy="2177648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9580"/>
              <a:gd name="connsiteY0" fmla="*/ 1956391 h 1956391"/>
              <a:gd name="connsiteX1" fmla="*/ 1084522 w 1109580"/>
              <a:gd name="connsiteY1" fmla="*/ 1127052 h 1956391"/>
              <a:gd name="connsiteX2" fmla="*/ 701749 w 1109580"/>
              <a:gd name="connsiteY2" fmla="*/ 0 h 1956391"/>
              <a:gd name="connsiteX3" fmla="*/ 701749 w 1109580"/>
              <a:gd name="connsiteY3" fmla="*/ 0 h 1956391"/>
              <a:gd name="connsiteX0" fmla="*/ 0 w 1109580"/>
              <a:gd name="connsiteY0" fmla="*/ 2091266 h 2091266"/>
              <a:gd name="connsiteX1" fmla="*/ 1084522 w 1109580"/>
              <a:gd name="connsiteY1" fmla="*/ 1261927 h 2091266"/>
              <a:gd name="connsiteX2" fmla="*/ 701749 w 1109580"/>
              <a:gd name="connsiteY2" fmla="*/ 134875 h 2091266"/>
              <a:gd name="connsiteX3" fmla="*/ 1078791 w 1109580"/>
              <a:gd name="connsiteY3" fmla="*/ 0 h 2091266"/>
              <a:gd name="connsiteX0" fmla="*/ 0 w 1153345"/>
              <a:gd name="connsiteY0" fmla="*/ 2091266 h 2091266"/>
              <a:gd name="connsiteX1" fmla="*/ 1084522 w 1153345"/>
              <a:gd name="connsiteY1" fmla="*/ 1261927 h 2091266"/>
              <a:gd name="connsiteX2" fmla="*/ 856951 w 1153345"/>
              <a:gd name="connsiteY2" fmla="*/ 55588 h 2091266"/>
              <a:gd name="connsiteX3" fmla="*/ 1078791 w 1153345"/>
              <a:gd name="connsiteY3" fmla="*/ 0 h 2091266"/>
              <a:gd name="connsiteX0" fmla="*/ 52057 w 1205402"/>
              <a:gd name="connsiteY0" fmla="*/ 2373285 h 2373285"/>
              <a:gd name="connsiteX1" fmla="*/ 1136579 w 1205402"/>
              <a:gd name="connsiteY1" fmla="*/ 1543946 h 2373285"/>
              <a:gd name="connsiteX2" fmla="*/ 909008 w 1205402"/>
              <a:gd name="connsiteY2" fmla="*/ 337607 h 2373285"/>
              <a:gd name="connsiteX3" fmla="*/ 0 w 1205402"/>
              <a:gd name="connsiteY3" fmla="*/ 0 h 2373285"/>
              <a:gd name="connsiteX0" fmla="*/ 52057 w 1157573"/>
              <a:gd name="connsiteY0" fmla="*/ 2373285 h 2373285"/>
              <a:gd name="connsiteX1" fmla="*/ 1136579 w 1157573"/>
              <a:gd name="connsiteY1" fmla="*/ 1543946 h 2373285"/>
              <a:gd name="connsiteX2" fmla="*/ 662869 w 1157573"/>
              <a:gd name="connsiteY2" fmla="*/ 447311 h 2373285"/>
              <a:gd name="connsiteX3" fmla="*/ 0 w 1157573"/>
              <a:gd name="connsiteY3" fmla="*/ 0 h 2373285"/>
              <a:gd name="connsiteX0" fmla="*/ 52057 w 1154128"/>
              <a:gd name="connsiteY0" fmla="*/ 2373285 h 2373285"/>
              <a:gd name="connsiteX1" fmla="*/ 1136579 w 1154128"/>
              <a:gd name="connsiteY1" fmla="*/ 1543946 h 2373285"/>
              <a:gd name="connsiteX2" fmla="*/ 662869 w 1154128"/>
              <a:gd name="connsiteY2" fmla="*/ 447311 h 2373285"/>
              <a:gd name="connsiteX3" fmla="*/ 0 w 1154128"/>
              <a:gd name="connsiteY3" fmla="*/ 0 h 2373285"/>
              <a:gd name="connsiteX0" fmla="*/ 52057 w 1154128"/>
              <a:gd name="connsiteY0" fmla="*/ 2373285 h 2373285"/>
              <a:gd name="connsiteX1" fmla="*/ 1136579 w 1154128"/>
              <a:gd name="connsiteY1" fmla="*/ 1543946 h 2373285"/>
              <a:gd name="connsiteX2" fmla="*/ 662869 w 1154128"/>
              <a:gd name="connsiteY2" fmla="*/ 447311 h 2373285"/>
              <a:gd name="connsiteX3" fmla="*/ 0 w 1154128"/>
              <a:gd name="connsiteY3" fmla="*/ 0 h 2373285"/>
              <a:gd name="connsiteX0" fmla="*/ 52057 w 815918"/>
              <a:gd name="connsiteY0" fmla="*/ 2373285 h 2373285"/>
              <a:gd name="connsiteX1" fmla="*/ 734216 w 815918"/>
              <a:gd name="connsiteY1" fmla="*/ 1467199 h 2373285"/>
              <a:gd name="connsiteX2" fmla="*/ 662869 w 815918"/>
              <a:gd name="connsiteY2" fmla="*/ 447311 h 2373285"/>
              <a:gd name="connsiteX3" fmla="*/ 0 w 815918"/>
              <a:gd name="connsiteY3" fmla="*/ 0 h 2373285"/>
              <a:gd name="connsiteX0" fmla="*/ 52057 w 815918"/>
              <a:gd name="connsiteY0" fmla="*/ 2373285 h 2373285"/>
              <a:gd name="connsiteX1" fmla="*/ 734216 w 815918"/>
              <a:gd name="connsiteY1" fmla="*/ 1467199 h 2373285"/>
              <a:gd name="connsiteX2" fmla="*/ 662869 w 815918"/>
              <a:gd name="connsiteY2" fmla="*/ 447311 h 2373285"/>
              <a:gd name="connsiteX3" fmla="*/ 0 w 815918"/>
              <a:gd name="connsiteY3" fmla="*/ 0 h 2373285"/>
              <a:gd name="connsiteX0" fmla="*/ 52057 w 773796"/>
              <a:gd name="connsiteY0" fmla="*/ 2373285 h 2373285"/>
              <a:gd name="connsiteX1" fmla="*/ 734216 w 773796"/>
              <a:gd name="connsiteY1" fmla="*/ 1467199 h 2373285"/>
              <a:gd name="connsiteX2" fmla="*/ 560387 w 773796"/>
              <a:gd name="connsiteY2" fmla="*/ 477209 h 2373285"/>
              <a:gd name="connsiteX3" fmla="*/ 0 w 773796"/>
              <a:gd name="connsiteY3" fmla="*/ 0 h 2373285"/>
              <a:gd name="connsiteX0" fmla="*/ 52057 w 773796"/>
              <a:gd name="connsiteY0" fmla="*/ 2373285 h 2373285"/>
              <a:gd name="connsiteX1" fmla="*/ 734216 w 773796"/>
              <a:gd name="connsiteY1" fmla="*/ 1467199 h 2373285"/>
              <a:gd name="connsiteX2" fmla="*/ 560387 w 773796"/>
              <a:gd name="connsiteY2" fmla="*/ 477209 h 2373285"/>
              <a:gd name="connsiteX3" fmla="*/ 0 w 773796"/>
              <a:gd name="connsiteY3" fmla="*/ 0 h 2373285"/>
              <a:gd name="connsiteX0" fmla="*/ 52057 w 761444"/>
              <a:gd name="connsiteY0" fmla="*/ 2373285 h 2373285"/>
              <a:gd name="connsiteX1" fmla="*/ 734216 w 761444"/>
              <a:gd name="connsiteY1" fmla="*/ 1467199 h 2373285"/>
              <a:gd name="connsiteX2" fmla="*/ 0 w 76144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821139"/>
              <a:gd name="connsiteY0" fmla="*/ 2373285 h 2373285"/>
              <a:gd name="connsiteX1" fmla="*/ 759489 w 821139"/>
              <a:gd name="connsiteY1" fmla="*/ 994750 h 2373285"/>
              <a:gd name="connsiteX2" fmla="*/ 0 w 821139"/>
              <a:gd name="connsiteY2" fmla="*/ 0 h 2373285"/>
              <a:gd name="connsiteX0" fmla="*/ 52057 w 738715"/>
              <a:gd name="connsiteY0" fmla="*/ 2373285 h 2373285"/>
              <a:gd name="connsiteX1" fmla="*/ 644506 w 738715"/>
              <a:gd name="connsiteY1" fmla="*/ 940411 h 2373285"/>
              <a:gd name="connsiteX2" fmla="*/ 0 w 738715"/>
              <a:gd name="connsiteY2" fmla="*/ 0 h 2373285"/>
              <a:gd name="connsiteX0" fmla="*/ 52057 w 738715"/>
              <a:gd name="connsiteY0" fmla="*/ 2373285 h 2373285"/>
              <a:gd name="connsiteX1" fmla="*/ 644506 w 738715"/>
              <a:gd name="connsiteY1" fmla="*/ 940411 h 2373285"/>
              <a:gd name="connsiteX2" fmla="*/ 0 w 738715"/>
              <a:gd name="connsiteY2" fmla="*/ 0 h 2373285"/>
              <a:gd name="connsiteX0" fmla="*/ 52057 w 777793"/>
              <a:gd name="connsiteY0" fmla="*/ 2373285 h 2373285"/>
              <a:gd name="connsiteX1" fmla="*/ 701147 w 777793"/>
              <a:gd name="connsiteY1" fmla="*/ 1111170 h 2373285"/>
              <a:gd name="connsiteX2" fmla="*/ 0 w 777793"/>
              <a:gd name="connsiteY2" fmla="*/ 0 h 2373285"/>
              <a:gd name="connsiteX0" fmla="*/ 52057 w 758826"/>
              <a:gd name="connsiteY0" fmla="*/ 2373285 h 2373285"/>
              <a:gd name="connsiteX1" fmla="*/ 701147 w 758826"/>
              <a:gd name="connsiteY1" fmla="*/ 1111170 h 2373285"/>
              <a:gd name="connsiteX2" fmla="*/ 0 w 758826"/>
              <a:gd name="connsiteY2" fmla="*/ 0 h 2373285"/>
              <a:gd name="connsiteX0" fmla="*/ 60641 w 740552"/>
              <a:gd name="connsiteY0" fmla="*/ 2340028 h 2340028"/>
              <a:gd name="connsiteX1" fmla="*/ 701147 w 740552"/>
              <a:gd name="connsiteY1" fmla="*/ 1111170 h 2340028"/>
              <a:gd name="connsiteX2" fmla="*/ 0 w 740552"/>
              <a:gd name="connsiteY2" fmla="*/ 0 h 2340028"/>
              <a:gd name="connsiteX0" fmla="*/ 60641 w 706953"/>
              <a:gd name="connsiteY0" fmla="*/ 2340028 h 2340028"/>
              <a:gd name="connsiteX1" fmla="*/ 701147 w 706953"/>
              <a:gd name="connsiteY1" fmla="*/ 1111170 h 2340028"/>
              <a:gd name="connsiteX2" fmla="*/ 0 w 706953"/>
              <a:gd name="connsiteY2" fmla="*/ 0 h 2340028"/>
              <a:gd name="connsiteX0" fmla="*/ 60641 w 750358"/>
              <a:gd name="connsiteY0" fmla="*/ 2340028 h 2340028"/>
              <a:gd name="connsiteX1" fmla="*/ 747707 w 750358"/>
              <a:gd name="connsiteY1" fmla="*/ 1087384 h 2340028"/>
              <a:gd name="connsiteX2" fmla="*/ 0 w 750358"/>
              <a:gd name="connsiteY2" fmla="*/ 0 h 2340028"/>
              <a:gd name="connsiteX0" fmla="*/ 60641 w 764847"/>
              <a:gd name="connsiteY0" fmla="*/ 2340028 h 2340028"/>
              <a:gd name="connsiteX1" fmla="*/ 747707 w 764847"/>
              <a:gd name="connsiteY1" fmla="*/ 1087384 h 2340028"/>
              <a:gd name="connsiteX2" fmla="*/ 0 w 764847"/>
              <a:gd name="connsiteY2" fmla="*/ 0 h 2340028"/>
              <a:gd name="connsiteX0" fmla="*/ 146169 w 776298"/>
              <a:gd name="connsiteY0" fmla="*/ 2363634 h 2363634"/>
              <a:gd name="connsiteX1" fmla="*/ 747707 w 776298"/>
              <a:gd name="connsiteY1" fmla="*/ 1087384 h 2363634"/>
              <a:gd name="connsiteX2" fmla="*/ 0 w 776298"/>
              <a:gd name="connsiteY2" fmla="*/ 0 h 2363634"/>
              <a:gd name="connsiteX0" fmla="*/ 146169 w 757878"/>
              <a:gd name="connsiteY0" fmla="*/ 2363634 h 2363634"/>
              <a:gd name="connsiteX1" fmla="*/ 747707 w 757878"/>
              <a:gd name="connsiteY1" fmla="*/ 1087384 h 2363634"/>
              <a:gd name="connsiteX2" fmla="*/ 0 w 757878"/>
              <a:gd name="connsiteY2" fmla="*/ 0 h 2363634"/>
              <a:gd name="connsiteX0" fmla="*/ 146169 w 753894"/>
              <a:gd name="connsiteY0" fmla="*/ 2363634 h 2364857"/>
              <a:gd name="connsiteX1" fmla="*/ 747707 w 753894"/>
              <a:gd name="connsiteY1" fmla="*/ 1087384 h 2364857"/>
              <a:gd name="connsiteX2" fmla="*/ 0 w 753894"/>
              <a:gd name="connsiteY2" fmla="*/ 0 h 2364857"/>
              <a:gd name="connsiteX0" fmla="*/ 146169 w 754789"/>
              <a:gd name="connsiteY0" fmla="*/ 2363634 h 2363634"/>
              <a:gd name="connsiteX1" fmla="*/ 747707 w 754789"/>
              <a:gd name="connsiteY1" fmla="*/ 1087384 h 2363634"/>
              <a:gd name="connsiteX2" fmla="*/ 0 w 754789"/>
              <a:gd name="connsiteY2" fmla="*/ 0 h 2363634"/>
              <a:gd name="connsiteX0" fmla="*/ 146169 w 754395"/>
              <a:gd name="connsiteY0" fmla="*/ 2363634 h 2363634"/>
              <a:gd name="connsiteX1" fmla="*/ 747707 w 754395"/>
              <a:gd name="connsiteY1" fmla="*/ 1087384 h 2363634"/>
              <a:gd name="connsiteX2" fmla="*/ 0 w 754395"/>
              <a:gd name="connsiteY2" fmla="*/ 0 h 2363634"/>
              <a:gd name="connsiteX0" fmla="*/ 146169 w 780359"/>
              <a:gd name="connsiteY0" fmla="*/ 2363634 h 2363634"/>
              <a:gd name="connsiteX1" fmla="*/ 774185 w 780359"/>
              <a:gd name="connsiteY1" fmla="*/ 995718 h 2363634"/>
              <a:gd name="connsiteX2" fmla="*/ 0 w 780359"/>
              <a:gd name="connsiteY2" fmla="*/ 0 h 2363634"/>
              <a:gd name="connsiteX0" fmla="*/ 146169 w 780359"/>
              <a:gd name="connsiteY0" fmla="*/ 2363634 h 2363634"/>
              <a:gd name="connsiteX1" fmla="*/ 774185 w 780359"/>
              <a:gd name="connsiteY1" fmla="*/ 995718 h 2363634"/>
              <a:gd name="connsiteX2" fmla="*/ 0 w 780359"/>
              <a:gd name="connsiteY2" fmla="*/ 0 h 2363634"/>
              <a:gd name="connsiteX0" fmla="*/ 146169 w 711171"/>
              <a:gd name="connsiteY0" fmla="*/ 2363634 h 2363634"/>
              <a:gd name="connsiteX1" fmla="*/ 703411 w 711171"/>
              <a:gd name="connsiteY1" fmla="*/ 989165 h 2363634"/>
              <a:gd name="connsiteX2" fmla="*/ 0 w 711171"/>
              <a:gd name="connsiteY2" fmla="*/ 0 h 2363634"/>
              <a:gd name="connsiteX0" fmla="*/ 146169 w 716345"/>
              <a:gd name="connsiteY0" fmla="*/ 2363634 h 2363634"/>
              <a:gd name="connsiteX1" fmla="*/ 708731 w 716345"/>
              <a:gd name="connsiteY1" fmla="*/ 1008480 h 2363634"/>
              <a:gd name="connsiteX2" fmla="*/ 0 w 716345"/>
              <a:gd name="connsiteY2" fmla="*/ 0 h 2363634"/>
              <a:gd name="connsiteX0" fmla="*/ 146169 w 776895"/>
              <a:gd name="connsiteY0" fmla="*/ 2363634 h 2363634"/>
              <a:gd name="connsiteX1" fmla="*/ 770658 w 776895"/>
              <a:gd name="connsiteY1" fmla="*/ 1014214 h 2363634"/>
              <a:gd name="connsiteX2" fmla="*/ 0 w 776895"/>
              <a:gd name="connsiteY2" fmla="*/ 0 h 2363634"/>
              <a:gd name="connsiteX0" fmla="*/ 146169 w 834926"/>
              <a:gd name="connsiteY0" fmla="*/ 2363634 h 2363634"/>
              <a:gd name="connsiteX1" fmla="*/ 829615 w 834926"/>
              <a:gd name="connsiteY1" fmla="*/ 988301 h 2363634"/>
              <a:gd name="connsiteX2" fmla="*/ 0 w 834926"/>
              <a:gd name="connsiteY2" fmla="*/ 0 h 2363634"/>
              <a:gd name="connsiteX0" fmla="*/ 146169 w 844558"/>
              <a:gd name="connsiteY0" fmla="*/ 2363634 h 2363634"/>
              <a:gd name="connsiteX1" fmla="*/ 829615 w 844558"/>
              <a:gd name="connsiteY1" fmla="*/ 988301 h 2363634"/>
              <a:gd name="connsiteX2" fmla="*/ 0 w 844558"/>
              <a:gd name="connsiteY2" fmla="*/ 0 h 2363634"/>
              <a:gd name="connsiteX0" fmla="*/ 146169 w 844558"/>
              <a:gd name="connsiteY0" fmla="*/ 2363634 h 2363634"/>
              <a:gd name="connsiteX1" fmla="*/ 829615 w 844558"/>
              <a:gd name="connsiteY1" fmla="*/ 988301 h 2363634"/>
              <a:gd name="connsiteX2" fmla="*/ 0 w 844558"/>
              <a:gd name="connsiteY2" fmla="*/ 0 h 2363634"/>
              <a:gd name="connsiteX0" fmla="*/ 146169 w 844558"/>
              <a:gd name="connsiteY0" fmla="*/ 2363634 h 2363634"/>
              <a:gd name="connsiteX1" fmla="*/ 829615 w 844558"/>
              <a:gd name="connsiteY1" fmla="*/ 988301 h 2363634"/>
              <a:gd name="connsiteX2" fmla="*/ 0 w 844558"/>
              <a:gd name="connsiteY2" fmla="*/ 0 h 2363634"/>
              <a:gd name="connsiteX0" fmla="*/ 146169 w 859933"/>
              <a:gd name="connsiteY0" fmla="*/ 2363634 h 2363634"/>
              <a:gd name="connsiteX1" fmla="*/ 829615 w 859933"/>
              <a:gd name="connsiteY1" fmla="*/ 988301 h 2363634"/>
              <a:gd name="connsiteX2" fmla="*/ 0 w 859933"/>
              <a:gd name="connsiteY2" fmla="*/ 0 h 2363634"/>
              <a:gd name="connsiteX0" fmla="*/ 146169 w 852449"/>
              <a:gd name="connsiteY0" fmla="*/ 2363634 h 2363634"/>
              <a:gd name="connsiteX1" fmla="*/ 829615 w 852449"/>
              <a:gd name="connsiteY1" fmla="*/ 988301 h 2363634"/>
              <a:gd name="connsiteX2" fmla="*/ 0 w 852449"/>
              <a:gd name="connsiteY2" fmla="*/ 0 h 2363634"/>
              <a:gd name="connsiteX0" fmla="*/ 204345 w 856974"/>
              <a:gd name="connsiteY0" fmla="*/ 2350938 h 2350938"/>
              <a:gd name="connsiteX1" fmla="*/ 829615 w 856974"/>
              <a:gd name="connsiteY1" fmla="*/ 988301 h 2350938"/>
              <a:gd name="connsiteX2" fmla="*/ 0 w 856974"/>
              <a:gd name="connsiteY2" fmla="*/ 0 h 2350938"/>
              <a:gd name="connsiteX0" fmla="*/ 191978 w 855890"/>
              <a:gd name="connsiteY0" fmla="*/ 2347309 h 2347309"/>
              <a:gd name="connsiteX1" fmla="*/ 829615 w 855890"/>
              <a:gd name="connsiteY1" fmla="*/ 988301 h 2347309"/>
              <a:gd name="connsiteX2" fmla="*/ 0 w 855890"/>
              <a:gd name="connsiteY2" fmla="*/ 0 h 2347309"/>
              <a:gd name="connsiteX0" fmla="*/ 251722 w 915635"/>
              <a:gd name="connsiteY0" fmla="*/ 2347828 h 2347828"/>
              <a:gd name="connsiteX1" fmla="*/ 889359 w 915635"/>
              <a:gd name="connsiteY1" fmla="*/ 988820 h 2347828"/>
              <a:gd name="connsiteX2" fmla="*/ 0 w 915635"/>
              <a:gd name="connsiteY2" fmla="*/ 0 h 2347828"/>
              <a:gd name="connsiteX0" fmla="*/ 235347 w 899260"/>
              <a:gd name="connsiteY0" fmla="*/ 2411052 h 2411052"/>
              <a:gd name="connsiteX1" fmla="*/ 872984 w 899260"/>
              <a:gd name="connsiteY1" fmla="*/ 1052044 h 2411052"/>
              <a:gd name="connsiteX2" fmla="*/ 0 w 899260"/>
              <a:gd name="connsiteY2" fmla="*/ 0 h 2411052"/>
              <a:gd name="connsiteX0" fmla="*/ 211136 w 875049"/>
              <a:gd name="connsiteY0" fmla="*/ 2408201 h 2408201"/>
              <a:gd name="connsiteX1" fmla="*/ 848773 w 875049"/>
              <a:gd name="connsiteY1" fmla="*/ 1049193 h 2408201"/>
              <a:gd name="connsiteX2" fmla="*/ 0 w 875049"/>
              <a:gd name="connsiteY2" fmla="*/ 0 h 2408201"/>
              <a:gd name="connsiteX0" fmla="*/ 213402 w 877315"/>
              <a:gd name="connsiteY0" fmla="*/ 2376977 h 2376977"/>
              <a:gd name="connsiteX1" fmla="*/ 851039 w 877315"/>
              <a:gd name="connsiteY1" fmla="*/ 1017969 h 2376977"/>
              <a:gd name="connsiteX2" fmla="*/ 0 w 877315"/>
              <a:gd name="connsiteY2" fmla="*/ 0 h 2376977"/>
              <a:gd name="connsiteX0" fmla="*/ 230123 w 894036"/>
              <a:gd name="connsiteY0" fmla="*/ 2367001 h 2367001"/>
              <a:gd name="connsiteX1" fmla="*/ 867760 w 894036"/>
              <a:gd name="connsiteY1" fmla="*/ 1007993 h 2367001"/>
              <a:gd name="connsiteX2" fmla="*/ 0 w 894036"/>
              <a:gd name="connsiteY2" fmla="*/ 0 h 2367001"/>
              <a:gd name="connsiteX0" fmla="*/ 123527 w 787440"/>
              <a:gd name="connsiteY0" fmla="*/ 2373995 h 2373995"/>
              <a:gd name="connsiteX1" fmla="*/ 761164 w 787440"/>
              <a:gd name="connsiteY1" fmla="*/ 1014987 h 2373995"/>
              <a:gd name="connsiteX2" fmla="*/ 0 w 787440"/>
              <a:gd name="connsiteY2" fmla="*/ 0 h 2373995"/>
              <a:gd name="connsiteX0" fmla="*/ 183097 w 847010"/>
              <a:gd name="connsiteY0" fmla="*/ 2373046 h 2373046"/>
              <a:gd name="connsiteX1" fmla="*/ 820734 w 847010"/>
              <a:gd name="connsiteY1" fmla="*/ 1014038 h 2373046"/>
              <a:gd name="connsiteX2" fmla="*/ 0 w 847010"/>
              <a:gd name="connsiteY2" fmla="*/ 0 h 237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7010" h="2373046">
                <a:moveTo>
                  <a:pt x="183097" y="2373046"/>
                </a:moveTo>
                <a:cubicBezTo>
                  <a:pt x="759167" y="1932442"/>
                  <a:pt x="916857" y="1547575"/>
                  <a:pt x="820734" y="1014038"/>
                </a:cubicBezTo>
                <a:cubicBezTo>
                  <a:pt x="755719" y="518105"/>
                  <a:pt x="398770" y="221733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triangle" w="lg" len="lg"/>
            <a:tailEnd type="oval" w="med" len="med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形吹き出し 87"/>
          <p:cNvSpPr>
            <a:spLocks noChangeAspect="1"/>
          </p:cNvSpPr>
          <p:nvPr/>
        </p:nvSpPr>
        <p:spPr bwMode="auto">
          <a:xfrm>
            <a:off x="4614309" y="4206525"/>
            <a:ext cx="621377" cy="621377"/>
          </a:xfrm>
          <a:prstGeom prst="wedgeEllipseCallout">
            <a:avLst>
              <a:gd name="adj1" fmla="val -67891"/>
              <a:gd name="adj2" fmla="val 60010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3.9</a:t>
            </a: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3" name="曲線コネクタ 12"/>
          <p:cNvCxnSpPr>
            <a:endCxn id="80" idx="1"/>
          </p:cNvCxnSpPr>
          <p:nvPr/>
        </p:nvCxnSpPr>
        <p:spPr bwMode="auto">
          <a:xfrm rot="5400000" flipH="1" flipV="1">
            <a:off x="3571334" y="3515093"/>
            <a:ext cx="1200954" cy="1152726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ysDot"/>
            <a:round/>
            <a:headEnd type="oval" w="med" len="med"/>
            <a:tailEnd type="triangle" w="lg" len="lg"/>
          </a:ln>
          <a:effectLst>
            <a:glow rad="38100">
              <a:schemeClr val="bg1"/>
            </a:glow>
          </a:effectLst>
        </p:spPr>
      </p:cxnSp>
      <p:sp>
        <p:nvSpPr>
          <p:cNvPr id="98" name="円形吹き出し 97"/>
          <p:cNvSpPr>
            <a:spLocks noChangeAspect="1"/>
          </p:cNvSpPr>
          <p:nvPr/>
        </p:nvSpPr>
        <p:spPr bwMode="auto">
          <a:xfrm>
            <a:off x="3967456" y="3906668"/>
            <a:ext cx="621377" cy="621377"/>
          </a:xfrm>
          <a:prstGeom prst="wedgeEllipseCallout">
            <a:avLst>
              <a:gd name="adj1" fmla="val -55914"/>
              <a:gd name="adj2" fmla="val -5634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3.7</a:t>
            </a: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62" name="カギ線コネクタ 61"/>
          <p:cNvCxnSpPr>
            <a:stCxn id="44" idx="1"/>
          </p:cNvCxnSpPr>
          <p:nvPr/>
        </p:nvCxnSpPr>
        <p:spPr bwMode="auto">
          <a:xfrm rot="10800000" flipH="1" flipV="1">
            <a:off x="851910" y="3572482"/>
            <a:ext cx="689839" cy="720637"/>
          </a:xfrm>
          <a:prstGeom prst="bentConnector4">
            <a:avLst>
              <a:gd name="adj1" fmla="val -14642"/>
              <a:gd name="adj2" fmla="val 25428"/>
            </a:avLst>
          </a:prstGeom>
          <a:solidFill>
            <a:schemeClr val="bg1"/>
          </a:solidFill>
          <a:ln w="28575" cap="flat" cmpd="sng" algn="ctr">
            <a:solidFill>
              <a:srgbClr val="FF6D6D"/>
            </a:solidFill>
            <a:prstDash val="sysDot"/>
            <a:round/>
            <a:headEnd type="oval" w="med" len="med"/>
            <a:tailEnd type="triangle" w="lg" len="lg"/>
          </a:ln>
          <a:effectLst>
            <a:glow rad="38100">
              <a:schemeClr val="bg1"/>
            </a:glow>
          </a:effectLst>
        </p:spPr>
      </p:cxnSp>
      <p:cxnSp>
        <p:nvCxnSpPr>
          <p:cNvPr id="72" name="カギ線コネクタ 71"/>
          <p:cNvCxnSpPr>
            <a:stCxn id="43" idx="1"/>
          </p:cNvCxnSpPr>
          <p:nvPr/>
        </p:nvCxnSpPr>
        <p:spPr bwMode="auto">
          <a:xfrm rot="10800000" flipH="1" flipV="1">
            <a:off x="851868" y="3225941"/>
            <a:ext cx="150701" cy="1101203"/>
          </a:xfrm>
          <a:prstGeom prst="bentConnector4">
            <a:avLst>
              <a:gd name="adj1" fmla="val -151691"/>
              <a:gd name="adj2" fmla="val 56389"/>
            </a:avLst>
          </a:prstGeom>
          <a:solidFill>
            <a:schemeClr val="bg1"/>
          </a:solidFill>
          <a:ln w="28575" cap="flat" cmpd="sng" algn="ctr">
            <a:solidFill>
              <a:srgbClr val="FF6D6D"/>
            </a:solidFill>
            <a:prstDash val="sysDot"/>
            <a:round/>
            <a:headEnd type="oval" w="med" len="med"/>
            <a:tailEnd type="triangle" w="lg" len="lg"/>
          </a:ln>
          <a:effectLst>
            <a:glow rad="38100">
              <a:schemeClr val="bg1"/>
            </a:glow>
          </a:effectLst>
        </p:spPr>
      </p:cxnSp>
      <p:sp>
        <p:nvSpPr>
          <p:cNvPr id="79" name="円形吹き出し 78"/>
          <p:cNvSpPr>
            <a:spLocks noChangeAspect="1"/>
          </p:cNvSpPr>
          <p:nvPr/>
        </p:nvSpPr>
        <p:spPr bwMode="auto">
          <a:xfrm>
            <a:off x="113972" y="5311158"/>
            <a:ext cx="621377" cy="621377"/>
          </a:xfrm>
          <a:prstGeom prst="wedgeEllipseCallout">
            <a:avLst>
              <a:gd name="adj1" fmla="val 47976"/>
              <a:gd name="adj2" fmla="val -5815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3.8</a:t>
            </a: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558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(1)</a:t>
            </a:r>
            <a:r>
              <a:rPr lang="ja-JP" altLang="en-US" dirty="0"/>
              <a:t> 本書について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本書について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本書では「収集機能」と「比較機能」について、実習形式で作業を進め、理解を深めていただけます。</a:t>
            </a:r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56" y="2180156"/>
            <a:ext cx="7441313" cy="3741883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 bwMode="auto">
          <a:xfrm>
            <a:off x="4551766" y="3908396"/>
            <a:ext cx="812344" cy="93613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6192000" y="3898213"/>
            <a:ext cx="812344" cy="93613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角丸四角形吹き出し 6"/>
          <p:cNvSpPr/>
          <p:nvPr/>
        </p:nvSpPr>
        <p:spPr bwMode="auto">
          <a:xfrm flipH="1">
            <a:off x="5339900" y="5060556"/>
            <a:ext cx="3384470" cy="1060397"/>
          </a:xfrm>
          <a:prstGeom prst="wedgeRoundRectCallout">
            <a:avLst>
              <a:gd name="adj1" fmla="val 12193"/>
              <a:gd name="adj2" fmla="val -68836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485668" y="5229250"/>
            <a:ext cx="3524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収集機能に関連するメニュー</a:t>
            </a:r>
            <a:endParaRPr lang="en-US" altLang="ja-JP" sz="16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dirty="0">
                <a:solidFill>
                  <a:srgbClr val="FF0000"/>
                </a:solidFill>
              </a:rPr>
              <a:t>収集インターフェース情報</a:t>
            </a:r>
            <a:endParaRPr lang="en-US" altLang="ja-JP" sz="16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dirty="0">
                <a:solidFill>
                  <a:srgbClr val="FF0000"/>
                </a:solidFill>
              </a:rPr>
              <a:t>収集項目値管理</a:t>
            </a:r>
          </a:p>
        </p:txBody>
      </p:sp>
    </p:spTree>
    <p:extLst>
      <p:ext uri="{BB962C8B-B14F-4D97-AF65-F5344CB8AC3E}">
        <p14:creationId xmlns:p14="http://schemas.microsoft.com/office/powerpoint/2010/main" val="11022642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 ターゲットホストの登録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ターゲットホストの接続情報を登録する</a:t>
            </a:r>
            <a:endParaRPr lang="en-US" altLang="ja-JP" b="1" dirty="0"/>
          </a:p>
          <a:p>
            <a:pPr lvl="1"/>
            <a:r>
              <a:rPr lang="ja-JP" altLang="en-US" dirty="0"/>
              <a:t>実習１と同じホストを利用する場合は、この手順は不要です。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ja-JP" altLang="en-US" b="1" dirty="0"/>
              <a:t>基本コンソール ＞ 機器一覧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登録 ＞ 登録開始を押下する。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各項目で下表のように選択または入力し、［登録］ボタンを押下する。</a:t>
            </a:r>
            <a:endParaRPr lang="en-US" altLang="ja-JP" dirty="0"/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706733"/>
              </p:ext>
            </p:extLst>
          </p:nvPr>
        </p:nvGraphicFramePr>
        <p:xfrm>
          <a:off x="539440" y="4344246"/>
          <a:ext cx="8026528" cy="1590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349693">
                  <a:extLst>
                    <a:ext uri="{9D8B030D-6E8A-4147-A177-3AD203B41FA5}">
                      <a16:colId xmlns:a16="http://schemas.microsoft.com/office/drawing/2014/main" val="621221898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311871197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55054434"/>
                    </a:ext>
                  </a:extLst>
                </a:gridCol>
                <a:gridCol w="1313269">
                  <a:extLst>
                    <a:ext uri="{9D8B030D-6E8A-4147-A177-3AD203B41FA5}">
                      <a16:colId xmlns:a16="http://schemas.microsoft.com/office/drawing/2014/main" val="1892676084"/>
                    </a:ext>
                  </a:extLst>
                </a:gridCol>
                <a:gridCol w="1545628">
                  <a:extLst>
                    <a:ext uri="{9D8B030D-6E8A-4147-A177-3AD203B41FA5}">
                      <a16:colId xmlns:a16="http://schemas.microsoft.com/office/drawing/2014/main" val="2088706341"/>
                    </a:ext>
                  </a:extLst>
                </a:gridCol>
              </a:tblGrid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HW</a:t>
                      </a:r>
                    </a:p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機器種別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ホスト名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（任意の名称）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IP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アドレス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（ご使用の環境に応じて）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ログイン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ユーザ</a:t>
                      </a:r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（ご使用の環境に応じて）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ログインパスワード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Ansible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利用情報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504000"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管理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ログイン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パスワード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（ご使用の環境に応じて）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Legacy/Role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利用情報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89349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認証方式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82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SV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targethost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/>
                        <a:t>192.0.2.1</a:t>
                      </a:r>
                      <a:endParaRPr kumimoji="1" lang="en-US" altLang="ja-JP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root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●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********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パスワード認証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2"/>
          <a:srcRect b="11594"/>
          <a:stretch/>
        </p:blipFill>
        <p:spPr>
          <a:xfrm>
            <a:off x="6257355" y="3214561"/>
            <a:ext cx="1885483" cy="955358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41" y="3198305"/>
            <a:ext cx="5472760" cy="971613"/>
          </a:xfrm>
          <a:prstGeom prst="rect">
            <a:avLst/>
          </a:prstGeom>
          <a:ln w="19050">
            <a:noFill/>
          </a:ln>
        </p:spPr>
      </p:pic>
      <p:sp>
        <p:nvSpPr>
          <p:cNvPr id="23" name="正方形/長方形 22"/>
          <p:cNvSpPr/>
          <p:nvPr/>
        </p:nvSpPr>
        <p:spPr bwMode="auto">
          <a:xfrm>
            <a:off x="539440" y="3214405"/>
            <a:ext cx="7603398" cy="93333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046327" y="3214405"/>
            <a:ext cx="658722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4188467" y="3214405"/>
            <a:ext cx="589488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705049" y="3214405"/>
            <a:ext cx="614770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2319819" y="3214405"/>
            <a:ext cx="589488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4784565" y="3355626"/>
            <a:ext cx="612000" cy="792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5396565" y="3355626"/>
            <a:ext cx="615636" cy="792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リーフォーム 29"/>
          <p:cNvSpPr/>
          <p:nvPr/>
        </p:nvSpPr>
        <p:spPr>
          <a:xfrm>
            <a:off x="6032099" y="3171623"/>
            <a:ext cx="165617" cy="1041233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6237457" y="3427636"/>
            <a:ext cx="1280030" cy="7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4867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 </a:t>
            </a:r>
            <a:r>
              <a:rPr lang="ja-JP" altLang="en-US" dirty="0"/>
              <a:t>オペレーションの登録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今回のオペレーションを登録する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今回のオペレーションを登録します。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ja-JP" altLang="en-US" b="1" dirty="0"/>
              <a:t>基本コンソール ＞ オペレーション一覧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登録 ＞ 登録開始を押下する。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各項目で下表のように選択または入力し、［登録］ボタンを押下する。</a:t>
            </a:r>
            <a:endParaRPr lang="en-US" altLang="ja-JP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61" y="3340949"/>
            <a:ext cx="5668166" cy="1257475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96757"/>
              </p:ext>
            </p:extLst>
          </p:nvPr>
        </p:nvGraphicFramePr>
        <p:xfrm>
          <a:off x="564317" y="4725180"/>
          <a:ext cx="3645218" cy="889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184718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オペレーション名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（任意の名称）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実施予定時間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（任意の時間）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getSSL1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2021/04/23 17:10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7" name="正方形/長方形 16"/>
          <p:cNvSpPr/>
          <p:nvPr/>
        </p:nvSpPr>
        <p:spPr>
          <a:xfrm>
            <a:off x="1980481" y="3340949"/>
            <a:ext cx="1295340" cy="1217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275821" y="3340949"/>
            <a:ext cx="1406636" cy="1217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6390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 Movement</a:t>
            </a:r>
            <a:r>
              <a:rPr lang="ja-JP" altLang="en-US" dirty="0"/>
              <a:t>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/>
              <a:t>Ansible-Legacy</a:t>
            </a:r>
            <a:r>
              <a:rPr lang="ja-JP" altLang="en-US" b="1" dirty="0"/>
              <a:t>の</a:t>
            </a:r>
            <a:r>
              <a:rPr lang="en-US" altLang="ja-JP" b="1" dirty="0"/>
              <a:t>Movement</a:t>
            </a:r>
            <a:r>
              <a:rPr lang="ja-JP" altLang="en-US" b="1" dirty="0" err="1"/>
              <a:t>を登</a:t>
            </a:r>
            <a:r>
              <a:rPr lang="ja-JP" altLang="en-US" b="1" dirty="0"/>
              <a:t>録する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この後</a:t>
            </a:r>
            <a:r>
              <a:rPr lang="en-US" altLang="ja-JP" dirty="0"/>
              <a:t>Playbook</a:t>
            </a:r>
            <a:r>
              <a:rPr lang="ja-JP" altLang="en-US" dirty="0"/>
              <a:t>に紐付けて、</a:t>
            </a:r>
            <a:r>
              <a:rPr lang="en-US" altLang="ja-JP" dirty="0"/>
              <a:t>SSL</a:t>
            </a:r>
            <a:r>
              <a:rPr lang="ja-JP" altLang="en-US" dirty="0"/>
              <a:t>証明書を取得してくるジョブとなります。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en-US" altLang="ja-JP" b="1" dirty="0"/>
              <a:t>Ansible-Legacy</a:t>
            </a:r>
            <a:r>
              <a:rPr lang="ja-JP" altLang="en-US" b="1" dirty="0"/>
              <a:t> ＞ </a:t>
            </a:r>
            <a:r>
              <a:rPr lang="en-US" altLang="ja-JP" b="1" dirty="0"/>
              <a:t>Movement</a:t>
            </a:r>
            <a:r>
              <a:rPr lang="ja-JP" altLang="en-US" b="1" dirty="0"/>
              <a:t>一覧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登録 ＞ 登録開始を押下する。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各項目で下表のように選択または入力し、［登録］ボタンを押下する。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793751"/>
              </p:ext>
            </p:extLst>
          </p:nvPr>
        </p:nvGraphicFramePr>
        <p:xfrm>
          <a:off x="560821" y="4605050"/>
          <a:ext cx="2797429" cy="1041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489329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Movement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名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（任意の名称）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Ansible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利用情報 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75016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ホスト指定形式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getSSL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IP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grpSp>
        <p:nvGrpSpPr>
          <p:cNvPr id="17" name="グループ化 16"/>
          <p:cNvGrpSpPr/>
          <p:nvPr/>
        </p:nvGrpSpPr>
        <p:grpSpPr>
          <a:xfrm>
            <a:off x="560821" y="3441081"/>
            <a:ext cx="8130256" cy="996059"/>
            <a:chOff x="224107" y="3232439"/>
            <a:chExt cx="8130256" cy="996059"/>
          </a:xfrm>
        </p:grpSpPr>
        <p:pic>
          <p:nvPicPr>
            <p:cNvPr id="18" name="図 17"/>
            <p:cNvPicPr>
              <a:picLocks noChangeAspect="1"/>
            </p:cNvPicPr>
            <p:nvPr/>
          </p:nvPicPr>
          <p:blipFill rotWithShape="1">
            <a:blip r:embed="rId2"/>
            <a:srcRect l="402" t="2338" b="41846"/>
            <a:stretch/>
          </p:blipFill>
          <p:spPr>
            <a:xfrm>
              <a:off x="224107" y="3233095"/>
              <a:ext cx="8130256" cy="995403"/>
            </a:xfrm>
            <a:prstGeom prst="rect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9" name="正方形/長方形 18"/>
            <p:cNvSpPr/>
            <p:nvPr/>
          </p:nvSpPr>
          <p:spPr>
            <a:xfrm>
              <a:off x="850872" y="3232439"/>
              <a:ext cx="984006" cy="9568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756884" y="3232439"/>
              <a:ext cx="1310070" cy="9568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43995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3.4 Playbook</a:t>
            </a:r>
            <a:r>
              <a:rPr lang="ja-JP" altLang="en-US" dirty="0"/>
              <a:t>の登録（</a:t>
            </a:r>
            <a:r>
              <a:rPr lang="en-US" altLang="ja-JP" dirty="0"/>
              <a:t>1/3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作業実行用</a:t>
            </a:r>
            <a:r>
              <a:rPr lang="en-US" altLang="ja-JP" b="1" dirty="0"/>
              <a:t>Playbook</a:t>
            </a:r>
            <a:r>
              <a:rPr lang="ja-JP" altLang="en-US" b="1" dirty="0"/>
              <a:t>の作成</a:t>
            </a:r>
            <a:r>
              <a:rPr lang="en-US" altLang="ja-JP" b="1" dirty="0"/>
              <a:t>(1/2)</a:t>
            </a:r>
          </a:p>
          <a:p>
            <a:pPr lvl="1"/>
            <a:r>
              <a:rPr lang="ja-JP" altLang="en-US" dirty="0"/>
              <a:t>「</a:t>
            </a:r>
            <a:r>
              <a:rPr lang="ja-JP" altLang="en-US" spc="-150" dirty="0"/>
              <a:t>ターゲットホストの </a:t>
            </a:r>
            <a:r>
              <a:rPr lang="en-US" altLang="ja-JP" spc="-150" dirty="0"/>
              <a:t>/</a:t>
            </a:r>
            <a:r>
              <a:rPr lang="en-US" altLang="ja-JP" spc="-150" dirty="0" err="1"/>
              <a:t>tmp</a:t>
            </a:r>
            <a:r>
              <a:rPr lang="en-US" altLang="ja-JP" spc="-150" dirty="0"/>
              <a:t>/ </a:t>
            </a:r>
            <a:r>
              <a:rPr lang="ja-JP" altLang="en-US" spc="-150" dirty="0"/>
              <a:t>直下に、</a:t>
            </a:r>
            <a:r>
              <a:rPr lang="en-US" altLang="ja-JP" dirty="0"/>
              <a:t>SSL</a:t>
            </a:r>
            <a:r>
              <a:rPr lang="ja-JP" altLang="en-US" dirty="0"/>
              <a:t>証明書ファイル取得のための</a:t>
            </a:r>
            <a:r>
              <a:rPr lang="en-US" altLang="ja-JP" dirty="0"/>
              <a:t>YAML</a:t>
            </a:r>
            <a:r>
              <a:rPr lang="ja-JP" altLang="en-US" dirty="0"/>
              <a:t>ファイルを作成　→　</a:t>
            </a:r>
            <a:r>
              <a:rPr lang="ja-JP" altLang="en-US" spc="-150" dirty="0"/>
              <a:t>作成した</a:t>
            </a:r>
            <a:r>
              <a:rPr lang="en-US" altLang="ja-JP" spc="-150" dirty="0"/>
              <a:t>YAML</a:t>
            </a:r>
            <a:r>
              <a:rPr lang="ja-JP" altLang="en-US" spc="-150" dirty="0"/>
              <a:t>ファイルを</a:t>
            </a:r>
            <a:r>
              <a:rPr lang="en-US" altLang="ja-JP" spc="-150" dirty="0"/>
              <a:t>ITA</a:t>
            </a:r>
            <a:r>
              <a:rPr lang="ja-JP" altLang="en-US" spc="-150" dirty="0"/>
              <a:t>ホストサーバの収集ディレクトリにコピーする　</a:t>
            </a:r>
            <a:r>
              <a:rPr lang="ja-JP" altLang="en-US" dirty="0"/>
              <a:t> → 　</a:t>
            </a:r>
            <a:r>
              <a:rPr lang="en-US" altLang="ja-JP" dirty="0"/>
              <a:t>SSL</a:t>
            </a:r>
            <a:r>
              <a:rPr lang="ja-JP" altLang="en-US" dirty="0"/>
              <a:t>証明書ファイルを</a:t>
            </a:r>
            <a:r>
              <a:rPr lang="en-US" altLang="ja-JP" spc="-150" dirty="0"/>
              <a:t>ITA</a:t>
            </a:r>
            <a:r>
              <a:rPr lang="ja-JP" altLang="en-US" spc="-150" dirty="0"/>
              <a:t>ホストサーバの</a:t>
            </a:r>
            <a:r>
              <a:rPr lang="ja-JP" altLang="en-US" dirty="0"/>
              <a:t>収集ディレクトリにコピーする」という内容です。</a:t>
            </a:r>
            <a:endParaRPr lang="en-US" altLang="ja-JP" dirty="0"/>
          </a:p>
          <a:p>
            <a:pPr lvl="1"/>
            <a:r>
              <a:rPr lang="ja-JP" altLang="en-US" dirty="0"/>
              <a:t>ファイルの収集用ディレクトリについては、</a:t>
            </a:r>
            <a:r>
              <a:rPr lang="en-US" altLang="ja-JP" dirty="0">
                <a:hlinkClick r:id="rId2" action="ppaction://hlinksldjump"/>
              </a:rPr>
              <a:t>『 3.4.1 </a:t>
            </a:r>
            <a:r>
              <a:rPr lang="ja-JP" altLang="en-US" dirty="0">
                <a:hlinkClick r:id="rId2" action="ppaction://hlinksldjump"/>
              </a:rPr>
              <a:t>ファイルの収集用ディレクトリ</a:t>
            </a:r>
            <a:r>
              <a:rPr lang="en-US" altLang="ja-JP" dirty="0">
                <a:hlinkClick r:id="rId2" action="ppaction://hlinksldjump"/>
              </a:rPr>
              <a:t>』</a:t>
            </a:r>
            <a:r>
              <a:rPr lang="ja-JP" altLang="en-US" dirty="0"/>
              <a:t>を参照してください。</a:t>
            </a:r>
            <a:endParaRPr lang="en-US" altLang="ja-JP" dirty="0"/>
          </a:p>
          <a:p>
            <a:pPr lvl="1"/>
            <a:r>
              <a:rPr lang="ja-JP" altLang="en-US" dirty="0"/>
              <a:t>事前にターゲットホストの </a:t>
            </a:r>
            <a:r>
              <a:rPr lang="en-US" altLang="ja-JP" dirty="0"/>
              <a:t>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pki</a:t>
            </a:r>
            <a:r>
              <a:rPr lang="en-US" altLang="ja-JP" dirty="0"/>
              <a:t>/</a:t>
            </a:r>
            <a:r>
              <a:rPr lang="en-US" altLang="ja-JP" dirty="0" err="1"/>
              <a:t>tls</a:t>
            </a:r>
            <a:r>
              <a:rPr lang="en-US" altLang="ja-JP" dirty="0"/>
              <a:t>/certs/ </a:t>
            </a:r>
            <a:r>
              <a:rPr lang="ja-JP" altLang="en-US" dirty="0"/>
              <a:t>直下に、</a:t>
            </a:r>
            <a:r>
              <a:rPr lang="en-US" altLang="ja-JP" dirty="0"/>
              <a:t>SSL</a:t>
            </a:r>
            <a:r>
              <a:rPr lang="ja-JP" altLang="en-US" dirty="0"/>
              <a:t>証明書ファイル（</a:t>
            </a:r>
            <a:r>
              <a:rPr lang="en-US" altLang="ja-JP" dirty="0"/>
              <a:t>test.crt</a:t>
            </a:r>
            <a:r>
              <a:rPr lang="ja-JP" altLang="en-US" dirty="0"/>
              <a:t>）を作成して配置してください。</a:t>
            </a:r>
            <a:endParaRPr lang="en-US" altLang="ja-JP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1799759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3.4 Playbook</a:t>
            </a:r>
            <a:r>
              <a:rPr lang="ja-JP" altLang="en-US" dirty="0"/>
              <a:t>の登録（</a:t>
            </a:r>
            <a:r>
              <a:rPr lang="en-US" altLang="ja-JP" dirty="0"/>
              <a:t>2/3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作業実行用</a:t>
            </a:r>
            <a:r>
              <a:rPr lang="en-US" altLang="ja-JP" b="1" dirty="0"/>
              <a:t>Playbook</a:t>
            </a:r>
            <a:r>
              <a:rPr lang="ja-JP" altLang="en-US" b="1" dirty="0"/>
              <a:t>の作成</a:t>
            </a:r>
            <a:r>
              <a:rPr lang="en-US" altLang="ja-JP" b="1" dirty="0"/>
              <a:t>(2/2)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600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ABC616D9-BD70-45EE-BB07-0650F351AFD5}"/>
              </a:ext>
            </a:extLst>
          </p:cNvPr>
          <p:cNvGrpSpPr/>
          <p:nvPr/>
        </p:nvGrpSpPr>
        <p:grpSpPr>
          <a:xfrm>
            <a:off x="538953" y="1268700"/>
            <a:ext cx="8065120" cy="3672510"/>
            <a:chOff x="538952" y="2780910"/>
            <a:chExt cx="8065120" cy="3672510"/>
          </a:xfrm>
        </p:grpSpPr>
        <p:sp>
          <p:nvSpPr>
            <p:cNvPr id="8" name="正方形/長方形 7"/>
            <p:cNvSpPr/>
            <p:nvPr/>
          </p:nvSpPr>
          <p:spPr bwMode="auto">
            <a:xfrm>
              <a:off x="538952" y="2780910"/>
              <a:ext cx="8065120" cy="36725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noFill/>
              <a:prstDash val="sysDash"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name: make </a:t>
              </a:r>
              <a:r>
                <a:rPr lang="en-US" altLang="ja-JP" sz="105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yaml</a:t>
              </a:r>
              <a:r>
                <a:rPr lang="en-US" altLang="ja-JP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file</a:t>
              </a:r>
            </a:p>
            <a:p>
              <a:r>
                <a:rPr lang="en-US" altLang="ja-JP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altLang="ja-JP" sz="105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blockinfile</a:t>
              </a:r>
              <a:r>
                <a:rPr lang="en-US" altLang="ja-JP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r>
                <a:rPr lang="en-US" altLang="ja-JP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create: yes</a:t>
              </a:r>
            </a:p>
            <a:p>
              <a:r>
                <a:rPr lang="en-US" altLang="ja-JP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mode: 0644</a:t>
              </a:r>
            </a:p>
            <a:p>
              <a:r>
                <a:rPr lang="en-US" altLang="ja-JP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ja-JP" sz="105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insertbefore</a:t>
              </a:r>
              <a:r>
                <a:rPr lang="en-US" altLang="ja-JP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EOF</a:t>
              </a:r>
            </a:p>
            <a:p>
              <a:r>
                <a:rPr lang="en-US" altLang="ja-JP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marker: ""</a:t>
              </a:r>
            </a:p>
            <a:p>
              <a:r>
                <a:rPr lang="en-US" altLang="ja-JP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dest: " /</a:t>
              </a:r>
              <a:r>
                <a:rPr lang="en-US" altLang="ja-JP" sz="105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tmp</a:t>
              </a:r>
              <a:r>
                <a:rPr lang="en-US" altLang="ja-JP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altLang="ja-JP" sz="105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getSSL.yml</a:t>
              </a:r>
              <a:r>
                <a:rPr lang="en-US" altLang="ja-JP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"</a:t>
              </a:r>
            </a:p>
            <a:p>
              <a:r>
                <a:rPr lang="en-US" altLang="ja-JP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content: |</a:t>
              </a:r>
            </a:p>
            <a:p>
              <a:r>
                <a:rPr lang="en-US" altLang="ja-JP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n-US" altLang="ja-JP" sz="105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SSL_file_name</a:t>
              </a:r>
              <a:r>
                <a:rPr lang="en-US" altLang="ja-JP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        : {{ </a:t>
              </a:r>
              <a:r>
                <a:rPr lang="en-US" altLang="ja-JP" sz="105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VAR_ssl_name</a:t>
              </a:r>
              <a:r>
                <a:rPr lang="en-US" altLang="ja-JP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}}</a:t>
              </a:r>
            </a:p>
            <a:p>
              <a:r>
                <a:rPr lang="en-US" altLang="ja-JP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n-US" altLang="ja-JP" sz="105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SSL_file</a:t>
              </a:r>
              <a:r>
                <a:rPr lang="en-US" altLang="ja-JP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: {{ </a:t>
              </a:r>
              <a:r>
                <a:rPr lang="en-US" altLang="ja-JP" sz="105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VAR_ssl_name</a:t>
              </a:r>
              <a:r>
                <a:rPr lang="en-US" altLang="ja-JP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}}</a:t>
              </a:r>
            </a:p>
            <a:p>
              <a:endPara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ja-JP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name: copy the make </a:t>
              </a:r>
              <a:r>
                <a:rPr lang="en-US" altLang="ja-JP" sz="105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yaml</a:t>
              </a:r>
              <a:r>
                <a:rPr lang="en-US" altLang="ja-JP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file to local</a:t>
              </a:r>
            </a:p>
            <a:p>
              <a:r>
                <a:rPr lang="en-US" altLang="ja-JP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fetch:</a:t>
              </a:r>
            </a:p>
            <a:p>
              <a:r>
                <a:rPr lang="en-US" altLang="ja-JP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ja-JP" sz="105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src</a:t>
              </a:r>
              <a:r>
                <a:rPr lang="en-US" altLang="ja-JP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"/</a:t>
              </a:r>
              <a:r>
                <a:rPr lang="en-US" altLang="ja-JP" sz="105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tmp</a:t>
              </a:r>
              <a:r>
                <a:rPr lang="en-US" altLang="ja-JP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altLang="ja-JP" sz="105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getSSL.yml</a:t>
              </a:r>
              <a:r>
                <a:rPr lang="en-US" altLang="ja-JP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"</a:t>
              </a:r>
            </a:p>
            <a:p>
              <a:r>
                <a:rPr lang="en-US" altLang="ja-JP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ja-JP" sz="105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dest</a:t>
              </a:r>
              <a:r>
                <a:rPr lang="en-US" altLang="ja-JP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"{{__</a:t>
              </a:r>
              <a:r>
                <a:rPr lang="en-US" altLang="ja-JP" sz="105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parameter_dir</a:t>
              </a:r>
              <a:r>
                <a:rPr lang="en-US" altLang="ja-JP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 }}/{{ </a:t>
              </a:r>
              <a:r>
                <a:rPr lang="en-US" altLang="ja-JP" sz="105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inventory_hostname</a:t>
              </a:r>
              <a:r>
                <a:rPr lang="en-US" altLang="ja-JP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}}/"</a:t>
              </a:r>
            </a:p>
            <a:p>
              <a:r>
                <a:rPr lang="en-US" altLang="ja-JP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flat: yes</a:t>
              </a:r>
            </a:p>
            <a:p>
              <a:r>
                <a:rPr lang="en-US" altLang="ja-JP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</a:p>
            <a:p>
              <a:r>
                <a:rPr lang="en-US" altLang="ja-JP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name: get SSL file</a:t>
              </a:r>
            </a:p>
            <a:p>
              <a:r>
                <a:rPr lang="en-US" altLang="ja-JP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fetch:</a:t>
              </a:r>
            </a:p>
            <a:p>
              <a:r>
                <a:rPr lang="en-US" altLang="ja-JP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ja-JP" sz="105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src</a:t>
              </a:r>
              <a:r>
                <a:rPr lang="en-US" altLang="ja-JP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"/etc/</a:t>
              </a:r>
              <a:r>
                <a:rPr lang="en-US" altLang="ja-JP" sz="105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pki</a:t>
              </a:r>
              <a:r>
                <a:rPr lang="en-US" altLang="ja-JP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altLang="ja-JP" sz="105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tls</a:t>
              </a:r>
              <a:r>
                <a:rPr lang="en-US" altLang="ja-JP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/certs/{{ </a:t>
              </a:r>
              <a:r>
                <a:rPr lang="en-US" altLang="ja-JP" sz="105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VAR_ssl_name</a:t>
              </a:r>
              <a:r>
                <a:rPr lang="en-US" altLang="ja-JP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}} "</a:t>
              </a:r>
            </a:p>
            <a:p>
              <a:r>
                <a:rPr lang="en-US" altLang="ja-JP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dest: "{{ __</a:t>
              </a:r>
              <a:r>
                <a:rPr lang="en-US" altLang="ja-JP" sz="105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parameters_file_dir</a:t>
              </a:r>
              <a:r>
                <a:rPr lang="en-US" altLang="ja-JP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 }}/{{ </a:t>
              </a:r>
              <a:r>
                <a:rPr lang="en-US" altLang="ja-JP" sz="105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inventory_hostname</a:t>
              </a:r>
              <a:r>
                <a:rPr lang="en-US" altLang="ja-JP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}}/"</a:t>
              </a:r>
            </a:p>
            <a:p>
              <a:r>
                <a:rPr lang="en-US" altLang="ja-JP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flat: yes</a:t>
              </a: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516270" y="2924930"/>
              <a:ext cx="208780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1200" b="1" dirty="0">
                  <a:solidFill>
                    <a:srgbClr val="FFFF00"/>
                  </a:solidFill>
                </a:rPr>
                <a:t>ファイル名：</a:t>
              </a:r>
              <a:r>
                <a:rPr lang="en-US" altLang="ja-JP" sz="1200" b="1" dirty="0" err="1">
                  <a:solidFill>
                    <a:srgbClr val="FFFF00"/>
                  </a:solidFill>
                </a:rPr>
                <a:t>getSSL.yml</a:t>
              </a:r>
              <a:endParaRPr lang="en-US" altLang="ja-JP" sz="120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04940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0E28E418-A8EE-4812-BF1B-72D013E67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3358800"/>
            <a:ext cx="3790800" cy="1404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3.4 Playbook</a:t>
            </a:r>
            <a:r>
              <a:rPr lang="ja-JP" altLang="en-US" dirty="0"/>
              <a:t>の登録（</a:t>
            </a:r>
            <a:r>
              <a:rPr lang="en-US" altLang="ja-JP" dirty="0"/>
              <a:t>3/3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/>
              <a:t>Ansible-Legacy</a:t>
            </a:r>
            <a:r>
              <a:rPr lang="ja-JP" altLang="en-US" b="1" dirty="0"/>
              <a:t>に</a:t>
            </a:r>
            <a:r>
              <a:rPr lang="en-US" altLang="ja-JP" b="1" dirty="0"/>
              <a:t>Playbook</a:t>
            </a:r>
            <a:r>
              <a:rPr lang="ja-JP" altLang="en-US" b="1" dirty="0" err="1"/>
              <a:t>を登</a:t>
            </a:r>
            <a:r>
              <a:rPr lang="ja-JP" altLang="en-US" b="1" dirty="0"/>
              <a:t>録する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作成した作業実行用</a:t>
            </a:r>
            <a:r>
              <a:rPr lang="en-US" altLang="ja-JP" dirty="0"/>
              <a:t>Playbook</a:t>
            </a:r>
            <a:r>
              <a:rPr lang="ja-JP" altLang="en-US" dirty="0" err="1"/>
              <a:t>を登</a:t>
            </a:r>
            <a:r>
              <a:rPr lang="ja-JP" altLang="en-US" dirty="0"/>
              <a:t>録します。 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en-US" altLang="ja-JP" b="1" dirty="0"/>
              <a:t>Ansible-Legacy</a:t>
            </a:r>
            <a:r>
              <a:rPr lang="ja-JP" altLang="en-US" b="1" dirty="0"/>
              <a:t> ＞ </a:t>
            </a:r>
            <a:r>
              <a:rPr lang="en-US" altLang="ja-JP" b="1" dirty="0"/>
              <a:t>Playbook</a:t>
            </a:r>
            <a:r>
              <a:rPr lang="ja-JP" altLang="en-US" b="1" dirty="0"/>
              <a:t>素材集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登録 ＞ 登録開始を押下する。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各項目で下表のように選択または入力し、［登録］ボタンを押下する。</a:t>
            </a:r>
            <a:endParaRPr lang="en-US" altLang="ja-JP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108160"/>
              </p:ext>
            </p:extLst>
          </p:nvPr>
        </p:nvGraphicFramePr>
        <p:xfrm>
          <a:off x="539440" y="4941758"/>
          <a:ext cx="2873819" cy="889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30909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44291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Playbook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素材名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（任意の名称）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Playbook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素材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getSSL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/>
                        <a:t>getSSL.yml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2" name="正方形/長方形 11"/>
          <p:cNvSpPr/>
          <p:nvPr/>
        </p:nvSpPr>
        <p:spPr>
          <a:xfrm>
            <a:off x="868909" y="3389833"/>
            <a:ext cx="828000" cy="13729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692000" y="3389832"/>
            <a:ext cx="1655830" cy="13729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3900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3.4.1</a:t>
            </a:r>
            <a:r>
              <a:rPr lang="ja-JP" altLang="en-US" dirty="0"/>
              <a:t> ファイルの収集用ディレクトリ（</a:t>
            </a:r>
            <a:r>
              <a:rPr lang="en-US" altLang="ja-JP" dirty="0"/>
              <a:t>1/2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収集したファイルは収集用のディレクトリに格納される</a:t>
            </a:r>
            <a:endParaRPr lang="en-US" altLang="ja-JP" b="1" dirty="0"/>
          </a:p>
          <a:p>
            <a:pPr lvl="1"/>
            <a:r>
              <a:rPr lang="ja-JP" altLang="en-US" dirty="0"/>
              <a:t>収集したファイルは、</a:t>
            </a:r>
            <a:r>
              <a:rPr lang="en-US" altLang="ja-JP" dirty="0"/>
              <a:t>ITA</a:t>
            </a:r>
            <a:r>
              <a:rPr lang="ja-JP" altLang="en-US" dirty="0"/>
              <a:t>の予約変数で指定された収集用ディレクトリに格納します。</a:t>
            </a:r>
            <a:endParaRPr lang="en-US" altLang="ja-JP" sz="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>
              <a:solidFill>
                <a:schemeClr val="accent5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6" name="表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096172"/>
              </p:ext>
            </p:extLst>
          </p:nvPr>
        </p:nvGraphicFramePr>
        <p:xfrm>
          <a:off x="519040" y="4149100"/>
          <a:ext cx="8085032" cy="1188720"/>
        </p:xfrm>
        <a:graphic>
          <a:graphicData uri="http://schemas.openxmlformats.org/drawingml/2006/table">
            <a:tbl>
              <a:tblPr firstRow="1" bandRow="1"/>
              <a:tblGrid>
                <a:gridCol w="1597374">
                  <a:extLst>
                    <a:ext uri="{9D8B030D-6E8A-4147-A177-3AD203B41FA5}">
                      <a16:colId xmlns:a16="http://schemas.microsoft.com/office/drawing/2014/main" val="3417584668"/>
                    </a:ext>
                  </a:extLst>
                </a:gridCol>
                <a:gridCol w="2112962">
                  <a:extLst>
                    <a:ext uri="{9D8B030D-6E8A-4147-A177-3AD203B41FA5}">
                      <a16:colId xmlns:a16="http://schemas.microsoft.com/office/drawing/2014/main" val="3039157672"/>
                    </a:ext>
                  </a:extLst>
                </a:gridCol>
                <a:gridCol w="4374696">
                  <a:extLst>
                    <a:ext uri="{9D8B030D-6E8A-4147-A177-3AD203B41FA5}">
                      <a16:colId xmlns:a16="http://schemas.microsoft.com/office/drawing/2014/main" val="2585859975"/>
                    </a:ext>
                  </a:extLst>
                </a:gridCol>
              </a:tblGrid>
              <a:tr h="234197">
                <a:tc>
                  <a:txBody>
                    <a:bodyPr/>
                    <a:lstStyle/>
                    <a:p>
                      <a:endParaRPr kumimoji="1" lang="ja-JP" altLang="en-US" sz="1200" b="1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ITA</a:t>
                      </a:r>
                      <a:r>
                        <a:rPr lang="ja-JP" altLang="en-US" sz="1200" b="1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予約変数</a:t>
                      </a:r>
                      <a:endParaRPr kumimoji="1" lang="ja-JP" altLang="en-US" sz="1200" b="1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200" b="1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変数指定内容</a:t>
                      </a:r>
                      <a:endParaRPr kumimoji="1" lang="ja-JP" altLang="en-US" sz="1200" b="1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8447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ソースファイルの</a:t>
                      </a:r>
                      <a:endParaRPr kumimoji="1" lang="en-US" altLang="ja-JP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r>
                        <a:rPr kumimoji="1" lang="ja-JP" altLang="en-US" sz="1200" b="1" dirty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格納先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__parameter_dir__ 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ja-JP" altLang="en-US" sz="1200" b="1" dirty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作業結果ディレクトリ配下の「</a:t>
                      </a:r>
                      <a:r>
                        <a:rPr lang="en-US" altLang="ja-JP" sz="1200" b="1" dirty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_parameters</a:t>
                      </a:r>
                      <a:r>
                        <a:rPr lang="ja-JP" altLang="en-US" sz="1200" b="1" dirty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」のパス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9014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200" b="1" kern="1200" dirty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収集したファイルの格納先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__parameters_file_dir__ 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ja-JP" altLang="en-US" sz="1200" b="1" dirty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作業結果ディレクトリ配下の「</a:t>
                      </a:r>
                      <a:r>
                        <a:rPr lang="en-US" altLang="ja-JP" sz="1200" b="1" dirty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_parameters_file</a:t>
                      </a:r>
                      <a:r>
                        <a:rPr lang="ja-JP" altLang="en-US" sz="1200" b="1" dirty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」のパス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50616"/>
                  </a:ext>
                </a:extLst>
              </a:tr>
            </a:tbl>
          </a:graphicData>
        </a:graphic>
      </p:graphicFrame>
      <p:sp>
        <p:nvSpPr>
          <p:cNvPr id="38" name="正方形/長方形 37"/>
          <p:cNvSpPr/>
          <p:nvPr/>
        </p:nvSpPr>
        <p:spPr bwMode="auto">
          <a:xfrm>
            <a:off x="538953" y="2557259"/>
            <a:ext cx="8065120" cy="6721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  <a:prstDash val="sysDash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dest: "{{ __</a:t>
            </a:r>
            <a:r>
              <a:rPr lang="en-US" altLang="ja-JP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parameters_file_dir</a:t>
            </a:r>
            <a:r>
              <a:rPr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 }}/{{ </a:t>
            </a:r>
            <a:r>
              <a:rPr lang="en-US" altLang="ja-JP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inventory_hostname</a:t>
            </a:r>
            <a:r>
              <a:rPr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}}/"</a:t>
            </a:r>
          </a:p>
        </p:txBody>
      </p:sp>
      <p:sp>
        <p:nvSpPr>
          <p:cNvPr id="64" name="正方形/長方形 63"/>
          <p:cNvSpPr/>
          <p:nvPr/>
        </p:nvSpPr>
        <p:spPr>
          <a:xfrm>
            <a:off x="1403560" y="2677287"/>
            <a:ext cx="2592360" cy="432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7306948" y="2677286"/>
            <a:ext cx="12236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1200" b="1" dirty="0" err="1">
                <a:solidFill>
                  <a:srgbClr val="FFFF00"/>
                </a:solidFill>
              </a:rPr>
              <a:t>getSSL.yml</a:t>
            </a:r>
            <a:endParaRPr lang="en-US" altLang="ja-JP" sz="1200" b="1" dirty="0">
              <a:solidFill>
                <a:srgbClr val="FFFF00"/>
              </a:solidFill>
            </a:endParaRPr>
          </a:p>
          <a:p>
            <a:pPr algn="r"/>
            <a:r>
              <a:rPr lang="ja-JP" altLang="en-US" sz="1200" b="1" dirty="0">
                <a:solidFill>
                  <a:srgbClr val="FFFF00"/>
                </a:solidFill>
              </a:rPr>
              <a:t>下から</a:t>
            </a:r>
            <a:r>
              <a:rPr lang="en-US" altLang="ja-JP" sz="1200" b="1" dirty="0">
                <a:solidFill>
                  <a:srgbClr val="FFFF00"/>
                </a:solidFill>
              </a:rPr>
              <a:t>2</a:t>
            </a:r>
            <a:r>
              <a:rPr lang="ja-JP" altLang="en-US" sz="1200" b="1" dirty="0">
                <a:solidFill>
                  <a:srgbClr val="FFFF00"/>
                </a:solidFill>
              </a:rPr>
              <a:t>行目</a:t>
            </a:r>
          </a:p>
        </p:txBody>
      </p:sp>
      <p:sp>
        <p:nvSpPr>
          <p:cNvPr id="76" name="正方形/長方形 75"/>
          <p:cNvSpPr/>
          <p:nvPr/>
        </p:nvSpPr>
        <p:spPr>
          <a:xfrm>
            <a:off x="467430" y="3868888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>
                <a:solidFill>
                  <a:srgbClr val="002060"/>
                </a:solidFill>
              </a:rPr>
              <a:t>パスの変数</a:t>
            </a:r>
          </a:p>
        </p:txBody>
      </p:sp>
      <p:sp>
        <p:nvSpPr>
          <p:cNvPr id="77" name="正方形/長方形 76"/>
          <p:cNvSpPr/>
          <p:nvPr/>
        </p:nvSpPr>
        <p:spPr>
          <a:xfrm>
            <a:off x="538953" y="4860977"/>
            <a:ext cx="8065119" cy="4581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矢印コネクタ 77"/>
          <p:cNvCxnSpPr/>
          <p:nvPr/>
        </p:nvCxnSpPr>
        <p:spPr bwMode="auto">
          <a:xfrm>
            <a:off x="3779890" y="3109347"/>
            <a:ext cx="0" cy="175163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ysDot"/>
            <a:round/>
            <a:headEnd type="oval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正方形/長方形 10"/>
          <p:cNvSpPr/>
          <p:nvPr/>
        </p:nvSpPr>
        <p:spPr>
          <a:xfrm>
            <a:off x="3865840" y="3503097"/>
            <a:ext cx="46647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このディレクトリが指定されている</a:t>
            </a:r>
          </a:p>
        </p:txBody>
      </p:sp>
    </p:spTree>
    <p:extLst>
      <p:ext uri="{BB962C8B-B14F-4D97-AF65-F5344CB8AC3E}">
        <p14:creationId xmlns:p14="http://schemas.microsoft.com/office/powerpoint/2010/main" val="9630508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3.4.1</a:t>
            </a:r>
            <a:r>
              <a:rPr lang="ja-JP" altLang="en-US" dirty="0"/>
              <a:t> ファイルの収集用ディレクトリ（</a:t>
            </a:r>
            <a:r>
              <a:rPr lang="en-US" altLang="ja-JP" dirty="0"/>
              <a:t>2/2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180000" lvl="1" indent="0">
              <a:buNone/>
            </a:pPr>
            <a:r>
              <a:rPr lang="ja-JP" altLang="en-US" dirty="0"/>
              <a:t>収集用のディレクトリは、下記のようなファイルの階層構造になっています。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600" dirty="0"/>
          </a:p>
        </p:txBody>
      </p:sp>
      <p:sp>
        <p:nvSpPr>
          <p:cNvPr id="121" name="正方形/長方形 120"/>
          <p:cNvSpPr/>
          <p:nvPr/>
        </p:nvSpPr>
        <p:spPr>
          <a:xfrm>
            <a:off x="538953" y="1988800"/>
            <a:ext cx="8086517" cy="367251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  <a:lumOff val="50000"/>
                </a:schemeClr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122" name="グループ化 121"/>
          <p:cNvGrpSpPr/>
          <p:nvPr/>
        </p:nvGrpSpPr>
        <p:grpSpPr>
          <a:xfrm>
            <a:off x="1137738" y="2408454"/>
            <a:ext cx="3202551" cy="2593606"/>
            <a:chOff x="4015310" y="4181171"/>
            <a:chExt cx="2993458" cy="2625684"/>
          </a:xfrm>
        </p:grpSpPr>
        <p:sp>
          <p:nvSpPr>
            <p:cNvPr id="135" name="正方形/長方形 134"/>
            <p:cNvSpPr/>
            <p:nvPr/>
          </p:nvSpPr>
          <p:spPr>
            <a:xfrm>
              <a:off x="4015310" y="4181171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上位ディレクトリ</a:t>
              </a:r>
            </a:p>
          </p:txBody>
        </p:sp>
        <p:sp>
          <p:nvSpPr>
            <p:cNvPr id="136" name="正方形/長方形 135"/>
            <p:cNvSpPr/>
            <p:nvPr/>
          </p:nvSpPr>
          <p:spPr>
            <a:xfrm>
              <a:off x="4731161" y="4568635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_parameters</a:t>
              </a:r>
              <a:endPara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37" name="正方形/長方形 136"/>
            <p:cNvSpPr/>
            <p:nvPr/>
          </p:nvSpPr>
          <p:spPr>
            <a:xfrm>
              <a:off x="5164433" y="4956100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localhost</a:t>
              </a:r>
              <a:endPara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38" name="正方形/長方形 137"/>
            <p:cNvSpPr/>
            <p:nvPr/>
          </p:nvSpPr>
          <p:spPr>
            <a:xfrm>
              <a:off x="5577061" y="5343565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 defTabSz="457200"/>
              <a:r>
                <a:rPr kumimoji="0" lang="en-US" altLang="ja-JP" sz="1200" b="1" kern="0" dirty="0" err="1">
                  <a:solidFill>
                    <a:prstClr val="white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SAMPLE.yml</a:t>
              </a:r>
              <a:endPara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39" name="正方形/長方形 138"/>
            <p:cNvSpPr/>
            <p:nvPr/>
          </p:nvSpPr>
          <p:spPr>
            <a:xfrm>
              <a:off x="4731161" y="5731030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_</a:t>
              </a:r>
              <a:r>
                <a:rPr kumimoji="0" lang="en-US" altLang="ja-JP" sz="12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parameters_file</a:t>
              </a:r>
              <a:endPara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40" name="正方形/長方形 139"/>
            <p:cNvSpPr/>
            <p:nvPr/>
          </p:nvSpPr>
          <p:spPr>
            <a:xfrm>
              <a:off x="5164433" y="6118495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localhost</a:t>
              </a:r>
              <a:endPara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41" name="正方形/長方形 140"/>
            <p:cNvSpPr/>
            <p:nvPr/>
          </p:nvSpPr>
          <p:spPr>
            <a:xfrm>
              <a:off x="5577064" y="6505960"/>
              <a:ext cx="1431704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test.txt</a:t>
              </a:r>
            </a:p>
          </p:txBody>
        </p:sp>
        <p:cxnSp>
          <p:nvCxnSpPr>
            <p:cNvPr id="142" name="カギ線コネクタ 141"/>
            <p:cNvCxnSpPr>
              <a:endCxn id="139" idx="1"/>
            </p:cNvCxnSpPr>
            <p:nvPr/>
          </p:nvCxnSpPr>
          <p:spPr>
            <a:xfrm rot="16200000" flipH="1">
              <a:off x="3808335" y="4958651"/>
              <a:ext cx="1399413" cy="446240"/>
            </a:xfrm>
            <a:prstGeom prst="bentConnector2">
              <a:avLst/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143" name="直線コネクタ 142"/>
            <p:cNvCxnSpPr>
              <a:stCxn id="136" idx="1"/>
            </p:cNvCxnSpPr>
            <p:nvPr/>
          </p:nvCxnSpPr>
          <p:spPr>
            <a:xfrm flipH="1" flipV="1">
              <a:off x="4284921" y="4719082"/>
              <a:ext cx="446240" cy="1"/>
            </a:xfrm>
            <a:prstGeom prst="line">
              <a:avLst/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144" name="カギ線コネクタ 143"/>
            <p:cNvCxnSpPr>
              <a:endCxn id="137" idx="1"/>
            </p:cNvCxnSpPr>
            <p:nvPr/>
          </p:nvCxnSpPr>
          <p:spPr>
            <a:xfrm>
              <a:off x="4792601" y="4869529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145" name="カギ線コネクタ 144"/>
            <p:cNvCxnSpPr/>
            <p:nvPr/>
          </p:nvCxnSpPr>
          <p:spPr>
            <a:xfrm>
              <a:off x="5205229" y="5256993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146" name="カギ線コネクタ 145"/>
            <p:cNvCxnSpPr/>
            <p:nvPr/>
          </p:nvCxnSpPr>
          <p:spPr>
            <a:xfrm>
              <a:off x="4792601" y="6031923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147" name="カギ線コネクタ 146"/>
            <p:cNvCxnSpPr/>
            <p:nvPr/>
          </p:nvCxnSpPr>
          <p:spPr>
            <a:xfrm>
              <a:off x="5205229" y="6412904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</p:grpSp>
      <p:cxnSp>
        <p:nvCxnSpPr>
          <p:cNvPr id="123" name="直線コネクタ 122"/>
          <p:cNvCxnSpPr/>
          <p:nvPr/>
        </p:nvCxnSpPr>
        <p:spPr>
          <a:xfrm>
            <a:off x="3569893" y="2926165"/>
            <a:ext cx="363801" cy="0"/>
          </a:xfrm>
          <a:prstGeom prst="line">
            <a:avLst/>
          </a:prstGeom>
          <a:noFill/>
          <a:ln w="12700" cap="flat" cmpd="sng" algn="ctr">
            <a:solidFill>
              <a:schemeClr val="accent5">
                <a:lumMod val="75000"/>
                <a:lumOff val="25000"/>
              </a:schemeClr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24" name="テキスト ボックス 123"/>
          <p:cNvSpPr txBox="1"/>
          <p:nvPr/>
        </p:nvSpPr>
        <p:spPr>
          <a:xfrm>
            <a:off x="3917285" y="2791186"/>
            <a:ext cx="28870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収集結果ディレクトリ（名称固定）</a:t>
            </a:r>
          </a:p>
        </p:txBody>
      </p:sp>
      <p:cxnSp>
        <p:nvCxnSpPr>
          <p:cNvPr id="125" name="直線コネクタ 124"/>
          <p:cNvCxnSpPr/>
          <p:nvPr/>
        </p:nvCxnSpPr>
        <p:spPr>
          <a:xfrm>
            <a:off x="4014981" y="3315168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26" name="テキスト ボックス 125"/>
          <p:cNvSpPr txBox="1"/>
          <p:nvPr/>
        </p:nvSpPr>
        <p:spPr>
          <a:xfrm>
            <a:off x="4362372" y="3180190"/>
            <a:ext cx="41701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ホスト名（機器一覧に登録されているものが収集対象）</a:t>
            </a:r>
          </a:p>
        </p:txBody>
      </p:sp>
      <p:cxnSp>
        <p:nvCxnSpPr>
          <p:cNvPr id="127" name="直線コネクタ 126"/>
          <p:cNvCxnSpPr/>
          <p:nvPr/>
        </p:nvCxnSpPr>
        <p:spPr>
          <a:xfrm>
            <a:off x="4479140" y="3704172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28" name="テキスト ボックス 127"/>
          <p:cNvSpPr txBox="1"/>
          <p:nvPr/>
        </p:nvSpPr>
        <p:spPr>
          <a:xfrm>
            <a:off x="4826532" y="3569193"/>
            <a:ext cx="37989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収集結果ファイル</a:t>
            </a:r>
          </a:p>
        </p:txBody>
      </p:sp>
      <p:cxnSp>
        <p:nvCxnSpPr>
          <p:cNvPr id="129" name="直線コネクタ 128"/>
          <p:cNvCxnSpPr/>
          <p:nvPr/>
        </p:nvCxnSpPr>
        <p:spPr>
          <a:xfrm>
            <a:off x="3569893" y="4080638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30" name="テキスト ボックス 129"/>
          <p:cNvSpPr txBox="1"/>
          <p:nvPr/>
        </p:nvSpPr>
        <p:spPr>
          <a:xfrm>
            <a:off x="3917284" y="3945659"/>
            <a:ext cx="461526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収集結果ディレクトリファイルアップロード用（名称固定）</a:t>
            </a:r>
          </a:p>
        </p:txBody>
      </p:sp>
      <p:cxnSp>
        <p:nvCxnSpPr>
          <p:cNvPr id="131" name="直線コネクタ 130"/>
          <p:cNvCxnSpPr/>
          <p:nvPr/>
        </p:nvCxnSpPr>
        <p:spPr>
          <a:xfrm>
            <a:off x="4031390" y="4457103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32" name="テキスト ボックス 131"/>
          <p:cNvSpPr txBox="1"/>
          <p:nvPr/>
        </p:nvSpPr>
        <p:spPr>
          <a:xfrm>
            <a:off x="4378781" y="4322125"/>
            <a:ext cx="415376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ホスト名（機器一覧に登録されているものが収集対象）</a:t>
            </a:r>
          </a:p>
        </p:txBody>
      </p:sp>
      <p:cxnSp>
        <p:nvCxnSpPr>
          <p:cNvPr id="133" name="直線コネクタ 132"/>
          <p:cNvCxnSpPr/>
          <p:nvPr/>
        </p:nvCxnSpPr>
        <p:spPr>
          <a:xfrm>
            <a:off x="4495549" y="4833569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34" name="テキスト ボックス 133"/>
          <p:cNvSpPr txBox="1"/>
          <p:nvPr/>
        </p:nvSpPr>
        <p:spPr>
          <a:xfrm>
            <a:off x="4842941" y="4698590"/>
            <a:ext cx="293936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ファイルアップロード対象ファイル</a:t>
            </a:r>
          </a:p>
        </p:txBody>
      </p:sp>
      <p:sp>
        <p:nvSpPr>
          <p:cNvPr id="148" name="正方形/長方形 147"/>
          <p:cNvSpPr/>
          <p:nvPr/>
        </p:nvSpPr>
        <p:spPr>
          <a:xfrm>
            <a:off x="467430" y="1703470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>
                <a:solidFill>
                  <a:srgbClr val="002060"/>
                </a:solidFill>
              </a:rPr>
              <a:t>ファイルの階層構造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5313082" y="5172654"/>
            <a:ext cx="30964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収集したファイル</a:t>
            </a:r>
          </a:p>
        </p:txBody>
      </p:sp>
      <p:cxnSp>
        <p:nvCxnSpPr>
          <p:cNvPr id="35" name="直線コネクタ 34"/>
          <p:cNvCxnSpPr/>
          <p:nvPr/>
        </p:nvCxnSpPr>
        <p:spPr>
          <a:xfrm>
            <a:off x="5148080" y="5002060"/>
            <a:ext cx="165002" cy="2527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602954" y="4822727"/>
            <a:ext cx="23128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収集結果を配置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r>
              <a:rPr lang="ja-JP" altLang="en-US" sz="2000" b="1" dirty="0">
                <a:solidFill>
                  <a:srgbClr val="FF0000"/>
                </a:solidFill>
              </a:rPr>
              <a:t>するディレクトリ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1903590" y="3951156"/>
            <a:ext cx="6268910" cy="293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/>
          <p:cNvCxnSpPr/>
          <p:nvPr/>
        </p:nvCxnSpPr>
        <p:spPr>
          <a:xfrm flipH="1">
            <a:off x="1556018" y="4244928"/>
            <a:ext cx="347572" cy="5576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2808576" y="4688652"/>
            <a:ext cx="5363923" cy="293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1876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3.5 Movement-Playbook</a:t>
            </a:r>
            <a:r>
              <a:rPr lang="ja-JP" altLang="en-US" dirty="0"/>
              <a:t>紐付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/>
              <a:t>Movement</a:t>
            </a:r>
            <a:r>
              <a:rPr lang="ja-JP" altLang="en-US" b="1" dirty="0"/>
              <a:t>と</a:t>
            </a:r>
            <a:r>
              <a:rPr lang="en-US" altLang="ja-JP" b="1" dirty="0"/>
              <a:t>Playbook</a:t>
            </a:r>
            <a:r>
              <a:rPr lang="ja-JP" altLang="en-US" b="1" dirty="0"/>
              <a:t>を紐付ける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登録した</a:t>
            </a:r>
            <a:r>
              <a:rPr lang="en-US" altLang="ja-JP" dirty="0"/>
              <a:t>Movement</a:t>
            </a:r>
            <a:r>
              <a:rPr lang="ja-JP" altLang="en-US" dirty="0"/>
              <a:t>と</a:t>
            </a:r>
            <a:r>
              <a:rPr lang="en-US" altLang="ja-JP" dirty="0"/>
              <a:t>Playbook</a:t>
            </a:r>
            <a:r>
              <a:rPr lang="ja-JP" altLang="en-US" dirty="0"/>
              <a:t>を紐付けます。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en-US" altLang="ja-JP" b="1" dirty="0"/>
              <a:t>Ansible-Legacy</a:t>
            </a:r>
            <a:r>
              <a:rPr lang="ja-JP" altLang="en-US" b="1" dirty="0"/>
              <a:t> ＞ </a:t>
            </a:r>
            <a:r>
              <a:rPr lang="en-US" altLang="ja-JP" b="1" dirty="0"/>
              <a:t>Movement-Playbook</a:t>
            </a:r>
            <a:r>
              <a:rPr lang="ja-JP" altLang="en-US" b="1" dirty="0"/>
              <a:t>紐付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登録 ＞ 登録開始を押下する。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各項目で下表のように選択または入力し、［登録］ボタンを押下する。</a:t>
            </a:r>
            <a:endParaRPr lang="en-US" altLang="ja-JP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980678"/>
              </p:ext>
            </p:extLst>
          </p:nvPr>
        </p:nvGraphicFramePr>
        <p:xfrm>
          <a:off x="539439" y="4762662"/>
          <a:ext cx="3858069" cy="874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906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278509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Movement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Playbook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素材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インクルード順序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getSSL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getSSL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2"/>
          <a:srcRect t="1" b="36031"/>
          <a:stretch/>
        </p:blipFill>
        <p:spPr>
          <a:xfrm>
            <a:off x="539440" y="3284980"/>
            <a:ext cx="6268864" cy="1224170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7" name="正方形/長方形 6"/>
          <p:cNvSpPr/>
          <p:nvPr/>
        </p:nvSpPr>
        <p:spPr>
          <a:xfrm>
            <a:off x="1067084" y="3304291"/>
            <a:ext cx="1704666" cy="10729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771749" y="3304823"/>
            <a:ext cx="1625759" cy="10729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398958" y="3304290"/>
            <a:ext cx="1078717" cy="10729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0883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3.6</a:t>
            </a:r>
            <a:r>
              <a:rPr lang="ja-JP" altLang="en-US" dirty="0"/>
              <a:t> ファイル名の登録（</a:t>
            </a:r>
            <a:r>
              <a:rPr lang="en-US" altLang="ja-JP" dirty="0"/>
              <a:t>1/3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具体値登録用メニューを作成する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ファイル名（</a:t>
            </a:r>
            <a:r>
              <a:rPr lang="en-US" altLang="ja-JP" dirty="0"/>
              <a:t>test.crt</a:t>
            </a:r>
            <a:r>
              <a:rPr lang="ja-JP" altLang="en-US" dirty="0"/>
              <a:t>）を登録するためのパラメータシートを作成します。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ja-JP" altLang="en-US" b="1" dirty="0"/>
              <a:t>メニュー作成 ＞ メニュー定義・作成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［作成］ボタンを押下する。</a:t>
            </a:r>
            <a:endParaRPr lang="en-US" altLang="ja-JP" dirty="0"/>
          </a:p>
          <a:p>
            <a:pPr marL="0" indent="0">
              <a:buNone/>
            </a:pPr>
            <a:endParaRPr lang="en-US" altLang="ja-JP" sz="1600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252833" y="836712"/>
            <a:ext cx="8639767" cy="5688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1800" ker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600" kern="0"/>
          </a:p>
        </p:txBody>
      </p:sp>
      <p:sp>
        <p:nvSpPr>
          <p:cNvPr id="11" name="正方形/長方形 10"/>
          <p:cNvSpPr/>
          <p:nvPr/>
        </p:nvSpPr>
        <p:spPr>
          <a:xfrm>
            <a:off x="467430" y="3076963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1.</a:t>
            </a:r>
            <a:r>
              <a:rPr lang="ja-JP" altLang="en-US" sz="1200" b="1" dirty="0">
                <a:solidFill>
                  <a:srgbClr val="FF0000"/>
                </a:solidFill>
              </a:rPr>
              <a:t>基本情報</a:t>
            </a: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72985"/>
              </p:ext>
            </p:extLst>
          </p:nvPr>
        </p:nvGraphicFramePr>
        <p:xfrm>
          <a:off x="539440" y="3356990"/>
          <a:ext cx="7486830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365633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7604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メニュー名（任意の名称）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作成対象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表示順序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SSL</a:t>
                      </a:r>
                      <a:r>
                        <a:rPr kumimoji="1" lang="ja-JP" altLang="en-US" sz="1200" dirty="0"/>
                        <a:t>証明書名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パラメータシート（ホスト</a:t>
                      </a:r>
                      <a:r>
                        <a:rPr kumimoji="1" lang="en-US" altLang="ja-JP" sz="1200" dirty="0"/>
                        <a:t>/</a:t>
                      </a:r>
                      <a:r>
                        <a:rPr kumimoji="1" lang="ja-JP" altLang="en-US" sz="1200" dirty="0"/>
                        <a:t>オペレーションあり）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4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4" name="正方形/長方形 13"/>
          <p:cNvSpPr/>
          <p:nvPr/>
        </p:nvSpPr>
        <p:spPr>
          <a:xfrm>
            <a:off x="467430" y="4191014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2.</a:t>
            </a:r>
            <a:r>
              <a:rPr lang="ja-JP" altLang="en-US" sz="1200" b="1" dirty="0">
                <a:solidFill>
                  <a:srgbClr val="FF0000"/>
                </a:solidFill>
              </a:rPr>
              <a:t>対象メニューグループ</a:t>
            </a: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657890"/>
              </p:ext>
            </p:extLst>
          </p:nvPr>
        </p:nvGraphicFramePr>
        <p:xfrm>
          <a:off x="539440" y="4471041"/>
          <a:ext cx="7485698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365633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759268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入力用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代入値自動登録用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参照用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入力用（デフォルト）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代入値自動登録用（デフォルト）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参照用（デフォルト）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6" name="正方形/長方形 15"/>
          <p:cNvSpPr/>
          <p:nvPr/>
        </p:nvSpPr>
        <p:spPr>
          <a:xfrm>
            <a:off x="467430" y="5305065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3.</a:t>
            </a:r>
            <a:r>
              <a:rPr lang="ja-JP" altLang="en-US" sz="1200" b="1" dirty="0">
                <a:solidFill>
                  <a:srgbClr val="FF0000"/>
                </a:solidFill>
              </a:rPr>
              <a:t>項目</a:t>
            </a:r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686990"/>
              </p:ext>
            </p:extLst>
          </p:nvPr>
        </p:nvGraphicFramePr>
        <p:xfrm>
          <a:off x="539440" y="5585092"/>
          <a:ext cx="5289868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653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454468">
                  <a:extLst>
                    <a:ext uri="{9D8B030D-6E8A-4147-A177-3AD203B41FA5}">
                      <a16:colId xmlns:a16="http://schemas.microsoft.com/office/drawing/2014/main" val="2474417197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項目名（任意の名称）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入力方式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最大バイト数（任意の値）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ファイル名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文字列（単一行）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13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(2)</a:t>
            </a:r>
            <a:r>
              <a:rPr lang="ja-JP" altLang="en-US" dirty="0"/>
              <a:t> 作業環境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作業環境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本書で使用する作業環境は以下の通りです。</a:t>
            </a:r>
            <a:endParaRPr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2117" y="6063765"/>
            <a:ext cx="8639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※1 ITA</a:t>
            </a:r>
            <a:r>
              <a:rPr lang="ja-JP" altLang="en-US" sz="1200" dirty="0"/>
              <a:t>は</a:t>
            </a:r>
            <a:r>
              <a:rPr lang="en-US" altLang="ja-JP" sz="1200" dirty="0"/>
              <a:t>RHEL7</a:t>
            </a:r>
            <a:r>
              <a:rPr lang="ja-JP" altLang="en-US" sz="1200" dirty="0"/>
              <a:t>系および</a:t>
            </a:r>
            <a:r>
              <a:rPr lang="en-US" altLang="ja-JP" sz="1200" dirty="0"/>
              <a:t>RHEL8</a:t>
            </a:r>
            <a:r>
              <a:rPr lang="ja-JP" altLang="en-US" sz="1200" dirty="0"/>
              <a:t>系の</a:t>
            </a:r>
            <a:r>
              <a:rPr lang="en-US" altLang="ja-JP" sz="1200" dirty="0"/>
              <a:t>OS</a:t>
            </a:r>
            <a:r>
              <a:rPr lang="ja-JP" altLang="en-US" sz="1200" dirty="0"/>
              <a:t>で導入いただけます。</a:t>
            </a:r>
            <a:endParaRPr lang="en-US" altLang="ja-JP" sz="1200" dirty="0"/>
          </a:p>
          <a:p>
            <a:r>
              <a:rPr lang="en-US" altLang="ja-JP" sz="1200" dirty="0"/>
              <a:t>※2 Ansible</a:t>
            </a:r>
            <a:r>
              <a:rPr lang="ja-JP" altLang="en-US" sz="1200" dirty="0"/>
              <a:t>の動作対象となれる</a:t>
            </a:r>
            <a:r>
              <a:rPr lang="en-US" altLang="ja-JP" sz="1200" dirty="0"/>
              <a:t>OS</a:t>
            </a:r>
            <a:r>
              <a:rPr lang="ja-JP" altLang="en-US" sz="1200" dirty="0"/>
              <a:t>であれば、問題なくご利用いただけます。</a:t>
            </a:r>
            <a:endParaRPr kumimoji="1" lang="ja-JP" altLang="en-US" sz="1200" dirty="0"/>
          </a:p>
        </p:txBody>
      </p:sp>
      <p:sp>
        <p:nvSpPr>
          <p:cNvPr id="7" name="正方形/長方形 6"/>
          <p:cNvSpPr/>
          <p:nvPr/>
        </p:nvSpPr>
        <p:spPr>
          <a:xfrm>
            <a:off x="7370119" y="2276840"/>
            <a:ext cx="1175655" cy="3062188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CentOS</a:t>
            </a:r>
            <a:r>
              <a:rPr kumimoji="1" lang="ja-JP" altLang="en-US" sz="16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16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7</a:t>
            </a:r>
          </a:p>
          <a:p>
            <a:pPr algn="ctr"/>
            <a:r>
              <a:rPr lang="ja-JP" altLang="en-US" sz="16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（</a:t>
            </a:r>
            <a:r>
              <a:rPr lang="en-US" altLang="ja-JP" sz="16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※</a:t>
            </a:r>
            <a:r>
              <a:rPr lang="ja-JP" altLang="en-US" sz="16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２）</a:t>
            </a:r>
            <a:endParaRPr kumimoji="1" lang="en-US" altLang="ja-JP" sz="16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120707" y="2275852"/>
            <a:ext cx="4902586" cy="3063176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CentOS</a:t>
            </a:r>
            <a:r>
              <a:rPr kumimoji="1" lang="ja-JP" altLang="en-US" sz="16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16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7</a:t>
            </a:r>
          </a:p>
          <a:p>
            <a:pPr algn="ctr"/>
            <a:r>
              <a:rPr kumimoji="1" lang="ja-JP" altLang="en-US" sz="16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（</a:t>
            </a:r>
            <a:r>
              <a:rPr kumimoji="1" lang="en-US" altLang="ja-JP" sz="16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※1</a:t>
            </a:r>
            <a:r>
              <a:rPr kumimoji="1" lang="ja-JP" altLang="en-US" sz="16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0" y="3469903"/>
            <a:ext cx="854817" cy="854817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277948" y="3182294"/>
            <a:ext cx="1762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Google Chrome</a:t>
            </a:r>
            <a:endParaRPr kumimoji="1" lang="ja-JP" altLang="en-US" sz="13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6789896" y="3926188"/>
            <a:ext cx="59018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1763923" y="3926188"/>
            <a:ext cx="59018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グループ化 2"/>
          <p:cNvGrpSpPr/>
          <p:nvPr/>
        </p:nvGrpSpPr>
        <p:grpSpPr>
          <a:xfrm>
            <a:off x="2354105" y="3135785"/>
            <a:ext cx="4435791" cy="1580806"/>
            <a:chOff x="2084372" y="3170027"/>
            <a:chExt cx="4435791" cy="1580806"/>
          </a:xfrm>
        </p:grpSpPr>
        <p:sp>
          <p:nvSpPr>
            <p:cNvPr id="14" name="正方形/長方形 13"/>
            <p:cNvSpPr/>
            <p:nvPr/>
          </p:nvSpPr>
          <p:spPr>
            <a:xfrm>
              <a:off x="2084372" y="3170027"/>
              <a:ext cx="1951564" cy="158080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Exastro</a:t>
              </a:r>
            </a:p>
            <a:p>
              <a:pPr algn="ctr"/>
              <a:r>
                <a:rPr kumimoji="1" lang="en-US" altLang="ja-JP" sz="16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IT</a:t>
              </a:r>
              <a:r>
                <a:rPr kumimoji="1" lang="ja-JP" altLang="en-US" sz="16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 </a:t>
              </a:r>
              <a:r>
                <a:rPr kumimoji="1" lang="en-US" altLang="ja-JP" sz="16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Automation</a:t>
              </a:r>
            </a:p>
            <a:p>
              <a:pPr algn="ctr"/>
              <a:r>
                <a:rPr kumimoji="1" lang="en-US" altLang="ja-JP" sz="16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v1.10.0</a:t>
              </a: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4568599" y="3170027"/>
              <a:ext cx="1951564" cy="158080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Ansible</a:t>
              </a:r>
            </a:p>
            <a:p>
              <a:pPr algn="ctr"/>
              <a:r>
                <a:rPr kumimoji="1" lang="en-US" altLang="ja-JP" sz="16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2.11.10</a:t>
              </a:r>
            </a:p>
          </p:txBody>
        </p:sp>
        <p:cxnSp>
          <p:nvCxnSpPr>
            <p:cNvPr id="16" name="直線矢印コネクタ 15"/>
            <p:cNvCxnSpPr/>
            <p:nvPr/>
          </p:nvCxnSpPr>
          <p:spPr>
            <a:xfrm>
              <a:off x="3981331" y="3960430"/>
              <a:ext cx="590182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図 16">
            <a:extLst>
              <a:ext uri="{FF2B5EF4-FFF2-40B4-BE49-F238E27FC236}">
                <a16:creationId xmlns:a16="http://schemas.microsoft.com/office/drawing/2014/main" id="{96A852E4-C8BD-46C4-B27A-1C69271549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9" t="10638" r="9010" b="9118"/>
          <a:stretch/>
        </p:blipFill>
        <p:spPr>
          <a:xfrm>
            <a:off x="999893" y="3648892"/>
            <a:ext cx="318689" cy="316292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0D346D3-877E-4C9C-A8E3-91A21E0CC0E9}"/>
              </a:ext>
            </a:extLst>
          </p:cNvPr>
          <p:cNvSpPr txBox="1"/>
          <p:nvPr/>
        </p:nvSpPr>
        <p:spPr>
          <a:xfrm>
            <a:off x="257483" y="4251082"/>
            <a:ext cx="1762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Windows10</a:t>
            </a:r>
            <a:endParaRPr kumimoji="1" lang="ja-JP" altLang="en-US" sz="13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58784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3.6</a:t>
            </a:r>
            <a:r>
              <a:rPr lang="ja-JP" altLang="en-US" dirty="0"/>
              <a:t> ファイル名の登録（</a:t>
            </a:r>
            <a:r>
              <a:rPr lang="en-US" altLang="ja-JP" dirty="0"/>
              <a:t>2/3</a:t>
            </a:r>
            <a:r>
              <a:rPr lang="ja-JP" altLang="en-US" dirty="0"/>
              <a:t>）</a:t>
            </a: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252833" y="836712"/>
            <a:ext cx="8639767" cy="5688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1800" ker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600" kern="0"/>
          </a:p>
        </p:txBody>
      </p:sp>
      <p:sp>
        <p:nvSpPr>
          <p:cNvPr id="13" name="ストライプ矢印 12"/>
          <p:cNvSpPr/>
          <p:nvPr/>
        </p:nvSpPr>
        <p:spPr bwMode="auto">
          <a:xfrm rot="5400000">
            <a:off x="1234904" y="849472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39440" y="1556740"/>
            <a:ext cx="8065120" cy="4680650"/>
          </a:xfrm>
          <a:prstGeom prst="rect">
            <a:avLst/>
          </a:prstGeom>
          <a:solidFill>
            <a:srgbClr val="FFFFCC"/>
          </a:solidFill>
          <a:ln w="19050">
            <a:noFill/>
            <a:prstDash val="solid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67430" y="1306316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>
                <a:solidFill>
                  <a:srgbClr val="002060"/>
                </a:solidFill>
              </a:rPr>
              <a:t>作成されたメニュー</a:t>
            </a: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2"/>
          <a:srcRect r="38549" b="25490"/>
          <a:stretch/>
        </p:blipFill>
        <p:spPr>
          <a:xfrm>
            <a:off x="766074" y="3260144"/>
            <a:ext cx="2582352" cy="2379674"/>
          </a:xfrm>
          <a:prstGeom prst="rect">
            <a:avLst/>
          </a:prstGeom>
        </p:spPr>
      </p:pic>
      <p:sp>
        <p:nvSpPr>
          <p:cNvPr id="22" name="正方形/長方形 21"/>
          <p:cNvSpPr/>
          <p:nvPr/>
        </p:nvSpPr>
        <p:spPr>
          <a:xfrm>
            <a:off x="1858536" y="4975995"/>
            <a:ext cx="492024" cy="639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350199" y="4975995"/>
            <a:ext cx="492024" cy="639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792" y="3589521"/>
            <a:ext cx="4905738" cy="1720919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25" name="正方形/長方形 24"/>
          <p:cNvSpPr/>
          <p:nvPr/>
        </p:nvSpPr>
        <p:spPr>
          <a:xfrm>
            <a:off x="2844545" y="4975995"/>
            <a:ext cx="492024" cy="639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7596421" y="3933071"/>
            <a:ext cx="792109" cy="7831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吹き出し 28"/>
          <p:cNvSpPr/>
          <p:nvPr/>
        </p:nvSpPr>
        <p:spPr bwMode="auto">
          <a:xfrm flipH="1">
            <a:off x="4746706" y="2040318"/>
            <a:ext cx="3453485" cy="930327"/>
          </a:xfrm>
          <a:prstGeom prst="wedgeRoundRectCallout">
            <a:avLst>
              <a:gd name="adj1" fmla="val -43121"/>
              <a:gd name="adj2" fmla="val 153675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4799713" y="2254897"/>
            <a:ext cx="33564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［登録開始］ボタンを押下すると、作成した項目が確認できる。</a:t>
            </a:r>
          </a:p>
        </p:txBody>
      </p:sp>
      <p:sp>
        <p:nvSpPr>
          <p:cNvPr id="31" name="角丸四角形吹き出し 30"/>
          <p:cNvSpPr/>
          <p:nvPr/>
        </p:nvSpPr>
        <p:spPr bwMode="auto">
          <a:xfrm flipH="1">
            <a:off x="755470" y="2043087"/>
            <a:ext cx="3024420" cy="931114"/>
          </a:xfrm>
          <a:prstGeom prst="wedgeRoundRectCallout">
            <a:avLst>
              <a:gd name="adj1" fmla="val 23113"/>
              <a:gd name="adj2" fmla="val 239994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28193" y="2253572"/>
            <a:ext cx="2807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［</a:t>
            </a:r>
            <a:r>
              <a:rPr lang="en-US" altLang="ja-JP" sz="1600" dirty="0">
                <a:solidFill>
                  <a:srgbClr val="FF0000"/>
                </a:solidFill>
              </a:rPr>
              <a:t>SSL</a:t>
            </a:r>
            <a:r>
              <a:rPr lang="ja-JP" altLang="en-US" sz="1600" dirty="0">
                <a:solidFill>
                  <a:srgbClr val="FF0000"/>
                </a:solidFill>
              </a:rPr>
              <a:t>証明書名］メニューが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ja-JP" altLang="en-US" sz="1600" dirty="0">
                <a:solidFill>
                  <a:srgbClr val="FF0000"/>
                </a:solidFill>
              </a:rPr>
              <a:t>作成された。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00" y="4763144"/>
            <a:ext cx="943200" cy="260392"/>
          </a:xfrm>
          <a:prstGeom prst="rect">
            <a:avLst/>
          </a:prstGeom>
        </p:spPr>
      </p:pic>
      <p:sp>
        <p:nvSpPr>
          <p:cNvPr id="23" name="正方形/長方形 22"/>
          <p:cNvSpPr/>
          <p:nvPr/>
        </p:nvSpPr>
        <p:spPr>
          <a:xfrm>
            <a:off x="755470" y="4776663"/>
            <a:ext cx="936130" cy="233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3154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3.6</a:t>
            </a:r>
            <a:r>
              <a:rPr lang="ja-JP" altLang="en-US" dirty="0"/>
              <a:t> ファイル名の登録（</a:t>
            </a:r>
            <a:r>
              <a:rPr lang="en-US" altLang="ja-JP" dirty="0"/>
              <a:t>3/3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ファイル名を登録する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作成したパラメータシートにファイル名（</a:t>
            </a:r>
            <a:r>
              <a:rPr lang="en-US" altLang="ja-JP" dirty="0"/>
              <a:t>test.crt</a:t>
            </a:r>
            <a:r>
              <a:rPr lang="ja-JP" altLang="en-US" dirty="0"/>
              <a:t>）を登録します。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ja-JP" altLang="en-US" b="1" dirty="0"/>
              <a:t>入力用 ＞ </a:t>
            </a:r>
            <a:r>
              <a:rPr lang="en-US" altLang="ja-JP" b="1" dirty="0"/>
              <a:t>SSL</a:t>
            </a:r>
            <a:r>
              <a:rPr lang="ja-JP" altLang="en-US" b="1" dirty="0"/>
              <a:t>証明書名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登録 ＞ 登録開始を押下する。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各項目で下表のように選択または入力し、［登録］ボタンを押下する。</a:t>
            </a:r>
            <a:endParaRPr lang="en-US" altLang="ja-JP" dirty="0"/>
          </a:p>
          <a:p>
            <a:pPr marL="0" indent="0">
              <a:buNone/>
            </a:pPr>
            <a:endParaRPr lang="en-US" altLang="ja-JP" sz="1600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252833" y="836712"/>
            <a:ext cx="8639767" cy="5688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1800" ker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600" kern="0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257512"/>
              </p:ext>
            </p:extLst>
          </p:nvPr>
        </p:nvGraphicFramePr>
        <p:xfrm>
          <a:off x="539440" y="4860450"/>
          <a:ext cx="4802766" cy="944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37773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1570090">
                  <a:extLst>
                    <a:ext uri="{9D8B030D-6E8A-4147-A177-3AD203B41FA5}">
                      <a16:colId xmlns:a16="http://schemas.microsoft.com/office/drawing/2014/main" val="853392425"/>
                    </a:ext>
                  </a:extLst>
                </a:gridCol>
                <a:gridCol w="1894903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ホスト名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オペレーション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パラメータ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97375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ファイル名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targethost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getSSL1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test.crt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0" y="3381352"/>
            <a:ext cx="7944959" cy="1247949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26" name="正方形/長方形 25"/>
          <p:cNvSpPr/>
          <p:nvPr/>
        </p:nvSpPr>
        <p:spPr>
          <a:xfrm>
            <a:off x="852147" y="3381352"/>
            <a:ext cx="2423673" cy="1247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3275819" y="3381352"/>
            <a:ext cx="3888539" cy="1247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7164360" y="3381352"/>
            <a:ext cx="1320038" cy="1247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3975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3.7</a:t>
            </a:r>
            <a:r>
              <a:rPr lang="ja-JP" altLang="en-US" dirty="0"/>
              <a:t> 代入値自動登録設定の登録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代入値自動登録設定を登録する</a:t>
            </a:r>
            <a:endParaRPr lang="en-US" altLang="ja-JP" b="1" dirty="0"/>
          </a:p>
          <a:p>
            <a:pPr lvl="1"/>
            <a:r>
              <a:rPr lang="ja-JP" altLang="en-US" dirty="0"/>
              <a:t>収集するファイル名（具体値）を、</a:t>
            </a:r>
            <a:r>
              <a:rPr lang="en-US" altLang="ja-JP" dirty="0"/>
              <a:t>Playbook</a:t>
            </a:r>
            <a:r>
              <a:rPr lang="ja-JP" altLang="en-US" dirty="0"/>
              <a:t>内の変数に紐づけます。（［ファイル名：</a:t>
            </a:r>
            <a:r>
              <a:rPr lang="en-US" altLang="ja-JP" dirty="0"/>
              <a:t> test.crt</a:t>
            </a:r>
            <a:r>
              <a:rPr lang="ja-JP" altLang="en-US" dirty="0"/>
              <a:t>］［変数名：</a:t>
            </a:r>
            <a:r>
              <a:rPr lang="en-US" altLang="ja-JP" dirty="0" err="1"/>
              <a:t>VAR_ssl_name</a:t>
            </a:r>
            <a:r>
              <a:rPr lang="ja-JP" altLang="en-US" dirty="0"/>
              <a:t>］）</a:t>
            </a:r>
            <a:endParaRPr lang="en-US" altLang="ja-JP" dirty="0"/>
          </a:p>
          <a:p>
            <a:pPr lvl="1"/>
            <a:r>
              <a:rPr lang="ja-JP" altLang="en-US" dirty="0"/>
              <a:t>ファイル名を別のパラメータシートに登録しておき（</a:t>
            </a:r>
            <a:r>
              <a:rPr lang="en-US" altLang="ja-JP" dirty="0">
                <a:hlinkClick r:id="rId2" action="ppaction://hlinksldjump"/>
              </a:rPr>
              <a:t>『3.6 </a:t>
            </a:r>
            <a:r>
              <a:rPr lang="ja-JP" altLang="en-US" dirty="0">
                <a:hlinkClick r:id="rId2" action="ppaction://hlinksldjump"/>
              </a:rPr>
              <a:t>ファイル名の登録</a:t>
            </a:r>
            <a:r>
              <a:rPr lang="en-US" altLang="ja-JP" dirty="0">
                <a:hlinkClick r:id="rId2" action="ppaction://hlinksldjump"/>
              </a:rPr>
              <a:t>』</a:t>
            </a:r>
            <a:r>
              <a:rPr lang="ja-JP" altLang="en-US" dirty="0"/>
              <a:t>で登録済み）、代入値自動登録設定でパラメータシートの項目名と</a:t>
            </a:r>
            <a:r>
              <a:rPr lang="en-US" altLang="ja-JP" dirty="0"/>
              <a:t>Playbook</a:t>
            </a:r>
            <a:r>
              <a:rPr lang="ja-JP" altLang="en-US" dirty="0"/>
              <a:t>内の変数を紐づけておくと、変数の具体値が自動的に設定されます。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en-US" altLang="ja-JP" b="1" dirty="0"/>
              <a:t>Ansible-Legacy</a:t>
            </a:r>
            <a:r>
              <a:rPr lang="ja-JP" altLang="en-US" b="1" dirty="0"/>
              <a:t> ＞ </a:t>
            </a:r>
            <a:r>
              <a:rPr lang="zh-TW" altLang="en-US" b="1" dirty="0"/>
              <a:t>代入値自動登録設定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登録 ＞ 登録開始を押下する。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各項目で下表のように選択または入力し、［登録］ボタンを押下する。</a:t>
            </a:r>
            <a:endParaRPr lang="en-US" altLang="ja-JP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3"/>
          <a:srcRect b="38950"/>
          <a:stretch/>
        </p:blipFill>
        <p:spPr>
          <a:xfrm>
            <a:off x="539440" y="3974913"/>
            <a:ext cx="6197435" cy="902581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4"/>
          <a:srcRect r="38371" b="15623"/>
          <a:stretch/>
        </p:blipFill>
        <p:spPr>
          <a:xfrm>
            <a:off x="6979428" y="3986128"/>
            <a:ext cx="1156588" cy="819356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864682" y="4012032"/>
            <a:ext cx="5872193" cy="828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961543" y="4012032"/>
            <a:ext cx="1174473" cy="828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/>
          <p:cNvSpPr/>
          <p:nvPr/>
        </p:nvSpPr>
        <p:spPr>
          <a:xfrm>
            <a:off x="6768902" y="3915130"/>
            <a:ext cx="178499" cy="962365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645849"/>
              </p:ext>
            </p:extLst>
          </p:nvPr>
        </p:nvGraphicFramePr>
        <p:xfrm>
          <a:off x="539440" y="4975768"/>
          <a:ext cx="7669071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12900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1310681">
                  <a:extLst>
                    <a:ext uri="{9D8B030D-6E8A-4147-A177-3AD203B41FA5}">
                      <a16:colId xmlns:a16="http://schemas.microsoft.com/office/drawing/2014/main" val="853392425"/>
                    </a:ext>
                  </a:extLst>
                </a:gridCol>
                <a:gridCol w="158183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581830">
                  <a:extLst>
                    <a:ext uri="{9D8B030D-6E8A-4147-A177-3AD203B41FA5}">
                      <a16:colId xmlns:a16="http://schemas.microsoft.com/office/drawing/2014/main" val="2831136714"/>
                    </a:ext>
                  </a:extLst>
                </a:gridCol>
                <a:gridCol w="1581830">
                  <a:extLst>
                    <a:ext uri="{9D8B030D-6E8A-4147-A177-3AD203B41FA5}">
                      <a16:colId xmlns:a16="http://schemas.microsoft.com/office/drawing/2014/main" val="3949621305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パラメータシート（</a:t>
                      </a:r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From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登録方式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ja-JP" sz="1200" b="1" dirty="0" err="1">
                          <a:solidFill>
                            <a:schemeClr val="bg1"/>
                          </a:solidFill>
                          <a:effectLst/>
                        </a:rPr>
                        <a:t>IaC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変数</a:t>
                      </a:r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(To)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89943"/>
                  </a:ext>
                </a:extLst>
              </a:tr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メニューグループ：メニュー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項目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Movement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Value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変数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291978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変数名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1200" dirty="0"/>
                        <a:t>代入値自動登録用：</a:t>
                      </a:r>
                      <a:endParaRPr kumimoji="1" lang="en-US" altLang="zh-TW" sz="1200" dirty="0"/>
                    </a:p>
                    <a:p>
                      <a:pPr algn="ctr"/>
                      <a:r>
                        <a:rPr kumimoji="1" lang="en-US" altLang="zh-TW" sz="1200" dirty="0"/>
                        <a:t>SSL</a:t>
                      </a:r>
                      <a:r>
                        <a:rPr kumimoji="1" lang="zh-TW" altLang="en-US" sz="1200" dirty="0"/>
                        <a:t>証明書名</a:t>
                      </a:r>
                      <a:endParaRPr kumimoji="1" lang="en-US" altLang="ja-JP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パラメータ</a:t>
                      </a:r>
                      <a:r>
                        <a:rPr kumimoji="1" lang="en-US" altLang="ja-JP" sz="1200" dirty="0"/>
                        <a:t>/</a:t>
                      </a:r>
                      <a:r>
                        <a:rPr kumimoji="1" lang="ja-JP" altLang="en-US" sz="1200" dirty="0"/>
                        <a:t>ファイル名</a:t>
                      </a:r>
                      <a:endParaRPr kumimoji="1" lang="en-US" altLang="ja-JP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Value</a:t>
                      </a:r>
                      <a:r>
                        <a:rPr kumimoji="1" lang="ja-JP" altLang="en-US" sz="1200" dirty="0"/>
                        <a:t>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getSSL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/>
                        <a:t>VAR_ssl_name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0228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3.8</a:t>
            </a:r>
            <a:r>
              <a:rPr lang="ja-JP" altLang="en-US" dirty="0"/>
              <a:t> 収集値を登録するパラメータシートの作成（</a:t>
            </a:r>
            <a:r>
              <a:rPr lang="en-US" altLang="ja-JP" dirty="0"/>
              <a:t>1/3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収集した値を登録するパラメータシートを作成する</a:t>
            </a:r>
            <a:endParaRPr lang="en-US" altLang="ja-JP" b="1" dirty="0"/>
          </a:p>
          <a:p>
            <a:pPr lvl="1"/>
            <a:r>
              <a:rPr lang="ja-JP" altLang="en-US" dirty="0"/>
              <a:t>［</a:t>
            </a:r>
            <a:r>
              <a:rPr lang="en-US" altLang="ja-JP" dirty="0"/>
              <a:t>SSL</a:t>
            </a:r>
            <a:r>
              <a:rPr lang="ja-JP" altLang="en-US" dirty="0"/>
              <a:t>証明書］メニューを作成します。</a:t>
            </a:r>
            <a:endParaRPr lang="en-US" altLang="ja-JP" dirty="0"/>
          </a:p>
          <a:p>
            <a:pPr lvl="1"/>
            <a:r>
              <a:rPr lang="ja-JP" altLang="en-US" dirty="0"/>
              <a:t>「ファイル名」「ファイル」の</a:t>
            </a:r>
            <a:r>
              <a:rPr lang="en-US" altLang="ja-JP" dirty="0"/>
              <a:t>2</a:t>
            </a:r>
            <a:r>
              <a:rPr lang="ja-JP" altLang="en-US" dirty="0" err="1"/>
              <a:t>つの</a:t>
            </a:r>
            <a:r>
              <a:rPr lang="ja-JP" altLang="en-US" dirty="0"/>
              <a:t>項目を設置します。「ファイル」からは収集したファイルがダウンロードできるようになります。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ja-JP" altLang="en-US" b="1" dirty="0"/>
              <a:t>メニュー作成 ＞ メニュー定義・作成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［作成］ボタンを押下する。</a:t>
            </a:r>
            <a:endParaRPr lang="en-US" altLang="ja-JP" dirty="0"/>
          </a:p>
          <a:p>
            <a:pPr marL="0" indent="0">
              <a:buNone/>
            </a:pPr>
            <a:endParaRPr lang="en-US" altLang="ja-JP" sz="1600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252833" y="836712"/>
            <a:ext cx="8639767" cy="5688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1800" ker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600" kern="0"/>
          </a:p>
        </p:txBody>
      </p:sp>
      <p:sp>
        <p:nvSpPr>
          <p:cNvPr id="25" name="正方形/長方形 24"/>
          <p:cNvSpPr/>
          <p:nvPr/>
        </p:nvSpPr>
        <p:spPr>
          <a:xfrm>
            <a:off x="467430" y="3897552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1.</a:t>
            </a:r>
            <a:r>
              <a:rPr lang="ja-JP" altLang="en-US" sz="1200" b="1" dirty="0">
                <a:solidFill>
                  <a:srgbClr val="FF0000"/>
                </a:solidFill>
              </a:rPr>
              <a:t>基本情報</a:t>
            </a:r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366547"/>
              </p:ext>
            </p:extLst>
          </p:nvPr>
        </p:nvGraphicFramePr>
        <p:xfrm>
          <a:off x="539440" y="4149100"/>
          <a:ext cx="7486830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365633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7604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メニュー名（任意の名称）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作成対象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表示順序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SSL</a:t>
                      </a:r>
                      <a:r>
                        <a:rPr kumimoji="1" lang="ja-JP" altLang="en-US" sz="1200" dirty="0"/>
                        <a:t>証明書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パラメータシート（ホスト</a:t>
                      </a:r>
                      <a:r>
                        <a:rPr kumimoji="1" lang="en-US" altLang="ja-JP" sz="1200" dirty="0"/>
                        <a:t>/</a:t>
                      </a:r>
                      <a:r>
                        <a:rPr kumimoji="1" lang="ja-JP" altLang="en-US" sz="1200" dirty="0"/>
                        <a:t>オペレーションあり）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27" name="正方形/長方形 26"/>
          <p:cNvSpPr/>
          <p:nvPr/>
        </p:nvSpPr>
        <p:spPr>
          <a:xfrm>
            <a:off x="467430" y="5027623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2.</a:t>
            </a:r>
            <a:r>
              <a:rPr lang="ja-JP" altLang="en-US" sz="1200" b="1" dirty="0">
                <a:solidFill>
                  <a:srgbClr val="FF0000"/>
                </a:solidFill>
              </a:rPr>
              <a:t>対象メニューグループ</a:t>
            </a:r>
          </a:p>
        </p:txBody>
      </p:sp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636512"/>
              </p:ext>
            </p:extLst>
          </p:nvPr>
        </p:nvGraphicFramePr>
        <p:xfrm>
          <a:off x="539440" y="5279171"/>
          <a:ext cx="7485698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365633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759268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入力用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代入値自動登録用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参照用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入力用（デフォルト）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代入値自動登録用（デフォルト）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参照用（デフォルト）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1963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吹き出し 8"/>
          <p:cNvSpPr/>
          <p:nvPr/>
        </p:nvSpPr>
        <p:spPr bwMode="auto">
          <a:xfrm>
            <a:off x="1907630" y="2525568"/>
            <a:ext cx="5209637" cy="2304320"/>
          </a:xfrm>
          <a:prstGeom prst="wedgeRoundRectCallout">
            <a:avLst>
              <a:gd name="adj1" fmla="val -11514"/>
              <a:gd name="adj2" fmla="val -66581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008" y="3197530"/>
            <a:ext cx="2379009" cy="153936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3.8</a:t>
            </a:r>
            <a:r>
              <a:rPr lang="ja-JP" altLang="en-US" dirty="0"/>
              <a:t> 収集値を登録するパラメータシートの作成（</a:t>
            </a:r>
            <a:r>
              <a:rPr lang="en-US" altLang="ja-JP" dirty="0"/>
              <a:t>2/3</a:t>
            </a:r>
            <a:r>
              <a:rPr lang="ja-JP" altLang="en-US" dirty="0"/>
              <a:t>）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467430" y="832397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3.</a:t>
            </a:r>
            <a:r>
              <a:rPr lang="ja-JP" altLang="en-US" sz="1200" b="1" dirty="0">
                <a:solidFill>
                  <a:srgbClr val="FF0000"/>
                </a:solidFill>
              </a:rPr>
              <a:t>項目</a:t>
            </a: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751091"/>
              </p:ext>
            </p:extLst>
          </p:nvPr>
        </p:nvGraphicFramePr>
        <p:xfrm>
          <a:off x="539440" y="1112424"/>
          <a:ext cx="6513448" cy="883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21674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221674">
                  <a:extLst>
                    <a:ext uri="{9D8B030D-6E8A-4147-A177-3AD203B41FA5}">
                      <a16:colId xmlns:a16="http://schemas.microsoft.com/office/drawing/2014/main" val="1034361829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項目名（任意の名称）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入力方式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最大バイト数（任意の値）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ファイル名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文字列（単一行）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ファイル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ファイルアップロード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1000000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869999"/>
                  </a:ext>
                </a:extLst>
              </a:tr>
            </a:tbl>
          </a:graphicData>
        </a:graphic>
      </p:graphicFrame>
      <p:sp>
        <p:nvSpPr>
          <p:cNvPr id="10" name="正方形/長方形 9"/>
          <p:cNvSpPr/>
          <p:nvPr/>
        </p:nvSpPr>
        <p:spPr>
          <a:xfrm>
            <a:off x="3364325" y="2607228"/>
            <a:ext cx="22962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「項目」は以下を入力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3417140" y="3209538"/>
            <a:ext cx="2251758" cy="512081"/>
            <a:chOff x="8269309" y="5034354"/>
            <a:chExt cx="2079143" cy="476175"/>
          </a:xfrm>
        </p:grpSpPr>
        <p:sp>
          <p:nvSpPr>
            <p:cNvPr id="15" name="正方形/長方形 14"/>
            <p:cNvSpPr/>
            <p:nvPr/>
          </p:nvSpPr>
          <p:spPr>
            <a:xfrm>
              <a:off x="9604147" y="5034354"/>
              <a:ext cx="473102" cy="141698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9226175" y="5179427"/>
              <a:ext cx="1122277" cy="165551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9226175" y="5344978"/>
              <a:ext cx="1122277" cy="165551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8528554" y="5034354"/>
              <a:ext cx="422132" cy="141698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8269309" y="5179427"/>
              <a:ext cx="960070" cy="165551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8269309" y="5344978"/>
              <a:ext cx="960070" cy="165551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6" name="テキスト ボックス 35"/>
          <p:cNvSpPr txBox="1"/>
          <p:nvPr/>
        </p:nvSpPr>
        <p:spPr>
          <a:xfrm>
            <a:off x="1907630" y="3153643"/>
            <a:ext cx="1164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200" b="1" dirty="0">
                <a:solidFill>
                  <a:srgbClr val="FF0000"/>
                </a:solidFill>
              </a:rPr>
              <a:t>項目名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907630" y="3465579"/>
            <a:ext cx="1164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200" b="1" dirty="0">
                <a:solidFill>
                  <a:srgbClr val="FF0000"/>
                </a:solidFill>
              </a:rPr>
              <a:t>入力方式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907630" y="3805545"/>
            <a:ext cx="1164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200" b="1" dirty="0">
                <a:solidFill>
                  <a:srgbClr val="FF0000"/>
                </a:solidFill>
              </a:rPr>
              <a:t>最大バイト数</a:t>
            </a:r>
          </a:p>
        </p:txBody>
      </p:sp>
      <p:cxnSp>
        <p:nvCxnSpPr>
          <p:cNvPr id="39" name="直線コネクタ 38"/>
          <p:cNvCxnSpPr>
            <a:stCxn id="18" idx="1"/>
            <a:endCxn id="36" idx="3"/>
          </p:cNvCxnSpPr>
          <p:nvPr/>
        </p:nvCxnSpPr>
        <p:spPr>
          <a:xfrm flipH="1">
            <a:off x="3072521" y="3285730"/>
            <a:ext cx="625387" cy="64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1" idx="1"/>
            <a:endCxn id="37" idx="3"/>
          </p:cNvCxnSpPr>
          <p:nvPr/>
        </p:nvCxnSpPr>
        <p:spPr>
          <a:xfrm flipH="1">
            <a:off x="3072521" y="3454567"/>
            <a:ext cx="344619" cy="1495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24" idx="1"/>
            <a:endCxn id="38" idx="3"/>
          </p:cNvCxnSpPr>
          <p:nvPr/>
        </p:nvCxnSpPr>
        <p:spPr>
          <a:xfrm flipH="1">
            <a:off x="3072521" y="3632602"/>
            <a:ext cx="344619" cy="3114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5952376" y="3150178"/>
            <a:ext cx="1164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</a:rPr>
              <a:t>項目名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952376" y="3436477"/>
            <a:ext cx="1164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</a:rPr>
              <a:t>入力方式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952376" y="3707860"/>
            <a:ext cx="116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</a:rPr>
              <a:t>ファイル最大バイト数</a:t>
            </a:r>
          </a:p>
        </p:txBody>
      </p:sp>
      <p:cxnSp>
        <p:nvCxnSpPr>
          <p:cNvPr id="57" name="直線コネクタ 56"/>
          <p:cNvCxnSpPr/>
          <p:nvPr/>
        </p:nvCxnSpPr>
        <p:spPr>
          <a:xfrm flipV="1">
            <a:off x="5361356" y="3286791"/>
            <a:ext cx="615084" cy="32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5644733" y="3458917"/>
            <a:ext cx="336291" cy="139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5644733" y="3636951"/>
            <a:ext cx="336291" cy="3017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8145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ストライプ矢印 17"/>
          <p:cNvSpPr/>
          <p:nvPr/>
        </p:nvSpPr>
        <p:spPr bwMode="auto">
          <a:xfrm rot="5400000">
            <a:off x="1234904" y="849472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39440" y="1556740"/>
            <a:ext cx="8065120" cy="4680650"/>
          </a:xfrm>
          <a:prstGeom prst="rect">
            <a:avLst/>
          </a:prstGeom>
          <a:solidFill>
            <a:srgbClr val="FFFFCC"/>
          </a:solidFill>
          <a:ln w="19050">
            <a:noFill/>
            <a:prstDash val="solid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67430" y="1306316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>
                <a:solidFill>
                  <a:srgbClr val="002060"/>
                </a:solidFill>
              </a:rPr>
              <a:t>作成されたメニュー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3.8</a:t>
            </a:r>
            <a:r>
              <a:rPr lang="ja-JP" altLang="en-US" dirty="0"/>
              <a:t> 収集値を登録するパラメータシートの作成（</a:t>
            </a:r>
            <a:r>
              <a:rPr lang="en-US" altLang="ja-JP" dirty="0"/>
              <a:t>3/3</a:t>
            </a:r>
            <a:r>
              <a:rPr lang="ja-JP" altLang="en-US" dirty="0"/>
              <a:t>）</a:t>
            </a:r>
          </a:p>
        </p:txBody>
      </p:sp>
      <p:grpSp>
        <p:nvGrpSpPr>
          <p:cNvPr id="41" name="グループ化 40"/>
          <p:cNvGrpSpPr/>
          <p:nvPr/>
        </p:nvGrpSpPr>
        <p:grpSpPr>
          <a:xfrm>
            <a:off x="3482791" y="3925132"/>
            <a:ext cx="4905739" cy="1387409"/>
            <a:chOff x="4735965" y="2229683"/>
            <a:chExt cx="5616782" cy="1588501"/>
          </a:xfrm>
        </p:grpSpPr>
        <p:pic>
          <p:nvPicPr>
            <p:cNvPr id="42" name="図 41"/>
            <p:cNvPicPr>
              <a:picLocks noChangeAspect="1"/>
            </p:cNvPicPr>
            <p:nvPr/>
          </p:nvPicPr>
          <p:blipFill rotWithShape="1">
            <a:blip r:embed="rId2"/>
            <a:srcRect b="17567"/>
            <a:stretch/>
          </p:blipFill>
          <p:spPr>
            <a:xfrm>
              <a:off x="4735965" y="2229683"/>
              <a:ext cx="5616782" cy="1588501"/>
            </a:xfrm>
            <a:prstGeom prst="rect">
              <a:avLst/>
            </a:prstGeom>
          </p:spPr>
        </p:pic>
        <p:sp>
          <p:nvSpPr>
            <p:cNvPr id="43" name="正方形/長方形 42"/>
            <p:cNvSpPr/>
            <p:nvPr/>
          </p:nvSpPr>
          <p:spPr>
            <a:xfrm>
              <a:off x="8325717" y="2584202"/>
              <a:ext cx="2027029" cy="92099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" name="角丸四角形吹き出し 22"/>
          <p:cNvSpPr/>
          <p:nvPr/>
        </p:nvSpPr>
        <p:spPr bwMode="auto">
          <a:xfrm flipH="1">
            <a:off x="4746706" y="1979194"/>
            <a:ext cx="3453485" cy="930327"/>
          </a:xfrm>
          <a:prstGeom prst="wedgeRoundRectCallout">
            <a:avLst>
              <a:gd name="adj1" fmla="val -20954"/>
              <a:gd name="adj2" fmla="val 189105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3"/>
          <a:srcRect r="38549" b="25490"/>
          <a:stretch/>
        </p:blipFill>
        <p:spPr>
          <a:xfrm>
            <a:off x="766074" y="3260144"/>
            <a:ext cx="2582352" cy="2379674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1858536" y="4975995"/>
            <a:ext cx="492024" cy="639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2350199" y="4975995"/>
            <a:ext cx="492024" cy="639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2844545" y="4975995"/>
            <a:ext cx="492024" cy="639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00" y="4763144"/>
            <a:ext cx="943200" cy="260392"/>
          </a:xfrm>
          <a:prstGeom prst="rect">
            <a:avLst/>
          </a:prstGeom>
        </p:spPr>
      </p:pic>
      <p:sp>
        <p:nvSpPr>
          <p:cNvPr id="33" name="正方形/長方形 32"/>
          <p:cNvSpPr/>
          <p:nvPr/>
        </p:nvSpPr>
        <p:spPr>
          <a:xfrm>
            <a:off x="755470" y="4333304"/>
            <a:ext cx="936130" cy="233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4799713" y="2193773"/>
            <a:ext cx="33564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［登録開始］ボタンを押下すると、作成した項目が確認できる。</a:t>
            </a:r>
          </a:p>
        </p:txBody>
      </p:sp>
      <p:sp>
        <p:nvSpPr>
          <p:cNvPr id="25" name="角丸四角形吹き出し 24"/>
          <p:cNvSpPr/>
          <p:nvPr/>
        </p:nvSpPr>
        <p:spPr bwMode="auto">
          <a:xfrm flipH="1">
            <a:off x="755470" y="1978407"/>
            <a:ext cx="3024420" cy="931114"/>
          </a:xfrm>
          <a:prstGeom prst="wedgeRoundRectCallout">
            <a:avLst>
              <a:gd name="adj1" fmla="val 22761"/>
              <a:gd name="adj2" fmla="val 200027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828193" y="2188892"/>
            <a:ext cx="2807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［</a:t>
            </a:r>
            <a:r>
              <a:rPr lang="en-US" altLang="ja-JP" sz="1600" dirty="0">
                <a:solidFill>
                  <a:srgbClr val="FF0000"/>
                </a:solidFill>
              </a:rPr>
              <a:t>SSL</a:t>
            </a:r>
            <a:r>
              <a:rPr lang="ja-JP" altLang="en-US" sz="1600" dirty="0">
                <a:solidFill>
                  <a:srgbClr val="FF0000"/>
                </a:solidFill>
              </a:rPr>
              <a:t>証明書］メニューが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ja-JP" altLang="en-US" sz="1600" dirty="0">
                <a:solidFill>
                  <a:srgbClr val="FF0000"/>
                </a:solidFill>
              </a:rPr>
              <a:t>作成された。</a:t>
            </a:r>
          </a:p>
        </p:txBody>
      </p:sp>
    </p:spTree>
    <p:extLst>
      <p:ext uri="{BB962C8B-B14F-4D97-AF65-F5344CB8AC3E}">
        <p14:creationId xmlns:p14="http://schemas.microsoft.com/office/powerpoint/2010/main" val="39071259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3.9 </a:t>
            </a:r>
            <a:r>
              <a:rPr lang="ja-JP" altLang="en-US" dirty="0"/>
              <a:t>収集項目値管理の登録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収集項目値管理を登録する</a:t>
            </a:r>
            <a:endParaRPr lang="en-US" altLang="ja-JP" b="1" dirty="0"/>
          </a:p>
          <a:p>
            <a:pPr lvl="1"/>
            <a:r>
              <a:rPr lang="ja-JP" altLang="en-US" dirty="0"/>
              <a:t>収集した値をパラメータシートに自動登録するよう設定します。</a:t>
            </a:r>
            <a:endParaRPr lang="en-US" altLang="ja-JP" dirty="0"/>
          </a:p>
          <a:p>
            <a:pPr lvl="1"/>
            <a:r>
              <a:rPr lang="ja-JP" altLang="en-US" dirty="0"/>
              <a:t>収集項目（</a:t>
            </a:r>
            <a:r>
              <a:rPr lang="en-US" altLang="ja-JP" dirty="0"/>
              <a:t>FROM</a:t>
            </a:r>
            <a:r>
              <a:rPr lang="ja-JP" altLang="en-US" dirty="0"/>
              <a:t>）の</a:t>
            </a:r>
            <a:r>
              <a:rPr lang="en-US" altLang="ja-JP" dirty="0"/>
              <a:t>YAML</a:t>
            </a:r>
            <a:r>
              <a:rPr lang="ja-JP" altLang="en-US" dirty="0"/>
              <a:t>ファイル名・変数名と、パラメータシート（</a:t>
            </a:r>
            <a:r>
              <a:rPr lang="en-US" altLang="ja-JP" dirty="0"/>
              <a:t>TO</a:t>
            </a:r>
            <a:r>
              <a:rPr lang="ja-JP" altLang="en-US" dirty="0"/>
              <a:t>）のメニュー名・項目名を紐付けます。「ファイル名」「ファイル」の</a:t>
            </a:r>
            <a:r>
              <a:rPr lang="en-US" altLang="ja-JP" dirty="0"/>
              <a:t>2</a:t>
            </a:r>
            <a:r>
              <a:rPr lang="ja-JP" altLang="en-US" dirty="0"/>
              <a:t>つ分登録します。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en-US" altLang="ja-JP" b="1" dirty="0"/>
              <a:t>Ansible</a:t>
            </a:r>
            <a:r>
              <a:rPr lang="ja-JP" altLang="en-US" b="1" dirty="0"/>
              <a:t>共通 ＞</a:t>
            </a:r>
            <a:r>
              <a:rPr lang="zh-TW" altLang="en-US" b="1" dirty="0"/>
              <a:t>収集項目値管理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登録 ＞ 登録開始を押下する。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各項目で下表のように選択または入力し、［登録］ボタンを押下する。</a:t>
            </a:r>
            <a:endParaRPr lang="en-US" altLang="ja-JP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 rotWithShape="1">
          <a:blip r:embed="rId2"/>
          <a:srcRect b="43964"/>
          <a:stretch/>
        </p:blipFill>
        <p:spPr>
          <a:xfrm>
            <a:off x="502603" y="3831455"/>
            <a:ext cx="4142331" cy="875853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 rotWithShape="1">
          <a:blip r:embed="rId3"/>
          <a:srcRect b="13625"/>
          <a:stretch/>
        </p:blipFill>
        <p:spPr>
          <a:xfrm>
            <a:off x="4644934" y="3846155"/>
            <a:ext cx="4180925" cy="861153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 bwMode="auto">
          <a:xfrm>
            <a:off x="502603" y="3831455"/>
            <a:ext cx="8326493" cy="87585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07637" y="4005080"/>
            <a:ext cx="1073851" cy="7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641696" y="4005080"/>
            <a:ext cx="2663446" cy="7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30929" y="3347708"/>
            <a:ext cx="252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収集項目（</a:t>
            </a:r>
            <a:r>
              <a:rPr kumimoji="1" lang="en-US" altLang="ja-JP" b="1" dirty="0">
                <a:solidFill>
                  <a:srgbClr val="FF0000"/>
                </a:solidFill>
              </a:rPr>
              <a:t>FROM</a:t>
            </a:r>
            <a:r>
              <a:rPr kumimoji="1" lang="ja-JP" altLang="en-US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129621" y="3339118"/>
            <a:ext cx="304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パラメータシート（</a:t>
            </a:r>
            <a:r>
              <a:rPr kumimoji="1" lang="en-US" altLang="ja-JP" b="1" dirty="0">
                <a:solidFill>
                  <a:srgbClr val="FF0000"/>
                </a:solidFill>
              </a:rPr>
              <a:t>TO</a:t>
            </a:r>
            <a:r>
              <a:rPr kumimoji="1" lang="ja-JP" altLang="en-US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2" name="左中かっこ 11"/>
          <p:cNvSpPr/>
          <p:nvPr/>
        </p:nvSpPr>
        <p:spPr>
          <a:xfrm rot="5400000">
            <a:off x="2422954" y="2079248"/>
            <a:ext cx="189862" cy="3347505"/>
          </a:xfrm>
          <a:prstGeom prst="leftBrace">
            <a:avLst>
              <a:gd name="adj1" fmla="val 39294"/>
              <a:gd name="adj2" fmla="val 50000"/>
            </a:avLst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左中かっこ 12"/>
          <p:cNvSpPr/>
          <p:nvPr/>
        </p:nvSpPr>
        <p:spPr>
          <a:xfrm rot="5400000">
            <a:off x="6436221" y="1455056"/>
            <a:ext cx="192573" cy="4593179"/>
          </a:xfrm>
          <a:prstGeom prst="leftBrace">
            <a:avLst>
              <a:gd name="adj1" fmla="val 71488"/>
              <a:gd name="adj2" fmla="val 50000"/>
            </a:avLst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978250" y="4005080"/>
            <a:ext cx="862272" cy="7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843760" y="4005080"/>
            <a:ext cx="933818" cy="7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7308380" y="4005080"/>
            <a:ext cx="1523951" cy="7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116079"/>
              </p:ext>
            </p:extLst>
          </p:nvPr>
        </p:nvGraphicFramePr>
        <p:xfrm>
          <a:off x="502603" y="4869200"/>
          <a:ext cx="7999603" cy="1595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334516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  <a:gridCol w="2253107">
                  <a:extLst>
                    <a:ext uri="{9D8B030D-6E8A-4147-A177-3AD203B41FA5}">
                      <a16:colId xmlns:a16="http://schemas.microsoft.com/office/drawing/2014/main" val="331919156"/>
                    </a:ext>
                  </a:extLst>
                </a:gridCol>
                <a:gridCol w="2560955">
                  <a:extLst>
                    <a:ext uri="{9D8B030D-6E8A-4147-A177-3AD203B41FA5}">
                      <a16:colId xmlns:a16="http://schemas.microsoft.com/office/drawing/2014/main" val="3870545449"/>
                    </a:ext>
                  </a:extLst>
                </a:gridCol>
              </a:tblGrid>
              <a:tr h="324000">
                <a:tc gridSpan="3"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収集項目（</a:t>
                      </a:r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FROM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パラメータシート（</a:t>
                      </a:r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TO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6821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パース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形式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PREFIX</a:t>
                      </a:r>
                    </a:p>
                    <a:p>
                      <a:pPr algn="ctr"/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ファイル名</a:t>
                      </a:r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変数名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メニューグループ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メニュー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項目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getSSL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err="1"/>
                        <a:t>SSL_file_name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1200" dirty="0"/>
                        <a:t>代入値自動登録用</a:t>
                      </a:r>
                      <a:r>
                        <a:rPr kumimoji="1" lang="en-US" altLang="zh-TW" sz="1200" dirty="0"/>
                        <a:t>:SSL</a:t>
                      </a:r>
                      <a:r>
                        <a:rPr kumimoji="1" lang="zh-TW" altLang="en-US" sz="1200" dirty="0"/>
                        <a:t>証明書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/>
                        <a:t>パラメータ</a:t>
                      </a:r>
                      <a:r>
                        <a:rPr kumimoji="1" lang="en-US" altLang="ja-JP" sz="1200" dirty="0"/>
                        <a:t>/</a:t>
                      </a:r>
                      <a:r>
                        <a:rPr kumimoji="1" lang="ja-JP" altLang="en-US" sz="1200" dirty="0"/>
                        <a:t>ファイル名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getSSL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err="1"/>
                        <a:t>SSL_file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1200" dirty="0"/>
                        <a:t>代入値自動登録用</a:t>
                      </a:r>
                      <a:r>
                        <a:rPr kumimoji="1" lang="en-US" altLang="zh-TW" sz="1200" dirty="0"/>
                        <a:t>:SSL</a:t>
                      </a:r>
                      <a:r>
                        <a:rPr kumimoji="1" lang="zh-TW" altLang="en-US" sz="1200" dirty="0"/>
                        <a:t>証明書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/>
                        <a:t>パラメータ</a:t>
                      </a:r>
                      <a:r>
                        <a:rPr kumimoji="1" lang="en-US" altLang="ja-JP" sz="1200" dirty="0"/>
                        <a:t>/</a:t>
                      </a:r>
                      <a:r>
                        <a:rPr kumimoji="1" lang="ja-JP" altLang="en-US" sz="1200" dirty="0"/>
                        <a:t>ファイル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181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6523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3.10 </a:t>
            </a:r>
            <a:r>
              <a:rPr lang="ja-JP" altLang="en-US" dirty="0"/>
              <a:t>収集インターフェース情報の登録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収集インターフェース情報を登録する</a:t>
            </a:r>
            <a:endParaRPr lang="en-US" altLang="ja-JP" b="1" dirty="0"/>
          </a:p>
          <a:p>
            <a:pPr lvl="1"/>
            <a:r>
              <a:rPr lang="ja-JP" altLang="en-US" dirty="0"/>
              <a:t>収集した値を</a:t>
            </a:r>
            <a:r>
              <a:rPr lang="en-US" altLang="ja-JP" dirty="0"/>
              <a:t>ITA</a:t>
            </a:r>
            <a:r>
              <a:rPr lang="ja-JP" altLang="en-US" dirty="0"/>
              <a:t>のパラメータシートに登録する際の</a:t>
            </a:r>
            <a:r>
              <a:rPr lang="en-US" altLang="ja-JP" dirty="0"/>
              <a:t>REST API</a:t>
            </a:r>
            <a:r>
              <a:rPr lang="ja-JP" altLang="en-US" dirty="0"/>
              <a:t>アクセスで必要になるため、</a:t>
            </a:r>
            <a:r>
              <a:rPr lang="en-US" altLang="ja-JP" dirty="0"/>
              <a:t>REST</a:t>
            </a:r>
            <a:r>
              <a:rPr lang="ja-JP" altLang="en-US" dirty="0"/>
              <a:t>ユーザー／パスワードを実行権限のあるユーザーで登録します。</a:t>
            </a:r>
            <a:endParaRPr lang="en-US" altLang="ja-JP" dirty="0"/>
          </a:p>
          <a:p>
            <a:pPr lvl="1"/>
            <a:r>
              <a:rPr lang="ja-JP" altLang="en-US" dirty="0"/>
              <a:t>実習１と同じ</a:t>
            </a:r>
            <a:r>
              <a:rPr lang="en-US" altLang="ja-JP" dirty="0"/>
              <a:t>REST</a:t>
            </a:r>
            <a:r>
              <a:rPr lang="ja-JP" altLang="en-US" dirty="0"/>
              <a:t>ユーザーを使用する場合は、この手順は不要です。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en-US" altLang="ja-JP" b="1" dirty="0"/>
              <a:t> </a:t>
            </a:r>
            <a:r>
              <a:rPr lang="en-US" altLang="ja-JP" b="1" dirty="0" err="1"/>
              <a:t>Ansible</a:t>
            </a:r>
            <a:r>
              <a:rPr lang="ja-JP" altLang="en-US" b="1" dirty="0"/>
              <a:t>共通 ＞ 収集インターフェース情報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［フィルタ］を押下する。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「一覧」に</a:t>
            </a:r>
            <a:r>
              <a:rPr lang="en-US" altLang="ja-JP" dirty="0"/>
              <a:t>1</a:t>
            </a:r>
            <a:r>
              <a:rPr lang="ja-JP" altLang="en-US" dirty="0"/>
              <a:t>行だけ表示されるので、［更新］ボタンを押して下表のように入力し、［登録］ボタンを押下する。</a:t>
            </a:r>
            <a:endParaRPr lang="en-US" altLang="ja-JP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505841" y="3750115"/>
            <a:ext cx="4552921" cy="999172"/>
            <a:chOff x="399463" y="2701511"/>
            <a:chExt cx="4356604" cy="956089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/>
            <a:srcRect l="511" r="37626" b="47439"/>
            <a:stretch/>
          </p:blipFill>
          <p:spPr>
            <a:xfrm>
              <a:off x="399463" y="2701511"/>
              <a:ext cx="4356604" cy="903053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7" name="正方形/長方形 6"/>
            <p:cNvSpPr/>
            <p:nvPr/>
          </p:nvSpPr>
          <p:spPr>
            <a:xfrm>
              <a:off x="669850" y="3374063"/>
              <a:ext cx="361507" cy="2835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505841" y="5175893"/>
            <a:ext cx="6455136" cy="826814"/>
            <a:chOff x="505841" y="4123516"/>
            <a:chExt cx="7049440" cy="902936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 rotWithShape="1">
            <a:blip r:embed="rId3"/>
            <a:srcRect b="42926"/>
            <a:stretch/>
          </p:blipFill>
          <p:spPr>
            <a:xfrm>
              <a:off x="505841" y="4123517"/>
              <a:ext cx="7049440" cy="869816"/>
            </a:xfrm>
            <a:prstGeom prst="rect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0" name="正方形/長方形 9"/>
            <p:cNvSpPr/>
            <p:nvPr/>
          </p:nvSpPr>
          <p:spPr>
            <a:xfrm>
              <a:off x="2591415" y="4123516"/>
              <a:ext cx="900435" cy="9029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3491849" y="4123516"/>
              <a:ext cx="989727" cy="9029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ストライプ矢印 11"/>
          <p:cNvSpPr/>
          <p:nvPr/>
        </p:nvSpPr>
        <p:spPr bwMode="auto">
          <a:xfrm rot="5400000">
            <a:off x="1234904" y="4748101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02062"/>
              </p:ext>
            </p:extLst>
          </p:nvPr>
        </p:nvGraphicFramePr>
        <p:xfrm>
          <a:off x="4716020" y="5456790"/>
          <a:ext cx="3975736" cy="874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911668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064068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REST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ユーザー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REST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パスワード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実行権限のあるユーザー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そのユーザーのパスワード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4473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ECE920FC-B8C6-4CB7-AF69-39EC9A9C3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0" y="3121200"/>
            <a:ext cx="7181672" cy="3333600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567472" y="3835440"/>
            <a:ext cx="7121799" cy="148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67472" y="5193576"/>
            <a:ext cx="4248000" cy="10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331550" y="6217200"/>
            <a:ext cx="853200" cy="190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3.11 </a:t>
            </a:r>
            <a:r>
              <a:rPr lang="ja-JP" altLang="en-US" dirty="0"/>
              <a:t>作業実行（</a:t>
            </a:r>
            <a:r>
              <a:rPr lang="en-US" altLang="ja-JP" dirty="0"/>
              <a:t>1/2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作業実行する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/>
              <a:t>Movement</a:t>
            </a:r>
            <a:r>
              <a:rPr lang="ja-JP" altLang="en-US" dirty="0"/>
              <a:t>とオペレーションを選択し、作業実行します。</a:t>
            </a:r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en-US" altLang="ja-JP" b="1" dirty="0"/>
              <a:t>Ansible-Legacy</a:t>
            </a:r>
            <a:r>
              <a:rPr lang="ja-JP" altLang="en-US" b="1" dirty="0"/>
              <a:t> ＞ 作業実行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Movement[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 から登録した</a:t>
            </a:r>
            <a:r>
              <a:rPr lang="en-US" altLang="ja-JP" dirty="0"/>
              <a:t>Movement</a:t>
            </a:r>
            <a:r>
              <a:rPr lang="ja-JP" altLang="en-US" dirty="0"/>
              <a:t>を選択する。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オペレーション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から登録したオペレーションを選択する。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［実行］ボタンを押下する。</a:t>
            </a:r>
            <a:endParaRPr lang="en-US" altLang="ja-JP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338215"/>
              </p:ext>
            </p:extLst>
          </p:nvPr>
        </p:nvGraphicFramePr>
        <p:xfrm>
          <a:off x="5436120" y="5652399"/>
          <a:ext cx="3301365" cy="7061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Movement[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一覧</a:t>
                      </a:r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オペレーション</a:t>
                      </a:r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[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一覧</a:t>
                      </a:r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getSSL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getSSL1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7449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B3DE548C-B8EF-499D-AC73-50067B5AD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2206800"/>
            <a:ext cx="6526457" cy="38196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3.11 </a:t>
            </a:r>
            <a:r>
              <a:rPr lang="ja-JP" altLang="en-US" dirty="0"/>
              <a:t>作業実行（</a:t>
            </a:r>
            <a:r>
              <a:rPr lang="en-US" altLang="ja-JP" dirty="0"/>
              <a:t>2/2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作業のステータスを確認する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［作業状態確認］メニューで、ステータスが完了になれば、作業完了です。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en-US" altLang="ja-JP" b="1" dirty="0"/>
              <a:t> </a:t>
            </a:r>
            <a:r>
              <a:rPr lang="en-US" altLang="ja-JP" b="1" dirty="0" err="1"/>
              <a:t>Ansible</a:t>
            </a:r>
            <a:r>
              <a:rPr lang="en-US" altLang="ja-JP" b="1" dirty="0"/>
              <a:t>-Legacy</a:t>
            </a:r>
            <a:r>
              <a:rPr lang="ja-JP" altLang="en-US" b="1" dirty="0"/>
              <a:t> ＞ </a:t>
            </a:r>
            <a:r>
              <a:rPr lang="zh-TW" altLang="en-US" b="1" dirty="0"/>
              <a:t>作業状態確認</a:t>
            </a:r>
            <a:endParaRPr lang="en-US" altLang="ja-JP" b="1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/>
          </a:p>
        </p:txBody>
      </p:sp>
      <p:sp>
        <p:nvSpPr>
          <p:cNvPr id="18" name="正方形/長方形 17"/>
          <p:cNvSpPr/>
          <p:nvPr/>
        </p:nvSpPr>
        <p:spPr>
          <a:xfrm>
            <a:off x="2218718" y="3212970"/>
            <a:ext cx="4513581" cy="216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90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(3)</a:t>
            </a:r>
            <a:r>
              <a:rPr lang="ja-JP" altLang="en-US" dirty="0"/>
              <a:t> シナリオ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パラメータの収集・比較とファイルの収集・比較</a:t>
            </a:r>
            <a:endParaRPr lang="en-US" altLang="ja-JP" b="1" dirty="0"/>
          </a:p>
          <a:p>
            <a:pPr lvl="1"/>
            <a:r>
              <a:rPr lang="ja-JP" altLang="en-US" dirty="0"/>
              <a:t>実習１と２ではパラメータの収集・比較、実習３と４ではファイルの収集・比較を解説しています。</a:t>
            </a:r>
            <a:endParaRPr lang="en-US" altLang="ja-JP" dirty="0"/>
          </a:p>
          <a:p>
            <a:pPr lvl="1"/>
            <a:r>
              <a:rPr lang="ja-JP" altLang="en-US" dirty="0"/>
              <a:t>具体的な収集対象は「パラメータ：</a:t>
            </a:r>
            <a:r>
              <a:rPr lang="en-US" altLang="ja-JP" dirty="0"/>
              <a:t>OS</a:t>
            </a:r>
            <a:r>
              <a:rPr lang="ja-JP" altLang="en-US" dirty="0"/>
              <a:t>情報」「ファイル：</a:t>
            </a:r>
            <a:r>
              <a:rPr lang="en-US" altLang="ja-JP" dirty="0"/>
              <a:t>SSL</a:t>
            </a:r>
            <a:r>
              <a:rPr lang="ja-JP" altLang="en-US" dirty="0"/>
              <a:t>証明書ファイル」となります。</a:t>
            </a:r>
            <a:endParaRPr lang="en-US" altLang="ja-JP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522420"/>
              </p:ext>
            </p:extLst>
          </p:nvPr>
        </p:nvGraphicFramePr>
        <p:xfrm>
          <a:off x="956035" y="2996940"/>
          <a:ext cx="7231930" cy="268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1930">
                  <a:extLst>
                    <a:ext uri="{9D8B030D-6E8A-4147-A177-3AD203B41FA5}">
                      <a16:colId xmlns:a16="http://schemas.microsoft.com/office/drawing/2014/main" val="1776479638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583937778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30095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rgbClr val="002060"/>
                          </a:solidFill>
                        </a:rPr>
                        <a:t>収集機能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rgbClr val="002060"/>
                          </a:solidFill>
                        </a:rPr>
                        <a:t>比較機能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93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b="0" dirty="0">
                          <a:solidFill>
                            <a:srgbClr val="002060"/>
                          </a:solidFill>
                        </a:rPr>
                        <a:t>パラメータの</a:t>
                      </a:r>
                      <a:endParaRPr kumimoji="1" lang="en-US" altLang="ja-JP" sz="1600" b="0" dirty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1" lang="ja-JP" altLang="en-US" sz="1600" b="0" dirty="0">
                          <a:solidFill>
                            <a:srgbClr val="002060"/>
                          </a:solidFill>
                        </a:rPr>
                        <a:t>収集・比較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2000" b="1" dirty="0">
                          <a:solidFill>
                            <a:srgbClr val="002060"/>
                          </a:solidFill>
                        </a:rPr>
                        <a:t>実習１</a:t>
                      </a:r>
                      <a:endParaRPr kumimoji="1" lang="en-US" altLang="ja-JP" sz="2000" b="1" dirty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1" lang="ja-JP" altLang="en-US" sz="1600" dirty="0">
                          <a:solidFill>
                            <a:srgbClr val="002060"/>
                          </a:solidFill>
                        </a:rPr>
                        <a:t>ターゲットホストの</a:t>
                      </a:r>
                      <a:r>
                        <a:rPr kumimoji="1" lang="en-US" altLang="ja-JP" sz="1600" dirty="0">
                          <a:solidFill>
                            <a:srgbClr val="002060"/>
                          </a:solidFill>
                        </a:rPr>
                        <a:t>OS</a:t>
                      </a:r>
                      <a:r>
                        <a:rPr kumimoji="1" lang="ja-JP" altLang="en-US" sz="1600" dirty="0">
                          <a:solidFill>
                            <a:srgbClr val="002060"/>
                          </a:solidFill>
                        </a:rPr>
                        <a:t>情報を収集する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2000" b="1" dirty="0">
                          <a:solidFill>
                            <a:srgbClr val="002060"/>
                          </a:solidFill>
                        </a:rPr>
                        <a:t>実習２</a:t>
                      </a:r>
                      <a:endParaRPr kumimoji="1" lang="en-US" altLang="ja-JP" sz="2000" b="1" dirty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1" lang="ja-JP" altLang="en-US" sz="1600" dirty="0">
                          <a:solidFill>
                            <a:srgbClr val="002060"/>
                          </a:solidFill>
                        </a:rPr>
                        <a:t>実習１で収集した値と期待値を比較する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161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b="0" dirty="0">
                          <a:solidFill>
                            <a:srgbClr val="002060"/>
                          </a:solidFill>
                        </a:rPr>
                        <a:t>ファイルの</a:t>
                      </a:r>
                      <a:endParaRPr kumimoji="1" lang="en-US" altLang="ja-JP" sz="1600" b="0" dirty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1" lang="ja-JP" altLang="en-US" sz="1600" b="0" dirty="0">
                          <a:solidFill>
                            <a:srgbClr val="002060"/>
                          </a:solidFill>
                        </a:rPr>
                        <a:t>収集・比較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2000" b="1" dirty="0">
                          <a:solidFill>
                            <a:srgbClr val="002060"/>
                          </a:solidFill>
                        </a:rPr>
                        <a:t>実習３</a:t>
                      </a:r>
                      <a:endParaRPr kumimoji="1" lang="en-US" altLang="ja-JP" sz="2000" b="1" dirty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1" lang="ja-JP" altLang="en-US" sz="1600" dirty="0">
                          <a:solidFill>
                            <a:srgbClr val="002060"/>
                          </a:solidFill>
                        </a:rPr>
                        <a:t>ターゲットホストの</a:t>
                      </a:r>
                      <a:r>
                        <a:rPr kumimoji="1" lang="en-US" altLang="ja-JP" sz="1600" dirty="0">
                          <a:solidFill>
                            <a:srgbClr val="002060"/>
                          </a:solidFill>
                        </a:rPr>
                        <a:t>SSL</a:t>
                      </a:r>
                      <a:r>
                        <a:rPr kumimoji="1" lang="ja-JP" altLang="en-US" sz="1600" dirty="0">
                          <a:solidFill>
                            <a:srgbClr val="002060"/>
                          </a:solidFill>
                        </a:rPr>
                        <a:t>証明書ファイルを収集する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2000" b="1" dirty="0">
                          <a:solidFill>
                            <a:srgbClr val="002060"/>
                          </a:solidFill>
                        </a:rPr>
                        <a:t>実習４</a:t>
                      </a:r>
                      <a:endParaRPr kumimoji="1" lang="en-US" altLang="ja-JP" sz="2000" b="1" dirty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1" lang="ja-JP" altLang="en-US" sz="1600" dirty="0">
                          <a:solidFill>
                            <a:srgbClr val="002060"/>
                          </a:solidFill>
                        </a:rPr>
                        <a:t>実習３で収集した</a:t>
                      </a:r>
                      <a:r>
                        <a:rPr kumimoji="1" lang="en-US" altLang="ja-JP" sz="1600" dirty="0">
                          <a:solidFill>
                            <a:srgbClr val="002060"/>
                          </a:solidFill>
                        </a:rPr>
                        <a:t>SSL</a:t>
                      </a:r>
                      <a:r>
                        <a:rPr kumimoji="1" lang="ja-JP" altLang="en-US" sz="1600" dirty="0">
                          <a:solidFill>
                            <a:srgbClr val="002060"/>
                          </a:solidFill>
                        </a:rPr>
                        <a:t>証明書ファイルを、異なる日時に収集したファイルと比較する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720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7445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3.12 </a:t>
            </a:r>
            <a:r>
              <a:rPr lang="ja-JP" altLang="en-US" dirty="0"/>
              <a:t>収集結果の確認（</a:t>
            </a:r>
            <a:r>
              <a:rPr lang="en-US" altLang="ja-JP" dirty="0"/>
              <a:t>1/2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収集状況を確認する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収集の成功</a:t>
            </a:r>
            <a:r>
              <a:rPr lang="en-US" altLang="ja-JP" dirty="0"/>
              <a:t>/</a:t>
            </a:r>
            <a:r>
              <a:rPr lang="ja-JP" altLang="en-US" dirty="0"/>
              <a:t>失敗を確認します。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en-US" altLang="ja-JP" b="1" dirty="0"/>
              <a:t> Ansible-Legacy</a:t>
            </a:r>
            <a:r>
              <a:rPr lang="ja-JP" altLang="en-US" b="1" dirty="0"/>
              <a:t> ＞ 作業管理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［フィルタ］ボタンを押下する。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一覧　＞　収集状況　＞　ステータス　に、以下のように表示される。</a:t>
            </a:r>
            <a:endParaRPr lang="en-US" altLang="ja-JP" dirty="0"/>
          </a:p>
          <a:p>
            <a:pPr marL="630900" lvl="2" indent="-342900"/>
            <a:r>
              <a:rPr lang="ja-JP" altLang="en-US" sz="1600" dirty="0"/>
              <a:t>対象外</a:t>
            </a:r>
            <a:r>
              <a:rPr lang="en-US" altLang="ja-JP" sz="1600" dirty="0"/>
              <a:t>		</a:t>
            </a:r>
            <a:r>
              <a:rPr lang="ja-JP" altLang="en-US" sz="1600" dirty="0"/>
              <a:t>：収集失敗</a:t>
            </a:r>
            <a:endParaRPr lang="en-US" altLang="ja-JP" sz="1600" dirty="0"/>
          </a:p>
          <a:p>
            <a:pPr marL="630900" lvl="2" indent="-342900"/>
            <a:r>
              <a:rPr lang="ja-JP" altLang="en-US" sz="1600" dirty="0"/>
              <a:t>収集済み</a:t>
            </a:r>
            <a:r>
              <a:rPr lang="en-US" altLang="ja-JP" sz="1600" dirty="0"/>
              <a:t>		</a:t>
            </a:r>
            <a:r>
              <a:rPr lang="ja-JP" altLang="en-US" sz="1600" dirty="0"/>
              <a:t>：収集成功</a:t>
            </a:r>
            <a:endParaRPr lang="en-US" altLang="ja-JP" sz="1600" dirty="0"/>
          </a:p>
          <a:p>
            <a:pPr marL="630900" lvl="2" indent="-342900"/>
            <a:r>
              <a:rPr lang="ja-JP" altLang="en-US" sz="1600" dirty="0"/>
              <a:t>収集済み（通知あり）</a:t>
            </a:r>
            <a:r>
              <a:rPr lang="en-US" altLang="ja-JP" sz="1600" dirty="0"/>
              <a:t>	</a:t>
            </a:r>
            <a:r>
              <a:rPr lang="ja-JP" altLang="en-US" sz="1600" dirty="0"/>
              <a:t>：登録</a:t>
            </a:r>
            <a:r>
              <a:rPr lang="en-US" altLang="ja-JP" sz="1600" dirty="0"/>
              <a:t>/</a:t>
            </a:r>
            <a:r>
              <a:rPr lang="ja-JP" altLang="en-US" sz="1600" dirty="0"/>
              <a:t>更新中に不備があった場合</a:t>
            </a:r>
            <a:endParaRPr lang="en-US" altLang="ja-JP" sz="1600" dirty="0"/>
          </a:p>
          <a:p>
            <a:pPr marL="630900" lvl="2" indent="-342900"/>
            <a:r>
              <a:rPr lang="ja-JP" altLang="en-US" sz="1600" dirty="0"/>
              <a:t>収集エラー</a:t>
            </a:r>
            <a:r>
              <a:rPr lang="en-US" altLang="ja-JP" sz="1600" dirty="0"/>
              <a:t>		</a:t>
            </a:r>
            <a:r>
              <a:rPr lang="ja-JP" altLang="en-US" sz="1600" dirty="0"/>
              <a:t>：登録したオペレーションかターゲットホストの情報に不備が</a:t>
            </a:r>
            <a:r>
              <a:rPr lang="en-US" altLang="ja-JP" sz="1600" dirty="0"/>
              <a:t>			</a:t>
            </a:r>
            <a:r>
              <a:rPr lang="ja-JP" altLang="en-US" sz="1600" dirty="0"/>
              <a:t>　あった場合</a:t>
            </a:r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2"/>
          <a:srcRect r="64108"/>
          <a:stretch/>
        </p:blipFill>
        <p:spPr>
          <a:xfrm>
            <a:off x="507235" y="4869200"/>
            <a:ext cx="3480712" cy="971686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637" y="4869200"/>
            <a:ext cx="2534004" cy="962159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20" name="正方形/長方形 19"/>
          <p:cNvSpPr/>
          <p:nvPr/>
        </p:nvSpPr>
        <p:spPr>
          <a:xfrm>
            <a:off x="4275627" y="5121199"/>
            <a:ext cx="828767" cy="719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 21"/>
          <p:cNvSpPr/>
          <p:nvPr/>
        </p:nvSpPr>
        <p:spPr>
          <a:xfrm>
            <a:off x="4024244" y="4725180"/>
            <a:ext cx="215086" cy="1230633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5201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3.12 </a:t>
            </a:r>
            <a:r>
              <a:rPr lang="ja-JP" altLang="en-US" dirty="0"/>
              <a:t>収集結果の確認（</a:t>
            </a:r>
            <a:r>
              <a:rPr lang="en-US" altLang="ja-JP" dirty="0"/>
              <a:t>2/2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パラメータシートを確認する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収集した値がパラメータシートに登録され、ファイルがダウンロードできるか確認します。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en-US" altLang="ja-JP" b="1" dirty="0"/>
              <a:t> </a:t>
            </a:r>
            <a:r>
              <a:rPr lang="ja-JP" altLang="en-US" b="1" dirty="0"/>
              <a:t>入力用（もしくは代入値自動登録用） ＞ </a:t>
            </a:r>
            <a:r>
              <a:rPr lang="en-US" altLang="ja-JP" b="1" dirty="0"/>
              <a:t>SSL</a:t>
            </a:r>
            <a:r>
              <a:rPr lang="ja-JP" altLang="en-US" b="1" dirty="0"/>
              <a:t>証明書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［フィルタ］ボタンを押下する。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一覧を表示し、作成した項目に値が入っているか確認する。</a:t>
            </a:r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507235" y="4239448"/>
            <a:ext cx="8097325" cy="695498"/>
            <a:chOff x="145534" y="4209666"/>
            <a:chExt cx="8531031" cy="732750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1767" y="4221110"/>
              <a:ext cx="8174798" cy="721306"/>
            </a:xfrm>
            <a:prstGeom prst="rect">
              <a:avLst/>
            </a:prstGeom>
            <a:ln w="19050">
              <a:noFill/>
            </a:ln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534" y="4209666"/>
              <a:ext cx="1409848" cy="732750"/>
            </a:xfrm>
            <a:prstGeom prst="rect">
              <a:avLst/>
            </a:prstGeom>
          </p:spPr>
        </p:pic>
        <p:sp>
          <p:nvSpPr>
            <p:cNvPr id="12" name="正方形/長方形 11"/>
            <p:cNvSpPr/>
            <p:nvPr/>
          </p:nvSpPr>
          <p:spPr bwMode="auto">
            <a:xfrm>
              <a:off x="145534" y="4209666"/>
              <a:ext cx="8531027" cy="732750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 flipH="1">
              <a:off x="7236369" y="4221110"/>
              <a:ext cx="1440193" cy="7213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21296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/>
              <a:t>4.</a:t>
            </a:r>
            <a:r>
              <a:rPr lang="ja-JP" altLang="en-US" dirty="0"/>
              <a:t>　実習４</a:t>
            </a:r>
            <a:r>
              <a:rPr lang="en-US" altLang="ja-JP" dirty="0"/>
              <a:t>【</a:t>
            </a:r>
            <a:r>
              <a:rPr lang="ja-JP" altLang="en-US" dirty="0"/>
              <a:t>比較機能</a:t>
            </a:r>
            <a:r>
              <a:rPr lang="en-US" altLang="ja-JP" dirty="0"/>
              <a:t>】</a:t>
            </a:r>
            <a:r>
              <a:rPr lang="ja-JP" altLang="en-US" dirty="0"/>
              <a:t>実習３で収集した</a:t>
            </a:r>
            <a:r>
              <a:rPr lang="en-US" altLang="ja-JP" dirty="0"/>
              <a:t>SSL</a:t>
            </a:r>
            <a:r>
              <a:rPr lang="ja-JP" altLang="en-US" dirty="0"/>
              <a:t>証明書</a:t>
            </a:r>
            <a:r>
              <a:rPr lang="ja-JP" altLang="en-US" spc="-150" dirty="0"/>
              <a:t>ファイルを、異なる日時に収集したファイルと比較する</a:t>
            </a:r>
          </a:p>
        </p:txBody>
      </p:sp>
    </p:spTree>
    <p:extLst>
      <p:ext uri="{BB962C8B-B14F-4D97-AF65-F5344CB8AC3E}">
        <p14:creationId xmlns:p14="http://schemas.microsoft.com/office/powerpoint/2010/main" val="41571588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実習４全体図（</a:t>
            </a:r>
            <a:r>
              <a:rPr lang="en-US" altLang="ja-JP" dirty="0"/>
              <a:t>1/2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実習４の作業の流れ</a:t>
            </a:r>
            <a:endParaRPr lang="en-US" altLang="ja-JP" b="1" dirty="0"/>
          </a:p>
          <a:p>
            <a:pPr lvl="1"/>
            <a:r>
              <a:rPr lang="ja-JP" altLang="en-US" dirty="0"/>
              <a:t>実習３で収集した</a:t>
            </a:r>
            <a:r>
              <a:rPr lang="en-US" altLang="ja-JP" dirty="0"/>
              <a:t>SSL</a:t>
            </a:r>
            <a:r>
              <a:rPr lang="ja-JP" altLang="en-US" dirty="0"/>
              <a:t>証明書ファイルとは内容と収集日時が異なる</a:t>
            </a:r>
            <a:r>
              <a:rPr lang="en-US" altLang="ja-JP" dirty="0"/>
              <a:t>SSL</a:t>
            </a:r>
            <a:r>
              <a:rPr lang="ja-JP" altLang="en-US" dirty="0"/>
              <a:t>証明書ファイルを収集し、両ファイルを比較します。</a:t>
            </a:r>
            <a:endParaRPr lang="en-US" altLang="ja-JP" dirty="0"/>
          </a:p>
        </p:txBody>
      </p:sp>
      <p:sp>
        <p:nvSpPr>
          <p:cNvPr id="44" name="正方形/長方形 43"/>
          <p:cNvSpPr/>
          <p:nvPr/>
        </p:nvSpPr>
        <p:spPr>
          <a:xfrm>
            <a:off x="251399" y="2335517"/>
            <a:ext cx="7295613" cy="41324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RHEL 7or8</a:t>
            </a:r>
            <a:endParaRPr kumimoji="0" lang="ja-JP" altLang="en-US" sz="1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7876381" y="2335517"/>
            <a:ext cx="992596" cy="41324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システム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6630971" y="2589028"/>
            <a:ext cx="769476" cy="373491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ysDash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</a:t>
            </a:r>
            <a:endParaRPr kumimoji="0" lang="ja-JP" altLang="en-US" sz="1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397964" y="2589028"/>
            <a:ext cx="6041563" cy="3734918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0" y="2650773"/>
            <a:ext cx="851605" cy="319726"/>
          </a:xfrm>
          <a:prstGeom prst="rect">
            <a:avLst/>
          </a:prstGeom>
        </p:spPr>
      </p:pic>
      <p:sp>
        <p:nvSpPr>
          <p:cNvPr id="49" name="正方形/長方形 48"/>
          <p:cNvSpPr/>
          <p:nvPr/>
        </p:nvSpPr>
        <p:spPr>
          <a:xfrm>
            <a:off x="2568491" y="2695286"/>
            <a:ext cx="3639263" cy="141084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Ansible-driver</a:t>
            </a:r>
            <a:endParaRPr kumimoji="0" lang="ja-JP" altLang="en-US" sz="1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0" name="フローチャート: 磁気ディスク 49"/>
          <p:cNvSpPr/>
          <p:nvPr/>
        </p:nvSpPr>
        <p:spPr>
          <a:xfrm>
            <a:off x="504748" y="3836954"/>
            <a:ext cx="4223455" cy="2397647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1" name="U ターン矢印 40"/>
          <p:cNvSpPr/>
          <p:nvPr/>
        </p:nvSpPr>
        <p:spPr>
          <a:xfrm rot="5400000">
            <a:off x="4909650" y="2368404"/>
            <a:ext cx="2407168" cy="4262545"/>
          </a:xfrm>
          <a:custGeom>
            <a:avLst/>
            <a:gdLst>
              <a:gd name="connsiteX0" fmla="*/ 0 w 2637166"/>
              <a:gd name="connsiteY0" fmla="*/ 4262545 h 4262545"/>
              <a:gd name="connsiteX1" fmla="*/ 0 w 2637166"/>
              <a:gd name="connsiteY1" fmla="*/ 1235005 h 4262545"/>
              <a:gd name="connsiteX2" fmla="*/ 1235005 w 2637166"/>
              <a:gd name="connsiteY2" fmla="*/ 0 h 4262545"/>
              <a:gd name="connsiteX3" fmla="*/ 1235005 w 2637166"/>
              <a:gd name="connsiteY3" fmla="*/ 0 h 4262545"/>
              <a:gd name="connsiteX4" fmla="*/ 2470010 w 2637166"/>
              <a:gd name="connsiteY4" fmla="*/ 1235005 h 4262545"/>
              <a:gd name="connsiteX5" fmla="*/ 2470009 w 2637166"/>
              <a:gd name="connsiteY5" fmla="*/ 3934824 h 4262545"/>
              <a:gd name="connsiteX6" fmla="*/ 2637166 w 2637166"/>
              <a:gd name="connsiteY6" fmla="*/ 3934824 h 4262545"/>
              <a:gd name="connsiteX7" fmla="*/ 2371076 w 2637166"/>
              <a:gd name="connsiteY7" fmla="*/ 4262545 h 4262545"/>
              <a:gd name="connsiteX8" fmla="*/ 2104986 w 2637166"/>
              <a:gd name="connsiteY8" fmla="*/ 3934824 h 4262545"/>
              <a:gd name="connsiteX9" fmla="*/ 2272143 w 2637166"/>
              <a:gd name="connsiteY9" fmla="*/ 3934824 h 4262545"/>
              <a:gd name="connsiteX10" fmla="*/ 2272143 w 2637166"/>
              <a:gd name="connsiteY10" fmla="*/ 1235005 h 4262545"/>
              <a:gd name="connsiteX11" fmla="*/ 1235005 w 2637166"/>
              <a:gd name="connsiteY11" fmla="*/ 197867 h 4262545"/>
              <a:gd name="connsiteX12" fmla="*/ 1235005 w 2637166"/>
              <a:gd name="connsiteY12" fmla="*/ 197867 h 4262545"/>
              <a:gd name="connsiteX13" fmla="*/ 197867 w 2637166"/>
              <a:gd name="connsiteY13" fmla="*/ 1235005 h 4262545"/>
              <a:gd name="connsiteX14" fmla="*/ 197867 w 2637166"/>
              <a:gd name="connsiteY14" fmla="*/ 4262545 h 4262545"/>
              <a:gd name="connsiteX15" fmla="*/ 0 w 2637166"/>
              <a:gd name="connsiteY15" fmla="*/ 4262545 h 4262545"/>
              <a:gd name="connsiteX0" fmla="*/ 5125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202992 w 2642291"/>
              <a:gd name="connsiteY15" fmla="*/ 4262545 h 4262545"/>
              <a:gd name="connsiteX16" fmla="*/ 5125 w 2642291"/>
              <a:gd name="connsiteY16" fmla="*/ 4262545 h 4262545"/>
              <a:gd name="connsiteX0" fmla="*/ 5125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17" fmla="*/ 5125 w 2642291"/>
              <a:gd name="connsiteY17" fmla="*/ 4262545 h 4262545"/>
              <a:gd name="connsiteX0" fmla="*/ 5125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17" fmla="*/ 5125 w 2642291"/>
              <a:gd name="connsiteY17" fmla="*/ 4262545 h 4262545"/>
              <a:gd name="connsiteX0" fmla="*/ 202992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0" fmla="*/ 202992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0" fmla="*/ 191387 w 2642291"/>
              <a:gd name="connsiteY0" fmla="*/ 1907502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42291" h="4262545">
                <a:moveTo>
                  <a:pt x="191387" y="1907502"/>
                </a:moveTo>
                <a:cubicBezTo>
                  <a:pt x="157555" y="2019585"/>
                  <a:pt x="31044" y="2019586"/>
                  <a:pt x="0" y="1907503"/>
                </a:cubicBezTo>
                <a:cubicBezTo>
                  <a:pt x="1708" y="1683337"/>
                  <a:pt x="3417" y="1459171"/>
                  <a:pt x="5125" y="1235005"/>
                </a:cubicBezTo>
                <a:cubicBezTo>
                  <a:pt x="5125" y="552931"/>
                  <a:pt x="558056" y="0"/>
                  <a:pt x="1240130" y="0"/>
                </a:cubicBezTo>
                <a:lnTo>
                  <a:pt x="1240130" y="0"/>
                </a:lnTo>
                <a:cubicBezTo>
                  <a:pt x="1922204" y="0"/>
                  <a:pt x="2475135" y="552931"/>
                  <a:pt x="2475135" y="1235005"/>
                </a:cubicBezTo>
                <a:cubicBezTo>
                  <a:pt x="2475135" y="2134945"/>
                  <a:pt x="2475134" y="3034884"/>
                  <a:pt x="2475134" y="3934824"/>
                </a:cubicBezTo>
                <a:lnTo>
                  <a:pt x="2642291" y="3934824"/>
                </a:lnTo>
                <a:lnTo>
                  <a:pt x="2376201" y="4262545"/>
                </a:lnTo>
                <a:lnTo>
                  <a:pt x="2110111" y="3934824"/>
                </a:lnTo>
                <a:lnTo>
                  <a:pt x="2277268" y="3934824"/>
                </a:lnTo>
                <a:lnTo>
                  <a:pt x="2277268" y="1235005"/>
                </a:lnTo>
                <a:cubicBezTo>
                  <a:pt x="2277268" y="662209"/>
                  <a:pt x="1812926" y="197867"/>
                  <a:pt x="1240130" y="197867"/>
                </a:cubicBezTo>
                <a:lnTo>
                  <a:pt x="1240130" y="197867"/>
                </a:lnTo>
                <a:cubicBezTo>
                  <a:pt x="667334" y="197867"/>
                  <a:pt x="202992" y="662209"/>
                  <a:pt x="202992" y="1235005"/>
                </a:cubicBezTo>
                <a:lnTo>
                  <a:pt x="191387" y="1907502"/>
                </a:lnTo>
                <a:close/>
              </a:path>
            </a:pathLst>
          </a:cu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851869" y="3085240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機器一覧</a:t>
            </a:r>
          </a:p>
        </p:txBody>
      </p:sp>
      <p:graphicFrame>
        <p:nvGraphicFramePr>
          <p:cNvPr id="53" name="表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314481"/>
              </p:ext>
            </p:extLst>
          </p:nvPr>
        </p:nvGraphicFramePr>
        <p:xfrm>
          <a:off x="693808" y="3853297"/>
          <a:ext cx="2911375" cy="1166720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898625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1234975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</a:tblGrid>
              <a:tr h="187967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パラメータシート（ファイル名登録用）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ホスト名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オペレー</a:t>
                      </a:r>
                      <a:endParaRPr kumimoji="1" lang="en-US" altLang="ja-JP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ション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ファイル名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68960"/>
                  </a:ext>
                </a:extLst>
              </a:tr>
            </a:tbl>
          </a:graphicData>
        </a:graphic>
      </p:graphicFrame>
      <p:sp>
        <p:nvSpPr>
          <p:cNvPr id="54" name="正方形/長方形 53"/>
          <p:cNvSpPr/>
          <p:nvPr/>
        </p:nvSpPr>
        <p:spPr>
          <a:xfrm>
            <a:off x="851911" y="3431781"/>
            <a:ext cx="128871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オペレーション</a:t>
            </a:r>
          </a:p>
        </p:txBody>
      </p:sp>
      <p:graphicFrame>
        <p:nvGraphicFramePr>
          <p:cNvPr id="55" name="表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90902"/>
              </p:ext>
            </p:extLst>
          </p:nvPr>
        </p:nvGraphicFramePr>
        <p:xfrm>
          <a:off x="684731" y="5095888"/>
          <a:ext cx="3263500" cy="1166720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777775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930175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777775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</a:tblGrid>
              <a:tr h="187967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パラメータシート（収集値登録用）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ホスト名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オペレー</a:t>
                      </a:r>
                      <a:endParaRPr kumimoji="1" lang="en-US" altLang="ja-JP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ション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ファイル名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32620"/>
                  </a:ext>
                </a:extLst>
              </a:tr>
            </a:tbl>
          </a:graphicData>
        </a:graphic>
      </p:graphicFrame>
      <p:sp>
        <p:nvSpPr>
          <p:cNvPr id="56" name="正方形/長方形 55"/>
          <p:cNvSpPr/>
          <p:nvPr/>
        </p:nvSpPr>
        <p:spPr>
          <a:xfrm>
            <a:off x="2974295" y="3225120"/>
            <a:ext cx="1288800" cy="280800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Movement</a:t>
            </a:r>
            <a:endParaRPr kumimoji="0" lang="ja-JP" alt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57" name="グループ化 56"/>
          <p:cNvGrpSpPr/>
          <p:nvPr/>
        </p:nvGrpSpPr>
        <p:grpSpPr>
          <a:xfrm>
            <a:off x="4608804" y="2848039"/>
            <a:ext cx="996127" cy="1130256"/>
            <a:chOff x="4202082" y="3107953"/>
            <a:chExt cx="996127" cy="1130256"/>
          </a:xfrm>
        </p:grpSpPr>
        <p:sp>
          <p:nvSpPr>
            <p:cNvPr id="58" name="波線 57"/>
            <p:cNvSpPr/>
            <p:nvPr/>
          </p:nvSpPr>
          <p:spPr>
            <a:xfrm rot="16200000">
              <a:off x="4135018" y="317501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Playbook</a:t>
              </a:r>
              <a:endPara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4375532" y="3653673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60" name="グループ化 59"/>
          <p:cNvGrpSpPr/>
          <p:nvPr/>
        </p:nvGrpSpPr>
        <p:grpSpPr>
          <a:xfrm>
            <a:off x="5809043" y="3002029"/>
            <a:ext cx="754308" cy="754308"/>
            <a:chOff x="5739966" y="3210523"/>
            <a:chExt cx="754308" cy="754308"/>
          </a:xfrm>
        </p:grpSpPr>
        <p:sp>
          <p:nvSpPr>
            <p:cNvPr id="61" name="星 7 60"/>
            <p:cNvSpPr/>
            <p:nvPr/>
          </p:nvSpPr>
          <p:spPr>
            <a:xfrm>
              <a:off x="5739966" y="3210523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5798441" y="3362185"/>
              <a:ext cx="617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作業実行</a:t>
              </a:r>
            </a:p>
          </p:txBody>
        </p:sp>
      </p:grpSp>
      <p:grpSp>
        <p:nvGrpSpPr>
          <p:cNvPr id="63" name="グループ化 62"/>
          <p:cNvGrpSpPr/>
          <p:nvPr/>
        </p:nvGrpSpPr>
        <p:grpSpPr>
          <a:xfrm>
            <a:off x="4358361" y="5081937"/>
            <a:ext cx="754308" cy="754308"/>
            <a:chOff x="4114085" y="4784554"/>
            <a:chExt cx="754308" cy="754308"/>
          </a:xfrm>
        </p:grpSpPr>
        <p:sp>
          <p:nvSpPr>
            <p:cNvPr id="64" name="星 7 63"/>
            <p:cNvSpPr/>
            <p:nvPr/>
          </p:nvSpPr>
          <p:spPr>
            <a:xfrm>
              <a:off x="4114085" y="4784554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4186924" y="4940373"/>
              <a:ext cx="617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Rest</a:t>
              </a:r>
            </a:p>
            <a:p>
              <a:pPr algn="ctr"/>
              <a:r>
                <a:rPr lang="en-US" altLang="ja-JP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API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66" name="グループ化 65"/>
          <p:cNvGrpSpPr/>
          <p:nvPr/>
        </p:nvGrpSpPr>
        <p:grpSpPr>
          <a:xfrm>
            <a:off x="5254367" y="4780094"/>
            <a:ext cx="996127" cy="1130256"/>
            <a:chOff x="4617186" y="3953673"/>
            <a:chExt cx="996127" cy="1130256"/>
          </a:xfrm>
        </p:grpSpPr>
        <p:sp>
          <p:nvSpPr>
            <p:cNvPr id="67" name="波線 66"/>
            <p:cNvSpPr/>
            <p:nvPr/>
          </p:nvSpPr>
          <p:spPr>
            <a:xfrm rot="16200000">
              <a:off x="4550122" y="402073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YAML</a:t>
              </a:r>
              <a:endPara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4737107" y="442444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4844935" y="473463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2</a:t>
              </a:r>
              <a:endPara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sp>
        <p:nvSpPr>
          <p:cNvPr id="74" name="テキスト ボックス 73"/>
          <p:cNvSpPr txBox="1"/>
          <p:nvPr/>
        </p:nvSpPr>
        <p:spPr>
          <a:xfrm>
            <a:off x="251399" y="2058517"/>
            <a:ext cx="191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002060"/>
                </a:solidFill>
              </a:rPr>
              <a:t>全体図</a:t>
            </a:r>
          </a:p>
        </p:txBody>
      </p:sp>
      <p:sp>
        <p:nvSpPr>
          <p:cNvPr id="81" name="円形吹き出し 80"/>
          <p:cNvSpPr>
            <a:spLocks noChangeAspect="1"/>
          </p:cNvSpPr>
          <p:nvPr/>
        </p:nvSpPr>
        <p:spPr bwMode="auto">
          <a:xfrm>
            <a:off x="6356169" y="3797300"/>
            <a:ext cx="621377" cy="621377"/>
          </a:xfrm>
          <a:prstGeom prst="wedgeEllipseCallout">
            <a:avLst>
              <a:gd name="adj1" fmla="val -55104"/>
              <a:gd name="adj2" fmla="val -64569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4.4</a:t>
            </a: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0" name="円形吹き出し 89"/>
          <p:cNvSpPr>
            <a:spLocks noChangeAspect="1"/>
          </p:cNvSpPr>
          <p:nvPr/>
        </p:nvSpPr>
        <p:spPr bwMode="auto">
          <a:xfrm>
            <a:off x="2171420" y="3038620"/>
            <a:ext cx="621377" cy="621377"/>
          </a:xfrm>
          <a:prstGeom prst="wedgeEllipseCallout">
            <a:avLst>
              <a:gd name="adj1" fmla="val -57624"/>
              <a:gd name="adj2" fmla="val 3776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4.1</a:t>
            </a: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7" name="角丸四角形 96"/>
          <p:cNvSpPr/>
          <p:nvPr/>
        </p:nvSpPr>
        <p:spPr bwMode="auto">
          <a:xfrm>
            <a:off x="3246039" y="5857629"/>
            <a:ext cx="648000" cy="144000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+mn-ea"/>
              </a:rPr>
              <a:t>t</a:t>
            </a:r>
            <a:r>
              <a:rPr kumimoji="1" lang="en-US" altLang="ja-JP" sz="900" dirty="0">
                <a:solidFill>
                  <a:schemeClr val="bg1"/>
                </a:solidFill>
                <a:latin typeface="+mn-ea"/>
              </a:rPr>
              <a:t>est.crt</a:t>
            </a:r>
            <a:endParaRPr kumimoji="1" lang="ja-JP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4" name="正方形/長方形 113"/>
          <p:cNvSpPr/>
          <p:nvPr/>
        </p:nvSpPr>
        <p:spPr>
          <a:xfrm>
            <a:off x="684731" y="6045872"/>
            <a:ext cx="3263500" cy="21673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7" name="カギ線コネクタ 126"/>
          <p:cNvCxnSpPr>
            <a:stCxn id="54" idx="2"/>
          </p:cNvCxnSpPr>
          <p:nvPr/>
        </p:nvCxnSpPr>
        <p:spPr bwMode="auto">
          <a:xfrm rot="16200000" flipH="1">
            <a:off x="1354449" y="3855005"/>
            <a:ext cx="427129" cy="14348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FF6D6D"/>
            </a:solidFill>
            <a:prstDash val="sysDot"/>
            <a:round/>
            <a:headEnd type="oval" w="med" len="med"/>
            <a:tailEnd type="triangle" w="lg" len="lg"/>
          </a:ln>
          <a:effectLst>
            <a:glow rad="38100">
              <a:schemeClr val="bg1"/>
            </a:glow>
          </a:effectLst>
        </p:spPr>
      </p:cxnSp>
      <p:cxnSp>
        <p:nvCxnSpPr>
          <p:cNvPr id="129" name="カギ線コネクタ 128"/>
          <p:cNvCxnSpPr>
            <a:stCxn id="52" idx="1"/>
          </p:cNvCxnSpPr>
          <p:nvPr/>
        </p:nvCxnSpPr>
        <p:spPr bwMode="auto">
          <a:xfrm rot="10800000" flipH="1" flipV="1">
            <a:off x="851868" y="3225941"/>
            <a:ext cx="130387" cy="929795"/>
          </a:xfrm>
          <a:prstGeom prst="bentConnector4">
            <a:avLst>
              <a:gd name="adj1" fmla="val -175324"/>
              <a:gd name="adj2" fmla="val 57566"/>
            </a:avLst>
          </a:prstGeom>
          <a:solidFill>
            <a:schemeClr val="bg1"/>
          </a:solidFill>
          <a:ln w="28575" cap="flat" cmpd="sng" algn="ctr">
            <a:solidFill>
              <a:srgbClr val="FF6D6D"/>
            </a:solidFill>
            <a:prstDash val="sysDot"/>
            <a:round/>
            <a:headEnd type="oval" w="med" len="med"/>
            <a:tailEnd type="triangle" w="lg" len="lg"/>
          </a:ln>
          <a:effectLst>
            <a:glow rad="38100">
              <a:schemeClr val="bg1"/>
            </a:glow>
          </a:effectLst>
        </p:spPr>
      </p:cxnSp>
      <p:grpSp>
        <p:nvGrpSpPr>
          <p:cNvPr id="133" name="グループ化 132"/>
          <p:cNvGrpSpPr/>
          <p:nvPr/>
        </p:nvGrpSpPr>
        <p:grpSpPr>
          <a:xfrm rot="16200000">
            <a:off x="7889791" y="3990457"/>
            <a:ext cx="944553" cy="992598"/>
            <a:chOff x="7885175" y="3820593"/>
            <a:chExt cx="944553" cy="992598"/>
          </a:xfrm>
        </p:grpSpPr>
        <p:sp>
          <p:nvSpPr>
            <p:cNvPr id="138" name="楕円 66"/>
            <p:cNvSpPr/>
            <p:nvPr/>
          </p:nvSpPr>
          <p:spPr>
            <a:xfrm>
              <a:off x="7915630" y="3911297"/>
              <a:ext cx="914098" cy="832418"/>
            </a:xfrm>
            <a:prstGeom prst="wave">
              <a:avLst>
                <a:gd name="adj1" fmla="val 7290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eaVert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39" name="テキスト ボックス 138"/>
            <p:cNvSpPr txBox="1"/>
            <p:nvPr/>
          </p:nvSpPr>
          <p:spPr>
            <a:xfrm rot="5400000">
              <a:off x="7847416" y="3858352"/>
              <a:ext cx="992598" cy="917079"/>
            </a:xfrm>
            <a:prstGeom prst="wave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差分有り</a:t>
              </a:r>
              <a:r>
                <a:rPr lang="en-US" altLang="ja-JP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</a:t>
              </a:r>
              <a:r>
                <a:rPr kumimoji="1" lang="en-US" altLang="ja-JP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est.crt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140" name="円形吹き出し 139"/>
          <p:cNvSpPr>
            <a:spLocks noChangeAspect="1"/>
          </p:cNvSpPr>
          <p:nvPr/>
        </p:nvSpPr>
        <p:spPr bwMode="auto">
          <a:xfrm>
            <a:off x="8312128" y="5045879"/>
            <a:ext cx="621377" cy="621377"/>
          </a:xfrm>
          <a:prstGeom prst="wedgeEllipseCallout">
            <a:avLst>
              <a:gd name="adj1" fmla="val -37090"/>
              <a:gd name="adj2" fmla="val -73458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4.2</a:t>
            </a: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1" name="角丸四角形 140"/>
          <p:cNvSpPr/>
          <p:nvPr/>
        </p:nvSpPr>
        <p:spPr bwMode="auto">
          <a:xfrm>
            <a:off x="3246039" y="6064121"/>
            <a:ext cx="648000" cy="144000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+mn-ea"/>
              </a:rPr>
              <a:t>t</a:t>
            </a:r>
            <a:r>
              <a:rPr kumimoji="1" lang="en-US" altLang="ja-JP" sz="900" dirty="0">
                <a:solidFill>
                  <a:schemeClr val="bg1"/>
                </a:solidFill>
                <a:latin typeface="+mn-ea"/>
              </a:rPr>
              <a:t>est.crt</a:t>
            </a:r>
            <a:endParaRPr kumimoji="1" lang="ja-JP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3" name="正方形/長方形 142"/>
          <p:cNvSpPr/>
          <p:nvPr/>
        </p:nvSpPr>
        <p:spPr>
          <a:xfrm>
            <a:off x="698490" y="4794817"/>
            <a:ext cx="2896958" cy="209797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円形吹き出し 141"/>
          <p:cNvSpPr>
            <a:spLocks noChangeAspect="1"/>
          </p:cNvSpPr>
          <p:nvPr/>
        </p:nvSpPr>
        <p:spPr bwMode="auto">
          <a:xfrm>
            <a:off x="206520" y="3981396"/>
            <a:ext cx="621377" cy="621377"/>
          </a:xfrm>
          <a:prstGeom prst="wedgeEllipseCallout">
            <a:avLst>
              <a:gd name="adj1" fmla="val 31355"/>
              <a:gd name="adj2" fmla="val 78834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4.3</a:t>
            </a: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4" name="円形吹き出し 143"/>
          <p:cNvSpPr>
            <a:spLocks noChangeAspect="1"/>
          </p:cNvSpPr>
          <p:nvPr/>
        </p:nvSpPr>
        <p:spPr bwMode="auto">
          <a:xfrm>
            <a:off x="206520" y="5237756"/>
            <a:ext cx="621377" cy="621377"/>
          </a:xfrm>
          <a:prstGeom prst="wedgeEllipseCallout">
            <a:avLst>
              <a:gd name="adj1" fmla="val 31355"/>
              <a:gd name="adj2" fmla="val 78834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4.5</a:t>
            </a: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5" name="正方形/長方形 144"/>
          <p:cNvSpPr/>
          <p:nvPr/>
        </p:nvSpPr>
        <p:spPr>
          <a:xfrm>
            <a:off x="2372042" y="4784869"/>
            <a:ext cx="1223406" cy="230218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/>
          <p:cNvSpPr/>
          <p:nvPr/>
        </p:nvSpPr>
        <p:spPr>
          <a:xfrm>
            <a:off x="4748174" y="3346387"/>
            <a:ext cx="694043" cy="2891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7" name="曲線コネクタ 146"/>
          <p:cNvCxnSpPr>
            <a:endCxn id="146" idx="1"/>
          </p:cNvCxnSpPr>
          <p:nvPr/>
        </p:nvCxnSpPr>
        <p:spPr bwMode="auto">
          <a:xfrm rot="5400000" flipH="1" flipV="1">
            <a:off x="3521538" y="3550604"/>
            <a:ext cx="1286260" cy="1167011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ysDot"/>
            <a:round/>
            <a:headEnd type="oval" w="med" len="med"/>
            <a:tailEnd type="triangle" w="lg" len="lg"/>
          </a:ln>
          <a:effectLst>
            <a:glow rad="38100">
              <a:schemeClr val="bg1"/>
            </a:glow>
          </a:effectLst>
        </p:spPr>
      </p:cxnSp>
    </p:spTree>
    <p:extLst>
      <p:ext uri="{BB962C8B-B14F-4D97-AF65-F5344CB8AC3E}">
        <p14:creationId xmlns:p14="http://schemas.microsoft.com/office/powerpoint/2010/main" val="7292379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実習４全体図（</a:t>
            </a:r>
            <a:r>
              <a:rPr lang="en-US" altLang="ja-JP" dirty="0"/>
              <a:t>2/2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lvl="1"/>
            <a:r>
              <a:rPr lang="ja-JP" altLang="en-US" dirty="0"/>
              <a:t>「同一メニューだが収集した日時の異なる値」を比較する際は、比較実行の際に「基準日」を設定します。</a:t>
            </a:r>
            <a:endParaRPr lang="en-US" altLang="ja-JP" dirty="0"/>
          </a:p>
        </p:txBody>
      </p:sp>
      <p:sp>
        <p:nvSpPr>
          <p:cNvPr id="49" name="正方形/長方形 48"/>
          <p:cNvSpPr/>
          <p:nvPr/>
        </p:nvSpPr>
        <p:spPr>
          <a:xfrm>
            <a:off x="899490" y="1988800"/>
            <a:ext cx="7295613" cy="43833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RHEL 7or8</a:t>
            </a:r>
            <a:endParaRPr kumimoji="0" lang="ja-JP" altLang="en-US" sz="1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1037944" y="2266520"/>
            <a:ext cx="7002483" cy="3978000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66" name="図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1" y="2335789"/>
            <a:ext cx="851605" cy="319726"/>
          </a:xfrm>
          <a:prstGeom prst="rect">
            <a:avLst/>
          </a:prstGeom>
        </p:spPr>
      </p:pic>
      <p:sp>
        <p:nvSpPr>
          <p:cNvPr id="67" name="フローチャート: 磁気ディスク 66"/>
          <p:cNvSpPr/>
          <p:nvPr/>
        </p:nvSpPr>
        <p:spPr>
          <a:xfrm>
            <a:off x="2422622" y="3525654"/>
            <a:ext cx="4223455" cy="2640198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2359833" y="2716517"/>
            <a:ext cx="128871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オペレーション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899490" y="1710791"/>
            <a:ext cx="191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002060"/>
                </a:solidFill>
              </a:rPr>
              <a:t>全体図（比較）</a:t>
            </a:r>
          </a:p>
        </p:txBody>
      </p:sp>
      <p:sp>
        <p:nvSpPr>
          <p:cNvPr id="78" name="正方形/長方形 77"/>
          <p:cNvSpPr/>
          <p:nvPr/>
        </p:nvSpPr>
        <p:spPr>
          <a:xfrm>
            <a:off x="5419359" y="2449692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kern="0" dirty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比較定義</a:t>
            </a:r>
            <a:endParaRPr kumimoji="0" lang="ja-JP" alt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80" name="図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30" y="2449692"/>
            <a:ext cx="634147" cy="889453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83" name="正方形/長方形 82"/>
          <p:cNvSpPr/>
          <p:nvPr/>
        </p:nvSpPr>
        <p:spPr>
          <a:xfrm>
            <a:off x="5419359" y="2765019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kern="0" dirty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比較定義詳細</a:t>
            </a:r>
            <a:endParaRPr kumimoji="0" lang="ja-JP" alt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5419359" y="3080347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kern="0" dirty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比較実行</a:t>
            </a:r>
            <a:endParaRPr kumimoji="0" lang="ja-JP" alt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6" name="円形吹き出し 85"/>
          <p:cNvSpPr>
            <a:spLocks noChangeAspect="1"/>
          </p:cNvSpPr>
          <p:nvPr/>
        </p:nvSpPr>
        <p:spPr bwMode="auto">
          <a:xfrm>
            <a:off x="6729677" y="1930005"/>
            <a:ext cx="621377" cy="621377"/>
          </a:xfrm>
          <a:prstGeom prst="wedgeEllipseCallout">
            <a:avLst>
              <a:gd name="adj1" fmla="val -57624"/>
              <a:gd name="adj2" fmla="val 3776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4.6</a:t>
            </a: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561616"/>
              </p:ext>
            </p:extLst>
          </p:nvPr>
        </p:nvGraphicFramePr>
        <p:xfrm>
          <a:off x="2663456" y="4260837"/>
          <a:ext cx="3741897" cy="1166720"/>
        </p:xfrm>
        <a:graphic>
          <a:graphicData uri="http://schemas.openxmlformats.org/drawingml/2006/table">
            <a:tbl>
              <a:tblPr firstRow="1" bandRow="1"/>
              <a:tblGrid>
                <a:gridCol w="628086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777775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628086">
                  <a:extLst>
                    <a:ext uri="{9D8B030D-6E8A-4147-A177-3AD203B41FA5}">
                      <a16:colId xmlns:a16="http://schemas.microsoft.com/office/drawing/2014/main" val="3087742594"/>
                    </a:ext>
                  </a:extLst>
                </a:gridCol>
                <a:gridCol w="930175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777775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</a:tblGrid>
              <a:tr h="187967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ホスト名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オペレー</a:t>
                      </a:r>
                      <a:endParaRPr kumimoji="1" lang="en-US" altLang="ja-JP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ション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基準日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ファイル名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●●●</a:t>
                      </a:r>
                      <a:endParaRPr kumimoji="1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02074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</a:tbl>
          </a:graphicData>
        </a:graphic>
      </p:graphicFrame>
      <p:sp>
        <p:nvSpPr>
          <p:cNvPr id="25" name="角丸四角形 24"/>
          <p:cNvSpPr/>
          <p:nvPr/>
        </p:nvSpPr>
        <p:spPr bwMode="auto">
          <a:xfrm>
            <a:off x="5680348" y="5032919"/>
            <a:ext cx="648000" cy="144000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+mn-ea"/>
              </a:rPr>
              <a:t>t</a:t>
            </a:r>
            <a:r>
              <a:rPr kumimoji="1" lang="en-US" altLang="ja-JP" sz="900" dirty="0">
                <a:solidFill>
                  <a:schemeClr val="bg1"/>
                </a:solidFill>
                <a:latin typeface="+mn-ea"/>
              </a:rPr>
              <a:t>est.crt</a:t>
            </a:r>
            <a:endParaRPr kumimoji="1" lang="ja-JP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5680348" y="5236939"/>
            <a:ext cx="648000" cy="144000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+mn-ea"/>
              </a:rPr>
              <a:t>t</a:t>
            </a:r>
            <a:r>
              <a:rPr kumimoji="1" lang="en-US" altLang="ja-JP" sz="900" dirty="0">
                <a:solidFill>
                  <a:schemeClr val="bg1"/>
                </a:solidFill>
                <a:latin typeface="+mn-ea"/>
              </a:rPr>
              <a:t>est.crt</a:t>
            </a:r>
            <a:endParaRPr kumimoji="1" lang="ja-JP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7" name="円形吹き出し 86"/>
          <p:cNvSpPr>
            <a:spLocks noChangeAspect="1"/>
          </p:cNvSpPr>
          <p:nvPr/>
        </p:nvSpPr>
        <p:spPr bwMode="auto">
          <a:xfrm>
            <a:off x="6651676" y="3378801"/>
            <a:ext cx="621377" cy="621377"/>
          </a:xfrm>
          <a:prstGeom prst="wedgeEllipseCallout">
            <a:avLst>
              <a:gd name="adj1" fmla="val -43864"/>
              <a:gd name="adj2" fmla="val -5777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4.7</a:t>
            </a:r>
          </a:p>
        </p:txBody>
      </p:sp>
      <p:sp>
        <p:nvSpPr>
          <p:cNvPr id="92" name="正方形/長方形 91"/>
          <p:cNvSpPr/>
          <p:nvPr/>
        </p:nvSpPr>
        <p:spPr>
          <a:xfrm>
            <a:off x="2659594" y="4993054"/>
            <a:ext cx="3741897" cy="216031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/>
          <p:cNvSpPr/>
          <p:nvPr/>
        </p:nvSpPr>
        <p:spPr>
          <a:xfrm>
            <a:off x="2659594" y="5207843"/>
            <a:ext cx="3741897" cy="216031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/>
          <p:cNvSpPr/>
          <p:nvPr/>
        </p:nvSpPr>
        <p:spPr bwMode="auto">
          <a:xfrm>
            <a:off x="4067930" y="4499840"/>
            <a:ext cx="643999" cy="924034"/>
          </a:xfrm>
          <a:prstGeom prst="rect">
            <a:avLst/>
          </a:prstGeom>
          <a:solidFill>
            <a:srgbClr val="FF0000">
              <a:alpha val="40000"/>
            </a:srgbClr>
          </a:solidFill>
          <a:ln w="38100">
            <a:solidFill>
              <a:srgbClr val="FF0000"/>
            </a:solidFill>
            <a:prstDash val="solid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08" name="カギ線コネクタ 107"/>
          <p:cNvCxnSpPr/>
          <p:nvPr/>
        </p:nvCxnSpPr>
        <p:spPr bwMode="auto">
          <a:xfrm rot="10800000" flipV="1">
            <a:off x="4711929" y="3699980"/>
            <a:ext cx="2568222" cy="799859"/>
          </a:xfrm>
          <a:prstGeom prst="bentConnector3">
            <a:avLst>
              <a:gd name="adj1" fmla="val -9203"/>
            </a:avLst>
          </a:prstGeom>
          <a:solidFill>
            <a:schemeClr val="bg1"/>
          </a:solidFill>
          <a:ln w="19050" cap="flat" cmpd="sng" algn="ctr">
            <a:solidFill>
              <a:srgbClr val="FF6D6D"/>
            </a:solidFill>
            <a:prstDash val="sysDot"/>
            <a:round/>
            <a:headEnd type="oval" w="med" len="med"/>
            <a:tailEnd type="stealth" w="lg" len="lg"/>
          </a:ln>
          <a:effectLst>
            <a:glow rad="38100">
              <a:schemeClr val="bg1"/>
            </a:glow>
          </a:effectLst>
        </p:spPr>
      </p:cxnSp>
      <p:sp>
        <p:nvSpPr>
          <p:cNvPr id="109" name="テキスト ボックス 108"/>
          <p:cNvSpPr txBox="1"/>
          <p:nvPr/>
        </p:nvSpPr>
        <p:spPr>
          <a:xfrm>
            <a:off x="6646460" y="4527911"/>
            <a:ext cx="1532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FF6D6D"/>
                </a:solidFill>
                <a:effectLst>
                  <a:glow rad="76200">
                    <a:schemeClr val="bg1"/>
                  </a:glow>
                </a:effectLst>
              </a:rPr>
              <a:t>基準日を設定</a:t>
            </a:r>
            <a:endParaRPr kumimoji="1" lang="ja-JP" altLang="en-US" sz="1600" b="1" dirty="0">
              <a:solidFill>
                <a:srgbClr val="FF6D6D"/>
              </a:solidFill>
              <a:effectLst>
                <a:glow rad="762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89828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 </a:t>
            </a:r>
            <a:r>
              <a:rPr lang="ja-JP" altLang="en-US" dirty="0"/>
              <a:t>オペレーションの登録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オペレーションを登録する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比較用のオペレーションを登録します。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ja-JP" altLang="en-US" b="1" dirty="0"/>
              <a:t>基本コンソール ＞ オペレーション一覧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登録 ＞ 登録開始を押下する。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各項目で下表のように選択または入力し、［登録］ボタンを押下する。</a:t>
            </a:r>
            <a:endParaRPr lang="en-US" altLang="ja-JP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620321"/>
              </p:ext>
            </p:extLst>
          </p:nvPr>
        </p:nvGraphicFramePr>
        <p:xfrm>
          <a:off x="564317" y="4946144"/>
          <a:ext cx="3645218" cy="889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184718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オペレーション名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（任意の名称）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実施予定時間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（任意の時間）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getSSL2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2021/04/28 12:19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7" y="3590492"/>
            <a:ext cx="5877745" cy="1228896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34" name="正方形/長方形 33"/>
          <p:cNvSpPr/>
          <p:nvPr/>
        </p:nvSpPr>
        <p:spPr>
          <a:xfrm>
            <a:off x="2176132" y="3590492"/>
            <a:ext cx="1315718" cy="1228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3491850" y="3590492"/>
            <a:ext cx="1359520" cy="1228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5119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4.2</a:t>
            </a:r>
            <a:r>
              <a:rPr lang="ja-JP" altLang="en-US" dirty="0"/>
              <a:t> 差分有り</a:t>
            </a:r>
            <a:r>
              <a:rPr lang="en-US" altLang="ja-JP" dirty="0"/>
              <a:t>SSL</a:t>
            </a:r>
            <a:r>
              <a:rPr lang="ja-JP" altLang="en-US" dirty="0"/>
              <a:t>証明書の用意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差分有り</a:t>
            </a:r>
            <a:r>
              <a:rPr lang="en-US" altLang="ja-JP" b="1" dirty="0"/>
              <a:t>SSL</a:t>
            </a:r>
            <a:r>
              <a:rPr lang="ja-JP" altLang="en-US" b="1" dirty="0"/>
              <a:t>証明書を用意しておく</a:t>
            </a:r>
            <a:endParaRPr lang="en-US" altLang="ja-JP" b="1" dirty="0"/>
          </a:p>
          <a:p>
            <a:pPr lvl="1"/>
            <a:r>
              <a:rPr lang="ja-JP" altLang="en-US" dirty="0"/>
              <a:t>この実習では「差分あり」の表示を確認したいので、実習３で収集したファイルと差分のあるファイルを収集します。</a:t>
            </a:r>
            <a:endParaRPr lang="en-US" altLang="ja-JP" dirty="0"/>
          </a:p>
          <a:p>
            <a:pPr lvl="1"/>
            <a:r>
              <a:rPr lang="ja-JP" altLang="en-US" dirty="0"/>
              <a:t>ターゲットサーバの</a:t>
            </a:r>
            <a:r>
              <a:rPr lang="en-US" altLang="ja-JP" dirty="0"/>
              <a:t>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pki</a:t>
            </a:r>
            <a:r>
              <a:rPr lang="en-US" altLang="ja-JP" dirty="0"/>
              <a:t>/</a:t>
            </a:r>
            <a:r>
              <a:rPr lang="en-US" altLang="ja-JP" dirty="0" err="1"/>
              <a:t>tls</a:t>
            </a:r>
            <a:r>
              <a:rPr lang="en-US" altLang="ja-JP" dirty="0"/>
              <a:t>/certs/</a:t>
            </a:r>
            <a:r>
              <a:rPr lang="ja-JP" altLang="en-US" dirty="0"/>
              <a:t>に入って</a:t>
            </a:r>
            <a:r>
              <a:rPr lang="en-US" altLang="ja-JP" dirty="0"/>
              <a:t>SSL</a:t>
            </a:r>
            <a:r>
              <a:rPr lang="ja-JP" altLang="en-US" dirty="0"/>
              <a:t>証明書（</a:t>
            </a:r>
            <a:r>
              <a:rPr lang="en-US" altLang="ja-JP" dirty="0"/>
              <a:t>test.crt</a:t>
            </a:r>
            <a:r>
              <a:rPr lang="ja-JP" altLang="en-US" dirty="0"/>
              <a:t>）の中身を一部書き換えておきます。</a:t>
            </a:r>
            <a:endParaRPr lang="en-US" altLang="ja-JP" sz="800" dirty="0"/>
          </a:p>
        </p:txBody>
      </p:sp>
      <p:sp>
        <p:nvSpPr>
          <p:cNvPr id="39" name="正方形/長方形 38"/>
          <p:cNvSpPr/>
          <p:nvPr/>
        </p:nvSpPr>
        <p:spPr>
          <a:xfrm>
            <a:off x="251399" y="2335517"/>
            <a:ext cx="7295613" cy="41324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RHEL 7or8</a:t>
            </a:r>
            <a:endParaRPr kumimoji="0" lang="ja-JP" altLang="en-US" sz="1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7876381" y="2335517"/>
            <a:ext cx="992596" cy="41324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システム</a:t>
            </a:r>
          </a:p>
        </p:txBody>
      </p:sp>
      <p:sp>
        <p:nvSpPr>
          <p:cNvPr id="41" name="正方形/長方形 40"/>
          <p:cNvSpPr/>
          <p:nvPr/>
        </p:nvSpPr>
        <p:spPr>
          <a:xfrm>
            <a:off x="6630971" y="2589028"/>
            <a:ext cx="769476" cy="373491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ysDash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</a:t>
            </a:r>
            <a:endParaRPr kumimoji="0" lang="ja-JP" altLang="en-US" sz="1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397964" y="2589028"/>
            <a:ext cx="6041563" cy="3734918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0" y="2650773"/>
            <a:ext cx="851605" cy="319726"/>
          </a:xfrm>
          <a:prstGeom prst="rect">
            <a:avLst/>
          </a:prstGeom>
        </p:spPr>
      </p:pic>
      <p:sp>
        <p:nvSpPr>
          <p:cNvPr id="44" name="正方形/長方形 43"/>
          <p:cNvSpPr/>
          <p:nvPr/>
        </p:nvSpPr>
        <p:spPr>
          <a:xfrm>
            <a:off x="2568491" y="2695286"/>
            <a:ext cx="3639263" cy="141084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Ansible-driver</a:t>
            </a:r>
            <a:endParaRPr kumimoji="0" lang="ja-JP" altLang="en-US" sz="1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5" name="フローチャート: 磁気ディスク 44"/>
          <p:cNvSpPr/>
          <p:nvPr/>
        </p:nvSpPr>
        <p:spPr>
          <a:xfrm>
            <a:off x="504748" y="3836954"/>
            <a:ext cx="4223455" cy="2397647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851869" y="3085240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機器一覧</a:t>
            </a:r>
          </a:p>
        </p:txBody>
      </p:sp>
      <p:graphicFrame>
        <p:nvGraphicFramePr>
          <p:cNvPr id="48" name="表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007065"/>
              </p:ext>
            </p:extLst>
          </p:nvPr>
        </p:nvGraphicFramePr>
        <p:xfrm>
          <a:off x="693808" y="3853297"/>
          <a:ext cx="2911375" cy="1166720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898625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1234975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</a:tblGrid>
              <a:tr h="187967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パラメータシート（ファイル名登録用）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ホスト名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オペレー</a:t>
                      </a:r>
                      <a:endParaRPr kumimoji="1" lang="en-US" altLang="ja-JP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ション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ファイル名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68960"/>
                  </a:ext>
                </a:extLst>
              </a:tr>
            </a:tbl>
          </a:graphicData>
        </a:graphic>
      </p:graphicFrame>
      <p:sp>
        <p:nvSpPr>
          <p:cNvPr id="49" name="正方形/長方形 48"/>
          <p:cNvSpPr/>
          <p:nvPr/>
        </p:nvSpPr>
        <p:spPr>
          <a:xfrm>
            <a:off x="851911" y="3431781"/>
            <a:ext cx="128871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オペレーション</a:t>
            </a:r>
          </a:p>
        </p:txBody>
      </p:sp>
      <p:graphicFrame>
        <p:nvGraphicFramePr>
          <p:cNvPr id="50" name="表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662982"/>
              </p:ext>
            </p:extLst>
          </p:nvPr>
        </p:nvGraphicFramePr>
        <p:xfrm>
          <a:off x="684731" y="5095888"/>
          <a:ext cx="3263500" cy="1166720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777775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930175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777775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</a:tblGrid>
              <a:tr h="187967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パラメータシート（収集値登録用）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ホスト名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オペレー</a:t>
                      </a:r>
                      <a:endParaRPr kumimoji="1" lang="en-US" altLang="ja-JP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ション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ファイル名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32620"/>
                  </a:ext>
                </a:extLst>
              </a:tr>
            </a:tbl>
          </a:graphicData>
        </a:graphic>
      </p:graphicFrame>
      <p:sp>
        <p:nvSpPr>
          <p:cNvPr id="51" name="正方形/長方形 50"/>
          <p:cNvSpPr/>
          <p:nvPr/>
        </p:nvSpPr>
        <p:spPr>
          <a:xfrm>
            <a:off x="2974295" y="3225120"/>
            <a:ext cx="1288800" cy="280800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Movement</a:t>
            </a:r>
            <a:endParaRPr kumimoji="0" lang="ja-JP" alt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52" name="グループ化 51"/>
          <p:cNvGrpSpPr/>
          <p:nvPr/>
        </p:nvGrpSpPr>
        <p:grpSpPr>
          <a:xfrm>
            <a:off x="4608804" y="2848039"/>
            <a:ext cx="996127" cy="1130256"/>
            <a:chOff x="4202082" y="3107953"/>
            <a:chExt cx="996127" cy="1130256"/>
          </a:xfrm>
        </p:grpSpPr>
        <p:sp>
          <p:nvSpPr>
            <p:cNvPr id="53" name="波線 52"/>
            <p:cNvSpPr/>
            <p:nvPr/>
          </p:nvSpPr>
          <p:spPr>
            <a:xfrm rot="16200000">
              <a:off x="4135018" y="317501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Playbook</a:t>
              </a:r>
              <a:endPara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4375532" y="3653673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5809043" y="3002029"/>
            <a:ext cx="754308" cy="754308"/>
            <a:chOff x="5739966" y="3210523"/>
            <a:chExt cx="754308" cy="754308"/>
          </a:xfrm>
        </p:grpSpPr>
        <p:sp>
          <p:nvSpPr>
            <p:cNvPr id="65" name="星 7 64"/>
            <p:cNvSpPr/>
            <p:nvPr/>
          </p:nvSpPr>
          <p:spPr>
            <a:xfrm>
              <a:off x="5739966" y="3210523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84" name="テキスト ボックス 83"/>
            <p:cNvSpPr txBox="1"/>
            <p:nvPr/>
          </p:nvSpPr>
          <p:spPr>
            <a:xfrm>
              <a:off x="5798441" y="3362185"/>
              <a:ext cx="617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作業実行</a:t>
              </a:r>
            </a:p>
          </p:txBody>
        </p:sp>
      </p:grpSp>
      <p:grpSp>
        <p:nvGrpSpPr>
          <p:cNvPr id="85" name="グループ化 84"/>
          <p:cNvGrpSpPr/>
          <p:nvPr/>
        </p:nvGrpSpPr>
        <p:grpSpPr>
          <a:xfrm>
            <a:off x="4358361" y="5081937"/>
            <a:ext cx="754308" cy="754308"/>
            <a:chOff x="4114085" y="4784554"/>
            <a:chExt cx="754308" cy="754308"/>
          </a:xfrm>
        </p:grpSpPr>
        <p:sp>
          <p:nvSpPr>
            <p:cNvPr id="86" name="星 7 85"/>
            <p:cNvSpPr/>
            <p:nvPr/>
          </p:nvSpPr>
          <p:spPr>
            <a:xfrm>
              <a:off x="4114085" y="4784554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88" name="テキスト ボックス 87"/>
            <p:cNvSpPr txBox="1"/>
            <p:nvPr/>
          </p:nvSpPr>
          <p:spPr>
            <a:xfrm>
              <a:off x="4186924" y="4940373"/>
              <a:ext cx="617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Rest</a:t>
              </a:r>
            </a:p>
            <a:p>
              <a:pPr algn="ctr"/>
              <a:r>
                <a:rPr lang="en-US" altLang="ja-JP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API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90" name="グループ化 89"/>
          <p:cNvGrpSpPr/>
          <p:nvPr/>
        </p:nvGrpSpPr>
        <p:grpSpPr>
          <a:xfrm>
            <a:off x="5254367" y="4780094"/>
            <a:ext cx="996127" cy="1130256"/>
            <a:chOff x="4617186" y="3953673"/>
            <a:chExt cx="996127" cy="1130256"/>
          </a:xfrm>
        </p:grpSpPr>
        <p:sp>
          <p:nvSpPr>
            <p:cNvPr id="91" name="波線 90"/>
            <p:cNvSpPr/>
            <p:nvPr/>
          </p:nvSpPr>
          <p:spPr>
            <a:xfrm rot="16200000">
              <a:off x="4550122" y="402073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YAML</a:t>
              </a:r>
              <a:endPara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4737107" y="442444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4844935" y="473463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2</a:t>
              </a:r>
              <a:endPara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sp>
        <p:nvSpPr>
          <p:cNvPr id="97" name="角丸四角形 96"/>
          <p:cNvSpPr/>
          <p:nvPr/>
        </p:nvSpPr>
        <p:spPr bwMode="auto">
          <a:xfrm>
            <a:off x="3246039" y="5857629"/>
            <a:ext cx="648000" cy="144000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+mn-ea"/>
              </a:rPr>
              <a:t>t</a:t>
            </a:r>
            <a:r>
              <a:rPr kumimoji="1" lang="en-US" altLang="ja-JP" sz="900" dirty="0">
                <a:solidFill>
                  <a:schemeClr val="bg1"/>
                </a:solidFill>
                <a:latin typeface="+mn-ea"/>
              </a:rPr>
              <a:t>est.crt</a:t>
            </a:r>
            <a:endParaRPr kumimoji="1" lang="ja-JP" altLang="en-US" sz="9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01" name="グループ化 100"/>
          <p:cNvGrpSpPr/>
          <p:nvPr/>
        </p:nvGrpSpPr>
        <p:grpSpPr>
          <a:xfrm rot="16200000">
            <a:off x="7889791" y="3990457"/>
            <a:ext cx="944553" cy="992598"/>
            <a:chOff x="7885175" y="3820593"/>
            <a:chExt cx="944553" cy="992598"/>
          </a:xfrm>
        </p:grpSpPr>
        <p:sp>
          <p:nvSpPr>
            <p:cNvPr id="102" name="楕円 66"/>
            <p:cNvSpPr/>
            <p:nvPr/>
          </p:nvSpPr>
          <p:spPr>
            <a:xfrm>
              <a:off x="7915630" y="3911297"/>
              <a:ext cx="914098" cy="832418"/>
            </a:xfrm>
            <a:prstGeom prst="wave">
              <a:avLst>
                <a:gd name="adj1" fmla="val 7290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eaVert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 rot="5400000">
              <a:off x="7847416" y="3858352"/>
              <a:ext cx="992598" cy="917079"/>
            </a:xfrm>
            <a:prstGeom prst="wave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差分有り</a:t>
              </a:r>
              <a:r>
                <a:rPr lang="en-US" altLang="ja-JP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</a:t>
              </a:r>
              <a:r>
                <a:rPr kumimoji="1" lang="en-US" altLang="ja-JP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est.crt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105" name="角丸四角形 104"/>
          <p:cNvSpPr/>
          <p:nvPr/>
        </p:nvSpPr>
        <p:spPr bwMode="auto">
          <a:xfrm>
            <a:off x="3246039" y="6064121"/>
            <a:ext cx="648000" cy="144000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+mn-ea"/>
              </a:rPr>
              <a:t>t</a:t>
            </a:r>
            <a:r>
              <a:rPr kumimoji="1" lang="en-US" altLang="ja-JP" sz="900" dirty="0">
                <a:solidFill>
                  <a:schemeClr val="bg1"/>
                </a:solidFill>
                <a:latin typeface="+mn-ea"/>
              </a:rPr>
              <a:t>est.crt</a:t>
            </a:r>
            <a:endParaRPr kumimoji="1" lang="ja-JP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2" name="正方形/長方形 111"/>
          <p:cNvSpPr/>
          <p:nvPr/>
        </p:nvSpPr>
        <p:spPr>
          <a:xfrm>
            <a:off x="7782879" y="3886044"/>
            <a:ext cx="1158376" cy="1228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7411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4.3</a:t>
            </a:r>
            <a:r>
              <a:rPr lang="ja-JP" altLang="en-US" dirty="0"/>
              <a:t> ファイル名の登録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ファイル名を登録する</a:t>
            </a:r>
            <a:endParaRPr lang="en-US" altLang="ja-JP" b="1" dirty="0"/>
          </a:p>
          <a:p>
            <a:pPr lvl="1"/>
            <a:r>
              <a:rPr lang="ja-JP" altLang="en-US" dirty="0"/>
              <a:t>実習３で作成した［</a:t>
            </a:r>
            <a:r>
              <a:rPr lang="en-US" altLang="ja-JP" dirty="0"/>
              <a:t>SSL</a:t>
            </a:r>
            <a:r>
              <a:rPr lang="ja-JP" altLang="en-US" dirty="0"/>
              <a:t>証明書名］メニューに比較用のレコードを登録します。</a:t>
            </a:r>
            <a:endParaRPr lang="en-US" altLang="ja-JP" dirty="0"/>
          </a:p>
          <a:p>
            <a:pPr lvl="1"/>
            <a:r>
              <a:rPr lang="ja-JP" altLang="en-US" dirty="0"/>
              <a:t>オペレーションのみ比較用にし、そのほかは実習３と同じ内容です。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ja-JP" altLang="en-US" b="1" dirty="0"/>
              <a:t>入力用 ＞ </a:t>
            </a:r>
            <a:r>
              <a:rPr lang="en-US" altLang="ja-JP" b="1" dirty="0"/>
              <a:t>SSL</a:t>
            </a:r>
            <a:r>
              <a:rPr lang="ja-JP" altLang="en-US" b="1" dirty="0"/>
              <a:t>証明書名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登録 ＞ 登録開始を押下する。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各項目で下表のように選択または入力し、［登録］ボタンを押下する。</a:t>
            </a:r>
            <a:endParaRPr lang="en-US" altLang="ja-JP" dirty="0"/>
          </a:p>
          <a:p>
            <a:pPr marL="0" indent="0">
              <a:buNone/>
            </a:pPr>
            <a:endParaRPr lang="en-US" altLang="ja-JP" sz="1600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252833" y="836712"/>
            <a:ext cx="8639767" cy="5688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1800" ker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600" kern="0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796320"/>
              </p:ext>
            </p:extLst>
          </p:nvPr>
        </p:nvGraphicFramePr>
        <p:xfrm>
          <a:off x="539440" y="4988648"/>
          <a:ext cx="4802766" cy="944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37773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1570090">
                  <a:extLst>
                    <a:ext uri="{9D8B030D-6E8A-4147-A177-3AD203B41FA5}">
                      <a16:colId xmlns:a16="http://schemas.microsoft.com/office/drawing/2014/main" val="853392425"/>
                    </a:ext>
                  </a:extLst>
                </a:gridCol>
                <a:gridCol w="1894903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ホスト名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オペレーション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パラメータ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97375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ファイル名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targethost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getSSL2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test.crt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07" y="3589361"/>
            <a:ext cx="7964011" cy="1257475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26" name="正方形/長方形 25"/>
          <p:cNvSpPr/>
          <p:nvPr/>
        </p:nvSpPr>
        <p:spPr>
          <a:xfrm>
            <a:off x="893841" y="3589361"/>
            <a:ext cx="2453989" cy="1257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3347830" y="3589361"/>
            <a:ext cx="3888540" cy="1257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7236370" y="3589361"/>
            <a:ext cx="1317148" cy="1257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9261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F9BAE88E-D33D-4B4E-A625-653147FA7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0" y="3610800"/>
            <a:ext cx="6063332" cy="280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4.4 </a:t>
            </a:r>
            <a:r>
              <a:rPr lang="ja-JP" altLang="en-US" dirty="0"/>
              <a:t>作業実行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作業実行する</a:t>
            </a:r>
            <a:endParaRPr lang="en-US" altLang="ja-JP" b="1" dirty="0"/>
          </a:p>
          <a:p>
            <a:pPr lvl="1"/>
            <a:r>
              <a:rPr lang="ja-JP" altLang="en-US" dirty="0"/>
              <a:t>差分有りの</a:t>
            </a:r>
            <a:r>
              <a:rPr lang="en-US" altLang="ja-JP" dirty="0"/>
              <a:t>SSL</a:t>
            </a:r>
            <a:r>
              <a:rPr lang="ja-JP" altLang="en-US" dirty="0"/>
              <a:t>証明書を収集します。</a:t>
            </a:r>
            <a:endParaRPr lang="en-US" altLang="ja-JP" dirty="0"/>
          </a:p>
          <a:p>
            <a:pPr lvl="1"/>
            <a:r>
              <a:rPr lang="en-US" altLang="ja-JP" dirty="0"/>
              <a:t>Movement</a:t>
            </a:r>
            <a:r>
              <a:rPr lang="ja-JP" altLang="en-US" dirty="0"/>
              <a:t>は実習３と同じく</a:t>
            </a:r>
            <a:r>
              <a:rPr lang="en-US" altLang="ja-JP" dirty="0"/>
              <a:t>getSSL</a:t>
            </a:r>
            <a:r>
              <a:rPr lang="ja-JP" altLang="en-US" dirty="0"/>
              <a:t>で、オペレーションだけ比較用の</a:t>
            </a:r>
            <a:r>
              <a:rPr lang="en-US" altLang="ja-JP" dirty="0"/>
              <a:t>getSSL2</a:t>
            </a:r>
            <a:r>
              <a:rPr lang="ja-JP" altLang="en-US" dirty="0"/>
              <a:t>にします。</a:t>
            </a:r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en-US" altLang="ja-JP" b="1" dirty="0"/>
              <a:t>Ansible-Legacy</a:t>
            </a:r>
            <a:r>
              <a:rPr lang="ja-JP" altLang="en-US" b="1" dirty="0"/>
              <a:t> ＞ 作業実行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Movement[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 から登録した</a:t>
            </a:r>
            <a:r>
              <a:rPr lang="en-US" altLang="ja-JP" dirty="0"/>
              <a:t>Movement</a:t>
            </a:r>
            <a:r>
              <a:rPr lang="ja-JP" altLang="en-US" dirty="0"/>
              <a:t>を選択する。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オペレーション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から登録したオペレーションを選択する。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［実行］ボタンを押下する。</a:t>
            </a:r>
            <a:endParaRPr lang="en-US" altLang="ja-JP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/>
          </a:p>
        </p:txBody>
      </p:sp>
      <p:sp>
        <p:nvSpPr>
          <p:cNvPr id="18" name="正方形/長方形 17"/>
          <p:cNvSpPr/>
          <p:nvPr/>
        </p:nvSpPr>
        <p:spPr>
          <a:xfrm>
            <a:off x="1190718" y="6228000"/>
            <a:ext cx="702000" cy="16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562916" y="4233763"/>
            <a:ext cx="5976000" cy="985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562916" y="5436000"/>
            <a:ext cx="3564000" cy="103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476632"/>
              </p:ext>
            </p:extLst>
          </p:nvPr>
        </p:nvGraphicFramePr>
        <p:xfrm>
          <a:off x="5292100" y="5624003"/>
          <a:ext cx="3301365" cy="7061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Movement[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一覧</a:t>
                      </a:r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オペレーション</a:t>
                      </a:r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[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一覧</a:t>
                      </a:r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getSSL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getSSL2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0928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パラメータシートを確認する</a:t>
            </a:r>
            <a:endParaRPr lang="en-US" altLang="ja-JP" b="1" dirty="0"/>
          </a:p>
          <a:p>
            <a:pPr lvl="1"/>
            <a:r>
              <a:rPr lang="en-US" altLang="ja-JP" dirty="0"/>
              <a:t>getSSL2</a:t>
            </a:r>
            <a:r>
              <a:rPr lang="ja-JP" altLang="en-US" dirty="0"/>
              <a:t>がパラメータシートに収集されているか確認します。</a:t>
            </a:r>
            <a:endParaRPr lang="en-US" altLang="ja-JP" dirty="0"/>
          </a:p>
          <a:p>
            <a:pPr lvl="1"/>
            <a:r>
              <a:rPr lang="en-US" altLang="ja-JP" dirty="0">
                <a:hlinkClick r:id="rId2" action="ppaction://hlinksldjump"/>
              </a:rPr>
              <a:t>4.7 </a:t>
            </a:r>
            <a:r>
              <a:rPr lang="ja-JP" altLang="en-US" dirty="0">
                <a:hlinkClick r:id="rId2" action="ppaction://hlinksldjump"/>
              </a:rPr>
              <a:t>比較実行</a:t>
            </a:r>
            <a:r>
              <a:rPr lang="ja-JP" altLang="en-US" dirty="0"/>
              <a:t>で必要になるので、基準日時を確認しておきます。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en-US" altLang="ja-JP" b="1" dirty="0"/>
              <a:t> </a:t>
            </a:r>
            <a:r>
              <a:rPr lang="ja-JP" altLang="en-US" b="1" dirty="0"/>
              <a:t>入力用（もしくは参照用） ＞ </a:t>
            </a:r>
            <a:r>
              <a:rPr lang="en-US" altLang="ja-JP" b="1" dirty="0"/>
              <a:t>SSL</a:t>
            </a:r>
            <a:r>
              <a:rPr lang="ja-JP" altLang="en-US" b="1" dirty="0"/>
              <a:t>証明書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［フィルタ］ボタンを押下する。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一覧を表示し、作成した項目に値が入っているか確認する。</a:t>
            </a:r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4.5 </a:t>
            </a:r>
            <a:r>
              <a:rPr lang="ja-JP" altLang="en-US" dirty="0"/>
              <a:t>収集結果の確認</a:t>
            </a: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14" y="3711784"/>
            <a:ext cx="7701452" cy="1963785"/>
          </a:xfrm>
          <a:prstGeom prst="rect">
            <a:avLst/>
          </a:prstGeom>
          <a:ln w="19050">
            <a:noFill/>
          </a:ln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70" y="3686041"/>
            <a:ext cx="2447717" cy="1951328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 bwMode="auto">
          <a:xfrm>
            <a:off x="501970" y="3711784"/>
            <a:ext cx="8091496" cy="192558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83460" y="4932000"/>
            <a:ext cx="7910006" cy="2092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375649" y="4419716"/>
            <a:ext cx="999389" cy="695814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43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実習１</a:t>
            </a:r>
            <a:r>
              <a:rPr lang="en-US" altLang="ja-JP" dirty="0"/>
              <a:t>【</a:t>
            </a:r>
            <a:r>
              <a:rPr lang="ja-JP" altLang="en-US" dirty="0"/>
              <a:t>収集機能</a:t>
            </a:r>
            <a:r>
              <a:rPr lang="en-US" altLang="ja-JP" dirty="0"/>
              <a:t>】</a:t>
            </a:r>
            <a:r>
              <a:rPr lang="ja-JP" altLang="en-US" dirty="0"/>
              <a:t>ターゲットホストの</a:t>
            </a:r>
            <a:r>
              <a:rPr lang="en-US" altLang="ja-JP" dirty="0"/>
              <a:t>OS</a:t>
            </a:r>
            <a:r>
              <a:rPr lang="ja-JP" altLang="en-US" dirty="0"/>
              <a:t>情報を収集する</a:t>
            </a:r>
          </a:p>
        </p:txBody>
      </p:sp>
    </p:spTree>
    <p:extLst>
      <p:ext uri="{BB962C8B-B14F-4D97-AF65-F5344CB8AC3E}">
        <p14:creationId xmlns:p14="http://schemas.microsoft.com/office/powerpoint/2010/main" val="9783683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4.6 </a:t>
            </a:r>
            <a:r>
              <a:rPr lang="ja-JP" altLang="en-US" dirty="0"/>
              <a:t>比較定義の登録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比較対象となる</a:t>
            </a:r>
            <a:r>
              <a:rPr lang="en-US" altLang="ja-JP" b="1" dirty="0"/>
              <a:t>2</a:t>
            </a:r>
            <a:r>
              <a:rPr lang="ja-JP" altLang="en-US" b="1" dirty="0" err="1"/>
              <a:t>つの</a:t>
            </a:r>
            <a:r>
              <a:rPr lang="ja-JP" altLang="en-US" b="1" dirty="0"/>
              <a:t>メニューを選択する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「同一メニューだが収集した日時の異なる値」を比較するので、比較対象メニューは同じものを選択します。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ja-JP" altLang="en-US" b="1" dirty="0"/>
              <a:t>比較 ＞ 比較定義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登録 ＞ 登録開始を押下する。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各項目で下表のように選択または入力し、［登録］ボタンを押下する。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59680"/>
              </p:ext>
            </p:extLst>
          </p:nvPr>
        </p:nvGraphicFramePr>
        <p:xfrm>
          <a:off x="539440" y="4653170"/>
          <a:ext cx="6665214" cy="792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2253107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253107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323597253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比較定義名</a:t>
                      </a:r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（任意の名称）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比較対象メニュー</a:t>
                      </a:r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比較対象メニュー</a:t>
                      </a:r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全件一致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SSL</a:t>
                      </a:r>
                      <a:r>
                        <a:rPr kumimoji="1" lang="ja-JP" altLang="en-US" sz="1200" dirty="0"/>
                        <a:t>証明書</a:t>
                      </a:r>
                      <a:endParaRPr kumimoji="1" lang="en-US" altLang="ja-JP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1200" dirty="0"/>
                        <a:t>代入値自動登録用</a:t>
                      </a:r>
                      <a:r>
                        <a:rPr kumimoji="1" lang="en-US" altLang="zh-TW" sz="1200" dirty="0"/>
                        <a:t>:SSL</a:t>
                      </a:r>
                      <a:r>
                        <a:rPr kumimoji="1" lang="zh-TW" altLang="en-US" sz="1200" dirty="0"/>
                        <a:t>証明書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1200" dirty="0"/>
                        <a:t>代入値自動登録用</a:t>
                      </a:r>
                      <a:r>
                        <a:rPr kumimoji="1" lang="en-US" altLang="zh-TW" sz="1200" dirty="0"/>
                        <a:t>:SSL</a:t>
                      </a:r>
                      <a:r>
                        <a:rPr kumimoji="1" lang="zh-TW" altLang="en-US" sz="1200" dirty="0"/>
                        <a:t>証明書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17" name="図 16"/>
          <p:cNvPicPr>
            <a:picLocks noChangeAspect="1"/>
          </p:cNvPicPr>
          <p:nvPr/>
        </p:nvPicPr>
        <p:blipFill rotWithShape="1">
          <a:blip r:embed="rId2"/>
          <a:srcRect l="977" t="4938" b="43033"/>
          <a:stretch/>
        </p:blipFill>
        <p:spPr>
          <a:xfrm>
            <a:off x="560674" y="3645030"/>
            <a:ext cx="7815830" cy="848440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18" name="正方形/長方形 17"/>
          <p:cNvSpPr/>
          <p:nvPr/>
        </p:nvSpPr>
        <p:spPr>
          <a:xfrm>
            <a:off x="899490" y="3645030"/>
            <a:ext cx="864120" cy="848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763610" y="3645030"/>
            <a:ext cx="2808390" cy="848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572000" y="3645030"/>
            <a:ext cx="2808390" cy="848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380390" y="3645030"/>
            <a:ext cx="996114" cy="848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668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D610D36E-3441-478B-B3D8-CE7B074EC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3574800"/>
            <a:ext cx="7113912" cy="162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4.7 </a:t>
            </a:r>
            <a:r>
              <a:rPr lang="ja-JP" altLang="en-US" dirty="0"/>
              <a:t>比較実行（</a:t>
            </a:r>
            <a:r>
              <a:rPr lang="en-US" altLang="ja-JP" dirty="0"/>
              <a:t>1/3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定義した比較を実行する</a:t>
            </a:r>
            <a:endParaRPr lang="en-US" altLang="ja-JP" b="1" dirty="0"/>
          </a:p>
          <a:p>
            <a:pPr lvl="1"/>
            <a:r>
              <a:rPr lang="ja-JP" altLang="en-US" dirty="0"/>
              <a:t>登録した比較定義「</a:t>
            </a:r>
            <a:r>
              <a:rPr lang="en-US" altLang="ja-JP" dirty="0"/>
              <a:t>SSL</a:t>
            </a:r>
            <a:r>
              <a:rPr lang="ja-JP" altLang="en-US" dirty="0"/>
              <a:t>証明書」を選択し、基準日を入力します。</a:t>
            </a:r>
            <a:endParaRPr lang="en-US" altLang="ja-JP" dirty="0"/>
          </a:p>
          <a:p>
            <a:pPr lvl="1"/>
            <a:r>
              <a:rPr lang="ja-JP" altLang="en-US" dirty="0"/>
              <a:t>基準日は、</a:t>
            </a:r>
            <a:r>
              <a:rPr lang="en-US" altLang="ja-JP" dirty="0"/>
              <a:t>SSL1</a:t>
            </a:r>
            <a:r>
              <a:rPr lang="ja-JP" altLang="en-US" dirty="0"/>
              <a:t>と</a:t>
            </a:r>
            <a:r>
              <a:rPr lang="en-US" altLang="ja-JP" dirty="0"/>
              <a:t>2</a:t>
            </a:r>
            <a:r>
              <a:rPr lang="ja-JP" altLang="en-US" dirty="0"/>
              <a:t>それぞれが最新となる日時を設定します。</a:t>
            </a:r>
            <a:endParaRPr lang="en-US" altLang="ja-JP" dirty="0"/>
          </a:p>
          <a:p>
            <a:pPr lvl="1"/>
            <a:r>
              <a:rPr lang="ja-JP" altLang="en-US" dirty="0"/>
              <a:t>基準日については次ページを参照してください。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ja-JP" altLang="en-US" b="1" dirty="0"/>
              <a:t>比較 ＞ 比較実行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比較実行で、下表のように選択または入力し、［比較］ボタンを押下する。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比較結果が表示される。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  <p:sp>
        <p:nvSpPr>
          <p:cNvPr id="11" name="正方形/長方形 10"/>
          <p:cNvSpPr/>
          <p:nvPr/>
        </p:nvSpPr>
        <p:spPr>
          <a:xfrm>
            <a:off x="611451" y="4246726"/>
            <a:ext cx="2852208" cy="19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611451" y="4913828"/>
            <a:ext cx="1656229" cy="2455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463661" y="4246726"/>
            <a:ext cx="1540400" cy="19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5004060" y="4243778"/>
            <a:ext cx="1620000" cy="19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8" name="表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83998"/>
              </p:ext>
            </p:extLst>
          </p:nvPr>
        </p:nvGraphicFramePr>
        <p:xfrm>
          <a:off x="539440" y="5350627"/>
          <a:ext cx="5440866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97268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1632648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632648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178302">
                  <a:extLst>
                    <a:ext uri="{9D8B030D-6E8A-4147-A177-3AD203B41FA5}">
                      <a16:colId xmlns:a16="http://schemas.microsoft.com/office/drawing/2014/main" val="398450765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比較定義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基準日１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基準日２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出力内容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SSL</a:t>
                      </a:r>
                      <a:r>
                        <a:rPr kumimoji="1" lang="ja-JP" altLang="en-US" sz="1200" dirty="0"/>
                        <a:t>証明書</a:t>
                      </a:r>
                      <a:endParaRPr kumimoji="1" lang="en-US" altLang="ja-JP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2021/7/28</a:t>
                      </a:r>
                      <a:r>
                        <a:rPr kumimoji="1" lang="ja-JP" altLang="en-US" sz="1200" dirty="0"/>
                        <a:t>　</a:t>
                      </a:r>
                      <a:r>
                        <a:rPr kumimoji="1" lang="en-US" altLang="ja-JP" sz="1200" dirty="0"/>
                        <a:t>11:30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2021/7/28</a:t>
                      </a:r>
                      <a:r>
                        <a:rPr kumimoji="1" lang="ja-JP" altLang="en-US" sz="1200" dirty="0"/>
                        <a:t>　</a:t>
                      </a:r>
                      <a:r>
                        <a:rPr kumimoji="1" lang="en-US" altLang="ja-JP" sz="1200" dirty="0"/>
                        <a:t>12:30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全件出力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2" name="正方形/長方形 11"/>
          <p:cNvSpPr/>
          <p:nvPr/>
        </p:nvSpPr>
        <p:spPr>
          <a:xfrm>
            <a:off x="611449" y="4447321"/>
            <a:ext cx="2088289" cy="293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5913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4.7 </a:t>
            </a:r>
            <a:r>
              <a:rPr lang="ja-JP" altLang="en-US" dirty="0"/>
              <a:t>比較実行（</a:t>
            </a:r>
            <a:r>
              <a:rPr lang="en-US" altLang="ja-JP" dirty="0"/>
              <a:t>2/3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lvl="1"/>
            <a:r>
              <a:rPr lang="ja-JP" altLang="en-US" dirty="0"/>
              <a:t>基準日の設定は以下のようになります。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  <p:sp>
        <p:nvSpPr>
          <p:cNvPr id="70" name="正方形/長方形 69"/>
          <p:cNvSpPr/>
          <p:nvPr/>
        </p:nvSpPr>
        <p:spPr>
          <a:xfrm>
            <a:off x="1670004" y="5414595"/>
            <a:ext cx="58039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収集の基準日に応じて比較の基準日を設定する。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899489" y="1988800"/>
            <a:ext cx="7345022" cy="3310892"/>
          </a:xfrm>
          <a:prstGeom prst="rect">
            <a:avLst/>
          </a:prstGeom>
          <a:solidFill>
            <a:srgbClr val="ECF2FA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213062" y="3205690"/>
            <a:ext cx="833618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defTabSz="457200"/>
            <a:endParaRPr kumimoji="0" lang="en-US" altLang="ja-JP" sz="1600" b="1" kern="0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12:30</a:t>
            </a:r>
            <a:endParaRPr kumimoji="0" lang="ja-JP" altLang="en-US" sz="16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431249" y="3263149"/>
            <a:ext cx="833618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13:00</a:t>
            </a:r>
            <a:endParaRPr kumimoji="0" lang="ja-JP" altLang="en-US" sz="16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71" name="直線コネクタ 70"/>
          <p:cNvCxnSpPr/>
          <p:nvPr/>
        </p:nvCxnSpPr>
        <p:spPr bwMode="auto">
          <a:xfrm>
            <a:off x="1331550" y="3852996"/>
            <a:ext cx="6304301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ysDot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3" name="楕円 72"/>
          <p:cNvSpPr>
            <a:spLocks noChangeAspect="1"/>
          </p:cNvSpPr>
          <p:nvPr/>
        </p:nvSpPr>
        <p:spPr bwMode="auto">
          <a:xfrm>
            <a:off x="1873696" y="379899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楕円 73"/>
          <p:cNvSpPr>
            <a:spLocks noChangeAspect="1"/>
          </p:cNvSpPr>
          <p:nvPr/>
        </p:nvSpPr>
        <p:spPr bwMode="auto">
          <a:xfrm>
            <a:off x="4307942" y="379899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楕円 74"/>
          <p:cNvSpPr>
            <a:spLocks noChangeAspect="1"/>
          </p:cNvSpPr>
          <p:nvPr/>
        </p:nvSpPr>
        <p:spPr bwMode="auto">
          <a:xfrm>
            <a:off x="5525065" y="379899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楕円 75"/>
          <p:cNvSpPr>
            <a:spLocks noChangeAspect="1"/>
          </p:cNvSpPr>
          <p:nvPr/>
        </p:nvSpPr>
        <p:spPr bwMode="auto">
          <a:xfrm>
            <a:off x="6742188" y="379899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0" name="楕円 79"/>
          <p:cNvSpPr>
            <a:spLocks noChangeAspect="1"/>
          </p:cNvSpPr>
          <p:nvPr/>
        </p:nvSpPr>
        <p:spPr bwMode="auto">
          <a:xfrm>
            <a:off x="2880265" y="3784873"/>
            <a:ext cx="108000" cy="108000"/>
          </a:xfrm>
          <a:prstGeom prst="ellipse">
            <a:avLst/>
          </a:prstGeom>
          <a:solidFill>
            <a:schemeClr val="accent6">
              <a:lumMod val="50000"/>
              <a:lumOff val="50000"/>
            </a:schemeClr>
          </a:solidFill>
          <a:ln w="38100">
            <a:noFill/>
            <a:prstDash val="sysDash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楕円 80"/>
          <p:cNvSpPr>
            <a:spLocks noChangeAspect="1"/>
          </p:cNvSpPr>
          <p:nvPr/>
        </p:nvSpPr>
        <p:spPr bwMode="auto">
          <a:xfrm>
            <a:off x="4528002" y="3798996"/>
            <a:ext cx="108000" cy="108000"/>
          </a:xfrm>
          <a:prstGeom prst="ellipse">
            <a:avLst/>
          </a:prstGeom>
          <a:solidFill>
            <a:schemeClr val="accent6">
              <a:lumMod val="50000"/>
              <a:lumOff val="50000"/>
            </a:schemeClr>
          </a:solidFill>
          <a:ln w="38100">
            <a:noFill/>
            <a:prstDash val="sysDash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2" name="楕円 81"/>
          <p:cNvSpPr>
            <a:spLocks noChangeAspect="1"/>
          </p:cNvSpPr>
          <p:nvPr/>
        </p:nvSpPr>
        <p:spPr bwMode="auto">
          <a:xfrm>
            <a:off x="3090819" y="379899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2113303" y="4572465"/>
            <a:ext cx="20513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この時点の最新は</a:t>
            </a:r>
            <a:endParaRPr lang="en-US" altLang="ja-JP" sz="16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en-US" altLang="ja-JP" sz="1600" b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getSSL1</a:t>
            </a:r>
            <a:endParaRPr lang="ja-JP" altLang="en-US" sz="16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4572635" y="4572465"/>
            <a:ext cx="20201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この時点の最新は</a:t>
            </a:r>
            <a:endParaRPr lang="en-US" altLang="ja-JP" sz="16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en-US" altLang="ja-JP" sz="1600" b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getSSL2</a:t>
            </a:r>
            <a:endParaRPr lang="ja-JP" altLang="en-US" sz="16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558501" y="3205690"/>
            <a:ext cx="833618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7</a:t>
            </a:r>
            <a:r>
              <a:rPr kumimoji="0" lang="en-US" altLang="ja-JP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/28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11:00</a:t>
            </a:r>
            <a:endParaRPr kumimoji="0" lang="ja-JP" altLang="en-US" sz="16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8" name="円形吹き出し 87"/>
          <p:cNvSpPr>
            <a:spLocks noChangeAspect="1"/>
          </p:cNvSpPr>
          <p:nvPr/>
        </p:nvSpPr>
        <p:spPr bwMode="auto">
          <a:xfrm>
            <a:off x="2517434" y="2389416"/>
            <a:ext cx="833663" cy="833663"/>
          </a:xfrm>
          <a:prstGeom prst="wedgeEllipseCallout">
            <a:avLst>
              <a:gd name="adj1" fmla="val 1759"/>
              <a:gd name="adj2" fmla="val 114541"/>
            </a:avLst>
          </a:prstGeom>
          <a:solidFill>
            <a:srgbClr val="00B0F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lvl="0" algn="ctr" defTabSz="914369">
              <a:defRPr/>
            </a:pPr>
            <a:r>
              <a:rPr kumimoji="0" lang="en-US" altLang="ja-JP" sz="1600" b="1" kern="0" dirty="0" err="1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getSSL</a:t>
            </a:r>
            <a:endParaRPr kumimoji="0" lang="en-US" altLang="ja-JP" sz="1600" b="1" kern="0" dirty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 algn="ctr" defTabSz="914369">
              <a:defRPr/>
            </a:pPr>
            <a:r>
              <a:rPr kumimoji="0" lang="en-US" altLang="ja-JP" sz="16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</a:p>
        </p:txBody>
      </p:sp>
      <p:sp>
        <p:nvSpPr>
          <p:cNvPr id="89" name="円形吹き出し 88"/>
          <p:cNvSpPr>
            <a:spLocks noChangeAspect="1"/>
          </p:cNvSpPr>
          <p:nvPr/>
        </p:nvSpPr>
        <p:spPr bwMode="auto">
          <a:xfrm>
            <a:off x="4165171" y="2403539"/>
            <a:ext cx="833663" cy="833663"/>
          </a:xfrm>
          <a:prstGeom prst="wedgeEllipseCallout">
            <a:avLst>
              <a:gd name="adj1" fmla="val 1759"/>
              <a:gd name="adj2" fmla="val 114541"/>
            </a:avLst>
          </a:prstGeom>
          <a:solidFill>
            <a:srgbClr val="00B0F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lvl="0" algn="ctr" defTabSz="914369">
              <a:defRPr/>
            </a:pPr>
            <a:r>
              <a:rPr kumimoji="0" lang="en-US" altLang="ja-JP" sz="1600" b="1" kern="0" dirty="0" err="1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getSSL</a:t>
            </a:r>
            <a:endParaRPr kumimoji="0" lang="en-US" altLang="ja-JP" sz="1600" b="1" kern="0" dirty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 algn="ctr" defTabSz="914369">
              <a:defRPr/>
            </a:pPr>
            <a:r>
              <a:rPr kumimoji="0" lang="en-US" altLang="ja-JP" sz="16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2776688" y="3263149"/>
            <a:ext cx="833618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11:30</a:t>
            </a:r>
            <a:endParaRPr kumimoji="0" lang="ja-JP" altLang="en-US" sz="16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0" name="下矢印 89"/>
          <p:cNvSpPr/>
          <p:nvPr/>
        </p:nvSpPr>
        <p:spPr bwMode="auto">
          <a:xfrm flipV="1">
            <a:off x="3035589" y="3926125"/>
            <a:ext cx="206765" cy="255497"/>
          </a:xfrm>
          <a:prstGeom prst="downArrow">
            <a:avLst/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3994875" y="3263149"/>
            <a:ext cx="833618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1" kern="0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12:00</a:t>
            </a:r>
            <a:endParaRPr kumimoji="0" lang="ja-JP" altLang="en-US" sz="16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1" name="正方形/長方形 90"/>
          <p:cNvSpPr/>
          <p:nvPr/>
        </p:nvSpPr>
        <p:spPr bwMode="auto">
          <a:xfrm>
            <a:off x="2418059" y="4182419"/>
            <a:ext cx="1441824" cy="39004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olid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基準日１</a:t>
            </a:r>
          </a:p>
        </p:txBody>
      </p:sp>
      <p:sp>
        <p:nvSpPr>
          <p:cNvPr id="92" name="下矢印 91"/>
          <p:cNvSpPr/>
          <p:nvPr/>
        </p:nvSpPr>
        <p:spPr bwMode="auto">
          <a:xfrm flipV="1">
            <a:off x="5479314" y="3926523"/>
            <a:ext cx="206765" cy="255497"/>
          </a:xfrm>
          <a:prstGeom prst="downArrow">
            <a:avLst/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93" name="正方形/長方形 92"/>
          <p:cNvSpPr/>
          <p:nvPr/>
        </p:nvSpPr>
        <p:spPr bwMode="auto">
          <a:xfrm>
            <a:off x="4861784" y="4182817"/>
            <a:ext cx="1441824" cy="39004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olid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基準日２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554928" y="2113993"/>
            <a:ext cx="758674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11:25</a:t>
            </a:r>
            <a:endParaRPr kumimoji="0" lang="ja-JP" altLang="en-US" sz="16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202665" y="2113993"/>
            <a:ext cx="758674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12:08</a:t>
            </a:r>
            <a:endParaRPr kumimoji="0" lang="ja-JP" altLang="en-US" sz="16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375283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ストライプ矢印 12"/>
          <p:cNvSpPr/>
          <p:nvPr/>
        </p:nvSpPr>
        <p:spPr bwMode="auto">
          <a:xfrm rot="5400000">
            <a:off x="1234904" y="849472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539440" y="1556740"/>
            <a:ext cx="8065120" cy="3168440"/>
          </a:xfrm>
          <a:prstGeom prst="rect">
            <a:avLst/>
          </a:prstGeom>
          <a:solidFill>
            <a:srgbClr val="FFFFCC"/>
          </a:solidFill>
          <a:ln w="19050">
            <a:noFill/>
            <a:prstDash val="solid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67430" y="1306316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>
                <a:solidFill>
                  <a:srgbClr val="002060"/>
                </a:solidFill>
              </a:rPr>
              <a:t>比較結果が表示される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4.7 </a:t>
            </a:r>
            <a:r>
              <a:rPr lang="ja-JP" altLang="en-US" dirty="0"/>
              <a:t>比較実行（</a:t>
            </a:r>
            <a:r>
              <a:rPr lang="en-US" altLang="ja-JP" dirty="0"/>
              <a:t>3/3</a:t>
            </a:r>
            <a:r>
              <a:rPr lang="ja-JP" altLang="en-US" dirty="0"/>
              <a:t>）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80" y="2207460"/>
            <a:ext cx="7505485" cy="1882537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28" name="正方形/長方形 27"/>
          <p:cNvSpPr/>
          <p:nvPr/>
        </p:nvSpPr>
        <p:spPr>
          <a:xfrm>
            <a:off x="7056390" y="2715849"/>
            <a:ext cx="1208860" cy="646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吹き出し 15"/>
          <p:cNvSpPr/>
          <p:nvPr/>
        </p:nvSpPr>
        <p:spPr bwMode="auto">
          <a:xfrm flipH="1">
            <a:off x="4447213" y="3781140"/>
            <a:ext cx="3578292" cy="554897"/>
          </a:xfrm>
          <a:prstGeom prst="wedgeRoundRectCallout">
            <a:avLst>
              <a:gd name="adj1" fmla="val -22951"/>
              <a:gd name="adj2" fmla="val -123612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677524" y="3895846"/>
            <a:ext cx="35963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差分があれば赤字で出力される。</a:t>
            </a:r>
          </a:p>
        </p:txBody>
      </p:sp>
    </p:spTree>
    <p:extLst>
      <p:ext uri="{BB962C8B-B14F-4D97-AF65-F5344CB8AC3E}">
        <p14:creationId xmlns:p14="http://schemas.microsoft.com/office/powerpoint/2010/main" val="24237664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0791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実習１全体図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実習１の作業の流れ</a:t>
            </a:r>
            <a:endParaRPr lang="en-US" altLang="ja-JP" b="1" dirty="0"/>
          </a:p>
          <a:p>
            <a:pPr lvl="1"/>
            <a:r>
              <a:rPr lang="ja-JP" altLang="en-US" dirty="0"/>
              <a:t>数字は本書の章番号です。</a:t>
            </a:r>
            <a:endParaRPr lang="en-US" altLang="ja-JP" dirty="0"/>
          </a:p>
          <a:p>
            <a:pPr lvl="1"/>
            <a:r>
              <a:rPr lang="ja-JP" altLang="en-US" dirty="0"/>
              <a:t>各種設定を行ってから作業実行し、インベントリ（</a:t>
            </a:r>
            <a:r>
              <a:rPr lang="en-US" altLang="ja-JP" dirty="0"/>
              <a:t>OS</a:t>
            </a:r>
            <a:r>
              <a:rPr lang="ja-JP" altLang="en-US" dirty="0"/>
              <a:t>情報）を収集してパラメータシートへ自動登録します。</a:t>
            </a:r>
            <a:endParaRPr lang="en-US" altLang="ja-JP" dirty="0"/>
          </a:p>
        </p:txBody>
      </p:sp>
      <p:sp>
        <p:nvSpPr>
          <p:cNvPr id="38" name="正方形/長方形 37"/>
          <p:cNvSpPr/>
          <p:nvPr/>
        </p:nvSpPr>
        <p:spPr>
          <a:xfrm>
            <a:off x="251399" y="2664751"/>
            <a:ext cx="7295613" cy="380346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RHEL 7or8</a:t>
            </a:r>
            <a:endParaRPr kumimoji="0" lang="ja-JP" altLang="en-US" sz="1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76381" y="2664751"/>
            <a:ext cx="992596" cy="380346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システム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6630971" y="2939733"/>
            <a:ext cx="769476" cy="338446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ysDash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</a:t>
            </a:r>
            <a:endParaRPr kumimoji="0" lang="ja-JP" altLang="en-US" sz="1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97964" y="2939730"/>
            <a:ext cx="6041563" cy="3384470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0" y="3011740"/>
            <a:ext cx="851605" cy="319726"/>
          </a:xfrm>
          <a:prstGeom prst="rect">
            <a:avLst/>
          </a:prstGeom>
        </p:spPr>
      </p:pic>
      <p:sp>
        <p:nvSpPr>
          <p:cNvPr id="101" name="フローチャート: 磁気ディスク 100"/>
          <p:cNvSpPr/>
          <p:nvPr/>
        </p:nvSpPr>
        <p:spPr>
          <a:xfrm>
            <a:off x="504748" y="4561989"/>
            <a:ext cx="4223455" cy="1640187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9" name="U ターン矢印 98"/>
          <p:cNvSpPr/>
          <p:nvPr/>
        </p:nvSpPr>
        <p:spPr>
          <a:xfrm rot="5400000">
            <a:off x="5190746" y="2492533"/>
            <a:ext cx="1844979" cy="4262545"/>
          </a:xfrm>
          <a:prstGeom prst="uturnArrow">
            <a:avLst>
              <a:gd name="adj1" fmla="val 7503"/>
              <a:gd name="adj2" fmla="val 10090"/>
              <a:gd name="adj3" fmla="val 12427"/>
              <a:gd name="adj4" fmla="val 48150"/>
              <a:gd name="adj5" fmla="val 100000"/>
            </a:avLst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3061714" y="3045435"/>
            <a:ext cx="3146040" cy="141084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Ansible-driver</a:t>
            </a:r>
            <a:endParaRPr kumimoji="0" lang="ja-JP" altLang="en-US" sz="1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1084351" y="3587820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機器一覧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1084393" y="3934361"/>
            <a:ext cx="128871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オペレーション</a:t>
            </a:r>
          </a:p>
        </p:txBody>
      </p:sp>
      <p:graphicFrame>
        <p:nvGraphicFramePr>
          <p:cNvPr id="106" name="表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50121"/>
              </p:ext>
            </p:extLst>
          </p:nvPr>
        </p:nvGraphicFramePr>
        <p:xfrm>
          <a:off x="735024" y="4876737"/>
          <a:ext cx="3213207" cy="951664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754571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ホスト名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オペレーション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</a:tbl>
          </a:graphicData>
        </a:graphic>
      </p:graphicFrame>
      <p:sp>
        <p:nvSpPr>
          <p:cNvPr id="107" name="正方形/長方形 106"/>
          <p:cNvSpPr/>
          <p:nvPr/>
        </p:nvSpPr>
        <p:spPr>
          <a:xfrm>
            <a:off x="3206105" y="3692120"/>
            <a:ext cx="1288800" cy="280800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Movement</a:t>
            </a:r>
            <a:endParaRPr kumimoji="0" lang="ja-JP" alt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1027" name="グループ化 1026"/>
          <p:cNvGrpSpPr/>
          <p:nvPr/>
        </p:nvGrpSpPr>
        <p:grpSpPr>
          <a:xfrm>
            <a:off x="4693123" y="3198188"/>
            <a:ext cx="996127" cy="1130256"/>
            <a:chOff x="4202082" y="3107953"/>
            <a:chExt cx="996127" cy="1130256"/>
          </a:xfrm>
        </p:grpSpPr>
        <p:sp>
          <p:nvSpPr>
            <p:cNvPr id="108" name="波線 107"/>
            <p:cNvSpPr/>
            <p:nvPr/>
          </p:nvSpPr>
          <p:spPr>
            <a:xfrm rot="16200000">
              <a:off x="4135018" y="317501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Playbook</a:t>
              </a:r>
              <a:endPara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09" name="正方形/長方形 108"/>
            <p:cNvSpPr/>
            <p:nvPr/>
          </p:nvSpPr>
          <p:spPr>
            <a:xfrm>
              <a:off x="4322003" y="357872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4429831" y="388891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2</a:t>
              </a:r>
              <a:endPara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1028" name="グループ化 1027"/>
          <p:cNvGrpSpPr/>
          <p:nvPr/>
        </p:nvGrpSpPr>
        <p:grpSpPr>
          <a:xfrm>
            <a:off x="5809043" y="3394570"/>
            <a:ext cx="754308" cy="754308"/>
            <a:chOff x="5739966" y="3210523"/>
            <a:chExt cx="754308" cy="754308"/>
          </a:xfrm>
        </p:grpSpPr>
        <p:sp>
          <p:nvSpPr>
            <p:cNvPr id="116" name="星 7 115"/>
            <p:cNvSpPr/>
            <p:nvPr/>
          </p:nvSpPr>
          <p:spPr>
            <a:xfrm>
              <a:off x="5739966" y="3210523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5798441" y="3362185"/>
              <a:ext cx="617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作業実行</a:t>
              </a:r>
            </a:p>
          </p:txBody>
        </p:sp>
      </p:grpSp>
      <p:grpSp>
        <p:nvGrpSpPr>
          <p:cNvPr id="1025" name="グループ化 1024"/>
          <p:cNvGrpSpPr/>
          <p:nvPr/>
        </p:nvGrpSpPr>
        <p:grpSpPr>
          <a:xfrm>
            <a:off x="4358361" y="5046261"/>
            <a:ext cx="754308" cy="754308"/>
            <a:chOff x="4114085" y="4784554"/>
            <a:chExt cx="754308" cy="754308"/>
          </a:xfrm>
        </p:grpSpPr>
        <p:sp>
          <p:nvSpPr>
            <p:cNvPr id="145" name="星 7 144"/>
            <p:cNvSpPr/>
            <p:nvPr/>
          </p:nvSpPr>
          <p:spPr>
            <a:xfrm>
              <a:off x="4114085" y="4784554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46" name="テキスト ボックス 145"/>
            <p:cNvSpPr txBox="1"/>
            <p:nvPr/>
          </p:nvSpPr>
          <p:spPr>
            <a:xfrm>
              <a:off x="4186924" y="4940373"/>
              <a:ext cx="617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Rest</a:t>
              </a:r>
            </a:p>
            <a:p>
              <a:pPr algn="ctr"/>
              <a:r>
                <a:rPr lang="en-US" altLang="ja-JP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API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1024" name="グループ化 1023"/>
          <p:cNvGrpSpPr/>
          <p:nvPr/>
        </p:nvGrpSpPr>
        <p:grpSpPr>
          <a:xfrm>
            <a:off x="5304113" y="4852183"/>
            <a:ext cx="996127" cy="1130256"/>
            <a:chOff x="4617186" y="3953673"/>
            <a:chExt cx="996127" cy="1130256"/>
          </a:xfrm>
        </p:grpSpPr>
        <p:sp>
          <p:nvSpPr>
            <p:cNvPr id="147" name="波線 146"/>
            <p:cNvSpPr/>
            <p:nvPr/>
          </p:nvSpPr>
          <p:spPr>
            <a:xfrm rot="16200000">
              <a:off x="4550122" y="402073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YAML</a:t>
              </a:r>
              <a:endPara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48" name="正方形/長方形 147"/>
            <p:cNvSpPr/>
            <p:nvPr/>
          </p:nvSpPr>
          <p:spPr>
            <a:xfrm>
              <a:off x="4737107" y="442444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49" name="正方形/長方形 148"/>
            <p:cNvSpPr/>
            <p:nvPr/>
          </p:nvSpPr>
          <p:spPr>
            <a:xfrm>
              <a:off x="4844935" y="473463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2</a:t>
              </a:r>
              <a:endPara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1029" name="グループ化 1028"/>
          <p:cNvGrpSpPr/>
          <p:nvPr/>
        </p:nvGrpSpPr>
        <p:grpSpPr>
          <a:xfrm>
            <a:off x="7876380" y="4101287"/>
            <a:ext cx="992598" cy="914098"/>
            <a:chOff x="7876380" y="3870457"/>
            <a:chExt cx="992598" cy="914098"/>
          </a:xfrm>
        </p:grpSpPr>
        <p:sp>
          <p:nvSpPr>
            <p:cNvPr id="141" name="楕円 140"/>
            <p:cNvSpPr/>
            <p:nvPr/>
          </p:nvSpPr>
          <p:spPr>
            <a:xfrm>
              <a:off x="7915630" y="3870457"/>
              <a:ext cx="914098" cy="914098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59" name="テキスト ボックス 158"/>
            <p:cNvSpPr txBox="1"/>
            <p:nvPr/>
          </p:nvSpPr>
          <p:spPr>
            <a:xfrm>
              <a:off x="7876380" y="4189006"/>
              <a:ext cx="992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spc="-150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インベントリ</a:t>
              </a:r>
            </a:p>
          </p:txBody>
        </p:sp>
      </p:grpSp>
      <p:sp>
        <p:nvSpPr>
          <p:cNvPr id="172" name="テキスト ボックス 171"/>
          <p:cNvSpPr txBox="1"/>
          <p:nvPr/>
        </p:nvSpPr>
        <p:spPr>
          <a:xfrm>
            <a:off x="251399" y="2386742"/>
            <a:ext cx="191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002060"/>
                </a:solidFill>
              </a:rPr>
              <a:t>全体図</a:t>
            </a:r>
          </a:p>
        </p:txBody>
      </p:sp>
      <p:sp>
        <p:nvSpPr>
          <p:cNvPr id="39" name="フリーフォーム 38"/>
          <p:cNvSpPr/>
          <p:nvPr/>
        </p:nvSpPr>
        <p:spPr>
          <a:xfrm rot="13140608">
            <a:off x="4252747" y="3015958"/>
            <a:ext cx="290224" cy="792480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807" h="1956391">
                <a:moveTo>
                  <a:pt x="0" y="1956391"/>
                </a:moveTo>
                <a:cubicBezTo>
                  <a:pt x="543147" y="1948417"/>
                  <a:pt x="988829" y="1612606"/>
                  <a:pt x="1084522" y="1127052"/>
                </a:cubicBezTo>
                <a:cubicBezTo>
                  <a:pt x="1180215" y="641498"/>
                  <a:pt x="935665" y="113414"/>
                  <a:pt x="701749" y="0"/>
                </a:cubicBezTo>
                <a:lnTo>
                  <a:pt x="701749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1012742" y="3496749"/>
            <a:ext cx="3556557" cy="7994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726928" y="5608710"/>
            <a:ext cx="3221303" cy="22805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2270639" y="5366315"/>
            <a:ext cx="558938" cy="461236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5381259" y="5268360"/>
            <a:ext cx="694043" cy="2891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形吹き出し 49"/>
          <p:cNvSpPr>
            <a:spLocks noChangeAspect="1"/>
          </p:cNvSpPr>
          <p:nvPr/>
        </p:nvSpPr>
        <p:spPr bwMode="auto">
          <a:xfrm>
            <a:off x="2977594" y="4072306"/>
            <a:ext cx="621377" cy="621377"/>
          </a:xfrm>
          <a:prstGeom prst="wedgeEllipseCallout">
            <a:avLst>
              <a:gd name="adj1" fmla="val 45044"/>
              <a:gd name="adj2" fmla="val -66613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1.3</a:t>
            </a: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" name="円形吹き出し 52"/>
          <p:cNvSpPr>
            <a:spLocks noChangeAspect="1"/>
          </p:cNvSpPr>
          <p:nvPr/>
        </p:nvSpPr>
        <p:spPr bwMode="auto">
          <a:xfrm>
            <a:off x="5648289" y="2519623"/>
            <a:ext cx="621377" cy="621377"/>
          </a:xfrm>
          <a:prstGeom prst="wedgeEllipseCallout">
            <a:avLst>
              <a:gd name="adj1" fmla="val -57624"/>
              <a:gd name="adj2" fmla="val 65143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1.4</a:t>
            </a: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4" name="円形吹き出し 53"/>
          <p:cNvSpPr>
            <a:spLocks noChangeAspect="1"/>
          </p:cNvSpPr>
          <p:nvPr/>
        </p:nvSpPr>
        <p:spPr bwMode="auto">
          <a:xfrm>
            <a:off x="3948231" y="2308220"/>
            <a:ext cx="621377" cy="621377"/>
          </a:xfrm>
          <a:prstGeom prst="wedgeEllipseCallout">
            <a:avLst>
              <a:gd name="adj1" fmla="val 22799"/>
              <a:gd name="adj2" fmla="val 92521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1.5</a:t>
            </a: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0" name="フリーフォーム 39"/>
          <p:cNvSpPr/>
          <p:nvPr/>
        </p:nvSpPr>
        <p:spPr>
          <a:xfrm rot="15897529" flipV="1">
            <a:off x="3751534" y="3742918"/>
            <a:ext cx="678527" cy="2555725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9580"/>
              <a:gd name="connsiteY0" fmla="*/ 1956391 h 1956391"/>
              <a:gd name="connsiteX1" fmla="*/ 1084522 w 1109580"/>
              <a:gd name="connsiteY1" fmla="*/ 1127052 h 1956391"/>
              <a:gd name="connsiteX2" fmla="*/ 701749 w 1109580"/>
              <a:gd name="connsiteY2" fmla="*/ 0 h 1956391"/>
              <a:gd name="connsiteX3" fmla="*/ 701749 w 1109580"/>
              <a:gd name="connsiteY3" fmla="*/ 0 h 1956391"/>
              <a:gd name="connsiteX0" fmla="*/ 0 w 1109580"/>
              <a:gd name="connsiteY0" fmla="*/ 2091266 h 2091266"/>
              <a:gd name="connsiteX1" fmla="*/ 1084522 w 1109580"/>
              <a:gd name="connsiteY1" fmla="*/ 1261927 h 2091266"/>
              <a:gd name="connsiteX2" fmla="*/ 701749 w 1109580"/>
              <a:gd name="connsiteY2" fmla="*/ 134875 h 2091266"/>
              <a:gd name="connsiteX3" fmla="*/ 1078791 w 1109580"/>
              <a:gd name="connsiteY3" fmla="*/ 0 h 2091266"/>
              <a:gd name="connsiteX0" fmla="*/ 0 w 1153345"/>
              <a:gd name="connsiteY0" fmla="*/ 2091266 h 2091266"/>
              <a:gd name="connsiteX1" fmla="*/ 1084522 w 1153345"/>
              <a:gd name="connsiteY1" fmla="*/ 1261927 h 2091266"/>
              <a:gd name="connsiteX2" fmla="*/ 856951 w 1153345"/>
              <a:gd name="connsiteY2" fmla="*/ 55588 h 2091266"/>
              <a:gd name="connsiteX3" fmla="*/ 1078791 w 1153345"/>
              <a:gd name="connsiteY3" fmla="*/ 0 h 2091266"/>
              <a:gd name="connsiteX0" fmla="*/ 52057 w 1205402"/>
              <a:gd name="connsiteY0" fmla="*/ 2373285 h 2373285"/>
              <a:gd name="connsiteX1" fmla="*/ 1136579 w 1205402"/>
              <a:gd name="connsiteY1" fmla="*/ 1543946 h 2373285"/>
              <a:gd name="connsiteX2" fmla="*/ 909008 w 1205402"/>
              <a:gd name="connsiteY2" fmla="*/ 337607 h 2373285"/>
              <a:gd name="connsiteX3" fmla="*/ 0 w 1205402"/>
              <a:gd name="connsiteY3" fmla="*/ 0 h 2373285"/>
              <a:gd name="connsiteX0" fmla="*/ 52057 w 1157573"/>
              <a:gd name="connsiteY0" fmla="*/ 2373285 h 2373285"/>
              <a:gd name="connsiteX1" fmla="*/ 1136579 w 1157573"/>
              <a:gd name="connsiteY1" fmla="*/ 1543946 h 2373285"/>
              <a:gd name="connsiteX2" fmla="*/ 662869 w 1157573"/>
              <a:gd name="connsiteY2" fmla="*/ 447311 h 2373285"/>
              <a:gd name="connsiteX3" fmla="*/ 0 w 1157573"/>
              <a:gd name="connsiteY3" fmla="*/ 0 h 2373285"/>
              <a:gd name="connsiteX0" fmla="*/ 52057 w 1154128"/>
              <a:gd name="connsiteY0" fmla="*/ 2373285 h 2373285"/>
              <a:gd name="connsiteX1" fmla="*/ 1136579 w 1154128"/>
              <a:gd name="connsiteY1" fmla="*/ 1543946 h 2373285"/>
              <a:gd name="connsiteX2" fmla="*/ 662869 w 1154128"/>
              <a:gd name="connsiteY2" fmla="*/ 447311 h 2373285"/>
              <a:gd name="connsiteX3" fmla="*/ 0 w 1154128"/>
              <a:gd name="connsiteY3" fmla="*/ 0 h 2373285"/>
              <a:gd name="connsiteX0" fmla="*/ 52057 w 1154128"/>
              <a:gd name="connsiteY0" fmla="*/ 2373285 h 2373285"/>
              <a:gd name="connsiteX1" fmla="*/ 1136579 w 1154128"/>
              <a:gd name="connsiteY1" fmla="*/ 1543946 h 2373285"/>
              <a:gd name="connsiteX2" fmla="*/ 662869 w 1154128"/>
              <a:gd name="connsiteY2" fmla="*/ 447311 h 2373285"/>
              <a:gd name="connsiteX3" fmla="*/ 0 w 1154128"/>
              <a:gd name="connsiteY3" fmla="*/ 0 h 2373285"/>
              <a:gd name="connsiteX0" fmla="*/ 52057 w 815918"/>
              <a:gd name="connsiteY0" fmla="*/ 2373285 h 2373285"/>
              <a:gd name="connsiteX1" fmla="*/ 734216 w 815918"/>
              <a:gd name="connsiteY1" fmla="*/ 1467199 h 2373285"/>
              <a:gd name="connsiteX2" fmla="*/ 662869 w 815918"/>
              <a:gd name="connsiteY2" fmla="*/ 447311 h 2373285"/>
              <a:gd name="connsiteX3" fmla="*/ 0 w 815918"/>
              <a:gd name="connsiteY3" fmla="*/ 0 h 2373285"/>
              <a:gd name="connsiteX0" fmla="*/ 52057 w 815918"/>
              <a:gd name="connsiteY0" fmla="*/ 2373285 h 2373285"/>
              <a:gd name="connsiteX1" fmla="*/ 734216 w 815918"/>
              <a:gd name="connsiteY1" fmla="*/ 1467199 h 2373285"/>
              <a:gd name="connsiteX2" fmla="*/ 662869 w 815918"/>
              <a:gd name="connsiteY2" fmla="*/ 447311 h 2373285"/>
              <a:gd name="connsiteX3" fmla="*/ 0 w 815918"/>
              <a:gd name="connsiteY3" fmla="*/ 0 h 2373285"/>
              <a:gd name="connsiteX0" fmla="*/ 52057 w 773796"/>
              <a:gd name="connsiteY0" fmla="*/ 2373285 h 2373285"/>
              <a:gd name="connsiteX1" fmla="*/ 734216 w 773796"/>
              <a:gd name="connsiteY1" fmla="*/ 1467199 h 2373285"/>
              <a:gd name="connsiteX2" fmla="*/ 560387 w 773796"/>
              <a:gd name="connsiteY2" fmla="*/ 477209 h 2373285"/>
              <a:gd name="connsiteX3" fmla="*/ 0 w 773796"/>
              <a:gd name="connsiteY3" fmla="*/ 0 h 2373285"/>
              <a:gd name="connsiteX0" fmla="*/ 52057 w 773796"/>
              <a:gd name="connsiteY0" fmla="*/ 2373285 h 2373285"/>
              <a:gd name="connsiteX1" fmla="*/ 734216 w 773796"/>
              <a:gd name="connsiteY1" fmla="*/ 1467199 h 2373285"/>
              <a:gd name="connsiteX2" fmla="*/ 560387 w 773796"/>
              <a:gd name="connsiteY2" fmla="*/ 477209 h 2373285"/>
              <a:gd name="connsiteX3" fmla="*/ 0 w 773796"/>
              <a:gd name="connsiteY3" fmla="*/ 0 h 2373285"/>
              <a:gd name="connsiteX0" fmla="*/ 52057 w 761444"/>
              <a:gd name="connsiteY0" fmla="*/ 2373285 h 2373285"/>
              <a:gd name="connsiteX1" fmla="*/ 734216 w 761444"/>
              <a:gd name="connsiteY1" fmla="*/ 1467199 h 2373285"/>
              <a:gd name="connsiteX2" fmla="*/ 0 w 76144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821139"/>
              <a:gd name="connsiteY0" fmla="*/ 2373285 h 2373285"/>
              <a:gd name="connsiteX1" fmla="*/ 759489 w 821139"/>
              <a:gd name="connsiteY1" fmla="*/ 994750 h 2373285"/>
              <a:gd name="connsiteX2" fmla="*/ 0 w 821139"/>
              <a:gd name="connsiteY2" fmla="*/ 0 h 2373285"/>
              <a:gd name="connsiteX0" fmla="*/ 52057 w 738715"/>
              <a:gd name="connsiteY0" fmla="*/ 2373285 h 2373285"/>
              <a:gd name="connsiteX1" fmla="*/ 644506 w 738715"/>
              <a:gd name="connsiteY1" fmla="*/ 940411 h 2373285"/>
              <a:gd name="connsiteX2" fmla="*/ 0 w 738715"/>
              <a:gd name="connsiteY2" fmla="*/ 0 h 2373285"/>
              <a:gd name="connsiteX0" fmla="*/ 52057 w 738715"/>
              <a:gd name="connsiteY0" fmla="*/ 2373285 h 2373285"/>
              <a:gd name="connsiteX1" fmla="*/ 644506 w 738715"/>
              <a:gd name="connsiteY1" fmla="*/ 940411 h 2373285"/>
              <a:gd name="connsiteX2" fmla="*/ 0 w 738715"/>
              <a:gd name="connsiteY2" fmla="*/ 0 h 2373285"/>
              <a:gd name="connsiteX0" fmla="*/ 52057 w 777793"/>
              <a:gd name="connsiteY0" fmla="*/ 2373285 h 2373285"/>
              <a:gd name="connsiteX1" fmla="*/ 701147 w 777793"/>
              <a:gd name="connsiteY1" fmla="*/ 1111170 h 2373285"/>
              <a:gd name="connsiteX2" fmla="*/ 0 w 777793"/>
              <a:gd name="connsiteY2" fmla="*/ 0 h 2373285"/>
              <a:gd name="connsiteX0" fmla="*/ 52057 w 758826"/>
              <a:gd name="connsiteY0" fmla="*/ 2373285 h 2373285"/>
              <a:gd name="connsiteX1" fmla="*/ 701147 w 758826"/>
              <a:gd name="connsiteY1" fmla="*/ 1111170 h 2373285"/>
              <a:gd name="connsiteX2" fmla="*/ 0 w 758826"/>
              <a:gd name="connsiteY2" fmla="*/ 0 h 2373285"/>
              <a:gd name="connsiteX0" fmla="*/ 60641 w 740552"/>
              <a:gd name="connsiteY0" fmla="*/ 2340028 h 2340028"/>
              <a:gd name="connsiteX1" fmla="*/ 701147 w 740552"/>
              <a:gd name="connsiteY1" fmla="*/ 1111170 h 2340028"/>
              <a:gd name="connsiteX2" fmla="*/ 0 w 740552"/>
              <a:gd name="connsiteY2" fmla="*/ 0 h 2340028"/>
              <a:gd name="connsiteX0" fmla="*/ 60641 w 706953"/>
              <a:gd name="connsiteY0" fmla="*/ 2340028 h 2340028"/>
              <a:gd name="connsiteX1" fmla="*/ 701147 w 706953"/>
              <a:gd name="connsiteY1" fmla="*/ 1111170 h 2340028"/>
              <a:gd name="connsiteX2" fmla="*/ 0 w 706953"/>
              <a:gd name="connsiteY2" fmla="*/ 0 h 2340028"/>
              <a:gd name="connsiteX0" fmla="*/ 60641 w 750358"/>
              <a:gd name="connsiteY0" fmla="*/ 2340028 h 2340028"/>
              <a:gd name="connsiteX1" fmla="*/ 747707 w 750358"/>
              <a:gd name="connsiteY1" fmla="*/ 1087384 h 2340028"/>
              <a:gd name="connsiteX2" fmla="*/ 0 w 750358"/>
              <a:gd name="connsiteY2" fmla="*/ 0 h 2340028"/>
              <a:gd name="connsiteX0" fmla="*/ 60641 w 764847"/>
              <a:gd name="connsiteY0" fmla="*/ 2340028 h 2340028"/>
              <a:gd name="connsiteX1" fmla="*/ 747707 w 764847"/>
              <a:gd name="connsiteY1" fmla="*/ 1087384 h 2340028"/>
              <a:gd name="connsiteX2" fmla="*/ 0 w 764847"/>
              <a:gd name="connsiteY2" fmla="*/ 0 h 2340028"/>
              <a:gd name="connsiteX0" fmla="*/ 146169 w 776298"/>
              <a:gd name="connsiteY0" fmla="*/ 2363634 h 2363634"/>
              <a:gd name="connsiteX1" fmla="*/ 747707 w 776298"/>
              <a:gd name="connsiteY1" fmla="*/ 1087384 h 2363634"/>
              <a:gd name="connsiteX2" fmla="*/ 0 w 776298"/>
              <a:gd name="connsiteY2" fmla="*/ 0 h 2363634"/>
              <a:gd name="connsiteX0" fmla="*/ 146169 w 757878"/>
              <a:gd name="connsiteY0" fmla="*/ 2363634 h 2363634"/>
              <a:gd name="connsiteX1" fmla="*/ 747707 w 757878"/>
              <a:gd name="connsiteY1" fmla="*/ 1087384 h 2363634"/>
              <a:gd name="connsiteX2" fmla="*/ 0 w 757878"/>
              <a:gd name="connsiteY2" fmla="*/ 0 h 2363634"/>
              <a:gd name="connsiteX0" fmla="*/ 146169 w 753894"/>
              <a:gd name="connsiteY0" fmla="*/ 2363634 h 2364857"/>
              <a:gd name="connsiteX1" fmla="*/ 747707 w 753894"/>
              <a:gd name="connsiteY1" fmla="*/ 1087384 h 2364857"/>
              <a:gd name="connsiteX2" fmla="*/ 0 w 753894"/>
              <a:gd name="connsiteY2" fmla="*/ 0 h 2364857"/>
              <a:gd name="connsiteX0" fmla="*/ 146169 w 754789"/>
              <a:gd name="connsiteY0" fmla="*/ 2363634 h 2363634"/>
              <a:gd name="connsiteX1" fmla="*/ 747707 w 754789"/>
              <a:gd name="connsiteY1" fmla="*/ 1087384 h 2363634"/>
              <a:gd name="connsiteX2" fmla="*/ 0 w 754789"/>
              <a:gd name="connsiteY2" fmla="*/ 0 h 2363634"/>
              <a:gd name="connsiteX0" fmla="*/ 146169 w 754395"/>
              <a:gd name="connsiteY0" fmla="*/ 2363634 h 2363634"/>
              <a:gd name="connsiteX1" fmla="*/ 747707 w 754395"/>
              <a:gd name="connsiteY1" fmla="*/ 1087384 h 2363634"/>
              <a:gd name="connsiteX2" fmla="*/ 0 w 754395"/>
              <a:gd name="connsiteY2" fmla="*/ 0 h 2363634"/>
              <a:gd name="connsiteX0" fmla="*/ 146169 w 780359"/>
              <a:gd name="connsiteY0" fmla="*/ 2363634 h 2363634"/>
              <a:gd name="connsiteX1" fmla="*/ 774185 w 780359"/>
              <a:gd name="connsiteY1" fmla="*/ 995718 h 2363634"/>
              <a:gd name="connsiteX2" fmla="*/ 0 w 780359"/>
              <a:gd name="connsiteY2" fmla="*/ 0 h 2363634"/>
              <a:gd name="connsiteX0" fmla="*/ 146169 w 780359"/>
              <a:gd name="connsiteY0" fmla="*/ 2363634 h 2363634"/>
              <a:gd name="connsiteX1" fmla="*/ 774185 w 780359"/>
              <a:gd name="connsiteY1" fmla="*/ 995718 h 2363634"/>
              <a:gd name="connsiteX2" fmla="*/ 0 w 780359"/>
              <a:gd name="connsiteY2" fmla="*/ 0 h 2363634"/>
              <a:gd name="connsiteX0" fmla="*/ 146169 w 711171"/>
              <a:gd name="connsiteY0" fmla="*/ 2363634 h 2363634"/>
              <a:gd name="connsiteX1" fmla="*/ 703411 w 711171"/>
              <a:gd name="connsiteY1" fmla="*/ 989165 h 2363634"/>
              <a:gd name="connsiteX2" fmla="*/ 0 w 711171"/>
              <a:gd name="connsiteY2" fmla="*/ 0 h 2363634"/>
              <a:gd name="connsiteX0" fmla="*/ 146169 w 716345"/>
              <a:gd name="connsiteY0" fmla="*/ 2363634 h 2363634"/>
              <a:gd name="connsiteX1" fmla="*/ 708731 w 716345"/>
              <a:gd name="connsiteY1" fmla="*/ 1008480 h 2363634"/>
              <a:gd name="connsiteX2" fmla="*/ 0 w 716345"/>
              <a:gd name="connsiteY2" fmla="*/ 0 h 2363634"/>
              <a:gd name="connsiteX0" fmla="*/ 146169 w 776895"/>
              <a:gd name="connsiteY0" fmla="*/ 2363634 h 2363634"/>
              <a:gd name="connsiteX1" fmla="*/ 770658 w 776895"/>
              <a:gd name="connsiteY1" fmla="*/ 1014214 h 2363634"/>
              <a:gd name="connsiteX2" fmla="*/ 0 w 776895"/>
              <a:gd name="connsiteY2" fmla="*/ 0 h 2363634"/>
              <a:gd name="connsiteX0" fmla="*/ 146169 w 834926"/>
              <a:gd name="connsiteY0" fmla="*/ 2363634 h 2363634"/>
              <a:gd name="connsiteX1" fmla="*/ 829615 w 834926"/>
              <a:gd name="connsiteY1" fmla="*/ 988301 h 2363634"/>
              <a:gd name="connsiteX2" fmla="*/ 0 w 834926"/>
              <a:gd name="connsiteY2" fmla="*/ 0 h 2363634"/>
              <a:gd name="connsiteX0" fmla="*/ 146169 w 844558"/>
              <a:gd name="connsiteY0" fmla="*/ 2363634 h 2363634"/>
              <a:gd name="connsiteX1" fmla="*/ 829615 w 844558"/>
              <a:gd name="connsiteY1" fmla="*/ 988301 h 2363634"/>
              <a:gd name="connsiteX2" fmla="*/ 0 w 844558"/>
              <a:gd name="connsiteY2" fmla="*/ 0 h 2363634"/>
              <a:gd name="connsiteX0" fmla="*/ 146169 w 844558"/>
              <a:gd name="connsiteY0" fmla="*/ 2363634 h 2363634"/>
              <a:gd name="connsiteX1" fmla="*/ 829615 w 844558"/>
              <a:gd name="connsiteY1" fmla="*/ 988301 h 2363634"/>
              <a:gd name="connsiteX2" fmla="*/ 0 w 844558"/>
              <a:gd name="connsiteY2" fmla="*/ 0 h 2363634"/>
              <a:gd name="connsiteX0" fmla="*/ 146169 w 844558"/>
              <a:gd name="connsiteY0" fmla="*/ 2363634 h 2363634"/>
              <a:gd name="connsiteX1" fmla="*/ 829615 w 844558"/>
              <a:gd name="connsiteY1" fmla="*/ 988301 h 2363634"/>
              <a:gd name="connsiteX2" fmla="*/ 0 w 844558"/>
              <a:gd name="connsiteY2" fmla="*/ 0 h 2363634"/>
              <a:gd name="connsiteX0" fmla="*/ 146169 w 859933"/>
              <a:gd name="connsiteY0" fmla="*/ 2363634 h 2363634"/>
              <a:gd name="connsiteX1" fmla="*/ 829615 w 859933"/>
              <a:gd name="connsiteY1" fmla="*/ 988301 h 2363634"/>
              <a:gd name="connsiteX2" fmla="*/ 0 w 859933"/>
              <a:gd name="connsiteY2" fmla="*/ 0 h 2363634"/>
              <a:gd name="connsiteX0" fmla="*/ 146169 w 852449"/>
              <a:gd name="connsiteY0" fmla="*/ 2363634 h 2363634"/>
              <a:gd name="connsiteX1" fmla="*/ 829615 w 852449"/>
              <a:gd name="connsiteY1" fmla="*/ 988301 h 2363634"/>
              <a:gd name="connsiteX2" fmla="*/ 0 w 852449"/>
              <a:gd name="connsiteY2" fmla="*/ 0 h 2363634"/>
              <a:gd name="connsiteX0" fmla="*/ 204345 w 856974"/>
              <a:gd name="connsiteY0" fmla="*/ 2350938 h 2350938"/>
              <a:gd name="connsiteX1" fmla="*/ 829615 w 856974"/>
              <a:gd name="connsiteY1" fmla="*/ 988301 h 2350938"/>
              <a:gd name="connsiteX2" fmla="*/ 0 w 856974"/>
              <a:gd name="connsiteY2" fmla="*/ 0 h 2350938"/>
              <a:gd name="connsiteX0" fmla="*/ 191978 w 855890"/>
              <a:gd name="connsiteY0" fmla="*/ 2347309 h 2347309"/>
              <a:gd name="connsiteX1" fmla="*/ 829615 w 855890"/>
              <a:gd name="connsiteY1" fmla="*/ 988301 h 2347309"/>
              <a:gd name="connsiteX2" fmla="*/ 0 w 855890"/>
              <a:gd name="connsiteY2" fmla="*/ 0 h 2347309"/>
              <a:gd name="connsiteX0" fmla="*/ 251722 w 915635"/>
              <a:gd name="connsiteY0" fmla="*/ 2347828 h 2347828"/>
              <a:gd name="connsiteX1" fmla="*/ 889359 w 915635"/>
              <a:gd name="connsiteY1" fmla="*/ 988820 h 2347828"/>
              <a:gd name="connsiteX2" fmla="*/ 0 w 915635"/>
              <a:gd name="connsiteY2" fmla="*/ 0 h 2347828"/>
              <a:gd name="connsiteX0" fmla="*/ 235347 w 899260"/>
              <a:gd name="connsiteY0" fmla="*/ 2411052 h 2411052"/>
              <a:gd name="connsiteX1" fmla="*/ 872984 w 899260"/>
              <a:gd name="connsiteY1" fmla="*/ 1052044 h 2411052"/>
              <a:gd name="connsiteX2" fmla="*/ 0 w 899260"/>
              <a:gd name="connsiteY2" fmla="*/ 0 h 2411052"/>
              <a:gd name="connsiteX0" fmla="*/ 211136 w 875049"/>
              <a:gd name="connsiteY0" fmla="*/ 2408201 h 2408201"/>
              <a:gd name="connsiteX1" fmla="*/ 848773 w 875049"/>
              <a:gd name="connsiteY1" fmla="*/ 1049193 h 2408201"/>
              <a:gd name="connsiteX2" fmla="*/ 0 w 875049"/>
              <a:gd name="connsiteY2" fmla="*/ 0 h 2408201"/>
              <a:gd name="connsiteX0" fmla="*/ 213402 w 877315"/>
              <a:gd name="connsiteY0" fmla="*/ 2376977 h 2376977"/>
              <a:gd name="connsiteX1" fmla="*/ 851039 w 877315"/>
              <a:gd name="connsiteY1" fmla="*/ 1017969 h 2376977"/>
              <a:gd name="connsiteX2" fmla="*/ 0 w 877315"/>
              <a:gd name="connsiteY2" fmla="*/ 0 h 2376977"/>
              <a:gd name="connsiteX0" fmla="*/ 230123 w 894036"/>
              <a:gd name="connsiteY0" fmla="*/ 2367001 h 2367001"/>
              <a:gd name="connsiteX1" fmla="*/ 867760 w 894036"/>
              <a:gd name="connsiteY1" fmla="*/ 1007993 h 2367001"/>
              <a:gd name="connsiteX2" fmla="*/ 0 w 894036"/>
              <a:gd name="connsiteY2" fmla="*/ 0 h 2367001"/>
              <a:gd name="connsiteX0" fmla="*/ 123527 w 787440"/>
              <a:gd name="connsiteY0" fmla="*/ 2373995 h 2373995"/>
              <a:gd name="connsiteX1" fmla="*/ 761164 w 787440"/>
              <a:gd name="connsiteY1" fmla="*/ 1014987 h 2373995"/>
              <a:gd name="connsiteX2" fmla="*/ 0 w 787440"/>
              <a:gd name="connsiteY2" fmla="*/ 0 h 2373995"/>
              <a:gd name="connsiteX0" fmla="*/ 183097 w 847010"/>
              <a:gd name="connsiteY0" fmla="*/ 2373046 h 2373046"/>
              <a:gd name="connsiteX1" fmla="*/ 820734 w 847010"/>
              <a:gd name="connsiteY1" fmla="*/ 1014038 h 2373046"/>
              <a:gd name="connsiteX2" fmla="*/ 0 w 847010"/>
              <a:gd name="connsiteY2" fmla="*/ 0 h 237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7010" h="2373046">
                <a:moveTo>
                  <a:pt x="183097" y="2373046"/>
                </a:moveTo>
                <a:cubicBezTo>
                  <a:pt x="759167" y="1932442"/>
                  <a:pt x="916857" y="1547575"/>
                  <a:pt x="820734" y="1014038"/>
                </a:cubicBezTo>
                <a:cubicBezTo>
                  <a:pt x="755719" y="518105"/>
                  <a:pt x="398770" y="221733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triangle" w="lg" len="lg"/>
            <a:tailEnd type="oval" w="med" len="med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形吹き出し 57"/>
          <p:cNvSpPr>
            <a:spLocks noChangeAspect="1"/>
          </p:cNvSpPr>
          <p:nvPr/>
        </p:nvSpPr>
        <p:spPr bwMode="auto">
          <a:xfrm>
            <a:off x="4958934" y="4288060"/>
            <a:ext cx="621377" cy="621377"/>
          </a:xfrm>
          <a:prstGeom prst="wedgeEllipseCallout">
            <a:avLst>
              <a:gd name="adj1" fmla="val -57624"/>
              <a:gd name="adj2" fmla="val 3776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1.8</a:t>
            </a: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9" name="円形吹き出し 58"/>
          <p:cNvSpPr>
            <a:spLocks noChangeAspect="1"/>
          </p:cNvSpPr>
          <p:nvPr/>
        </p:nvSpPr>
        <p:spPr bwMode="auto">
          <a:xfrm>
            <a:off x="3981963" y="5746246"/>
            <a:ext cx="621377" cy="621377"/>
          </a:xfrm>
          <a:prstGeom prst="wedgeEllipseCallout">
            <a:avLst>
              <a:gd name="adj1" fmla="val 46755"/>
              <a:gd name="adj2" fmla="val -47791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1.9</a:t>
            </a: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0" name="円形吹き出し 59"/>
          <p:cNvSpPr>
            <a:spLocks noChangeAspect="1"/>
          </p:cNvSpPr>
          <p:nvPr/>
        </p:nvSpPr>
        <p:spPr bwMode="auto">
          <a:xfrm>
            <a:off x="6356169" y="4189841"/>
            <a:ext cx="621377" cy="621377"/>
          </a:xfrm>
          <a:prstGeom prst="wedgeEllipseCallout">
            <a:avLst>
              <a:gd name="adj1" fmla="val -55104"/>
              <a:gd name="adj2" fmla="val -64569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1.10</a:t>
            </a: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1" name="円形吹き出し 60"/>
          <p:cNvSpPr>
            <a:spLocks noChangeAspect="1"/>
          </p:cNvSpPr>
          <p:nvPr/>
        </p:nvSpPr>
        <p:spPr bwMode="auto">
          <a:xfrm>
            <a:off x="313304" y="5768472"/>
            <a:ext cx="625230" cy="621377"/>
          </a:xfrm>
          <a:prstGeom prst="wedgeEllipseCallout">
            <a:avLst>
              <a:gd name="adj1" fmla="val 17835"/>
              <a:gd name="adj2" fmla="val -7003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1.11</a:t>
            </a: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5" name="円形吹き出し 54"/>
          <p:cNvSpPr>
            <a:spLocks noChangeAspect="1"/>
          </p:cNvSpPr>
          <p:nvPr/>
        </p:nvSpPr>
        <p:spPr bwMode="auto">
          <a:xfrm>
            <a:off x="281885" y="3403476"/>
            <a:ext cx="621377" cy="621377"/>
          </a:xfrm>
          <a:prstGeom prst="wedgeEllipseCallout">
            <a:avLst>
              <a:gd name="adj1" fmla="val 67074"/>
              <a:gd name="adj2" fmla="val -37238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1.6</a:t>
            </a: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7" name="円形吹き出し 56"/>
          <p:cNvSpPr>
            <a:spLocks noChangeAspect="1"/>
          </p:cNvSpPr>
          <p:nvPr/>
        </p:nvSpPr>
        <p:spPr bwMode="auto">
          <a:xfrm>
            <a:off x="317157" y="4117870"/>
            <a:ext cx="621377" cy="621377"/>
          </a:xfrm>
          <a:prstGeom prst="wedgeEllipseCallout">
            <a:avLst>
              <a:gd name="adj1" fmla="val 113275"/>
              <a:gd name="adj2" fmla="val 90060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1.7</a:t>
            </a: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6" name="円形吹き出し 55"/>
          <p:cNvSpPr>
            <a:spLocks noChangeAspect="1"/>
          </p:cNvSpPr>
          <p:nvPr/>
        </p:nvSpPr>
        <p:spPr bwMode="auto">
          <a:xfrm>
            <a:off x="2221377" y="2913395"/>
            <a:ext cx="621377" cy="621377"/>
          </a:xfrm>
          <a:prstGeom prst="wedgeEllipseCallout">
            <a:avLst>
              <a:gd name="adj1" fmla="val -55913"/>
              <a:gd name="adj2" fmla="val 65144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1.1</a:t>
            </a: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2" name="円形吹き出し 51"/>
          <p:cNvSpPr>
            <a:spLocks noChangeAspect="1"/>
          </p:cNvSpPr>
          <p:nvPr/>
        </p:nvSpPr>
        <p:spPr bwMode="auto">
          <a:xfrm>
            <a:off x="2403902" y="3572795"/>
            <a:ext cx="621377" cy="621377"/>
          </a:xfrm>
          <a:prstGeom prst="wedgeEllipseCallout">
            <a:avLst>
              <a:gd name="adj1" fmla="val -57624"/>
              <a:gd name="adj2" fmla="val 3776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1.2</a:t>
            </a: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9635927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rgbClr val="FF0000"/>
          </a:solidFill>
          <a:prstDash val="sysDash"/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r">
          <a:defRPr kumimoji="1" b="1" dirty="0" smtClean="0">
            <a:solidFill>
              <a:schemeClr val="bg1"/>
            </a:solidFill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8026</Words>
  <Application>Microsoft Office PowerPoint</Application>
  <PresentationFormat>画面に合わせる (4:3)</PresentationFormat>
  <Paragraphs>1545</Paragraphs>
  <Slides>84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84</vt:i4>
      </vt:variant>
    </vt:vector>
  </HeadingPairs>
  <TitlesOfParts>
    <vt:vector size="94" baseType="lpstr">
      <vt:lpstr>HGP創英角ｺﾞｼｯｸUB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目次</vt:lpstr>
      <vt:lpstr>はじめに</vt:lpstr>
      <vt:lpstr>(1) 本書について</vt:lpstr>
      <vt:lpstr>(2) 作業環境</vt:lpstr>
      <vt:lpstr>(3) シナリオ</vt:lpstr>
      <vt:lpstr>1.　実習１【収集機能】ターゲットホストのOS情報を収集する</vt:lpstr>
      <vt:lpstr>実習１全体図</vt:lpstr>
      <vt:lpstr>1.1 ターゲットホストの登録</vt:lpstr>
      <vt:lpstr>1.2 オペレーションの登録</vt:lpstr>
      <vt:lpstr>1.3 Movementの登録</vt:lpstr>
      <vt:lpstr>1.3.1 ヘッダーセクションとgather_facts</vt:lpstr>
      <vt:lpstr>1.4 Playbookの登録（1/3）</vt:lpstr>
      <vt:lpstr>1.4 Playbookの登録（2/3）</vt:lpstr>
      <vt:lpstr>1.4 Playbookの登録（3/3）</vt:lpstr>
      <vt:lpstr>1.4.1 YAMLファイルと収集用ディレクトリ（1/2）</vt:lpstr>
      <vt:lpstr>1.4.2 YAMLファイルと収集用ディレクトリ（2/2）</vt:lpstr>
      <vt:lpstr>1.5 Movement-Playbook紐付</vt:lpstr>
      <vt:lpstr>1.6 作業対象ホストの登録</vt:lpstr>
      <vt:lpstr>1.7 収集値を登録するパラメータシートの作成（1/4）</vt:lpstr>
      <vt:lpstr>1.7 収集値を登録するパラメータシートの作成（2/4）</vt:lpstr>
      <vt:lpstr>1.7 収集値を登録するパラメータシートの作成（3/4）</vt:lpstr>
      <vt:lpstr>1.7 収集値を登録するパラメータシートの作成（4/4）</vt:lpstr>
      <vt:lpstr>1.8 収集項目値管理の登録（1/3）</vt:lpstr>
      <vt:lpstr>1.8 収集項目値管理の登録（2/3）</vt:lpstr>
      <vt:lpstr>1.8 収集項目値管理の登録（3/3）</vt:lpstr>
      <vt:lpstr>1.9 収集インターフェース情報の登録</vt:lpstr>
      <vt:lpstr>1.10 作業実行（1/2）</vt:lpstr>
      <vt:lpstr>1.10 作業実行（2/2）</vt:lpstr>
      <vt:lpstr>1.11 収集結果の確認（1/2）</vt:lpstr>
      <vt:lpstr>1.11 収集結果の確認（2/2）</vt:lpstr>
      <vt:lpstr>2.　実習２【比較機能】実習１で収集した値と期待値を比較する</vt:lpstr>
      <vt:lpstr>実習２全体図</vt:lpstr>
      <vt:lpstr>2.1 オペレーションの登録</vt:lpstr>
      <vt:lpstr>2.2 期待値用パラメータシートの作成（1/3）</vt:lpstr>
      <vt:lpstr>2.2 期待値用パラメータシートの作成（2/3）</vt:lpstr>
      <vt:lpstr>2.2 期待値用パラメータシートの作成（3/3）</vt:lpstr>
      <vt:lpstr>2.3 期待値の登録</vt:lpstr>
      <vt:lpstr>2.4 比較定義の登録</vt:lpstr>
      <vt:lpstr>2.5 比較実行（1/2）</vt:lpstr>
      <vt:lpstr>2.5 比較実行（2/2）</vt:lpstr>
      <vt:lpstr>【参考】 比較定義詳細</vt:lpstr>
      <vt:lpstr>【参考】（1）比較定義の登録</vt:lpstr>
      <vt:lpstr>【参考】（2） 比較定義詳細の登録</vt:lpstr>
      <vt:lpstr>【参考】（3）比較実行（1/2）</vt:lpstr>
      <vt:lpstr>【参考】（3）比較実行（2/2）</vt:lpstr>
      <vt:lpstr>3.　実習３【収集機能】ターゲットホストのSSL証明書ファイルを収集する</vt:lpstr>
      <vt:lpstr>実習３全体図</vt:lpstr>
      <vt:lpstr>3.1 ターゲットホストの登録</vt:lpstr>
      <vt:lpstr>3.2 オペレーションの登録</vt:lpstr>
      <vt:lpstr>3.3 Movementの登録</vt:lpstr>
      <vt:lpstr>3.4 Playbookの登録（1/3）</vt:lpstr>
      <vt:lpstr>3.4 Playbookの登録（2/3）</vt:lpstr>
      <vt:lpstr>3.4 Playbookの登録（3/3）</vt:lpstr>
      <vt:lpstr>3.4.1 ファイルの収集用ディレクトリ（1/2）</vt:lpstr>
      <vt:lpstr>3.4.1 ファイルの収集用ディレクトリ（2/2）</vt:lpstr>
      <vt:lpstr>3.5 Movement-Playbook紐付</vt:lpstr>
      <vt:lpstr>3.6 ファイル名の登録（1/3）</vt:lpstr>
      <vt:lpstr>3.6 ファイル名の登録（2/3）</vt:lpstr>
      <vt:lpstr>3.6 ファイル名の登録（3/3）</vt:lpstr>
      <vt:lpstr>3.7 代入値自動登録設定の登録</vt:lpstr>
      <vt:lpstr>3.8 収集値を登録するパラメータシートの作成（1/3）</vt:lpstr>
      <vt:lpstr>3.8 収集値を登録するパラメータシートの作成（2/3）</vt:lpstr>
      <vt:lpstr>3.8 収集値を登録するパラメータシートの作成（3/3）</vt:lpstr>
      <vt:lpstr>3.9 収集項目値管理の登録</vt:lpstr>
      <vt:lpstr>3.10 収集インターフェース情報の登録</vt:lpstr>
      <vt:lpstr>3.11 作業実行（1/2）</vt:lpstr>
      <vt:lpstr>3.11 作業実行（2/2）</vt:lpstr>
      <vt:lpstr>3.12 収集結果の確認（1/2）</vt:lpstr>
      <vt:lpstr>3.12 収集結果の確認（2/2）</vt:lpstr>
      <vt:lpstr>4.　実習４【比較機能】実習３で収集したSSL証明書ファイルを、異なる日時に収集したファイルと比較する</vt:lpstr>
      <vt:lpstr>実習４全体図（1/2）</vt:lpstr>
      <vt:lpstr>実習４全体図（2/2）</vt:lpstr>
      <vt:lpstr>4.1 オペレーションの登録</vt:lpstr>
      <vt:lpstr>4.2 差分有りSSL証明書の用意</vt:lpstr>
      <vt:lpstr>4.3 ファイル名の登録</vt:lpstr>
      <vt:lpstr>4.4 作業実行</vt:lpstr>
      <vt:lpstr>4.5 収集結果の確認</vt:lpstr>
      <vt:lpstr>4.6 比較定義の登録</vt:lpstr>
      <vt:lpstr>4.7 比較実行（1/3）</vt:lpstr>
      <vt:lpstr>4.7 比較実行（2/3）</vt:lpstr>
      <vt:lpstr>4.7 比較実行（3/3）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2022-06-03T02:05:34Z</dcterms:created>
  <dcterms:modified xsi:type="dcterms:W3CDTF">2022-06-03T02:05:50Z</dcterms:modified>
</cp:coreProperties>
</file>