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7" r:id="rId6"/>
    <p:sldId id="266" r:id="rId7"/>
    <p:sldId id="268" r:id="rId8"/>
    <p:sldId id="269" r:id="rId9"/>
    <p:sldId id="270" r:id="rId10"/>
    <p:sldId id="271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/회원가입" id="{CA6F571A-2462-4EFF-A97C-6FD60AB8E181}">
          <p14:sldIdLst>
            <p14:sldId id="256"/>
            <p14:sldId id="257"/>
            <p14:sldId id="258"/>
          </p14:sldIdLst>
        </p14:section>
        <p14:section name="장바구니" id="{70DC5DBD-A665-41CF-878C-52B7E18E6EAF}">
          <p14:sldIdLst>
            <p14:sldId id="265"/>
            <p14:sldId id="267"/>
            <p14:sldId id="266"/>
          </p14:sldIdLst>
        </p14:section>
        <p14:section name="관리자" id="{5EEA80F9-B85C-4E66-9540-31BA2D2E8553}">
          <p14:sldIdLst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3CEB-861A-43FF-A956-59F55C0F0F3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4A1E9-1F8B-4220-8587-84691AAF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3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A1E9-1F8B-4220-8587-84691AAFB1C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0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26" Type="http://schemas.openxmlformats.org/officeDocument/2006/relationships/image" Target="../media/image5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5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24" Type="http://schemas.openxmlformats.org/officeDocument/2006/relationships/image" Target="../media/image48.png"/><Relationship Id="rId5" Type="http://schemas.openxmlformats.org/officeDocument/2006/relationships/image" Target="../media/image9.png"/><Relationship Id="rId15" Type="http://schemas.openxmlformats.org/officeDocument/2006/relationships/image" Target="../media/image40.png"/><Relationship Id="rId23" Type="http://schemas.openxmlformats.org/officeDocument/2006/relationships/image" Target="../media/image47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Relationship Id="rId22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2" cstate="print"/>
          <a:srcRect l="26017"/>
          <a:stretch/>
        </p:blipFill>
        <p:spPr>
          <a:xfrm rot="16200000">
            <a:off x="4251908" y="-3247010"/>
            <a:ext cx="9784184" cy="17283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70902" y="5050604"/>
            <a:ext cx="10743910" cy="1883921"/>
            <a:chOff x="3770902" y="5050604"/>
            <a:chExt cx="10743910" cy="1883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0902" y="5050604"/>
              <a:ext cx="10743910" cy="1883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846" y="8954365"/>
            <a:ext cx="16178022" cy="21429"/>
            <a:chOff x="1053846" y="8954365"/>
            <a:chExt cx="16178022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8954365"/>
              <a:ext cx="16178022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7160" y="4620929"/>
            <a:ext cx="12887771" cy="33339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39289" y="9085051"/>
            <a:ext cx="4475524" cy="6991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4343" y="832049"/>
            <a:ext cx="5303410" cy="693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B99BE-938B-8563-AF46-E83889CA6466}"/>
              </a:ext>
            </a:extLst>
          </p:cNvPr>
          <p:cNvSpPr txBox="1"/>
          <p:nvPr/>
        </p:nvSpPr>
        <p:spPr>
          <a:xfrm>
            <a:off x="3962400" y="3881988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/>
              <a:t>로그인</a:t>
            </a:r>
            <a:r>
              <a:rPr lang="en-US" altLang="ko-KR" sz="4400"/>
              <a:t>/</a:t>
            </a:r>
            <a:r>
              <a:rPr lang="ko-KR" altLang="en-US" sz="4400"/>
              <a:t>회원가입</a:t>
            </a:r>
            <a:r>
              <a:rPr lang="en-US" altLang="ko-KR" sz="4400"/>
              <a:t>/</a:t>
            </a:r>
            <a:r>
              <a:rPr lang="ko-KR" altLang="en-US" sz="4400"/>
              <a:t>장바구니</a:t>
            </a:r>
            <a:r>
              <a:rPr lang="en-US" altLang="ko-KR" sz="4400"/>
              <a:t>/</a:t>
            </a:r>
            <a:r>
              <a:rPr lang="ko-KR" altLang="en-US" sz="4400"/>
              <a:t>관리자 모드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7C571F27-0895-0F02-00CE-6557D2E28B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537"/>
          <a:stretch/>
        </p:blipFill>
        <p:spPr>
          <a:xfrm rot="16200000">
            <a:off x="4305299" y="-3193619"/>
            <a:ext cx="9677401" cy="1728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C184B-20B9-BB06-30ED-6DC82DB97323}"/>
              </a:ext>
            </a:extLst>
          </p:cNvPr>
          <p:cNvSpPr txBox="1"/>
          <p:nvPr/>
        </p:nvSpPr>
        <p:spPr>
          <a:xfrm>
            <a:off x="2133600" y="8001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4 Regular" pitchFamily="2" charset="-127"/>
                <a:ea typeface="프리젠테이션 4 Regular" pitchFamily="2" charset="-127"/>
              </a:rPr>
              <a:t>관리자 기능 분석</a:t>
            </a: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E6EF5A23-5080-77E8-F1C7-9FA094018C95}"/>
              </a:ext>
            </a:extLst>
          </p:cNvPr>
          <p:cNvGrpSpPr/>
          <p:nvPr/>
        </p:nvGrpSpPr>
        <p:grpSpPr>
          <a:xfrm rot="16200000">
            <a:off x="1288209" y="3084754"/>
            <a:ext cx="2289282" cy="2863637"/>
            <a:chOff x="6831526" y="4458970"/>
            <a:chExt cx="2403618" cy="2339692"/>
          </a:xfrm>
        </p:grpSpPr>
        <p:pic>
          <p:nvPicPr>
            <p:cNvPr id="7" name="Object 11">
              <a:extLst>
                <a:ext uri="{FF2B5EF4-FFF2-40B4-BE49-F238E27FC236}">
                  <a16:creationId xmlns:a16="http://schemas.microsoft.com/office/drawing/2014/main" id="{7C80A3DE-1A44-7010-0EF0-9AEE1DD2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EA301CC8-6972-A39C-DF4D-1F9919A93638}"/>
              </a:ext>
            </a:extLst>
          </p:cNvPr>
          <p:cNvGrpSpPr/>
          <p:nvPr/>
        </p:nvGrpSpPr>
        <p:grpSpPr>
          <a:xfrm>
            <a:off x="1121468" y="3589499"/>
            <a:ext cx="2377390" cy="715801"/>
            <a:chOff x="7244437" y="4775400"/>
            <a:chExt cx="1577796" cy="484158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B1770184-37AF-B45F-18A9-82938BEAD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FD7F50-A5BC-E45B-35EF-8FB256801832}"/>
              </a:ext>
            </a:extLst>
          </p:cNvPr>
          <p:cNvSpPr txBox="1"/>
          <p:nvPr/>
        </p:nvSpPr>
        <p:spPr>
          <a:xfrm>
            <a:off x="1691519" y="3747344"/>
            <a:ext cx="131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관리자 기능</a:t>
            </a:r>
            <a:endParaRPr lang="en-US" altLang="ko-KR" sz="20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A8C57-4414-7CD5-9D02-1F12EE381101}"/>
              </a:ext>
            </a:extLst>
          </p:cNvPr>
          <p:cNvSpPr txBox="1"/>
          <p:nvPr/>
        </p:nvSpPr>
        <p:spPr>
          <a:xfrm>
            <a:off x="1380469" y="4429426"/>
            <a:ext cx="185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프리젠테이션 7 Bold" pitchFamily="2" charset="-127"/>
                <a:ea typeface="프리젠테이션 7 Bold" pitchFamily="2" charset="-127"/>
              </a:rPr>
              <a:t>사용자 삭제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C88BA-FAB1-EA2F-1084-338B9FD19524}"/>
              </a:ext>
            </a:extLst>
          </p:cNvPr>
          <p:cNvSpPr txBox="1"/>
          <p:nvPr/>
        </p:nvSpPr>
        <p:spPr>
          <a:xfrm>
            <a:off x="4118799" y="2653868"/>
            <a:ext cx="346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/UserDetail.lo</a:t>
            </a:r>
            <a:endParaRPr lang="ko-KR" altLang="en-US" sz="3600">
              <a:solidFill>
                <a:schemeClr val="bg1">
                  <a:lumMod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269606-AF6E-65B6-8BD1-106C67E1BB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455"/>
          <a:stretch/>
        </p:blipFill>
        <p:spPr>
          <a:xfrm>
            <a:off x="4322347" y="3331042"/>
            <a:ext cx="6587495" cy="338184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9E43EC-80C4-2061-0D03-0CBBAC475460}"/>
              </a:ext>
            </a:extLst>
          </p:cNvPr>
          <p:cNvSpPr/>
          <p:nvPr/>
        </p:nvSpPr>
        <p:spPr>
          <a:xfrm>
            <a:off x="9136743" y="4429426"/>
            <a:ext cx="1531258" cy="1933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4F340-3A45-7C1A-18F9-80CFA00E7D36}"/>
              </a:ext>
            </a:extLst>
          </p:cNvPr>
          <p:cNvSpPr txBox="1"/>
          <p:nvPr/>
        </p:nvSpPr>
        <p:spPr>
          <a:xfrm>
            <a:off x="2133600" y="6937051"/>
            <a:ext cx="1531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해당 행의 </a:t>
            </a:r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userId </a:t>
            </a:r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값이 </a:t>
            </a:r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input hidden </a:t>
            </a:r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으로 저장되어있음</a:t>
            </a:r>
            <a:endParaRPr lang="en-US" altLang="ko-KR" sz="2800"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sz="28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삭제버튼 클릭시 </a:t>
            </a:r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userId </a:t>
            </a:r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를 매개변수로 하는 메서드를 통해  </a:t>
            </a:r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userInfo </a:t>
            </a:r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테이블에서 회원정보를 삭제함 </a:t>
            </a:r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(DELETE)</a:t>
            </a:r>
          </a:p>
          <a:p>
            <a:endParaRPr lang="en-US" altLang="ko-KR" sz="28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삭제 후 최신 정보를 보여주기 위해 동일한 페이지로 </a:t>
            </a:r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Redirect </a:t>
            </a:r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처리함 </a:t>
            </a:r>
            <a:endParaRPr lang="en-US" altLang="ko-KR" sz="28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813C8A6-0CF9-819D-65F3-B5A2F6627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7068" y="3747344"/>
            <a:ext cx="6639852" cy="248392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22D1E5-9E65-B1BC-90C2-E43E8B3A746E}"/>
              </a:ext>
            </a:extLst>
          </p:cNvPr>
          <p:cNvSpPr/>
          <p:nvPr/>
        </p:nvSpPr>
        <p:spPr>
          <a:xfrm>
            <a:off x="11910708" y="5396063"/>
            <a:ext cx="5638800" cy="35790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2" cstate="print"/>
          <a:srcRect l="26206"/>
          <a:stretch/>
        </p:blipFill>
        <p:spPr>
          <a:xfrm rot="16200000">
            <a:off x="4263240" y="-3234535"/>
            <a:ext cx="9759234" cy="17283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2358" y="5907715"/>
            <a:ext cx="7342738" cy="21429"/>
            <a:chOff x="1702358" y="5907715"/>
            <a:chExt cx="734273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702358" y="5907715"/>
              <a:ext cx="7342738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1575" y="2906609"/>
            <a:ext cx="3689267" cy="36462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87299" y="4427007"/>
            <a:ext cx="2339692" cy="2403618"/>
            <a:chOff x="6387299" y="4427007"/>
            <a:chExt cx="2339692" cy="24036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55336" y="4458970"/>
              <a:ext cx="2403618" cy="2339692"/>
              <a:chOff x="6355336" y="4458970"/>
              <a:chExt cx="2403618" cy="233969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6355336" y="4458970"/>
                <a:ext cx="2403618" cy="233969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557476" y="4775400"/>
              <a:ext cx="2053633" cy="484158"/>
              <a:chOff x="6557476" y="4775400"/>
              <a:chExt cx="2053633" cy="48415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7476" y="4775400"/>
                <a:ext cx="2053633" cy="484158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8387" y="5432228"/>
              <a:ext cx="2778400" cy="1061810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2851" y="4729364"/>
              <a:ext cx="2447524" cy="6899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98341" y="2716952"/>
            <a:ext cx="508640" cy="485484"/>
            <a:chOff x="1798341" y="2716952"/>
            <a:chExt cx="508640" cy="4854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8341" y="2716952"/>
              <a:ext cx="508640" cy="48548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39020" y="1580630"/>
            <a:ext cx="9562171" cy="30574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4343" y="832049"/>
            <a:ext cx="5303410" cy="6937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683" y="4459499"/>
            <a:ext cx="2430268" cy="2365633"/>
            <a:chOff x="9367683" y="4459499"/>
            <a:chExt cx="2430268" cy="23656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9367683" y="4459499"/>
              <a:ext cx="2430268" cy="236563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53132" y="5265875"/>
            <a:ext cx="2573343" cy="7756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681953" y="4459499"/>
            <a:ext cx="2430268" cy="2365633"/>
            <a:chOff x="11681953" y="4459499"/>
            <a:chExt cx="2430268" cy="23656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1681953" y="4459499"/>
              <a:ext cx="2430268" cy="23656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52393" y="4634483"/>
            <a:ext cx="1842862" cy="625075"/>
            <a:chOff x="12052393" y="4634483"/>
            <a:chExt cx="1842862" cy="62507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52393" y="4634483"/>
              <a:ext cx="1842862" cy="62507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91884" y="5340817"/>
            <a:ext cx="2579486" cy="143324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75495" y="4666384"/>
            <a:ext cx="2491867" cy="6899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912779" y="4443561"/>
            <a:ext cx="2430268" cy="2365633"/>
            <a:chOff x="13912779" y="4443561"/>
            <a:chExt cx="2430268" cy="23656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3912779" y="4443561"/>
              <a:ext cx="2430268" cy="236563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22547" y="5340797"/>
            <a:ext cx="4360562" cy="147134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17811" y="3989028"/>
            <a:ext cx="2445295" cy="77565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543030" y="4659770"/>
            <a:ext cx="2053633" cy="609312"/>
            <a:chOff x="9543030" y="4659770"/>
            <a:chExt cx="2053633" cy="60931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43030" y="4659770"/>
              <a:ext cx="2053633" cy="60931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596977" y="4971321"/>
            <a:ext cx="455416" cy="343072"/>
            <a:chOff x="11596977" y="4971321"/>
            <a:chExt cx="455416" cy="34307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96977" y="4971321"/>
              <a:ext cx="455416" cy="34307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138929" y="4634483"/>
            <a:ext cx="2053633" cy="708104"/>
            <a:chOff x="14138929" y="4634483"/>
            <a:chExt cx="2053633" cy="70810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38929" y="4634483"/>
              <a:ext cx="2053633" cy="70810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44818" y="4430128"/>
            <a:ext cx="2312724" cy="114752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52434" y="5716155"/>
            <a:ext cx="2628200" cy="106181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662756" y="4464923"/>
            <a:ext cx="2825495" cy="114752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458193" y="7539523"/>
            <a:ext cx="2403618" cy="2339692"/>
            <a:chOff x="6458193" y="7539523"/>
            <a:chExt cx="2403618" cy="233969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458193" y="7539523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660333" y="7855953"/>
            <a:ext cx="2053633" cy="484158"/>
            <a:chOff x="6660333" y="7855953"/>
            <a:chExt cx="2053633" cy="48415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0333" y="7855953"/>
              <a:ext cx="2053633" cy="48415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390234" y="8512781"/>
            <a:ext cx="2558257" cy="106181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477222" y="7762298"/>
            <a:ext cx="2425333" cy="77565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850173" y="6852583"/>
            <a:ext cx="6110800" cy="6925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441387" y="7513227"/>
            <a:ext cx="2430268" cy="2365633"/>
            <a:chOff x="9441387" y="7513227"/>
            <a:chExt cx="2430268" cy="236563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9441387" y="7513227"/>
              <a:ext cx="2430268" cy="236563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755657" y="7513227"/>
            <a:ext cx="2430268" cy="2365633"/>
            <a:chOff x="11755657" y="7513227"/>
            <a:chExt cx="2430268" cy="236563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1755657" y="7513227"/>
              <a:ext cx="2430268" cy="236563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986483" y="7497289"/>
            <a:ext cx="2430268" cy="2365633"/>
            <a:chOff x="13986483" y="7497289"/>
            <a:chExt cx="2430268" cy="236563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3986483" y="7497289"/>
              <a:ext cx="2430268" cy="236563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937925" y="5002470"/>
            <a:ext cx="455416" cy="343072"/>
            <a:chOff x="13937925" y="5002470"/>
            <a:chExt cx="455416" cy="34307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937925" y="5002470"/>
              <a:ext cx="455416" cy="343072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105105" y="7567267"/>
            <a:ext cx="7167029" cy="220652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166203" y="4047685"/>
            <a:ext cx="2889933" cy="692524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166203" y="7219884"/>
            <a:ext cx="2889933" cy="692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2" cstate="print"/>
          <a:srcRect l="26129"/>
          <a:stretch/>
        </p:blipFill>
        <p:spPr>
          <a:xfrm rot="16200000">
            <a:off x="4258175" y="-3229470"/>
            <a:ext cx="9769364" cy="17283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2358" y="5907715"/>
            <a:ext cx="7342738" cy="21429"/>
            <a:chOff x="1702358" y="5907715"/>
            <a:chExt cx="734273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702358" y="5907715"/>
              <a:ext cx="7342738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1575" y="2711950"/>
            <a:ext cx="4511800" cy="3938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55336" y="4458970"/>
            <a:ext cx="2403618" cy="2339692"/>
            <a:chOff x="6355336" y="4458970"/>
            <a:chExt cx="2403618" cy="23396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35533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7476" y="4775400"/>
            <a:ext cx="2053633" cy="484158"/>
            <a:chOff x="6557476" y="4775400"/>
            <a:chExt cx="2053633" cy="4841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7476" y="4775400"/>
              <a:ext cx="2053633" cy="4841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3720" y="5284456"/>
            <a:ext cx="2570648" cy="14332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02194" y="4681745"/>
            <a:ext cx="2478457" cy="7756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98341" y="2716952"/>
            <a:ext cx="508640" cy="485484"/>
            <a:chOff x="1798341" y="2716952"/>
            <a:chExt cx="508640" cy="4854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8341" y="2716952"/>
              <a:ext cx="508640" cy="48548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10897" y="1361582"/>
            <a:ext cx="9804467" cy="33527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4343" y="832049"/>
            <a:ext cx="5303410" cy="6937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58193" y="7539523"/>
            <a:ext cx="2403618" cy="2339692"/>
            <a:chOff x="6458193" y="7539523"/>
            <a:chExt cx="2403618" cy="233969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458193" y="7539523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60333" y="7855953"/>
            <a:ext cx="2053633" cy="484158"/>
            <a:chOff x="6660333" y="7855953"/>
            <a:chExt cx="2053633" cy="4841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0333" y="7855953"/>
              <a:ext cx="2053633" cy="48415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4968" y="8512781"/>
            <a:ext cx="2470533" cy="102371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67108" y="7762298"/>
            <a:ext cx="2321276" cy="7756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362905" y="4423275"/>
            <a:ext cx="6910729" cy="2446206"/>
            <a:chOff x="9362905" y="4423275"/>
            <a:chExt cx="6910729" cy="244620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330587" y="4471531"/>
              <a:ext cx="2430268" cy="2365633"/>
              <a:chOff x="9330587" y="4471531"/>
              <a:chExt cx="2430268" cy="236563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9330587" y="4471531"/>
                <a:ext cx="2430268" cy="236563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644857" y="4471531"/>
              <a:ext cx="2430268" cy="2365633"/>
              <a:chOff x="11644857" y="4471531"/>
              <a:chExt cx="2430268" cy="236563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1644857" y="4471531"/>
                <a:ext cx="2430268" cy="236563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875683" y="4455593"/>
              <a:ext cx="2430268" cy="2365633"/>
              <a:chOff x="13875683" y="4455593"/>
              <a:chExt cx="2430268" cy="236563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3875683" y="4455593"/>
                <a:ext cx="2430268" cy="2365633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33740" y="5137878"/>
            <a:ext cx="7100267" cy="14047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824998" y="4516314"/>
            <a:ext cx="4172601" cy="484158"/>
            <a:chOff x="10824998" y="4516314"/>
            <a:chExt cx="4172601" cy="4841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24998" y="4516314"/>
              <a:ext cx="4172601" cy="48415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78946" y="4487688"/>
            <a:ext cx="3642943" cy="68994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369264" y="7438988"/>
            <a:ext cx="6910729" cy="2446206"/>
            <a:chOff x="9369264" y="7438988"/>
            <a:chExt cx="6910729" cy="244620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336947" y="7487244"/>
              <a:ext cx="2430268" cy="2365633"/>
              <a:chOff x="9336947" y="7487244"/>
              <a:chExt cx="2430268" cy="2365633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9336947" y="7487244"/>
                <a:ext cx="2430268" cy="236563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651217" y="7487244"/>
              <a:ext cx="2430268" cy="2365633"/>
              <a:chOff x="11651217" y="7487244"/>
              <a:chExt cx="2430268" cy="2365633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1651217" y="7487244"/>
                <a:ext cx="2430268" cy="236563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3882043" y="7471306"/>
              <a:ext cx="2430268" cy="2365633"/>
              <a:chOff x="13882043" y="7471306"/>
              <a:chExt cx="2430268" cy="2365633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3882043" y="7471306"/>
                <a:ext cx="2430268" cy="2365633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82343" y="7683893"/>
            <a:ext cx="9853352" cy="177065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831358" y="7198693"/>
            <a:ext cx="4172601" cy="484158"/>
            <a:chOff x="10831358" y="7198693"/>
            <a:chExt cx="4172601" cy="48415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31358" y="7198693"/>
              <a:ext cx="4172601" cy="48415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45877" y="7075512"/>
            <a:ext cx="4158695" cy="77565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1672906" y="8244408"/>
            <a:ext cx="2600985" cy="484158"/>
            <a:chOff x="11672906" y="8244408"/>
            <a:chExt cx="2600985" cy="48415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72906" y="8244408"/>
              <a:ext cx="2600985" cy="48415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158621" y="8098032"/>
            <a:ext cx="455416" cy="343072"/>
            <a:chOff x="9158621" y="8098032"/>
            <a:chExt cx="455416" cy="343072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58621" y="8098032"/>
              <a:ext cx="455416" cy="34307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201586" y="4892503"/>
            <a:ext cx="455416" cy="343072"/>
            <a:chOff x="9201586" y="4892503"/>
            <a:chExt cx="455416" cy="34307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01586" y="4892503"/>
              <a:ext cx="455416" cy="34307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858419" y="6949676"/>
            <a:ext cx="455416" cy="343072"/>
            <a:chOff x="8858419" y="6949676"/>
            <a:chExt cx="455416" cy="34307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8220000">
              <a:off x="8858419" y="6949676"/>
              <a:ext cx="455416" cy="343072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66886" y="8111703"/>
            <a:ext cx="4163590" cy="747086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092954" y="9241359"/>
            <a:ext cx="7069990" cy="1055771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276959" y="4352447"/>
            <a:ext cx="3411876" cy="749667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244485" y="7024012"/>
            <a:ext cx="3414562" cy="73061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248209" y="8374074"/>
            <a:ext cx="3403390" cy="740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7C571F27-0895-0F02-00CE-6557D2E28B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537"/>
          <a:stretch/>
        </p:blipFill>
        <p:spPr>
          <a:xfrm rot="16200000">
            <a:off x="4286250" y="-3212668"/>
            <a:ext cx="9715500" cy="1728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C184B-20B9-BB06-30ED-6DC82DB97323}"/>
              </a:ext>
            </a:extLst>
          </p:cNvPr>
          <p:cNvSpPr txBox="1"/>
          <p:nvPr/>
        </p:nvSpPr>
        <p:spPr>
          <a:xfrm>
            <a:off x="2133600" y="8001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4 Regular" pitchFamily="2" charset="-127"/>
                <a:ea typeface="프리젠테이션 4 Regular" pitchFamily="2" charset="-127"/>
              </a:rPr>
              <a:t>장바구니 기능 분석</a:t>
            </a: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E6EF5A23-5080-77E8-F1C7-9FA094018C95}"/>
              </a:ext>
            </a:extLst>
          </p:cNvPr>
          <p:cNvGrpSpPr/>
          <p:nvPr/>
        </p:nvGrpSpPr>
        <p:grpSpPr>
          <a:xfrm rot="16200000">
            <a:off x="1299246" y="2470659"/>
            <a:ext cx="2289282" cy="2863637"/>
            <a:chOff x="6831526" y="4458970"/>
            <a:chExt cx="2403618" cy="2339692"/>
          </a:xfrm>
        </p:grpSpPr>
        <p:pic>
          <p:nvPicPr>
            <p:cNvPr id="7" name="Object 11">
              <a:extLst>
                <a:ext uri="{FF2B5EF4-FFF2-40B4-BE49-F238E27FC236}">
                  <a16:creationId xmlns:a16="http://schemas.microsoft.com/office/drawing/2014/main" id="{7C80A3DE-1A44-7010-0EF0-9AEE1DD2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EA301CC8-6972-A39C-DF4D-1F9919A93638}"/>
              </a:ext>
            </a:extLst>
          </p:cNvPr>
          <p:cNvGrpSpPr/>
          <p:nvPr/>
        </p:nvGrpSpPr>
        <p:grpSpPr>
          <a:xfrm>
            <a:off x="1132505" y="2975404"/>
            <a:ext cx="2377390" cy="990600"/>
            <a:chOff x="7244437" y="4775400"/>
            <a:chExt cx="1577796" cy="484158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B1770184-37AF-B45F-18A9-82938BEAD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FD7F50-A5BC-E45B-35EF-8FB256801832}"/>
              </a:ext>
            </a:extLst>
          </p:cNvPr>
          <p:cNvSpPr txBox="1"/>
          <p:nvPr/>
        </p:nvSpPr>
        <p:spPr>
          <a:xfrm>
            <a:off x="1437305" y="311676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회원가입시 </a:t>
            </a:r>
            <a:endParaRPr lang="en-US" altLang="ko-KR" sz="20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장바구니 행</a:t>
            </a:r>
            <a:r>
              <a:rPr lang="en-US" altLang="ko-KR" sz="200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9D19E-B71C-A6BD-0B5B-DB2EAA30D4F4}"/>
              </a:ext>
            </a:extLst>
          </p:cNvPr>
          <p:cNvSpPr txBox="1"/>
          <p:nvPr/>
        </p:nvSpPr>
        <p:spPr>
          <a:xfrm>
            <a:off x="1284905" y="4144451"/>
            <a:ext cx="2072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프리젠테이션 7 Bold" pitchFamily="2" charset="-127"/>
                <a:ea typeface="프리젠테이션 7 Bold" pitchFamily="2" charset="-127"/>
              </a:rPr>
              <a:t>(id, 0, 0, 0)</a:t>
            </a:r>
            <a:endParaRPr lang="ko-KR" altLang="en-US" sz="320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4C2419-550D-F8BE-CF03-011BD5F38743}"/>
              </a:ext>
            </a:extLst>
          </p:cNvPr>
          <p:cNvGrpSpPr/>
          <p:nvPr/>
        </p:nvGrpSpPr>
        <p:grpSpPr>
          <a:xfrm>
            <a:off x="4074383" y="3319341"/>
            <a:ext cx="5568048" cy="1177725"/>
            <a:chOff x="4205317" y="2275060"/>
            <a:chExt cx="6522493" cy="139455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D7E5B42-933E-0E8C-2C0E-0DFC4CD5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5317" y="2275060"/>
              <a:ext cx="6522493" cy="1380421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FD22D30-74C2-0DE5-DDD2-0652CFBBCCC9}"/>
                </a:ext>
              </a:extLst>
            </p:cNvPr>
            <p:cNvSpPr/>
            <p:nvPr/>
          </p:nvSpPr>
          <p:spPr>
            <a:xfrm>
              <a:off x="4205317" y="3348707"/>
              <a:ext cx="6522493" cy="32090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74F516-0AA9-887F-ECDD-93A4D28C8AFC}"/>
              </a:ext>
            </a:extLst>
          </p:cNvPr>
          <p:cNvGrpSpPr/>
          <p:nvPr/>
        </p:nvGrpSpPr>
        <p:grpSpPr>
          <a:xfrm>
            <a:off x="1069331" y="6773001"/>
            <a:ext cx="2863637" cy="2289282"/>
            <a:chOff x="1029722" y="4924850"/>
            <a:chExt cx="2863637" cy="2289282"/>
          </a:xfrm>
        </p:grpSpPr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id="{3301CA79-D993-41B2-94F1-B570DEC627F8}"/>
                </a:ext>
              </a:extLst>
            </p:cNvPr>
            <p:cNvGrpSpPr/>
            <p:nvPr/>
          </p:nvGrpSpPr>
          <p:grpSpPr>
            <a:xfrm rot="16200000">
              <a:off x="1316900" y="4637672"/>
              <a:ext cx="2289282" cy="2863637"/>
              <a:chOff x="6831526" y="4458970"/>
              <a:chExt cx="2403618" cy="2339692"/>
            </a:xfrm>
          </p:grpSpPr>
          <p:pic>
            <p:nvPicPr>
              <p:cNvPr id="23" name="Object 11">
                <a:extLst>
                  <a:ext uri="{FF2B5EF4-FFF2-40B4-BE49-F238E27FC236}">
                    <a16:creationId xmlns:a16="http://schemas.microsoft.com/office/drawing/2014/main" id="{540F7DCD-F90B-F734-A94F-656F63570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6831526" y="4458970"/>
                <a:ext cx="2403618" cy="2339692"/>
              </a:xfrm>
              <a:prstGeom prst="rect">
                <a:avLst/>
              </a:prstGeom>
            </p:spPr>
          </p:pic>
        </p:grpSp>
        <p:grpSp>
          <p:nvGrpSpPr>
            <p:cNvPr id="24" name="그룹 1004">
              <a:extLst>
                <a:ext uri="{FF2B5EF4-FFF2-40B4-BE49-F238E27FC236}">
                  <a16:creationId xmlns:a16="http://schemas.microsoft.com/office/drawing/2014/main" id="{64279499-5B24-F47E-E244-D5CF2668CBF0}"/>
                </a:ext>
              </a:extLst>
            </p:cNvPr>
            <p:cNvGrpSpPr/>
            <p:nvPr/>
          </p:nvGrpSpPr>
          <p:grpSpPr>
            <a:xfrm>
              <a:off x="1150159" y="5142417"/>
              <a:ext cx="2377390" cy="990600"/>
              <a:chOff x="7244437" y="4775400"/>
              <a:chExt cx="1577796" cy="484158"/>
            </a:xfrm>
          </p:grpSpPr>
          <p:pic>
            <p:nvPicPr>
              <p:cNvPr id="25" name="Object 14">
                <a:extLst>
                  <a:ext uri="{FF2B5EF4-FFF2-40B4-BE49-F238E27FC236}">
                    <a16:creationId xmlns:a16="http://schemas.microsoft.com/office/drawing/2014/main" id="{1D8FF203-C2B4-C26B-0EA8-8D2C88423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44437" y="4775400"/>
                <a:ext cx="1577796" cy="484158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67527F-CECC-DE12-DB55-F6D22995E1E0}"/>
                </a:ext>
              </a:extLst>
            </p:cNvPr>
            <p:cNvSpPr txBox="1"/>
            <p:nvPr/>
          </p:nvSpPr>
          <p:spPr>
            <a:xfrm>
              <a:off x="1454959" y="5283774"/>
              <a:ext cx="182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프리젠테이션 4 Regular" pitchFamily="2" charset="-127"/>
                  <a:ea typeface="프리젠테이션 4 Regular" pitchFamily="2" charset="-127"/>
                </a:rPr>
                <a:t>메인페이지에서</a:t>
              </a:r>
              <a:endParaRPr lang="en-US" altLang="ko-KR" sz="200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r>
                <a:rPr lang="ko-KR" altLang="en-US" sz="2000">
                  <a:latin typeface="프리젠테이션 4 Regular" pitchFamily="2" charset="-127"/>
                  <a:ea typeface="프리젠테이션 4 Regular" pitchFamily="2" charset="-127"/>
                </a:rPr>
                <a:t>장바구니 클릭시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C275C2-02F7-E80B-9E73-EB1FE2CE0831}"/>
                </a:ext>
              </a:extLst>
            </p:cNvPr>
            <p:cNvSpPr txBox="1"/>
            <p:nvPr/>
          </p:nvSpPr>
          <p:spPr>
            <a:xfrm>
              <a:off x="1302559" y="6311464"/>
              <a:ext cx="2072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>
                  <a:latin typeface="프리젠테이션 7 Bold" pitchFamily="2" charset="-127"/>
                  <a:ea typeface="프리젠테이션 7 Bold" pitchFamily="2" charset="-127"/>
                </a:rPr>
                <a:t>(id, 0, 0, 0)</a:t>
              </a:r>
              <a:endParaRPr lang="ko-KR" altLang="en-US" sz="3200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7962FEBC-8C79-A9D1-54AC-93032A795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89" y="6241007"/>
            <a:ext cx="5322305" cy="3482252"/>
          </a:xfrm>
          <a:prstGeom prst="rect">
            <a:avLst/>
          </a:prstGeom>
          <a:effectLst>
            <a:softEdge rad="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B66E17-A192-FD92-BA81-8399324CC1E3}"/>
              </a:ext>
            </a:extLst>
          </p:cNvPr>
          <p:cNvSpPr txBox="1"/>
          <p:nvPr/>
        </p:nvSpPr>
        <p:spPr>
          <a:xfrm>
            <a:off x="10083800" y="2769954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회원가입과 동시에 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회원 정보 테이블에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insert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를 위한 프로세스와 별개로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BasketBean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에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id, 0, 0, 0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세팅하여 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BasketDAO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의 함수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makeBasket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호출하고 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SQL insert @ values (id, 0, 0, 0) Query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날림</a:t>
            </a:r>
            <a:endParaRPr lang="en-US" altLang="ko-KR" sz="2400">
              <a:solidFill>
                <a:srgbClr val="FF0000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sz="24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5134C0-6306-F853-1FCF-D3EC4480068F}"/>
              </a:ext>
            </a:extLst>
          </p:cNvPr>
          <p:cNvSpPr txBox="1"/>
          <p:nvPr/>
        </p:nvSpPr>
        <p:spPr>
          <a:xfrm>
            <a:off x="10083800" y="6132016"/>
            <a:ext cx="71739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메인페이지에서 장바구니 버튼 클릭시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url :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/GoCart.ba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감지하여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GetCartAction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인스턴스 생성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GetCartAction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에서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bean, dao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인스턴스 생성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,</a:t>
            </a: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이때 세션에서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id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값 불러옴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Bean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객체에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DAO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메서드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getBasketByUserId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에 </a:t>
            </a:r>
            <a:endParaRPr lang="en-US" altLang="ko-KR" sz="2400">
              <a:solidFill>
                <a:srgbClr val="FF0000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Id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를 매개변수로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bean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에 장바구니 데이터 담아서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view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로 이동</a:t>
            </a:r>
            <a:endParaRPr lang="en-US" altLang="ko-KR" sz="2400">
              <a:solidFill>
                <a:srgbClr val="FF0000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View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인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cart.jsp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에서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bean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속 데이터를 세팅된 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Getter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메서드로 각 물품별 개수 받아와 화면에 그려줌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sz="24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5EB508-FD50-805C-ABE9-9FD71FE5F983}"/>
              </a:ext>
            </a:extLst>
          </p:cNvPr>
          <p:cNvSpPr txBox="1"/>
          <p:nvPr/>
        </p:nvSpPr>
        <p:spPr>
          <a:xfrm>
            <a:off x="3592558" y="5930697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/GoCart.ba </a:t>
            </a:r>
            <a:endParaRPr lang="ko-KR" altLang="en-US" sz="3600">
              <a:solidFill>
                <a:schemeClr val="bg1">
                  <a:lumMod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85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7C571F27-0895-0F02-00CE-6557D2E28B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537"/>
          <a:stretch/>
        </p:blipFill>
        <p:spPr>
          <a:xfrm rot="16200000">
            <a:off x="4286250" y="-3212668"/>
            <a:ext cx="9715500" cy="1728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C184B-20B9-BB06-30ED-6DC82DB97323}"/>
              </a:ext>
            </a:extLst>
          </p:cNvPr>
          <p:cNvSpPr txBox="1"/>
          <p:nvPr/>
        </p:nvSpPr>
        <p:spPr>
          <a:xfrm>
            <a:off x="2133600" y="8001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4 Regular" pitchFamily="2" charset="-127"/>
                <a:ea typeface="프리젠테이션 4 Regular" pitchFamily="2" charset="-127"/>
              </a:rPr>
              <a:t>장바구니 기능 분석</a:t>
            </a: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E6EF5A23-5080-77E8-F1C7-9FA094018C95}"/>
              </a:ext>
            </a:extLst>
          </p:cNvPr>
          <p:cNvGrpSpPr/>
          <p:nvPr/>
        </p:nvGrpSpPr>
        <p:grpSpPr>
          <a:xfrm rot="16200000">
            <a:off x="1299246" y="2470659"/>
            <a:ext cx="2289282" cy="2863637"/>
            <a:chOff x="6831526" y="4458970"/>
            <a:chExt cx="2403618" cy="2339692"/>
          </a:xfrm>
        </p:grpSpPr>
        <p:pic>
          <p:nvPicPr>
            <p:cNvPr id="7" name="Object 11">
              <a:extLst>
                <a:ext uri="{FF2B5EF4-FFF2-40B4-BE49-F238E27FC236}">
                  <a16:creationId xmlns:a16="http://schemas.microsoft.com/office/drawing/2014/main" id="{7C80A3DE-1A44-7010-0EF0-9AEE1DD2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EA301CC8-6972-A39C-DF4D-1F9919A93638}"/>
              </a:ext>
            </a:extLst>
          </p:cNvPr>
          <p:cNvGrpSpPr/>
          <p:nvPr/>
        </p:nvGrpSpPr>
        <p:grpSpPr>
          <a:xfrm>
            <a:off x="1132505" y="2975404"/>
            <a:ext cx="2377390" cy="990600"/>
            <a:chOff x="7244437" y="4775400"/>
            <a:chExt cx="1577796" cy="484158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B1770184-37AF-B45F-18A9-82938BEAD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FD7F50-A5BC-E45B-35EF-8FB256801832}"/>
              </a:ext>
            </a:extLst>
          </p:cNvPr>
          <p:cNvSpPr txBox="1"/>
          <p:nvPr/>
        </p:nvSpPr>
        <p:spPr>
          <a:xfrm>
            <a:off x="1437305" y="311676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장바구니에</a:t>
            </a:r>
            <a:endParaRPr lang="en-US" altLang="ko-KR" sz="20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데이터 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A8C57-4414-7CD5-9D02-1F12EE381101}"/>
              </a:ext>
            </a:extLst>
          </p:cNvPr>
          <p:cNvSpPr txBox="1"/>
          <p:nvPr/>
        </p:nvSpPr>
        <p:spPr>
          <a:xfrm>
            <a:off x="1401019" y="4140429"/>
            <a:ext cx="183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7 Bold" pitchFamily="2" charset="-127"/>
                <a:ea typeface="프리젠테이션 7 Bold" pitchFamily="2" charset="-127"/>
              </a:rPr>
              <a:t>주문 페이지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BB7FCE-0CA1-473C-229B-F2A51320C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383" y="2788279"/>
            <a:ext cx="5458587" cy="5868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DC88BA-FAB1-EA2F-1084-338B9FD19524}"/>
              </a:ext>
            </a:extLst>
          </p:cNvPr>
          <p:cNvSpPr txBox="1"/>
          <p:nvPr/>
        </p:nvSpPr>
        <p:spPr>
          <a:xfrm>
            <a:off x="3938974" y="2141948"/>
            <a:ext cx="346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/OrderPage.ba</a:t>
            </a:r>
            <a:endParaRPr lang="ko-KR" altLang="en-US" sz="3600">
              <a:solidFill>
                <a:schemeClr val="bg1">
                  <a:lumMod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2A72E-B8B4-E98F-D716-0A2878B7DD56}"/>
              </a:ext>
            </a:extLst>
          </p:cNvPr>
          <p:cNvSpPr txBox="1"/>
          <p:nvPr/>
        </p:nvSpPr>
        <p:spPr>
          <a:xfrm>
            <a:off x="9853073" y="2686104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해당페이지에서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디폴트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0,0,0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으로 세팅된 값을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-, +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버튼을 통해 수량 조절 가능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[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장바구니에 추가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]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버튼 클릭시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데이터 처리 후 다시 본 페이지로 이동하게끔 처리함 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개수는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0,0,0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으로 다시 복구됨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)</a:t>
            </a:r>
          </a:p>
          <a:p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입력한 사과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/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오렌지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/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포도 개수가 기존 데이터에 추가 되게끔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SQL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쿼리 날림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. (INSERT)</a:t>
            </a:r>
          </a:p>
          <a:p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이후 추가된 장바구니 개수는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[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장바구니 보기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]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버튼을 클릭하여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다시 데이터값 받아와서 사용자에게 보여줌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. (SELECT)</a:t>
            </a:r>
          </a:p>
        </p:txBody>
      </p:sp>
    </p:spTree>
    <p:extLst>
      <p:ext uri="{BB962C8B-B14F-4D97-AF65-F5344CB8AC3E}">
        <p14:creationId xmlns:p14="http://schemas.microsoft.com/office/powerpoint/2010/main" val="135148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7C571F27-0895-0F02-00CE-6557D2E28B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537"/>
          <a:stretch/>
        </p:blipFill>
        <p:spPr>
          <a:xfrm rot="16200000">
            <a:off x="4286250" y="-3174569"/>
            <a:ext cx="9715500" cy="1728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C184B-20B9-BB06-30ED-6DC82DB97323}"/>
              </a:ext>
            </a:extLst>
          </p:cNvPr>
          <p:cNvSpPr txBox="1"/>
          <p:nvPr/>
        </p:nvSpPr>
        <p:spPr>
          <a:xfrm>
            <a:off x="2133600" y="8001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4 Regular" pitchFamily="2" charset="-127"/>
                <a:ea typeface="프리젠테이션 4 Regular" pitchFamily="2" charset="-127"/>
              </a:rPr>
              <a:t>장바구니 기능 분석</a:t>
            </a: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E6EF5A23-5080-77E8-F1C7-9FA094018C95}"/>
              </a:ext>
            </a:extLst>
          </p:cNvPr>
          <p:cNvGrpSpPr/>
          <p:nvPr/>
        </p:nvGrpSpPr>
        <p:grpSpPr>
          <a:xfrm rot="16200000">
            <a:off x="1288209" y="3084754"/>
            <a:ext cx="2289282" cy="2863637"/>
            <a:chOff x="6831526" y="4458970"/>
            <a:chExt cx="2403618" cy="2339692"/>
          </a:xfrm>
        </p:grpSpPr>
        <p:pic>
          <p:nvPicPr>
            <p:cNvPr id="7" name="Object 11">
              <a:extLst>
                <a:ext uri="{FF2B5EF4-FFF2-40B4-BE49-F238E27FC236}">
                  <a16:creationId xmlns:a16="http://schemas.microsoft.com/office/drawing/2014/main" id="{7C80A3DE-1A44-7010-0EF0-9AEE1DD2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EA301CC8-6972-A39C-DF4D-1F9919A93638}"/>
              </a:ext>
            </a:extLst>
          </p:cNvPr>
          <p:cNvGrpSpPr/>
          <p:nvPr/>
        </p:nvGrpSpPr>
        <p:grpSpPr>
          <a:xfrm>
            <a:off x="1121468" y="3589499"/>
            <a:ext cx="2377390" cy="990600"/>
            <a:chOff x="7244437" y="4775400"/>
            <a:chExt cx="1577796" cy="484158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B1770184-37AF-B45F-18A9-82938BEAD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FD7F50-A5BC-E45B-35EF-8FB256801832}"/>
              </a:ext>
            </a:extLst>
          </p:cNvPr>
          <p:cNvSpPr txBox="1"/>
          <p:nvPr/>
        </p:nvSpPr>
        <p:spPr>
          <a:xfrm>
            <a:off x="1426268" y="373085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특정 물품</a:t>
            </a:r>
            <a:endParaRPr lang="en-US" altLang="ko-KR" sz="20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삭제하기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A8C57-4414-7CD5-9D02-1F12EE381101}"/>
              </a:ext>
            </a:extLst>
          </p:cNvPr>
          <p:cNvSpPr txBox="1"/>
          <p:nvPr/>
        </p:nvSpPr>
        <p:spPr>
          <a:xfrm>
            <a:off x="1639470" y="4754524"/>
            <a:ext cx="157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7 Bold" pitchFamily="2" charset="-127"/>
                <a:ea typeface="프리젠테이션 7 Bold" pitchFamily="2" charset="-127"/>
              </a:rPr>
              <a:t>장바구니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C88BA-FAB1-EA2F-1084-338B9FD19524}"/>
              </a:ext>
            </a:extLst>
          </p:cNvPr>
          <p:cNvSpPr txBox="1"/>
          <p:nvPr/>
        </p:nvSpPr>
        <p:spPr>
          <a:xfrm>
            <a:off x="4118799" y="2653868"/>
            <a:ext cx="346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/GoCart.ba</a:t>
            </a:r>
            <a:endParaRPr lang="ko-KR" altLang="en-US" sz="3600">
              <a:solidFill>
                <a:schemeClr val="bg1">
                  <a:lumMod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2A72E-B8B4-E98F-D716-0A2878B7DD56}"/>
              </a:ext>
            </a:extLst>
          </p:cNvPr>
          <p:cNvSpPr txBox="1"/>
          <p:nvPr/>
        </p:nvSpPr>
        <p:spPr>
          <a:xfrm>
            <a:off x="9842036" y="3300199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삭제 버튼 클릭시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Input type hidden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으로 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사과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/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오렌지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/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포도 중 어떤 물품의 삭제버튼을 눌렀는지 값을 가져옴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Id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는 세션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에서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물품종류는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parameter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로 가져와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두 값을 매개변수로 하는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basketDAO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의 메서드 실행함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. (DELETE)</a:t>
            </a:r>
          </a:p>
          <a:p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실시간으로 삭제 처리됨을 사용자가 확인할 수 있도록 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Path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를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/GoCart.ba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로 세팅하고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Redirect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여부를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true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처리함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BA0D2A-256D-D165-F6EA-4E07BE7E0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402374"/>
            <a:ext cx="5322305" cy="348225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6817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7C571F27-0895-0F02-00CE-6557D2E28B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537"/>
          <a:stretch/>
        </p:blipFill>
        <p:spPr>
          <a:xfrm rot="16200000">
            <a:off x="4305299" y="-3193618"/>
            <a:ext cx="9677401" cy="1728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C184B-20B9-BB06-30ED-6DC82DB97323}"/>
              </a:ext>
            </a:extLst>
          </p:cNvPr>
          <p:cNvSpPr txBox="1"/>
          <p:nvPr/>
        </p:nvSpPr>
        <p:spPr>
          <a:xfrm>
            <a:off x="2133600" y="8001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4 Regular" pitchFamily="2" charset="-127"/>
                <a:ea typeface="프리젠테이션 4 Regular" pitchFamily="2" charset="-127"/>
              </a:rPr>
              <a:t>관리자 기능 분석</a:t>
            </a: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E6EF5A23-5080-77E8-F1C7-9FA094018C95}"/>
              </a:ext>
            </a:extLst>
          </p:cNvPr>
          <p:cNvGrpSpPr/>
          <p:nvPr/>
        </p:nvGrpSpPr>
        <p:grpSpPr>
          <a:xfrm rot="16200000">
            <a:off x="1288209" y="3084754"/>
            <a:ext cx="2289282" cy="2863637"/>
            <a:chOff x="6831526" y="4458970"/>
            <a:chExt cx="2403618" cy="2339692"/>
          </a:xfrm>
        </p:grpSpPr>
        <p:pic>
          <p:nvPicPr>
            <p:cNvPr id="7" name="Object 11">
              <a:extLst>
                <a:ext uri="{FF2B5EF4-FFF2-40B4-BE49-F238E27FC236}">
                  <a16:creationId xmlns:a16="http://schemas.microsoft.com/office/drawing/2014/main" id="{7C80A3DE-1A44-7010-0EF0-9AEE1DD2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EA301CC8-6972-A39C-DF4D-1F9919A93638}"/>
              </a:ext>
            </a:extLst>
          </p:cNvPr>
          <p:cNvGrpSpPr/>
          <p:nvPr/>
        </p:nvGrpSpPr>
        <p:grpSpPr>
          <a:xfrm>
            <a:off x="1121468" y="3589499"/>
            <a:ext cx="2377390" cy="990600"/>
            <a:chOff x="7244437" y="4775400"/>
            <a:chExt cx="1577796" cy="484158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B1770184-37AF-B45F-18A9-82938BEAD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FD7F50-A5BC-E45B-35EF-8FB256801832}"/>
              </a:ext>
            </a:extLst>
          </p:cNvPr>
          <p:cNvSpPr txBox="1"/>
          <p:nvPr/>
        </p:nvSpPr>
        <p:spPr>
          <a:xfrm>
            <a:off x="1426268" y="373085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관리자 페이지</a:t>
            </a:r>
            <a:endParaRPr lang="en-US" altLang="ko-KR" sz="20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진입방법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A8C57-4414-7CD5-9D02-1F12EE381101}"/>
              </a:ext>
            </a:extLst>
          </p:cNvPr>
          <p:cNvSpPr txBox="1"/>
          <p:nvPr/>
        </p:nvSpPr>
        <p:spPr>
          <a:xfrm>
            <a:off x="1410974" y="4767224"/>
            <a:ext cx="185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7 Bold" pitchFamily="2" charset="-127"/>
                <a:ea typeface="프리젠테이션 7 Bold" pitchFamily="2" charset="-127"/>
              </a:rPr>
              <a:t>메인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C88BA-FAB1-EA2F-1084-338B9FD19524}"/>
              </a:ext>
            </a:extLst>
          </p:cNvPr>
          <p:cNvSpPr txBox="1"/>
          <p:nvPr/>
        </p:nvSpPr>
        <p:spPr>
          <a:xfrm>
            <a:off x="4118799" y="2653868"/>
            <a:ext cx="346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/LoginAction.lo</a:t>
            </a:r>
            <a:endParaRPr lang="ko-KR" altLang="en-US" sz="3600">
              <a:solidFill>
                <a:schemeClr val="bg1">
                  <a:lumMod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4BC54E-4D8C-1482-E588-9173CF2B6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003" y="3300199"/>
            <a:ext cx="6799884" cy="4815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B1F911-432C-3BE0-C89E-4C6B613E3544}"/>
              </a:ext>
            </a:extLst>
          </p:cNvPr>
          <p:cNvSpPr txBox="1"/>
          <p:nvPr/>
        </p:nvSpPr>
        <p:spPr>
          <a:xfrm>
            <a:off x="11198424" y="3300199"/>
            <a:ext cx="6251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일반사용자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관리자 모두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로그인시 메인 페이지로 이동하게 되는데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,</a:t>
            </a:r>
          </a:p>
          <a:p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같은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jsp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파일이지만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id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세션값을 확인하여</a:t>
            </a:r>
            <a:endParaRPr lang="en-US" altLang="ko-KR" sz="2400">
              <a:solidFill>
                <a:srgbClr val="FF0000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값이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admin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인 경우에만 관리자 영역 추가 노출함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endParaRPr lang="en-US" altLang="ko-KR" sz="2400">
              <a:solidFill>
                <a:srgbClr val="FF0000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사용자목록 클릭시 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/AdminPage.lo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로 이동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5AC3A4F-1C70-2FF6-1AE0-E89B456E5CDA}"/>
              </a:ext>
            </a:extLst>
          </p:cNvPr>
          <p:cNvSpPr/>
          <p:nvPr/>
        </p:nvSpPr>
        <p:spPr>
          <a:xfrm>
            <a:off x="4206326" y="4787181"/>
            <a:ext cx="6461674" cy="12036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5B40E41-D2B2-3287-0E73-46F96428F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6694310"/>
            <a:ext cx="7696200" cy="3258632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50738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7C571F27-0895-0F02-00CE-6557D2E28B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6537"/>
          <a:stretch/>
        </p:blipFill>
        <p:spPr>
          <a:xfrm rot="16200000">
            <a:off x="4305299" y="-3193618"/>
            <a:ext cx="9677401" cy="1728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C184B-20B9-BB06-30ED-6DC82DB97323}"/>
              </a:ext>
            </a:extLst>
          </p:cNvPr>
          <p:cNvSpPr txBox="1"/>
          <p:nvPr/>
        </p:nvSpPr>
        <p:spPr>
          <a:xfrm>
            <a:off x="2133600" y="8001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4 Regular" pitchFamily="2" charset="-127"/>
                <a:ea typeface="프리젠테이션 4 Regular" pitchFamily="2" charset="-127"/>
              </a:rPr>
              <a:t>관리자 기능 분석</a:t>
            </a: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E6EF5A23-5080-77E8-F1C7-9FA094018C95}"/>
              </a:ext>
            </a:extLst>
          </p:cNvPr>
          <p:cNvGrpSpPr/>
          <p:nvPr/>
        </p:nvGrpSpPr>
        <p:grpSpPr>
          <a:xfrm rot="16200000">
            <a:off x="1442817" y="2930147"/>
            <a:ext cx="1980067" cy="2863637"/>
            <a:chOff x="6831526" y="4458970"/>
            <a:chExt cx="2403618" cy="2339692"/>
          </a:xfrm>
        </p:grpSpPr>
        <p:pic>
          <p:nvPicPr>
            <p:cNvPr id="7" name="Object 11">
              <a:extLst>
                <a:ext uri="{FF2B5EF4-FFF2-40B4-BE49-F238E27FC236}">
                  <a16:creationId xmlns:a16="http://schemas.microsoft.com/office/drawing/2014/main" id="{7C80A3DE-1A44-7010-0EF0-9AEE1DD2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EA301CC8-6972-A39C-DF4D-1F9919A93638}"/>
              </a:ext>
            </a:extLst>
          </p:cNvPr>
          <p:cNvGrpSpPr/>
          <p:nvPr/>
        </p:nvGrpSpPr>
        <p:grpSpPr>
          <a:xfrm>
            <a:off x="1121468" y="3589499"/>
            <a:ext cx="2377390" cy="715801"/>
            <a:chOff x="7244437" y="4775400"/>
            <a:chExt cx="1577796" cy="484158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B1770184-37AF-B45F-18A9-82938BEAD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FD7F50-A5BC-E45B-35EF-8FB256801832}"/>
              </a:ext>
            </a:extLst>
          </p:cNvPr>
          <p:cNvSpPr txBox="1"/>
          <p:nvPr/>
        </p:nvSpPr>
        <p:spPr>
          <a:xfrm>
            <a:off x="1606002" y="3743199"/>
            <a:ext cx="146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관리자모드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A8C57-4414-7CD5-9D02-1F12EE381101}"/>
              </a:ext>
            </a:extLst>
          </p:cNvPr>
          <p:cNvSpPr txBox="1"/>
          <p:nvPr/>
        </p:nvSpPr>
        <p:spPr>
          <a:xfrm>
            <a:off x="1410974" y="4523097"/>
            <a:ext cx="185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7 Bold" pitchFamily="2" charset="-127"/>
                <a:ea typeface="프리젠테이션 7 Bold" pitchFamily="2" charset="-127"/>
              </a:rPr>
              <a:t>사용자 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C88BA-FAB1-EA2F-1084-338B9FD19524}"/>
              </a:ext>
            </a:extLst>
          </p:cNvPr>
          <p:cNvSpPr txBox="1"/>
          <p:nvPr/>
        </p:nvSpPr>
        <p:spPr>
          <a:xfrm>
            <a:off x="4118799" y="2653868"/>
            <a:ext cx="346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 AdminPage.lo</a:t>
            </a:r>
            <a:endParaRPr lang="ko-KR" altLang="en-US" sz="3600">
              <a:solidFill>
                <a:schemeClr val="bg1">
                  <a:lumMod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1F911-432C-3BE0-C89E-4C6B613E3544}"/>
              </a:ext>
            </a:extLst>
          </p:cNvPr>
          <p:cNvSpPr txBox="1"/>
          <p:nvPr/>
        </p:nvSpPr>
        <p:spPr>
          <a:xfrm>
            <a:off x="2971800" y="6767755"/>
            <a:ext cx="1311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※ jsp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페이지에서 세션값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id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확인하여 값이 없거나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admin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이 아닌 경우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alert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와 함께 로그인 첫페이지로 이동시킴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F29BA8-F397-E127-4D34-1775CAFAD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923" y="3337389"/>
            <a:ext cx="10050278" cy="338184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7B59DA-95BF-6C49-FAD3-06D1D8465DF3}"/>
              </a:ext>
            </a:extLst>
          </p:cNvPr>
          <p:cNvSpPr txBox="1"/>
          <p:nvPr/>
        </p:nvSpPr>
        <p:spPr>
          <a:xfrm>
            <a:off x="2126343" y="7942434"/>
            <a:ext cx="365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Loginbean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 데이터를 담는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ArrayList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생성하고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모든 회원정보를 담아 세션에 담음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grpSp>
        <p:nvGrpSpPr>
          <p:cNvPr id="19" name="그룹 1003">
            <a:extLst>
              <a:ext uri="{FF2B5EF4-FFF2-40B4-BE49-F238E27FC236}">
                <a16:creationId xmlns:a16="http://schemas.microsoft.com/office/drawing/2014/main" id="{6F35DB1D-2070-4D8C-4087-0C2B5C3670E2}"/>
              </a:ext>
            </a:extLst>
          </p:cNvPr>
          <p:cNvGrpSpPr/>
          <p:nvPr/>
        </p:nvGrpSpPr>
        <p:grpSpPr>
          <a:xfrm rot="16200000">
            <a:off x="7618878" y="6645283"/>
            <a:ext cx="1865206" cy="4044153"/>
            <a:chOff x="6831526" y="4458970"/>
            <a:chExt cx="2403618" cy="2339692"/>
          </a:xfrm>
        </p:grpSpPr>
        <p:pic>
          <p:nvPicPr>
            <p:cNvPr id="20" name="Object 11">
              <a:extLst>
                <a:ext uri="{FF2B5EF4-FFF2-40B4-BE49-F238E27FC236}">
                  <a16:creationId xmlns:a16="http://schemas.microsoft.com/office/drawing/2014/main" id="{20E2BB3E-FFC5-3728-37FA-2D01CF2D1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29C7674-CDF1-E0D8-1CE4-69EF066374E9}"/>
              </a:ext>
            </a:extLst>
          </p:cNvPr>
          <p:cNvSpPr txBox="1"/>
          <p:nvPr/>
        </p:nvSpPr>
        <p:spPr>
          <a:xfrm>
            <a:off x="6598235" y="7884694"/>
            <a:ext cx="365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View (jsp)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에서 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For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문을 통해 배열안의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bean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들을 하나씩 꺼내고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getter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를 통해 표에 그려줌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grpSp>
        <p:nvGrpSpPr>
          <p:cNvPr id="22" name="그룹 1003">
            <a:extLst>
              <a:ext uri="{FF2B5EF4-FFF2-40B4-BE49-F238E27FC236}">
                <a16:creationId xmlns:a16="http://schemas.microsoft.com/office/drawing/2014/main" id="{9EDA0D9A-4513-E36A-5721-3C0CACB0CF12}"/>
              </a:ext>
            </a:extLst>
          </p:cNvPr>
          <p:cNvGrpSpPr/>
          <p:nvPr/>
        </p:nvGrpSpPr>
        <p:grpSpPr>
          <a:xfrm rot="16200000">
            <a:off x="12574451" y="6188220"/>
            <a:ext cx="1815599" cy="5019966"/>
            <a:chOff x="6831526" y="4458970"/>
            <a:chExt cx="2403618" cy="2339692"/>
          </a:xfrm>
        </p:grpSpPr>
        <p:pic>
          <p:nvPicPr>
            <p:cNvPr id="23" name="Object 11">
              <a:extLst>
                <a:ext uri="{FF2B5EF4-FFF2-40B4-BE49-F238E27FC236}">
                  <a16:creationId xmlns:a16="http://schemas.microsoft.com/office/drawing/2014/main" id="{F1487CDA-95E0-091F-6187-12B21A29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874DDE0-A1A7-B871-543E-27A470F352A8}"/>
              </a:ext>
            </a:extLst>
          </p:cNvPr>
          <p:cNvSpPr txBox="1"/>
          <p:nvPr/>
        </p:nvSpPr>
        <p:spPr>
          <a:xfrm>
            <a:off x="10980328" y="7974133"/>
            <a:ext cx="4630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이때 추후 삭제를 위해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정보보기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삭제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 버튼을 제공하고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userId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를 보내줘야하므로 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Input hidden 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으로 </a:t>
            </a:r>
            <a:r>
              <a:rPr lang="en-US" altLang="ko-KR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userId</a:t>
            </a:r>
            <a:r>
              <a:rPr lang="ko-KR" altLang="en-US" sz="24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를 세팅</a:t>
            </a:r>
            <a:endParaRPr lang="en-US" altLang="ko-KR" sz="2400">
              <a:solidFill>
                <a:srgbClr val="FF0000"/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  <p:grpSp>
        <p:nvGrpSpPr>
          <p:cNvPr id="25" name="그룹 1003">
            <a:extLst>
              <a:ext uri="{FF2B5EF4-FFF2-40B4-BE49-F238E27FC236}">
                <a16:creationId xmlns:a16="http://schemas.microsoft.com/office/drawing/2014/main" id="{9388B0A9-BA92-66C3-AF7E-28152F5D6C69}"/>
              </a:ext>
            </a:extLst>
          </p:cNvPr>
          <p:cNvGrpSpPr/>
          <p:nvPr/>
        </p:nvGrpSpPr>
        <p:grpSpPr>
          <a:xfrm rot="16200000">
            <a:off x="3524530" y="6657257"/>
            <a:ext cx="1536458" cy="4044153"/>
            <a:chOff x="6831526" y="4458970"/>
            <a:chExt cx="2403618" cy="2339692"/>
          </a:xfrm>
        </p:grpSpPr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DFACDBB6-B1C1-D461-B168-3FED53D9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951CA9-7ECE-7A16-F5A4-4DCAB3DE48AA}"/>
              </a:ext>
            </a:extLst>
          </p:cNvPr>
          <p:cNvSpPr txBox="1"/>
          <p:nvPr/>
        </p:nvSpPr>
        <p:spPr>
          <a:xfrm>
            <a:off x="2278743" y="8094834"/>
            <a:ext cx="3655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Loginbean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 데이터를 담는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2400">
                <a:latin typeface="프리젠테이션 4 Regular" pitchFamily="2" charset="-127"/>
                <a:ea typeface="프리젠테이션 4 Regular" pitchFamily="2" charset="-127"/>
              </a:rPr>
              <a:t>ArrayList </a:t>
            </a:r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생성하고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400">
                <a:latin typeface="프리젠테이션 4 Regular" pitchFamily="2" charset="-127"/>
                <a:ea typeface="프리젠테이션 4 Regular" pitchFamily="2" charset="-127"/>
              </a:rPr>
              <a:t>모든 회원정보를 담아 세션에 담음</a:t>
            </a:r>
            <a:endParaRPr lang="en-US" altLang="ko-KR" sz="240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19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7C571F27-0895-0F02-00CE-6557D2E28B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537"/>
          <a:stretch/>
        </p:blipFill>
        <p:spPr>
          <a:xfrm rot="16200000">
            <a:off x="4305299" y="-3193619"/>
            <a:ext cx="9677401" cy="1728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C184B-20B9-BB06-30ED-6DC82DB97323}"/>
              </a:ext>
            </a:extLst>
          </p:cNvPr>
          <p:cNvSpPr txBox="1"/>
          <p:nvPr/>
        </p:nvSpPr>
        <p:spPr>
          <a:xfrm>
            <a:off x="2133600" y="8001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프리젠테이션 4 Regular" pitchFamily="2" charset="-127"/>
                <a:ea typeface="프리젠테이션 4 Regular" pitchFamily="2" charset="-127"/>
              </a:rPr>
              <a:t>관리자 기능 분석</a:t>
            </a:r>
          </a:p>
        </p:txBody>
      </p: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E6EF5A23-5080-77E8-F1C7-9FA094018C95}"/>
              </a:ext>
            </a:extLst>
          </p:cNvPr>
          <p:cNvGrpSpPr/>
          <p:nvPr/>
        </p:nvGrpSpPr>
        <p:grpSpPr>
          <a:xfrm rot="16200000">
            <a:off x="1288209" y="3084754"/>
            <a:ext cx="2289282" cy="2863637"/>
            <a:chOff x="6831526" y="4458970"/>
            <a:chExt cx="2403618" cy="2339692"/>
          </a:xfrm>
        </p:grpSpPr>
        <p:pic>
          <p:nvPicPr>
            <p:cNvPr id="7" name="Object 11">
              <a:extLst>
                <a:ext uri="{FF2B5EF4-FFF2-40B4-BE49-F238E27FC236}">
                  <a16:creationId xmlns:a16="http://schemas.microsoft.com/office/drawing/2014/main" id="{7C80A3DE-1A44-7010-0EF0-9AEE1DD27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EA301CC8-6972-A39C-DF4D-1F9919A93638}"/>
              </a:ext>
            </a:extLst>
          </p:cNvPr>
          <p:cNvGrpSpPr/>
          <p:nvPr/>
        </p:nvGrpSpPr>
        <p:grpSpPr>
          <a:xfrm>
            <a:off x="1121468" y="3589499"/>
            <a:ext cx="2377390" cy="715801"/>
            <a:chOff x="7244437" y="4775400"/>
            <a:chExt cx="1577796" cy="484158"/>
          </a:xfrm>
        </p:grpSpPr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B1770184-37AF-B45F-18A9-82938BEAD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FD7F50-A5BC-E45B-35EF-8FB256801832}"/>
              </a:ext>
            </a:extLst>
          </p:cNvPr>
          <p:cNvSpPr txBox="1"/>
          <p:nvPr/>
        </p:nvSpPr>
        <p:spPr>
          <a:xfrm>
            <a:off x="1691519" y="3747344"/>
            <a:ext cx="131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프리젠테이션 4 Regular" pitchFamily="2" charset="-127"/>
                <a:ea typeface="프리젠테이션 4 Regular" pitchFamily="2" charset="-127"/>
              </a:rPr>
              <a:t>관리자 기능</a:t>
            </a:r>
            <a:endParaRPr lang="en-US" altLang="ko-KR" sz="20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A8C57-4414-7CD5-9D02-1F12EE381101}"/>
              </a:ext>
            </a:extLst>
          </p:cNvPr>
          <p:cNvSpPr txBox="1"/>
          <p:nvPr/>
        </p:nvSpPr>
        <p:spPr>
          <a:xfrm>
            <a:off x="1380469" y="4429426"/>
            <a:ext cx="1859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프리젠테이션 7 Bold" pitchFamily="2" charset="-127"/>
                <a:ea typeface="프리젠테이션 7 Bold" pitchFamily="2" charset="-127"/>
              </a:rPr>
              <a:t>사용자</a:t>
            </a:r>
            <a:endParaRPr lang="en-US" altLang="ko-KR" sz="3200"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3200">
                <a:latin typeface="프리젠테이션 7 Bold" pitchFamily="2" charset="-127"/>
                <a:ea typeface="프리젠테이션 7 Bold" pitchFamily="2" charset="-127"/>
              </a:rPr>
              <a:t>상세정보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1202BA-1DD6-1866-7655-D10A9A9DF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619" y="3401610"/>
            <a:ext cx="9774014" cy="4458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DC88BA-FAB1-EA2F-1084-338B9FD19524}"/>
              </a:ext>
            </a:extLst>
          </p:cNvPr>
          <p:cNvSpPr txBox="1"/>
          <p:nvPr/>
        </p:nvSpPr>
        <p:spPr>
          <a:xfrm>
            <a:off x="4118799" y="2653868"/>
            <a:ext cx="346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/UserDetail.lo</a:t>
            </a:r>
            <a:endParaRPr lang="ko-KR" altLang="en-US" sz="3600">
              <a:solidFill>
                <a:schemeClr val="bg1">
                  <a:lumMod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5AC3A4F-1C70-2FF6-1AE0-E89B456E5CDA}"/>
              </a:ext>
            </a:extLst>
          </p:cNvPr>
          <p:cNvSpPr/>
          <p:nvPr/>
        </p:nvSpPr>
        <p:spPr>
          <a:xfrm>
            <a:off x="4495799" y="5143500"/>
            <a:ext cx="9641833" cy="213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46E0E-D7A3-3DF5-43ED-E6E7C8F0E7FF}"/>
              </a:ext>
            </a:extLst>
          </p:cNvPr>
          <p:cNvSpPr txBox="1"/>
          <p:nvPr/>
        </p:nvSpPr>
        <p:spPr>
          <a:xfrm>
            <a:off x="6002015" y="8216827"/>
            <a:ext cx="662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내가 선택한 </a:t>
            </a:r>
            <a:r>
              <a:rPr lang="en-US" altLang="ko-KR" sz="28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userId </a:t>
            </a:r>
            <a:r>
              <a:rPr lang="ko-KR" altLang="en-US" sz="28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를 </a:t>
            </a:r>
            <a:r>
              <a:rPr lang="en-US" altLang="ko-KR" sz="2800">
                <a:solidFill>
                  <a:srgbClr val="FF0000"/>
                </a:solidFill>
                <a:latin typeface="프리젠테이션 4 Regular" pitchFamily="2" charset="-127"/>
                <a:ea typeface="프리젠테이션 4 Regular" pitchFamily="2" charset="-127"/>
              </a:rPr>
              <a:t>Parameter </a:t>
            </a:r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로 가져와</a:t>
            </a:r>
            <a:endParaRPr lang="en-US" altLang="ko-KR" sz="280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모든 회원정보를 </a:t>
            </a:r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bean </a:t>
            </a:r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에 담아오고</a:t>
            </a:r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,</a:t>
            </a:r>
          </a:p>
          <a:p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Jsp</a:t>
            </a:r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에서 </a:t>
            </a:r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Getter </a:t>
            </a:r>
            <a:r>
              <a:rPr lang="ko-KR" altLang="en-US" sz="2800">
                <a:latin typeface="프리젠테이션 4 Regular" pitchFamily="2" charset="-127"/>
                <a:ea typeface="프리젠테이션 4 Regular" pitchFamily="2" charset="-127"/>
              </a:rPr>
              <a:t>메서드를 통해 화면에 그려줍니다</a:t>
            </a:r>
            <a:r>
              <a:rPr lang="en-US" altLang="ko-KR" sz="280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37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505</Words>
  <Application>Microsoft Office PowerPoint</Application>
  <PresentationFormat>사용자 지정</PresentationFormat>
  <Paragraphs>103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프리젠테이션 4 Regular</vt:lpstr>
      <vt:lpstr>프리젠테이션 7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JAEWOOK MOON</cp:lastModifiedBy>
  <cp:revision>31</cp:revision>
  <dcterms:created xsi:type="dcterms:W3CDTF">2024-05-14T09:00:37Z</dcterms:created>
  <dcterms:modified xsi:type="dcterms:W3CDTF">2024-05-14T01:26:08Z</dcterms:modified>
</cp:coreProperties>
</file>