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38" r:id="rId2"/>
    <p:sldId id="440" r:id="rId3"/>
    <p:sldId id="447" r:id="rId4"/>
    <p:sldId id="448" r:id="rId5"/>
    <p:sldId id="449" r:id="rId6"/>
    <p:sldId id="450" r:id="rId7"/>
    <p:sldId id="451" r:id="rId8"/>
    <p:sldId id="452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320" userDrawn="1">
          <p15:clr>
            <a:srgbClr val="A4A3A4"/>
          </p15:clr>
        </p15:guide>
        <p15:guide id="5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E16"/>
    <a:srgbClr val="FFCB01"/>
    <a:srgbClr val="FEC408"/>
    <a:srgbClr val="FF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79" autoAdjust="0"/>
    <p:restoredTop sz="94660"/>
  </p:normalViewPr>
  <p:slideViewPr>
    <p:cSldViewPr>
      <p:cViewPr>
        <p:scale>
          <a:sx n="75" d="100"/>
          <a:sy n="75" d="100"/>
        </p:scale>
        <p:origin x="48" y="594"/>
      </p:cViewPr>
      <p:guideLst>
        <p:guide orient="horz" pos="4320"/>
        <p:guide pos="31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2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1B5FE20F-7F43-413C-B68F-BC3D9A8CC212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E03A9EDA-CD26-4A0C-91CC-A2670701E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28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67D9F47D-844F-4DA9-BB60-D9104A0E54C6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3" rIns="91425" bIns="457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2" y="4714876"/>
            <a:ext cx="5438775" cy="4467225"/>
          </a:xfrm>
          <a:prstGeom prst="rect">
            <a:avLst/>
          </a:prstGeom>
        </p:spPr>
        <p:txBody>
          <a:bodyPr vert="horz" lIns="91425" tIns="45713" rIns="91425" bIns="4571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5"/>
            <a:ext cx="2946400" cy="496887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D61A61B4-BA4C-4963-BEF7-4B581C6CB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2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 descr="Image"/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b="31511"/>
          <a:stretch/>
        </p:blipFill>
        <p:spPr>
          <a:xfrm>
            <a:off x="0" y="1"/>
            <a:ext cx="9906000" cy="4797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6309320"/>
            <a:ext cx="1943289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uperuser\Desktop\_Design Archive 업로드 데이터\_3.1. 디자인 자료_CI&amp;BI\_02. 로고타입\KB_Logotype_PNG\KB_Logotype_kr_color\KB_Logotype_kr_1.png">
            <a:extLst>
              <a:ext uri="{FF2B5EF4-FFF2-40B4-BE49-F238E27FC236}">
                <a16:creationId xmlns:a16="http://schemas.microsoft.com/office/drawing/2014/main" id="{53ECDF5E-1F72-2440-9977-CAB40777BC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345" y="6625927"/>
            <a:ext cx="792806" cy="1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44002FEE-EB41-7D47-9F36-263052E7F975}"/>
              </a:ext>
            </a:extLst>
          </p:cNvPr>
          <p:cNvCxnSpPr/>
          <p:nvPr userDrawn="1"/>
        </p:nvCxnSpPr>
        <p:spPr>
          <a:xfrm>
            <a:off x="331200" y="6544394"/>
            <a:ext cx="92376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A76ACF-8635-0445-8696-E4591472EAF1}"/>
              </a:ext>
            </a:extLst>
          </p:cNvPr>
          <p:cNvSpPr/>
          <p:nvPr userDrawn="1"/>
        </p:nvSpPr>
        <p:spPr>
          <a:xfrm>
            <a:off x="0" y="260647"/>
            <a:ext cx="9906000" cy="576064"/>
          </a:xfrm>
          <a:prstGeom prst="rect">
            <a:avLst/>
          </a:prstGeom>
          <a:solidFill>
            <a:srgbClr val="FFC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AC674630-729F-3247-ADA7-F9D51FD3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36" y="310974"/>
            <a:ext cx="9741464" cy="47541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 b="0" i="0">
                <a:latin typeface="KBFG Display Medium" panose="020B0603000000000000" pitchFamily="34" charset="-127"/>
                <a:ea typeface="KBFG Display Medium" panose="020B0603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2642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"/>
            <a:ext cx="9906000" cy="68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4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"/>
            <a:ext cx="9906000" cy="68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3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269115"/>
            <a:ext cx="9906000" cy="576064"/>
          </a:xfrm>
          <a:prstGeom prst="rect">
            <a:avLst/>
          </a:prstGeom>
          <a:solidFill>
            <a:srgbClr val="FFC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00472" y="341704"/>
            <a:ext cx="813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ko-KR" altLang="en-US" sz="2200"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+mn-cs"/>
              </a:defRPr>
            </a:lvl1pPr>
          </a:lstStyle>
          <a:p>
            <a:pPr marL="0" lvl="0" algn="l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502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269115"/>
            <a:ext cx="9906000" cy="576064"/>
          </a:xfrm>
          <a:prstGeom prst="rect">
            <a:avLst/>
          </a:prstGeom>
          <a:solidFill>
            <a:srgbClr val="FFC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646" y="1036122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1. </a:t>
            </a:r>
            <a:r>
              <a:rPr lang="ko-KR" altLang="en-US" sz="16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일상 및 여가생활</a:t>
            </a:r>
            <a:endParaRPr lang="ko-KR" altLang="en-US" sz="16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211560" y="344254"/>
            <a:ext cx="813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200" kern="1200" dirty="0">
                <a:solidFill>
                  <a:schemeClr val="tx1"/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+mn-cs"/>
              </a:defRPr>
            </a:lvl1pPr>
          </a:lstStyle>
          <a:p>
            <a:r>
              <a:rPr lang="en-US" altLang="ko-KR" dirty="0" smtClean="0"/>
              <a:t>III.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응용 동작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5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269115"/>
            <a:ext cx="9906000" cy="576064"/>
          </a:xfrm>
          <a:prstGeom prst="rect">
            <a:avLst/>
          </a:prstGeom>
          <a:solidFill>
            <a:srgbClr val="FFC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646" y="1036122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2. </a:t>
            </a:r>
            <a:r>
              <a:rPr lang="ko-KR" altLang="en-US" sz="16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스포츠 활동</a:t>
            </a:r>
            <a:endParaRPr lang="ko-KR" altLang="en-US" sz="16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7" name="제목 4"/>
          <p:cNvSpPr txBox="1">
            <a:spLocks/>
          </p:cNvSpPr>
          <p:nvPr userDrawn="1"/>
        </p:nvSpPr>
        <p:spPr>
          <a:xfrm>
            <a:off x="211560" y="344254"/>
            <a:ext cx="813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200" kern="1200" dirty="0">
                <a:solidFill>
                  <a:schemeClr val="tx1"/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+mn-cs"/>
              </a:defRPr>
            </a:lvl1pPr>
          </a:lstStyle>
          <a:p>
            <a:r>
              <a:rPr lang="en-US" altLang="ko-KR" dirty="0" smtClean="0"/>
              <a:t>III.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응용 동작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34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269115"/>
            <a:ext cx="9906000" cy="576064"/>
          </a:xfrm>
          <a:prstGeom prst="rect">
            <a:avLst/>
          </a:prstGeom>
          <a:solidFill>
            <a:srgbClr val="FFC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646" y="1036122"/>
            <a:ext cx="205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3. </a:t>
            </a:r>
            <a:r>
              <a:rPr lang="ko-KR" altLang="en-US" sz="16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계절 및 명절</a:t>
            </a:r>
            <a:r>
              <a:rPr lang="en-US" altLang="ko-KR" sz="16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/</a:t>
            </a:r>
            <a:r>
              <a:rPr lang="ko-KR" altLang="en-US" sz="16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기념일</a:t>
            </a:r>
            <a:endParaRPr lang="ko-KR" altLang="en-US" sz="16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15" name="제목 4"/>
          <p:cNvSpPr txBox="1">
            <a:spLocks/>
          </p:cNvSpPr>
          <p:nvPr userDrawn="1"/>
        </p:nvSpPr>
        <p:spPr>
          <a:xfrm>
            <a:off x="211560" y="344254"/>
            <a:ext cx="813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200" kern="1200" dirty="0">
                <a:solidFill>
                  <a:schemeClr val="tx1"/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+mn-cs"/>
              </a:defRPr>
            </a:lvl1pPr>
          </a:lstStyle>
          <a:p>
            <a:r>
              <a:rPr lang="en-US" altLang="ko-KR" dirty="0" smtClean="0"/>
              <a:t>III.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응용 동작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269115"/>
            <a:ext cx="9906000" cy="576064"/>
          </a:xfrm>
          <a:prstGeom prst="rect">
            <a:avLst/>
          </a:prstGeom>
          <a:solidFill>
            <a:srgbClr val="FFC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200472" y="341704"/>
            <a:ext cx="813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>
              <a:defRPr lang="ko-KR" altLang="en-US" sz="2200"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+mn-cs"/>
              </a:defRPr>
            </a:lvl1pPr>
          </a:lstStyle>
          <a:p>
            <a:pPr marL="0" lvl="0" algn="l"/>
            <a:r>
              <a:rPr lang="en-US" altLang="ko-KR" dirty="0" smtClean="0"/>
              <a:t>II. </a:t>
            </a:r>
            <a:r>
              <a:rPr lang="ko-KR" altLang="en-US" dirty="0" smtClean="0"/>
              <a:t>기본형</a:t>
            </a:r>
            <a:r>
              <a:rPr lang="en-US" altLang="ko-KR" dirty="0" smtClean="0"/>
              <a:t>_</a:t>
            </a:r>
            <a:r>
              <a:rPr lang="ko-KR" altLang="en-US" dirty="0" smtClean="0"/>
              <a:t>기본 동작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88886" y="4782344"/>
            <a:ext cx="1455018" cy="15176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ko-KR"/>
            </a:defPPr>
            <a:lvl1pPr algn="ctr">
              <a:defRPr sz="750" spc="-2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r>
              <a:rPr lang="ko-KR" altLang="en-US" dirty="0"/>
              <a:t>정면</a:t>
            </a:r>
            <a:r>
              <a:rPr lang="en-US" altLang="ko-KR" dirty="0"/>
              <a:t>, </a:t>
            </a:r>
            <a:r>
              <a:rPr lang="ko-KR" altLang="en-US" dirty="0" smtClean="0"/>
              <a:t>차려 </a:t>
            </a:r>
            <a:r>
              <a:rPr lang="ko-KR" altLang="en-US" dirty="0"/>
              <a:t>자세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994139" y="4782344"/>
            <a:ext cx="1455018" cy="15176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ko-KR"/>
            </a:defPPr>
            <a:lvl1pPr algn="ctr">
              <a:defRPr sz="750" spc="-2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r>
              <a:rPr lang="ko-KR" altLang="en-US" dirty="0"/>
              <a:t>측면</a:t>
            </a:r>
            <a:r>
              <a:rPr lang="en-US" altLang="ko-KR" dirty="0"/>
              <a:t>, </a:t>
            </a:r>
            <a:r>
              <a:rPr lang="ko-KR" altLang="en-US" dirty="0"/>
              <a:t>걷거나 달리는 자세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499392" y="4782344"/>
            <a:ext cx="1455018" cy="15176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ko-KR"/>
            </a:defPPr>
            <a:lvl1pPr algn="ctr">
              <a:defRPr sz="750" spc="-2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r>
              <a:rPr lang="ko-KR" altLang="en-US" dirty="0" err="1"/>
              <a:t>반측면</a:t>
            </a:r>
            <a:r>
              <a:rPr lang="en-US" altLang="ko-KR" dirty="0"/>
              <a:t>, </a:t>
            </a:r>
            <a:r>
              <a:rPr lang="ko-KR" altLang="en-US" dirty="0"/>
              <a:t>손 모으고 앉은 자세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04645" y="4782344"/>
            <a:ext cx="1455018" cy="15176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ko-KR"/>
            </a:defPPr>
            <a:lvl1pPr algn="ctr">
              <a:defRPr sz="750" spc="-2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r>
              <a:rPr lang="ko-KR" altLang="en-US" dirty="0"/>
              <a:t>정면</a:t>
            </a:r>
            <a:r>
              <a:rPr lang="en-US" altLang="ko-KR" dirty="0"/>
              <a:t>, </a:t>
            </a:r>
            <a:r>
              <a:rPr lang="ko-KR" altLang="en-US" dirty="0"/>
              <a:t>팔을 어깨 높이로 든 자세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09898" y="4782344"/>
            <a:ext cx="1455018" cy="15176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ko-KR"/>
            </a:defPPr>
            <a:lvl1pPr algn="ctr">
              <a:defRPr sz="750" spc="-2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r>
              <a:rPr lang="ko-KR" altLang="en-US" dirty="0"/>
              <a:t>정면</a:t>
            </a:r>
            <a:r>
              <a:rPr lang="en-US" altLang="ko-KR" dirty="0"/>
              <a:t>, </a:t>
            </a:r>
            <a:r>
              <a:rPr lang="ko-KR" altLang="en-US" dirty="0"/>
              <a:t>팔을 높이 든 자세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15152" y="4782344"/>
            <a:ext cx="1455018" cy="15176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ko-KR"/>
            </a:defPPr>
            <a:lvl1pPr algn="ctr">
              <a:defRPr sz="750" spc="-2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r>
              <a:rPr lang="ko-KR" altLang="en-US" dirty="0"/>
              <a:t>정면</a:t>
            </a:r>
            <a:r>
              <a:rPr lang="en-US" altLang="ko-KR" dirty="0"/>
              <a:t>, </a:t>
            </a:r>
            <a:r>
              <a:rPr lang="ko-KR" altLang="en-US" dirty="0"/>
              <a:t>팔 벌려 뛰어오르는 자세</a:t>
            </a:r>
          </a:p>
        </p:txBody>
      </p:sp>
    </p:spTree>
    <p:extLst>
      <p:ext uri="{BB962C8B-B14F-4D97-AF65-F5344CB8AC3E}">
        <p14:creationId xmlns:p14="http://schemas.microsoft.com/office/powerpoint/2010/main" val="102276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13278785"/>
              </p:ext>
            </p:extLst>
          </p:nvPr>
        </p:nvGraphicFramePr>
        <p:xfrm>
          <a:off x="459365" y="1638206"/>
          <a:ext cx="9030138" cy="4434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5023">
                  <a:extLst>
                    <a:ext uri="{9D8B030D-6E8A-4147-A177-3AD203B41FA5}">
                      <a16:colId xmlns:a16="http://schemas.microsoft.com/office/drawing/2014/main" val="1966679495"/>
                    </a:ext>
                  </a:extLst>
                </a:gridCol>
                <a:gridCol w="1505023">
                  <a:extLst>
                    <a:ext uri="{9D8B030D-6E8A-4147-A177-3AD203B41FA5}">
                      <a16:colId xmlns:a16="http://schemas.microsoft.com/office/drawing/2014/main" val="3275568146"/>
                    </a:ext>
                  </a:extLst>
                </a:gridCol>
                <a:gridCol w="1505023">
                  <a:extLst>
                    <a:ext uri="{9D8B030D-6E8A-4147-A177-3AD203B41FA5}">
                      <a16:colId xmlns:a16="http://schemas.microsoft.com/office/drawing/2014/main" val="1028776319"/>
                    </a:ext>
                  </a:extLst>
                </a:gridCol>
                <a:gridCol w="1505023">
                  <a:extLst>
                    <a:ext uri="{9D8B030D-6E8A-4147-A177-3AD203B41FA5}">
                      <a16:colId xmlns:a16="http://schemas.microsoft.com/office/drawing/2014/main" val="3565244002"/>
                    </a:ext>
                  </a:extLst>
                </a:gridCol>
                <a:gridCol w="1505023">
                  <a:extLst>
                    <a:ext uri="{9D8B030D-6E8A-4147-A177-3AD203B41FA5}">
                      <a16:colId xmlns:a16="http://schemas.microsoft.com/office/drawing/2014/main" val="2145295749"/>
                    </a:ext>
                  </a:extLst>
                </a:gridCol>
                <a:gridCol w="1505023">
                  <a:extLst>
                    <a:ext uri="{9D8B030D-6E8A-4147-A177-3AD203B41FA5}">
                      <a16:colId xmlns:a16="http://schemas.microsoft.com/office/drawing/2014/main" val="1537022308"/>
                    </a:ext>
                  </a:extLst>
                </a:gridCol>
              </a:tblGrid>
              <a:tr h="37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914867"/>
                  </a:ext>
                </a:extLst>
              </a:tr>
              <a:tr h="2635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774658"/>
                  </a:ext>
                </a:extLst>
              </a:tr>
              <a:tr h="14195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85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94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02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6" r:id="rId5"/>
    <p:sldLayoutId id="2147483657" r:id="rId6"/>
    <p:sldLayoutId id="2147483658" r:id="rId7"/>
    <p:sldLayoutId id="2147483653" r:id="rId8"/>
    <p:sldLayoutId id="2147483654" r:id="rId9"/>
    <p:sldLayoutId id="2147483655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0000" y="4706094"/>
            <a:ext cx="2452916" cy="44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브랜드전략부 디자인 </a:t>
            </a:r>
            <a:r>
              <a:rPr lang="en-US" altLang="ko-KR" sz="1700" dirty="0" smtClean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Unit</a:t>
            </a:r>
            <a:endParaRPr lang="ko-KR" altLang="en-US" sz="17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000" y="2154922"/>
            <a:ext cx="263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4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「</a:t>
            </a:r>
            <a:r>
              <a:rPr lang="ko-KR" altLang="ko-KR" sz="2400" dirty="0" err="1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스타프렌즈</a:t>
            </a:r>
            <a:r>
              <a:rPr lang="ko-KR" altLang="ko-KR" sz="24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」</a:t>
            </a:r>
            <a:endParaRPr lang="en-US" altLang="ko-KR" sz="2400" dirty="0" smtClean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r>
              <a:rPr lang="ko-KR" altLang="en-US" sz="30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캐릭터 </a:t>
            </a:r>
            <a:r>
              <a:rPr lang="ko-KR" altLang="en-US" sz="3000" dirty="0" err="1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동작표현</a:t>
            </a:r>
            <a:endParaRPr lang="ko-KR" altLang="en-US" sz="30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9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496" y="413249"/>
            <a:ext cx="147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Contents</a:t>
            </a:r>
            <a:endParaRPr lang="ko-KR" altLang="en-US" sz="24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368" y="1691608"/>
            <a:ext cx="3656450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360000">
              <a:lnSpc>
                <a:spcPct val="150000"/>
              </a:lnSpc>
              <a:buAutoNum type="romanU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기본 형태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(360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도 회전 이미지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</a:p>
          <a:p>
            <a:pPr marL="360000" indent="-360000">
              <a:lnSpc>
                <a:spcPct val="150000"/>
              </a:lnSpc>
              <a:buAutoNum type="romanUcPeriod"/>
            </a:pPr>
            <a:endParaRPr lang="en-US" altLang="ko-KR" sz="1050" dirty="0" smtClean="0">
              <a:solidFill>
                <a:schemeClr val="bg1">
                  <a:lumMod val="75000"/>
                </a:schemeClr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360000" indent="-360000">
              <a:lnSpc>
                <a:spcPct val="150000"/>
              </a:lnSpc>
              <a:buAutoNum type="romanUcPeriod"/>
            </a:pPr>
            <a:r>
              <a:rPr lang="ko-KR" altLang="en-US" sz="20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기본 동작</a:t>
            </a:r>
            <a:endParaRPr lang="en-US" altLang="ko-KR" sz="20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360000" indent="-360000">
              <a:lnSpc>
                <a:spcPct val="150000"/>
              </a:lnSpc>
              <a:buAutoNum type="romanUcPeriod"/>
            </a:pPr>
            <a:endParaRPr lang="en-US" altLang="ko-KR" sz="105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360000" indent="-360000">
              <a:lnSpc>
                <a:spcPct val="150000"/>
              </a:lnSpc>
              <a:buAutoNum type="romanUcPeriod"/>
            </a:pP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상황별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응용 동작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4608" y="3573016"/>
            <a:ext cx="2168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일상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및 여가생활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스포츠 활동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계절 및 명절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/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기념일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7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000" y="2154922"/>
            <a:ext cx="20585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II</a:t>
            </a:r>
            <a:r>
              <a:rPr lang="en-US" altLang="ko-KR" sz="3000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. </a:t>
            </a:r>
            <a:r>
              <a:rPr lang="ko-KR" altLang="en-US" sz="3000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기본 </a:t>
            </a:r>
            <a:r>
              <a:rPr lang="ko-KR" altLang="en-US" sz="30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동작</a:t>
            </a:r>
            <a:endParaRPr lang="en-US" altLang="ko-KR" sz="30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582" y="2757698"/>
            <a:ext cx="2168931" cy="144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키키</a:t>
            </a:r>
            <a:endParaRPr lang="ko-KR" altLang="en-US" sz="12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아거</a:t>
            </a:r>
            <a:endParaRPr lang="ko-KR" altLang="en-US" sz="12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비비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라무</a:t>
            </a:r>
            <a:endParaRPr lang="ko-KR" altLang="en-US" sz="12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콜리</a:t>
            </a:r>
            <a:endParaRPr lang="ko-KR" altLang="en-US" sz="12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4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341704"/>
            <a:ext cx="8136904" cy="430887"/>
          </a:xfrm>
        </p:spPr>
        <p:txBody>
          <a:bodyPr/>
          <a:lstStyle/>
          <a:p>
            <a:r>
              <a:rPr lang="en-US" altLang="ko-KR" dirty="0" smtClean="0"/>
              <a:t>II</a:t>
            </a:r>
            <a:r>
              <a:rPr lang="en-US" altLang="ko-KR" dirty="0"/>
              <a:t>. </a:t>
            </a:r>
            <a:r>
              <a:rPr lang="ko-KR" altLang="en-US" dirty="0"/>
              <a:t>기본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646" y="103612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키키</a:t>
            </a:r>
            <a:endParaRPr lang="ko-KR" altLang="en-US" sz="14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5936" y="2653117"/>
            <a:ext cx="917622" cy="18130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532" y="2729321"/>
            <a:ext cx="863644" cy="166061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2544" y="2824575"/>
            <a:ext cx="923972" cy="147010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9286" y="2770598"/>
            <a:ext cx="819192" cy="15780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18" y="2724558"/>
            <a:ext cx="873170" cy="167013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7814" y="2708682"/>
            <a:ext cx="857294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기본 동작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46" y="103612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아거</a:t>
            </a:r>
            <a:endParaRPr lang="ko-KR" altLang="en-US" sz="16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909" y="2775373"/>
            <a:ext cx="822367" cy="167331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616" y="2840688"/>
            <a:ext cx="819192" cy="15717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0703" y="2834339"/>
            <a:ext cx="784265" cy="161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418" y="2781948"/>
            <a:ext cx="828718" cy="168918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185" y="2796237"/>
            <a:ext cx="854119" cy="16606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0693" y="2708920"/>
            <a:ext cx="860469" cy="18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기본 동작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46" y="103612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비비</a:t>
            </a:r>
            <a:endParaRPr lang="ko-KR" altLang="en-US" sz="16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723" y="2841026"/>
            <a:ext cx="981125" cy="15240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771" y="2912467"/>
            <a:ext cx="1000176" cy="13811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0035" y="2926755"/>
            <a:ext cx="869995" cy="135262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7118" y="2945806"/>
            <a:ext cx="873170" cy="13145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376" y="2907704"/>
            <a:ext cx="882695" cy="13907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7159" y="2882303"/>
            <a:ext cx="987476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기본 동작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46" y="103612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라무</a:t>
            </a:r>
            <a:endParaRPr lang="ko-KR" altLang="en-US" sz="16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495" y="2466501"/>
            <a:ext cx="1175038" cy="202300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369" y="2552812"/>
            <a:ext cx="896420" cy="185038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8252" y="2590668"/>
            <a:ext cx="1126583" cy="177467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7915" y="2622466"/>
            <a:ext cx="805567" cy="171107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7402" y="2567954"/>
            <a:ext cx="1020587" cy="18200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7258" y="2542212"/>
            <a:ext cx="1126583" cy="18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기본 동작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46" y="1036122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콜리</a:t>
            </a:r>
            <a:endParaRPr lang="ko-KR" altLang="en-US" sz="16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13" y="3081204"/>
            <a:ext cx="927148" cy="107320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6074" y="3084379"/>
            <a:ext cx="889046" cy="106685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6433" y="3092317"/>
            <a:ext cx="911272" cy="105097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448" y="3078029"/>
            <a:ext cx="927148" cy="107955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6853" y="3079617"/>
            <a:ext cx="923972" cy="10763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139" y="3014526"/>
            <a:ext cx="920797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72</Words>
  <Application>Microsoft Office PowerPoint</Application>
  <PresentationFormat>A4 용지(210x297mm)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KBFG Display Medium</vt:lpstr>
      <vt:lpstr>KB금융 본문체 Light</vt:lpstr>
      <vt:lpstr>KB금융 본문체 Medium</vt:lpstr>
      <vt:lpstr>KB금융 제목체 Light</vt:lpstr>
      <vt:lpstr>KB금융 제목체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II. 기본 동작</vt:lpstr>
      <vt:lpstr>II. 기본 동작</vt:lpstr>
      <vt:lpstr>II. 기본 동작</vt:lpstr>
      <vt:lpstr>II. 기본 동작</vt:lpstr>
      <vt:lpstr>II. 기본 동작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superuser</dc:creator>
  <cp:lastModifiedBy>-</cp:lastModifiedBy>
  <cp:revision>195</cp:revision>
  <cp:lastPrinted>2020-09-07T05:17:59Z</cp:lastPrinted>
  <dcterms:created xsi:type="dcterms:W3CDTF">2018-03-06T04:06:12Z</dcterms:created>
  <dcterms:modified xsi:type="dcterms:W3CDTF">2020-09-21T02:00:28Z</dcterms:modified>
</cp:coreProperties>
</file>