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95" autoAdjust="0"/>
  </p:normalViewPr>
  <p:slideViewPr>
    <p:cSldViewPr>
      <p:cViewPr varScale="1">
        <p:scale>
          <a:sx n="74" d="100"/>
          <a:sy n="74" d="100"/>
        </p:scale>
        <p:origin x="70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3581400"/>
            <a:ext cx="3810000" cy="147002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Chiller" pitchFamily="82" charset="0"/>
              </a:rPr>
              <a:t>ARNAV BANSAL</a:t>
            </a:r>
            <a:br>
              <a:rPr lang="en-US" sz="4000" dirty="0">
                <a:latin typeface="Chiller" pitchFamily="82" charset="0"/>
              </a:rPr>
            </a:b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Bennett University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533400"/>
            <a:ext cx="9144000" cy="213360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  <a:latin typeface="Bradley Hand ITC" pitchFamily="66" charset="0"/>
                <a:cs typeface="Andalus" pitchFamily="18" charset="-78"/>
              </a:rPr>
              <a:t>ALGORITHM</a:t>
            </a:r>
          </a:p>
        </p:txBody>
      </p:sp>
    </p:spTree>
  </p:cSld>
  <p:clrMapOvr>
    <a:masterClrMapping/>
  </p:clrMapOvr>
  <p:transition spd="slow">
    <p:newsflash/>
    <p:sndAc>
      <p:stSnd>
        <p:snd r:embed="rId2" name="drumroll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i="1" dirty="0">
                <a:latin typeface="Snap ITC" pitchFamily="82" charset="0"/>
              </a:rPr>
              <a:t>THANK</a:t>
            </a:r>
            <a:br>
              <a:rPr lang="en-US" sz="9600" b="1" i="1" dirty="0">
                <a:latin typeface="Snap ITC" pitchFamily="82" charset="0"/>
              </a:rPr>
            </a:br>
            <a:r>
              <a:rPr lang="en-US" sz="9600" b="1" i="1" dirty="0">
                <a:latin typeface="Snap ITC" pitchFamily="82" charset="0"/>
              </a:rPr>
              <a:t>YOU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32766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rgbClr val="002060"/>
                </a:solidFill>
                <a:latin typeface="Algerian" pitchFamily="82" charset="0"/>
              </a:rPr>
              <a:t>A precise step-by-step plan for a computational procedure that possibly begins with an input value and yields an output value in a finite number of steps is called an algorithm.</a:t>
            </a:r>
          </a:p>
          <a:p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95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526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B0F0"/>
                </a:solidFill>
              </a:rPr>
              <a:t>DEFINITION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8229600" cy="64008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Step-by-step unambiguous instructions used to achieve a particular task.</a:t>
            </a:r>
          </a:p>
          <a:p>
            <a:pPr>
              <a:buNone/>
            </a:pPr>
            <a:r>
              <a:rPr lang="en-US" sz="4000" dirty="0">
                <a:solidFill>
                  <a:srgbClr val="FF0000"/>
                </a:solidFill>
              </a:rPr>
              <a:t> </a:t>
            </a:r>
          </a:p>
          <a:p>
            <a:r>
              <a:rPr lang="en-US" sz="4000" dirty="0">
                <a:solidFill>
                  <a:srgbClr val="0066FF"/>
                </a:solidFill>
              </a:rPr>
              <a:t>An algorithm can be written in any language, like English or other but a program is only written in a particular programming language, like JAVA, C, C++, PYTHON, etc.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3600" dirty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Cooking recipe may be considered as an algorithm as it takes a set of well defined instructions to prepare a dish.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95400" y="2286000"/>
            <a:ext cx="6400800" cy="175260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PREPARATION OF MAGGI</a:t>
            </a:r>
          </a:p>
        </p:txBody>
      </p:sp>
      <p:pic>
        <p:nvPicPr>
          <p:cNvPr id="5122" name="Picture 2" descr="Image result for raw `magg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648200"/>
            <a:ext cx="2362200" cy="2209800"/>
          </a:xfrm>
          <a:prstGeom prst="rect">
            <a:avLst/>
          </a:prstGeom>
          <a:noFill/>
        </p:spPr>
      </p:pic>
      <p:pic>
        <p:nvPicPr>
          <p:cNvPr id="5125" name="Picture 5" descr="C:\Users\admin1\Desktop\Picture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648200"/>
            <a:ext cx="2609850" cy="2209800"/>
          </a:xfrm>
          <a:prstGeom prst="rect">
            <a:avLst/>
          </a:prstGeom>
          <a:noFill/>
        </p:spPr>
      </p:pic>
      <p:pic>
        <p:nvPicPr>
          <p:cNvPr id="5127" name="Picture 7" descr="Image result for boil wa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4648200"/>
            <a:ext cx="2857500" cy="2209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0070C0"/>
                </a:solidFill>
                <a:latin typeface="Baskerville Old Face" pitchFamily="18" charset="0"/>
              </a:rPr>
              <a:t>Criteria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b="1" i="1" dirty="0">
                <a:solidFill>
                  <a:srgbClr val="00B0F0"/>
                </a:solidFill>
                <a:latin typeface="Colonna MT" pitchFamily="82" charset="0"/>
              </a:rPr>
              <a:t>INPUT</a:t>
            </a:r>
          </a:p>
          <a:p>
            <a:r>
              <a:rPr lang="en-US" sz="4400" b="1" i="1" dirty="0">
                <a:solidFill>
                  <a:srgbClr val="00B0F0"/>
                </a:solidFill>
                <a:latin typeface="Colonna MT" pitchFamily="82" charset="0"/>
              </a:rPr>
              <a:t>OUTPUT</a:t>
            </a:r>
          </a:p>
          <a:p>
            <a:r>
              <a:rPr lang="en-US" sz="4400" b="1" i="1" dirty="0">
                <a:solidFill>
                  <a:srgbClr val="00B0F0"/>
                </a:solidFill>
                <a:latin typeface="Colonna MT" pitchFamily="82" charset="0"/>
              </a:rPr>
              <a:t>FINITENESS</a:t>
            </a:r>
          </a:p>
          <a:p>
            <a:r>
              <a:rPr lang="en-US" sz="4400" b="1" i="1" dirty="0">
                <a:solidFill>
                  <a:srgbClr val="00B0F0"/>
                </a:solidFill>
                <a:latin typeface="Colonna MT" pitchFamily="82" charset="0"/>
              </a:rPr>
              <a:t>DEFINITENESS</a:t>
            </a:r>
          </a:p>
          <a:p>
            <a:r>
              <a:rPr lang="en-US" sz="4400" b="1" i="1" dirty="0">
                <a:solidFill>
                  <a:srgbClr val="00B0F0"/>
                </a:solidFill>
                <a:latin typeface="Colonna MT" pitchFamily="82" charset="0"/>
              </a:rPr>
              <a:t>EFFECTIVENESS</a:t>
            </a:r>
            <a:br>
              <a:rPr lang="en-US" sz="4400" b="1" i="1" dirty="0">
                <a:solidFill>
                  <a:srgbClr val="00B0F0"/>
                </a:solidFill>
                <a:latin typeface="Colonna MT" pitchFamily="82" charset="0"/>
              </a:rPr>
            </a:br>
            <a:endParaRPr lang="en-US" sz="4400" b="1" i="1" dirty="0">
              <a:solidFill>
                <a:srgbClr val="00B0F0"/>
              </a:solidFill>
              <a:latin typeface="Colonna MT" pitchFamily="82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0070C0"/>
                </a:solidFill>
                <a:latin typeface="Baskerville Old Face" pitchFamily="18" charset="0"/>
              </a:rPr>
              <a:t>Properties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sz="4000" b="1" i="1" dirty="0">
                <a:solidFill>
                  <a:srgbClr val="00B0F0"/>
                </a:solidFill>
                <a:latin typeface="Colonna MT" pitchFamily="82" charset="0"/>
              </a:rPr>
              <a:t>They are independent of programming language.</a:t>
            </a:r>
          </a:p>
          <a:p>
            <a:r>
              <a:rPr lang="en-US" sz="4000" b="1" i="1" dirty="0">
                <a:solidFill>
                  <a:srgbClr val="00B0F0"/>
                </a:solidFill>
                <a:latin typeface="Colonna MT" pitchFamily="82" charset="0"/>
              </a:rPr>
              <a:t>There should not be any infinite loop.</a:t>
            </a:r>
          </a:p>
          <a:p>
            <a:r>
              <a:rPr lang="en-US" sz="4000" b="1" i="1" dirty="0">
                <a:solidFill>
                  <a:srgbClr val="00B0F0"/>
                </a:solidFill>
                <a:latin typeface="Colonna MT" pitchFamily="82" charset="0"/>
              </a:rPr>
              <a:t>Instructions may include arithmetic and logical operators.</a:t>
            </a:r>
          </a:p>
          <a:p>
            <a:r>
              <a:rPr lang="en-US" sz="4000" b="1" i="1" dirty="0">
                <a:solidFill>
                  <a:srgbClr val="00B0F0"/>
                </a:solidFill>
                <a:latin typeface="Colonna MT" pitchFamily="82" charset="0"/>
              </a:rPr>
              <a:t>It is sequence of operations performed on data</a:t>
            </a:r>
            <a:r>
              <a:rPr lang="en-US" sz="3600" b="1" i="1" dirty="0">
                <a:solidFill>
                  <a:srgbClr val="00B0F0"/>
                </a:solidFill>
                <a:latin typeface="Colonna MT" pitchFamily="82" charset="0"/>
              </a:rPr>
              <a:t>.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solidFill>
                  <a:srgbClr val="0070C0"/>
                </a:solidFill>
                <a:latin typeface="Baskerville Old Face" pitchFamily="18" charset="0"/>
              </a:rPr>
              <a:t>Algorithm for adding two numbe</a:t>
            </a:r>
            <a:r>
              <a:rPr lang="en-US" sz="6600" dirty="0">
                <a:solidFill>
                  <a:srgbClr val="0070C0"/>
                </a:solidFill>
              </a:rPr>
              <a:t>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800" b="1" i="1" dirty="0">
                <a:solidFill>
                  <a:srgbClr val="00B0F0"/>
                </a:solidFill>
                <a:latin typeface="Colonna MT" pitchFamily="82" charset="0"/>
              </a:rPr>
              <a:t>Start.</a:t>
            </a:r>
          </a:p>
          <a:p>
            <a:r>
              <a:rPr lang="en-US" sz="4800" b="1" i="1" dirty="0">
                <a:solidFill>
                  <a:srgbClr val="00B0F0"/>
                </a:solidFill>
                <a:latin typeface="Colonna MT" pitchFamily="82" charset="0"/>
              </a:rPr>
              <a:t>Enter two numbers a and b.</a:t>
            </a:r>
          </a:p>
          <a:p>
            <a:r>
              <a:rPr lang="en-US" sz="4800" b="1" i="1" dirty="0">
                <a:solidFill>
                  <a:srgbClr val="00B0F0"/>
                </a:solidFill>
                <a:latin typeface="Colonna MT" pitchFamily="82" charset="0"/>
              </a:rPr>
              <a:t>Add a and b.</a:t>
            </a:r>
          </a:p>
          <a:p>
            <a:r>
              <a:rPr lang="en-US" sz="4800" b="1" i="1" dirty="0">
                <a:solidFill>
                  <a:srgbClr val="00B0F0"/>
                </a:solidFill>
                <a:latin typeface="Colonna MT" pitchFamily="82" charset="0"/>
              </a:rPr>
              <a:t>Store the value of a+b in c.</a:t>
            </a:r>
          </a:p>
          <a:p>
            <a:r>
              <a:rPr lang="en-US" sz="4800" b="1" i="1" dirty="0">
                <a:solidFill>
                  <a:srgbClr val="00B0F0"/>
                </a:solidFill>
                <a:latin typeface="Colonna MT" pitchFamily="82" charset="0"/>
              </a:rPr>
              <a:t>Print c.</a:t>
            </a:r>
          </a:p>
          <a:p>
            <a:r>
              <a:rPr lang="en-US" sz="4800" b="1" i="1" dirty="0">
                <a:solidFill>
                  <a:srgbClr val="00B0F0"/>
                </a:solidFill>
                <a:latin typeface="Colonna MT" pitchFamily="82" charset="0"/>
              </a:rPr>
              <a:t>Stop.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21EE-2F3F-4D53-A2D6-F11AA1D3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Algorithm for swapping two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9283-A1E5-440F-8A60-4CF0640B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4300" b="1" i="1" dirty="0">
                <a:solidFill>
                  <a:srgbClr val="00B0F0"/>
                </a:solidFill>
                <a:latin typeface="Colonna MT" panose="04020805060202030203" pitchFamily="82" charset="0"/>
              </a:rPr>
              <a:t>Start.</a:t>
            </a:r>
          </a:p>
          <a:p>
            <a:r>
              <a:rPr lang="en-IN" sz="4300" b="1" i="1" dirty="0">
                <a:solidFill>
                  <a:srgbClr val="00B0F0"/>
                </a:solidFill>
                <a:latin typeface="Colonna MT" panose="04020805060202030203" pitchFamily="82" charset="0"/>
              </a:rPr>
              <a:t>Enter two numbers a and b.</a:t>
            </a:r>
          </a:p>
          <a:p>
            <a:r>
              <a:rPr lang="en-IN" sz="4300" b="1" i="1" dirty="0">
                <a:solidFill>
                  <a:srgbClr val="00B0F0"/>
                </a:solidFill>
                <a:latin typeface="Colonna MT" panose="04020805060202030203" pitchFamily="82" charset="0"/>
              </a:rPr>
              <a:t>Copy value of a to temp. (</a:t>
            </a:r>
            <a:r>
              <a:rPr lang="en-IN" sz="4300" b="1" i="1" dirty="0">
                <a:solidFill>
                  <a:srgbClr val="7030A0"/>
                </a:solidFill>
                <a:latin typeface="Colonna MT" panose="04020805060202030203" pitchFamily="82" charset="0"/>
              </a:rPr>
              <a:t>temp = a</a:t>
            </a:r>
            <a:r>
              <a:rPr lang="en-IN" sz="4300" b="1" i="1" dirty="0">
                <a:solidFill>
                  <a:srgbClr val="00B0F0"/>
                </a:solidFill>
                <a:latin typeface="Colonna MT" panose="04020805060202030203" pitchFamily="82" charset="0"/>
              </a:rPr>
              <a:t>)</a:t>
            </a:r>
          </a:p>
          <a:p>
            <a:r>
              <a:rPr lang="en-IN" sz="4300" b="1" i="1" dirty="0">
                <a:solidFill>
                  <a:srgbClr val="00B0F0"/>
                </a:solidFill>
                <a:latin typeface="Colonna MT" panose="04020805060202030203" pitchFamily="82" charset="0"/>
              </a:rPr>
              <a:t>Copy value of b to a.        (</a:t>
            </a:r>
            <a:r>
              <a:rPr lang="en-IN" sz="4300" b="1" i="1" dirty="0">
                <a:solidFill>
                  <a:srgbClr val="7030A0"/>
                </a:solidFill>
                <a:latin typeface="Colonna MT" panose="04020805060202030203" pitchFamily="82" charset="0"/>
              </a:rPr>
              <a:t>a = b</a:t>
            </a:r>
            <a:r>
              <a:rPr lang="en-IN" sz="4300" b="1" i="1" dirty="0">
                <a:solidFill>
                  <a:srgbClr val="00B0F0"/>
                </a:solidFill>
                <a:latin typeface="Colonna MT" panose="04020805060202030203" pitchFamily="82" charset="0"/>
              </a:rPr>
              <a:t>)</a:t>
            </a:r>
          </a:p>
          <a:p>
            <a:r>
              <a:rPr lang="en-IN" sz="4300" b="1" i="1" dirty="0">
                <a:solidFill>
                  <a:srgbClr val="00B0F0"/>
                </a:solidFill>
                <a:latin typeface="Colonna MT" panose="04020805060202030203" pitchFamily="82" charset="0"/>
              </a:rPr>
              <a:t>Copy value of temp to b. (</a:t>
            </a:r>
            <a:r>
              <a:rPr lang="en-IN" sz="4300" b="1" i="1" dirty="0">
                <a:solidFill>
                  <a:srgbClr val="7030A0"/>
                </a:solidFill>
                <a:latin typeface="Colonna MT" panose="04020805060202030203" pitchFamily="82" charset="0"/>
              </a:rPr>
              <a:t>b = temp</a:t>
            </a:r>
            <a:r>
              <a:rPr lang="en-IN" sz="4300" b="1" i="1" dirty="0">
                <a:solidFill>
                  <a:srgbClr val="00B0F0"/>
                </a:solidFill>
                <a:latin typeface="Colonna MT" panose="04020805060202030203" pitchFamily="82" charset="0"/>
              </a:rPr>
              <a:t>)</a:t>
            </a:r>
          </a:p>
          <a:p>
            <a:r>
              <a:rPr lang="en-IN" sz="4300" b="1" i="1" dirty="0">
                <a:solidFill>
                  <a:srgbClr val="00B0F0"/>
                </a:solidFill>
                <a:latin typeface="Colonna MT" panose="04020805060202030203" pitchFamily="82" charset="0"/>
              </a:rPr>
              <a:t>Print a and b.</a:t>
            </a:r>
          </a:p>
          <a:p>
            <a:r>
              <a:rPr lang="en-IN" sz="4300" b="1" i="1" dirty="0">
                <a:solidFill>
                  <a:srgbClr val="00B0F0"/>
                </a:solidFill>
                <a:latin typeface="Colonna MT" panose="04020805060202030203" pitchFamily="82" charset="0"/>
              </a:rPr>
              <a:t>Stop.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47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A precise </a:t>
            </a:r>
            <a:r>
              <a:rPr lang="en-US" sz="5400" dirty="0">
                <a:solidFill>
                  <a:srgbClr val="FF0000"/>
                </a:solidFill>
              </a:rPr>
              <a:t>step-by-step plan </a:t>
            </a:r>
            <a:r>
              <a:rPr lang="en-US" sz="5400" dirty="0">
                <a:solidFill>
                  <a:srgbClr val="002060"/>
                </a:solidFill>
              </a:rPr>
              <a:t>for a computational procedure that possibly begins with an </a:t>
            </a:r>
            <a:r>
              <a:rPr lang="en-US" sz="5400" dirty="0">
                <a:solidFill>
                  <a:srgbClr val="FF0000"/>
                </a:solidFill>
              </a:rPr>
              <a:t>input</a:t>
            </a:r>
            <a:r>
              <a:rPr lang="en-US" sz="5400" dirty="0">
                <a:solidFill>
                  <a:srgbClr val="002060"/>
                </a:solidFill>
              </a:rPr>
              <a:t> </a:t>
            </a:r>
            <a:r>
              <a:rPr lang="en-US" sz="5400" dirty="0">
                <a:solidFill>
                  <a:srgbClr val="FF0000"/>
                </a:solidFill>
              </a:rPr>
              <a:t>value </a:t>
            </a:r>
            <a:r>
              <a:rPr lang="en-US" sz="5400" dirty="0">
                <a:solidFill>
                  <a:srgbClr val="002060"/>
                </a:solidFill>
              </a:rPr>
              <a:t>and yields an </a:t>
            </a:r>
            <a:r>
              <a:rPr lang="en-US" sz="5400" dirty="0">
                <a:solidFill>
                  <a:srgbClr val="FF0000"/>
                </a:solidFill>
              </a:rPr>
              <a:t>output value</a:t>
            </a:r>
            <a:r>
              <a:rPr lang="en-US" sz="5400" dirty="0">
                <a:solidFill>
                  <a:srgbClr val="002060"/>
                </a:solidFill>
              </a:rPr>
              <a:t> in a </a:t>
            </a:r>
            <a:r>
              <a:rPr lang="en-US" sz="5400" dirty="0">
                <a:solidFill>
                  <a:srgbClr val="FF0000"/>
                </a:solidFill>
              </a:rPr>
              <a:t>finite number of steps </a:t>
            </a:r>
            <a:r>
              <a:rPr lang="en-US" sz="5400" dirty="0">
                <a:solidFill>
                  <a:srgbClr val="002060"/>
                </a:solidFill>
              </a:rPr>
              <a:t>is called an </a:t>
            </a:r>
            <a:r>
              <a:rPr lang="en-US" sz="5400" dirty="0"/>
              <a:t>algorithm.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252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Andalus</vt:lpstr>
      <vt:lpstr>Arial</vt:lpstr>
      <vt:lpstr>Baskerville Old Face</vt:lpstr>
      <vt:lpstr>Bradley Hand ITC</vt:lpstr>
      <vt:lpstr>Calibri</vt:lpstr>
      <vt:lpstr>Chiller</vt:lpstr>
      <vt:lpstr>Colonna MT</vt:lpstr>
      <vt:lpstr>Comic Sans MS</vt:lpstr>
      <vt:lpstr>Snap ITC</vt:lpstr>
      <vt:lpstr>Office Theme</vt:lpstr>
      <vt:lpstr>ARNAV BANSAL Bennett University</vt:lpstr>
      <vt:lpstr>DEFINITION</vt:lpstr>
      <vt:lpstr>                                                                                               </vt:lpstr>
      <vt:lpstr>  Cooking recipe may be considered as an algorithm as it takes a set of well defined instructions to prepare a dish.     </vt:lpstr>
      <vt:lpstr>Criteria of Algorithm</vt:lpstr>
      <vt:lpstr>Properties of Algorithm</vt:lpstr>
      <vt:lpstr>Algorithm for adding two numbers</vt:lpstr>
      <vt:lpstr>Algorithm for swapping two numbers</vt:lpstr>
      <vt:lpstr>A precise step-by-step plan for a computational procedure that possibly begins with an input value and yields an output value in a finite number of steps is called an algorithm.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ARNAV BANSAL Bennett University</dc:title>
  <dc:creator>admin1</dc:creator>
  <cp:lastModifiedBy>Pranav Bansal</cp:lastModifiedBy>
  <cp:revision>4</cp:revision>
  <dcterms:created xsi:type="dcterms:W3CDTF">2006-08-16T00:00:00Z</dcterms:created>
  <dcterms:modified xsi:type="dcterms:W3CDTF">2018-08-09T20:09:20Z</dcterms:modified>
</cp:coreProperties>
</file>