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notesMasterIdLst>
    <p:notesMasterId r:id="rId18"/>
  </p:notesMasterIdLst>
  <p:sldIdLst>
    <p:sldId id="256" r:id="rId2"/>
    <p:sldId id="257" r:id="rId3"/>
    <p:sldId id="258" r:id="rId4"/>
    <p:sldId id="259" r:id="rId5"/>
    <p:sldId id="260" r:id="rId6"/>
    <p:sldId id="272" r:id="rId7"/>
    <p:sldId id="271" r:id="rId8"/>
    <p:sldId id="273" r:id="rId9"/>
    <p:sldId id="261" r:id="rId10"/>
    <p:sldId id="262" r:id="rId11"/>
    <p:sldId id="274" r:id="rId12"/>
    <p:sldId id="275" r:id="rId13"/>
    <p:sldId id="266" r:id="rId14"/>
    <p:sldId id="268" r:id="rId15"/>
    <p:sldId id="276" r:id="rId16"/>
    <p:sldId id="270"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CDCAA"/>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Stile chiaro 1 - Color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5" d="100"/>
          <a:sy n="75" d="100"/>
        </p:scale>
        <p:origin x="87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38B95A6-F268-4351-B60C-FDE07E3EC947}" type="datetimeFigureOut">
              <a:rPr lang="it-IT" smtClean="0"/>
              <a:t>07/06/2025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A95D248-3670-4069-BE85-AC289AA6A97F}" type="slidenum">
              <a:rPr lang="it-IT" smtClean="0"/>
              <a:t>‹N›</a:t>
            </a:fld>
            <a:endParaRPr lang="it-IT"/>
          </a:p>
        </p:txBody>
      </p:sp>
    </p:spTree>
    <p:extLst>
      <p:ext uri="{BB962C8B-B14F-4D97-AF65-F5344CB8AC3E}">
        <p14:creationId xmlns:p14="http://schemas.microsoft.com/office/powerpoint/2010/main" val="5575600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590D77-DBBD-EA03-F0B3-793876BE6B93}"/>
            </a:ext>
          </a:extLst>
        </p:cNvPr>
        <p:cNvGrpSpPr/>
        <p:nvPr/>
      </p:nvGrpSpPr>
      <p:grpSpPr>
        <a:xfrm>
          <a:off x="0" y="0"/>
          <a:ext cx="0" cy="0"/>
          <a:chOff x="0" y="0"/>
          <a:chExt cx="0" cy="0"/>
        </a:xfrm>
      </p:grpSpPr>
      <p:sp>
        <p:nvSpPr>
          <p:cNvPr id="2" name="Segnaposto immagine diapositiva 1">
            <a:extLst>
              <a:ext uri="{FF2B5EF4-FFF2-40B4-BE49-F238E27FC236}">
                <a16:creationId xmlns:a16="http://schemas.microsoft.com/office/drawing/2014/main" id="{E3867588-8DEC-4053-BCBB-4E0768E15299}"/>
              </a:ext>
            </a:extLst>
          </p:cNvPr>
          <p:cNvSpPr>
            <a:spLocks noGrp="1" noRot="1" noChangeAspect="1"/>
          </p:cNvSpPr>
          <p:nvPr>
            <p:ph type="sldImg"/>
          </p:nvPr>
        </p:nvSpPr>
        <p:spPr/>
      </p:sp>
      <p:sp>
        <p:nvSpPr>
          <p:cNvPr id="3" name="Segnaposto note 2">
            <a:extLst>
              <a:ext uri="{FF2B5EF4-FFF2-40B4-BE49-F238E27FC236}">
                <a16:creationId xmlns:a16="http://schemas.microsoft.com/office/drawing/2014/main" id="{13454CEE-13D0-AF61-71BA-A757384B5826}"/>
              </a:ext>
            </a:extLst>
          </p:cNvPr>
          <p:cNvSpPr>
            <a:spLocks noGrp="1"/>
          </p:cNvSpPr>
          <p:nvPr>
            <p:ph type="body" idx="1"/>
          </p:nvPr>
        </p:nvSpPr>
        <p:spPr/>
        <p:txBody>
          <a:bodyPr/>
          <a:lstStyle/>
          <a:p>
            <a:endParaRPr lang="it-IT" dirty="0"/>
          </a:p>
        </p:txBody>
      </p:sp>
      <p:sp>
        <p:nvSpPr>
          <p:cNvPr id="4" name="Segnaposto numero diapositiva 3">
            <a:extLst>
              <a:ext uri="{FF2B5EF4-FFF2-40B4-BE49-F238E27FC236}">
                <a16:creationId xmlns:a16="http://schemas.microsoft.com/office/drawing/2014/main" id="{A0E69D99-F9FF-CB84-91DF-D80C87793870}"/>
              </a:ext>
            </a:extLst>
          </p:cNvPr>
          <p:cNvSpPr>
            <a:spLocks noGrp="1"/>
          </p:cNvSpPr>
          <p:nvPr>
            <p:ph type="sldNum" sz="quarter" idx="5"/>
          </p:nvPr>
        </p:nvSpPr>
        <p:spPr/>
        <p:txBody>
          <a:bodyPr/>
          <a:lstStyle/>
          <a:p>
            <a:fld id="{8A95D248-3670-4069-BE85-AC289AA6A97F}" type="slidenum">
              <a:rPr lang="it-IT" smtClean="0"/>
              <a:t>8</a:t>
            </a:fld>
            <a:endParaRPr lang="it-IT"/>
          </a:p>
        </p:txBody>
      </p:sp>
    </p:spTree>
    <p:extLst>
      <p:ext uri="{BB962C8B-B14F-4D97-AF65-F5344CB8AC3E}">
        <p14:creationId xmlns:p14="http://schemas.microsoft.com/office/powerpoint/2010/main" val="16574220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8A95D248-3670-4069-BE85-AC289AA6A97F}" type="slidenum">
              <a:rPr lang="it-IT" smtClean="0"/>
              <a:t>9</a:t>
            </a:fld>
            <a:endParaRPr lang="it-IT"/>
          </a:p>
        </p:txBody>
      </p:sp>
    </p:spTree>
    <p:extLst>
      <p:ext uri="{BB962C8B-B14F-4D97-AF65-F5344CB8AC3E}">
        <p14:creationId xmlns:p14="http://schemas.microsoft.com/office/powerpoint/2010/main" val="269104112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6/7/2025</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53579407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6/7/2025</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0944231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6/7/2025</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85709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6/7/2025</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5924227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6/7/2025</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‹N›</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81868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6/7/2025</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1729564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6/7/2025</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8425874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6/7/2025</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3018337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6/7/2025</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3754054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6/7/2025</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26142254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6/7/2025</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‹N›</a:t>
            </a:fld>
            <a:endParaRPr lang="en-US"/>
          </a:p>
        </p:txBody>
      </p:sp>
    </p:spTree>
    <p:extLst>
      <p:ext uri="{BB962C8B-B14F-4D97-AF65-F5344CB8AC3E}">
        <p14:creationId xmlns:p14="http://schemas.microsoft.com/office/powerpoint/2010/main" val="1542994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6/7/2025</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‹N›</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295998"/>
      </p:ext>
    </p:extLst>
  </p:cSld>
  <p:clrMap bg1="lt1" tx1="dk1" bg2="lt2" tx2="dk2" accent1="accent1" accent2="accent2" accent3="accent3" accent4="accent4" accent5="accent5" accent6="accent6" hlink="hlink" folHlink="folHlink"/>
  <p:sldLayoutIdLst>
    <p:sldLayoutId id="2147483689" r:id="rId1"/>
    <p:sldLayoutId id="2147483688" r:id="rId2"/>
    <p:sldLayoutId id="2147483687" r:id="rId3"/>
    <p:sldLayoutId id="2147483686" r:id="rId4"/>
    <p:sldLayoutId id="2147483685" r:id="rId5"/>
    <p:sldLayoutId id="2147483684" r:id="rId6"/>
    <p:sldLayoutId id="2147483683" r:id="rId7"/>
    <p:sldLayoutId id="2147483682" r:id="rId8"/>
    <p:sldLayoutId id="2147483681" r:id="rId9"/>
    <p:sldLayoutId id="2147483680" r:id="rId10"/>
    <p:sldLayoutId id="2147483679"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s://www.tensorflow.org/api_docs/python/tf/keras/metrics/F1Score"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hyperlink" Target="https://www.tensorflow.org/tutorials/customization/custom_layers?hl=it" TargetMode="Externa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6.xml.rels><?xml version="1.0" encoding="UTF-8" standalone="yes"?>
<Relationships xmlns="http://schemas.openxmlformats.org/package/2006/relationships"><Relationship Id="rId8" Type="http://schemas.openxmlformats.org/officeDocument/2006/relationships/hyperlink" Target="https://www.tensorflow.org/?hl=it" TargetMode="External"/><Relationship Id="rId3" Type="http://schemas.openxmlformats.org/officeDocument/2006/relationships/hyperlink" Target="https://www.tutorialspoint.com/concurrency_in_python/concurrency_in_python_pool_of_threads.htm" TargetMode="External"/><Relationship Id="rId7" Type="http://schemas.openxmlformats.org/officeDocument/2006/relationships/hyperlink" Target="https://www.tensorflow.org/tutorials/customization/custom_layers?hl=it" TargetMode="External"/><Relationship Id="rId2" Type="http://schemas.openxmlformats.org/officeDocument/2006/relationships/hyperlink" Target="https://pyimagesearch.com/2019/07/08/keras-imagedatagenerator-and-data-augmentation/" TargetMode="External"/><Relationship Id="rId1" Type="http://schemas.openxmlformats.org/officeDocument/2006/relationships/slideLayout" Target="../slideLayouts/slideLayout7.xml"/><Relationship Id="rId6" Type="http://schemas.openxmlformats.org/officeDocument/2006/relationships/hyperlink" Target="https://www.tensorflow.org/api_docs/python/tf/keras/metrics/F1Score" TargetMode="External"/><Relationship Id="rId5" Type="http://schemas.openxmlformats.org/officeDocument/2006/relationships/hyperlink" Target="https://github.com/Kaggle/kagglehub?tab=readme-ov-file#download-dataset" TargetMode="External"/><Relationship Id="rId4" Type="http://schemas.openxmlformats.org/officeDocument/2006/relationships/hyperlink" Target="https://www.tensorflow.org/api_docs/python/tf/keras/callbacks" TargetMode="External"/><Relationship Id="rId9" Type="http://schemas.openxmlformats.org/officeDocument/2006/relationships/hyperlink" Target="https://docs.python.org/3/library/concurrent.futures.html"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chelove4draste/ai-generated-faces" TargetMode="External"/><Relationship Id="rId2" Type="http://schemas.openxmlformats.org/officeDocument/2006/relationships/hyperlink" Target="https://www.kaggle.com/datasets/arnaud58/flickrfaceshq-dataset-ffhq" TargetMode="External"/><Relationship Id="rId1" Type="http://schemas.openxmlformats.org/officeDocument/2006/relationships/slideLayout" Target="../slideLayouts/slideLayout7.xml"/><Relationship Id="rId4" Type="http://schemas.openxmlformats.org/officeDocument/2006/relationships/hyperlink" Target="https://pyimagesearch.com/2019/07/08/keras-imagedatagenerator-and-data-augmentation/" TargetMode="External"/></Relationships>
</file>

<file path=ppt/slides/_rels/slide6.xml.rels><?xml version="1.0" encoding="UTF-8" standalone="yes"?>
<Relationships xmlns="http://schemas.openxmlformats.org/package/2006/relationships"><Relationship Id="rId2" Type="http://schemas.openxmlformats.org/officeDocument/2006/relationships/hyperlink" Target="https://www.tutorialspoint.com/concurrency_in_python/concurrency_in_python_pool_of_threads.htm"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hyperlink" Target="https://www.tensorflow.org/api_docs/python/tf/keras/callbacks" TargetMode="Externa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hyperlink" Target="https://github.com/Kaggle/kagglehub?tab=readme-ov-file#download-dataset"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9"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20" name="Rectangle 11">
            <a:extLst>
              <a:ext uri="{FF2B5EF4-FFF2-40B4-BE49-F238E27FC236}">
                <a16:creationId xmlns:a16="http://schemas.microsoft.com/office/drawing/2014/main" id="{149F9F0F-FB8C-5565-247C-BDCC156B5C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1" name="Rectangle 13">
            <a:extLst>
              <a:ext uri="{FF2B5EF4-FFF2-40B4-BE49-F238E27FC236}">
                <a16:creationId xmlns:a16="http://schemas.microsoft.com/office/drawing/2014/main" id="{ABA4FDDF-F59C-428B-8603-3A86D75931A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Immagine 7">
            <a:extLst>
              <a:ext uri="{FF2B5EF4-FFF2-40B4-BE49-F238E27FC236}">
                <a16:creationId xmlns:a16="http://schemas.microsoft.com/office/drawing/2014/main" id="{1C7AAC79-403D-95D5-0DDB-3CDD63DF8495}"/>
              </a:ext>
            </a:extLst>
          </p:cNvPr>
          <p:cNvPicPr>
            <a:picLocks noChangeAspect="1"/>
          </p:cNvPicPr>
          <p:nvPr/>
        </p:nvPicPr>
        <p:blipFill>
          <a:blip r:embed="rId2"/>
          <a:stretch>
            <a:fillRect/>
          </a:stretch>
        </p:blipFill>
        <p:spPr>
          <a:xfrm>
            <a:off x="6377548" y="1896946"/>
            <a:ext cx="5532904" cy="3064108"/>
          </a:xfrm>
          <a:prstGeom prst="rect">
            <a:avLst/>
          </a:prstGeom>
          <a:ln>
            <a:noFill/>
          </a:ln>
        </p:spPr>
      </p:pic>
      <p:cxnSp>
        <p:nvCxnSpPr>
          <p:cNvPr id="25" name="Connettore diritto 24">
            <a:extLst>
              <a:ext uri="{FF2B5EF4-FFF2-40B4-BE49-F238E27FC236}">
                <a16:creationId xmlns:a16="http://schemas.microsoft.com/office/drawing/2014/main" id="{26081F0C-D1F0-EDFC-3385-E290227D17D9}"/>
              </a:ext>
            </a:extLst>
          </p:cNvPr>
          <p:cNvCxnSpPr>
            <a:cxnSpLocks/>
          </p:cNvCxnSpPr>
          <p:nvPr/>
        </p:nvCxnSpPr>
        <p:spPr>
          <a:xfrm>
            <a:off x="6116320" y="1842552"/>
            <a:ext cx="0" cy="3172894"/>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35" name="CasellaDiTesto 34">
            <a:extLst>
              <a:ext uri="{FF2B5EF4-FFF2-40B4-BE49-F238E27FC236}">
                <a16:creationId xmlns:a16="http://schemas.microsoft.com/office/drawing/2014/main" id="{F20F5F93-B4FC-4751-57F8-0B366E55E289}"/>
              </a:ext>
            </a:extLst>
          </p:cNvPr>
          <p:cNvSpPr txBox="1"/>
          <p:nvPr/>
        </p:nvSpPr>
        <p:spPr>
          <a:xfrm>
            <a:off x="359215" y="2247652"/>
            <a:ext cx="5397890" cy="2800767"/>
          </a:xfrm>
          <a:prstGeom prst="rect">
            <a:avLst/>
          </a:prstGeom>
          <a:noFill/>
        </p:spPr>
        <p:txBody>
          <a:bodyPr wrap="square" rtlCol="0">
            <a:spAutoFit/>
          </a:bodyPr>
          <a:lstStyle/>
          <a:p>
            <a:pPr algn="ctr"/>
            <a:r>
              <a:rPr lang="it-IT" sz="4800" b="1" dirty="0">
                <a:solidFill>
                  <a:srgbClr val="0070C0"/>
                </a:solidFill>
                <a:latin typeface="Cambria" panose="02040503050406030204" pitchFamily="18" charset="0"/>
                <a:ea typeface="Cambria" panose="02040503050406030204" pitchFamily="18" charset="0"/>
              </a:rPr>
              <a:t>Visione Artificiale</a:t>
            </a:r>
          </a:p>
          <a:p>
            <a:pPr algn="ctr"/>
            <a:r>
              <a:rPr lang="it-IT" sz="3600" dirty="0">
                <a:solidFill>
                  <a:srgbClr val="0070C0"/>
                </a:solidFill>
                <a:latin typeface="Cambria" panose="02040503050406030204" pitchFamily="18" charset="0"/>
                <a:ea typeface="Cambria" panose="02040503050406030204" pitchFamily="18" charset="0"/>
              </a:rPr>
              <a:t>~ III </a:t>
            </a:r>
            <a:r>
              <a:rPr lang="it-IT" sz="3600" dirty="0" err="1">
                <a:solidFill>
                  <a:srgbClr val="0070C0"/>
                </a:solidFill>
                <a:latin typeface="Cambria" panose="02040503050406030204" pitchFamily="18" charset="0"/>
                <a:ea typeface="Cambria" panose="02040503050406030204" pitchFamily="18" charset="0"/>
              </a:rPr>
              <a:t>Assignment</a:t>
            </a:r>
            <a:r>
              <a:rPr lang="it-IT" sz="3600" dirty="0">
                <a:solidFill>
                  <a:srgbClr val="0070C0"/>
                </a:solidFill>
                <a:latin typeface="Cambria" panose="02040503050406030204" pitchFamily="18" charset="0"/>
                <a:ea typeface="Cambria" panose="02040503050406030204" pitchFamily="18" charset="0"/>
              </a:rPr>
              <a:t> ~</a:t>
            </a:r>
          </a:p>
          <a:p>
            <a:pPr algn="ctr"/>
            <a:endParaRPr lang="it-IT" sz="3600" dirty="0">
              <a:solidFill>
                <a:srgbClr val="0070C0"/>
              </a:solidFill>
              <a:latin typeface="Cambria" panose="02040503050406030204" pitchFamily="18" charset="0"/>
              <a:ea typeface="Cambria" panose="02040503050406030204" pitchFamily="18" charset="0"/>
            </a:endParaRPr>
          </a:p>
          <a:p>
            <a:pPr algn="ctr"/>
            <a:r>
              <a:rPr lang="it-IT" sz="2800" b="1" dirty="0">
                <a:solidFill>
                  <a:srgbClr val="0070C0"/>
                </a:solidFill>
                <a:latin typeface="Cambria" panose="02040503050406030204" pitchFamily="18" charset="0"/>
                <a:ea typeface="Cambria" panose="02040503050406030204" pitchFamily="18" charset="0"/>
              </a:rPr>
              <a:t>Face </a:t>
            </a:r>
            <a:r>
              <a:rPr lang="it-IT" sz="2800" b="1" dirty="0" err="1">
                <a:solidFill>
                  <a:srgbClr val="0070C0"/>
                </a:solidFill>
                <a:latin typeface="Cambria" panose="02040503050406030204" pitchFamily="18" charset="0"/>
                <a:ea typeface="Cambria" panose="02040503050406030204" pitchFamily="18" charset="0"/>
              </a:rPr>
              <a:t>classification</a:t>
            </a:r>
            <a:endParaRPr lang="it-IT" sz="2800" b="1" dirty="0">
              <a:solidFill>
                <a:srgbClr val="0070C0"/>
              </a:solidFill>
              <a:latin typeface="Cambria" panose="02040503050406030204" pitchFamily="18" charset="0"/>
              <a:ea typeface="Cambria" panose="02040503050406030204" pitchFamily="18" charset="0"/>
            </a:endParaRPr>
          </a:p>
          <a:p>
            <a:pPr algn="ctr"/>
            <a:r>
              <a:rPr lang="it-IT" sz="2800" b="1" dirty="0">
                <a:solidFill>
                  <a:srgbClr val="0070C0"/>
                </a:solidFill>
                <a:latin typeface="Cambria" panose="02040503050406030204" pitchFamily="18" charset="0"/>
                <a:ea typeface="Cambria" panose="02040503050406030204" pitchFamily="18" charset="0"/>
              </a:rPr>
              <a:t>with Deep Learning </a:t>
            </a:r>
            <a:endParaRPr lang="it-IT" sz="2000" b="1" dirty="0">
              <a:solidFill>
                <a:srgbClr val="0070C0"/>
              </a:solidFill>
              <a:latin typeface="Cambria" panose="02040503050406030204" pitchFamily="18" charset="0"/>
              <a:ea typeface="Cambria" panose="02040503050406030204" pitchFamily="18" charset="0"/>
            </a:endParaRPr>
          </a:p>
        </p:txBody>
      </p:sp>
      <p:cxnSp>
        <p:nvCxnSpPr>
          <p:cNvPr id="44" name="Connettore diritto 43">
            <a:extLst>
              <a:ext uri="{FF2B5EF4-FFF2-40B4-BE49-F238E27FC236}">
                <a16:creationId xmlns:a16="http://schemas.microsoft.com/office/drawing/2014/main" id="{B746C652-6DCC-3867-84C0-E53037E9189A}"/>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48" name="Connettore diritto 47">
            <a:extLst>
              <a:ext uri="{FF2B5EF4-FFF2-40B4-BE49-F238E27FC236}">
                <a16:creationId xmlns:a16="http://schemas.microsoft.com/office/drawing/2014/main" id="{A6B953B4-662A-8705-26B4-23D59ACC51D5}"/>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50" name="Connettore diritto 49">
            <a:extLst>
              <a:ext uri="{FF2B5EF4-FFF2-40B4-BE49-F238E27FC236}">
                <a16:creationId xmlns:a16="http://schemas.microsoft.com/office/drawing/2014/main" id="{AC1B717F-B3A6-FA6C-0912-A6D0BCD7CB6F}"/>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51" name="Connettore diritto 50">
            <a:extLst>
              <a:ext uri="{FF2B5EF4-FFF2-40B4-BE49-F238E27FC236}">
                <a16:creationId xmlns:a16="http://schemas.microsoft.com/office/drawing/2014/main" id="{DDDB64F9-2ADA-8FEC-BEA0-4A80DD8901AB}"/>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52" name="CasellaDiTesto 51">
            <a:extLst>
              <a:ext uri="{FF2B5EF4-FFF2-40B4-BE49-F238E27FC236}">
                <a16:creationId xmlns:a16="http://schemas.microsoft.com/office/drawing/2014/main" id="{8D7A8E79-8F4A-2852-30CA-C082B50C8B45}"/>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53" name="CasellaDiTesto 52">
            <a:extLst>
              <a:ext uri="{FF2B5EF4-FFF2-40B4-BE49-F238E27FC236}">
                <a16:creationId xmlns:a16="http://schemas.microsoft.com/office/drawing/2014/main" id="{F3784D08-A4D7-88C3-3510-4ACC3F73AE1F}"/>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 </a:t>
            </a:r>
          </a:p>
        </p:txBody>
      </p:sp>
      <p:sp>
        <p:nvSpPr>
          <p:cNvPr id="54" name="CasellaDiTesto 53">
            <a:extLst>
              <a:ext uri="{FF2B5EF4-FFF2-40B4-BE49-F238E27FC236}">
                <a16:creationId xmlns:a16="http://schemas.microsoft.com/office/drawing/2014/main" id="{6F9503CC-3F9E-9839-0F24-32D47F1CC0AB}"/>
              </a:ext>
            </a:extLst>
          </p:cNvPr>
          <p:cNvSpPr txBox="1"/>
          <p:nvPr/>
        </p:nvSpPr>
        <p:spPr>
          <a:xfrm>
            <a:off x="281549" y="6482080"/>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 </a:t>
            </a:r>
          </a:p>
        </p:txBody>
      </p:sp>
      <p:sp>
        <p:nvSpPr>
          <p:cNvPr id="55" name="CasellaDiTesto 54">
            <a:extLst>
              <a:ext uri="{FF2B5EF4-FFF2-40B4-BE49-F238E27FC236}">
                <a16:creationId xmlns:a16="http://schemas.microsoft.com/office/drawing/2014/main" id="{42ADCDE2-90D1-2D69-BC0A-6163BBE8CF50}"/>
              </a:ext>
            </a:extLst>
          </p:cNvPr>
          <p:cNvSpPr txBox="1"/>
          <p:nvPr/>
        </p:nvSpPr>
        <p:spPr>
          <a:xfrm>
            <a:off x="281549" y="-6587"/>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23362965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CAC708-C002-AFA4-D1DE-717CF4A5ACC2}"/>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4C1F83BD-E2BD-C773-9A42-3D7A8D34B32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8BD72EA5-A716-3A2B-D463-FEBF23163F2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18E7E6FE-9D0C-648E-8ABA-5C19B34F04A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77FAEA05-79DF-A860-AF14-0A3BEF994E40}"/>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F5C82E96-EDB9-D698-00B5-26B66B2A456B}"/>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8436F8E6-9BBD-9F0D-2C49-EDF86291A8B1}"/>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C10EBFBF-44BB-14DC-0A23-49009847694A}"/>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89EC4F09-A0E6-0EDB-258B-56CC4115A533}"/>
              </a:ext>
            </a:extLst>
          </p:cNvPr>
          <p:cNvSpPr txBox="1"/>
          <p:nvPr/>
        </p:nvSpPr>
        <p:spPr>
          <a:xfrm>
            <a:off x="281548" y="6482080"/>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9</a:t>
            </a:r>
          </a:p>
        </p:txBody>
      </p:sp>
      <p:sp>
        <p:nvSpPr>
          <p:cNvPr id="13" name="CasellaDiTesto 12">
            <a:extLst>
              <a:ext uri="{FF2B5EF4-FFF2-40B4-BE49-F238E27FC236}">
                <a16:creationId xmlns:a16="http://schemas.microsoft.com/office/drawing/2014/main" id="{B121AB13-F4BE-E9C2-927B-E9203801EA80}"/>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BEBCBB18-9924-83D1-4016-7425E7472158}"/>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Costruzione dei modelli</a:t>
            </a:r>
          </a:p>
        </p:txBody>
      </p:sp>
      <p:sp>
        <p:nvSpPr>
          <p:cNvPr id="15" name="CasellaDiTesto 14">
            <a:extLst>
              <a:ext uri="{FF2B5EF4-FFF2-40B4-BE49-F238E27FC236}">
                <a16:creationId xmlns:a16="http://schemas.microsoft.com/office/drawing/2014/main" id="{1F7113E7-A31F-C6B6-EB94-2AB1C596AE3F}"/>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3 – Costruzione della classe</a:t>
            </a:r>
          </a:p>
        </p:txBody>
      </p:sp>
      <p:sp>
        <p:nvSpPr>
          <p:cNvPr id="16" name="CasellaDiTesto 15">
            <a:extLst>
              <a:ext uri="{FF2B5EF4-FFF2-40B4-BE49-F238E27FC236}">
                <a16:creationId xmlns:a16="http://schemas.microsoft.com/office/drawing/2014/main" id="{9F1850A8-4F04-8B7F-DFEB-9CE9D17A2F9F}"/>
              </a:ext>
            </a:extLst>
          </p:cNvPr>
          <p:cNvSpPr txBox="1"/>
          <p:nvPr/>
        </p:nvSpPr>
        <p:spPr>
          <a:xfrm>
            <a:off x="281542" y="1195666"/>
            <a:ext cx="11628903" cy="830997"/>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Per il sotto-problema 4. si è implementato il metodo </a:t>
            </a:r>
            <a:r>
              <a:rPr lang="it-IT" sz="1600" dirty="0">
                <a:solidFill>
                  <a:srgbClr val="0070C0"/>
                </a:solidFill>
                <a:latin typeface="Consolas" panose="020B0609020204030204" pitchFamily="49" charset="0"/>
                <a:ea typeface="Cambria" panose="02040503050406030204" pitchFamily="18" charset="0"/>
              </a:rPr>
              <a:t>__</a:t>
            </a:r>
            <a:r>
              <a:rPr lang="it-IT" sz="1600" dirty="0" err="1">
                <a:solidFill>
                  <a:srgbClr val="0070C0"/>
                </a:solidFill>
                <a:latin typeface="Consolas" panose="020B0609020204030204" pitchFamily="49" charset="0"/>
                <a:ea typeface="Cambria" panose="02040503050406030204" pitchFamily="18" charset="0"/>
              </a:rPr>
              <a:t>build_model</a:t>
            </a:r>
            <a:r>
              <a:rPr lang="it-IT" sz="1600" dirty="0">
                <a:solidFill>
                  <a:srgbClr val="0070C0"/>
                </a:solidFill>
                <a:latin typeface="Consolas" panose="020B0609020204030204" pitchFamily="49" charset="0"/>
                <a:ea typeface="Cambria" panose="02040503050406030204" pitchFamily="18" charset="0"/>
              </a:rPr>
              <a:t>()</a:t>
            </a:r>
            <a:r>
              <a:rPr lang="it-IT" sz="1600" dirty="0">
                <a:solidFill>
                  <a:srgbClr val="0070C0"/>
                </a:solidFill>
                <a:latin typeface="Cambria" panose="02040503050406030204" pitchFamily="18" charset="0"/>
                <a:ea typeface="Cambria" panose="02040503050406030204" pitchFamily="18" charset="0"/>
              </a:rPr>
              <a:t>,  il quale si occupa di costruire il modello, con o senza il meccanismo di attenzione, richiesto con la variabile di classe </a:t>
            </a:r>
            <a:r>
              <a:rPr lang="it-IT" sz="1600" dirty="0" err="1">
                <a:solidFill>
                  <a:srgbClr val="0070C0"/>
                </a:solidFill>
                <a:latin typeface="Consolas" panose="020B0609020204030204" pitchFamily="49" charset="0"/>
                <a:ea typeface="Cambria" panose="02040503050406030204" pitchFamily="18" charset="0"/>
              </a:rPr>
              <a:t>attention</a:t>
            </a:r>
            <a:r>
              <a:rPr lang="it-IT" sz="1600" dirty="0">
                <a:solidFill>
                  <a:srgbClr val="0070C0"/>
                </a:solidFill>
                <a:latin typeface="Cambria" panose="02040503050406030204" pitchFamily="18" charset="0"/>
                <a:ea typeface="Cambria" panose="02040503050406030204" pitchFamily="18" charset="0"/>
              </a:rPr>
              <a:t>. La costruzione del modello avviene facendo uso dei </a:t>
            </a:r>
            <a:r>
              <a:rPr lang="it-IT" sz="1600" dirty="0" err="1">
                <a:solidFill>
                  <a:srgbClr val="0070C0"/>
                </a:solidFill>
                <a:latin typeface="Cambria" panose="02040503050406030204" pitchFamily="18" charset="0"/>
                <a:ea typeface="Cambria" panose="02040503050406030204" pitchFamily="18" charset="0"/>
              </a:rPr>
              <a:t>layer</a:t>
            </a:r>
            <a:r>
              <a:rPr lang="it-IT" sz="1600" dirty="0">
                <a:solidFill>
                  <a:srgbClr val="0070C0"/>
                </a:solidFill>
                <a:latin typeface="Cambria" panose="02040503050406030204" pitchFamily="18" charset="0"/>
                <a:ea typeface="Cambria" panose="02040503050406030204" pitchFamily="18" charset="0"/>
              </a:rPr>
              <a:t> forniti dalla libreria </a:t>
            </a:r>
            <a:r>
              <a:rPr lang="it-IT" sz="1600" dirty="0" err="1">
                <a:solidFill>
                  <a:srgbClr val="0070C0"/>
                </a:solidFill>
                <a:latin typeface="Consolas" panose="020B0609020204030204" pitchFamily="49" charset="0"/>
                <a:ea typeface="Cambria" panose="02040503050406030204" pitchFamily="18" charset="0"/>
              </a:rPr>
              <a:t>keras</a:t>
            </a:r>
            <a:r>
              <a:rPr lang="it-IT" sz="1600" dirty="0">
                <a:solidFill>
                  <a:srgbClr val="0070C0"/>
                </a:solidFill>
                <a:latin typeface="Cambria" panose="02040503050406030204" pitchFamily="18" charset="0"/>
                <a:ea typeface="Cambria" panose="02040503050406030204" pitchFamily="18" charset="0"/>
              </a:rPr>
              <a:t> di </a:t>
            </a:r>
            <a:r>
              <a:rPr lang="it-IT" sz="1600" dirty="0" err="1">
                <a:solidFill>
                  <a:srgbClr val="0070C0"/>
                </a:solidFill>
                <a:latin typeface="Consolas" panose="020B0609020204030204" pitchFamily="49" charset="0"/>
                <a:ea typeface="Cambria" panose="02040503050406030204" pitchFamily="18" charset="0"/>
              </a:rPr>
              <a:t>tensorflow</a:t>
            </a:r>
            <a:r>
              <a:rPr lang="it-IT" sz="1600" dirty="0">
                <a:solidFill>
                  <a:srgbClr val="0070C0"/>
                </a:solidFill>
                <a:latin typeface="Cambria" panose="02040503050406030204" pitchFamily="18" charset="0"/>
                <a:ea typeface="Cambria" panose="02040503050406030204" pitchFamily="18" charset="0"/>
              </a:rPr>
              <a:t>.</a:t>
            </a:r>
          </a:p>
        </p:txBody>
      </p:sp>
      <p:sp>
        <p:nvSpPr>
          <p:cNvPr id="17" name="CasellaDiTesto 16">
            <a:extLst>
              <a:ext uri="{FF2B5EF4-FFF2-40B4-BE49-F238E27FC236}">
                <a16:creationId xmlns:a16="http://schemas.microsoft.com/office/drawing/2014/main" id="{97604081-541A-6B4A-46E4-A5DCE9B7BFC6}"/>
              </a:ext>
            </a:extLst>
          </p:cNvPr>
          <p:cNvSpPr txBox="1"/>
          <p:nvPr/>
        </p:nvSpPr>
        <p:spPr>
          <a:xfrm>
            <a:off x="281547" y="738665"/>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dirty="0" err="1">
                <a:solidFill>
                  <a:srgbClr val="DCDCAA"/>
                </a:solidFill>
                <a:latin typeface="Consolas" panose="020B0609020204030204" pitchFamily="49" charset="0"/>
              </a:rPr>
              <a:t>build_model</a:t>
            </a:r>
            <a:r>
              <a:rPr lang="it-IT"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self</a:t>
            </a:r>
            <a:r>
              <a:rPr lang="it-IT" sz="1600" b="0" dirty="0">
                <a:solidFill>
                  <a:srgbClr val="D4D4D4"/>
                </a:solidFill>
                <a:effectLst/>
                <a:latin typeface="Consolas" panose="020B0609020204030204" pitchFamily="49" charset="0"/>
              </a:rPr>
              <a:t>):</a:t>
            </a:r>
          </a:p>
        </p:txBody>
      </p:sp>
      <p:sp>
        <p:nvSpPr>
          <p:cNvPr id="9" name="CasellaDiTesto 8">
            <a:extLst>
              <a:ext uri="{FF2B5EF4-FFF2-40B4-BE49-F238E27FC236}">
                <a16:creationId xmlns:a16="http://schemas.microsoft.com/office/drawing/2014/main" id="{4F0DCA24-6DEF-8825-4BFC-7AF5B0660CAC}"/>
              </a:ext>
            </a:extLst>
          </p:cNvPr>
          <p:cNvSpPr txBox="1"/>
          <p:nvPr/>
        </p:nvSpPr>
        <p:spPr>
          <a:xfrm>
            <a:off x="281544" y="2490251"/>
            <a:ext cx="11628903" cy="3831818"/>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Questo metodo, in supporto a quello precedente, si occupa di configurare e compilare i parametri essenziali per l'addestramento del modello. In particolare le configurazioni sono le seguenti:</a:t>
            </a:r>
          </a:p>
          <a:p>
            <a:pPr marL="285750" indent="-285750" algn="just">
              <a:spcAft>
                <a:spcPts val="600"/>
              </a:spcAft>
              <a:buFont typeface="Arial" panose="020B0604020202020204" pitchFamily="34" charset="0"/>
              <a:buChar char="•"/>
            </a:pPr>
            <a:r>
              <a:rPr lang="it-IT" sz="1600" dirty="0" err="1">
                <a:solidFill>
                  <a:srgbClr val="0070C0"/>
                </a:solidFill>
                <a:latin typeface="Cambria" panose="02040503050406030204" pitchFamily="18" charset="0"/>
                <a:ea typeface="Cambria" panose="02040503050406030204" pitchFamily="18" charset="0"/>
              </a:rPr>
              <a:t>Optimizer</a:t>
            </a:r>
            <a:r>
              <a:rPr lang="it-IT" sz="1600" dirty="0">
                <a:solidFill>
                  <a:srgbClr val="0070C0"/>
                </a:solidFill>
                <a:latin typeface="Cambria" panose="02040503050406030204" pitchFamily="18" charset="0"/>
                <a:ea typeface="Cambria" panose="02040503050406030204" pitchFamily="18" charset="0"/>
              </a:rPr>
              <a:t>, </a:t>
            </a:r>
            <a:r>
              <a:rPr lang="it-IT" sz="1600" dirty="0">
                <a:solidFill>
                  <a:srgbClr val="0070C0"/>
                </a:solidFill>
                <a:latin typeface="Consolas" panose="020B0609020204030204" pitchFamily="49" charset="0"/>
                <a:ea typeface="Cambria" panose="02040503050406030204" pitchFamily="18" charset="0"/>
              </a:rPr>
              <a:t>Adam</a:t>
            </a:r>
            <a:r>
              <a:rPr lang="it-IT" sz="1600" dirty="0">
                <a:solidFill>
                  <a:srgbClr val="0070C0"/>
                </a:solidFill>
                <a:latin typeface="Cambria" panose="02040503050406030204" pitchFamily="18" charset="0"/>
                <a:ea typeface="Cambria" panose="02040503050406030204" pitchFamily="18" charset="0"/>
              </a:rPr>
              <a:t>, con learning rate di 10e-5;</a:t>
            </a: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rPr>
              <a:t>Loss </a:t>
            </a:r>
            <a:r>
              <a:rPr lang="it-IT" sz="1600" dirty="0" err="1">
                <a:solidFill>
                  <a:srgbClr val="0070C0"/>
                </a:solidFill>
                <a:latin typeface="Cambria" panose="02040503050406030204" pitchFamily="18" charset="0"/>
                <a:ea typeface="Cambria" panose="02040503050406030204" pitchFamily="18" charset="0"/>
              </a:rPr>
              <a:t>Function</a:t>
            </a:r>
            <a:r>
              <a:rPr lang="it-IT" sz="1600" dirty="0">
                <a:solidFill>
                  <a:srgbClr val="0070C0"/>
                </a:solidFill>
                <a:latin typeface="Cambria" panose="02040503050406030204" pitchFamily="18" charset="0"/>
                <a:ea typeface="Cambria" panose="02040503050406030204" pitchFamily="18" charset="0"/>
              </a:rPr>
              <a:t>, </a:t>
            </a:r>
            <a:r>
              <a:rPr lang="it-IT" sz="1600" dirty="0" err="1">
                <a:solidFill>
                  <a:srgbClr val="0070C0"/>
                </a:solidFill>
                <a:latin typeface="Consolas" panose="020B0609020204030204" pitchFamily="49" charset="0"/>
                <a:ea typeface="Cambria" panose="02040503050406030204" pitchFamily="18" charset="0"/>
              </a:rPr>
              <a:t>binary_crossentropy</a:t>
            </a:r>
            <a:r>
              <a:rPr lang="it-IT" sz="1600" dirty="0">
                <a:solidFill>
                  <a:srgbClr val="0070C0"/>
                </a:solidFill>
                <a:latin typeface="Cambria" panose="02040503050406030204" pitchFamily="18" charset="0"/>
                <a:ea typeface="Cambria" panose="02040503050406030204" pitchFamily="18" charset="0"/>
              </a:rPr>
              <a:t>, ideale per classificazione binaria;</a:t>
            </a: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rPr>
              <a:t>Metriche, come richiesto dal problema: </a:t>
            </a:r>
            <a:r>
              <a:rPr lang="it-IT" sz="1600" dirty="0" err="1">
                <a:solidFill>
                  <a:srgbClr val="0070C0"/>
                </a:solidFill>
                <a:latin typeface="Consolas" panose="020B0609020204030204" pitchFamily="49" charset="0"/>
                <a:ea typeface="Cambria" panose="02040503050406030204" pitchFamily="18" charset="0"/>
              </a:rPr>
              <a:t>accuracy</a:t>
            </a:r>
            <a:r>
              <a:rPr lang="it-IT" sz="1600" dirty="0">
                <a:solidFill>
                  <a:srgbClr val="0070C0"/>
                </a:solidFill>
                <a:latin typeface="Cambria" panose="02040503050406030204" pitchFamily="18" charset="0"/>
                <a:ea typeface="Cambria" panose="02040503050406030204" pitchFamily="18" charset="0"/>
              </a:rPr>
              <a:t>, </a:t>
            </a:r>
            <a:r>
              <a:rPr lang="it-IT" sz="1600" dirty="0" err="1">
                <a:solidFill>
                  <a:srgbClr val="0070C0"/>
                </a:solidFill>
                <a:latin typeface="Consolas" panose="020B0609020204030204" pitchFamily="49" charset="0"/>
                <a:ea typeface="Cambria" panose="02040503050406030204" pitchFamily="18" charset="0"/>
              </a:rPr>
              <a:t>precision</a:t>
            </a:r>
            <a:r>
              <a:rPr lang="it-IT" sz="1600" dirty="0">
                <a:solidFill>
                  <a:srgbClr val="0070C0"/>
                </a:solidFill>
                <a:latin typeface="Cambria" panose="02040503050406030204" pitchFamily="18" charset="0"/>
                <a:ea typeface="Cambria" panose="02040503050406030204" pitchFamily="18" charset="0"/>
              </a:rPr>
              <a:t>, </a:t>
            </a:r>
            <a:r>
              <a:rPr lang="it-IT" sz="1600" dirty="0">
                <a:solidFill>
                  <a:srgbClr val="0070C0"/>
                </a:solidFill>
                <a:latin typeface="Consolas" panose="020B0609020204030204" pitchFamily="49" charset="0"/>
                <a:ea typeface="Cambria" panose="02040503050406030204" pitchFamily="18" charset="0"/>
              </a:rPr>
              <a:t>recall</a:t>
            </a:r>
            <a:r>
              <a:rPr lang="it-IT" sz="1600" dirty="0">
                <a:solidFill>
                  <a:srgbClr val="0070C0"/>
                </a:solidFill>
                <a:latin typeface="Cambria" panose="02040503050406030204" pitchFamily="18" charset="0"/>
                <a:ea typeface="Cambria" panose="02040503050406030204" pitchFamily="18" charset="0"/>
              </a:rPr>
              <a:t> e </a:t>
            </a:r>
            <a:r>
              <a:rPr lang="it-IT" sz="1600" dirty="0">
                <a:solidFill>
                  <a:srgbClr val="0070C0"/>
                </a:solidFill>
                <a:latin typeface="Consolas" panose="020B0609020204030204" pitchFamily="49" charset="0"/>
                <a:ea typeface="Cambria" panose="02040503050406030204" pitchFamily="18" charset="0"/>
              </a:rPr>
              <a:t>f1_score</a:t>
            </a:r>
            <a:r>
              <a:rPr lang="it-IT" sz="1600" dirty="0">
                <a:solidFill>
                  <a:srgbClr val="0070C0"/>
                </a:solidFill>
                <a:latin typeface="Cambria" panose="02040503050406030204" pitchFamily="18" charset="0"/>
                <a:ea typeface="Cambria" panose="02040503050406030204" pitchFamily="18" charset="0"/>
              </a:rPr>
              <a:t> (metrica custom)</a:t>
            </a:r>
          </a:p>
          <a:p>
            <a:pPr marL="0" lvl="1" algn="just">
              <a:spcAft>
                <a:spcPts val="600"/>
              </a:spcAft>
            </a:pPr>
            <a:endParaRPr lang="it-IT" sz="1600" dirty="0">
              <a:solidFill>
                <a:srgbClr val="0070C0"/>
              </a:solidFill>
              <a:latin typeface="Cambria" panose="02040503050406030204" pitchFamily="18" charset="0"/>
              <a:ea typeface="Cambria" panose="02040503050406030204" pitchFamily="18" charset="0"/>
            </a:endParaRPr>
          </a:p>
          <a:p>
            <a:pPr marL="0" lvl="1" algn="just">
              <a:spcAft>
                <a:spcPts val="600"/>
              </a:spcAft>
            </a:pPr>
            <a:r>
              <a:rPr lang="it-IT" sz="1600" dirty="0">
                <a:solidFill>
                  <a:srgbClr val="0070C0"/>
                </a:solidFill>
                <a:latin typeface="Cambria" panose="02040503050406030204" pitchFamily="18" charset="0"/>
                <a:ea typeface="Cambria" panose="02040503050406030204" pitchFamily="18" charset="0"/>
              </a:rPr>
              <a:t>Nonostante la metrica F1-Score fosse fornita dalla libreria di </a:t>
            </a:r>
            <a:r>
              <a:rPr lang="it-IT" sz="1600" dirty="0" err="1">
                <a:solidFill>
                  <a:srgbClr val="0070C0"/>
                </a:solidFill>
                <a:latin typeface="Consolas" panose="020B0609020204030204" pitchFamily="49" charset="0"/>
                <a:ea typeface="Cambria" panose="02040503050406030204" pitchFamily="18" charset="0"/>
              </a:rPr>
              <a:t>keras</a:t>
            </a:r>
            <a:r>
              <a:rPr lang="it-IT" sz="1600" dirty="0">
                <a:solidFill>
                  <a:srgbClr val="0070C0"/>
                </a:solidFill>
                <a:latin typeface="Cambria" panose="02040503050406030204" pitchFamily="18" charset="0"/>
                <a:ea typeface="Cambria" panose="02040503050406030204" pitchFamily="18" charset="0"/>
              </a:rPr>
              <a:t>, è stata ricostruita come metrica </a:t>
            </a:r>
            <a:r>
              <a:rPr lang="it-IT" sz="1600" baseline="30000" dirty="0">
                <a:solidFill>
                  <a:srgbClr val="0070C0"/>
                </a:solidFill>
                <a:latin typeface="Cambria" panose="02040503050406030204" pitchFamily="18" charset="0"/>
                <a:ea typeface="Cambria" panose="02040503050406030204" pitchFamily="18" charset="0"/>
                <a:hlinkClick r:id="rId2"/>
              </a:rPr>
              <a:t>[5]</a:t>
            </a:r>
            <a:r>
              <a:rPr lang="it-IT" sz="1600" dirty="0">
                <a:solidFill>
                  <a:srgbClr val="0070C0"/>
                </a:solidFill>
                <a:latin typeface="Cambria" panose="02040503050406030204" pitchFamily="18" charset="0"/>
                <a:ea typeface="Cambria" panose="02040503050406030204" pitchFamily="18" charset="0"/>
              </a:rPr>
              <a:t>custom in un modulo a parte, </a:t>
            </a:r>
            <a:r>
              <a:rPr lang="it-IT" sz="1600" dirty="0">
                <a:solidFill>
                  <a:srgbClr val="0070C0"/>
                </a:solidFill>
                <a:latin typeface="Consolas" panose="020B0609020204030204" pitchFamily="49" charset="0"/>
                <a:ea typeface="Cambria" panose="02040503050406030204" pitchFamily="18" charset="0"/>
              </a:rPr>
              <a:t>F1Score</a:t>
            </a:r>
            <a:r>
              <a:rPr lang="it-IT" sz="1600" dirty="0">
                <a:solidFill>
                  <a:srgbClr val="0070C0"/>
                </a:solidFill>
                <a:latin typeface="Cambria" panose="02040503050406030204" pitchFamily="18" charset="0"/>
                <a:ea typeface="Cambria" panose="02040503050406030204" pitchFamily="18" charset="0"/>
              </a:rPr>
              <a:t>, in quanto </a:t>
            </a:r>
            <a:r>
              <a:rPr lang="it-IT" sz="1600" dirty="0" err="1">
                <a:solidFill>
                  <a:srgbClr val="0070C0"/>
                </a:solidFill>
                <a:latin typeface="Cambria" panose="02040503050406030204" pitchFamily="18" charset="0"/>
                <a:ea typeface="Cambria" panose="02040503050406030204" pitchFamily="18" charset="0"/>
              </a:rPr>
              <a:t>keras</a:t>
            </a:r>
            <a:r>
              <a:rPr lang="it-IT" sz="1600" dirty="0">
                <a:solidFill>
                  <a:srgbClr val="0070C0"/>
                </a:solidFill>
                <a:latin typeface="Cambria" panose="02040503050406030204" pitchFamily="18" charset="0"/>
                <a:ea typeface="Cambria" panose="02040503050406030204" pitchFamily="18" charset="0"/>
              </a:rPr>
              <a:t> </a:t>
            </a:r>
            <a:r>
              <a:rPr lang="it-IT" altLang="it-IT" sz="1600" dirty="0">
                <a:solidFill>
                  <a:srgbClr val="0070C0"/>
                </a:solidFill>
                <a:latin typeface="Cambria" panose="02040503050406030204" pitchFamily="18" charset="0"/>
                <a:ea typeface="Cambria" panose="02040503050406030204" pitchFamily="18" charset="0"/>
              </a:rPr>
              <a:t>è pensata principalmente per la classificazione </a:t>
            </a:r>
            <a:r>
              <a:rPr lang="it-IT" altLang="it-IT" sz="1600" dirty="0" err="1">
                <a:solidFill>
                  <a:srgbClr val="0070C0"/>
                </a:solidFill>
                <a:latin typeface="Cambria" panose="02040503050406030204" pitchFamily="18" charset="0"/>
                <a:ea typeface="Cambria" panose="02040503050406030204" pitchFamily="18" charset="0"/>
              </a:rPr>
              <a:t>multiclasse</a:t>
            </a:r>
            <a:r>
              <a:rPr lang="it-IT" altLang="it-IT" sz="1600" dirty="0">
                <a:solidFill>
                  <a:srgbClr val="0070C0"/>
                </a:solidFill>
                <a:latin typeface="Cambria" panose="02040503050406030204" pitchFamily="18" charset="0"/>
                <a:ea typeface="Cambria" panose="02040503050406030204" pitchFamily="18" charset="0"/>
              </a:rPr>
              <a:t> o </a:t>
            </a:r>
            <a:r>
              <a:rPr lang="it-IT" altLang="it-IT" sz="1600" dirty="0" err="1">
                <a:solidFill>
                  <a:srgbClr val="0070C0"/>
                </a:solidFill>
                <a:latin typeface="Cambria" panose="02040503050406030204" pitchFamily="18" charset="0"/>
                <a:ea typeface="Cambria" panose="02040503050406030204" pitchFamily="18" charset="0"/>
              </a:rPr>
              <a:t>multilabel</a:t>
            </a:r>
            <a:r>
              <a:rPr lang="it-IT" altLang="it-IT" sz="1600" dirty="0">
                <a:solidFill>
                  <a:srgbClr val="0070C0"/>
                </a:solidFill>
                <a:latin typeface="Cambria" panose="02040503050406030204" pitchFamily="18" charset="0"/>
                <a:ea typeface="Cambria" panose="02040503050406030204" pitchFamily="18" charset="0"/>
              </a:rPr>
              <a:t>, e noi stiamo gestendo una classificazione binaria. In particolare </a:t>
            </a:r>
            <a:r>
              <a:rPr lang="it-IT" altLang="it-IT" sz="1600" dirty="0" err="1">
                <a:solidFill>
                  <a:srgbClr val="0070C0"/>
                </a:solidFill>
                <a:latin typeface="Cambria" panose="02040503050406030204" pitchFamily="18" charset="0"/>
                <a:ea typeface="Cambria" panose="02040503050406030204" pitchFamily="18" charset="0"/>
              </a:rPr>
              <a:t>keras</a:t>
            </a:r>
            <a:r>
              <a:rPr lang="it-IT" altLang="it-IT" sz="1600" dirty="0">
                <a:solidFill>
                  <a:srgbClr val="0070C0"/>
                </a:solidFill>
                <a:latin typeface="Cambria" panose="02040503050406030204" pitchFamily="18" charset="0"/>
                <a:ea typeface="Cambria" panose="02040503050406030204" pitchFamily="18" charset="0"/>
              </a:rPr>
              <a:t>: richiede </a:t>
            </a:r>
            <a:r>
              <a:rPr lang="it-IT" altLang="it-IT" sz="1600" dirty="0" err="1">
                <a:solidFill>
                  <a:srgbClr val="0070C0"/>
                </a:solidFill>
                <a:latin typeface="Consolas" panose="020B0609020204030204" pitchFamily="49" charset="0"/>
                <a:ea typeface="Cambria" panose="02040503050406030204" pitchFamily="18" charset="0"/>
              </a:rPr>
              <a:t>num_classes</a:t>
            </a:r>
            <a:r>
              <a:rPr lang="it-IT" altLang="it-IT" sz="1600" dirty="0">
                <a:solidFill>
                  <a:srgbClr val="0070C0"/>
                </a:solidFill>
                <a:latin typeface="Consolas" panose="020B0609020204030204" pitchFamily="49" charset="0"/>
                <a:ea typeface="Cambria" panose="02040503050406030204" pitchFamily="18" charset="0"/>
              </a:rPr>
              <a:t> &gt; 1</a:t>
            </a:r>
            <a:r>
              <a:rPr lang="it-IT" altLang="it-IT" sz="1600" dirty="0">
                <a:solidFill>
                  <a:srgbClr val="0070C0"/>
                </a:solidFill>
                <a:latin typeface="Cambria" panose="02040503050406030204" pitchFamily="18" charset="0"/>
                <a:ea typeface="Cambria" panose="02040503050406030204" pitchFamily="18" charset="0"/>
              </a:rPr>
              <a:t> (es. </a:t>
            </a:r>
            <a:r>
              <a:rPr lang="it-IT" altLang="it-IT" sz="1600" dirty="0" err="1">
                <a:solidFill>
                  <a:srgbClr val="0070C0"/>
                </a:solidFill>
                <a:latin typeface="Consolas" panose="020B0609020204030204" pitchFamily="49" charset="0"/>
                <a:ea typeface="Cambria" panose="02040503050406030204" pitchFamily="18" charset="0"/>
              </a:rPr>
              <a:t>num_classes</a:t>
            </a:r>
            <a:r>
              <a:rPr lang="it-IT" altLang="it-IT" sz="1600" dirty="0">
                <a:solidFill>
                  <a:srgbClr val="0070C0"/>
                </a:solidFill>
                <a:latin typeface="Consolas" panose="020B0609020204030204" pitchFamily="49" charset="0"/>
                <a:ea typeface="Cambria" panose="02040503050406030204" pitchFamily="18" charset="0"/>
              </a:rPr>
              <a:t> = 2 </a:t>
            </a:r>
            <a:r>
              <a:rPr lang="it-IT" altLang="it-IT" sz="1600" dirty="0">
                <a:solidFill>
                  <a:srgbClr val="0070C0"/>
                </a:solidFill>
                <a:latin typeface="Cambria" panose="02040503050406030204" pitchFamily="18" charset="0"/>
                <a:ea typeface="Cambria" panose="02040503050406030204" pitchFamily="18" charset="0"/>
              </a:rPr>
              <a:t>per binaria con </a:t>
            </a:r>
            <a:r>
              <a:rPr lang="it-IT" altLang="it-IT" sz="1600" dirty="0" err="1">
                <a:solidFill>
                  <a:srgbClr val="0070C0"/>
                </a:solidFill>
                <a:latin typeface="Consolas" panose="020B0609020204030204" pitchFamily="49" charset="0"/>
                <a:ea typeface="Cambria" panose="02040503050406030204" pitchFamily="18" charset="0"/>
              </a:rPr>
              <a:t>softmax</a:t>
            </a:r>
            <a:r>
              <a:rPr lang="it-IT" altLang="it-IT" sz="1600" dirty="0">
                <a:solidFill>
                  <a:srgbClr val="0070C0"/>
                </a:solidFill>
                <a:latin typeface="Cambria" panose="02040503050406030204" pitchFamily="18" charset="0"/>
                <a:ea typeface="Cambria" panose="02040503050406030204" pitchFamily="18" charset="0"/>
              </a:rPr>
              <a:t>) e si aspetta </a:t>
            </a:r>
            <a:r>
              <a:rPr lang="it-IT" altLang="it-IT" sz="1600" i="1" dirty="0">
                <a:solidFill>
                  <a:srgbClr val="0070C0"/>
                </a:solidFill>
                <a:latin typeface="Cambria" panose="02040503050406030204" pitchFamily="18" charset="0"/>
                <a:ea typeface="Cambria" panose="02040503050406030204" pitchFamily="18" charset="0"/>
              </a:rPr>
              <a:t>one-hot </a:t>
            </a:r>
            <a:r>
              <a:rPr lang="it-IT" altLang="it-IT" sz="1600" i="1" dirty="0" err="1">
                <a:solidFill>
                  <a:srgbClr val="0070C0"/>
                </a:solidFill>
                <a:latin typeface="Cambria" panose="02040503050406030204" pitchFamily="18" charset="0"/>
                <a:ea typeface="Cambria" panose="02040503050406030204" pitchFamily="18" charset="0"/>
              </a:rPr>
              <a:t>encoded</a:t>
            </a:r>
            <a:r>
              <a:rPr lang="it-IT" altLang="it-IT" sz="1600" i="1" dirty="0">
                <a:solidFill>
                  <a:srgbClr val="0070C0"/>
                </a:solidFill>
                <a:latin typeface="Cambria" panose="02040503050406030204" pitchFamily="18" charset="0"/>
                <a:ea typeface="Cambria" panose="02040503050406030204" pitchFamily="18" charset="0"/>
              </a:rPr>
              <a:t> labels</a:t>
            </a:r>
            <a:r>
              <a:rPr lang="it-IT" altLang="it-IT" sz="1600" dirty="0">
                <a:solidFill>
                  <a:srgbClr val="0070C0"/>
                </a:solidFill>
                <a:latin typeface="Cambria" panose="02040503050406030204" pitchFamily="18" charset="0"/>
                <a:ea typeface="Cambria" panose="02040503050406030204" pitchFamily="18" charset="0"/>
              </a:rPr>
              <a:t> con </a:t>
            </a:r>
            <a:r>
              <a:rPr lang="it-IT" altLang="it-IT" sz="1600" dirty="0" err="1">
                <a:solidFill>
                  <a:srgbClr val="0070C0"/>
                </a:solidFill>
                <a:latin typeface="Cambria" panose="02040503050406030204" pitchFamily="18" charset="0"/>
                <a:ea typeface="Cambria" panose="02040503050406030204" pitchFamily="18" charset="0"/>
              </a:rPr>
              <a:t>shape</a:t>
            </a:r>
            <a:r>
              <a:rPr lang="it-IT" altLang="it-IT" sz="1600" dirty="0">
                <a:solidFill>
                  <a:srgbClr val="0070C0"/>
                </a:solidFill>
                <a:latin typeface="Cambria" panose="02040503050406030204" pitchFamily="18" charset="0"/>
                <a:ea typeface="Cambria" panose="02040503050406030204" pitchFamily="18" charset="0"/>
              </a:rPr>
              <a:t> </a:t>
            </a:r>
            <a:r>
              <a:rPr lang="it-IT" altLang="it-IT" sz="1600" dirty="0">
                <a:solidFill>
                  <a:srgbClr val="0070C0"/>
                </a:solidFill>
                <a:latin typeface="Consolas" panose="020B0609020204030204" pitchFamily="49" charset="0"/>
                <a:ea typeface="Cambria" panose="02040503050406030204" pitchFamily="18" charset="0"/>
              </a:rPr>
              <a:t>(</a:t>
            </a:r>
            <a:r>
              <a:rPr lang="it-IT" altLang="it-IT" sz="1600" dirty="0" err="1">
                <a:solidFill>
                  <a:srgbClr val="0070C0"/>
                </a:solidFill>
                <a:latin typeface="Consolas" panose="020B0609020204030204" pitchFamily="49" charset="0"/>
                <a:ea typeface="Cambria" panose="02040503050406030204" pitchFamily="18" charset="0"/>
              </a:rPr>
              <a:t>batch_size</a:t>
            </a:r>
            <a:r>
              <a:rPr lang="it-IT" altLang="it-IT" sz="1600" dirty="0">
                <a:solidFill>
                  <a:srgbClr val="0070C0"/>
                </a:solidFill>
                <a:latin typeface="Consolas" panose="020B0609020204030204" pitchFamily="49" charset="0"/>
                <a:ea typeface="Cambria" panose="02040503050406030204" pitchFamily="18" charset="0"/>
              </a:rPr>
              <a:t>, </a:t>
            </a:r>
            <a:r>
              <a:rPr lang="it-IT" altLang="it-IT" sz="1600" dirty="0" err="1">
                <a:solidFill>
                  <a:srgbClr val="0070C0"/>
                </a:solidFill>
                <a:latin typeface="Consolas" panose="020B0609020204030204" pitchFamily="49" charset="0"/>
                <a:ea typeface="Cambria" panose="02040503050406030204" pitchFamily="18" charset="0"/>
              </a:rPr>
              <a:t>num_classes</a:t>
            </a:r>
            <a:r>
              <a:rPr lang="it-IT" altLang="it-IT" sz="1600" dirty="0">
                <a:solidFill>
                  <a:srgbClr val="0070C0"/>
                </a:solidFill>
                <a:latin typeface="Consolas" panose="020B0609020204030204" pitchFamily="49" charset="0"/>
                <a:ea typeface="Cambria" panose="02040503050406030204" pitchFamily="18" charset="0"/>
              </a:rPr>
              <a:t>)</a:t>
            </a:r>
            <a:r>
              <a:rPr lang="it-IT" altLang="it-IT" sz="1600" dirty="0">
                <a:solidFill>
                  <a:srgbClr val="0070C0"/>
                </a:solidFill>
                <a:latin typeface="Cambria" panose="02040503050406030204" pitchFamily="18" charset="0"/>
                <a:ea typeface="Cambria" panose="02040503050406030204" pitchFamily="18" charset="0"/>
              </a:rPr>
              <a:t>.</a:t>
            </a:r>
          </a:p>
          <a:p>
            <a:pPr marL="0" lvl="1" algn="just">
              <a:spcAft>
                <a:spcPts val="600"/>
              </a:spcAft>
            </a:pPr>
            <a:r>
              <a:rPr lang="it-IT" sz="1600" dirty="0">
                <a:solidFill>
                  <a:srgbClr val="0070C0"/>
                </a:solidFill>
                <a:latin typeface="Cambria" panose="02040503050406030204" pitchFamily="18" charset="0"/>
                <a:ea typeface="Cambria" panose="02040503050406030204" pitchFamily="18" charset="0"/>
              </a:rPr>
              <a:t>L’output </a:t>
            </a:r>
            <a:r>
              <a:rPr lang="it-IT" sz="1600" dirty="0" err="1">
                <a:solidFill>
                  <a:srgbClr val="0070C0"/>
                </a:solidFill>
                <a:latin typeface="Cambria" panose="02040503050406030204" pitchFamily="18" charset="0"/>
                <a:ea typeface="Cambria" panose="02040503050406030204" pitchFamily="18" charset="0"/>
              </a:rPr>
              <a:t>layer</a:t>
            </a:r>
            <a:r>
              <a:rPr lang="it-IT" sz="1600" dirty="0">
                <a:solidFill>
                  <a:srgbClr val="0070C0"/>
                </a:solidFill>
                <a:latin typeface="Cambria" panose="02040503050406030204" pitchFamily="18" charset="0"/>
                <a:ea typeface="Cambria" panose="02040503050406030204" pitchFamily="18" charset="0"/>
              </a:rPr>
              <a:t> del modello è del tipo </a:t>
            </a:r>
            <a:r>
              <a:rPr lang="it-IT" sz="1600" dirty="0">
                <a:solidFill>
                  <a:srgbClr val="0070C0"/>
                </a:solidFill>
                <a:latin typeface="Consolas" panose="020B0609020204030204" pitchFamily="49" charset="0"/>
                <a:ea typeface="Cambria" panose="02040503050406030204" pitchFamily="18" charset="0"/>
              </a:rPr>
              <a:t>Dense</a:t>
            </a:r>
            <a:r>
              <a:rPr lang="it-IT" sz="1600" dirty="0">
                <a:solidFill>
                  <a:srgbClr val="0070C0"/>
                </a:solidFill>
                <a:latin typeface="Cambria" panose="02040503050406030204" pitchFamily="18" charset="0"/>
                <a:ea typeface="Cambria" panose="02040503050406030204" pitchFamily="18" charset="0"/>
              </a:rPr>
              <a:t> 1, con </a:t>
            </a:r>
            <a:r>
              <a:rPr lang="it-IT" sz="1600" dirty="0" err="1">
                <a:solidFill>
                  <a:srgbClr val="0070C0"/>
                </a:solidFill>
                <a:latin typeface="Consolas" panose="020B0609020204030204" pitchFamily="49" charset="0"/>
                <a:ea typeface="Cambria" panose="02040503050406030204" pitchFamily="18" charset="0"/>
              </a:rPr>
              <a:t>sigmoid</a:t>
            </a:r>
            <a:r>
              <a:rPr lang="it-IT" sz="1600" dirty="0">
                <a:solidFill>
                  <a:srgbClr val="0070C0"/>
                </a:solidFill>
                <a:latin typeface="Cambria" panose="02040503050406030204" pitchFamily="18" charset="0"/>
                <a:ea typeface="Cambria" panose="02040503050406030204" pitchFamily="18" charset="0"/>
              </a:rPr>
              <a:t> come funzione di attivazione, che avrà l’</a:t>
            </a:r>
            <a:r>
              <a:rPr lang="it-IT" altLang="it-IT" sz="1600" dirty="0">
                <a:solidFill>
                  <a:srgbClr val="0070C0"/>
                </a:solidFill>
                <a:latin typeface="Cambria" panose="02040503050406030204" pitchFamily="18" charset="0"/>
                <a:ea typeface="Cambria" panose="02040503050406030204" pitchFamily="18" charset="0"/>
              </a:rPr>
              <a:t>output </a:t>
            </a:r>
            <a:r>
              <a:rPr lang="it-IT" altLang="it-IT" sz="1600" dirty="0" err="1">
                <a:solidFill>
                  <a:srgbClr val="0070C0"/>
                </a:solidFill>
                <a:latin typeface="Cambria" panose="02040503050406030204" pitchFamily="18" charset="0"/>
                <a:ea typeface="Cambria" panose="02040503050406030204" pitchFamily="18" charset="0"/>
              </a:rPr>
              <a:t>shape</a:t>
            </a:r>
            <a:r>
              <a:rPr lang="it-IT" altLang="it-IT" sz="1600" dirty="0">
                <a:solidFill>
                  <a:srgbClr val="0070C0"/>
                </a:solidFill>
                <a:latin typeface="Cambria" panose="02040503050406030204" pitchFamily="18" charset="0"/>
                <a:ea typeface="Cambria" panose="02040503050406030204" pitchFamily="18" charset="0"/>
              </a:rPr>
              <a:t> </a:t>
            </a:r>
            <a:r>
              <a:rPr lang="it-IT" altLang="it-IT" sz="1600" dirty="0">
                <a:solidFill>
                  <a:srgbClr val="0070C0"/>
                </a:solidFill>
                <a:latin typeface="Consolas" panose="020B0609020204030204" pitchFamily="49" charset="0"/>
                <a:ea typeface="Cambria" panose="02040503050406030204" pitchFamily="18" charset="0"/>
              </a:rPr>
              <a:t>(</a:t>
            </a:r>
            <a:r>
              <a:rPr lang="it-IT" altLang="it-IT" sz="1600" dirty="0" err="1">
                <a:solidFill>
                  <a:srgbClr val="0070C0"/>
                </a:solidFill>
                <a:latin typeface="Consolas" panose="020B0609020204030204" pitchFamily="49" charset="0"/>
                <a:ea typeface="Cambria" panose="02040503050406030204" pitchFamily="18" charset="0"/>
              </a:rPr>
              <a:t>batch_size</a:t>
            </a:r>
            <a:r>
              <a:rPr lang="it-IT" altLang="it-IT" sz="1600" dirty="0">
                <a:solidFill>
                  <a:srgbClr val="0070C0"/>
                </a:solidFill>
                <a:latin typeface="Consolas" panose="020B0609020204030204" pitchFamily="49" charset="0"/>
                <a:ea typeface="Cambria" panose="02040503050406030204" pitchFamily="18" charset="0"/>
              </a:rPr>
              <a:t>, 1) </a:t>
            </a:r>
            <a:r>
              <a:rPr lang="it-IT" altLang="it-IT" sz="1600" dirty="0">
                <a:solidFill>
                  <a:srgbClr val="0070C0"/>
                </a:solidFill>
                <a:latin typeface="Cambria" panose="02040503050406030204" pitchFamily="18" charset="0"/>
                <a:ea typeface="Cambria" panose="02040503050406030204" pitchFamily="18" charset="0"/>
              </a:rPr>
              <a:t>e label binaria (0/1), che non è compatibile direttamente con la metrica F1Score fornita da </a:t>
            </a:r>
            <a:r>
              <a:rPr lang="it-IT" altLang="it-IT" sz="1600" dirty="0" err="1">
                <a:solidFill>
                  <a:srgbClr val="0070C0"/>
                </a:solidFill>
                <a:latin typeface="Cambria" panose="02040503050406030204" pitchFamily="18" charset="0"/>
                <a:ea typeface="Cambria" panose="02040503050406030204" pitchFamily="18" charset="0"/>
              </a:rPr>
              <a:t>keras</a:t>
            </a:r>
            <a:r>
              <a:rPr lang="it-IT" altLang="it-IT" sz="1600" dirty="0">
                <a:solidFill>
                  <a:srgbClr val="0070C0"/>
                </a:solidFill>
                <a:latin typeface="Cambria" panose="02040503050406030204" pitchFamily="18" charset="0"/>
                <a:ea typeface="Cambria" panose="02040503050406030204" pitchFamily="18" charset="0"/>
              </a:rPr>
              <a:t>.</a:t>
            </a:r>
          </a:p>
          <a:p>
            <a:pPr marL="0" lvl="1" algn="just">
              <a:spcAft>
                <a:spcPts val="600"/>
              </a:spcAft>
            </a:pPr>
            <a:endParaRPr lang="it-IT" sz="1600" dirty="0">
              <a:solidFill>
                <a:srgbClr val="0070C0"/>
              </a:solidFill>
              <a:latin typeface="Cambria" panose="02040503050406030204" pitchFamily="18" charset="0"/>
              <a:ea typeface="Cambria" panose="02040503050406030204" pitchFamily="18" charset="0"/>
            </a:endParaRPr>
          </a:p>
        </p:txBody>
      </p:sp>
      <p:sp>
        <p:nvSpPr>
          <p:cNvPr id="10" name="CasellaDiTesto 9">
            <a:extLst>
              <a:ext uri="{FF2B5EF4-FFF2-40B4-BE49-F238E27FC236}">
                <a16:creationId xmlns:a16="http://schemas.microsoft.com/office/drawing/2014/main" id="{81A04442-BC58-3115-8C51-FCCE577EB6E1}"/>
              </a:ext>
            </a:extLst>
          </p:cNvPr>
          <p:cNvSpPr txBox="1"/>
          <p:nvPr/>
        </p:nvSpPr>
        <p:spPr>
          <a:xfrm>
            <a:off x="281544" y="2033250"/>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compile_model</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self</a:t>
            </a:r>
            <a:r>
              <a:rPr lang="it-IT" sz="1600" b="0" dirty="0">
                <a:solidFill>
                  <a:schemeClr val="bg1">
                    <a:lumMod val="75000"/>
                  </a:schemeClr>
                </a:solidFill>
                <a:effectLst/>
                <a:latin typeface="Consolas" panose="020B0609020204030204" pitchFamily="49" charset="0"/>
              </a:rPr>
              <a:t>,</a:t>
            </a:r>
            <a:r>
              <a:rPr lang="it-IT" sz="1600" b="0" dirty="0">
                <a:solidFill>
                  <a:srgbClr val="9CDCFE"/>
                </a:solidFill>
                <a:effectLst/>
                <a:latin typeface="Consolas" panose="020B0609020204030204" pitchFamily="49" charset="0"/>
              </a:rPr>
              <a:t> model</a:t>
            </a:r>
            <a:r>
              <a:rPr lang="it-IT"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81340420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A7B0F-EBB2-7D62-B1C2-B03155CC45C2}"/>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6F5A84F9-A4A1-D2F9-75D3-E5B9DFAB529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41F9C657-C0E1-B3DD-628A-1E02AA980B89}"/>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4C698FE7-2837-6FDE-1F97-08AF0A6A62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461EA43E-F1E5-7C1A-EC4A-FE76DF548D68}"/>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7AA44349-87AF-8778-03F0-986CFFDC522F}"/>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729C0A7C-937D-7018-0511-2AD9CE1D0B71}"/>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0539E9AE-759C-DAFF-084D-1320AFE842A3}"/>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B5F9A33E-9515-76F2-E258-79036B7E16CA}"/>
              </a:ext>
            </a:extLst>
          </p:cNvPr>
          <p:cNvSpPr txBox="1"/>
          <p:nvPr/>
        </p:nvSpPr>
        <p:spPr>
          <a:xfrm>
            <a:off x="281548" y="6482080"/>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10</a:t>
            </a:r>
          </a:p>
        </p:txBody>
      </p:sp>
      <p:sp>
        <p:nvSpPr>
          <p:cNvPr id="13" name="CasellaDiTesto 12">
            <a:extLst>
              <a:ext uri="{FF2B5EF4-FFF2-40B4-BE49-F238E27FC236}">
                <a16:creationId xmlns:a16="http://schemas.microsoft.com/office/drawing/2014/main" id="{E38FA54C-6362-69E3-E8F9-495B36A95BC7}"/>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6A23EE10-9DE3-5452-E6AC-D93F101DF55F}"/>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Addestramento dei modelli</a:t>
            </a:r>
          </a:p>
        </p:txBody>
      </p:sp>
      <p:sp>
        <p:nvSpPr>
          <p:cNvPr id="15" name="CasellaDiTesto 14">
            <a:extLst>
              <a:ext uri="{FF2B5EF4-FFF2-40B4-BE49-F238E27FC236}">
                <a16:creationId xmlns:a16="http://schemas.microsoft.com/office/drawing/2014/main" id="{FA287B5A-1B04-EE71-3C79-34A654CDC720}"/>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3 – Costruzione della classe</a:t>
            </a:r>
          </a:p>
        </p:txBody>
      </p:sp>
      <p:sp>
        <p:nvSpPr>
          <p:cNvPr id="16" name="CasellaDiTesto 15">
            <a:extLst>
              <a:ext uri="{FF2B5EF4-FFF2-40B4-BE49-F238E27FC236}">
                <a16:creationId xmlns:a16="http://schemas.microsoft.com/office/drawing/2014/main" id="{ACBBAA64-66F7-6B92-7756-7E3F01076E12}"/>
              </a:ext>
            </a:extLst>
          </p:cNvPr>
          <p:cNvSpPr txBox="1"/>
          <p:nvPr/>
        </p:nvSpPr>
        <p:spPr>
          <a:xfrm>
            <a:off x="281542" y="1195666"/>
            <a:ext cx="11628903" cy="584775"/>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Per il sotto-problema 6. si è implementato il metodo </a:t>
            </a:r>
            <a:r>
              <a:rPr lang="it-IT" sz="1600" dirty="0">
                <a:solidFill>
                  <a:srgbClr val="0070C0"/>
                </a:solidFill>
                <a:latin typeface="Consolas" panose="020B0609020204030204" pitchFamily="49" charset="0"/>
                <a:ea typeface="Cambria" panose="02040503050406030204" pitchFamily="18" charset="0"/>
              </a:rPr>
              <a:t>__</a:t>
            </a:r>
            <a:r>
              <a:rPr lang="it-IT" sz="1600" dirty="0" err="1">
                <a:solidFill>
                  <a:srgbClr val="0070C0"/>
                </a:solidFill>
                <a:latin typeface="Consolas" panose="020B0609020204030204" pitchFamily="49" charset="0"/>
                <a:ea typeface="Cambria" panose="02040503050406030204" pitchFamily="18" charset="0"/>
              </a:rPr>
              <a:t>evaluate_model</a:t>
            </a:r>
            <a:r>
              <a:rPr lang="it-IT" sz="1600" dirty="0">
                <a:solidFill>
                  <a:srgbClr val="0070C0"/>
                </a:solidFill>
                <a:latin typeface="Consolas" panose="020B0609020204030204" pitchFamily="49" charset="0"/>
                <a:ea typeface="Cambria" panose="02040503050406030204" pitchFamily="18" charset="0"/>
              </a:rPr>
              <a:t>()</a:t>
            </a:r>
            <a:r>
              <a:rPr lang="it-IT" sz="1600" dirty="0">
                <a:solidFill>
                  <a:srgbClr val="0070C0"/>
                </a:solidFill>
                <a:latin typeface="Cambria" panose="02040503050406030204" pitchFamily="18" charset="0"/>
                <a:ea typeface="Cambria" panose="02040503050406030204" pitchFamily="18" charset="0"/>
              </a:rPr>
              <a:t>,  il quale presi il modello e il generatore delle immagini di test, fa la predizione delle label e dopodiché ne calcola le valutazioni rispetto alle metriche e matrice di confusione.</a:t>
            </a:r>
          </a:p>
        </p:txBody>
      </p:sp>
      <p:sp>
        <p:nvSpPr>
          <p:cNvPr id="17" name="CasellaDiTesto 16">
            <a:extLst>
              <a:ext uri="{FF2B5EF4-FFF2-40B4-BE49-F238E27FC236}">
                <a16:creationId xmlns:a16="http://schemas.microsoft.com/office/drawing/2014/main" id="{107C3406-3213-FE80-4B84-8A4CE5F77ADF}"/>
              </a:ext>
            </a:extLst>
          </p:cNvPr>
          <p:cNvSpPr txBox="1"/>
          <p:nvPr/>
        </p:nvSpPr>
        <p:spPr>
          <a:xfrm>
            <a:off x="281547" y="738665"/>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dirty="0">
                <a:solidFill>
                  <a:srgbClr val="DCDCAA"/>
                </a:solidFill>
                <a:latin typeface="Consolas" panose="020B0609020204030204" pitchFamily="49" charset="0"/>
              </a:rPr>
              <a:t>__</a:t>
            </a:r>
            <a:r>
              <a:rPr lang="it-IT" sz="1600" dirty="0" err="1">
                <a:solidFill>
                  <a:srgbClr val="DCDCAA"/>
                </a:solidFill>
                <a:latin typeface="Consolas" panose="020B0609020204030204" pitchFamily="49" charset="0"/>
              </a:rPr>
              <a:t>evaluate_model</a:t>
            </a:r>
            <a:r>
              <a:rPr lang="it-IT"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self</a:t>
            </a:r>
            <a:r>
              <a:rPr lang="it-IT" sz="1600" dirty="0">
                <a:solidFill>
                  <a:schemeClr val="bg1">
                    <a:lumMod val="75000"/>
                  </a:schemeClr>
                </a:solidFill>
                <a:latin typeface="Consolas" panose="020B0609020204030204" pitchFamily="49" charset="0"/>
              </a:rPr>
              <a:t>,</a:t>
            </a:r>
            <a:r>
              <a:rPr lang="en-US" sz="1600" b="0" dirty="0">
                <a:solidFill>
                  <a:srgbClr val="9CDCFE"/>
                </a:solidFill>
                <a:effectLst/>
                <a:latin typeface="Consolas" panose="020B0609020204030204" pitchFamily="49" charset="0"/>
              </a:rPr>
              <a:t> model</a:t>
            </a:r>
            <a:r>
              <a:rPr lang="it-IT" sz="1600" dirty="0">
                <a:solidFill>
                  <a:schemeClr val="bg1">
                    <a:lumMod val="75000"/>
                  </a:schemeClr>
                </a:solidFill>
                <a:latin typeface="Consolas" panose="020B0609020204030204" pitchFamily="49" charset="0"/>
              </a:rPr>
              <a:t>, </a:t>
            </a:r>
            <a:r>
              <a:rPr lang="en-US" sz="1600" b="0" dirty="0" err="1">
                <a:solidFill>
                  <a:srgbClr val="9CDCFE"/>
                </a:solidFill>
                <a:effectLst/>
                <a:latin typeface="Consolas" panose="020B0609020204030204" pitchFamily="49" charset="0"/>
              </a:rPr>
              <a:t>test_gen</a:t>
            </a:r>
            <a:r>
              <a:rPr lang="it-IT" sz="1600" b="0" dirty="0">
                <a:solidFill>
                  <a:srgbClr val="D4D4D4"/>
                </a:solidFill>
                <a:effectLst/>
                <a:latin typeface="Consolas" panose="020B0609020204030204" pitchFamily="49" charset="0"/>
              </a:rPr>
              <a:t>):</a:t>
            </a:r>
          </a:p>
        </p:txBody>
      </p:sp>
      <p:sp>
        <p:nvSpPr>
          <p:cNvPr id="9" name="CasellaDiTesto 8">
            <a:extLst>
              <a:ext uri="{FF2B5EF4-FFF2-40B4-BE49-F238E27FC236}">
                <a16:creationId xmlns:a16="http://schemas.microsoft.com/office/drawing/2014/main" id="{627260A1-D202-74CF-EEBD-8A3AF56A6BA2}"/>
              </a:ext>
            </a:extLst>
          </p:cNvPr>
          <p:cNvSpPr txBox="1"/>
          <p:nvPr/>
        </p:nvSpPr>
        <p:spPr>
          <a:xfrm>
            <a:off x="281548" y="2244029"/>
            <a:ext cx="11628903" cy="2769989"/>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Per il sotto-problema 5. si è implementato il metodo	</a:t>
            </a:r>
            <a:r>
              <a:rPr lang="it-IT" sz="1600" dirty="0">
                <a:solidFill>
                  <a:srgbClr val="0070C0"/>
                </a:solidFill>
                <a:latin typeface="Consolas" panose="020B0609020204030204" pitchFamily="49" charset="0"/>
                <a:ea typeface="Cambria" panose="02040503050406030204" pitchFamily="18" charset="0"/>
              </a:rPr>
              <a:t>__</a:t>
            </a:r>
            <a:r>
              <a:rPr lang="it-IT" sz="1600" dirty="0" err="1">
                <a:solidFill>
                  <a:srgbClr val="0070C0"/>
                </a:solidFill>
                <a:latin typeface="Consolas" panose="020B0609020204030204" pitchFamily="49" charset="0"/>
                <a:ea typeface="Cambria" panose="02040503050406030204" pitchFamily="18" charset="0"/>
              </a:rPr>
              <a:t>train_model</a:t>
            </a:r>
            <a:r>
              <a:rPr lang="it-IT" sz="1600" dirty="0">
                <a:solidFill>
                  <a:srgbClr val="0070C0"/>
                </a:solidFill>
                <a:latin typeface="Consolas" panose="020B0609020204030204" pitchFamily="49" charset="0"/>
                <a:ea typeface="Cambria" panose="02040503050406030204" pitchFamily="18" charset="0"/>
              </a:rPr>
              <a:t>()</a:t>
            </a:r>
            <a:r>
              <a:rPr lang="it-IT" sz="1600" dirty="0">
                <a:solidFill>
                  <a:srgbClr val="0070C0"/>
                </a:solidFill>
                <a:latin typeface="Cambria" panose="02040503050406030204" pitchFamily="18" charset="0"/>
                <a:ea typeface="Cambria" panose="02040503050406030204" pitchFamily="18" charset="0"/>
              </a:rPr>
              <a:t>, nonché il cuore dell'addestramento della rete neurale. </a:t>
            </a: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La sua struttura segue il seguente schema:</a:t>
            </a:r>
          </a:p>
          <a:p>
            <a:pPr marL="342900" lvl="1"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Configurazione delle risorse: configura e verifica la disponibilità delle GPU e pulisce la memoria GPU/CPU.</a:t>
            </a:r>
          </a:p>
          <a:p>
            <a:pPr marL="342900" lvl="1"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Configurazione del dataset: carica e splitta il dataset in </a:t>
            </a:r>
            <a:r>
              <a:rPr lang="it-IT" sz="1600" dirty="0" err="1">
                <a:solidFill>
                  <a:srgbClr val="0070C0"/>
                </a:solidFill>
                <a:latin typeface="Cambria" panose="02040503050406030204" pitchFamily="18" charset="0"/>
                <a:ea typeface="Cambria" panose="02040503050406030204" pitchFamily="18" charset="0"/>
              </a:rPr>
              <a:t>train</a:t>
            </a:r>
            <a:r>
              <a:rPr lang="it-IT" sz="1600" dirty="0">
                <a:solidFill>
                  <a:srgbClr val="0070C0"/>
                </a:solidFill>
                <a:latin typeface="Cambria" panose="02040503050406030204" pitchFamily="18" charset="0"/>
                <a:ea typeface="Cambria" panose="02040503050406030204" pitchFamily="18" charset="0"/>
              </a:rPr>
              <a:t>/</a:t>
            </a:r>
            <a:r>
              <a:rPr lang="it-IT" sz="1600" dirty="0" err="1">
                <a:solidFill>
                  <a:srgbClr val="0070C0"/>
                </a:solidFill>
                <a:latin typeface="Cambria" panose="02040503050406030204" pitchFamily="18" charset="0"/>
                <a:ea typeface="Cambria" panose="02040503050406030204" pitchFamily="18" charset="0"/>
              </a:rPr>
              <a:t>validation</a:t>
            </a:r>
            <a:r>
              <a:rPr lang="it-IT" sz="1600" dirty="0">
                <a:solidFill>
                  <a:srgbClr val="0070C0"/>
                </a:solidFill>
                <a:latin typeface="Cambria" panose="02040503050406030204" pitchFamily="18" charset="0"/>
                <a:ea typeface="Cambria" panose="02040503050406030204" pitchFamily="18" charset="0"/>
              </a:rPr>
              <a:t>/test, configura l'</a:t>
            </a:r>
            <a:r>
              <a:rPr lang="it-IT" sz="1600" dirty="0" err="1">
                <a:solidFill>
                  <a:srgbClr val="0070C0"/>
                </a:solidFill>
                <a:latin typeface="Cambria" panose="02040503050406030204" pitchFamily="18" charset="0"/>
                <a:ea typeface="Cambria" panose="02040503050406030204" pitchFamily="18" charset="0"/>
              </a:rPr>
              <a:t>augmentation</a:t>
            </a:r>
            <a:r>
              <a:rPr lang="it-IT" sz="1600" dirty="0">
                <a:solidFill>
                  <a:srgbClr val="0070C0"/>
                </a:solidFill>
                <a:latin typeface="Cambria" panose="02040503050406030204" pitchFamily="18" charset="0"/>
                <a:ea typeface="Cambria" panose="02040503050406030204" pitchFamily="18" charset="0"/>
              </a:rPr>
              <a:t> dei dati se richiesto e mostra le statistiche del dataset (numero campioni, classi).</a:t>
            </a:r>
          </a:p>
          <a:p>
            <a:pPr marL="342900" lvl="1"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Configurazione del modello: configura le </a:t>
            </a:r>
            <a:r>
              <a:rPr lang="it-IT" sz="1600" dirty="0" err="1">
                <a:solidFill>
                  <a:srgbClr val="0070C0"/>
                </a:solidFill>
                <a:latin typeface="Cambria" panose="02040503050406030204" pitchFamily="18" charset="0"/>
                <a:ea typeface="Cambria" panose="02040503050406030204" pitchFamily="18" charset="0"/>
              </a:rPr>
              <a:t>callback</a:t>
            </a:r>
            <a:r>
              <a:rPr lang="it-IT" sz="1600" dirty="0">
                <a:solidFill>
                  <a:srgbClr val="0070C0"/>
                </a:solidFill>
                <a:latin typeface="Cambria" panose="02040503050406030204" pitchFamily="18" charset="0"/>
                <a:ea typeface="Cambria" panose="02040503050406030204" pitchFamily="18" charset="0"/>
              </a:rPr>
              <a:t>, costruisce l’architettura (con o senza </a:t>
            </a:r>
            <a:r>
              <a:rPr lang="it-IT" sz="1600" dirty="0" err="1">
                <a:solidFill>
                  <a:srgbClr val="0070C0"/>
                </a:solidFill>
                <a:latin typeface="Cambria" panose="02040503050406030204" pitchFamily="18" charset="0"/>
                <a:ea typeface="Cambria" panose="02040503050406030204" pitchFamily="18" charset="0"/>
              </a:rPr>
              <a:t>attention</a:t>
            </a:r>
            <a:r>
              <a:rPr lang="it-IT" sz="1600" dirty="0">
                <a:solidFill>
                  <a:srgbClr val="0070C0"/>
                </a:solidFill>
                <a:latin typeface="Cambria" panose="02040503050406030204" pitchFamily="18" charset="0"/>
                <a:ea typeface="Cambria" panose="02040503050406030204" pitchFamily="18" charset="0"/>
              </a:rPr>
              <a:t>) e compila il modello.</a:t>
            </a:r>
          </a:p>
          <a:p>
            <a:pPr marL="342900" lvl="1"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Training: addestra il modello per 20 epoche, usa i generatori per training e </a:t>
            </a:r>
            <a:r>
              <a:rPr lang="it-IT" sz="1600" dirty="0" err="1">
                <a:solidFill>
                  <a:srgbClr val="0070C0"/>
                </a:solidFill>
                <a:latin typeface="Cambria" panose="02040503050406030204" pitchFamily="18" charset="0"/>
                <a:ea typeface="Cambria" panose="02040503050406030204" pitchFamily="18" charset="0"/>
              </a:rPr>
              <a:t>validation</a:t>
            </a:r>
            <a:r>
              <a:rPr lang="it-IT" sz="1600" dirty="0">
                <a:solidFill>
                  <a:srgbClr val="0070C0"/>
                </a:solidFill>
                <a:latin typeface="Cambria" panose="02040503050406030204" pitchFamily="18" charset="0"/>
                <a:ea typeface="Cambria" panose="02040503050406030204" pitchFamily="18" charset="0"/>
              </a:rPr>
              <a:t> .</a:t>
            </a:r>
          </a:p>
          <a:p>
            <a:pPr marL="342900" lvl="1"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Output e Salvataggio: salva il modello, con relativa history, e lo restituisce con le metriche custom.</a:t>
            </a:r>
          </a:p>
          <a:p>
            <a:pPr marL="0" lvl="1" algn="just">
              <a:spcAft>
                <a:spcPts val="600"/>
              </a:spcAft>
            </a:pPr>
            <a:r>
              <a:rPr lang="it-IT" sz="1600" dirty="0">
                <a:solidFill>
                  <a:srgbClr val="0070C0"/>
                </a:solidFill>
                <a:latin typeface="Cambria" panose="02040503050406030204" pitchFamily="18" charset="0"/>
                <a:ea typeface="Cambria" panose="02040503050406030204" pitchFamily="18" charset="0"/>
              </a:rPr>
              <a:t>Ogni fase è </a:t>
            </a:r>
            <a:r>
              <a:rPr lang="it-IT" sz="1600" dirty="0" err="1">
                <a:solidFill>
                  <a:srgbClr val="0070C0"/>
                </a:solidFill>
                <a:latin typeface="Cambria" panose="02040503050406030204" pitchFamily="18" charset="0"/>
                <a:ea typeface="Cambria" panose="02040503050406030204" pitchFamily="18" charset="0"/>
              </a:rPr>
              <a:t>wrappata</a:t>
            </a:r>
            <a:r>
              <a:rPr lang="it-IT" sz="1600" dirty="0">
                <a:solidFill>
                  <a:srgbClr val="0070C0"/>
                </a:solidFill>
                <a:latin typeface="Cambria" panose="02040503050406030204" pitchFamily="18" charset="0"/>
                <a:ea typeface="Cambria" panose="02040503050406030204" pitchFamily="18" charset="0"/>
              </a:rPr>
              <a:t> in </a:t>
            </a:r>
            <a:r>
              <a:rPr lang="it-IT" sz="1600" dirty="0" err="1">
                <a:solidFill>
                  <a:srgbClr val="0070C0"/>
                </a:solidFill>
                <a:latin typeface="Cambria" panose="02040503050406030204" pitchFamily="18" charset="0"/>
                <a:ea typeface="Cambria" panose="02040503050406030204" pitchFamily="18" charset="0"/>
              </a:rPr>
              <a:t>try-except</a:t>
            </a:r>
            <a:r>
              <a:rPr lang="it-IT" sz="1600" dirty="0">
                <a:solidFill>
                  <a:srgbClr val="0070C0"/>
                </a:solidFill>
                <a:latin typeface="Cambria" panose="02040503050406030204" pitchFamily="18" charset="0"/>
                <a:ea typeface="Cambria" panose="02040503050406030204" pitchFamily="18" charset="0"/>
              </a:rPr>
              <a:t> che in caso di errore, mostra un messaggio e termina l'esecuzione con exit(1) in caso di criticità.</a:t>
            </a:r>
          </a:p>
        </p:txBody>
      </p:sp>
      <p:sp>
        <p:nvSpPr>
          <p:cNvPr id="10" name="CasellaDiTesto 9">
            <a:extLst>
              <a:ext uri="{FF2B5EF4-FFF2-40B4-BE49-F238E27FC236}">
                <a16:creationId xmlns:a16="http://schemas.microsoft.com/office/drawing/2014/main" id="{1082B302-961D-4102-D39F-46BED7D2EA91}"/>
              </a:ext>
            </a:extLst>
          </p:cNvPr>
          <p:cNvSpPr txBox="1"/>
          <p:nvPr/>
        </p:nvSpPr>
        <p:spPr>
          <a:xfrm>
            <a:off x="281548" y="1787028"/>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train_model</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self</a:t>
            </a:r>
            <a:r>
              <a:rPr lang="it-IT" sz="16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3379682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DC4DB-6CA7-64E4-129B-585322FA6E62}"/>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6E886B20-50A3-8BC4-8E21-601A7484D11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F565FA7D-599D-FC38-02CA-7BBF64736E8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00E0EB74-B97F-0E0E-EC84-A100149BCB7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6FBB8AFB-AC0E-87A6-184D-1AB5CE2D51DD}"/>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8983C600-54FB-9C2C-33C9-7FF3DBA2B573}"/>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1D5FE134-E891-1380-AA78-5C4EABCF6DE3}"/>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FEA17905-A576-1F85-50CC-0BE3C53FD089}"/>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931452C3-5869-D366-EF6D-6DE9BDDA9A33}"/>
              </a:ext>
            </a:extLst>
          </p:cNvPr>
          <p:cNvSpPr txBox="1"/>
          <p:nvPr/>
        </p:nvSpPr>
        <p:spPr>
          <a:xfrm>
            <a:off x="281548" y="6482080"/>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11</a:t>
            </a:r>
          </a:p>
        </p:txBody>
      </p:sp>
      <p:sp>
        <p:nvSpPr>
          <p:cNvPr id="13" name="CasellaDiTesto 12">
            <a:extLst>
              <a:ext uri="{FF2B5EF4-FFF2-40B4-BE49-F238E27FC236}">
                <a16:creationId xmlns:a16="http://schemas.microsoft.com/office/drawing/2014/main" id="{E52205E6-700C-E33D-CD82-41FF58A378EC}"/>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23C7989B-DA98-B5C6-31B8-F75CBEBF183D}"/>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Avvio dei modelli</a:t>
            </a:r>
          </a:p>
        </p:txBody>
      </p:sp>
      <p:sp>
        <p:nvSpPr>
          <p:cNvPr id="15" name="CasellaDiTesto 14">
            <a:extLst>
              <a:ext uri="{FF2B5EF4-FFF2-40B4-BE49-F238E27FC236}">
                <a16:creationId xmlns:a16="http://schemas.microsoft.com/office/drawing/2014/main" id="{09DEF34C-8C89-1DD7-C74F-2CBC92EB66C4}"/>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3 – Costruzione della classe</a:t>
            </a:r>
          </a:p>
        </p:txBody>
      </p:sp>
      <p:sp>
        <p:nvSpPr>
          <p:cNvPr id="16" name="CasellaDiTesto 15">
            <a:extLst>
              <a:ext uri="{FF2B5EF4-FFF2-40B4-BE49-F238E27FC236}">
                <a16:creationId xmlns:a16="http://schemas.microsoft.com/office/drawing/2014/main" id="{68E067DA-A99F-BFAA-CF5F-C140B6631D54}"/>
              </a:ext>
            </a:extLst>
          </p:cNvPr>
          <p:cNvSpPr txBox="1"/>
          <p:nvPr/>
        </p:nvSpPr>
        <p:spPr>
          <a:xfrm>
            <a:off x="281542" y="1195666"/>
            <a:ext cx="11628903" cy="830997"/>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Se un modello è già stato addestrato questo metodo non fa altro che prendere il relativo percorso e caricarlo, altrimenti ne addestra uno da zero. Si è pensato in futuro di implementare la possibilità che, se il modello non esista a priori, il percorso fornito sia il percorso di riferimento dove deve essere salvato il modello che viene addestrato.</a:t>
            </a:r>
          </a:p>
        </p:txBody>
      </p:sp>
      <p:sp>
        <p:nvSpPr>
          <p:cNvPr id="17" name="CasellaDiTesto 16">
            <a:extLst>
              <a:ext uri="{FF2B5EF4-FFF2-40B4-BE49-F238E27FC236}">
                <a16:creationId xmlns:a16="http://schemas.microsoft.com/office/drawing/2014/main" id="{8DCF46DF-A97C-F4FF-BB26-3F3B2A736A19}"/>
              </a:ext>
            </a:extLst>
          </p:cNvPr>
          <p:cNvSpPr txBox="1"/>
          <p:nvPr/>
        </p:nvSpPr>
        <p:spPr>
          <a:xfrm>
            <a:off x="281547" y="738665"/>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dirty="0" err="1">
                <a:solidFill>
                  <a:srgbClr val="DCDCAA"/>
                </a:solidFill>
                <a:latin typeface="Consolas" panose="020B0609020204030204" pitchFamily="49" charset="0"/>
              </a:rPr>
              <a:t>load_model</a:t>
            </a:r>
            <a:r>
              <a:rPr lang="it-IT" sz="1600" b="0" dirty="0">
                <a:solidFill>
                  <a:srgbClr val="D4D4D4"/>
                </a:solidFill>
                <a:effectLst/>
                <a:latin typeface="Consolas" panose="020B0609020204030204" pitchFamily="49" charset="0"/>
              </a:rPr>
              <a:t>(</a:t>
            </a:r>
            <a:r>
              <a:rPr lang="en-US" sz="1600" b="0" dirty="0">
                <a:solidFill>
                  <a:srgbClr val="9CDCFE"/>
                </a:solidFill>
                <a:effectLst/>
                <a:latin typeface="Consolas" panose="020B0609020204030204" pitchFamily="49" charset="0"/>
              </a:rPr>
              <a:t>self</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path </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a:solidFill>
                  <a:srgbClr val="4EC9B0"/>
                </a:solidFill>
                <a:latin typeface="Consolas" panose="020B0609020204030204" pitchFamily="49" charset="0"/>
              </a:rPr>
              <a:t>str</a:t>
            </a:r>
            <a:r>
              <a:rPr lang="it-IT" sz="1600" b="0" dirty="0">
                <a:solidFill>
                  <a:srgbClr val="D4D4D4"/>
                </a:solidFill>
                <a:effectLst/>
                <a:latin typeface="Consolas" panose="020B0609020204030204" pitchFamily="49" charset="0"/>
              </a:rPr>
              <a:t>):</a:t>
            </a:r>
          </a:p>
        </p:txBody>
      </p:sp>
      <p:sp>
        <p:nvSpPr>
          <p:cNvPr id="9" name="CasellaDiTesto 8">
            <a:extLst>
              <a:ext uri="{FF2B5EF4-FFF2-40B4-BE49-F238E27FC236}">
                <a16:creationId xmlns:a16="http://schemas.microsoft.com/office/drawing/2014/main" id="{C34367C0-A555-DB24-4888-8EA9F4B57D1B}"/>
              </a:ext>
            </a:extLst>
          </p:cNvPr>
          <p:cNvSpPr txBox="1"/>
          <p:nvPr/>
        </p:nvSpPr>
        <p:spPr>
          <a:xfrm>
            <a:off x="281544" y="2490251"/>
            <a:ext cx="11628903" cy="1077218"/>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Quest’ultimo metodo mette in relazione tutti gli altri metodi visti precedentemente, automatizzando il processo di risoluzione del problema ad una sola chiamata. In particolare questo metodo verifica se può caricare un modello, passato il suo percorso a parametro, altrimenti ne addestra uno nuovo da zero; dopodiché, se specificato, effettua il test del modello con la suddivisione di test del dataset, salvando i relativi risultati.</a:t>
            </a:r>
          </a:p>
        </p:txBody>
      </p:sp>
      <p:sp>
        <p:nvSpPr>
          <p:cNvPr id="10" name="CasellaDiTesto 9">
            <a:extLst>
              <a:ext uri="{FF2B5EF4-FFF2-40B4-BE49-F238E27FC236}">
                <a16:creationId xmlns:a16="http://schemas.microsoft.com/office/drawing/2014/main" id="{9944F5D2-7051-F776-AB89-2692D4526A4A}"/>
              </a:ext>
            </a:extLst>
          </p:cNvPr>
          <p:cNvSpPr txBox="1"/>
          <p:nvPr/>
        </p:nvSpPr>
        <p:spPr>
          <a:xfrm>
            <a:off x="281544" y="2033250"/>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start</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self</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path </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a:solidFill>
                  <a:srgbClr val="4EC9B0"/>
                </a:solidFill>
                <a:latin typeface="Consolas" panose="020B0609020204030204" pitchFamily="49" charset="0"/>
              </a:rPr>
              <a:t>str</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test </a:t>
            </a:r>
            <a:r>
              <a:rPr lang="en-US" sz="1600">
                <a:solidFill>
                  <a:schemeClr val="bg1">
                    <a:lumMod val="75000"/>
                  </a:schemeClr>
                </a:solidFill>
                <a:latin typeface="Consolas" panose="020B0609020204030204" pitchFamily="49" charset="0"/>
              </a:rPr>
              <a:t>:</a:t>
            </a:r>
            <a:r>
              <a:rPr lang="en-US" sz="1600">
                <a:solidFill>
                  <a:srgbClr val="9CDCFE"/>
                </a:solidFill>
                <a:latin typeface="Consolas" panose="020B0609020204030204" pitchFamily="49" charset="0"/>
              </a:rPr>
              <a:t> </a:t>
            </a:r>
            <a:r>
              <a:rPr lang="en-US" sz="1600">
                <a:solidFill>
                  <a:srgbClr val="4EC9B0"/>
                </a:solidFill>
                <a:latin typeface="Consolas" panose="020B0609020204030204" pitchFamily="49" charset="0"/>
              </a:rPr>
              <a:t>bool</a:t>
            </a:r>
            <a:r>
              <a:rPr lang="it-IT" sz="1600" b="0">
                <a:solidFill>
                  <a:srgbClr val="D4D4D4"/>
                </a:solidFill>
                <a:effectLst/>
                <a:latin typeface="Consolas" panose="020B0609020204030204" pitchFamily="49" charset="0"/>
              </a:rPr>
              <a:t>):</a:t>
            </a:r>
            <a:endParaRPr lang="it-IT" sz="1600" b="0" dirty="0">
              <a:solidFill>
                <a:srgbClr val="D4D4D4"/>
              </a:solidFill>
              <a:effectLst/>
              <a:latin typeface="Consolas" panose="020B0609020204030204" pitchFamily="49" charset="0"/>
            </a:endParaRPr>
          </a:p>
        </p:txBody>
      </p:sp>
      <p:pic>
        <p:nvPicPr>
          <p:cNvPr id="20" name="Immagine 19">
            <a:extLst>
              <a:ext uri="{FF2B5EF4-FFF2-40B4-BE49-F238E27FC236}">
                <a16:creationId xmlns:a16="http://schemas.microsoft.com/office/drawing/2014/main" id="{90A4FF27-78B9-41DF-4EEA-BE1A0657A92D}"/>
              </a:ext>
            </a:extLst>
          </p:cNvPr>
          <p:cNvPicPr>
            <a:picLocks noChangeAspect="1"/>
          </p:cNvPicPr>
          <p:nvPr/>
        </p:nvPicPr>
        <p:blipFill>
          <a:blip r:embed="rId2"/>
          <a:stretch>
            <a:fillRect/>
          </a:stretch>
        </p:blipFill>
        <p:spPr>
          <a:xfrm>
            <a:off x="6808046" y="4675478"/>
            <a:ext cx="4404543" cy="900000"/>
          </a:xfrm>
          <a:prstGeom prst="rect">
            <a:avLst/>
          </a:prstGeom>
        </p:spPr>
      </p:pic>
      <p:graphicFrame>
        <p:nvGraphicFramePr>
          <p:cNvPr id="21" name="Tabella 20">
            <a:extLst>
              <a:ext uri="{FF2B5EF4-FFF2-40B4-BE49-F238E27FC236}">
                <a16:creationId xmlns:a16="http://schemas.microsoft.com/office/drawing/2014/main" id="{EA18BD60-C529-49EE-18A2-CECF31ECDFBF}"/>
              </a:ext>
            </a:extLst>
          </p:cNvPr>
          <p:cNvGraphicFramePr>
            <a:graphicFrameLocks noGrp="1"/>
          </p:cNvGraphicFramePr>
          <p:nvPr>
            <p:extLst>
              <p:ext uri="{D42A27DB-BD31-4B8C-83A1-F6EECF244321}">
                <p14:modId xmlns:p14="http://schemas.microsoft.com/office/powerpoint/2010/main" val="1578675978"/>
              </p:ext>
            </p:extLst>
          </p:nvPr>
        </p:nvGraphicFramePr>
        <p:xfrm>
          <a:off x="281541" y="4241636"/>
          <a:ext cx="11628904" cy="370840"/>
        </p:xfrm>
        <a:graphic>
          <a:graphicData uri="http://schemas.openxmlformats.org/drawingml/2006/table">
            <a:tbl>
              <a:tblPr firstRow="1" bandRow="1">
                <a:tableStyleId>{5C22544A-7EE6-4342-B048-85BDC9FD1C3A}</a:tableStyleId>
              </a:tblPr>
              <a:tblGrid>
                <a:gridCol w="5814452">
                  <a:extLst>
                    <a:ext uri="{9D8B030D-6E8A-4147-A177-3AD203B41FA5}">
                      <a16:colId xmlns:a16="http://schemas.microsoft.com/office/drawing/2014/main" val="1090427516"/>
                    </a:ext>
                  </a:extLst>
                </a:gridCol>
                <a:gridCol w="5814452">
                  <a:extLst>
                    <a:ext uri="{9D8B030D-6E8A-4147-A177-3AD203B41FA5}">
                      <a16:colId xmlns:a16="http://schemas.microsoft.com/office/drawing/2014/main" val="1121614201"/>
                    </a:ext>
                  </a:extLst>
                </a:gridCol>
              </a:tblGrid>
              <a:tr h="370840">
                <a:tc>
                  <a:txBody>
                    <a:bodyPr/>
                    <a:lstStyle/>
                    <a:p>
                      <a:pPr algn="ctr"/>
                      <a:r>
                        <a:rPr lang="it-IT" sz="1600" kern="1200" dirty="0">
                          <a:solidFill>
                            <a:srgbClr val="0070C0"/>
                          </a:solidFill>
                          <a:latin typeface="Cambria" panose="02040503050406030204" pitchFamily="18" charset="0"/>
                          <a:ea typeface="Cambria" panose="02040503050406030204" pitchFamily="18" charset="0"/>
                          <a:cs typeface="+mn-cs"/>
                        </a:rPr>
                        <a:t>Parametri del modello senza attenzione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tc>
                  <a:txBody>
                    <a:bodyPr/>
                    <a:lstStyle/>
                    <a:p>
                      <a:pPr algn="ctr"/>
                      <a:r>
                        <a:rPr lang="it-IT" sz="1600" kern="1200" dirty="0">
                          <a:solidFill>
                            <a:srgbClr val="0070C0"/>
                          </a:solidFill>
                          <a:latin typeface="Cambria" panose="02040503050406030204" pitchFamily="18" charset="0"/>
                          <a:ea typeface="Cambria" panose="02040503050406030204" pitchFamily="18" charset="0"/>
                          <a:cs typeface="+mn-cs"/>
                        </a:rPr>
                        <a:t>Parametri del modello con attenzione</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2945085641"/>
                  </a:ext>
                </a:extLst>
              </a:tr>
            </a:tbl>
          </a:graphicData>
        </a:graphic>
      </p:graphicFrame>
      <p:pic>
        <p:nvPicPr>
          <p:cNvPr id="22" name="Immagine 21">
            <a:extLst>
              <a:ext uri="{FF2B5EF4-FFF2-40B4-BE49-F238E27FC236}">
                <a16:creationId xmlns:a16="http://schemas.microsoft.com/office/drawing/2014/main" id="{AAC9C01E-731B-9617-83AE-E432A6E2A75B}"/>
              </a:ext>
            </a:extLst>
          </p:cNvPr>
          <p:cNvPicPr>
            <a:picLocks noChangeAspect="1"/>
          </p:cNvPicPr>
          <p:nvPr/>
        </p:nvPicPr>
        <p:blipFill>
          <a:blip r:embed="rId3"/>
          <a:stretch>
            <a:fillRect/>
          </a:stretch>
        </p:blipFill>
        <p:spPr>
          <a:xfrm>
            <a:off x="938503" y="4675478"/>
            <a:ext cx="4445453" cy="900000"/>
          </a:xfrm>
          <a:prstGeom prst="rect">
            <a:avLst/>
          </a:prstGeom>
        </p:spPr>
      </p:pic>
    </p:spTree>
    <p:extLst>
      <p:ext uri="{BB962C8B-B14F-4D97-AF65-F5344CB8AC3E}">
        <p14:creationId xmlns:p14="http://schemas.microsoft.com/office/powerpoint/2010/main" val="368301612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A8D8B4-3AB2-C993-41F6-C00B88DF48D2}"/>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F2545FCE-7301-F7E4-DAD0-201B626730C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31E060DC-1BF5-D07A-6307-C9044079484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8CA95DDC-E00B-E5D3-989A-542369381558}"/>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CA82834C-13FB-4BA5-59A2-0247A7F1A09E}"/>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EFFB7E25-300B-F215-FE82-8D5D774F6062}"/>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5C4DF6DD-E8C4-095E-7703-94B28F7F8C42}"/>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9D117775-9D48-6501-E22A-1C96B8D2AC6C}"/>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31CFEF91-B20D-5005-FA00-ADF31BE3908D}"/>
              </a:ext>
            </a:extLst>
          </p:cNvPr>
          <p:cNvSpPr txBox="1"/>
          <p:nvPr/>
        </p:nvSpPr>
        <p:spPr>
          <a:xfrm>
            <a:off x="281548" y="6488668"/>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12</a:t>
            </a:r>
          </a:p>
        </p:txBody>
      </p:sp>
      <p:sp>
        <p:nvSpPr>
          <p:cNvPr id="13" name="CasellaDiTesto 12">
            <a:extLst>
              <a:ext uri="{FF2B5EF4-FFF2-40B4-BE49-F238E27FC236}">
                <a16:creationId xmlns:a16="http://schemas.microsoft.com/office/drawing/2014/main" id="{88C3130F-50D9-9834-0F8F-5E370F53D089}"/>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2DECFA93-3786-11BF-2736-1C4763D57A5D}"/>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 </a:t>
            </a:r>
          </a:p>
        </p:txBody>
      </p:sp>
      <p:sp>
        <p:nvSpPr>
          <p:cNvPr id="15" name="CasellaDiTesto 14">
            <a:extLst>
              <a:ext uri="{FF2B5EF4-FFF2-40B4-BE49-F238E27FC236}">
                <a16:creationId xmlns:a16="http://schemas.microsoft.com/office/drawing/2014/main" id="{983DCECE-FD72-0B39-0BEB-9A72EE345D6A}"/>
              </a:ext>
            </a:extLst>
          </p:cNvPr>
          <p:cNvSpPr txBox="1"/>
          <p:nvPr/>
        </p:nvSpPr>
        <p:spPr>
          <a:xfrm>
            <a:off x="281548" y="-6587"/>
            <a:ext cx="4036451"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4 – Documentazione e osservazioni</a:t>
            </a:r>
          </a:p>
        </p:txBody>
      </p:sp>
      <p:sp>
        <p:nvSpPr>
          <p:cNvPr id="9" name="CasellaDiTesto 8">
            <a:extLst>
              <a:ext uri="{FF2B5EF4-FFF2-40B4-BE49-F238E27FC236}">
                <a16:creationId xmlns:a16="http://schemas.microsoft.com/office/drawing/2014/main" id="{E0A48028-6ECC-7DE0-D167-09C73C7CF3CC}"/>
              </a:ext>
            </a:extLst>
          </p:cNvPr>
          <p:cNvSpPr txBox="1"/>
          <p:nvPr/>
        </p:nvSpPr>
        <p:spPr>
          <a:xfrm>
            <a:off x="281549" y="738664"/>
            <a:ext cx="11628903" cy="4570482"/>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Avendo fatto uso di Python, per la risoluzione del problema, la documentazione del codice è stata definita nella classe </a:t>
            </a:r>
            <a:r>
              <a:rPr lang="it-IT" sz="1600" dirty="0" err="1">
                <a:solidFill>
                  <a:srgbClr val="0070C0"/>
                </a:solidFill>
                <a:latin typeface="Consolas" panose="020B0609020204030204" pitchFamily="49" charset="0"/>
                <a:ea typeface="Cambria" panose="02040503050406030204" pitchFamily="18" charset="0"/>
              </a:rPr>
              <a:t>ArgoNet</a:t>
            </a:r>
            <a:r>
              <a:rPr lang="it-IT" sz="1600" dirty="0">
                <a:solidFill>
                  <a:srgbClr val="0070C0"/>
                </a:solidFill>
                <a:latin typeface="Cambria" panose="02040503050406030204" pitchFamily="18" charset="0"/>
                <a:ea typeface="Cambria" panose="02040503050406030204" pitchFamily="18" charset="0"/>
              </a:rPr>
              <a:t>.</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La documentazione dei metodi è stata generata facendo uso di </a:t>
            </a:r>
            <a:r>
              <a:rPr lang="it-IT" sz="1600" dirty="0" err="1">
                <a:solidFill>
                  <a:srgbClr val="0070C0"/>
                </a:solidFill>
                <a:latin typeface="Cambria" panose="02040503050406030204" pitchFamily="18" charset="0"/>
                <a:ea typeface="Cambria" panose="02040503050406030204" pitchFamily="18" charset="0"/>
              </a:rPr>
              <a:t>Copilot</a:t>
            </a:r>
            <a:r>
              <a:rPr lang="it-IT" sz="1600" dirty="0">
                <a:solidFill>
                  <a:srgbClr val="0070C0"/>
                </a:solidFill>
                <a:latin typeface="Cambria" panose="02040503050406030204" pitchFamily="18" charset="0"/>
                <a:ea typeface="Cambria" panose="02040503050406030204" pitchFamily="18" charset="0"/>
              </a:rPr>
              <a:t>, dandogli come riferimento la classe stessa e opportuni prompt, in modo tale che generasse più con riferimenti locali che online. Ad ogni modo, dopo la generazione, si è revisionata la documentazione per ciascun metodo correggendo eventuali errori.</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Le singole e porzioni di codice di tutta la classe invece è stata commentata passo </a:t>
            </a:r>
            <a:r>
              <a:rPr lang="it-IT" sz="1600" dirty="0" err="1">
                <a:solidFill>
                  <a:srgbClr val="0070C0"/>
                </a:solidFill>
                <a:latin typeface="Cambria" panose="02040503050406030204" pitchFamily="18" charset="0"/>
                <a:ea typeface="Cambria" panose="02040503050406030204" pitchFamily="18" charset="0"/>
              </a:rPr>
              <a:t>passo</a:t>
            </a:r>
            <a:r>
              <a:rPr lang="it-IT" sz="1600" dirty="0">
                <a:solidFill>
                  <a:srgbClr val="0070C0"/>
                </a:solidFill>
                <a:latin typeface="Cambria" panose="02040503050406030204" pitchFamily="18" charset="0"/>
                <a:ea typeface="Cambria" panose="02040503050406030204" pitchFamily="18" charset="0"/>
              </a:rPr>
              <a:t> che si scriveva il codice.</a:t>
            </a:r>
          </a:p>
          <a:p>
            <a:pPr algn="just">
              <a:spcAft>
                <a:spcPts val="600"/>
              </a:spcAft>
            </a:pPr>
            <a:endParaRPr lang="it-IT" sz="1600" dirty="0">
              <a:solidFill>
                <a:srgbClr val="0070C0"/>
              </a:solidFill>
              <a:latin typeface="Cambria" panose="02040503050406030204" pitchFamily="18" charset="0"/>
              <a:ea typeface="Cambria" panose="02040503050406030204" pitchFamily="18" charset="0"/>
            </a:endParaRPr>
          </a:p>
          <a:p>
            <a:pPr algn="just">
              <a:spcAft>
                <a:spcPts val="600"/>
              </a:spcAft>
            </a:pPr>
            <a:r>
              <a:rPr lang="it-IT" sz="1600" b="1" dirty="0">
                <a:solidFill>
                  <a:srgbClr val="0070C0"/>
                </a:solidFill>
                <a:latin typeface="Cambria" panose="02040503050406030204" pitchFamily="18" charset="0"/>
                <a:ea typeface="Cambria" panose="02040503050406030204" pitchFamily="18" charset="0"/>
              </a:rPr>
              <a:t>Osservazioni finali</a:t>
            </a:r>
            <a:r>
              <a:rPr lang="it-IT" sz="1600" dirty="0">
                <a:solidFill>
                  <a:srgbClr val="0070C0"/>
                </a:solidFill>
                <a:latin typeface="Cambria" panose="02040503050406030204" pitchFamily="18" charset="0"/>
                <a:ea typeface="Cambria" panose="02040503050406030204" pitchFamily="18" charset="0"/>
              </a:rPr>
              <a:t>:</a:t>
            </a: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rPr>
              <a:t>La visibilità dei metodi della classe </a:t>
            </a:r>
            <a:r>
              <a:rPr lang="it-IT" sz="1600" dirty="0" err="1">
                <a:solidFill>
                  <a:srgbClr val="0070C0"/>
                </a:solidFill>
                <a:latin typeface="Consolas" panose="020B0609020204030204" pitchFamily="49" charset="0"/>
                <a:ea typeface="Cambria" panose="02040503050406030204" pitchFamily="18" charset="0"/>
              </a:rPr>
              <a:t>ArgoNet</a:t>
            </a:r>
            <a:r>
              <a:rPr lang="it-IT" sz="1600" dirty="0">
                <a:solidFill>
                  <a:srgbClr val="0070C0"/>
                </a:solidFill>
                <a:latin typeface="Cambria" panose="02040503050406030204" pitchFamily="18" charset="0"/>
                <a:ea typeface="Cambria" panose="02040503050406030204" pitchFamily="18" charset="0"/>
              </a:rPr>
              <a:t> è stata strutturata in modo tale che, quando si richiama il modulo, il programmatore debba solamente inizializzare l’oggetto e richiamare i metodi </a:t>
            </a:r>
            <a:r>
              <a:rPr lang="it-IT" sz="1600" dirty="0">
                <a:solidFill>
                  <a:srgbClr val="0070C0"/>
                </a:solidFill>
                <a:latin typeface="Consolas" panose="020B0609020204030204" pitchFamily="49" charset="0"/>
                <a:ea typeface="Cambria" panose="02040503050406030204" pitchFamily="18" charset="0"/>
              </a:rPr>
              <a:t>start()</a:t>
            </a:r>
            <a:r>
              <a:rPr lang="it-IT" sz="1600" dirty="0">
                <a:solidFill>
                  <a:srgbClr val="0070C0"/>
                </a:solidFill>
                <a:latin typeface="Cambria" panose="02040503050406030204" pitchFamily="18" charset="0"/>
                <a:ea typeface="Cambria" panose="02040503050406030204" pitchFamily="18" charset="0"/>
              </a:rPr>
              <a:t> e/o </a:t>
            </a:r>
            <a:r>
              <a:rPr lang="it-IT" sz="1600" dirty="0" err="1">
                <a:solidFill>
                  <a:srgbClr val="0070C0"/>
                </a:solidFill>
                <a:latin typeface="Consolas" panose="020B0609020204030204" pitchFamily="49" charset="0"/>
                <a:ea typeface="Cambria" panose="02040503050406030204" pitchFamily="18" charset="0"/>
              </a:rPr>
              <a:t>evaluate_image</a:t>
            </a:r>
            <a:r>
              <a:rPr lang="it-IT" sz="1600" dirty="0">
                <a:solidFill>
                  <a:srgbClr val="0070C0"/>
                </a:solidFill>
                <a:latin typeface="Consolas" panose="020B0609020204030204" pitchFamily="49" charset="0"/>
                <a:ea typeface="Cambria" panose="02040503050406030204" pitchFamily="18" charset="0"/>
              </a:rPr>
              <a:t>()</a:t>
            </a:r>
            <a:r>
              <a:rPr lang="it-IT" sz="1600" dirty="0">
                <a:solidFill>
                  <a:srgbClr val="0070C0"/>
                </a:solidFill>
                <a:latin typeface="Cambria" panose="02040503050406030204" pitchFamily="18" charset="0"/>
                <a:ea typeface="Cambria" panose="02040503050406030204" pitchFamily="18" charset="0"/>
              </a:rPr>
              <a:t>, passando gli opportuni parametri. In particolare i metodi sono scritti in modo tale da richiamarsi gerarchicamente nel caso in cui manca qualcosa (</a:t>
            </a:r>
            <a:r>
              <a:rPr lang="it-IT" sz="1600" i="1" dirty="0">
                <a:solidFill>
                  <a:srgbClr val="0070C0"/>
                </a:solidFill>
                <a:latin typeface="Cambria" panose="02040503050406030204" pitchFamily="18" charset="0"/>
                <a:ea typeface="Cambria" panose="02040503050406030204" pitchFamily="18" charset="0"/>
              </a:rPr>
              <a:t>carica il modello ← costruisci un nuovo modello ← costruisci il dataset ← suddividi dataset ← …</a:t>
            </a:r>
            <a:r>
              <a:rPr lang="it-IT" sz="1600" dirty="0">
                <a:solidFill>
                  <a:srgbClr val="0070C0"/>
                </a:solidFill>
                <a:latin typeface="Cambria" panose="02040503050406030204" pitchFamily="18" charset="0"/>
                <a:ea typeface="Cambria" panose="02040503050406030204" pitchFamily="18" charset="0"/>
              </a:rPr>
              <a:t>) , dando la possibilità di personalizzare il codice con nuove operazioni con poche semplici righe. </a:t>
            </a: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rPr>
              <a:t>Per sperimentazione, il </a:t>
            </a:r>
            <a:r>
              <a:rPr lang="it-IT" sz="1600" dirty="0" err="1">
                <a:solidFill>
                  <a:srgbClr val="0070C0"/>
                </a:solidFill>
                <a:latin typeface="Cambria" panose="02040503050406030204" pitchFamily="18" charset="0"/>
                <a:ea typeface="Cambria" panose="02040503050406030204" pitchFamily="18" charset="0"/>
              </a:rPr>
              <a:t>layer</a:t>
            </a:r>
            <a:r>
              <a:rPr lang="it-IT" sz="1600" dirty="0">
                <a:solidFill>
                  <a:srgbClr val="0070C0"/>
                </a:solidFill>
                <a:latin typeface="Cambria" panose="02040503050406030204" pitchFamily="18" charset="0"/>
                <a:ea typeface="Cambria" panose="02040503050406030204" pitchFamily="18" charset="0"/>
              </a:rPr>
              <a:t> di attenzione è stato implementato come modulo distinto, </a:t>
            </a:r>
            <a:r>
              <a:rPr lang="it-IT" sz="1600" dirty="0" err="1">
                <a:solidFill>
                  <a:srgbClr val="0070C0"/>
                </a:solidFill>
                <a:latin typeface="Consolas" panose="020B0609020204030204" pitchFamily="49" charset="0"/>
                <a:ea typeface="Cambria" panose="02040503050406030204" pitchFamily="18" charset="0"/>
              </a:rPr>
              <a:t>Attention</a:t>
            </a:r>
            <a:r>
              <a:rPr lang="it-IT" sz="1600" dirty="0">
                <a:solidFill>
                  <a:srgbClr val="0070C0"/>
                </a:solidFill>
                <a:latin typeface="Cambria" panose="02040503050406030204" pitchFamily="18" charset="0"/>
                <a:ea typeface="Cambria" panose="02040503050406030204" pitchFamily="18" charset="0"/>
              </a:rPr>
              <a:t>; in particolare si implementata la </a:t>
            </a:r>
            <a:r>
              <a:rPr lang="it-IT" sz="1600" baseline="30000" dirty="0">
                <a:solidFill>
                  <a:srgbClr val="0070C0"/>
                </a:solidFill>
                <a:latin typeface="Cambria" panose="02040503050406030204" pitchFamily="18" charset="0"/>
                <a:ea typeface="Cambria" panose="02040503050406030204" pitchFamily="18" charset="0"/>
                <a:hlinkClick r:id="rId2"/>
              </a:rPr>
              <a:t>[6]</a:t>
            </a:r>
            <a:r>
              <a:rPr lang="it-IT" sz="1600" dirty="0">
                <a:solidFill>
                  <a:srgbClr val="0070C0"/>
                </a:solidFill>
                <a:latin typeface="Cambria" panose="02040503050406030204" pitchFamily="18" charset="0"/>
                <a:ea typeface="Cambria" panose="02040503050406030204" pitchFamily="18" charset="0"/>
              </a:rPr>
              <a:t>multi-head self-</a:t>
            </a:r>
            <a:r>
              <a:rPr lang="it-IT" sz="1600" dirty="0" err="1">
                <a:solidFill>
                  <a:srgbClr val="0070C0"/>
                </a:solidFill>
                <a:latin typeface="Cambria" panose="02040503050406030204" pitchFamily="18" charset="0"/>
                <a:ea typeface="Cambria" panose="02040503050406030204" pitchFamily="18" charset="0"/>
              </a:rPr>
              <a:t>attention</a:t>
            </a:r>
            <a:r>
              <a:rPr lang="it-IT" sz="1600" dirty="0">
                <a:solidFill>
                  <a:srgbClr val="0070C0"/>
                </a:solidFill>
                <a:latin typeface="Cambria" panose="02040503050406030204" pitchFamily="18" charset="0"/>
                <a:ea typeface="Cambria" panose="02040503050406030204" pitchFamily="18" charset="0"/>
              </a:rPr>
              <a:t>.</a:t>
            </a: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rPr>
              <a:t>Anche se non specificato, similmente all’</a:t>
            </a:r>
            <a:r>
              <a:rPr lang="it-IT" sz="1600" dirty="0" err="1">
                <a:solidFill>
                  <a:srgbClr val="0070C0"/>
                </a:solidFill>
                <a:latin typeface="Cambria" panose="02040503050406030204" pitchFamily="18" charset="0"/>
                <a:ea typeface="Cambria" panose="02040503050406030204" pitchFamily="18" charset="0"/>
              </a:rPr>
              <a:t>assignmente</a:t>
            </a:r>
            <a:r>
              <a:rPr lang="it-IT" sz="1600" dirty="0">
                <a:solidFill>
                  <a:srgbClr val="0070C0"/>
                </a:solidFill>
                <a:latin typeface="Cambria" panose="02040503050406030204" pitchFamily="18" charset="0"/>
                <a:ea typeface="Cambria" panose="02040503050406030204" pitchFamily="18" charset="0"/>
              </a:rPr>
              <a:t> precedente, si è implementato il metodo </a:t>
            </a:r>
            <a:r>
              <a:rPr lang="it-IT" sz="1600" dirty="0" err="1">
                <a:solidFill>
                  <a:srgbClr val="0070C0"/>
                </a:solidFill>
                <a:latin typeface="Consolas" panose="020B0609020204030204" pitchFamily="49" charset="0"/>
                <a:ea typeface="Cambria" panose="02040503050406030204" pitchFamily="18" charset="0"/>
              </a:rPr>
              <a:t>evaluate_image</a:t>
            </a:r>
            <a:r>
              <a:rPr lang="it-IT" sz="1600" dirty="0">
                <a:solidFill>
                  <a:srgbClr val="0070C0"/>
                </a:solidFill>
                <a:latin typeface="Consolas" panose="020B0609020204030204" pitchFamily="49" charset="0"/>
                <a:ea typeface="Cambria" panose="02040503050406030204" pitchFamily="18" charset="0"/>
              </a:rPr>
              <a:t>() </a:t>
            </a:r>
            <a:r>
              <a:rPr lang="it-IT" sz="1600" dirty="0">
                <a:solidFill>
                  <a:srgbClr val="0070C0"/>
                </a:solidFill>
                <a:latin typeface="Cambria" panose="02040503050406030204" pitchFamily="18" charset="0"/>
                <a:ea typeface="Cambria" panose="02040503050406030204" pitchFamily="18" charset="0"/>
              </a:rPr>
              <a:t>per valutare una singola immagine passata come argomento nel programma.</a:t>
            </a:r>
          </a:p>
        </p:txBody>
      </p:sp>
    </p:spTree>
    <p:extLst>
      <p:ext uri="{BB962C8B-B14F-4D97-AF65-F5344CB8AC3E}">
        <p14:creationId xmlns:p14="http://schemas.microsoft.com/office/powerpoint/2010/main" val="32019546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3371B3-FF25-EACB-86BE-4A7ACA27F27D}"/>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C499E87B-A003-D154-16F8-E7795A334F3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D77788AC-BF93-119C-D99B-63150222556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674CD67F-509D-C875-A5B1-391EBE6DE0E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AFF27B0E-3BD4-7FAA-D986-4E1D60E81BE8}"/>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49EB5B69-5307-C02C-8F25-0E29B8C74534}"/>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0584D9AC-65B9-269A-80A3-04F1A97FFA7B}"/>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A3AE94F5-B3DB-3B47-C13F-A6DD14FAB60C}"/>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1A9B2088-42AD-C17E-463D-FDD146AC2EAD}"/>
              </a:ext>
            </a:extLst>
          </p:cNvPr>
          <p:cNvSpPr txBox="1"/>
          <p:nvPr/>
        </p:nvSpPr>
        <p:spPr>
          <a:xfrm>
            <a:off x="281548" y="6488668"/>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13</a:t>
            </a:r>
          </a:p>
        </p:txBody>
      </p:sp>
      <p:sp>
        <p:nvSpPr>
          <p:cNvPr id="13" name="CasellaDiTesto 12">
            <a:extLst>
              <a:ext uri="{FF2B5EF4-FFF2-40B4-BE49-F238E27FC236}">
                <a16:creationId xmlns:a16="http://schemas.microsoft.com/office/drawing/2014/main" id="{17146E51-1136-54ED-A44F-5F730D09F055}"/>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5" name="CasellaDiTesto 14">
            <a:extLst>
              <a:ext uri="{FF2B5EF4-FFF2-40B4-BE49-F238E27FC236}">
                <a16:creationId xmlns:a16="http://schemas.microsoft.com/office/drawing/2014/main" id="{C0E3537F-9842-7043-18AE-395AC65657A2}"/>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5 – Risultati</a:t>
            </a:r>
          </a:p>
        </p:txBody>
      </p:sp>
      <p:pic>
        <p:nvPicPr>
          <p:cNvPr id="10" name="Immagine 9">
            <a:extLst>
              <a:ext uri="{FF2B5EF4-FFF2-40B4-BE49-F238E27FC236}">
                <a16:creationId xmlns:a16="http://schemas.microsoft.com/office/drawing/2014/main" id="{BD1DC9D7-084B-1C41-9CC4-B9EB25A5FCE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9788" y="601858"/>
            <a:ext cx="8524145" cy="5654282"/>
          </a:xfrm>
          <a:prstGeom prst="rect">
            <a:avLst/>
          </a:prstGeom>
        </p:spPr>
      </p:pic>
      <p:pic>
        <p:nvPicPr>
          <p:cNvPr id="17" name="Immagine 16">
            <a:extLst>
              <a:ext uri="{FF2B5EF4-FFF2-40B4-BE49-F238E27FC236}">
                <a16:creationId xmlns:a16="http://schemas.microsoft.com/office/drawing/2014/main" id="{00F868F0-EA91-DA4C-5FC7-1E4E0999B8B4}"/>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789659" y="608309"/>
            <a:ext cx="3204682" cy="2656351"/>
          </a:xfrm>
          <a:prstGeom prst="rect">
            <a:avLst/>
          </a:prstGeom>
        </p:spPr>
      </p:pic>
      <p:sp>
        <p:nvSpPr>
          <p:cNvPr id="18" name="CasellaDiTesto 17">
            <a:extLst>
              <a:ext uri="{FF2B5EF4-FFF2-40B4-BE49-F238E27FC236}">
                <a16:creationId xmlns:a16="http://schemas.microsoft.com/office/drawing/2014/main" id="{810F9E5E-EA9D-20B7-4242-2A40E7CE477F}"/>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Modello senza attenzione </a:t>
            </a:r>
          </a:p>
        </p:txBody>
      </p:sp>
      <p:pic>
        <p:nvPicPr>
          <p:cNvPr id="23" name="Immagine 22">
            <a:extLst>
              <a:ext uri="{FF2B5EF4-FFF2-40B4-BE49-F238E27FC236}">
                <a16:creationId xmlns:a16="http://schemas.microsoft.com/office/drawing/2014/main" id="{E5C5326E-164E-F911-2142-CFB85B0C59E0}"/>
              </a:ext>
            </a:extLst>
          </p:cNvPr>
          <p:cNvPicPr>
            <a:picLocks noChangeAspect="1"/>
          </p:cNvPicPr>
          <p:nvPr/>
        </p:nvPicPr>
        <p:blipFill>
          <a:blip r:embed="rId4"/>
          <a:stretch>
            <a:fillRect/>
          </a:stretch>
        </p:blipFill>
        <p:spPr>
          <a:xfrm>
            <a:off x="8789659" y="3503773"/>
            <a:ext cx="3232553" cy="654443"/>
          </a:xfrm>
          <a:prstGeom prst="rect">
            <a:avLst/>
          </a:prstGeom>
        </p:spPr>
      </p:pic>
    </p:spTree>
    <p:extLst>
      <p:ext uri="{BB962C8B-B14F-4D97-AF65-F5344CB8AC3E}">
        <p14:creationId xmlns:p14="http://schemas.microsoft.com/office/powerpoint/2010/main" val="210586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D810BC-B8BF-8F8A-1CAA-2698F0C9C9A6}"/>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2D8CE6C7-5977-F853-5A80-01098A5FB558}"/>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420429E4-F2CF-4BC7-456D-5F48D762A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B95E724A-A960-3AB6-779A-FFC6BE8989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5191BDC5-4118-FE21-151B-4E8675A4CB91}"/>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D3C98B8B-D31C-0ED1-3897-908A0CCA6B6A}"/>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386F11A8-30D0-4CA5-C885-0E0866F96964}"/>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DA49F744-F320-D792-580A-9AC7273D6FDA}"/>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FA121827-F3ED-451C-ECAA-5195735C0C2E}"/>
              </a:ext>
            </a:extLst>
          </p:cNvPr>
          <p:cNvSpPr txBox="1"/>
          <p:nvPr/>
        </p:nvSpPr>
        <p:spPr>
          <a:xfrm>
            <a:off x="281548" y="6488668"/>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14</a:t>
            </a:r>
          </a:p>
        </p:txBody>
      </p:sp>
      <p:sp>
        <p:nvSpPr>
          <p:cNvPr id="13" name="CasellaDiTesto 12">
            <a:extLst>
              <a:ext uri="{FF2B5EF4-FFF2-40B4-BE49-F238E27FC236}">
                <a16:creationId xmlns:a16="http://schemas.microsoft.com/office/drawing/2014/main" id="{9094A36F-E8C7-B09E-AD72-255E93A6F64E}"/>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5" name="CasellaDiTesto 14">
            <a:extLst>
              <a:ext uri="{FF2B5EF4-FFF2-40B4-BE49-F238E27FC236}">
                <a16:creationId xmlns:a16="http://schemas.microsoft.com/office/drawing/2014/main" id="{172021B0-5579-6DE3-FE68-C50A14AEA27A}"/>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5 – Risultati</a:t>
            </a:r>
          </a:p>
        </p:txBody>
      </p:sp>
      <p:pic>
        <p:nvPicPr>
          <p:cNvPr id="10" name="Immagine 9" descr="Immagine che contiene testo, diagramma, linea, numero&#10;&#10;Il contenuto generato dall'IA potrebbe non essere corretto.">
            <a:extLst>
              <a:ext uri="{FF2B5EF4-FFF2-40B4-BE49-F238E27FC236}">
                <a16:creationId xmlns:a16="http://schemas.microsoft.com/office/drawing/2014/main" id="{93B35D1F-75CC-4436-FA7E-7AB17C8AC8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9788" y="600967"/>
            <a:ext cx="8524145" cy="5656065"/>
          </a:xfrm>
          <a:prstGeom prst="rect">
            <a:avLst/>
          </a:prstGeom>
        </p:spPr>
      </p:pic>
      <p:pic>
        <p:nvPicPr>
          <p:cNvPr id="17" name="Immagine 16" descr="Immagine che contiene testo, schermata, diagramma, Rettangolo&#10;&#10;Il contenuto generato dall'IA potrebbe non essere corretto.">
            <a:extLst>
              <a:ext uri="{FF2B5EF4-FFF2-40B4-BE49-F238E27FC236}">
                <a16:creationId xmlns:a16="http://schemas.microsoft.com/office/drawing/2014/main" id="{B4DF8981-0B81-DCC0-4F62-CE2A5E89910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789659" y="607556"/>
            <a:ext cx="3204682" cy="2657858"/>
          </a:xfrm>
          <a:prstGeom prst="rect">
            <a:avLst/>
          </a:prstGeom>
        </p:spPr>
      </p:pic>
      <p:sp>
        <p:nvSpPr>
          <p:cNvPr id="18" name="CasellaDiTesto 17">
            <a:extLst>
              <a:ext uri="{FF2B5EF4-FFF2-40B4-BE49-F238E27FC236}">
                <a16:creationId xmlns:a16="http://schemas.microsoft.com/office/drawing/2014/main" id="{0B5C6154-9355-CB47-7DFF-086D2AE664F3}"/>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Modello con attenzione </a:t>
            </a:r>
          </a:p>
        </p:txBody>
      </p:sp>
      <p:pic>
        <p:nvPicPr>
          <p:cNvPr id="9" name="Immagine 8">
            <a:extLst>
              <a:ext uri="{FF2B5EF4-FFF2-40B4-BE49-F238E27FC236}">
                <a16:creationId xmlns:a16="http://schemas.microsoft.com/office/drawing/2014/main" id="{5C2D90BF-EF7D-1B0A-1715-319FB34FD010}"/>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8809625" y="3503773"/>
            <a:ext cx="3192620" cy="654443"/>
          </a:xfrm>
          <a:prstGeom prst="rect">
            <a:avLst/>
          </a:prstGeom>
        </p:spPr>
      </p:pic>
    </p:spTree>
    <p:extLst>
      <p:ext uri="{BB962C8B-B14F-4D97-AF65-F5344CB8AC3E}">
        <p14:creationId xmlns:p14="http://schemas.microsoft.com/office/powerpoint/2010/main" val="89525066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9F58A2-DB04-786E-3CF5-10891C443C37}"/>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E242B9D3-9EA3-2340-ADE7-44EC3CBD74B6}"/>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D4BBBBF0-26E0-1A0F-FBFE-3289A5D6D8F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BB12BA4D-4180-B8A2-1338-96ED1AE9B61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3E8F29B4-450B-0A18-8C91-D87D583CB6AE}"/>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2ABEFFB5-F1EC-861A-D380-19F5438553DF}"/>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E489A50D-577B-102F-475B-56408BF85D56}"/>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B850B66C-7FE5-28A3-7060-A838EBECF928}"/>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CB918F11-9896-CB12-2B91-9C9F0A73E078}"/>
              </a:ext>
            </a:extLst>
          </p:cNvPr>
          <p:cNvSpPr txBox="1"/>
          <p:nvPr/>
        </p:nvSpPr>
        <p:spPr>
          <a:xfrm>
            <a:off x="281548" y="6488668"/>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15</a:t>
            </a:r>
          </a:p>
        </p:txBody>
      </p:sp>
      <p:sp>
        <p:nvSpPr>
          <p:cNvPr id="14" name="CasellaDiTesto 13">
            <a:extLst>
              <a:ext uri="{FF2B5EF4-FFF2-40B4-BE49-F238E27FC236}">
                <a16:creationId xmlns:a16="http://schemas.microsoft.com/office/drawing/2014/main" id="{A891A0C9-7305-8739-484F-12EBE46F856B}"/>
              </a:ext>
            </a:extLst>
          </p:cNvPr>
          <p:cNvSpPr txBox="1"/>
          <p:nvPr/>
        </p:nvSpPr>
        <p:spPr>
          <a:xfrm>
            <a:off x="281548" y="751839"/>
            <a:ext cx="11628903" cy="830997"/>
          </a:xfrm>
          <a:prstGeom prst="rect">
            <a:avLst/>
          </a:prstGeom>
          <a:noFill/>
        </p:spPr>
        <p:txBody>
          <a:bodyPr wrap="square" rtlCol="0">
            <a:spAutoFit/>
          </a:bodyPr>
          <a:lstStyle/>
          <a:p>
            <a:pPr algn="ctr"/>
            <a:r>
              <a:rPr lang="it-IT" sz="4800" b="1" dirty="0">
                <a:solidFill>
                  <a:srgbClr val="0070C0"/>
                </a:solidFill>
                <a:latin typeface="Cambria" panose="02040503050406030204" pitchFamily="18" charset="0"/>
                <a:ea typeface="Cambria" panose="02040503050406030204" pitchFamily="18" charset="0"/>
              </a:rPr>
              <a:t>Bibliografia</a:t>
            </a:r>
            <a:endParaRPr lang="it-IT" sz="2000" dirty="0">
              <a:solidFill>
                <a:srgbClr val="0070C0"/>
              </a:solidFill>
              <a:latin typeface="Cambria" panose="02040503050406030204" pitchFamily="18" charset="0"/>
              <a:ea typeface="Cambria" panose="02040503050406030204" pitchFamily="18" charset="0"/>
            </a:endParaRPr>
          </a:p>
        </p:txBody>
      </p:sp>
      <p:sp>
        <p:nvSpPr>
          <p:cNvPr id="15" name="CasellaDiTesto 14">
            <a:extLst>
              <a:ext uri="{FF2B5EF4-FFF2-40B4-BE49-F238E27FC236}">
                <a16:creationId xmlns:a16="http://schemas.microsoft.com/office/drawing/2014/main" id="{B4DB4D25-2884-D15A-83EA-AAAB510BC42A}"/>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6" name="CasellaDiTesto 15">
            <a:extLst>
              <a:ext uri="{FF2B5EF4-FFF2-40B4-BE49-F238E27FC236}">
                <a16:creationId xmlns:a16="http://schemas.microsoft.com/office/drawing/2014/main" id="{AD0974A6-0E50-BFED-9201-B86D9901A870}"/>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 </a:t>
            </a:r>
          </a:p>
        </p:txBody>
      </p:sp>
      <p:sp>
        <p:nvSpPr>
          <p:cNvPr id="17" name="CasellaDiTesto 16">
            <a:extLst>
              <a:ext uri="{FF2B5EF4-FFF2-40B4-BE49-F238E27FC236}">
                <a16:creationId xmlns:a16="http://schemas.microsoft.com/office/drawing/2014/main" id="{7BEFF47C-E204-4BA6-2E6A-1C7408F18CF9}"/>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a:t>
            </a:r>
          </a:p>
        </p:txBody>
      </p:sp>
      <p:sp>
        <p:nvSpPr>
          <p:cNvPr id="9" name="CasellaDiTesto 8">
            <a:extLst>
              <a:ext uri="{FF2B5EF4-FFF2-40B4-BE49-F238E27FC236}">
                <a16:creationId xmlns:a16="http://schemas.microsoft.com/office/drawing/2014/main" id="{EA0E10E9-F93A-F527-953D-6C42D9078DF4}"/>
              </a:ext>
            </a:extLst>
          </p:cNvPr>
          <p:cNvSpPr txBox="1"/>
          <p:nvPr/>
        </p:nvSpPr>
        <p:spPr>
          <a:xfrm>
            <a:off x="281548" y="1589423"/>
            <a:ext cx="5634501" cy="3754874"/>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Riferimenti:</a:t>
            </a:r>
          </a:p>
          <a:p>
            <a:pPr marL="447675" indent="-447675" algn="just">
              <a:spcAft>
                <a:spcPts val="600"/>
              </a:spcAft>
            </a:pPr>
            <a:r>
              <a:rPr lang="it-IT" sz="1600" dirty="0">
                <a:solidFill>
                  <a:srgbClr val="0070C0"/>
                </a:solidFill>
                <a:latin typeface="Cambria" panose="02040503050406030204" pitchFamily="18" charset="0"/>
                <a:ea typeface="Cambria" panose="02040503050406030204" pitchFamily="18" charset="0"/>
              </a:rPr>
              <a:t>[1]	</a:t>
            </a:r>
            <a:r>
              <a:rPr lang="it-IT" sz="1600" dirty="0">
                <a:solidFill>
                  <a:srgbClr val="0070C0"/>
                </a:solidFill>
                <a:latin typeface="Cambria" panose="02040503050406030204" pitchFamily="18" charset="0"/>
                <a:ea typeface="Cambria" panose="02040503050406030204" pitchFamily="18" charset="0"/>
                <a:hlinkClick r:id="rId2"/>
              </a:rPr>
              <a:t>https://pyimagesearch.com/2019/07/08/keras-imagedatagenerator-and-data-augmentation/</a:t>
            </a:r>
            <a:r>
              <a:rPr lang="it-IT" sz="1600" dirty="0">
                <a:solidFill>
                  <a:srgbClr val="0070C0"/>
                </a:solidFill>
                <a:latin typeface="Cambria" panose="02040503050406030204" pitchFamily="18" charset="0"/>
                <a:ea typeface="Cambria" panose="02040503050406030204" pitchFamily="18" charset="0"/>
              </a:rPr>
              <a:t>  </a:t>
            </a:r>
          </a:p>
          <a:p>
            <a:pPr marL="447675" indent="-447675">
              <a:spcAft>
                <a:spcPts val="600"/>
              </a:spcAft>
            </a:pPr>
            <a:r>
              <a:rPr lang="it-IT" sz="1600" dirty="0">
                <a:solidFill>
                  <a:srgbClr val="0070C0"/>
                </a:solidFill>
                <a:latin typeface="Cambria" panose="02040503050406030204" pitchFamily="18" charset="0"/>
                <a:ea typeface="Cambria" panose="02040503050406030204" pitchFamily="18" charset="0"/>
              </a:rPr>
              <a:t>[2]		</a:t>
            </a:r>
            <a:r>
              <a:rPr lang="it-IT" sz="1600" dirty="0">
                <a:solidFill>
                  <a:srgbClr val="0070C0"/>
                </a:solidFill>
                <a:latin typeface="Cambria" panose="02040503050406030204" pitchFamily="18" charset="0"/>
                <a:ea typeface="Cambria" panose="02040503050406030204" pitchFamily="18" charset="0"/>
                <a:hlinkClick r:id="rId3"/>
              </a:rPr>
              <a:t>https://www.tutorialspoint.com/concurrency_in_</a:t>
            </a:r>
            <a:br>
              <a:rPr lang="it-IT" sz="1600" dirty="0">
                <a:solidFill>
                  <a:srgbClr val="0070C0"/>
                </a:solidFill>
                <a:latin typeface="Cambria" panose="02040503050406030204" pitchFamily="18" charset="0"/>
                <a:ea typeface="Cambria" panose="02040503050406030204" pitchFamily="18" charset="0"/>
                <a:hlinkClick r:id="rId3"/>
              </a:rPr>
            </a:br>
            <a:r>
              <a:rPr lang="it-IT" sz="1600" dirty="0" err="1">
                <a:solidFill>
                  <a:srgbClr val="0070C0"/>
                </a:solidFill>
                <a:latin typeface="Cambria" panose="02040503050406030204" pitchFamily="18" charset="0"/>
                <a:ea typeface="Cambria" panose="02040503050406030204" pitchFamily="18" charset="0"/>
                <a:hlinkClick r:id="rId3"/>
              </a:rPr>
              <a:t>python</a:t>
            </a:r>
            <a:r>
              <a:rPr lang="it-IT" sz="1600" dirty="0">
                <a:solidFill>
                  <a:srgbClr val="0070C0"/>
                </a:solidFill>
                <a:latin typeface="Cambria" panose="02040503050406030204" pitchFamily="18" charset="0"/>
                <a:ea typeface="Cambria" panose="02040503050406030204" pitchFamily="18" charset="0"/>
                <a:hlinkClick r:id="rId3"/>
              </a:rPr>
              <a:t>/concurrency_in_python_pool_of_threads.htm</a:t>
            </a:r>
            <a:r>
              <a:rPr lang="it-IT" sz="1600" dirty="0">
                <a:solidFill>
                  <a:srgbClr val="0070C0"/>
                </a:solidFill>
                <a:latin typeface="Cambria" panose="02040503050406030204" pitchFamily="18" charset="0"/>
                <a:ea typeface="Cambria" panose="02040503050406030204" pitchFamily="18" charset="0"/>
              </a:rPr>
              <a:t> </a:t>
            </a:r>
          </a:p>
          <a:p>
            <a:pPr marL="447675" indent="-447675">
              <a:spcAft>
                <a:spcPts val="600"/>
              </a:spcAft>
            </a:pPr>
            <a:r>
              <a:rPr lang="it-IT" sz="1600" dirty="0">
                <a:solidFill>
                  <a:srgbClr val="0070C0"/>
                </a:solidFill>
                <a:latin typeface="Cambria" panose="02040503050406030204" pitchFamily="18" charset="0"/>
                <a:ea typeface="Cambria" panose="02040503050406030204" pitchFamily="18" charset="0"/>
              </a:rPr>
              <a:t>[3] 	</a:t>
            </a:r>
            <a:r>
              <a:rPr lang="it-IT" sz="1600" dirty="0">
                <a:solidFill>
                  <a:srgbClr val="0070C0"/>
                </a:solidFill>
                <a:latin typeface="Cambria" panose="02040503050406030204" pitchFamily="18" charset="0"/>
                <a:ea typeface="Cambria" panose="02040503050406030204" pitchFamily="18" charset="0"/>
                <a:hlinkClick r:id="rId4"/>
              </a:rPr>
              <a:t>https://www.tensorflow.org/api_docs/python/tf/keras/</a:t>
            </a:r>
            <a:br>
              <a:rPr lang="it-IT" sz="1600" dirty="0">
                <a:solidFill>
                  <a:srgbClr val="0070C0"/>
                </a:solidFill>
                <a:latin typeface="Cambria" panose="02040503050406030204" pitchFamily="18" charset="0"/>
                <a:ea typeface="Cambria" panose="02040503050406030204" pitchFamily="18" charset="0"/>
                <a:hlinkClick r:id="rId4"/>
              </a:rPr>
            </a:br>
            <a:r>
              <a:rPr lang="it-IT" sz="1600" dirty="0" err="1">
                <a:solidFill>
                  <a:srgbClr val="0070C0"/>
                </a:solidFill>
                <a:latin typeface="Cambria" panose="02040503050406030204" pitchFamily="18" charset="0"/>
                <a:ea typeface="Cambria" panose="02040503050406030204" pitchFamily="18" charset="0"/>
                <a:hlinkClick r:id="rId4"/>
              </a:rPr>
              <a:t>callbacks</a:t>
            </a:r>
            <a:r>
              <a:rPr lang="it-IT" sz="1600" dirty="0">
                <a:solidFill>
                  <a:srgbClr val="0070C0"/>
                </a:solidFill>
                <a:latin typeface="Cambria" panose="02040503050406030204" pitchFamily="18" charset="0"/>
                <a:ea typeface="Cambria" panose="02040503050406030204" pitchFamily="18" charset="0"/>
              </a:rPr>
              <a:t> </a:t>
            </a:r>
          </a:p>
          <a:p>
            <a:pPr marL="447675" indent="-447675" algn="just">
              <a:spcAft>
                <a:spcPts val="600"/>
              </a:spcAft>
            </a:pPr>
            <a:r>
              <a:rPr lang="it-IT" sz="1600" dirty="0">
                <a:solidFill>
                  <a:srgbClr val="0070C0"/>
                </a:solidFill>
                <a:latin typeface="Cambria" panose="02040503050406030204" pitchFamily="18" charset="0"/>
                <a:ea typeface="Cambria" panose="02040503050406030204" pitchFamily="18" charset="0"/>
              </a:rPr>
              <a:t>[4]	</a:t>
            </a:r>
            <a:r>
              <a:rPr lang="it-IT" sz="1600" dirty="0">
                <a:solidFill>
                  <a:srgbClr val="0070C0"/>
                </a:solidFill>
                <a:latin typeface="Cambria" panose="02040503050406030204" pitchFamily="18" charset="0"/>
                <a:ea typeface="Cambria" panose="02040503050406030204" pitchFamily="18" charset="0"/>
                <a:hlinkClick r:id="rId5"/>
              </a:rPr>
              <a:t>https://github.com/Kaggle/kagglehub?tab=readme-ov-file#download-dataset</a:t>
            </a:r>
            <a:r>
              <a:rPr lang="it-IT" sz="1600" dirty="0">
                <a:solidFill>
                  <a:srgbClr val="0070C0"/>
                </a:solidFill>
                <a:latin typeface="Cambria" panose="02040503050406030204" pitchFamily="18" charset="0"/>
                <a:ea typeface="Cambria" panose="02040503050406030204" pitchFamily="18" charset="0"/>
              </a:rPr>
              <a:t> </a:t>
            </a:r>
          </a:p>
          <a:p>
            <a:pPr marL="447675" indent="-447675">
              <a:spcAft>
                <a:spcPts val="600"/>
              </a:spcAft>
            </a:pPr>
            <a:r>
              <a:rPr lang="it-IT" sz="1600" dirty="0">
                <a:solidFill>
                  <a:srgbClr val="0070C0"/>
                </a:solidFill>
                <a:latin typeface="Cambria" panose="02040503050406030204" pitchFamily="18" charset="0"/>
                <a:ea typeface="Cambria" panose="02040503050406030204" pitchFamily="18" charset="0"/>
              </a:rPr>
              <a:t>[5]    </a:t>
            </a:r>
            <a:r>
              <a:rPr lang="it-IT" sz="1600" dirty="0">
                <a:solidFill>
                  <a:srgbClr val="0070C0"/>
                </a:solidFill>
                <a:latin typeface="Cambria" panose="02040503050406030204" pitchFamily="18" charset="0"/>
                <a:ea typeface="Cambria" panose="02040503050406030204" pitchFamily="18" charset="0"/>
                <a:hlinkClick r:id="rId6"/>
              </a:rPr>
              <a:t>https://www.tensorflow.org/api_docs/python/tf/keras/</a:t>
            </a:r>
            <a:br>
              <a:rPr lang="it-IT" sz="1600" dirty="0">
                <a:solidFill>
                  <a:srgbClr val="0070C0"/>
                </a:solidFill>
                <a:latin typeface="Cambria" panose="02040503050406030204" pitchFamily="18" charset="0"/>
                <a:ea typeface="Cambria" panose="02040503050406030204" pitchFamily="18" charset="0"/>
                <a:hlinkClick r:id="rId6"/>
              </a:rPr>
            </a:br>
            <a:r>
              <a:rPr lang="it-IT" sz="1600" dirty="0" err="1">
                <a:solidFill>
                  <a:srgbClr val="0070C0"/>
                </a:solidFill>
                <a:latin typeface="Cambria" panose="02040503050406030204" pitchFamily="18" charset="0"/>
                <a:ea typeface="Cambria" panose="02040503050406030204" pitchFamily="18" charset="0"/>
                <a:hlinkClick r:id="rId6"/>
              </a:rPr>
              <a:t>metrics</a:t>
            </a:r>
            <a:r>
              <a:rPr lang="it-IT" sz="1600" dirty="0">
                <a:solidFill>
                  <a:srgbClr val="0070C0"/>
                </a:solidFill>
                <a:latin typeface="Cambria" panose="02040503050406030204" pitchFamily="18" charset="0"/>
                <a:ea typeface="Cambria" panose="02040503050406030204" pitchFamily="18" charset="0"/>
                <a:hlinkClick r:id="rId6"/>
              </a:rPr>
              <a:t>/F1Score</a:t>
            </a:r>
            <a:r>
              <a:rPr lang="it-IT" sz="1600" dirty="0">
                <a:solidFill>
                  <a:srgbClr val="0070C0"/>
                </a:solidFill>
                <a:latin typeface="Cambria" panose="02040503050406030204" pitchFamily="18" charset="0"/>
                <a:ea typeface="Cambria" panose="02040503050406030204" pitchFamily="18" charset="0"/>
              </a:rPr>
              <a:t> </a:t>
            </a:r>
          </a:p>
          <a:p>
            <a:pPr marL="447675" indent="-447675">
              <a:spcAft>
                <a:spcPts val="600"/>
              </a:spcAft>
            </a:pPr>
            <a:r>
              <a:rPr lang="it-IT" sz="1600" dirty="0">
                <a:solidFill>
                  <a:srgbClr val="0070C0"/>
                </a:solidFill>
                <a:latin typeface="Cambria" panose="02040503050406030204" pitchFamily="18" charset="0"/>
                <a:ea typeface="Cambria" panose="02040503050406030204" pitchFamily="18" charset="0"/>
              </a:rPr>
              <a:t>[6]	</a:t>
            </a:r>
            <a:r>
              <a:rPr lang="it-IT" sz="1600" dirty="0">
                <a:solidFill>
                  <a:srgbClr val="0070C0"/>
                </a:solidFill>
                <a:latin typeface="Cambria" panose="02040503050406030204" pitchFamily="18" charset="0"/>
                <a:ea typeface="Cambria" panose="02040503050406030204" pitchFamily="18" charset="0"/>
                <a:hlinkClick r:id="rId7"/>
              </a:rPr>
              <a:t>https://www.tensorflow.org/tutorials/customization/</a:t>
            </a:r>
            <a:br>
              <a:rPr lang="it-IT" sz="1600" dirty="0">
                <a:solidFill>
                  <a:srgbClr val="0070C0"/>
                </a:solidFill>
                <a:latin typeface="Cambria" panose="02040503050406030204" pitchFamily="18" charset="0"/>
                <a:ea typeface="Cambria" panose="02040503050406030204" pitchFamily="18" charset="0"/>
                <a:hlinkClick r:id="rId7"/>
              </a:rPr>
            </a:br>
            <a:r>
              <a:rPr lang="it-IT" sz="1600" dirty="0" err="1">
                <a:solidFill>
                  <a:srgbClr val="0070C0"/>
                </a:solidFill>
                <a:latin typeface="Cambria" panose="02040503050406030204" pitchFamily="18" charset="0"/>
                <a:ea typeface="Cambria" panose="02040503050406030204" pitchFamily="18" charset="0"/>
                <a:hlinkClick r:id="rId7"/>
              </a:rPr>
              <a:t>custom_layers?hl</a:t>
            </a:r>
            <a:r>
              <a:rPr lang="it-IT" sz="1600" dirty="0">
                <a:solidFill>
                  <a:srgbClr val="0070C0"/>
                </a:solidFill>
                <a:latin typeface="Cambria" panose="02040503050406030204" pitchFamily="18" charset="0"/>
                <a:ea typeface="Cambria" panose="02040503050406030204" pitchFamily="18" charset="0"/>
                <a:hlinkClick r:id="rId7"/>
              </a:rPr>
              <a:t>=</a:t>
            </a:r>
            <a:r>
              <a:rPr lang="it-IT" sz="1600" dirty="0" err="1">
                <a:solidFill>
                  <a:srgbClr val="0070C0"/>
                </a:solidFill>
                <a:latin typeface="Cambria" panose="02040503050406030204" pitchFamily="18" charset="0"/>
                <a:ea typeface="Cambria" panose="02040503050406030204" pitchFamily="18" charset="0"/>
                <a:hlinkClick r:id="rId7"/>
              </a:rPr>
              <a:t>it</a:t>
            </a:r>
            <a:r>
              <a:rPr lang="it-IT" sz="1600" dirty="0">
                <a:solidFill>
                  <a:srgbClr val="0070C0"/>
                </a:solidFill>
                <a:latin typeface="Cambria" panose="02040503050406030204" pitchFamily="18" charset="0"/>
                <a:ea typeface="Cambria" panose="02040503050406030204" pitchFamily="18" charset="0"/>
              </a:rPr>
              <a:t> </a:t>
            </a:r>
          </a:p>
        </p:txBody>
      </p:sp>
      <p:sp>
        <p:nvSpPr>
          <p:cNvPr id="10" name="CasellaDiTesto 9">
            <a:extLst>
              <a:ext uri="{FF2B5EF4-FFF2-40B4-BE49-F238E27FC236}">
                <a16:creationId xmlns:a16="http://schemas.microsoft.com/office/drawing/2014/main" id="{5467AD8F-DE14-DEE3-C993-D494D54C93A6}"/>
              </a:ext>
            </a:extLst>
          </p:cNvPr>
          <p:cNvSpPr txBox="1"/>
          <p:nvPr/>
        </p:nvSpPr>
        <p:spPr>
          <a:xfrm>
            <a:off x="6275953" y="1597459"/>
            <a:ext cx="5804287" cy="984885"/>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Documentazione:</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[1]	</a:t>
            </a:r>
            <a:r>
              <a:rPr lang="it-IT" sz="1600" dirty="0">
                <a:solidFill>
                  <a:srgbClr val="0070C0"/>
                </a:solidFill>
                <a:latin typeface="Cambria" panose="02040503050406030204" pitchFamily="18" charset="0"/>
                <a:ea typeface="Cambria" panose="02040503050406030204" pitchFamily="18" charset="0"/>
                <a:hlinkClick r:id="rId8"/>
              </a:rPr>
              <a:t>https://www.tensorflow.org/?hl=it</a:t>
            </a:r>
            <a:r>
              <a:rPr lang="it-IT" sz="1600" dirty="0">
                <a:solidFill>
                  <a:srgbClr val="0070C0"/>
                </a:solidFill>
                <a:latin typeface="Cambria" panose="02040503050406030204" pitchFamily="18" charset="0"/>
                <a:ea typeface="Cambria" panose="02040503050406030204" pitchFamily="18" charset="0"/>
              </a:rPr>
              <a:t> </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[2]	</a:t>
            </a:r>
            <a:r>
              <a:rPr lang="it-IT" sz="1600" dirty="0">
                <a:solidFill>
                  <a:srgbClr val="0070C0"/>
                </a:solidFill>
                <a:latin typeface="Cambria" panose="02040503050406030204" pitchFamily="18" charset="0"/>
                <a:ea typeface="Cambria" panose="02040503050406030204" pitchFamily="18" charset="0"/>
                <a:hlinkClick r:id="rId9"/>
              </a:rPr>
              <a:t>https://docs.python.org/3/library/concurrent.futures.html</a:t>
            </a:r>
            <a:r>
              <a:rPr lang="it-IT" sz="1600" dirty="0">
                <a:solidFill>
                  <a:srgbClr val="0070C0"/>
                </a:solidFill>
                <a:latin typeface="Cambria" panose="02040503050406030204" pitchFamily="18" charset="0"/>
                <a:ea typeface="Cambria" panose="02040503050406030204" pitchFamily="18" charset="0"/>
              </a:rPr>
              <a:t> </a:t>
            </a:r>
          </a:p>
        </p:txBody>
      </p:sp>
    </p:spTree>
    <p:extLst>
      <p:ext uri="{BB962C8B-B14F-4D97-AF65-F5344CB8AC3E}">
        <p14:creationId xmlns:p14="http://schemas.microsoft.com/office/powerpoint/2010/main" val="315688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E61D668D-030A-DEC2-C360-779E144B0F7F}"/>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A86CC99C-01AE-E0B0-026C-EB8C4569A067}"/>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E1AC2EC7-DC49-3936-796D-A2F52FF660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B9C9FB01-EE2F-7148-72C8-C97235784F93}"/>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4BC959C0-CFC7-15F6-801A-EA9243CFFF08}"/>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0078B3A5-7445-2A8C-9B9F-29A66CE401EE}"/>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77E794EB-B342-9BEC-7A48-33802A61116C}"/>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8BBAA07B-0FA7-7808-5DE9-C461F941BA26}"/>
              </a:ext>
            </a:extLst>
          </p:cNvPr>
          <p:cNvSpPr txBox="1"/>
          <p:nvPr/>
        </p:nvSpPr>
        <p:spPr>
          <a:xfrm>
            <a:off x="281549" y="6488668"/>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1</a:t>
            </a:r>
          </a:p>
        </p:txBody>
      </p:sp>
      <p:sp>
        <p:nvSpPr>
          <p:cNvPr id="13" name="CasellaDiTesto 12">
            <a:extLst>
              <a:ext uri="{FF2B5EF4-FFF2-40B4-BE49-F238E27FC236}">
                <a16:creationId xmlns:a16="http://schemas.microsoft.com/office/drawing/2014/main" id="{9184B41C-FB0E-F047-AAA9-B3C3BF283F5A}"/>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9D8B2809-16FB-46F5-273D-E41A45299A9C}"/>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Pipeline</a:t>
            </a:r>
          </a:p>
        </p:txBody>
      </p:sp>
      <p:sp>
        <p:nvSpPr>
          <p:cNvPr id="15" name="CasellaDiTesto 14">
            <a:extLst>
              <a:ext uri="{FF2B5EF4-FFF2-40B4-BE49-F238E27FC236}">
                <a16:creationId xmlns:a16="http://schemas.microsoft.com/office/drawing/2014/main" id="{15DE9360-90BA-FA36-2285-8360F77BFC34}"/>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Indice</a:t>
            </a:r>
          </a:p>
        </p:txBody>
      </p:sp>
      <p:sp>
        <p:nvSpPr>
          <p:cNvPr id="16" name="CasellaDiTesto 15">
            <a:extLst>
              <a:ext uri="{FF2B5EF4-FFF2-40B4-BE49-F238E27FC236}">
                <a16:creationId xmlns:a16="http://schemas.microsoft.com/office/drawing/2014/main" id="{899F169A-DDFC-1D08-3379-E17654DE8D42}"/>
              </a:ext>
            </a:extLst>
          </p:cNvPr>
          <p:cNvSpPr txBox="1"/>
          <p:nvPr/>
        </p:nvSpPr>
        <p:spPr>
          <a:xfrm>
            <a:off x="281548" y="751839"/>
            <a:ext cx="11628903" cy="830997"/>
          </a:xfrm>
          <a:prstGeom prst="rect">
            <a:avLst/>
          </a:prstGeom>
          <a:noFill/>
        </p:spPr>
        <p:txBody>
          <a:bodyPr wrap="square" rtlCol="0">
            <a:spAutoFit/>
          </a:bodyPr>
          <a:lstStyle/>
          <a:p>
            <a:pPr algn="ctr"/>
            <a:r>
              <a:rPr lang="it-IT" sz="4800" b="1" dirty="0">
                <a:solidFill>
                  <a:srgbClr val="0070C0"/>
                </a:solidFill>
                <a:latin typeface="Cambria" panose="02040503050406030204" pitchFamily="18" charset="0"/>
                <a:ea typeface="Cambria" panose="02040503050406030204" pitchFamily="18" charset="0"/>
              </a:rPr>
              <a:t>Pipeline</a:t>
            </a:r>
            <a:endParaRPr lang="it-IT" sz="2000" dirty="0">
              <a:solidFill>
                <a:srgbClr val="0070C0"/>
              </a:solidFill>
              <a:latin typeface="Cambria" panose="02040503050406030204" pitchFamily="18" charset="0"/>
              <a:ea typeface="Cambria" panose="02040503050406030204" pitchFamily="18" charset="0"/>
            </a:endParaRPr>
          </a:p>
        </p:txBody>
      </p:sp>
      <p:cxnSp>
        <p:nvCxnSpPr>
          <p:cNvPr id="18" name="Connettore 2 17">
            <a:extLst>
              <a:ext uri="{FF2B5EF4-FFF2-40B4-BE49-F238E27FC236}">
                <a16:creationId xmlns:a16="http://schemas.microsoft.com/office/drawing/2014/main" id="{7B212576-BAF9-B065-8F27-0560AE38FEB5}"/>
              </a:ext>
            </a:extLst>
          </p:cNvPr>
          <p:cNvCxnSpPr>
            <a:cxnSpLocks/>
          </p:cNvCxnSpPr>
          <p:nvPr/>
        </p:nvCxnSpPr>
        <p:spPr>
          <a:xfrm>
            <a:off x="1513920" y="3429000"/>
            <a:ext cx="9000000" cy="0"/>
          </a:xfrm>
          <a:prstGeom prst="straightConnector1">
            <a:avLst/>
          </a:prstGeom>
          <a:ln w="57150">
            <a:solidFill>
              <a:srgbClr val="0070C0"/>
            </a:solidFill>
            <a:tailEnd type="triangle"/>
          </a:ln>
        </p:spPr>
        <p:style>
          <a:lnRef idx="3">
            <a:schemeClr val="accent1"/>
          </a:lnRef>
          <a:fillRef idx="0">
            <a:schemeClr val="accent1"/>
          </a:fillRef>
          <a:effectRef idx="2">
            <a:schemeClr val="accent1"/>
          </a:effectRef>
          <a:fontRef idx="minor">
            <a:schemeClr val="tx1"/>
          </a:fontRef>
        </p:style>
      </p:cxnSp>
      <p:cxnSp>
        <p:nvCxnSpPr>
          <p:cNvPr id="20" name="Connettore diritto 19">
            <a:extLst>
              <a:ext uri="{FF2B5EF4-FFF2-40B4-BE49-F238E27FC236}">
                <a16:creationId xmlns:a16="http://schemas.microsoft.com/office/drawing/2014/main" id="{508D4926-96A3-DC6A-5E81-ED9DCFA99CE8}"/>
              </a:ext>
            </a:extLst>
          </p:cNvPr>
          <p:cNvCxnSpPr>
            <a:cxnSpLocks/>
            <a:endCxn id="43" idx="2"/>
          </p:cNvCxnSpPr>
          <p:nvPr/>
        </p:nvCxnSpPr>
        <p:spPr>
          <a:xfrm flipV="1">
            <a:off x="1848962" y="2575501"/>
            <a:ext cx="426306" cy="848698"/>
          </a:xfrm>
          <a:prstGeom prst="line">
            <a:avLst/>
          </a:prstGeom>
          <a:ln w="57150">
            <a:solidFill>
              <a:srgbClr val="0070C0"/>
            </a:solidFill>
          </a:ln>
        </p:spPr>
        <p:style>
          <a:lnRef idx="3">
            <a:schemeClr val="accent1"/>
          </a:lnRef>
          <a:fillRef idx="0">
            <a:schemeClr val="accent1"/>
          </a:fillRef>
          <a:effectRef idx="2">
            <a:schemeClr val="accent1"/>
          </a:effectRef>
          <a:fontRef idx="minor">
            <a:schemeClr val="tx1"/>
          </a:fontRef>
        </p:style>
      </p:cxnSp>
      <p:sp>
        <p:nvSpPr>
          <p:cNvPr id="43" name="CasellaDiTesto 42">
            <a:extLst>
              <a:ext uri="{FF2B5EF4-FFF2-40B4-BE49-F238E27FC236}">
                <a16:creationId xmlns:a16="http://schemas.microsoft.com/office/drawing/2014/main" id="{E01E8F5D-4681-7AF5-6AA7-CD5E2F289415}"/>
              </a:ext>
            </a:extLst>
          </p:cNvPr>
          <p:cNvSpPr txBox="1"/>
          <p:nvPr/>
        </p:nvSpPr>
        <p:spPr>
          <a:xfrm>
            <a:off x="1413817" y="1744504"/>
            <a:ext cx="1722902" cy="830997"/>
          </a:xfrm>
          <a:prstGeom prst="rect">
            <a:avLst/>
          </a:prstGeom>
          <a:noFill/>
        </p:spPr>
        <p:txBody>
          <a:bodyPr wrap="square" rtlCol="0">
            <a:spAutoFit/>
          </a:bodyPr>
          <a:lstStyle/>
          <a:p>
            <a:pPr algn="ctr"/>
            <a:r>
              <a:rPr lang="it-IT" sz="2400" b="1" dirty="0">
                <a:solidFill>
                  <a:srgbClr val="0070C0"/>
                </a:solidFill>
                <a:latin typeface="Cambria" panose="02040503050406030204" pitchFamily="18" charset="0"/>
                <a:ea typeface="Cambria" panose="02040503050406030204" pitchFamily="18" charset="0"/>
              </a:rPr>
              <a:t>Analisi dei requisiti</a:t>
            </a:r>
            <a:endParaRPr lang="it-IT" sz="1050" dirty="0">
              <a:solidFill>
                <a:srgbClr val="0070C0"/>
              </a:solidFill>
              <a:latin typeface="Cambria" panose="02040503050406030204" pitchFamily="18" charset="0"/>
              <a:ea typeface="Cambria" panose="02040503050406030204" pitchFamily="18" charset="0"/>
            </a:endParaRPr>
          </a:p>
        </p:txBody>
      </p:sp>
      <p:sp>
        <p:nvSpPr>
          <p:cNvPr id="61" name="Ovale 60">
            <a:extLst>
              <a:ext uri="{FF2B5EF4-FFF2-40B4-BE49-F238E27FC236}">
                <a16:creationId xmlns:a16="http://schemas.microsoft.com/office/drawing/2014/main" id="{4EE21CF6-F47D-A153-44EE-D1E88F28026D}"/>
              </a:ext>
            </a:extLst>
          </p:cNvPr>
          <p:cNvSpPr/>
          <p:nvPr/>
        </p:nvSpPr>
        <p:spPr>
          <a:xfrm>
            <a:off x="1836165" y="2742250"/>
            <a:ext cx="477312" cy="477312"/>
          </a:xfrm>
          <a:prstGeom prst="ellipse">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b="1" dirty="0">
                <a:solidFill>
                  <a:srgbClr val="0070C0"/>
                </a:solidFill>
                <a:latin typeface="Cambria" panose="02040503050406030204" pitchFamily="18" charset="0"/>
                <a:ea typeface="Cambria" panose="02040503050406030204" pitchFamily="18" charset="0"/>
              </a:rPr>
              <a:t>1</a:t>
            </a:r>
          </a:p>
        </p:txBody>
      </p:sp>
      <p:sp>
        <p:nvSpPr>
          <p:cNvPr id="66" name="CasellaDiTesto 65">
            <a:extLst>
              <a:ext uri="{FF2B5EF4-FFF2-40B4-BE49-F238E27FC236}">
                <a16:creationId xmlns:a16="http://schemas.microsoft.com/office/drawing/2014/main" id="{329168F2-9657-2CC5-1B2E-B35F525FFC7F}"/>
              </a:ext>
            </a:extLst>
          </p:cNvPr>
          <p:cNvSpPr txBox="1"/>
          <p:nvPr/>
        </p:nvSpPr>
        <p:spPr>
          <a:xfrm>
            <a:off x="911545" y="4074254"/>
            <a:ext cx="10368907" cy="1077218"/>
          </a:xfrm>
          <a:prstGeom prst="rect">
            <a:avLst/>
          </a:prstGeom>
          <a:noFill/>
        </p:spPr>
        <p:txBody>
          <a:bodyPr wrap="square" rtlCol="0">
            <a:spAutoFit/>
          </a:bodyPr>
          <a:lstStyle/>
          <a:p>
            <a:pPr algn="just">
              <a:spcAft>
                <a:spcPts val="600"/>
              </a:spcAft>
            </a:pPr>
            <a:r>
              <a:rPr lang="it-IT" sz="1600" b="1" dirty="0">
                <a:solidFill>
                  <a:srgbClr val="0070C0"/>
                </a:solidFill>
                <a:latin typeface="Cambria" panose="02040503050406030204" pitchFamily="18" charset="0"/>
                <a:ea typeface="Cambria" panose="02040503050406030204" pitchFamily="18" charset="0"/>
              </a:rPr>
              <a:t>Prefazione</a:t>
            </a:r>
            <a:r>
              <a:rPr lang="it-IT" sz="1600" dirty="0">
                <a:solidFill>
                  <a:srgbClr val="0070C0"/>
                </a:solidFill>
                <a:latin typeface="Cambria" panose="02040503050406030204" pitchFamily="18" charset="0"/>
                <a:ea typeface="Cambria" panose="02040503050406030204" pitchFamily="18" charset="0"/>
              </a:rPr>
              <a:t>: lo sviluppo della pipeline sopracitata è avvenuta nel periodo compreso 26 Maggio 2025 – 9 Giugno 2025. </a:t>
            </a: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Nelle slide a seguire si commenterà lo sviluppo </a:t>
            </a:r>
            <a:r>
              <a:rPr lang="it-IT" sz="1600" dirty="0" err="1">
                <a:solidFill>
                  <a:srgbClr val="0070C0"/>
                </a:solidFill>
                <a:latin typeface="Cambria" panose="02040503050406030204" pitchFamily="18" charset="0"/>
                <a:ea typeface="Cambria" panose="02040503050406030204" pitchFamily="18" charset="0"/>
              </a:rPr>
              <a:t>step-by-step</a:t>
            </a:r>
            <a:r>
              <a:rPr lang="it-IT" sz="1600" dirty="0">
                <a:solidFill>
                  <a:srgbClr val="0070C0"/>
                </a:solidFill>
                <a:latin typeface="Cambria" panose="02040503050406030204" pitchFamily="18" charset="0"/>
                <a:ea typeface="Cambria" panose="02040503050406030204" pitchFamily="18" charset="0"/>
              </a:rPr>
              <a:t> del codice per la risoluzione della consegna data. </a:t>
            </a: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Relativi riferimenti e citazioni durante lo sviluppo saranno seguiti da link messi in apice (es. </a:t>
            </a:r>
            <a:r>
              <a:rPr lang="it-IT" sz="1600" baseline="30000" dirty="0">
                <a:solidFill>
                  <a:srgbClr val="0070C0"/>
                </a:solidFill>
                <a:latin typeface="Cambria" panose="02040503050406030204" pitchFamily="18" charset="0"/>
                <a:ea typeface="Cambria" panose="02040503050406030204" pitchFamily="18" charset="0"/>
              </a:rPr>
              <a:t>[link]</a:t>
            </a:r>
            <a:r>
              <a:rPr lang="it-IT" sz="1600" dirty="0">
                <a:solidFill>
                  <a:srgbClr val="0070C0"/>
                </a:solidFill>
                <a:latin typeface="Cambria" panose="02040503050406030204" pitchFamily="18" charset="0"/>
                <a:ea typeface="Cambria" panose="02040503050406030204" pitchFamily="18" charset="0"/>
              </a:rPr>
              <a:t>), a cui fanno riferimento alla bibliografia in calce alle presentazione.</a:t>
            </a:r>
          </a:p>
        </p:txBody>
      </p:sp>
      <p:cxnSp>
        <p:nvCxnSpPr>
          <p:cNvPr id="26" name="Connettore diritto 25">
            <a:extLst>
              <a:ext uri="{FF2B5EF4-FFF2-40B4-BE49-F238E27FC236}">
                <a16:creationId xmlns:a16="http://schemas.microsoft.com/office/drawing/2014/main" id="{985A5C8D-7B4B-8AB7-BBFE-DA68397F5B28}"/>
              </a:ext>
            </a:extLst>
          </p:cNvPr>
          <p:cNvCxnSpPr>
            <a:cxnSpLocks/>
            <a:endCxn id="27" idx="2"/>
          </p:cNvCxnSpPr>
          <p:nvPr/>
        </p:nvCxnSpPr>
        <p:spPr>
          <a:xfrm flipV="1">
            <a:off x="9824562" y="2575501"/>
            <a:ext cx="426306" cy="848698"/>
          </a:xfrm>
          <a:prstGeom prst="line">
            <a:avLst/>
          </a:prstGeom>
          <a:ln w="57150">
            <a:solidFill>
              <a:srgbClr val="0070C0"/>
            </a:solidFill>
          </a:ln>
        </p:spPr>
        <p:style>
          <a:lnRef idx="3">
            <a:schemeClr val="accent1"/>
          </a:lnRef>
          <a:fillRef idx="0">
            <a:schemeClr val="accent1"/>
          </a:fillRef>
          <a:effectRef idx="2">
            <a:schemeClr val="accent1"/>
          </a:effectRef>
          <a:fontRef idx="minor">
            <a:schemeClr val="tx1"/>
          </a:fontRef>
        </p:style>
      </p:cxnSp>
      <p:sp>
        <p:nvSpPr>
          <p:cNvPr id="27" name="CasellaDiTesto 26">
            <a:extLst>
              <a:ext uri="{FF2B5EF4-FFF2-40B4-BE49-F238E27FC236}">
                <a16:creationId xmlns:a16="http://schemas.microsoft.com/office/drawing/2014/main" id="{8ECD7353-3634-11C6-861A-1985B05931C6}"/>
              </a:ext>
            </a:extLst>
          </p:cNvPr>
          <p:cNvSpPr txBox="1"/>
          <p:nvPr/>
        </p:nvSpPr>
        <p:spPr>
          <a:xfrm>
            <a:off x="9389417" y="1744504"/>
            <a:ext cx="1722902" cy="830997"/>
          </a:xfrm>
          <a:prstGeom prst="rect">
            <a:avLst/>
          </a:prstGeom>
          <a:noFill/>
        </p:spPr>
        <p:txBody>
          <a:bodyPr wrap="square" rtlCol="0">
            <a:spAutoFit/>
          </a:bodyPr>
          <a:lstStyle/>
          <a:p>
            <a:pPr algn="ctr"/>
            <a:endParaRPr lang="it-IT" sz="2400" b="1" dirty="0">
              <a:solidFill>
                <a:srgbClr val="0070C0"/>
              </a:solidFill>
              <a:latin typeface="Cambria" panose="02040503050406030204" pitchFamily="18" charset="0"/>
              <a:ea typeface="Cambria" panose="02040503050406030204" pitchFamily="18" charset="0"/>
            </a:endParaRPr>
          </a:p>
          <a:p>
            <a:pPr algn="ctr"/>
            <a:r>
              <a:rPr lang="it-IT" sz="2400" b="1" dirty="0">
                <a:solidFill>
                  <a:srgbClr val="0070C0"/>
                </a:solidFill>
                <a:latin typeface="Cambria" panose="02040503050406030204" pitchFamily="18" charset="0"/>
                <a:ea typeface="Cambria" panose="02040503050406030204" pitchFamily="18" charset="0"/>
              </a:rPr>
              <a:t>Risultati</a:t>
            </a:r>
            <a:endParaRPr lang="it-IT" sz="1050" dirty="0">
              <a:solidFill>
                <a:srgbClr val="0070C0"/>
              </a:solidFill>
              <a:latin typeface="Cambria" panose="02040503050406030204" pitchFamily="18" charset="0"/>
              <a:ea typeface="Cambria" panose="02040503050406030204" pitchFamily="18" charset="0"/>
            </a:endParaRPr>
          </a:p>
        </p:txBody>
      </p:sp>
      <p:sp>
        <p:nvSpPr>
          <p:cNvPr id="28" name="Ovale 27">
            <a:extLst>
              <a:ext uri="{FF2B5EF4-FFF2-40B4-BE49-F238E27FC236}">
                <a16:creationId xmlns:a16="http://schemas.microsoft.com/office/drawing/2014/main" id="{77BB1FB1-929F-1A61-9C90-D146FC7D648A}"/>
              </a:ext>
            </a:extLst>
          </p:cNvPr>
          <p:cNvSpPr/>
          <p:nvPr/>
        </p:nvSpPr>
        <p:spPr>
          <a:xfrm>
            <a:off x="9811765" y="2742250"/>
            <a:ext cx="477312" cy="477312"/>
          </a:xfrm>
          <a:prstGeom prst="ellipse">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b="1" dirty="0">
                <a:solidFill>
                  <a:srgbClr val="0070C0"/>
                </a:solidFill>
                <a:latin typeface="Cambria" panose="02040503050406030204" pitchFamily="18" charset="0"/>
                <a:ea typeface="Cambria" panose="02040503050406030204" pitchFamily="18" charset="0"/>
              </a:rPr>
              <a:t>5</a:t>
            </a:r>
          </a:p>
        </p:txBody>
      </p:sp>
      <p:cxnSp>
        <p:nvCxnSpPr>
          <p:cNvPr id="29" name="Connettore diritto 28">
            <a:extLst>
              <a:ext uri="{FF2B5EF4-FFF2-40B4-BE49-F238E27FC236}">
                <a16:creationId xmlns:a16="http://schemas.microsoft.com/office/drawing/2014/main" id="{E2ACD7F4-47E0-0E07-0D8E-17B8F9074455}"/>
              </a:ext>
            </a:extLst>
          </p:cNvPr>
          <p:cNvCxnSpPr>
            <a:cxnSpLocks/>
          </p:cNvCxnSpPr>
          <p:nvPr/>
        </p:nvCxnSpPr>
        <p:spPr>
          <a:xfrm flipV="1">
            <a:off x="5741353" y="2588275"/>
            <a:ext cx="426306" cy="848698"/>
          </a:xfrm>
          <a:prstGeom prst="line">
            <a:avLst/>
          </a:prstGeom>
          <a:ln w="57150">
            <a:solidFill>
              <a:srgbClr val="0070C0"/>
            </a:solidFill>
          </a:ln>
        </p:spPr>
        <p:style>
          <a:lnRef idx="3">
            <a:schemeClr val="accent1"/>
          </a:lnRef>
          <a:fillRef idx="0">
            <a:schemeClr val="accent1"/>
          </a:fillRef>
          <a:effectRef idx="2">
            <a:schemeClr val="accent1"/>
          </a:effectRef>
          <a:fontRef idx="minor">
            <a:schemeClr val="tx1"/>
          </a:fontRef>
        </p:style>
      </p:cxnSp>
      <p:sp>
        <p:nvSpPr>
          <p:cNvPr id="31" name="Ovale 30">
            <a:extLst>
              <a:ext uri="{FF2B5EF4-FFF2-40B4-BE49-F238E27FC236}">
                <a16:creationId xmlns:a16="http://schemas.microsoft.com/office/drawing/2014/main" id="{A97B929C-5AB4-66C7-BF34-43777206774E}"/>
              </a:ext>
            </a:extLst>
          </p:cNvPr>
          <p:cNvSpPr/>
          <p:nvPr/>
        </p:nvSpPr>
        <p:spPr>
          <a:xfrm>
            <a:off x="5728556" y="2755024"/>
            <a:ext cx="477312" cy="477312"/>
          </a:xfrm>
          <a:prstGeom prst="ellipse">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b="1" dirty="0">
                <a:solidFill>
                  <a:srgbClr val="0070C0"/>
                </a:solidFill>
                <a:latin typeface="Cambria" panose="02040503050406030204" pitchFamily="18" charset="0"/>
                <a:ea typeface="Cambria" panose="02040503050406030204" pitchFamily="18" charset="0"/>
              </a:rPr>
              <a:t>3</a:t>
            </a:r>
          </a:p>
        </p:txBody>
      </p:sp>
      <p:cxnSp>
        <p:nvCxnSpPr>
          <p:cNvPr id="32" name="Connettore diritto 31">
            <a:extLst>
              <a:ext uri="{FF2B5EF4-FFF2-40B4-BE49-F238E27FC236}">
                <a16:creationId xmlns:a16="http://schemas.microsoft.com/office/drawing/2014/main" id="{D207E1CF-5FC1-0633-AE57-87363ADCA256}"/>
              </a:ext>
            </a:extLst>
          </p:cNvPr>
          <p:cNvCxnSpPr>
            <a:cxnSpLocks/>
          </p:cNvCxnSpPr>
          <p:nvPr/>
        </p:nvCxnSpPr>
        <p:spPr>
          <a:xfrm flipV="1">
            <a:off x="3792611" y="2589929"/>
            <a:ext cx="426306" cy="848698"/>
          </a:xfrm>
          <a:prstGeom prst="line">
            <a:avLst/>
          </a:prstGeom>
          <a:ln w="57150">
            <a:solidFill>
              <a:srgbClr val="0070C0"/>
            </a:solidFill>
          </a:ln>
        </p:spPr>
        <p:style>
          <a:lnRef idx="3">
            <a:schemeClr val="accent1"/>
          </a:lnRef>
          <a:fillRef idx="0">
            <a:schemeClr val="accent1"/>
          </a:fillRef>
          <a:effectRef idx="2">
            <a:schemeClr val="accent1"/>
          </a:effectRef>
          <a:fontRef idx="minor">
            <a:schemeClr val="tx1"/>
          </a:fontRef>
        </p:style>
      </p:cxnSp>
      <p:sp>
        <p:nvSpPr>
          <p:cNvPr id="34" name="Ovale 33">
            <a:extLst>
              <a:ext uri="{FF2B5EF4-FFF2-40B4-BE49-F238E27FC236}">
                <a16:creationId xmlns:a16="http://schemas.microsoft.com/office/drawing/2014/main" id="{8D964B3A-8F0B-15DE-8747-D976ECFCBFE6}"/>
              </a:ext>
            </a:extLst>
          </p:cNvPr>
          <p:cNvSpPr/>
          <p:nvPr/>
        </p:nvSpPr>
        <p:spPr>
          <a:xfrm>
            <a:off x="3779814" y="2756678"/>
            <a:ext cx="477312" cy="477312"/>
          </a:xfrm>
          <a:prstGeom prst="ellipse">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b="1" dirty="0">
                <a:solidFill>
                  <a:srgbClr val="0070C0"/>
                </a:solidFill>
                <a:latin typeface="Cambria" panose="02040503050406030204" pitchFamily="18" charset="0"/>
                <a:ea typeface="Cambria" panose="02040503050406030204" pitchFamily="18" charset="0"/>
              </a:rPr>
              <a:t>2</a:t>
            </a:r>
          </a:p>
        </p:txBody>
      </p:sp>
      <p:cxnSp>
        <p:nvCxnSpPr>
          <p:cNvPr id="35" name="Connettore diritto 34">
            <a:extLst>
              <a:ext uri="{FF2B5EF4-FFF2-40B4-BE49-F238E27FC236}">
                <a16:creationId xmlns:a16="http://schemas.microsoft.com/office/drawing/2014/main" id="{6BAA3E95-A1DA-12D6-BAEB-B956C341BB1A}"/>
              </a:ext>
            </a:extLst>
          </p:cNvPr>
          <p:cNvCxnSpPr>
            <a:cxnSpLocks/>
          </p:cNvCxnSpPr>
          <p:nvPr/>
        </p:nvCxnSpPr>
        <p:spPr>
          <a:xfrm flipV="1">
            <a:off x="7919005" y="2588275"/>
            <a:ext cx="426306" cy="848698"/>
          </a:xfrm>
          <a:prstGeom prst="line">
            <a:avLst/>
          </a:prstGeom>
          <a:ln w="57150">
            <a:solidFill>
              <a:srgbClr val="0070C0"/>
            </a:solidFill>
          </a:ln>
        </p:spPr>
        <p:style>
          <a:lnRef idx="3">
            <a:schemeClr val="accent1"/>
          </a:lnRef>
          <a:fillRef idx="0">
            <a:schemeClr val="accent1"/>
          </a:fillRef>
          <a:effectRef idx="2">
            <a:schemeClr val="accent1"/>
          </a:effectRef>
          <a:fontRef idx="minor">
            <a:schemeClr val="tx1"/>
          </a:fontRef>
        </p:style>
      </p:cxnSp>
      <p:sp>
        <p:nvSpPr>
          <p:cNvPr id="37" name="Ovale 36">
            <a:extLst>
              <a:ext uri="{FF2B5EF4-FFF2-40B4-BE49-F238E27FC236}">
                <a16:creationId xmlns:a16="http://schemas.microsoft.com/office/drawing/2014/main" id="{91D9B05B-2BC0-0E39-D536-E1E912FE1C65}"/>
              </a:ext>
            </a:extLst>
          </p:cNvPr>
          <p:cNvSpPr/>
          <p:nvPr/>
        </p:nvSpPr>
        <p:spPr>
          <a:xfrm>
            <a:off x="7906208" y="2755024"/>
            <a:ext cx="477312" cy="477312"/>
          </a:xfrm>
          <a:prstGeom prst="ellipse">
            <a:avLst/>
          </a:prstGeom>
          <a:solidFill>
            <a:schemeClr val="bg1"/>
          </a:solidFill>
          <a:ln w="38100">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2000" b="1" dirty="0">
                <a:solidFill>
                  <a:srgbClr val="0070C0"/>
                </a:solidFill>
                <a:latin typeface="Cambria" panose="02040503050406030204" pitchFamily="18" charset="0"/>
                <a:ea typeface="Cambria" panose="02040503050406030204" pitchFamily="18" charset="0"/>
              </a:rPr>
              <a:t>4</a:t>
            </a:r>
          </a:p>
        </p:txBody>
      </p:sp>
      <p:sp>
        <p:nvSpPr>
          <p:cNvPr id="48" name="CasellaDiTesto 47">
            <a:extLst>
              <a:ext uri="{FF2B5EF4-FFF2-40B4-BE49-F238E27FC236}">
                <a16:creationId xmlns:a16="http://schemas.microsoft.com/office/drawing/2014/main" id="{73D3C6E7-5BAD-AEE7-E9FC-CEFBC0AA27C6}"/>
              </a:ext>
            </a:extLst>
          </p:cNvPr>
          <p:cNvSpPr txBox="1"/>
          <p:nvPr/>
        </p:nvSpPr>
        <p:spPr>
          <a:xfrm>
            <a:off x="7057140" y="1757278"/>
            <a:ext cx="2574540" cy="830997"/>
          </a:xfrm>
          <a:prstGeom prst="rect">
            <a:avLst/>
          </a:prstGeom>
          <a:noFill/>
        </p:spPr>
        <p:txBody>
          <a:bodyPr wrap="square" rtlCol="0">
            <a:spAutoFit/>
          </a:bodyPr>
          <a:lstStyle/>
          <a:p>
            <a:pPr algn="ctr"/>
            <a:r>
              <a:rPr lang="it-IT" sz="2400" b="1" dirty="0">
                <a:solidFill>
                  <a:srgbClr val="0070C0"/>
                </a:solidFill>
                <a:latin typeface="Cambria" panose="02040503050406030204" pitchFamily="18" charset="0"/>
                <a:ea typeface="Cambria" panose="02040503050406030204" pitchFamily="18" charset="0"/>
              </a:rPr>
              <a:t>Documentazione e osservazioni</a:t>
            </a:r>
            <a:endParaRPr lang="it-IT" sz="1050" dirty="0">
              <a:solidFill>
                <a:srgbClr val="0070C0"/>
              </a:solidFill>
              <a:latin typeface="Cambria" panose="02040503050406030204" pitchFamily="18" charset="0"/>
              <a:ea typeface="Cambria" panose="02040503050406030204" pitchFamily="18" charset="0"/>
            </a:endParaRPr>
          </a:p>
        </p:txBody>
      </p:sp>
      <p:sp>
        <p:nvSpPr>
          <p:cNvPr id="49" name="CasellaDiTesto 48">
            <a:extLst>
              <a:ext uri="{FF2B5EF4-FFF2-40B4-BE49-F238E27FC236}">
                <a16:creationId xmlns:a16="http://schemas.microsoft.com/office/drawing/2014/main" id="{9D1BEE23-D308-1A3D-B462-983B20371783}"/>
              </a:ext>
            </a:extLst>
          </p:cNvPr>
          <p:cNvSpPr txBox="1"/>
          <p:nvPr/>
        </p:nvSpPr>
        <p:spPr>
          <a:xfrm>
            <a:off x="5216525" y="1757277"/>
            <a:ext cx="1915714" cy="830997"/>
          </a:xfrm>
          <a:prstGeom prst="rect">
            <a:avLst/>
          </a:prstGeom>
          <a:noFill/>
        </p:spPr>
        <p:txBody>
          <a:bodyPr wrap="square" rtlCol="0">
            <a:spAutoFit/>
          </a:bodyPr>
          <a:lstStyle/>
          <a:p>
            <a:pPr algn="ctr"/>
            <a:r>
              <a:rPr lang="it-IT" sz="2400" b="1" dirty="0">
                <a:solidFill>
                  <a:srgbClr val="0070C0"/>
                </a:solidFill>
                <a:latin typeface="Cambria" panose="02040503050406030204" pitchFamily="18" charset="0"/>
                <a:ea typeface="Cambria" panose="02040503050406030204" pitchFamily="18" charset="0"/>
              </a:rPr>
              <a:t>Costruzione della classe</a:t>
            </a:r>
            <a:endParaRPr lang="it-IT" sz="1050" dirty="0">
              <a:solidFill>
                <a:srgbClr val="0070C0"/>
              </a:solidFill>
              <a:latin typeface="Cambria" panose="02040503050406030204" pitchFamily="18" charset="0"/>
              <a:ea typeface="Cambria" panose="02040503050406030204" pitchFamily="18" charset="0"/>
            </a:endParaRPr>
          </a:p>
        </p:txBody>
      </p:sp>
      <p:sp>
        <p:nvSpPr>
          <p:cNvPr id="50" name="CasellaDiTesto 49">
            <a:extLst>
              <a:ext uri="{FF2B5EF4-FFF2-40B4-BE49-F238E27FC236}">
                <a16:creationId xmlns:a16="http://schemas.microsoft.com/office/drawing/2014/main" id="{F9EA1FC5-69E4-1712-0CF8-CED4AE780F5E}"/>
              </a:ext>
            </a:extLst>
          </p:cNvPr>
          <p:cNvSpPr txBox="1"/>
          <p:nvPr/>
        </p:nvSpPr>
        <p:spPr>
          <a:xfrm>
            <a:off x="3136719" y="1758932"/>
            <a:ext cx="2079806" cy="830997"/>
          </a:xfrm>
          <a:prstGeom prst="rect">
            <a:avLst/>
          </a:prstGeom>
          <a:noFill/>
        </p:spPr>
        <p:txBody>
          <a:bodyPr wrap="square" rtlCol="0">
            <a:spAutoFit/>
          </a:bodyPr>
          <a:lstStyle/>
          <a:p>
            <a:pPr algn="ctr"/>
            <a:r>
              <a:rPr lang="it-IT" sz="2400" b="1" dirty="0">
                <a:solidFill>
                  <a:srgbClr val="0070C0"/>
                </a:solidFill>
                <a:latin typeface="Cambria" panose="02040503050406030204" pitchFamily="18" charset="0"/>
                <a:ea typeface="Cambria" panose="02040503050406030204" pitchFamily="18" charset="0"/>
              </a:rPr>
              <a:t>Elaborazione del dataset</a:t>
            </a:r>
            <a:endParaRPr lang="it-IT" sz="1050" dirty="0">
              <a:solidFill>
                <a:srgbClr val="0070C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00013069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0F08F5-B363-2A49-53CF-2DD387A78259}"/>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09625CBB-8430-3111-7F8F-48B6439A61A9}"/>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863F1E7C-5499-8ECB-6EA5-D2188B995AF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0C087512-689F-51E5-369A-4FEC32DBC59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A0DCA99E-AB1D-BF89-42F9-2D0D3FA75048}"/>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4E88FB93-9CC4-B9D6-0A87-736E39CA29FB}"/>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EA13BC75-8C6E-BEF3-A577-B843A1C51F18}"/>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53AB085E-C341-D167-D2A6-DB51B0B9ECF8}"/>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861EAABE-8A88-286A-4C9D-CE266EFC98E0}"/>
              </a:ext>
            </a:extLst>
          </p:cNvPr>
          <p:cNvSpPr txBox="1"/>
          <p:nvPr/>
        </p:nvSpPr>
        <p:spPr>
          <a:xfrm>
            <a:off x="281549" y="6488668"/>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2</a:t>
            </a:r>
          </a:p>
        </p:txBody>
      </p:sp>
      <p:sp>
        <p:nvSpPr>
          <p:cNvPr id="13" name="CasellaDiTesto 12">
            <a:extLst>
              <a:ext uri="{FF2B5EF4-FFF2-40B4-BE49-F238E27FC236}">
                <a16:creationId xmlns:a16="http://schemas.microsoft.com/office/drawing/2014/main" id="{31CD9439-E398-D912-A137-DF5EAE2C9420}"/>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F1FE7CFF-07B4-BDE4-0C45-34EE1A25055C}"/>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 Consegna</a:t>
            </a:r>
          </a:p>
        </p:txBody>
      </p:sp>
      <p:sp>
        <p:nvSpPr>
          <p:cNvPr id="15" name="CasellaDiTesto 14">
            <a:extLst>
              <a:ext uri="{FF2B5EF4-FFF2-40B4-BE49-F238E27FC236}">
                <a16:creationId xmlns:a16="http://schemas.microsoft.com/office/drawing/2014/main" id="{25ADA732-509A-9EA7-21E0-095E5EDDEA25}"/>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1 – Analisi dei requisiti</a:t>
            </a:r>
          </a:p>
        </p:txBody>
      </p:sp>
      <p:sp>
        <p:nvSpPr>
          <p:cNvPr id="16" name="CasellaDiTesto 15">
            <a:extLst>
              <a:ext uri="{FF2B5EF4-FFF2-40B4-BE49-F238E27FC236}">
                <a16:creationId xmlns:a16="http://schemas.microsoft.com/office/drawing/2014/main" id="{C3FEBC58-E3CE-C6B8-1243-CB8B913CAEED}"/>
              </a:ext>
            </a:extLst>
          </p:cNvPr>
          <p:cNvSpPr txBox="1"/>
          <p:nvPr/>
        </p:nvSpPr>
        <p:spPr>
          <a:xfrm>
            <a:off x="281549" y="738664"/>
            <a:ext cx="5634501" cy="5724644"/>
          </a:xfrm>
          <a:prstGeom prst="rect">
            <a:avLst/>
          </a:prstGeom>
          <a:noFill/>
        </p:spPr>
        <p:txBody>
          <a:bodyPr wrap="square" rtlCol="0">
            <a:spAutoFit/>
          </a:bodyPr>
          <a:lstStyle/>
          <a:p>
            <a:pPr algn="just">
              <a:spcAft>
                <a:spcPts val="600"/>
              </a:spcAft>
            </a:pPr>
            <a:r>
              <a:rPr lang="it-IT" sz="1600" b="1" dirty="0">
                <a:solidFill>
                  <a:srgbClr val="0070C0"/>
                </a:solidFill>
                <a:latin typeface="Cambria" panose="02040503050406030204" pitchFamily="18" charset="0"/>
                <a:ea typeface="Cambria" panose="02040503050406030204" pitchFamily="18" charset="0"/>
              </a:rPr>
              <a:t>Requisiti</a:t>
            </a:r>
            <a:r>
              <a:rPr lang="it-IT" sz="1600" dirty="0">
                <a:solidFill>
                  <a:srgbClr val="0070C0"/>
                </a:solidFill>
                <a:latin typeface="Cambria" panose="02040503050406030204" pitchFamily="18" charset="0"/>
                <a:ea typeface="Cambria" panose="02040503050406030204" pitchFamily="18" charset="0"/>
              </a:rPr>
              <a:t>:</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Costruire un dataset utilizzando le risorse disponibili su Internet, </a:t>
            </a:r>
            <a:r>
              <a:rPr lang="it-IT" sz="1600" dirty="0" err="1">
                <a:solidFill>
                  <a:srgbClr val="0070C0"/>
                </a:solidFill>
                <a:latin typeface="Cambria" panose="02040503050406030204" pitchFamily="18" charset="0"/>
                <a:ea typeface="Cambria" panose="02040503050406030204" pitchFamily="18" charset="0"/>
              </a:rPr>
              <a:t>pre</a:t>
            </a:r>
            <a:r>
              <a:rPr lang="it-IT" sz="1600" dirty="0">
                <a:solidFill>
                  <a:srgbClr val="0070C0"/>
                </a:solidFill>
                <a:latin typeface="Cambria" panose="02040503050406030204" pitchFamily="18" charset="0"/>
                <a:ea typeface="Cambria" panose="02040503050406030204" pitchFamily="18" charset="0"/>
              </a:rPr>
              <a:t>-elaborando (eventualmente anche espandendo) le immagini in maniera opportuna rispetto alle proprie risorse computazionali.</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Il dataset dev’essere suddiviso in maniera sperimentale: </a:t>
            </a: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70% training, 15% </a:t>
            </a:r>
            <a:r>
              <a:rPr lang="it-IT" sz="1600" dirty="0" err="1">
                <a:solidFill>
                  <a:srgbClr val="0070C0"/>
                </a:solidFill>
                <a:latin typeface="Cambria" panose="02040503050406030204" pitchFamily="18" charset="0"/>
                <a:ea typeface="Cambria" panose="02040503050406030204" pitchFamily="18" charset="0"/>
              </a:rPr>
              <a:t>validation</a:t>
            </a:r>
            <a:r>
              <a:rPr lang="it-IT" sz="1600" dirty="0">
                <a:solidFill>
                  <a:srgbClr val="0070C0"/>
                </a:solidFill>
                <a:latin typeface="Cambria" panose="02040503050406030204" pitchFamily="18" charset="0"/>
                <a:ea typeface="Cambria" panose="02040503050406030204" pitchFamily="18" charset="0"/>
              </a:rPr>
              <a:t> e 15% test, mantenendo le strutture dei set bilanciati. </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Il modello deve combinare in modo efficace strati </a:t>
            </a:r>
            <a:r>
              <a:rPr lang="it-IT" sz="1600" dirty="0" err="1">
                <a:solidFill>
                  <a:srgbClr val="0070C0"/>
                </a:solidFill>
                <a:latin typeface="Cambria" panose="02040503050406030204" pitchFamily="18" charset="0"/>
                <a:ea typeface="Cambria" panose="02040503050406030204" pitchFamily="18" charset="0"/>
              </a:rPr>
              <a:t>convoluzionali</a:t>
            </a:r>
            <a:r>
              <a:rPr lang="it-IT" sz="1600" dirty="0">
                <a:solidFill>
                  <a:srgbClr val="0070C0"/>
                </a:solidFill>
                <a:latin typeface="Cambria" panose="02040503050406030204" pitchFamily="18" charset="0"/>
                <a:ea typeface="Cambria" panose="02040503050406030204" pitchFamily="18" charset="0"/>
              </a:rPr>
              <a:t> e meccanismi di attenzione secondo quanto ritenuto più opportuno per risolvere il problema; tenendo conto la complessità del modello.</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La validazione dev’essere monitorata per interrompere l'addestramento in anticipo quando le prestazioni si stabilizzano. Per compensare dataset sbilanciati, assicurati che entrambe le classi siano equamente rappresentate oppure applica un bilanciamento dei pesi. Se vuoi, considera l'uso della </a:t>
            </a:r>
            <a:r>
              <a:rPr lang="it-IT" sz="1600" dirty="0" err="1">
                <a:solidFill>
                  <a:srgbClr val="0070C0"/>
                </a:solidFill>
                <a:latin typeface="Cambria" panose="02040503050406030204" pitchFamily="18" charset="0"/>
                <a:ea typeface="Cambria" panose="02040503050406030204" pitchFamily="18" charset="0"/>
              </a:rPr>
              <a:t>focal</a:t>
            </a:r>
            <a:r>
              <a:rPr lang="it-IT" sz="1600" dirty="0">
                <a:solidFill>
                  <a:srgbClr val="0070C0"/>
                </a:solidFill>
                <a:latin typeface="Cambria" panose="02040503050406030204" pitchFamily="18" charset="0"/>
                <a:ea typeface="Cambria" panose="02040503050406030204" pitchFamily="18" charset="0"/>
              </a:rPr>
              <a:t> </a:t>
            </a:r>
            <a:r>
              <a:rPr lang="it-IT" sz="1600" dirty="0" err="1">
                <a:solidFill>
                  <a:srgbClr val="0070C0"/>
                </a:solidFill>
                <a:latin typeface="Cambria" panose="02040503050406030204" pitchFamily="18" charset="0"/>
                <a:ea typeface="Cambria" panose="02040503050406030204" pitchFamily="18" charset="0"/>
              </a:rPr>
              <a:t>loss</a:t>
            </a:r>
            <a:r>
              <a:rPr lang="it-IT" sz="1600" dirty="0">
                <a:solidFill>
                  <a:srgbClr val="0070C0"/>
                </a:solidFill>
                <a:latin typeface="Cambria" panose="02040503050406030204" pitchFamily="18" charset="0"/>
                <a:ea typeface="Cambria" panose="02040503050406030204" pitchFamily="18" charset="0"/>
              </a:rPr>
              <a:t>. </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Le prestazioni del modello devono essere valutate secondo i seguenti parametri: </a:t>
            </a:r>
            <a:r>
              <a:rPr lang="it-IT" sz="1600" i="1" dirty="0" err="1">
                <a:solidFill>
                  <a:srgbClr val="0070C0"/>
                </a:solidFill>
                <a:latin typeface="Cambria" panose="02040503050406030204" pitchFamily="18" charset="0"/>
                <a:ea typeface="Cambria" panose="02040503050406030204" pitchFamily="18" charset="0"/>
              </a:rPr>
              <a:t>Accuracy</a:t>
            </a:r>
            <a:r>
              <a:rPr lang="it-IT" sz="1600" i="1" dirty="0">
                <a:solidFill>
                  <a:srgbClr val="0070C0"/>
                </a:solidFill>
                <a:latin typeface="Cambria" panose="02040503050406030204" pitchFamily="18" charset="0"/>
                <a:ea typeface="Cambria" panose="02040503050406030204" pitchFamily="18" charset="0"/>
              </a:rPr>
              <a:t>, Precision, Recall, F1-Score, </a:t>
            </a:r>
            <a:r>
              <a:rPr lang="it-IT" sz="1600" i="1" dirty="0" err="1">
                <a:solidFill>
                  <a:srgbClr val="0070C0"/>
                </a:solidFill>
                <a:latin typeface="Cambria" panose="02040503050406030204" pitchFamily="18" charset="0"/>
                <a:ea typeface="Cambria" panose="02040503050406030204" pitchFamily="18" charset="0"/>
              </a:rPr>
              <a:t>Confusion</a:t>
            </a:r>
            <a:r>
              <a:rPr lang="it-IT" sz="1600" i="1" dirty="0">
                <a:solidFill>
                  <a:srgbClr val="0070C0"/>
                </a:solidFill>
                <a:latin typeface="Cambria" panose="02040503050406030204" pitchFamily="18" charset="0"/>
                <a:ea typeface="Cambria" panose="02040503050406030204" pitchFamily="18" charset="0"/>
              </a:rPr>
              <a:t> Matrix</a:t>
            </a:r>
            <a:r>
              <a:rPr lang="it-IT" sz="1600" dirty="0">
                <a:solidFill>
                  <a:srgbClr val="0070C0"/>
                </a:solidFill>
                <a:latin typeface="Cambria" panose="02040503050406030204" pitchFamily="18" charset="0"/>
                <a:ea typeface="Cambria" panose="02040503050406030204" pitchFamily="18" charset="0"/>
              </a:rPr>
              <a:t>. </a:t>
            </a:r>
          </a:p>
        </p:txBody>
      </p:sp>
      <p:sp>
        <p:nvSpPr>
          <p:cNvPr id="18" name="CasellaDiTesto 17">
            <a:extLst>
              <a:ext uri="{FF2B5EF4-FFF2-40B4-BE49-F238E27FC236}">
                <a16:creationId xmlns:a16="http://schemas.microsoft.com/office/drawing/2014/main" id="{12627B91-22C7-CAF1-4706-9ACD92D0EAC8}"/>
              </a:ext>
            </a:extLst>
          </p:cNvPr>
          <p:cNvSpPr txBox="1"/>
          <p:nvPr/>
        </p:nvSpPr>
        <p:spPr>
          <a:xfrm>
            <a:off x="6275949" y="738664"/>
            <a:ext cx="5634502" cy="5386090"/>
          </a:xfrm>
          <a:prstGeom prst="rect">
            <a:avLst/>
          </a:prstGeom>
          <a:noFill/>
        </p:spPr>
        <p:txBody>
          <a:bodyPr wrap="square" rtlCol="0">
            <a:spAutoFit/>
          </a:bodyPr>
          <a:lstStyle/>
          <a:p>
            <a:pPr algn="just">
              <a:spcAft>
                <a:spcPts val="600"/>
              </a:spcAft>
            </a:pPr>
            <a:r>
              <a:rPr lang="it-IT" sz="1600" b="1" dirty="0">
                <a:solidFill>
                  <a:srgbClr val="0070C0"/>
                </a:solidFill>
                <a:latin typeface="Cambria" panose="02040503050406030204" pitchFamily="18" charset="0"/>
                <a:ea typeface="Cambria" panose="02040503050406030204" pitchFamily="18" charset="0"/>
              </a:rPr>
              <a:t>Analisi dei requisiti</a:t>
            </a:r>
            <a:r>
              <a:rPr lang="it-IT" sz="1600" dirty="0">
                <a:solidFill>
                  <a:srgbClr val="0070C0"/>
                </a:solidFill>
                <a:latin typeface="Cambria" panose="02040503050406030204" pitchFamily="18" charset="0"/>
                <a:ea typeface="Cambria" panose="02040503050406030204" pitchFamily="18" charset="0"/>
              </a:rPr>
              <a:t>:</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L’obiettivo del problema è quello di costruire una </a:t>
            </a:r>
            <a:r>
              <a:rPr lang="it-IT" sz="1600" b="1" dirty="0">
                <a:solidFill>
                  <a:srgbClr val="0070C0"/>
                </a:solidFill>
                <a:latin typeface="Cambria" panose="02040503050406030204" pitchFamily="18" charset="0"/>
                <a:ea typeface="Cambria" panose="02040503050406030204" pitchFamily="18" charset="0"/>
              </a:rPr>
              <a:t>rete neurale</a:t>
            </a:r>
            <a:r>
              <a:rPr lang="it-IT" sz="1600" dirty="0">
                <a:solidFill>
                  <a:srgbClr val="0070C0"/>
                </a:solidFill>
                <a:latin typeface="Cambria" panose="02040503050406030204" pitchFamily="18" charset="0"/>
                <a:ea typeface="Cambria" panose="02040503050406030204" pitchFamily="18" charset="0"/>
              </a:rPr>
              <a:t> in grado di </a:t>
            </a:r>
            <a:r>
              <a:rPr lang="it-IT" sz="1600" i="1" dirty="0">
                <a:solidFill>
                  <a:srgbClr val="0070C0"/>
                </a:solidFill>
                <a:latin typeface="Cambria" panose="02040503050406030204" pitchFamily="18" charset="0"/>
                <a:ea typeface="Cambria" panose="02040503050406030204" pitchFamily="18" charset="0"/>
              </a:rPr>
              <a:t>classificare</a:t>
            </a:r>
            <a:r>
              <a:rPr lang="it-IT" sz="1600" dirty="0">
                <a:solidFill>
                  <a:srgbClr val="0070C0"/>
                </a:solidFill>
                <a:latin typeface="Cambria" panose="02040503050406030204" pitchFamily="18" charset="0"/>
                <a:ea typeface="Cambria" panose="02040503050406030204" pitchFamily="18" charset="0"/>
              </a:rPr>
              <a:t> le immagini fake da quelle reali.</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Il problema si può suddividere in due fasi principali: </a:t>
            </a: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 La </a:t>
            </a:r>
            <a:r>
              <a:rPr lang="it-IT" sz="1600" b="1" dirty="0">
                <a:solidFill>
                  <a:srgbClr val="0070C0"/>
                </a:solidFill>
                <a:latin typeface="Cambria" panose="02040503050406030204" pitchFamily="18" charset="0"/>
                <a:ea typeface="Cambria" panose="02040503050406030204" pitchFamily="18" charset="0"/>
              </a:rPr>
              <a:t>costruzione del dataset</a:t>
            </a:r>
            <a:r>
              <a:rPr lang="it-IT" sz="1600" dirty="0">
                <a:solidFill>
                  <a:srgbClr val="0070C0"/>
                </a:solidFill>
                <a:latin typeface="Cambria" panose="02040503050406030204" pitchFamily="18" charset="0"/>
                <a:ea typeface="Cambria" panose="02040503050406030204" pitchFamily="18" charset="0"/>
              </a:rPr>
              <a:t>, che richiede un’opportuna </a:t>
            </a:r>
            <a:br>
              <a:rPr lang="it-IT" sz="1600" dirty="0">
                <a:solidFill>
                  <a:srgbClr val="0070C0"/>
                </a:solidFill>
                <a:latin typeface="Cambria" panose="02040503050406030204" pitchFamily="18" charset="0"/>
                <a:ea typeface="Cambria" panose="02040503050406030204" pitchFamily="18" charset="0"/>
              </a:rPr>
            </a:br>
            <a:r>
              <a:rPr lang="it-IT" sz="1600" dirty="0" err="1">
                <a:solidFill>
                  <a:srgbClr val="0070C0"/>
                </a:solidFill>
                <a:latin typeface="Cambria" panose="02040503050406030204" pitchFamily="18" charset="0"/>
                <a:ea typeface="Cambria" panose="02040503050406030204" pitchFamily="18" charset="0"/>
              </a:rPr>
              <a:t>pre</a:t>
            </a:r>
            <a:r>
              <a:rPr lang="it-IT" sz="1600" dirty="0">
                <a:solidFill>
                  <a:srgbClr val="0070C0"/>
                </a:solidFill>
                <a:latin typeface="Cambria" panose="02040503050406030204" pitchFamily="18" charset="0"/>
                <a:ea typeface="Cambria" panose="02040503050406030204" pitchFamily="18" charset="0"/>
              </a:rPr>
              <a:t>-elaborazione rispetto alle proprie risorse computazionali, ed eventualmente aumentarle.</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 L’</a:t>
            </a:r>
            <a:r>
              <a:rPr lang="it-IT" sz="1600" b="1" dirty="0">
                <a:solidFill>
                  <a:srgbClr val="0070C0"/>
                </a:solidFill>
                <a:latin typeface="Cambria" panose="02040503050406030204" pitchFamily="18" charset="0"/>
                <a:ea typeface="Cambria" panose="02040503050406030204" pitchFamily="18" charset="0"/>
              </a:rPr>
              <a:t>addestramento</a:t>
            </a:r>
            <a:r>
              <a:rPr lang="it-IT" sz="1600" dirty="0">
                <a:solidFill>
                  <a:srgbClr val="0070C0"/>
                </a:solidFill>
                <a:latin typeface="Cambria" panose="02040503050406030204" pitchFamily="18" charset="0"/>
                <a:ea typeface="Cambria" panose="02040503050406030204" pitchFamily="18" charset="0"/>
              </a:rPr>
              <a:t> della migliore rete, per la quale è richiesto di essere costruita implementando </a:t>
            </a:r>
            <a:r>
              <a:rPr lang="it-IT" sz="1600" i="1" dirty="0">
                <a:solidFill>
                  <a:srgbClr val="0070C0"/>
                </a:solidFill>
                <a:latin typeface="Cambria" panose="02040503050406030204" pitchFamily="18" charset="0"/>
                <a:ea typeface="Cambria" panose="02040503050406030204" pitchFamily="18" charset="0"/>
              </a:rPr>
              <a:t>strati </a:t>
            </a:r>
            <a:r>
              <a:rPr lang="it-IT" sz="1600" i="1" dirty="0" err="1">
                <a:solidFill>
                  <a:srgbClr val="0070C0"/>
                </a:solidFill>
                <a:latin typeface="Cambria" panose="02040503050406030204" pitchFamily="18" charset="0"/>
                <a:ea typeface="Cambria" panose="02040503050406030204" pitchFamily="18" charset="0"/>
              </a:rPr>
              <a:t>convoluzionali</a:t>
            </a:r>
            <a:r>
              <a:rPr lang="it-IT" sz="1600" dirty="0">
                <a:solidFill>
                  <a:srgbClr val="0070C0"/>
                </a:solidFill>
                <a:latin typeface="Cambria" panose="02040503050406030204" pitchFamily="18" charset="0"/>
                <a:ea typeface="Cambria" panose="02040503050406030204" pitchFamily="18" charset="0"/>
              </a:rPr>
              <a:t> e/o </a:t>
            </a:r>
            <a:r>
              <a:rPr lang="it-IT" sz="1600" i="1" dirty="0">
                <a:solidFill>
                  <a:srgbClr val="0070C0"/>
                </a:solidFill>
                <a:latin typeface="Cambria" panose="02040503050406030204" pitchFamily="18" charset="0"/>
                <a:ea typeface="Cambria" panose="02040503050406030204" pitchFamily="18" charset="0"/>
              </a:rPr>
              <a:t>meccanismi di attenzione</a:t>
            </a:r>
            <a:r>
              <a:rPr lang="it-IT" sz="1600" dirty="0">
                <a:solidFill>
                  <a:srgbClr val="0070C0"/>
                </a:solidFill>
                <a:latin typeface="Cambria" panose="02040503050406030204" pitchFamily="18" charset="0"/>
                <a:ea typeface="Cambria" panose="02040503050406030204" pitchFamily="18" charset="0"/>
              </a:rPr>
              <a:t>, quanto ritenuto più opportuno (scegliendo il modello più semplice). Dopodiché sceglierne il migliore.</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Infine, prestazioni del modello devono essere valutate rispetto: </a:t>
            </a:r>
            <a:r>
              <a:rPr lang="it-IT" sz="1600" i="1" dirty="0" err="1">
                <a:solidFill>
                  <a:srgbClr val="0070C0"/>
                </a:solidFill>
                <a:latin typeface="Cambria" panose="02040503050406030204" pitchFamily="18" charset="0"/>
                <a:ea typeface="Cambria" panose="02040503050406030204" pitchFamily="18" charset="0"/>
              </a:rPr>
              <a:t>Accuracy</a:t>
            </a:r>
            <a:r>
              <a:rPr lang="it-IT" sz="1600" i="1" dirty="0">
                <a:solidFill>
                  <a:srgbClr val="0070C0"/>
                </a:solidFill>
                <a:latin typeface="Cambria" panose="02040503050406030204" pitchFamily="18" charset="0"/>
                <a:ea typeface="Cambria" panose="02040503050406030204" pitchFamily="18" charset="0"/>
              </a:rPr>
              <a:t>, Precision, Recall, F1-Score </a:t>
            </a:r>
            <a:r>
              <a:rPr lang="it-IT" sz="1600" dirty="0">
                <a:solidFill>
                  <a:srgbClr val="0070C0"/>
                </a:solidFill>
                <a:latin typeface="Cambria" panose="02040503050406030204" pitchFamily="18" charset="0"/>
                <a:ea typeface="Cambria" panose="02040503050406030204" pitchFamily="18" charset="0"/>
              </a:rPr>
              <a:t>e</a:t>
            </a:r>
            <a:r>
              <a:rPr lang="it-IT" sz="1600" i="1" dirty="0">
                <a:solidFill>
                  <a:srgbClr val="0070C0"/>
                </a:solidFill>
                <a:latin typeface="Cambria" panose="02040503050406030204" pitchFamily="18" charset="0"/>
                <a:ea typeface="Cambria" panose="02040503050406030204" pitchFamily="18" charset="0"/>
              </a:rPr>
              <a:t> </a:t>
            </a:r>
            <a:r>
              <a:rPr lang="it-IT" sz="1600" i="1" dirty="0" err="1">
                <a:solidFill>
                  <a:srgbClr val="0070C0"/>
                </a:solidFill>
                <a:latin typeface="Cambria" panose="02040503050406030204" pitchFamily="18" charset="0"/>
                <a:ea typeface="Cambria" panose="02040503050406030204" pitchFamily="18" charset="0"/>
              </a:rPr>
              <a:t>Confusion</a:t>
            </a:r>
            <a:r>
              <a:rPr lang="it-IT" sz="1600" i="1" dirty="0">
                <a:solidFill>
                  <a:srgbClr val="0070C0"/>
                </a:solidFill>
                <a:latin typeface="Cambria" panose="02040503050406030204" pitchFamily="18" charset="0"/>
                <a:ea typeface="Cambria" panose="02040503050406030204" pitchFamily="18" charset="0"/>
              </a:rPr>
              <a:t> Matrix</a:t>
            </a:r>
            <a:r>
              <a:rPr lang="it-IT" sz="1600" dirty="0">
                <a:solidFill>
                  <a:srgbClr val="0070C0"/>
                </a:solidFill>
                <a:latin typeface="Cambria" panose="02040503050406030204" pitchFamily="18" charset="0"/>
                <a:ea typeface="Cambria" panose="02040503050406030204" pitchFamily="18" charset="0"/>
              </a:rPr>
              <a:t>.</a:t>
            </a:r>
          </a:p>
          <a:p>
            <a:pPr algn="just">
              <a:spcAft>
                <a:spcPts val="600"/>
              </a:spcAft>
            </a:pPr>
            <a:endParaRPr lang="it-IT" sz="1600" dirty="0">
              <a:solidFill>
                <a:srgbClr val="0070C0"/>
              </a:solidFill>
              <a:latin typeface="Cambria" panose="02040503050406030204" pitchFamily="18" charset="0"/>
              <a:ea typeface="Cambria" panose="02040503050406030204" pitchFamily="18" charset="0"/>
            </a:endParaRP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La risoluzione del problema deve avvenire secondo i metodi e le classi fornite dalla libreria </a:t>
            </a:r>
            <a:r>
              <a:rPr lang="it-IT" sz="1600" dirty="0" err="1">
                <a:solidFill>
                  <a:srgbClr val="0070C0"/>
                </a:solidFill>
                <a:latin typeface="Consolas" panose="020B0609020204030204" pitchFamily="49" charset="0"/>
                <a:ea typeface="Cambria" panose="02040503050406030204" pitchFamily="18" charset="0"/>
              </a:rPr>
              <a:t>tensorflow</a:t>
            </a:r>
            <a:r>
              <a:rPr lang="it-IT" sz="1600" dirty="0">
                <a:solidFill>
                  <a:srgbClr val="0070C0"/>
                </a:solidFill>
                <a:latin typeface="Cambria" panose="02040503050406030204" pitchFamily="18" charset="0"/>
                <a:ea typeface="Cambria" panose="02040503050406030204" pitchFamily="18" charset="0"/>
              </a:rPr>
              <a:t>.</a:t>
            </a:r>
          </a:p>
          <a:p>
            <a:pPr algn="just">
              <a:spcAft>
                <a:spcPts val="600"/>
              </a:spcAft>
            </a:pPr>
            <a:endParaRPr lang="it-IT" sz="1600" dirty="0">
              <a:solidFill>
                <a:srgbClr val="0070C0"/>
              </a:solidFill>
              <a:latin typeface="Cambria" panose="02040503050406030204" pitchFamily="18" charset="0"/>
              <a:ea typeface="Cambria" panose="02040503050406030204" pitchFamily="18" charset="0"/>
            </a:endParaRPr>
          </a:p>
          <a:p>
            <a:pPr algn="just">
              <a:spcAft>
                <a:spcPts val="600"/>
              </a:spcAft>
            </a:pPr>
            <a:endParaRPr lang="it-IT" sz="1600" dirty="0">
              <a:solidFill>
                <a:srgbClr val="0070C0"/>
              </a:solidFill>
              <a:latin typeface="Cambria" panose="02040503050406030204" pitchFamily="18" charset="0"/>
              <a:ea typeface="Cambria" panose="02040503050406030204" pitchFamily="18" charset="0"/>
            </a:endParaRPr>
          </a:p>
        </p:txBody>
      </p:sp>
      <p:cxnSp>
        <p:nvCxnSpPr>
          <p:cNvPr id="19" name="Connettore diritto 18">
            <a:extLst>
              <a:ext uri="{FF2B5EF4-FFF2-40B4-BE49-F238E27FC236}">
                <a16:creationId xmlns:a16="http://schemas.microsoft.com/office/drawing/2014/main" id="{6F5D59C3-1DF9-E096-153A-D90D867FE60C}"/>
              </a:ext>
            </a:extLst>
          </p:cNvPr>
          <p:cNvCxnSpPr>
            <a:cxnSpLocks/>
          </p:cNvCxnSpPr>
          <p:nvPr/>
        </p:nvCxnSpPr>
        <p:spPr>
          <a:xfrm>
            <a:off x="6116320" y="609600"/>
            <a:ext cx="0" cy="554736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428745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3D1F6-5903-D9C0-1BD3-182A5CEE8AB6}"/>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AA16722A-C95B-17C8-5233-2F6CC6617A9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C9B5ABC5-ECA6-F823-83E6-2CF611E38EE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8CF77E3F-E1AA-D2ED-F920-4E7DAA04F4B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98A4526A-C4AC-A5A5-8BD7-388836D29110}"/>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709DB9D5-4668-C8BF-0416-F1A2966D6FEF}"/>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F54E1F8C-E0E6-3EAC-CA1E-D1DC45C514EA}"/>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B44286E0-D0F8-C701-9432-CDAF6C7CA41B}"/>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BB62014A-C2BB-FC1E-92D7-091084D1D53D}"/>
              </a:ext>
            </a:extLst>
          </p:cNvPr>
          <p:cNvSpPr txBox="1"/>
          <p:nvPr/>
        </p:nvSpPr>
        <p:spPr>
          <a:xfrm>
            <a:off x="281548" y="6488668"/>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3</a:t>
            </a:r>
          </a:p>
        </p:txBody>
      </p:sp>
      <p:sp>
        <p:nvSpPr>
          <p:cNvPr id="13" name="CasellaDiTesto 12">
            <a:extLst>
              <a:ext uri="{FF2B5EF4-FFF2-40B4-BE49-F238E27FC236}">
                <a16:creationId xmlns:a16="http://schemas.microsoft.com/office/drawing/2014/main" id="{3F944069-C709-AFB6-B751-1C09A9CF517E}"/>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1075A237-1F4A-B62E-EB2C-83D2B5D1D381}"/>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Suddivisione in sotto-problemi </a:t>
            </a:r>
          </a:p>
        </p:txBody>
      </p:sp>
      <p:sp>
        <p:nvSpPr>
          <p:cNvPr id="15" name="CasellaDiTesto 14">
            <a:extLst>
              <a:ext uri="{FF2B5EF4-FFF2-40B4-BE49-F238E27FC236}">
                <a16:creationId xmlns:a16="http://schemas.microsoft.com/office/drawing/2014/main" id="{F5A7D31A-4B01-BBB0-1CC1-1FDE4E6DC20D}"/>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1 – Analisi dei requisiti</a:t>
            </a:r>
          </a:p>
        </p:txBody>
      </p:sp>
      <p:sp>
        <p:nvSpPr>
          <p:cNvPr id="17" name="CasellaDiTesto 16">
            <a:extLst>
              <a:ext uri="{FF2B5EF4-FFF2-40B4-BE49-F238E27FC236}">
                <a16:creationId xmlns:a16="http://schemas.microsoft.com/office/drawing/2014/main" id="{DC77A7E2-DE21-CB80-F134-F9471941849C}"/>
              </a:ext>
            </a:extLst>
          </p:cNvPr>
          <p:cNvSpPr txBox="1"/>
          <p:nvPr/>
        </p:nvSpPr>
        <p:spPr>
          <a:xfrm>
            <a:off x="281549" y="738664"/>
            <a:ext cx="5634501" cy="2769989"/>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Dall’</a:t>
            </a:r>
            <a:r>
              <a:rPr lang="it-IT" sz="1600" b="1" dirty="0">
                <a:solidFill>
                  <a:srgbClr val="0070C0"/>
                </a:solidFill>
                <a:latin typeface="Cambria" panose="02040503050406030204" pitchFamily="18" charset="0"/>
                <a:ea typeface="Cambria" panose="02040503050406030204" pitchFamily="18" charset="0"/>
              </a:rPr>
              <a:t>analisi dei requisiti </a:t>
            </a:r>
            <a:r>
              <a:rPr lang="it-IT" sz="1600" dirty="0">
                <a:solidFill>
                  <a:srgbClr val="0070C0"/>
                </a:solidFill>
                <a:latin typeface="Cambria" panose="02040503050406030204" pitchFamily="18" charset="0"/>
                <a:ea typeface="Cambria" panose="02040503050406030204" pitchFamily="18" charset="0"/>
              </a:rPr>
              <a:t>effettuata si è determinato un flusso di operazioni, suddividendo il problema nei seguenti </a:t>
            </a: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sotto-problemi:</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Costruzione del dataset;</a:t>
            </a:r>
          </a:p>
          <a:p>
            <a:pPr marL="342900" indent="-342900" algn="just">
              <a:spcAft>
                <a:spcPts val="600"/>
              </a:spcAft>
              <a:buFont typeface="+mj-lt"/>
              <a:buAutoNum type="arabicPeriod"/>
            </a:pPr>
            <a:r>
              <a:rPr lang="it-IT" sz="1600" dirty="0" err="1">
                <a:solidFill>
                  <a:srgbClr val="0070C0"/>
                </a:solidFill>
                <a:latin typeface="Cambria" panose="02040503050406030204" pitchFamily="18" charset="0"/>
                <a:ea typeface="Cambria" panose="02040503050406030204" pitchFamily="18" charset="0"/>
              </a:rPr>
              <a:t>Pre</a:t>
            </a:r>
            <a:r>
              <a:rPr lang="it-IT" sz="1600" dirty="0">
                <a:solidFill>
                  <a:srgbClr val="0070C0"/>
                </a:solidFill>
                <a:latin typeface="Cambria" panose="02040503050406030204" pitchFamily="18" charset="0"/>
                <a:ea typeface="Cambria" panose="02040503050406030204" pitchFamily="18" charset="0"/>
              </a:rPr>
              <a:t>-elaborazione del dataset;</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Suddivisione del dataset;</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Costruzione dei modelli;</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Addestramento dei modelli;</a:t>
            </a:r>
          </a:p>
          <a:p>
            <a:pPr marL="342900" indent="-342900" algn="just">
              <a:spcAft>
                <a:spcPts val="600"/>
              </a:spcAft>
              <a:buFont typeface="+mj-lt"/>
              <a:buAutoNum type="arabicPeriod"/>
            </a:pPr>
            <a:r>
              <a:rPr lang="it-IT" sz="1600" dirty="0">
                <a:solidFill>
                  <a:srgbClr val="0070C0"/>
                </a:solidFill>
                <a:latin typeface="Cambria" panose="02040503050406030204" pitchFamily="18" charset="0"/>
                <a:ea typeface="Cambria" panose="02040503050406030204" pitchFamily="18" charset="0"/>
              </a:rPr>
              <a:t>Valutazione del miglior modello.</a:t>
            </a:r>
          </a:p>
        </p:txBody>
      </p:sp>
      <p:pic>
        <p:nvPicPr>
          <p:cNvPr id="1026" name="Picture 2">
            <a:extLst>
              <a:ext uri="{FF2B5EF4-FFF2-40B4-BE49-F238E27FC236}">
                <a16:creationId xmlns:a16="http://schemas.microsoft.com/office/drawing/2014/main" id="{5707A556-0E12-298A-8DC1-83C349DF06D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p:blipFill>
        <p:spPr bwMode="auto">
          <a:xfrm>
            <a:off x="6570815" y="718964"/>
            <a:ext cx="4905698" cy="53871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46882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622193-D403-0C99-C0D2-D66113E6FAD6}"/>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F815168C-3C57-8695-513C-642F1BE79630}"/>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5F7A0FE3-8BA9-4DBB-83E4-772BCC0071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C5694746-0924-5B43-879E-A06EAA4A3C5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2FC2071F-B853-11B7-3EC8-D9981FDD4B74}"/>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920530D4-351B-C630-24D4-79DA1C24FC38}"/>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545B0D13-9F34-B33F-CFCA-F09211A0B19F}"/>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F119B7CB-2B1E-705C-D701-90BDF580F966}"/>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3838AEDD-AF23-6440-5CF5-6DD1FF98B65B}"/>
              </a:ext>
            </a:extLst>
          </p:cNvPr>
          <p:cNvSpPr txBox="1"/>
          <p:nvPr/>
        </p:nvSpPr>
        <p:spPr>
          <a:xfrm>
            <a:off x="281548" y="6501842"/>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4</a:t>
            </a:r>
          </a:p>
        </p:txBody>
      </p:sp>
      <p:sp>
        <p:nvSpPr>
          <p:cNvPr id="13" name="CasellaDiTesto 12">
            <a:extLst>
              <a:ext uri="{FF2B5EF4-FFF2-40B4-BE49-F238E27FC236}">
                <a16:creationId xmlns:a16="http://schemas.microsoft.com/office/drawing/2014/main" id="{071C2A0F-71FB-4C4E-F827-2D364ADA0D37}"/>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6571D664-8059-1172-E2D4-9ACDF46AC013}"/>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Costruzione del dataset</a:t>
            </a:r>
          </a:p>
        </p:txBody>
      </p:sp>
      <p:sp>
        <p:nvSpPr>
          <p:cNvPr id="15" name="CasellaDiTesto 14">
            <a:extLst>
              <a:ext uri="{FF2B5EF4-FFF2-40B4-BE49-F238E27FC236}">
                <a16:creationId xmlns:a16="http://schemas.microsoft.com/office/drawing/2014/main" id="{91EDEE53-78F5-FA8E-C771-75E22DEE07D5}"/>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2 – Elaborazione del dataset</a:t>
            </a:r>
          </a:p>
        </p:txBody>
      </p:sp>
      <p:sp>
        <p:nvSpPr>
          <p:cNvPr id="18" name="CasellaDiTesto 17">
            <a:extLst>
              <a:ext uri="{FF2B5EF4-FFF2-40B4-BE49-F238E27FC236}">
                <a16:creationId xmlns:a16="http://schemas.microsoft.com/office/drawing/2014/main" id="{2E2218D9-9330-2533-9D4A-961B880E26AD}"/>
              </a:ext>
            </a:extLst>
          </p:cNvPr>
          <p:cNvSpPr txBox="1"/>
          <p:nvPr/>
        </p:nvSpPr>
        <p:spPr>
          <a:xfrm>
            <a:off x="281549" y="738664"/>
            <a:ext cx="5634501" cy="5478423"/>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L’obiettivo del problema principalmente è quello di costruire un modello in grado di differire le immagini fake da quelle reali, tuttavia, anche in questo </a:t>
            </a:r>
            <a:r>
              <a:rPr lang="it-IT" sz="1600" dirty="0" err="1">
                <a:solidFill>
                  <a:srgbClr val="0070C0"/>
                </a:solidFill>
                <a:latin typeface="Cambria" panose="02040503050406030204" pitchFamily="18" charset="0"/>
                <a:ea typeface="Cambria" panose="02040503050406030204" pitchFamily="18" charset="0"/>
              </a:rPr>
              <a:t>assignment</a:t>
            </a:r>
            <a:r>
              <a:rPr lang="it-IT" sz="1600" dirty="0">
                <a:solidFill>
                  <a:srgbClr val="0070C0"/>
                </a:solidFill>
                <a:latin typeface="Cambria" panose="02040503050406030204" pitchFamily="18" charset="0"/>
                <a:ea typeface="Cambria" panose="02040503050406030204" pitchFamily="18" charset="0"/>
              </a:rPr>
              <a:t>, si è distinta una fase di </a:t>
            </a:r>
            <a:r>
              <a:rPr lang="it-IT" sz="1600" dirty="0" err="1">
                <a:solidFill>
                  <a:srgbClr val="0070C0"/>
                </a:solidFill>
                <a:latin typeface="Cambria" panose="02040503050406030204" pitchFamily="18" charset="0"/>
                <a:ea typeface="Cambria" panose="02040503050406030204" pitchFamily="18" charset="0"/>
              </a:rPr>
              <a:t>pre</a:t>
            </a:r>
            <a:r>
              <a:rPr lang="it-IT" sz="1600" dirty="0">
                <a:solidFill>
                  <a:srgbClr val="0070C0"/>
                </a:solidFill>
                <a:latin typeface="Cambria" panose="02040503050406030204" pitchFamily="18" charset="0"/>
                <a:ea typeface="Cambria" panose="02040503050406030204" pitchFamily="18" charset="0"/>
              </a:rPr>
              <a:t>-elaborazione delle immagini, nella quale si è proceduto nel seguente modo:</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Innanzitutto, per risolvere il sottoproblema 1., si è costruito il dataset per effettuare l’addestramento, selezionando ed effettuando un merge dei seguenti dataset:</a:t>
            </a: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hlinkClick r:id="rId2"/>
              </a:rPr>
              <a:t>Flickr-</a:t>
            </a:r>
            <a:r>
              <a:rPr lang="it-IT" sz="1600" dirty="0" err="1">
                <a:solidFill>
                  <a:srgbClr val="0070C0"/>
                </a:solidFill>
                <a:latin typeface="Cambria" panose="02040503050406030204" pitchFamily="18" charset="0"/>
                <a:ea typeface="Cambria" panose="02040503050406030204" pitchFamily="18" charset="0"/>
                <a:hlinkClick r:id="rId2"/>
              </a:rPr>
              <a:t>Faces</a:t>
            </a:r>
            <a:r>
              <a:rPr lang="it-IT" sz="1600" dirty="0">
                <a:solidFill>
                  <a:srgbClr val="0070C0"/>
                </a:solidFill>
                <a:latin typeface="Cambria" panose="02040503050406030204" pitchFamily="18" charset="0"/>
                <a:ea typeface="Cambria" panose="02040503050406030204" pitchFamily="18" charset="0"/>
                <a:hlinkClick r:id="rId2"/>
              </a:rPr>
              <a:t>-HQ Dataset (FFHQ)</a:t>
            </a:r>
            <a:endParaRPr lang="it-IT" sz="1600" dirty="0">
              <a:solidFill>
                <a:srgbClr val="0070C0"/>
              </a:solidFill>
              <a:latin typeface="Cambria" panose="02040503050406030204" pitchFamily="18" charset="0"/>
              <a:ea typeface="Cambria" panose="02040503050406030204" pitchFamily="18" charset="0"/>
            </a:endParaRP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hlinkClick r:id="rId3"/>
              </a:rPr>
              <a:t>AI </a:t>
            </a:r>
            <a:r>
              <a:rPr lang="it-IT" sz="1600" dirty="0" err="1">
                <a:solidFill>
                  <a:srgbClr val="0070C0"/>
                </a:solidFill>
                <a:latin typeface="Cambria" panose="02040503050406030204" pitchFamily="18" charset="0"/>
                <a:ea typeface="Cambria" panose="02040503050406030204" pitchFamily="18" charset="0"/>
                <a:hlinkClick r:id="rId3"/>
              </a:rPr>
              <a:t>generated</a:t>
            </a:r>
            <a:r>
              <a:rPr lang="it-IT" sz="1600" dirty="0">
                <a:solidFill>
                  <a:srgbClr val="0070C0"/>
                </a:solidFill>
                <a:latin typeface="Cambria" panose="02040503050406030204" pitchFamily="18" charset="0"/>
                <a:ea typeface="Cambria" panose="02040503050406030204" pitchFamily="18" charset="0"/>
                <a:hlinkClick r:id="rId3"/>
              </a:rPr>
              <a:t> </a:t>
            </a:r>
            <a:r>
              <a:rPr lang="it-IT" sz="1600" dirty="0" err="1">
                <a:solidFill>
                  <a:srgbClr val="0070C0"/>
                </a:solidFill>
                <a:latin typeface="Cambria" panose="02040503050406030204" pitchFamily="18" charset="0"/>
                <a:ea typeface="Cambria" panose="02040503050406030204" pitchFamily="18" charset="0"/>
                <a:hlinkClick r:id="rId3"/>
              </a:rPr>
              <a:t>faces</a:t>
            </a:r>
            <a:endParaRPr lang="it-IT" sz="1600" dirty="0">
              <a:solidFill>
                <a:srgbClr val="0070C0"/>
              </a:solidFill>
              <a:latin typeface="Cambria" panose="02040503050406030204" pitchFamily="18" charset="0"/>
              <a:ea typeface="Cambria" panose="02040503050406030204" pitchFamily="18" charset="0"/>
            </a:endParaRP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Il struttura del merge è riportato nella figura accanto.</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Dopodiché, per i sottoproblemi 2. e 3., si è pensato a costruire un </a:t>
            </a:r>
            <a:r>
              <a:rPr lang="it-IT" sz="1600" b="1" dirty="0">
                <a:solidFill>
                  <a:srgbClr val="0070C0"/>
                </a:solidFill>
                <a:latin typeface="Cambria" panose="02040503050406030204" pitchFamily="18" charset="0"/>
                <a:ea typeface="Cambria" panose="02040503050406030204" pitchFamily="18" charset="0"/>
              </a:rPr>
              <a:t>modulo </a:t>
            </a:r>
            <a:r>
              <a:rPr lang="it-IT" sz="1600" b="1" dirty="0" err="1">
                <a:solidFill>
                  <a:srgbClr val="0070C0"/>
                </a:solidFill>
                <a:latin typeface="Cambria" panose="02040503050406030204" pitchFamily="18" charset="0"/>
                <a:ea typeface="Cambria" panose="02040503050406030204" pitchFamily="18" charset="0"/>
              </a:rPr>
              <a:t>python</a:t>
            </a:r>
            <a:r>
              <a:rPr lang="it-IT" sz="1600" b="1" dirty="0">
                <a:solidFill>
                  <a:srgbClr val="0070C0"/>
                </a:solidFill>
                <a:latin typeface="Cambria" panose="02040503050406030204" pitchFamily="18" charset="0"/>
                <a:ea typeface="Cambria" panose="02040503050406030204" pitchFamily="18" charset="0"/>
              </a:rPr>
              <a:t> </a:t>
            </a:r>
            <a:r>
              <a:rPr lang="it-IT" sz="1600" dirty="0">
                <a:solidFill>
                  <a:srgbClr val="0070C0"/>
                </a:solidFill>
                <a:latin typeface="Cambria" panose="02040503050406030204" pitchFamily="18" charset="0"/>
                <a:ea typeface="Cambria" panose="02040503050406030204" pitchFamily="18" charset="0"/>
              </a:rPr>
              <a:t>con la classe </a:t>
            </a:r>
            <a:r>
              <a:rPr lang="it-IT" sz="1600" b="1" dirty="0" err="1">
                <a:solidFill>
                  <a:srgbClr val="0070C0"/>
                </a:solidFill>
                <a:latin typeface="Cambria" panose="02040503050406030204" pitchFamily="18" charset="0"/>
                <a:ea typeface="Cambria" panose="02040503050406030204" pitchFamily="18" charset="0"/>
              </a:rPr>
              <a:t>Preprocess</a:t>
            </a:r>
            <a:r>
              <a:rPr lang="it-IT" sz="1600" dirty="0">
                <a:solidFill>
                  <a:srgbClr val="0070C0"/>
                </a:solidFill>
                <a:latin typeface="Cambria" panose="02040503050406030204" pitchFamily="18" charset="0"/>
                <a:ea typeface="Cambria" panose="02040503050406030204" pitchFamily="18" charset="0"/>
              </a:rPr>
              <a:t>. Tale scelta è dovuta sia per scelta implementativa, sia perché si è pensato di gestire il dataset mediante gli </a:t>
            </a:r>
            <a:r>
              <a:rPr lang="it-IT" sz="1600" baseline="30000" dirty="0">
                <a:solidFill>
                  <a:srgbClr val="0070C0"/>
                </a:solidFill>
                <a:latin typeface="Cambria" panose="02040503050406030204" pitchFamily="18" charset="0"/>
                <a:ea typeface="Cambria" panose="02040503050406030204" pitchFamily="18" charset="0"/>
                <a:hlinkClick r:id="rId4"/>
              </a:rPr>
              <a:t>[1]</a:t>
            </a:r>
            <a:r>
              <a:rPr lang="it-IT" sz="1600" dirty="0" err="1">
                <a:solidFill>
                  <a:srgbClr val="0070C0"/>
                </a:solidFill>
                <a:latin typeface="Consolas" panose="020B0609020204030204" pitchFamily="49" charset="0"/>
                <a:ea typeface="Cambria" panose="02040503050406030204" pitchFamily="18" charset="0"/>
              </a:rPr>
              <a:t>ImageDataGenerator</a:t>
            </a:r>
            <a:r>
              <a:rPr lang="it-IT" sz="1600" dirty="0">
                <a:solidFill>
                  <a:srgbClr val="0070C0"/>
                </a:solidFill>
                <a:latin typeface="Cambria" panose="02040503050406030204" pitchFamily="18" charset="0"/>
                <a:ea typeface="Cambria" panose="02040503050406030204" pitchFamily="18" charset="0"/>
              </a:rPr>
              <a:t> di </a:t>
            </a:r>
            <a:r>
              <a:rPr lang="it-IT" sz="1600" dirty="0" err="1">
                <a:solidFill>
                  <a:srgbClr val="0070C0"/>
                </a:solidFill>
                <a:latin typeface="Consolas" panose="020B0609020204030204" pitchFamily="49" charset="0"/>
                <a:ea typeface="Cambria" panose="02040503050406030204" pitchFamily="18" charset="0"/>
              </a:rPr>
              <a:t>tensorflow</a:t>
            </a:r>
            <a:r>
              <a:rPr lang="it-IT" sz="1600" dirty="0">
                <a:solidFill>
                  <a:srgbClr val="0070C0"/>
                </a:solidFill>
                <a:latin typeface="Cambria" panose="02040503050406030204" pitchFamily="18" charset="0"/>
                <a:ea typeface="Cambria" panose="02040503050406030204" pitchFamily="18" charset="0"/>
              </a:rPr>
              <a:t>; tuttavia, non è possibile usare direttamente due questi per ottenere tre suddivisioni (</a:t>
            </a:r>
            <a:r>
              <a:rPr lang="it-IT" sz="1600" dirty="0" err="1">
                <a:solidFill>
                  <a:srgbClr val="0070C0"/>
                </a:solidFill>
                <a:latin typeface="Consolas" panose="020B0609020204030204" pitchFamily="49" charset="0"/>
                <a:ea typeface="Cambria" panose="02040503050406030204" pitchFamily="18" charset="0"/>
              </a:rPr>
              <a:t>train</a:t>
            </a:r>
            <a:r>
              <a:rPr lang="it-IT" sz="1600" dirty="0">
                <a:solidFill>
                  <a:srgbClr val="0070C0"/>
                </a:solidFill>
                <a:latin typeface="Cambria" panose="02040503050406030204" pitchFamily="18" charset="0"/>
                <a:ea typeface="Cambria" panose="02040503050406030204" pitchFamily="18" charset="0"/>
              </a:rPr>
              <a:t>/</a:t>
            </a:r>
            <a:r>
              <a:rPr lang="it-IT" sz="1600" dirty="0">
                <a:solidFill>
                  <a:srgbClr val="0070C0"/>
                </a:solidFill>
                <a:latin typeface="Consolas" panose="020B0609020204030204" pitchFamily="49" charset="0"/>
                <a:ea typeface="Cambria" panose="02040503050406030204" pitchFamily="18" charset="0"/>
              </a:rPr>
              <a:t>val</a:t>
            </a:r>
            <a:r>
              <a:rPr lang="it-IT" sz="1600" dirty="0">
                <a:solidFill>
                  <a:srgbClr val="0070C0"/>
                </a:solidFill>
                <a:latin typeface="Cambria" panose="02040503050406030204" pitchFamily="18" charset="0"/>
                <a:ea typeface="Cambria" panose="02040503050406030204" pitchFamily="18" charset="0"/>
              </a:rPr>
              <a:t>/</a:t>
            </a:r>
            <a:r>
              <a:rPr lang="it-IT" sz="1600" dirty="0">
                <a:solidFill>
                  <a:srgbClr val="0070C0"/>
                </a:solidFill>
                <a:latin typeface="Consolas" panose="020B0609020204030204" pitchFamily="49" charset="0"/>
                <a:ea typeface="Cambria" panose="02040503050406030204" pitchFamily="18" charset="0"/>
              </a:rPr>
              <a:t>test</a:t>
            </a:r>
            <a:r>
              <a:rPr lang="it-IT" sz="1600" dirty="0">
                <a:solidFill>
                  <a:srgbClr val="0070C0"/>
                </a:solidFill>
                <a:latin typeface="Cambria" panose="02040503050406030204" pitchFamily="18" charset="0"/>
                <a:ea typeface="Cambria" panose="02040503050406030204" pitchFamily="18" charset="0"/>
              </a:rPr>
              <a:t>) da una cartella, garantendo immagini distinte. </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La classe pertanto gestisce l’intero flusso di </a:t>
            </a:r>
            <a:r>
              <a:rPr lang="it-IT" sz="1600" dirty="0" err="1">
                <a:solidFill>
                  <a:srgbClr val="0070C0"/>
                </a:solidFill>
                <a:latin typeface="Cambria" panose="02040503050406030204" pitchFamily="18" charset="0"/>
                <a:ea typeface="Cambria" panose="02040503050406030204" pitchFamily="18" charset="0"/>
              </a:rPr>
              <a:t>pre</a:t>
            </a:r>
            <a:r>
              <a:rPr lang="it-IT" sz="1600" dirty="0">
                <a:solidFill>
                  <a:srgbClr val="0070C0"/>
                </a:solidFill>
                <a:latin typeface="Cambria" panose="02040503050406030204" pitchFamily="18" charset="0"/>
                <a:ea typeface="Cambria" panose="02040503050406030204" pitchFamily="18" charset="0"/>
              </a:rPr>
              <a:t>-elaborazione ristrutturando il dataset come proposto dalla figura accanto.</a:t>
            </a:r>
          </a:p>
        </p:txBody>
      </p:sp>
      <p:sp>
        <p:nvSpPr>
          <p:cNvPr id="12" name="CasellaDiTesto 11">
            <a:extLst>
              <a:ext uri="{FF2B5EF4-FFF2-40B4-BE49-F238E27FC236}">
                <a16:creationId xmlns:a16="http://schemas.microsoft.com/office/drawing/2014/main" id="{CA2E9F1A-7B8F-F775-3B1D-8511C060DA93}"/>
              </a:ext>
            </a:extLst>
          </p:cNvPr>
          <p:cNvSpPr txBox="1"/>
          <p:nvPr/>
        </p:nvSpPr>
        <p:spPr>
          <a:xfrm>
            <a:off x="6482080" y="1018075"/>
            <a:ext cx="2772769" cy="2890192"/>
          </a:xfrm>
          <a:prstGeom prst="rect">
            <a:avLst/>
          </a:prstGeom>
          <a:noFill/>
        </p:spPr>
        <p:txBody>
          <a:bodyPr wrap="square" tIns="90000" bIns="90000" rtlCol="0">
            <a:spAutoFit/>
          </a:bodyPr>
          <a:lstStyle/>
          <a:p>
            <a:pPr>
              <a:buNone/>
            </a:pPr>
            <a:r>
              <a:rPr lang="it-IT" sz="1600" b="1" dirty="0">
                <a:solidFill>
                  <a:schemeClr val="tx1">
                    <a:lumMod val="65000"/>
                    <a:lumOff val="35000"/>
                  </a:schemeClr>
                </a:solidFill>
                <a:effectLst/>
                <a:latin typeface="Cambria" panose="02040503050406030204" pitchFamily="18" charset="0"/>
                <a:ea typeface="Cambria" panose="02040503050406030204" pitchFamily="18" charset="0"/>
                <a:cs typeface="Courier New" panose="02070309020205020404" pitchFamily="49" charset="0"/>
              </a:rPr>
              <a:t>Dataset non </a:t>
            </a:r>
            <a:r>
              <a:rPr lang="it-IT" sz="1600" b="1" dirty="0" err="1">
                <a:solidFill>
                  <a:schemeClr val="tx1">
                    <a:lumMod val="65000"/>
                    <a:lumOff val="35000"/>
                  </a:schemeClr>
                </a:solidFill>
                <a:effectLst/>
                <a:latin typeface="Cambria" panose="02040503050406030204" pitchFamily="18" charset="0"/>
                <a:ea typeface="Cambria" panose="02040503050406030204" pitchFamily="18" charset="0"/>
                <a:cs typeface="Courier New" panose="02070309020205020404" pitchFamily="49" charset="0"/>
              </a:rPr>
              <a:t>pre</a:t>
            </a:r>
            <a:r>
              <a:rPr lang="it-IT" sz="1600" b="1" dirty="0">
                <a:solidFill>
                  <a:schemeClr val="tx1">
                    <a:lumMod val="65000"/>
                    <a:lumOff val="35000"/>
                  </a:schemeClr>
                </a:solidFill>
                <a:effectLst/>
                <a:latin typeface="Cambria" panose="02040503050406030204" pitchFamily="18" charset="0"/>
                <a:ea typeface="Cambria" panose="02040503050406030204" pitchFamily="18" charset="0"/>
                <a:cs typeface="Courier New" panose="02070309020205020404" pitchFamily="49" charset="0"/>
              </a:rPr>
              <a:t>-elaborato:</a:t>
            </a:r>
          </a:p>
          <a:p>
            <a:pPr>
              <a:buNone/>
            </a:pPr>
            <a:endParaRPr lang="it-IT" sz="1600" dirty="0">
              <a:solidFill>
                <a:schemeClr val="tx1">
                  <a:lumMod val="65000"/>
                  <a:lumOff val="35000"/>
                </a:schemeClr>
              </a:solidFill>
              <a:latin typeface="Consolas" panose="020B0609020204030204" pitchFamily="49" charset="0"/>
              <a:cs typeface="Courier New" panose="02070309020205020404" pitchFamily="49" charset="0"/>
            </a:endParaRPr>
          </a:p>
          <a:p>
            <a:pPr>
              <a:buNone/>
            </a:pPr>
            <a:r>
              <a:rPr lang="it-IT" sz="1600" b="0" dirty="0">
                <a:solidFill>
                  <a:schemeClr val="tx1">
                    <a:lumMod val="65000"/>
                    <a:lumOff val="35000"/>
                  </a:schemeClr>
                </a:solidFill>
                <a:effectLst/>
                <a:latin typeface="Consolas" panose="020B0609020204030204" pitchFamily="49" charset="0"/>
                <a:cs typeface="Courier New" panose="02070309020205020404" pitchFamily="49" charset="0"/>
              </a:rPr>
              <a:t>dataset</a:t>
            </a:r>
            <a:br>
              <a:rPr lang="it-IT" sz="1600" b="0" dirty="0">
                <a:solidFill>
                  <a:schemeClr val="tx1">
                    <a:lumMod val="65000"/>
                    <a:lumOff val="35000"/>
                  </a:schemeClr>
                </a:solidFill>
                <a:effectLst/>
                <a:latin typeface="Consolas" panose="020B0609020204030204" pitchFamily="49" charset="0"/>
                <a:cs typeface="Courier New" panose="02070309020205020404" pitchFamily="49" charset="0"/>
              </a:rPr>
            </a:br>
            <a:r>
              <a:rPr lang="it-IT" sz="1600" dirty="0">
                <a:solidFill>
                  <a:schemeClr val="tx1">
                    <a:lumMod val="65000"/>
                    <a:lumOff val="35000"/>
                  </a:schemeClr>
                </a:solidFill>
                <a:latin typeface="Consolas" panose="020B0609020204030204" pitchFamily="49" charset="0"/>
                <a:cs typeface="Courier New" panose="02070309020205020404" pitchFamily="49" charset="0"/>
              </a:rPr>
              <a:t>|_fake</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|_image_0</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|_image_1</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a:t>
            </a:r>
          </a:p>
          <a:p>
            <a:pPr>
              <a:buNone/>
            </a:pPr>
            <a:r>
              <a:rPr lang="it-IT" sz="1600" b="0" dirty="0">
                <a:solidFill>
                  <a:schemeClr val="tx1">
                    <a:lumMod val="65000"/>
                    <a:lumOff val="35000"/>
                  </a:schemeClr>
                </a:solidFill>
                <a:effectLst/>
                <a:latin typeface="Consolas" panose="020B0609020204030204" pitchFamily="49" charset="0"/>
                <a:cs typeface="Courier New" panose="02070309020205020404" pitchFamily="49" charset="0"/>
              </a:rPr>
              <a:t>|_</a:t>
            </a:r>
            <a:r>
              <a:rPr lang="it-IT" sz="1600" b="0" dirty="0" err="1">
                <a:solidFill>
                  <a:schemeClr val="tx1">
                    <a:lumMod val="65000"/>
                    <a:lumOff val="35000"/>
                  </a:schemeClr>
                </a:solidFill>
                <a:effectLst/>
                <a:latin typeface="Consolas" panose="020B0609020204030204" pitchFamily="49" charset="0"/>
                <a:cs typeface="Courier New" panose="02070309020205020404" pitchFamily="49" charset="0"/>
              </a:rPr>
              <a:t>real</a:t>
            </a:r>
            <a:endParaRPr lang="it-IT" sz="1600" dirty="0">
              <a:solidFill>
                <a:schemeClr val="tx1">
                  <a:lumMod val="65000"/>
                  <a:lumOff val="35000"/>
                </a:schemeClr>
              </a:solidFill>
              <a:latin typeface="Consolas" panose="020B0609020204030204" pitchFamily="49" charset="0"/>
              <a:cs typeface="Courier New" panose="02070309020205020404" pitchFamily="49" charset="0"/>
            </a:endParaRP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|_image_0</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|_image_1</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a:t>
            </a:r>
          </a:p>
        </p:txBody>
      </p:sp>
      <p:sp>
        <p:nvSpPr>
          <p:cNvPr id="10" name="CasellaDiTesto 9">
            <a:extLst>
              <a:ext uri="{FF2B5EF4-FFF2-40B4-BE49-F238E27FC236}">
                <a16:creationId xmlns:a16="http://schemas.microsoft.com/office/drawing/2014/main" id="{72B65A7E-2F54-4A1D-5C07-EED2E36F4179}"/>
              </a:ext>
            </a:extLst>
          </p:cNvPr>
          <p:cNvSpPr txBox="1"/>
          <p:nvPr/>
        </p:nvSpPr>
        <p:spPr>
          <a:xfrm>
            <a:off x="9367520" y="1018075"/>
            <a:ext cx="2542931" cy="4859962"/>
          </a:xfrm>
          <a:prstGeom prst="rect">
            <a:avLst/>
          </a:prstGeom>
          <a:noFill/>
        </p:spPr>
        <p:txBody>
          <a:bodyPr wrap="square" tIns="90000" bIns="90000" rtlCol="0">
            <a:spAutoFit/>
          </a:bodyPr>
          <a:lstStyle/>
          <a:p>
            <a:r>
              <a:rPr lang="it-IT" sz="1600" b="1" dirty="0">
                <a:solidFill>
                  <a:schemeClr val="tx1">
                    <a:lumMod val="65000"/>
                    <a:lumOff val="35000"/>
                  </a:schemeClr>
                </a:solidFill>
                <a:effectLst/>
                <a:latin typeface="Cambria" panose="02040503050406030204" pitchFamily="18" charset="0"/>
                <a:ea typeface="Cambria" panose="02040503050406030204" pitchFamily="18" charset="0"/>
                <a:cs typeface="Courier New" panose="02070309020205020404" pitchFamily="49" charset="0"/>
              </a:rPr>
              <a:t>Dataset </a:t>
            </a:r>
            <a:r>
              <a:rPr lang="it-IT" sz="1600" b="1" dirty="0" err="1">
                <a:solidFill>
                  <a:schemeClr val="tx1">
                    <a:lumMod val="65000"/>
                    <a:lumOff val="35000"/>
                  </a:schemeClr>
                </a:solidFill>
                <a:effectLst/>
                <a:latin typeface="Cambria" panose="02040503050406030204" pitchFamily="18" charset="0"/>
                <a:ea typeface="Cambria" panose="02040503050406030204" pitchFamily="18" charset="0"/>
                <a:cs typeface="Courier New" panose="02070309020205020404" pitchFamily="49" charset="0"/>
              </a:rPr>
              <a:t>pre</a:t>
            </a:r>
            <a:r>
              <a:rPr lang="it-IT" sz="1600" b="1" dirty="0">
                <a:solidFill>
                  <a:schemeClr val="tx1">
                    <a:lumMod val="65000"/>
                    <a:lumOff val="35000"/>
                  </a:schemeClr>
                </a:solidFill>
                <a:effectLst/>
                <a:latin typeface="Cambria" panose="02040503050406030204" pitchFamily="18" charset="0"/>
                <a:ea typeface="Cambria" panose="02040503050406030204" pitchFamily="18" charset="0"/>
                <a:cs typeface="Courier New" panose="02070309020205020404" pitchFamily="49" charset="0"/>
              </a:rPr>
              <a:t>-elaborato:</a:t>
            </a:r>
          </a:p>
          <a:p>
            <a:pPr>
              <a:buNone/>
            </a:pPr>
            <a:endParaRPr lang="it-IT" sz="1600" b="0" dirty="0">
              <a:solidFill>
                <a:schemeClr val="tx1">
                  <a:lumMod val="65000"/>
                  <a:lumOff val="35000"/>
                </a:schemeClr>
              </a:solidFill>
              <a:effectLst/>
              <a:latin typeface="Consolas" panose="020B0609020204030204" pitchFamily="49" charset="0"/>
              <a:cs typeface="Courier New" panose="02070309020205020404" pitchFamily="49" charset="0"/>
            </a:endParaRPr>
          </a:p>
          <a:p>
            <a:pPr>
              <a:buNone/>
            </a:pPr>
            <a:r>
              <a:rPr lang="it-IT" sz="1600" b="0" dirty="0">
                <a:solidFill>
                  <a:schemeClr val="tx1">
                    <a:lumMod val="65000"/>
                    <a:lumOff val="35000"/>
                  </a:schemeClr>
                </a:solidFill>
                <a:effectLst/>
                <a:latin typeface="Consolas" panose="020B0609020204030204" pitchFamily="49" charset="0"/>
                <a:cs typeface="Courier New" panose="02070309020205020404" pitchFamily="49" charset="0"/>
              </a:rPr>
              <a:t>dataset</a:t>
            </a:r>
            <a:br>
              <a:rPr lang="it-IT" sz="1600" b="0" dirty="0">
                <a:solidFill>
                  <a:schemeClr val="tx1">
                    <a:lumMod val="65000"/>
                    <a:lumOff val="35000"/>
                  </a:schemeClr>
                </a:solidFill>
                <a:effectLst/>
                <a:latin typeface="Consolas" panose="020B0609020204030204" pitchFamily="49" charset="0"/>
                <a:cs typeface="Courier New" panose="02070309020205020404" pitchFamily="49" charset="0"/>
              </a:rPr>
            </a:br>
            <a:r>
              <a:rPr lang="it-IT" sz="1600" dirty="0">
                <a:solidFill>
                  <a:schemeClr val="tx1">
                    <a:lumMod val="65000"/>
                    <a:lumOff val="35000"/>
                  </a:schemeClr>
                </a:solidFill>
                <a:latin typeface="Consolas" panose="020B0609020204030204" pitchFamily="49" charset="0"/>
                <a:cs typeface="Courier New" panose="02070309020205020404" pitchFamily="49" charset="0"/>
              </a:rPr>
              <a:t>|_</a:t>
            </a:r>
            <a:r>
              <a:rPr lang="it-IT" sz="1600" b="1" dirty="0" err="1">
                <a:solidFill>
                  <a:schemeClr val="tx1">
                    <a:lumMod val="65000"/>
                    <a:lumOff val="35000"/>
                  </a:schemeClr>
                </a:solidFill>
                <a:latin typeface="Consolas" panose="020B0609020204030204" pitchFamily="49" charset="0"/>
                <a:cs typeface="Courier New" panose="02070309020205020404" pitchFamily="49" charset="0"/>
              </a:rPr>
              <a:t>train</a:t>
            </a:r>
            <a:endParaRPr lang="it-IT" sz="1600" b="1" dirty="0">
              <a:solidFill>
                <a:schemeClr val="tx1">
                  <a:lumMod val="65000"/>
                  <a:lumOff val="35000"/>
                </a:schemeClr>
              </a:solidFill>
              <a:latin typeface="Consolas" panose="020B0609020204030204" pitchFamily="49" charset="0"/>
              <a:cs typeface="Courier New" panose="02070309020205020404" pitchFamily="49" charset="0"/>
            </a:endParaRP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|_fake</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 |_...</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a:t>
            </a:r>
            <a:r>
              <a:rPr lang="it-IT" sz="1600" dirty="0" err="1">
                <a:solidFill>
                  <a:schemeClr val="tx1">
                    <a:lumMod val="65000"/>
                    <a:lumOff val="35000"/>
                  </a:schemeClr>
                </a:solidFill>
                <a:latin typeface="Consolas" panose="020B0609020204030204" pitchFamily="49" charset="0"/>
                <a:cs typeface="Courier New" panose="02070309020205020404" pitchFamily="49" charset="0"/>
              </a:rPr>
              <a:t>real</a:t>
            </a:r>
            <a:endParaRPr lang="it-IT" sz="1600" dirty="0">
              <a:solidFill>
                <a:schemeClr val="tx1">
                  <a:lumMod val="65000"/>
                  <a:lumOff val="35000"/>
                </a:schemeClr>
              </a:solidFill>
              <a:latin typeface="Consolas" panose="020B0609020204030204" pitchFamily="49" charset="0"/>
              <a:cs typeface="Courier New" panose="02070309020205020404" pitchFamily="49" charset="0"/>
            </a:endParaRP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a:t>
            </a:r>
            <a:r>
              <a:rPr lang="it-IT" sz="1600" b="0" dirty="0">
                <a:solidFill>
                  <a:schemeClr val="tx1">
                    <a:lumMod val="65000"/>
                    <a:lumOff val="35000"/>
                  </a:schemeClr>
                </a:solidFill>
                <a:effectLst/>
                <a:latin typeface="Consolas" panose="020B0609020204030204" pitchFamily="49" charset="0"/>
                <a:cs typeface="Courier New" panose="02070309020205020404" pitchFamily="49" charset="0"/>
              </a:rPr>
              <a:t> </a:t>
            </a:r>
            <a:br>
              <a:rPr lang="it-IT" sz="1600" b="0" dirty="0">
                <a:solidFill>
                  <a:schemeClr val="tx1">
                    <a:lumMod val="65000"/>
                    <a:lumOff val="35000"/>
                  </a:schemeClr>
                </a:solidFill>
                <a:effectLst/>
                <a:latin typeface="Consolas" panose="020B0609020204030204" pitchFamily="49" charset="0"/>
                <a:cs typeface="Courier New" panose="02070309020205020404" pitchFamily="49" charset="0"/>
              </a:rPr>
            </a:br>
            <a:r>
              <a:rPr lang="it-IT" sz="1600" dirty="0">
                <a:solidFill>
                  <a:schemeClr val="tx1">
                    <a:lumMod val="65000"/>
                    <a:lumOff val="35000"/>
                  </a:schemeClr>
                </a:solidFill>
                <a:latin typeface="Consolas" panose="020B0609020204030204" pitchFamily="49" charset="0"/>
                <a:cs typeface="Courier New" panose="02070309020205020404" pitchFamily="49" charset="0"/>
              </a:rPr>
              <a:t>|_</a:t>
            </a:r>
            <a:r>
              <a:rPr lang="it-IT" sz="1600" b="1" dirty="0">
                <a:solidFill>
                  <a:schemeClr val="tx1">
                    <a:lumMod val="65000"/>
                    <a:lumOff val="35000"/>
                  </a:schemeClr>
                </a:solidFill>
                <a:latin typeface="Consolas" panose="020B0609020204030204" pitchFamily="49" charset="0"/>
                <a:cs typeface="Courier New" panose="02070309020205020404" pitchFamily="49" charset="0"/>
              </a:rPr>
              <a:t>val</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|_fake</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 |_...</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a:t>
            </a:r>
            <a:r>
              <a:rPr lang="it-IT" sz="1600" dirty="0" err="1">
                <a:solidFill>
                  <a:schemeClr val="tx1">
                    <a:lumMod val="65000"/>
                    <a:lumOff val="35000"/>
                  </a:schemeClr>
                </a:solidFill>
                <a:latin typeface="Consolas" panose="020B0609020204030204" pitchFamily="49" charset="0"/>
                <a:cs typeface="Courier New" panose="02070309020205020404" pitchFamily="49" charset="0"/>
              </a:rPr>
              <a:t>real</a:t>
            </a:r>
            <a:endParaRPr lang="it-IT" sz="1600" dirty="0">
              <a:solidFill>
                <a:schemeClr val="tx1">
                  <a:lumMod val="65000"/>
                  <a:lumOff val="35000"/>
                </a:schemeClr>
              </a:solidFill>
              <a:latin typeface="Consolas" panose="020B0609020204030204" pitchFamily="49" charset="0"/>
              <a:cs typeface="Courier New" panose="02070309020205020404" pitchFamily="49" charset="0"/>
            </a:endParaRP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|_</a:t>
            </a:r>
            <a:r>
              <a:rPr lang="it-IT" sz="1600" b="1" dirty="0">
                <a:solidFill>
                  <a:schemeClr val="tx1">
                    <a:lumMod val="65000"/>
                    <a:lumOff val="35000"/>
                  </a:schemeClr>
                </a:solidFill>
                <a:latin typeface="Consolas" panose="020B0609020204030204" pitchFamily="49" charset="0"/>
                <a:cs typeface="Courier New" panose="02070309020205020404" pitchFamily="49" charset="0"/>
              </a:rPr>
              <a:t>test</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|_fake</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 |_...</a:t>
            </a: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a:t>
            </a:r>
            <a:r>
              <a:rPr lang="it-IT" sz="1600" dirty="0" err="1">
                <a:solidFill>
                  <a:schemeClr val="tx1">
                    <a:lumMod val="65000"/>
                    <a:lumOff val="35000"/>
                  </a:schemeClr>
                </a:solidFill>
                <a:latin typeface="Consolas" panose="020B0609020204030204" pitchFamily="49" charset="0"/>
                <a:cs typeface="Courier New" panose="02070309020205020404" pitchFamily="49" charset="0"/>
              </a:rPr>
              <a:t>real</a:t>
            </a:r>
            <a:endParaRPr lang="it-IT" sz="1600" dirty="0">
              <a:solidFill>
                <a:schemeClr val="tx1">
                  <a:lumMod val="65000"/>
                  <a:lumOff val="35000"/>
                </a:schemeClr>
              </a:solidFill>
              <a:latin typeface="Consolas" panose="020B0609020204030204" pitchFamily="49" charset="0"/>
              <a:cs typeface="Courier New" panose="02070309020205020404" pitchFamily="49" charset="0"/>
            </a:endParaRPr>
          </a:p>
          <a:p>
            <a:pPr>
              <a:buNone/>
            </a:pPr>
            <a:r>
              <a:rPr lang="it-IT" sz="1600" dirty="0">
                <a:solidFill>
                  <a:schemeClr val="tx1">
                    <a:lumMod val="65000"/>
                    <a:lumOff val="35000"/>
                  </a:schemeClr>
                </a:solidFill>
                <a:latin typeface="Consolas" panose="020B0609020204030204" pitchFamily="49" charset="0"/>
                <a:cs typeface="Courier New" panose="02070309020205020404" pitchFamily="49" charset="0"/>
              </a:rPr>
              <a:t>    |_...</a:t>
            </a:r>
          </a:p>
          <a:p>
            <a:pPr>
              <a:buNone/>
            </a:pPr>
            <a:endParaRPr lang="it-IT" sz="1600" dirty="0">
              <a:solidFill>
                <a:schemeClr val="tx1">
                  <a:lumMod val="65000"/>
                  <a:lumOff val="35000"/>
                </a:schemeClr>
              </a:solidFill>
              <a:latin typeface="Consolas" panose="020B0609020204030204" pitchFamily="49" charset="0"/>
              <a:cs typeface="Courier New" panose="02070309020205020404" pitchFamily="49" charset="0"/>
            </a:endParaRPr>
          </a:p>
        </p:txBody>
      </p:sp>
    </p:spTree>
    <p:extLst>
      <p:ext uri="{BB962C8B-B14F-4D97-AF65-F5344CB8AC3E}">
        <p14:creationId xmlns:p14="http://schemas.microsoft.com/office/powerpoint/2010/main" val="7947398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FED03F-3013-D315-BDC8-D25CB4BBAB38}"/>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70DBE751-2519-97EA-8135-F18662779A3D}"/>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55B685C5-1A78-9D4F-33BB-1A536594B51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3ECBC916-21A2-5444-B582-9C3210D5927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88812ACB-DC80-46AA-7956-1D9903E25687}"/>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663F2EE5-9DBB-364A-9950-2F7D36944A08}"/>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D27E446A-36C6-560E-E5DE-AEFD93111E39}"/>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E2ECC5EB-EBB3-42C8-94E7-3692CAB1085F}"/>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AA3E2924-53D6-15EC-EEB1-279C75928D97}"/>
              </a:ext>
            </a:extLst>
          </p:cNvPr>
          <p:cNvSpPr txBox="1"/>
          <p:nvPr/>
        </p:nvSpPr>
        <p:spPr>
          <a:xfrm>
            <a:off x="281548" y="6501842"/>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5</a:t>
            </a:r>
          </a:p>
        </p:txBody>
      </p:sp>
      <p:sp>
        <p:nvSpPr>
          <p:cNvPr id="13" name="CasellaDiTesto 12">
            <a:extLst>
              <a:ext uri="{FF2B5EF4-FFF2-40B4-BE49-F238E27FC236}">
                <a16:creationId xmlns:a16="http://schemas.microsoft.com/office/drawing/2014/main" id="{3D3D4747-0646-24D6-E9AC-D82B05FC634D}"/>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F6BC3CA7-339A-8256-0727-910473200FA8}"/>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Classe per la </a:t>
            </a:r>
            <a:r>
              <a:rPr lang="it-IT" dirty="0" err="1">
                <a:solidFill>
                  <a:srgbClr val="0070C0"/>
                </a:solidFill>
                <a:latin typeface="Cambria" panose="02040503050406030204" pitchFamily="18" charset="0"/>
                <a:ea typeface="Cambria" panose="02040503050406030204" pitchFamily="18" charset="0"/>
              </a:rPr>
              <a:t>pre</a:t>
            </a:r>
            <a:r>
              <a:rPr lang="it-IT" dirty="0">
                <a:solidFill>
                  <a:srgbClr val="0070C0"/>
                </a:solidFill>
                <a:latin typeface="Cambria" panose="02040503050406030204" pitchFamily="18" charset="0"/>
                <a:ea typeface="Cambria" panose="02040503050406030204" pitchFamily="18" charset="0"/>
              </a:rPr>
              <a:t>-elaborazione</a:t>
            </a:r>
          </a:p>
        </p:txBody>
      </p:sp>
      <p:sp>
        <p:nvSpPr>
          <p:cNvPr id="15" name="CasellaDiTesto 14">
            <a:extLst>
              <a:ext uri="{FF2B5EF4-FFF2-40B4-BE49-F238E27FC236}">
                <a16:creationId xmlns:a16="http://schemas.microsoft.com/office/drawing/2014/main" id="{9DCA9C1E-AC5E-4867-8246-375B6E8E23F3}"/>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2 – Elaborazione del dataset</a:t>
            </a:r>
          </a:p>
        </p:txBody>
      </p:sp>
      <p:sp>
        <p:nvSpPr>
          <p:cNvPr id="18" name="CasellaDiTesto 17">
            <a:extLst>
              <a:ext uri="{FF2B5EF4-FFF2-40B4-BE49-F238E27FC236}">
                <a16:creationId xmlns:a16="http://schemas.microsoft.com/office/drawing/2014/main" id="{C9275175-8752-6E10-3CBB-91B10E89B901}"/>
              </a:ext>
            </a:extLst>
          </p:cNvPr>
          <p:cNvSpPr txBox="1"/>
          <p:nvPr/>
        </p:nvSpPr>
        <p:spPr>
          <a:xfrm>
            <a:off x="281549" y="738664"/>
            <a:ext cx="5634501" cy="5416868"/>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La classe di per-elaborazione del dataset fa riferimento allo pseudo-codice mostrato accanto; i suoi compiti sono i seguenti: in metodi non specificati nello pseudocodice, configura la/le GPU e la memoria del compilatore, in modo tale da ottimizzare l’elaborazione delle immagini; dopodiché, per non caricare tutto a priori in memoria, lavora con stringhe di percorsi delle immagini e le elabora solo al momento del loro effettivo salvataggio nel nuovo dataset.</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Nello specifico la classe nel metodo principale </a:t>
            </a:r>
            <a:r>
              <a:rPr lang="it-IT" sz="1600" dirty="0">
                <a:solidFill>
                  <a:srgbClr val="0070C0"/>
                </a:solidFill>
                <a:latin typeface="Consolas" panose="020B0609020204030204" pitchFamily="49" charset="0"/>
                <a:ea typeface="Cambria" panose="02040503050406030204" pitchFamily="18" charset="0"/>
              </a:rPr>
              <a:t>start()</a:t>
            </a:r>
            <a:r>
              <a:rPr lang="it-IT" sz="1600" dirty="0">
                <a:solidFill>
                  <a:srgbClr val="0070C0"/>
                </a:solidFill>
                <a:latin typeface="Cambria" panose="02040503050406030204" pitchFamily="18" charset="0"/>
                <a:ea typeface="Cambria" panose="02040503050406030204" pitchFamily="18" charset="0"/>
              </a:rPr>
              <a:t> richiama gli altri metodi per costruire prima di tutto la struttura delle cartelle, immediatamente dopo, </a:t>
            </a:r>
            <a:r>
              <a:rPr lang="it-IT" sz="1600" u="sng" dirty="0">
                <a:solidFill>
                  <a:srgbClr val="0070C0"/>
                </a:solidFill>
                <a:latin typeface="Cambria" panose="02040503050406030204" pitchFamily="18" charset="0"/>
                <a:ea typeface="Cambria" panose="02040503050406030204" pitchFamily="18" charset="0"/>
              </a:rPr>
              <a:t>per ciascuna classe</a:t>
            </a:r>
            <a:r>
              <a:rPr lang="it-IT" sz="1600" dirty="0">
                <a:solidFill>
                  <a:srgbClr val="0070C0"/>
                </a:solidFill>
                <a:latin typeface="Cambria" panose="02040503050406030204" pitchFamily="18" charset="0"/>
                <a:ea typeface="Cambria" panose="02040503050406030204" pitchFamily="18" charset="0"/>
              </a:rPr>
              <a:t>: effettua un </a:t>
            </a:r>
            <a:r>
              <a:rPr lang="it-IT" sz="1600" i="1" dirty="0" err="1">
                <a:solidFill>
                  <a:srgbClr val="0070C0"/>
                </a:solidFill>
                <a:latin typeface="Cambria" panose="02040503050406030204" pitchFamily="18" charset="0"/>
                <a:ea typeface="Cambria" panose="02040503050406030204" pitchFamily="18" charset="0"/>
              </a:rPr>
              <a:t>downsampling</a:t>
            </a:r>
            <a:r>
              <a:rPr lang="it-IT" sz="1600" dirty="0">
                <a:solidFill>
                  <a:srgbClr val="0070C0"/>
                </a:solidFill>
                <a:latin typeface="Cambria" panose="02040503050406030204" pitchFamily="18" charset="0"/>
                <a:ea typeface="Cambria" panose="02040503050406030204" pitchFamily="18" charset="0"/>
              </a:rPr>
              <a:t> delle immagini, caricando in una lista i percorsi delle immagini e selezionandone 50k. Dopodiché </a:t>
            </a:r>
            <a:r>
              <a:rPr lang="it-IT" sz="1600" i="1" dirty="0">
                <a:solidFill>
                  <a:srgbClr val="0070C0"/>
                </a:solidFill>
                <a:latin typeface="Cambria" panose="02040503050406030204" pitchFamily="18" charset="0"/>
                <a:ea typeface="Cambria" panose="02040503050406030204" pitchFamily="18" charset="0"/>
              </a:rPr>
              <a:t>suddivide</a:t>
            </a:r>
            <a:r>
              <a:rPr lang="it-IT" sz="1600" dirty="0">
                <a:solidFill>
                  <a:srgbClr val="0070C0"/>
                </a:solidFill>
                <a:latin typeface="Cambria" panose="02040503050406030204" pitchFamily="18" charset="0"/>
                <a:ea typeface="Cambria" panose="02040503050406030204" pitchFamily="18" charset="0"/>
              </a:rPr>
              <a:t> la lista in tre set (</a:t>
            </a:r>
            <a:r>
              <a:rPr lang="it-IT" sz="1600" dirty="0" err="1">
                <a:solidFill>
                  <a:srgbClr val="0070C0"/>
                </a:solidFill>
                <a:latin typeface="Consolas" panose="020B0609020204030204" pitchFamily="49" charset="0"/>
                <a:ea typeface="Cambria" panose="02040503050406030204" pitchFamily="18" charset="0"/>
              </a:rPr>
              <a:t>train</a:t>
            </a:r>
            <a:r>
              <a:rPr lang="it-IT" sz="1600" dirty="0">
                <a:solidFill>
                  <a:srgbClr val="0070C0"/>
                </a:solidFill>
                <a:latin typeface="Cambria" panose="02040503050406030204" pitchFamily="18" charset="0"/>
                <a:ea typeface="Cambria" panose="02040503050406030204" pitchFamily="18" charset="0"/>
              </a:rPr>
              <a:t>/</a:t>
            </a:r>
            <a:r>
              <a:rPr lang="it-IT" sz="1600" dirty="0">
                <a:solidFill>
                  <a:srgbClr val="0070C0"/>
                </a:solidFill>
                <a:latin typeface="Consolas" panose="020B0609020204030204" pitchFamily="49" charset="0"/>
                <a:ea typeface="Cambria" panose="02040503050406030204" pitchFamily="18" charset="0"/>
              </a:rPr>
              <a:t>val</a:t>
            </a:r>
            <a:r>
              <a:rPr lang="it-IT" sz="1600" dirty="0">
                <a:solidFill>
                  <a:srgbClr val="0070C0"/>
                </a:solidFill>
                <a:latin typeface="Cambria" panose="02040503050406030204" pitchFamily="18" charset="0"/>
                <a:ea typeface="Cambria" panose="02040503050406030204" pitchFamily="18" charset="0"/>
              </a:rPr>
              <a:t>/</a:t>
            </a:r>
            <a:r>
              <a:rPr lang="it-IT" sz="1600" dirty="0">
                <a:solidFill>
                  <a:srgbClr val="0070C0"/>
                </a:solidFill>
                <a:latin typeface="Consolas" panose="020B0609020204030204" pitchFamily="49" charset="0"/>
                <a:ea typeface="Cambria" panose="02040503050406030204" pitchFamily="18" charset="0"/>
              </a:rPr>
              <a:t>test</a:t>
            </a:r>
            <a:r>
              <a:rPr lang="it-IT" sz="1600" dirty="0">
                <a:solidFill>
                  <a:srgbClr val="0070C0"/>
                </a:solidFill>
                <a:latin typeface="Cambria" panose="02040503050406030204" pitchFamily="18" charset="0"/>
                <a:ea typeface="Cambria" panose="02040503050406030204" pitchFamily="18" charset="0"/>
              </a:rPr>
              <a:t>) e le </a:t>
            </a:r>
            <a:r>
              <a:rPr lang="it-IT" sz="1600" i="1" dirty="0">
                <a:solidFill>
                  <a:srgbClr val="0070C0"/>
                </a:solidFill>
                <a:latin typeface="Cambria" panose="02040503050406030204" pitchFamily="18" charset="0"/>
                <a:ea typeface="Cambria" panose="02040503050406030204" pitchFamily="18" charset="0"/>
              </a:rPr>
              <a:t>elabora</a:t>
            </a:r>
            <a:r>
              <a:rPr lang="it-IT" sz="1600" dirty="0">
                <a:solidFill>
                  <a:srgbClr val="0070C0"/>
                </a:solidFill>
                <a:latin typeface="Cambria" panose="02040503050406030204" pitchFamily="18" charset="0"/>
                <a:ea typeface="Cambria" panose="02040503050406030204" pitchFamily="18" charset="0"/>
              </a:rPr>
              <a:t> caricando di volta in volta le immagini </a:t>
            </a:r>
            <a:r>
              <a:rPr lang="it-IT" sz="1600" i="1" dirty="0">
                <a:solidFill>
                  <a:srgbClr val="0070C0"/>
                </a:solidFill>
                <a:latin typeface="Cambria" panose="02040503050406030204" pitchFamily="18" charset="0"/>
                <a:ea typeface="Cambria" panose="02040503050406030204" pitchFamily="18" charset="0"/>
              </a:rPr>
              <a:t>ridimensionandole</a:t>
            </a:r>
            <a:r>
              <a:rPr lang="it-IT" sz="1600" dirty="0">
                <a:solidFill>
                  <a:srgbClr val="0070C0"/>
                </a:solidFill>
                <a:latin typeface="Cambria" panose="02040503050406030204" pitchFamily="18" charset="0"/>
                <a:ea typeface="Cambria" panose="02040503050406030204" pitchFamily="18" charset="0"/>
              </a:rPr>
              <a:t> a </a:t>
            </a:r>
            <a:r>
              <a:rPr lang="it-IT" sz="1600" dirty="0">
                <a:solidFill>
                  <a:srgbClr val="0070C0"/>
                </a:solidFill>
                <a:latin typeface="Consolas" panose="020B0609020204030204" pitchFamily="49" charset="0"/>
                <a:ea typeface="Cambria" panose="02040503050406030204" pitchFamily="18" charset="0"/>
              </a:rPr>
              <a:t>224x224</a:t>
            </a:r>
            <a:r>
              <a:rPr lang="it-IT" sz="1600" dirty="0">
                <a:solidFill>
                  <a:srgbClr val="0070C0"/>
                </a:solidFill>
                <a:latin typeface="Cambria" panose="02040503050406030204" pitchFamily="18" charset="0"/>
                <a:ea typeface="Cambria" panose="02040503050406030204" pitchFamily="18" charset="0"/>
              </a:rPr>
              <a:t>, e </a:t>
            </a:r>
            <a:r>
              <a:rPr lang="it-IT" sz="1600" i="1" dirty="0">
                <a:solidFill>
                  <a:srgbClr val="0070C0"/>
                </a:solidFill>
                <a:latin typeface="Cambria" panose="02040503050406030204" pitchFamily="18" charset="0"/>
                <a:ea typeface="Cambria" panose="02040503050406030204" pitchFamily="18" charset="0"/>
              </a:rPr>
              <a:t>convertendole</a:t>
            </a:r>
            <a:r>
              <a:rPr lang="it-IT" sz="1600" dirty="0">
                <a:solidFill>
                  <a:srgbClr val="0070C0"/>
                </a:solidFill>
                <a:latin typeface="Cambria" panose="02040503050406030204" pitchFamily="18" charset="0"/>
                <a:ea typeface="Cambria" panose="02040503050406030204" pitchFamily="18" charset="0"/>
              </a:rPr>
              <a:t> in </a:t>
            </a:r>
            <a:r>
              <a:rPr lang="it-IT" sz="1600" dirty="0">
                <a:solidFill>
                  <a:srgbClr val="0070C0"/>
                </a:solidFill>
                <a:latin typeface="Consolas" panose="020B0609020204030204" pitchFamily="49" charset="0"/>
                <a:ea typeface="Cambria" panose="02040503050406030204" pitchFamily="18" charset="0"/>
              </a:rPr>
              <a:t>jpg</a:t>
            </a:r>
            <a:r>
              <a:rPr lang="it-IT" sz="1600" dirty="0">
                <a:solidFill>
                  <a:srgbClr val="0070C0"/>
                </a:solidFill>
                <a:latin typeface="Cambria" panose="02040503050406030204" pitchFamily="18" charset="0"/>
                <a:ea typeface="Cambria" panose="02040503050406030204" pitchFamily="18" charset="0"/>
              </a:rPr>
              <a:t>. </a:t>
            </a: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Infine ciascuna delle nuove immagini vengono salvate nella rispettiva cartella della struttura.</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Per ottimizzare ulteriormente le prestazioni della macchina, nella classe si sono implementati meccanismi di </a:t>
            </a:r>
            <a:r>
              <a:rPr lang="it-IT" sz="1600" baseline="30000" dirty="0">
                <a:solidFill>
                  <a:srgbClr val="0070C0"/>
                </a:solidFill>
                <a:latin typeface="Cambria" panose="02040503050406030204" pitchFamily="18" charset="0"/>
                <a:ea typeface="Cambria" panose="02040503050406030204" pitchFamily="18" charset="0"/>
                <a:hlinkClick r:id="rId2"/>
              </a:rPr>
              <a:t>[2]</a:t>
            </a:r>
            <a:r>
              <a:rPr lang="it-IT" sz="1600" dirty="0">
                <a:solidFill>
                  <a:srgbClr val="0070C0"/>
                </a:solidFill>
                <a:latin typeface="Cambria" panose="02040503050406030204" pitchFamily="18" charset="0"/>
                <a:ea typeface="Cambria" panose="02040503050406030204" pitchFamily="18" charset="0"/>
              </a:rPr>
              <a:t>multithreading facendo uso della libreria </a:t>
            </a:r>
            <a:r>
              <a:rPr lang="it-IT" sz="1600" dirty="0" err="1">
                <a:solidFill>
                  <a:srgbClr val="0070C0"/>
                </a:solidFill>
                <a:latin typeface="Consolas" panose="020B0609020204030204" pitchFamily="49" charset="0"/>
                <a:ea typeface="Cambria" panose="02040503050406030204" pitchFamily="18" charset="0"/>
              </a:rPr>
              <a:t>concurrent</a:t>
            </a:r>
            <a:r>
              <a:rPr lang="it-IT" sz="1600" dirty="0">
                <a:solidFill>
                  <a:srgbClr val="0070C0"/>
                </a:solidFill>
                <a:latin typeface="Cambria" panose="02040503050406030204" pitchFamily="18" charset="0"/>
                <a:ea typeface="Cambria" panose="02040503050406030204" pitchFamily="18" charset="0"/>
              </a:rPr>
              <a:t>.</a:t>
            </a:r>
          </a:p>
        </p:txBody>
      </p:sp>
      <p:sp>
        <p:nvSpPr>
          <p:cNvPr id="9" name="CasellaDiTesto 8">
            <a:extLst>
              <a:ext uri="{FF2B5EF4-FFF2-40B4-BE49-F238E27FC236}">
                <a16:creationId xmlns:a16="http://schemas.microsoft.com/office/drawing/2014/main" id="{D32DECE3-9051-9329-8F87-6122F2A489B3}"/>
              </a:ext>
            </a:extLst>
          </p:cNvPr>
          <p:cNvSpPr txBox="1"/>
          <p:nvPr/>
        </p:nvSpPr>
        <p:spPr>
          <a:xfrm>
            <a:off x="6720838" y="957244"/>
            <a:ext cx="4757929" cy="4574179"/>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90000" bIns="90000" rtlCol="0">
            <a:spAutoFit/>
          </a:bodyPr>
          <a:lstStyle/>
          <a:p>
            <a:pPr>
              <a:lnSpc>
                <a:spcPct val="150000"/>
              </a:lnSpc>
              <a:buNone/>
            </a:pPr>
            <a:endParaRPr lang="it-IT" sz="1600" b="0" dirty="0">
              <a:solidFill>
                <a:srgbClr val="569CD6"/>
              </a:solidFill>
              <a:effectLst/>
              <a:latin typeface="Consolas" panose="020B0609020204030204" pitchFamily="49" charset="0"/>
            </a:endParaRPr>
          </a:p>
          <a:p>
            <a:pPr>
              <a:lnSpc>
                <a:spcPct val="150000"/>
              </a:lnSpc>
              <a:buNone/>
            </a:pPr>
            <a:endParaRPr lang="it-IT" sz="1600" dirty="0">
              <a:solidFill>
                <a:srgbClr val="569CD6"/>
              </a:solidFill>
              <a:latin typeface="Consolas" panose="020B0609020204030204" pitchFamily="49" charset="0"/>
            </a:endParaRPr>
          </a:p>
          <a:p>
            <a:pPr>
              <a:lnSpc>
                <a:spcPct val="150000"/>
              </a:lnSpc>
              <a:buNone/>
            </a:pPr>
            <a:r>
              <a:rPr lang="it-IT" sz="1600" b="0" dirty="0">
                <a:solidFill>
                  <a:srgbClr val="569CD6"/>
                </a:solidFill>
                <a:effectLst/>
                <a:latin typeface="Consolas" panose="020B0609020204030204" pitchFamily="49" charset="0"/>
              </a:rPr>
              <a:t>class</a:t>
            </a:r>
            <a:r>
              <a:rPr lang="it-IT" sz="1600" b="0" dirty="0">
                <a:solidFill>
                  <a:srgbClr val="D4D4D4"/>
                </a:solidFill>
                <a:effectLst/>
                <a:latin typeface="Consolas" panose="020B0609020204030204" pitchFamily="49" charset="0"/>
              </a:rPr>
              <a:t> </a:t>
            </a:r>
            <a:r>
              <a:rPr lang="it-IT" sz="1600" dirty="0" err="1">
                <a:solidFill>
                  <a:srgbClr val="4EC9B0"/>
                </a:solidFill>
                <a:latin typeface="Consolas" panose="020B0609020204030204" pitchFamily="49" charset="0"/>
              </a:rPr>
              <a:t>Preprocess</a:t>
            </a:r>
            <a:r>
              <a:rPr lang="it-IT" sz="1600" b="0" dirty="0">
                <a:solidFill>
                  <a:srgbClr val="D4D4D4"/>
                </a:solidFill>
                <a:effectLst/>
                <a:latin typeface="Consolas" panose="020B0609020204030204" pitchFamily="49" charset="0"/>
              </a:rPr>
              <a:t>():</a:t>
            </a:r>
            <a:endParaRPr lang="it-IT" sz="1600" dirty="0">
              <a:solidFill>
                <a:srgbClr val="D4D4D4"/>
              </a:solidFill>
              <a:latin typeface="Consolas" panose="020B0609020204030204" pitchFamily="49" charset="0"/>
            </a:endParaRPr>
          </a:p>
          <a:p>
            <a:pPr>
              <a:lnSpc>
                <a:spcPct val="150000"/>
              </a:lnSpc>
            </a:pPr>
            <a:r>
              <a:rPr lang="it-IT" sz="1600" b="0" dirty="0">
                <a:solidFill>
                  <a:srgbClr val="569CD6"/>
                </a:solidFill>
                <a:effectLst/>
                <a:latin typeface="Consolas" panose="020B0609020204030204" pitchFamily="49" charset="0"/>
              </a:rPr>
              <a:t>	</a:t>
            </a:r>
            <a:r>
              <a:rPr lang="it-IT" sz="1600" dirty="0">
                <a:solidFill>
                  <a:srgbClr val="D4D4D4"/>
                </a:solidFill>
                <a:latin typeface="Consolas" panose="020B0609020204030204" pitchFamily="49" charset="0"/>
              </a:rPr>
              <a:t>...</a:t>
            </a:r>
          </a:p>
          <a:p>
            <a:pPr>
              <a:lnSpc>
                <a:spcPct val="150000"/>
              </a:lnSpc>
            </a:pPr>
            <a:r>
              <a:rPr lang="it-IT" sz="1600" b="0" dirty="0">
                <a:solidFill>
                  <a:srgbClr val="569CD6"/>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build_dir_struct</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get_img_paths</a:t>
            </a:r>
            <a:r>
              <a:rPr lang="it-IT" sz="1600" dirty="0">
                <a:solidFill>
                  <a:srgbClr val="D4D4D4"/>
                </a:solidFill>
                <a:latin typeface="Consolas" panose="020B0609020204030204" pitchFamily="49" charset="0"/>
              </a:rPr>
              <a:t>(</a:t>
            </a:r>
            <a:r>
              <a:rPr lang="it-IT" sz="1600" dirty="0">
                <a:solidFill>
                  <a:srgbClr val="9CDCFE"/>
                </a:solidFill>
                <a:latin typeface="Consolas" panose="020B0609020204030204" pitchFamily="49" charset="0"/>
              </a:rPr>
              <a:t>...</a:t>
            </a:r>
            <a:r>
              <a:rPr lang="it-IT" sz="1600" dirty="0">
                <a:solidFill>
                  <a:srgbClr val="D4D4D4"/>
                </a:solidFill>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__splitting</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__processing</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downsampling</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start</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endParaRPr lang="it-IT" sz="1600" dirty="0">
              <a:solidFill>
                <a:srgbClr val="D4D4D4"/>
              </a:solidFill>
              <a:latin typeface="Consolas" panose="020B0609020204030204" pitchFamily="49" charset="0"/>
            </a:endParaRPr>
          </a:p>
          <a:p>
            <a:pPr>
              <a:lnSpc>
                <a:spcPct val="150000"/>
              </a:lnSpc>
            </a:pPr>
            <a:endParaRPr lang="it-IT" sz="1600" dirty="0">
              <a:solidFill>
                <a:srgbClr val="D4D4D4"/>
              </a:solidFill>
              <a:latin typeface="Consolas" panose="020B0609020204030204" pitchFamily="49" charset="0"/>
            </a:endParaRPr>
          </a:p>
        </p:txBody>
      </p:sp>
    </p:spTree>
    <p:extLst>
      <p:ext uri="{BB962C8B-B14F-4D97-AF65-F5344CB8AC3E}">
        <p14:creationId xmlns:p14="http://schemas.microsoft.com/office/powerpoint/2010/main" val="34278888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D258F3-BC1B-58A8-1D2E-B93C28BE8F71}"/>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27F8472D-3E35-7728-35D6-ACC5588B4E2C}"/>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7314F144-D96A-7764-BAA9-959C96BE58A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75535066-39DD-B75B-D4BD-0A71733DA2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Connettore diritto 4">
            <a:extLst>
              <a:ext uri="{FF2B5EF4-FFF2-40B4-BE49-F238E27FC236}">
                <a16:creationId xmlns:a16="http://schemas.microsoft.com/office/drawing/2014/main" id="{BA82D2F5-E4EF-0199-AB0F-447F9E175B6A}"/>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6" name="Connettore diritto 5">
            <a:extLst>
              <a:ext uri="{FF2B5EF4-FFF2-40B4-BE49-F238E27FC236}">
                <a16:creationId xmlns:a16="http://schemas.microsoft.com/office/drawing/2014/main" id="{ED4627C0-0514-717D-3BE3-0ACC5D9D9E22}"/>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7" name="Connettore diritto 6">
            <a:extLst>
              <a:ext uri="{FF2B5EF4-FFF2-40B4-BE49-F238E27FC236}">
                <a16:creationId xmlns:a16="http://schemas.microsoft.com/office/drawing/2014/main" id="{A0D63752-8DE7-47CD-1B4C-25D062BA4096}"/>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8C60358D-5A3C-4488-F0B1-9277625E687F}"/>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14BC7768-F524-CDBC-039D-A502A767E6C7}"/>
              </a:ext>
            </a:extLst>
          </p:cNvPr>
          <p:cNvSpPr txBox="1"/>
          <p:nvPr/>
        </p:nvSpPr>
        <p:spPr>
          <a:xfrm>
            <a:off x="281548" y="6501842"/>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6</a:t>
            </a:r>
          </a:p>
        </p:txBody>
      </p:sp>
      <p:sp>
        <p:nvSpPr>
          <p:cNvPr id="13" name="CasellaDiTesto 12">
            <a:extLst>
              <a:ext uri="{FF2B5EF4-FFF2-40B4-BE49-F238E27FC236}">
                <a16:creationId xmlns:a16="http://schemas.microsoft.com/office/drawing/2014/main" id="{BD6E5132-97F0-D02A-50EC-B7106E579940}"/>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0D337CD1-6B81-D44D-9BA1-D858AF77CDC3}"/>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Scheletro della classe </a:t>
            </a:r>
          </a:p>
        </p:txBody>
      </p:sp>
      <p:sp>
        <p:nvSpPr>
          <p:cNvPr id="15" name="CasellaDiTesto 14">
            <a:extLst>
              <a:ext uri="{FF2B5EF4-FFF2-40B4-BE49-F238E27FC236}">
                <a16:creationId xmlns:a16="http://schemas.microsoft.com/office/drawing/2014/main" id="{59070BBF-B084-6795-916F-D3264B9EA84E}"/>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3 – Costruzione della classe</a:t>
            </a:r>
          </a:p>
        </p:txBody>
      </p:sp>
      <p:sp>
        <p:nvSpPr>
          <p:cNvPr id="17" name="CasellaDiTesto 16">
            <a:extLst>
              <a:ext uri="{FF2B5EF4-FFF2-40B4-BE49-F238E27FC236}">
                <a16:creationId xmlns:a16="http://schemas.microsoft.com/office/drawing/2014/main" id="{F1C77D3B-0350-D5D8-31DF-6E43F2871C1A}"/>
              </a:ext>
            </a:extLst>
          </p:cNvPr>
          <p:cNvSpPr txBox="1"/>
          <p:nvPr/>
        </p:nvSpPr>
        <p:spPr>
          <a:xfrm>
            <a:off x="6720838" y="784524"/>
            <a:ext cx="4757929" cy="5312842"/>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90000" bIns="90000" rtlCol="0">
            <a:spAutoFit/>
          </a:bodyPr>
          <a:lstStyle/>
          <a:p>
            <a:pPr>
              <a:lnSpc>
                <a:spcPct val="150000"/>
              </a:lnSpc>
              <a:buNone/>
            </a:pPr>
            <a:r>
              <a:rPr lang="it-IT" sz="1600" b="0" dirty="0">
                <a:solidFill>
                  <a:srgbClr val="569CD6"/>
                </a:solidFill>
                <a:effectLst/>
                <a:latin typeface="Consolas" panose="020B0609020204030204" pitchFamily="49" charset="0"/>
              </a:rPr>
              <a:t>class</a:t>
            </a:r>
            <a:r>
              <a:rPr lang="it-IT" sz="1600" b="0" dirty="0">
                <a:solidFill>
                  <a:srgbClr val="D4D4D4"/>
                </a:solidFill>
                <a:effectLst/>
                <a:latin typeface="Consolas" panose="020B0609020204030204" pitchFamily="49" charset="0"/>
              </a:rPr>
              <a:t> </a:t>
            </a:r>
            <a:r>
              <a:rPr lang="it-IT" sz="1600" dirty="0" err="1">
                <a:solidFill>
                  <a:srgbClr val="4EC9B0"/>
                </a:solidFill>
                <a:latin typeface="Consolas" panose="020B0609020204030204" pitchFamily="49" charset="0"/>
              </a:rPr>
              <a:t>ArgoNet</a:t>
            </a:r>
            <a:r>
              <a:rPr lang="it-IT" sz="1600" b="0" dirty="0">
                <a:solidFill>
                  <a:srgbClr val="D4D4D4"/>
                </a:solidFill>
                <a:effectLst/>
                <a:latin typeface="Consolas" panose="020B0609020204030204" pitchFamily="49" charset="0"/>
              </a:rPr>
              <a:t>():</a:t>
            </a:r>
            <a:endParaRPr lang="it-IT" sz="1600" dirty="0">
              <a:solidFill>
                <a:srgbClr val="D4D4D4"/>
              </a:solidFill>
              <a:latin typeface="Consolas" panose="020B0609020204030204" pitchFamily="49" charset="0"/>
            </a:endParaRPr>
          </a:p>
          <a:p>
            <a:pPr>
              <a:lnSpc>
                <a:spcPct val="150000"/>
              </a:lnSpc>
            </a:pPr>
            <a:r>
              <a:rPr lang="it-IT" sz="1600" b="0" dirty="0">
                <a:solidFill>
                  <a:srgbClr val="569CD6"/>
                </a:solidFill>
                <a:effectLst/>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setup_gpus</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setup_memory</a:t>
            </a:r>
            <a:r>
              <a:rPr lang="it-IT" sz="1600" dirty="0">
                <a:solidFill>
                  <a:srgbClr val="D4D4D4"/>
                </a:solidFill>
                <a:latin typeface="Consolas" panose="020B0609020204030204" pitchFamily="49" charset="0"/>
              </a:rPr>
              <a:t>(</a:t>
            </a:r>
            <a:r>
              <a:rPr lang="it-IT" sz="1600" dirty="0">
                <a:solidFill>
                  <a:srgbClr val="9CDCFE"/>
                </a:solidFill>
                <a:latin typeface="Consolas" panose="020B0609020204030204" pitchFamily="49" charset="0"/>
              </a:rPr>
              <a:t>...</a:t>
            </a:r>
            <a:r>
              <a:rPr lang="it-IT" sz="1600" dirty="0">
                <a:solidFill>
                  <a:srgbClr val="D4D4D4"/>
                </a:solidFill>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setup_callbacks</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split_dataset</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build_model</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compile_model</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evaluate_model</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train_model</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load_model</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plot_training_history</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CCCCCC"/>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plot_confusion_matrix</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start</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p>
          <a:p>
            <a:pPr>
              <a:lnSpc>
                <a:spcPct val="150000"/>
              </a:lnSpc>
            </a:pPr>
            <a:r>
              <a:rPr lang="it-IT" sz="1600" dirty="0">
                <a:solidFill>
                  <a:srgbClr val="D4D4D4"/>
                </a:solidFill>
                <a:latin typeface="Consolas" panose="020B0609020204030204" pitchFamily="49" charset="0"/>
              </a:rPr>
              <a:t>    </a:t>
            </a: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err="1">
                <a:solidFill>
                  <a:srgbClr val="DCDCAA"/>
                </a:solidFill>
                <a:effectLst/>
                <a:latin typeface="Consolas" panose="020B0609020204030204" pitchFamily="49" charset="0"/>
              </a:rPr>
              <a:t>evaluate_image</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a:t>
            </a:r>
            <a:r>
              <a:rPr lang="it-IT" sz="1600" b="0" dirty="0">
                <a:solidFill>
                  <a:srgbClr val="D4D4D4"/>
                </a:solidFill>
                <a:effectLst/>
                <a:latin typeface="Consolas" panose="020B0609020204030204" pitchFamily="49" charset="0"/>
              </a:rPr>
              <a:t>):</a:t>
            </a:r>
            <a:endParaRPr lang="it-IT" sz="1600" dirty="0">
              <a:solidFill>
                <a:srgbClr val="D4D4D4"/>
              </a:solidFill>
              <a:latin typeface="Consolas" panose="020B0609020204030204" pitchFamily="49" charset="0"/>
            </a:endParaRPr>
          </a:p>
        </p:txBody>
      </p:sp>
      <p:sp>
        <p:nvSpPr>
          <p:cNvPr id="18" name="CasellaDiTesto 17">
            <a:extLst>
              <a:ext uri="{FF2B5EF4-FFF2-40B4-BE49-F238E27FC236}">
                <a16:creationId xmlns:a16="http://schemas.microsoft.com/office/drawing/2014/main" id="{CDFCA1FF-57FF-FB9D-28F1-1D445A3BC628}"/>
              </a:ext>
            </a:extLst>
          </p:cNvPr>
          <p:cNvSpPr txBox="1"/>
          <p:nvPr/>
        </p:nvSpPr>
        <p:spPr>
          <a:xfrm>
            <a:off x="281549" y="738664"/>
            <a:ext cx="5634501" cy="4262705"/>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Per la risoluzione del problema, e per futuri usi ed implementazioni,  si è pensato di creare </a:t>
            </a:r>
            <a:r>
              <a:rPr lang="it-IT" sz="1600" b="1" dirty="0">
                <a:solidFill>
                  <a:srgbClr val="0070C0"/>
                </a:solidFill>
                <a:latin typeface="Cambria" panose="02040503050406030204" pitchFamily="18" charset="0"/>
                <a:ea typeface="Cambria" panose="02040503050406030204" pitchFamily="18" charset="0"/>
              </a:rPr>
              <a:t>modulo </a:t>
            </a:r>
            <a:r>
              <a:rPr lang="it-IT" sz="1600" b="1" dirty="0" err="1">
                <a:solidFill>
                  <a:srgbClr val="0070C0"/>
                </a:solidFill>
                <a:latin typeface="Cambria" panose="02040503050406030204" pitchFamily="18" charset="0"/>
                <a:ea typeface="Cambria" panose="02040503050406030204" pitchFamily="18" charset="0"/>
              </a:rPr>
              <a:t>python</a:t>
            </a:r>
            <a:r>
              <a:rPr lang="it-IT" sz="1600" b="1" dirty="0">
                <a:solidFill>
                  <a:srgbClr val="0070C0"/>
                </a:solidFill>
                <a:latin typeface="Cambria" panose="02040503050406030204" pitchFamily="18" charset="0"/>
                <a:ea typeface="Cambria" panose="02040503050406030204" pitchFamily="18" charset="0"/>
              </a:rPr>
              <a:t> </a:t>
            </a:r>
            <a:r>
              <a:rPr lang="it-IT" sz="1600" dirty="0">
                <a:solidFill>
                  <a:srgbClr val="0070C0"/>
                </a:solidFill>
                <a:latin typeface="Cambria" panose="02040503050406030204" pitchFamily="18" charset="0"/>
                <a:ea typeface="Cambria" panose="02040503050406030204" pitchFamily="18" charset="0"/>
              </a:rPr>
              <a:t>con la classe </a:t>
            </a:r>
            <a:r>
              <a:rPr lang="it-IT" sz="1600" b="1" dirty="0" err="1">
                <a:solidFill>
                  <a:srgbClr val="0070C0"/>
                </a:solidFill>
                <a:latin typeface="Cambria" panose="02040503050406030204" pitchFamily="18" charset="0"/>
                <a:ea typeface="Cambria" panose="02040503050406030204" pitchFamily="18" charset="0"/>
              </a:rPr>
              <a:t>ArgoNet</a:t>
            </a:r>
            <a:r>
              <a:rPr lang="it-IT" sz="1600" dirty="0">
                <a:solidFill>
                  <a:srgbClr val="0070C0"/>
                </a:solidFill>
                <a:latin typeface="Cambria" panose="02040503050406030204" pitchFamily="18" charset="0"/>
                <a:ea typeface="Cambria" panose="02040503050406030204" pitchFamily="18" charset="0"/>
              </a:rPr>
              <a:t>, così da gestire ciascun compito dei sotto-problemi estratti precedentemente.</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Nella figura accanto, si propone lo scheletro della classe, </a:t>
            </a: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dalla quale si è precedentemente discussa la </a:t>
            </a:r>
            <a:r>
              <a:rPr lang="it-IT" sz="1600" i="1" dirty="0">
                <a:solidFill>
                  <a:srgbClr val="0070C0"/>
                </a:solidFill>
                <a:latin typeface="Cambria" panose="02040503050406030204" pitchFamily="18" charset="0"/>
                <a:ea typeface="Cambria" panose="02040503050406030204" pitchFamily="18" charset="0"/>
              </a:rPr>
              <a:t>fase di </a:t>
            </a:r>
            <a:br>
              <a:rPr lang="it-IT" sz="1600" i="1" dirty="0">
                <a:solidFill>
                  <a:srgbClr val="0070C0"/>
                </a:solidFill>
                <a:latin typeface="Cambria" panose="02040503050406030204" pitchFamily="18" charset="0"/>
                <a:ea typeface="Cambria" panose="02040503050406030204" pitchFamily="18" charset="0"/>
              </a:rPr>
            </a:br>
            <a:r>
              <a:rPr lang="it-IT" sz="1600" i="1" dirty="0" err="1">
                <a:solidFill>
                  <a:srgbClr val="0070C0"/>
                </a:solidFill>
                <a:latin typeface="Cambria" panose="02040503050406030204" pitchFamily="18" charset="0"/>
                <a:ea typeface="Cambria" panose="02040503050406030204" pitchFamily="18" charset="0"/>
              </a:rPr>
              <a:t>pre</a:t>
            </a:r>
            <a:r>
              <a:rPr lang="it-IT" sz="1600" i="1" dirty="0">
                <a:solidFill>
                  <a:srgbClr val="0070C0"/>
                </a:solidFill>
                <a:latin typeface="Cambria" panose="02040503050406030204" pitchFamily="18" charset="0"/>
                <a:ea typeface="Cambria" panose="02040503050406030204" pitchFamily="18" charset="0"/>
              </a:rPr>
              <a:t>-elaborazione</a:t>
            </a:r>
            <a:r>
              <a:rPr lang="it-IT" sz="1600" dirty="0">
                <a:solidFill>
                  <a:srgbClr val="0070C0"/>
                </a:solidFill>
                <a:latin typeface="Cambria" panose="02040503050406030204" pitchFamily="18" charset="0"/>
                <a:ea typeface="Cambria" panose="02040503050406030204" pitchFamily="18" charset="0"/>
              </a:rPr>
              <a:t>; che viene eseguita quando necessario durante la fase di addestramento.</a:t>
            </a:r>
          </a:p>
          <a:p>
            <a:pPr algn="just">
              <a:spcAft>
                <a:spcPts val="600"/>
              </a:spcAft>
            </a:pP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Innanzitutto la classe </a:t>
            </a:r>
            <a:r>
              <a:rPr lang="it-IT" sz="1600" dirty="0" err="1">
                <a:solidFill>
                  <a:srgbClr val="0070C0"/>
                </a:solidFill>
                <a:latin typeface="Consolas" panose="020B0609020204030204" pitchFamily="49" charset="0"/>
                <a:ea typeface="Cambria" panose="02040503050406030204" pitchFamily="18" charset="0"/>
              </a:rPr>
              <a:t>ArgoNet</a:t>
            </a:r>
            <a:r>
              <a:rPr lang="it-IT" sz="1600" dirty="0">
                <a:solidFill>
                  <a:srgbClr val="0070C0"/>
                </a:solidFill>
                <a:latin typeface="Cambria" panose="02040503050406030204" pitchFamily="18" charset="0"/>
                <a:ea typeface="Cambria" panose="02040503050406030204" pitchFamily="18" charset="0"/>
              </a:rPr>
              <a:t> alla sua inizializzazione parametrizza delle variabili globali per l’addestramento </a:t>
            </a:r>
            <a:br>
              <a:rPr lang="it-IT" sz="1600" dirty="0">
                <a:solidFill>
                  <a:srgbClr val="0070C0"/>
                </a:solidFill>
                <a:latin typeface="Cambria" panose="02040503050406030204" pitchFamily="18" charset="0"/>
                <a:ea typeface="Cambria" panose="02040503050406030204" pitchFamily="18" charset="0"/>
              </a:rPr>
            </a:br>
            <a:r>
              <a:rPr lang="it-IT" sz="1600" dirty="0">
                <a:solidFill>
                  <a:srgbClr val="0070C0"/>
                </a:solidFill>
                <a:latin typeface="Cambria" panose="02040503050406030204" pitchFamily="18" charset="0"/>
                <a:ea typeface="Cambria" panose="02040503050406030204" pitchFamily="18" charset="0"/>
              </a:rPr>
              <a:t>(che in base alla proprio macchina si possono personalizzare).</a:t>
            </a:r>
          </a:p>
          <a:p>
            <a:pPr algn="just">
              <a:spcAft>
                <a:spcPts val="600"/>
              </a:spcAft>
            </a:pPr>
            <a:r>
              <a:rPr lang="it-IT" sz="1600" dirty="0" err="1">
                <a:solidFill>
                  <a:srgbClr val="0070C0"/>
                </a:solidFill>
                <a:latin typeface="Cambria" panose="02040503050406030204" pitchFamily="18" charset="0"/>
                <a:ea typeface="Cambria" panose="02040503050406030204" pitchFamily="18" charset="0"/>
              </a:rPr>
              <a:t>Dopodichè</a:t>
            </a:r>
            <a:r>
              <a:rPr lang="it-IT" sz="1600" dirty="0">
                <a:solidFill>
                  <a:srgbClr val="0070C0"/>
                </a:solidFill>
                <a:latin typeface="Cambria" panose="02040503050406030204" pitchFamily="18" charset="0"/>
                <a:ea typeface="Cambria" panose="02040503050406030204" pitchFamily="18" charset="0"/>
              </a:rPr>
              <a:t> inizializza le variabili </a:t>
            </a:r>
            <a:r>
              <a:rPr lang="it-IT" sz="1600" dirty="0">
                <a:solidFill>
                  <a:srgbClr val="0070C0"/>
                </a:solidFill>
                <a:latin typeface="Consolas" panose="020B0609020204030204" pitchFamily="49" charset="0"/>
                <a:ea typeface="Cambria" panose="02040503050406030204" pitchFamily="18" charset="0"/>
              </a:rPr>
              <a:t>model</a:t>
            </a:r>
            <a:r>
              <a:rPr lang="it-IT" sz="1600" dirty="0">
                <a:solidFill>
                  <a:srgbClr val="0070C0"/>
                </a:solidFill>
                <a:latin typeface="Cambria" panose="02040503050406030204" pitchFamily="18" charset="0"/>
                <a:ea typeface="Cambria" panose="02040503050406030204" pitchFamily="18" charset="0"/>
              </a:rPr>
              <a:t>, </a:t>
            </a:r>
            <a:r>
              <a:rPr lang="it-IT" sz="1600" dirty="0">
                <a:solidFill>
                  <a:srgbClr val="0070C0"/>
                </a:solidFill>
                <a:latin typeface="Consolas" panose="020B0609020204030204" pitchFamily="49" charset="0"/>
                <a:ea typeface="Cambria" panose="02040503050406030204" pitchFamily="18" charset="0"/>
              </a:rPr>
              <a:t>history</a:t>
            </a:r>
            <a:r>
              <a:rPr lang="it-IT" sz="1600" dirty="0">
                <a:solidFill>
                  <a:srgbClr val="0070C0"/>
                </a:solidFill>
                <a:latin typeface="Cambria" panose="02040503050406030204" pitchFamily="18" charset="0"/>
                <a:ea typeface="Cambria" panose="02040503050406030204" pitchFamily="18" charset="0"/>
              </a:rPr>
              <a:t> e </a:t>
            </a:r>
            <a:r>
              <a:rPr lang="it-IT" sz="1600" dirty="0" err="1">
                <a:solidFill>
                  <a:srgbClr val="0070C0"/>
                </a:solidFill>
                <a:latin typeface="Consolas" panose="020B0609020204030204" pitchFamily="49" charset="0"/>
                <a:ea typeface="Cambria" panose="02040503050406030204" pitchFamily="18" charset="0"/>
              </a:rPr>
              <a:t>attention</a:t>
            </a:r>
            <a:r>
              <a:rPr lang="it-IT" sz="1600" dirty="0">
                <a:solidFill>
                  <a:srgbClr val="0070C0"/>
                </a:solidFill>
                <a:latin typeface="Cambria" panose="02040503050406030204" pitchFamily="18" charset="0"/>
                <a:ea typeface="Cambria" panose="02040503050406030204" pitchFamily="18" charset="0"/>
              </a:rPr>
              <a:t>, quest’ultime vengono parametrizzate mediante la funzione di avvio </a:t>
            </a:r>
            <a:r>
              <a:rPr lang="it-IT" sz="1600" dirty="0">
                <a:solidFill>
                  <a:srgbClr val="0070C0"/>
                </a:solidFill>
                <a:latin typeface="Consolas" panose="020B0609020204030204" pitchFamily="49" charset="0"/>
                <a:ea typeface="Cambria" panose="02040503050406030204" pitchFamily="18" charset="0"/>
              </a:rPr>
              <a:t>start()</a:t>
            </a:r>
            <a:r>
              <a:rPr lang="it-IT" sz="1600" dirty="0">
                <a:solidFill>
                  <a:srgbClr val="0070C0"/>
                </a:solidFill>
                <a:latin typeface="Cambria" panose="02040503050406030204" pitchFamily="18" charset="0"/>
                <a:ea typeface="Cambria" panose="02040503050406030204" pitchFamily="18" charset="0"/>
              </a:rPr>
              <a:t> in quanto si tiene in considerazione se il modello dev’essere addestrato o solo caricato.</a:t>
            </a:r>
          </a:p>
        </p:txBody>
      </p:sp>
    </p:spTree>
    <p:extLst>
      <p:ext uri="{BB962C8B-B14F-4D97-AF65-F5344CB8AC3E}">
        <p14:creationId xmlns:p14="http://schemas.microsoft.com/office/powerpoint/2010/main" val="37933466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60E1F-BD6B-7D68-BD64-F3D7175541C5}"/>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834D80E8-0B9F-1DAD-E5FC-B8428330DC8B}"/>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8CA56ECA-D9FC-ED18-65EF-423F45BFF0E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FBCE2779-024F-AFCD-FCF2-C5E7EC83835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ttore diritto 6">
            <a:extLst>
              <a:ext uri="{FF2B5EF4-FFF2-40B4-BE49-F238E27FC236}">
                <a16:creationId xmlns:a16="http://schemas.microsoft.com/office/drawing/2014/main" id="{13BA4595-820F-3B30-54AB-B500367E2326}"/>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B1CBBDEA-1750-896C-E7D2-6247130086DC}"/>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7A2BAF2F-2824-5F37-2A9D-11EC63B9F1FF}"/>
              </a:ext>
            </a:extLst>
          </p:cNvPr>
          <p:cNvSpPr txBox="1"/>
          <p:nvPr/>
        </p:nvSpPr>
        <p:spPr>
          <a:xfrm>
            <a:off x="281549" y="6501842"/>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7</a:t>
            </a:r>
          </a:p>
        </p:txBody>
      </p:sp>
      <p:sp>
        <p:nvSpPr>
          <p:cNvPr id="13" name="CasellaDiTesto 12">
            <a:extLst>
              <a:ext uri="{FF2B5EF4-FFF2-40B4-BE49-F238E27FC236}">
                <a16:creationId xmlns:a16="http://schemas.microsoft.com/office/drawing/2014/main" id="{313337AC-5361-CF3A-17C7-8B3729422E0E}"/>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F3ED9103-4952-0CFA-41CB-2194AC37112A}"/>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Metodi di configurazione</a:t>
            </a:r>
          </a:p>
        </p:txBody>
      </p:sp>
      <p:sp>
        <p:nvSpPr>
          <p:cNvPr id="15" name="CasellaDiTesto 14">
            <a:extLst>
              <a:ext uri="{FF2B5EF4-FFF2-40B4-BE49-F238E27FC236}">
                <a16:creationId xmlns:a16="http://schemas.microsoft.com/office/drawing/2014/main" id="{E0D2485A-0EA9-F1CD-DE85-83FC15D778C8}"/>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3 – Costruzione della classe</a:t>
            </a:r>
          </a:p>
        </p:txBody>
      </p:sp>
      <p:sp>
        <p:nvSpPr>
          <p:cNvPr id="16" name="CasellaDiTesto 15">
            <a:extLst>
              <a:ext uri="{FF2B5EF4-FFF2-40B4-BE49-F238E27FC236}">
                <a16:creationId xmlns:a16="http://schemas.microsoft.com/office/drawing/2014/main" id="{6A7F5A67-130E-BBCD-5652-CC523AE4BD03}"/>
              </a:ext>
            </a:extLst>
          </p:cNvPr>
          <p:cNvSpPr txBox="1"/>
          <p:nvPr/>
        </p:nvSpPr>
        <p:spPr>
          <a:xfrm>
            <a:off x="281547" y="1195666"/>
            <a:ext cx="11628903" cy="584775"/>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Questo metodo si occupa di configurare la/le GPU installata/e nella macchina, se non trova alcuna GPU installata il programma di default farà uso della CPU.</a:t>
            </a:r>
          </a:p>
        </p:txBody>
      </p:sp>
      <p:sp>
        <p:nvSpPr>
          <p:cNvPr id="17" name="CasellaDiTesto 16">
            <a:extLst>
              <a:ext uri="{FF2B5EF4-FFF2-40B4-BE49-F238E27FC236}">
                <a16:creationId xmlns:a16="http://schemas.microsoft.com/office/drawing/2014/main" id="{8E93D8F7-4EE5-1F8F-F97A-397CD6544101}"/>
              </a:ext>
            </a:extLst>
          </p:cNvPr>
          <p:cNvSpPr txBox="1"/>
          <p:nvPr/>
        </p:nvSpPr>
        <p:spPr>
          <a:xfrm>
            <a:off x="281547" y="738665"/>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setup_gpus</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self</a:t>
            </a:r>
            <a:r>
              <a:rPr lang="it-IT" sz="1600" b="0" dirty="0">
                <a:solidFill>
                  <a:srgbClr val="D4D4D4"/>
                </a:solidFill>
                <a:effectLst/>
                <a:latin typeface="Consolas" panose="020B0609020204030204" pitchFamily="49" charset="0"/>
              </a:rPr>
              <a:t>):</a:t>
            </a:r>
          </a:p>
        </p:txBody>
      </p:sp>
      <p:sp>
        <p:nvSpPr>
          <p:cNvPr id="9" name="CasellaDiTesto 8">
            <a:extLst>
              <a:ext uri="{FF2B5EF4-FFF2-40B4-BE49-F238E27FC236}">
                <a16:creationId xmlns:a16="http://schemas.microsoft.com/office/drawing/2014/main" id="{3524F54C-86DF-0CBB-A532-A583F706830A}"/>
              </a:ext>
            </a:extLst>
          </p:cNvPr>
          <p:cNvSpPr txBox="1"/>
          <p:nvPr/>
        </p:nvSpPr>
        <p:spPr>
          <a:xfrm>
            <a:off x="281546" y="1789469"/>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setup_memory</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self</a:t>
            </a:r>
            <a:r>
              <a:rPr lang="it-IT" sz="1600" b="0" dirty="0">
                <a:solidFill>
                  <a:srgbClr val="D4D4D4"/>
                </a:solidFill>
                <a:effectLst/>
                <a:latin typeface="Consolas" panose="020B0609020204030204" pitchFamily="49" charset="0"/>
              </a:rPr>
              <a:t>):</a:t>
            </a:r>
          </a:p>
        </p:txBody>
      </p:sp>
      <p:cxnSp>
        <p:nvCxnSpPr>
          <p:cNvPr id="19" name="Connettore diritto 18">
            <a:extLst>
              <a:ext uri="{FF2B5EF4-FFF2-40B4-BE49-F238E27FC236}">
                <a16:creationId xmlns:a16="http://schemas.microsoft.com/office/drawing/2014/main" id="{996EE40B-DFDB-1713-5939-C1BE797E1E36}"/>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20" name="Connettore diritto 19">
            <a:extLst>
              <a:ext uri="{FF2B5EF4-FFF2-40B4-BE49-F238E27FC236}">
                <a16:creationId xmlns:a16="http://schemas.microsoft.com/office/drawing/2014/main" id="{FF21D4C7-3E63-1841-A010-2A8AFB44FC69}"/>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5" name="CasellaDiTesto 4">
            <a:extLst>
              <a:ext uri="{FF2B5EF4-FFF2-40B4-BE49-F238E27FC236}">
                <a16:creationId xmlns:a16="http://schemas.microsoft.com/office/drawing/2014/main" id="{76F41274-9CDB-2C38-0F20-3D531D8D674F}"/>
              </a:ext>
            </a:extLst>
          </p:cNvPr>
          <p:cNvSpPr txBox="1"/>
          <p:nvPr/>
        </p:nvSpPr>
        <p:spPr>
          <a:xfrm>
            <a:off x="281545" y="2833931"/>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b="0" dirty="0">
                <a:solidFill>
                  <a:srgbClr val="DCDCAA"/>
                </a:solidFill>
                <a:effectLst/>
                <a:latin typeface="Consolas" panose="020B0609020204030204" pitchFamily="49" charset="0"/>
              </a:rPr>
              <a:t>__</a:t>
            </a:r>
            <a:r>
              <a:rPr lang="it-IT" sz="1600" b="0" dirty="0" err="1">
                <a:solidFill>
                  <a:srgbClr val="DCDCAA"/>
                </a:solidFill>
                <a:effectLst/>
                <a:latin typeface="Consolas" panose="020B0609020204030204" pitchFamily="49" charset="0"/>
              </a:rPr>
              <a:t>setup_callbacks</a:t>
            </a:r>
            <a:r>
              <a:rPr lang="it-IT" sz="1600" b="0" dirty="0">
                <a:solidFill>
                  <a:srgbClr val="D4D4D4"/>
                </a:solidFill>
                <a:effectLst/>
                <a:latin typeface="Consolas" panose="020B0609020204030204" pitchFamily="49" charset="0"/>
              </a:rPr>
              <a:t>(</a:t>
            </a:r>
            <a:r>
              <a:rPr lang="it-IT" sz="1600" b="0" dirty="0">
                <a:solidFill>
                  <a:srgbClr val="9CDCFE"/>
                </a:solidFill>
                <a:effectLst/>
                <a:latin typeface="Consolas" panose="020B0609020204030204" pitchFamily="49" charset="0"/>
              </a:rPr>
              <a:t>self</a:t>
            </a:r>
            <a:r>
              <a:rPr lang="it-IT" sz="1600" b="0" dirty="0">
                <a:solidFill>
                  <a:srgbClr val="D4D4D4"/>
                </a:solidFill>
                <a:effectLst/>
                <a:latin typeface="Consolas" panose="020B0609020204030204" pitchFamily="49" charset="0"/>
              </a:rPr>
              <a:t>):</a:t>
            </a:r>
          </a:p>
        </p:txBody>
      </p:sp>
      <p:sp>
        <p:nvSpPr>
          <p:cNvPr id="6" name="CasellaDiTesto 5">
            <a:extLst>
              <a:ext uri="{FF2B5EF4-FFF2-40B4-BE49-F238E27FC236}">
                <a16:creationId xmlns:a16="http://schemas.microsoft.com/office/drawing/2014/main" id="{38874F42-17CA-E9DA-978B-EF3CB1AD3D2D}"/>
              </a:ext>
            </a:extLst>
          </p:cNvPr>
          <p:cNvSpPr txBox="1"/>
          <p:nvPr/>
        </p:nvSpPr>
        <p:spPr>
          <a:xfrm>
            <a:off x="281546" y="2229395"/>
            <a:ext cx="11628903" cy="584775"/>
          </a:xfrm>
          <a:prstGeom prst="rect">
            <a:avLst/>
          </a:prstGeom>
          <a:noFill/>
        </p:spPr>
        <p:txBody>
          <a:bodyPr wrap="square" rtlCol="0">
            <a:spAutoFit/>
          </a:bodyPr>
          <a:lstStyle/>
          <a:p>
            <a:r>
              <a:rPr lang="it-IT" sz="1600" dirty="0">
                <a:solidFill>
                  <a:srgbClr val="0070C0"/>
                </a:solidFill>
                <a:latin typeface="Cambria" panose="02040503050406030204" pitchFamily="18" charset="0"/>
                <a:ea typeface="Cambria" panose="02040503050406030204" pitchFamily="18" charset="0"/>
              </a:rPr>
              <a:t>Questo metodo si occupa di pulire la memoria GPU/CPU prima di iniziare l'addestramento del modello, in particolare: rimuove tutti i nodi dal grafo computazionale, libera la memoria utilizzata in precedenza e resetta tutti gli stati interni di </a:t>
            </a:r>
            <a:r>
              <a:rPr lang="it-IT" sz="1600" dirty="0" err="1">
                <a:solidFill>
                  <a:srgbClr val="0070C0"/>
                </a:solidFill>
                <a:latin typeface="Consolas" panose="020B0609020204030204" pitchFamily="49" charset="0"/>
                <a:ea typeface="Cambria" panose="02040503050406030204" pitchFamily="18" charset="0"/>
              </a:rPr>
              <a:t>keras</a:t>
            </a:r>
            <a:r>
              <a:rPr lang="it-IT" sz="1600" dirty="0">
                <a:solidFill>
                  <a:srgbClr val="0070C0"/>
                </a:solidFill>
                <a:latin typeface="Cambria" panose="02040503050406030204" pitchFamily="18" charset="0"/>
                <a:ea typeface="Cambria" panose="02040503050406030204" pitchFamily="18" charset="0"/>
              </a:rPr>
              <a:t>/</a:t>
            </a:r>
            <a:r>
              <a:rPr lang="it-IT" sz="1600" dirty="0" err="1">
                <a:solidFill>
                  <a:srgbClr val="0070C0"/>
                </a:solidFill>
                <a:latin typeface="Consolas" panose="020B0609020204030204" pitchFamily="49" charset="0"/>
                <a:ea typeface="Cambria" panose="02040503050406030204" pitchFamily="18" charset="0"/>
              </a:rPr>
              <a:t>tensorflow</a:t>
            </a:r>
            <a:r>
              <a:rPr lang="it-IT" sz="1600" dirty="0">
                <a:solidFill>
                  <a:srgbClr val="0070C0"/>
                </a:solidFill>
                <a:latin typeface="Cambria" panose="02040503050406030204" pitchFamily="18" charset="0"/>
                <a:ea typeface="Cambria" panose="02040503050406030204" pitchFamily="18" charset="0"/>
              </a:rPr>
              <a:t>.</a:t>
            </a:r>
          </a:p>
        </p:txBody>
      </p:sp>
      <p:sp>
        <p:nvSpPr>
          <p:cNvPr id="12" name="CasellaDiTesto 11">
            <a:extLst>
              <a:ext uri="{FF2B5EF4-FFF2-40B4-BE49-F238E27FC236}">
                <a16:creationId xmlns:a16="http://schemas.microsoft.com/office/drawing/2014/main" id="{83D59549-9D60-61E6-1505-5E5B62879B82}"/>
              </a:ext>
            </a:extLst>
          </p:cNvPr>
          <p:cNvSpPr txBox="1"/>
          <p:nvPr/>
        </p:nvSpPr>
        <p:spPr>
          <a:xfrm>
            <a:off x="281545" y="3297519"/>
            <a:ext cx="11628903" cy="2185214"/>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Questo metodo si occupa di configurare le tre </a:t>
            </a:r>
            <a:r>
              <a:rPr lang="it-IT" sz="1600" baseline="30000" dirty="0">
                <a:solidFill>
                  <a:srgbClr val="0070C0"/>
                </a:solidFill>
                <a:latin typeface="Cambria" panose="02040503050406030204" pitchFamily="18" charset="0"/>
                <a:ea typeface="Cambria" panose="02040503050406030204" pitchFamily="18" charset="0"/>
                <a:hlinkClick r:id="rId3"/>
              </a:rPr>
              <a:t>[3]</a:t>
            </a:r>
            <a:r>
              <a:rPr lang="it-IT" sz="1600" dirty="0" err="1">
                <a:solidFill>
                  <a:srgbClr val="0070C0"/>
                </a:solidFill>
                <a:latin typeface="Cambria" panose="02040503050406030204" pitchFamily="18" charset="0"/>
                <a:ea typeface="Cambria" panose="02040503050406030204" pitchFamily="18" charset="0"/>
              </a:rPr>
              <a:t>callback</a:t>
            </a:r>
            <a:r>
              <a:rPr lang="it-IT" sz="1600" dirty="0">
                <a:solidFill>
                  <a:srgbClr val="0070C0"/>
                </a:solidFill>
                <a:latin typeface="Cambria" panose="02040503050406030204" pitchFamily="18" charset="0"/>
                <a:ea typeface="Cambria" panose="02040503050406030204" pitchFamily="18" charset="0"/>
              </a:rPr>
              <a:t> importanti per l'addestramento del modello: </a:t>
            </a:r>
          </a:p>
          <a:p>
            <a:pPr marL="285750" indent="-285750" algn="just">
              <a:spcAft>
                <a:spcPts val="600"/>
              </a:spcAft>
              <a:buFont typeface="Arial" panose="020B0604020202020204" pitchFamily="34" charset="0"/>
              <a:buChar char="•"/>
            </a:pPr>
            <a:r>
              <a:rPr lang="it-IT" sz="1600" dirty="0" err="1">
                <a:solidFill>
                  <a:srgbClr val="0070C0"/>
                </a:solidFill>
                <a:latin typeface="Consolas" panose="020B0609020204030204" pitchFamily="49" charset="0"/>
                <a:ea typeface="Cambria" panose="02040503050406030204" pitchFamily="18" charset="0"/>
              </a:rPr>
              <a:t>EarlyStopping</a:t>
            </a:r>
            <a:r>
              <a:rPr lang="it-IT" sz="1600" dirty="0">
                <a:solidFill>
                  <a:srgbClr val="0070C0"/>
                </a:solidFill>
                <a:latin typeface="Cambria" panose="02040503050406030204" pitchFamily="18" charset="0"/>
                <a:ea typeface="Cambria" panose="02040503050406030204" pitchFamily="18" charset="0"/>
              </a:rPr>
              <a:t>, per monitorare la </a:t>
            </a:r>
            <a:r>
              <a:rPr lang="it-IT" sz="1600" dirty="0" err="1">
                <a:solidFill>
                  <a:srgbClr val="0070C0"/>
                </a:solidFill>
                <a:latin typeface="Cambria" panose="02040503050406030204" pitchFamily="18" charset="0"/>
                <a:ea typeface="Cambria" panose="02040503050406030204" pitchFamily="18" charset="0"/>
              </a:rPr>
              <a:t>loss</a:t>
            </a:r>
            <a:r>
              <a:rPr lang="it-IT" sz="1600" dirty="0">
                <a:solidFill>
                  <a:srgbClr val="0070C0"/>
                </a:solidFill>
                <a:latin typeface="Cambria" panose="02040503050406030204" pitchFamily="18" charset="0"/>
                <a:ea typeface="Cambria" panose="02040503050406030204" pitchFamily="18" charset="0"/>
              </a:rPr>
              <a:t> sul </a:t>
            </a:r>
            <a:r>
              <a:rPr lang="it-IT" sz="1600" dirty="0" err="1">
                <a:solidFill>
                  <a:srgbClr val="0070C0"/>
                </a:solidFill>
                <a:latin typeface="Cambria" panose="02040503050406030204" pitchFamily="18" charset="0"/>
                <a:ea typeface="Cambria" panose="02040503050406030204" pitchFamily="18" charset="0"/>
              </a:rPr>
              <a:t>validation</a:t>
            </a:r>
            <a:r>
              <a:rPr lang="it-IT" sz="1600" dirty="0">
                <a:solidFill>
                  <a:srgbClr val="0070C0"/>
                </a:solidFill>
                <a:latin typeface="Cambria" panose="02040503050406030204" pitchFamily="18" charset="0"/>
                <a:ea typeface="Cambria" panose="02040503050406030204" pitchFamily="18" charset="0"/>
              </a:rPr>
              <a:t> set, fermandosi se non c'è miglioramento per 3 epoche;</a:t>
            </a:r>
          </a:p>
          <a:p>
            <a:pPr marL="285750" indent="-285750" algn="just">
              <a:spcAft>
                <a:spcPts val="600"/>
              </a:spcAft>
              <a:buFont typeface="Arial" panose="020B0604020202020204" pitchFamily="34" charset="0"/>
              <a:buChar char="•"/>
            </a:pPr>
            <a:r>
              <a:rPr lang="it-IT" sz="1600" dirty="0" err="1">
                <a:solidFill>
                  <a:srgbClr val="0070C0"/>
                </a:solidFill>
                <a:latin typeface="Consolas" panose="020B0609020204030204" pitchFamily="49" charset="0"/>
                <a:ea typeface="Cambria" panose="02040503050406030204" pitchFamily="18" charset="0"/>
              </a:rPr>
              <a:t>ModelCheckpoint</a:t>
            </a:r>
            <a:r>
              <a:rPr lang="it-IT" sz="1600" dirty="0">
                <a:solidFill>
                  <a:srgbClr val="0070C0"/>
                </a:solidFill>
                <a:latin typeface="Cambria" panose="02040503050406030204" pitchFamily="18" charset="0"/>
                <a:ea typeface="Cambria" panose="02040503050406030204" pitchFamily="18" charset="0"/>
              </a:rPr>
              <a:t>, monitora e salva il modello in 'ArgoNet.h5’ rispetto la </a:t>
            </a:r>
            <a:r>
              <a:rPr lang="it-IT" sz="1600" dirty="0" err="1">
                <a:solidFill>
                  <a:srgbClr val="0070C0"/>
                </a:solidFill>
                <a:latin typeface="Cambria" panose="02040503050406030204" pitchFamily="18" charset="0"/>
                <a:ea typeface="Cambria" panose="02040503050406030204" pitchFamily="18" charset="0"/>
              </a:rPr>
              <a:t>loss</a:t>
            </a:r>
            <a:r>
              <a:rPr lang="it-IT" sz="1600" dirty="0">
                <a:solidFill>
                  <a:srgbClr val="0070C0"/>
                </a:solidFill>
                <a:latin typeface="Cambria" panose="02040503050406030204" pitchFamily="18" charset="0"/>
                <a:ea typeface="Cambria" panose="02040503050406030204" pitchFamily="18" charset="0"/>
              </a:rPr>
              <a:t> sul </a:t>
            </a:r>
            <a:r>
              <a:rPr lang="it-IT" sz="1600" dirty="0" err="1">
                <a:solidFill>
                  <a:srgbClr val="0070C0"/>
                </a:solidFill>
                <a:latin typeface="Cambria" panose="02040503050406030204" pitchFamily="18" charset="0"/>
                <a:ea typeface="Cambria" panose="02040503050406030204" pitchFamily="18" charset="0"/>
              </a:rPr>
              <a:t>validation</a:t>
            </a:r>
            <a:r>
              <a:rPr lang="it-IT" sz="1600" dirty="0">
                <a:solidFill>
                  <a:srgbClr val="0070C0"/>
                </a:solidFill>
                <a:latin typeface="Cambria" panose="02040503050406030204" pitchFamily="18" charset="0"/>
                <a:ea typeface="Cambria" panose="02040503050406030204" pitchFamily="18" charset="0"/>
              </a:rPr>
              <a:t> set;</a:t>
            </a:r>
          </a:p>
          <a:p>
            <a:pPr marL="285750" indent="-285750" algn="just">
              <a:spcAft>
                <a:spcPts val="600"/>
              </a:spcAft>
              <a:buFont typeface="Arial" panose="020B0604020202020204" pitchFamily="34" charset="0"/>
              <a:buChar char="•"/>
            </a:pPr>
            <a:r>
              <a:rPr lang="it-IT" sz="1600" dirty="0" err="1">
                <a:solidFill>
                  <a:srgbClr val="0070C0"/>
                </a:solidFill>
                <a:latin typeface="Consolas" panose="020B0609020204030204" pitchFamily="49" charset="0"/>
                <a:ea typeface="Cambria" panose="02040503050406030204" pitchFamily="18" charset="0"/>
              </a:rPr>
              <a:t>ReduceLROnPlateau</a:t>
            </a:r>
            <a:r>
              <a:rPr lang="it-IT" sz="1600" dirty="0">
                <a:solidFill>
                  <a:srgbClr val="0070C0"/>
                </a:solidFill>
                <a:latin typeface="Cambria" panose="02040503050406030204" pitchFamily="18" charset="0"/>
                <a:ea typeface="Cambria" panose="02040503050406030204" pitchFamily="18" charset="0"/>
              </a:rPr>
              <a:t>, riduce il learning rate quando la </a:t>
            </a:r>
            <a:r>
              <a:rPr lang="it-IT" sz="1600" dirty="0" err="1">
                <a:solidFill>
                  <a:srgbClr val="0070C0"/>
                </a:solidFill>
                <a:latin typeface="Cambria" panose="02040503050406030204" pitchFamily="18" charset="0"/>
                <a:ea typeface="Cambria" panose="02040503050406030204" pitchFamily="18" charset="0"/>
              </a:rPr>
              <a:t>loss</a:t>
            </a:r>
            <a:r>
              <a:rPr lang="it-IT" sz="1600" dirty="0">
                <a:solidFill>
                  <a:srgbClr val="0070C0"/>
                </a:solidFill>
                <a:latin typeface="Cambria" panose="02040503050406030204" pitchFamily="18" charset="0"/>
                <a:ea typeface="Cambria" panose="02040503050406030204" pitchFamily="18" charset="0"/>
              </a:rPr>
              <a:t> si stabilizza.</a:t>
            </a:r>
          </a:p>
          <a:p>
            <a:endParaRPr lang="it-IT" dirty="0"/>
          </a:p>
          <a:p>
            <a:br>
              <a:rPr lang="it-IT" dirty="0"/>
            </a:br>
            <a:endParaRPr lang="it-IT" sz="1600" dirty="0">
              <a:solidFill>
                <a:srgbClr val="0070C0"/>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4746095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D1EA5D-366E-9682-4948-C78E209BE2D7}"/>
            </a:ext>
          </a:extLst>
        </p:cNvPr>
        <p:cNvGrpSpPr/>
        <p:nvPr/>
      </p:nvGrpSpPr>
      <p:grpSpPr>
        <a:xfrm>
          <a:off x="0" y="0"/>
          <a:ext cx="0" cy="0"/>
          <a:chOff x="0" y="0"/>
          <a:chExt cx="0" cy="0"/>
        </a:xfrm>
      </p:grpSpPr>
      <p:cxnSp>
        <p:nvCxnSpPr>
          <p:cNvPr id="2" name="Straight Connector 9">
            <a:extLst>
              <a:ext uri="{FF2B5EF4-FFF2-40B4-BE49-F238E27FC236}">
                <a16:creationId xmlns:a16="http://schemas.microsoft.com/office/drawing/2014/main" id="{2CFAC5E7-AE8E-88DF-935B-DB3B837BB8D2}"/>
              </a:ext>
              <a:ext uri="{C183D7F6-B498-43B3-948B-1728B52AA6E4}">
                <adec:decorative xmlns:adec="http://schemas.microsoft.com/office/drawing/2017/decorative" val="1"/>
              </a:ext>
            </a:extLst>
          </p:cNvPr>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3" name="Rectangle 11">
            <a:extLst>
              <a:ext uri="{FF2B5EF4-FFF2-40B4-BE49-F238E27FC236}">
                <a16:creationId xmlns:a16="http://schemas.microsoft.com/office/drawing/2014/main" id="{BDAD3BDF-5A32-A788-1596-A667F76D09F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 name="Rectangle 13">
            <a:extLst>
              <a:ext uri="{FF2B5EF4-FFF2-40B4-BE49-F238E27FC236}">
                <a16:creationId xmlns:a16="http://schemas.microsoft.com/office/drawing/2014/main" id="{A6CD7513-902A-1B09-020E-3DA0F25E355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Connettore diritto 6">
            <a:extLst>
              <a:ext uri="{FF2B5EF4-FFF2-40B4-BE49-F238E27FC236}">
                <a16:creationId xmlns:a16="http://schemas.microsoft.com/office/drawing/2014/main" id="{D769CED8-C3A3-5E2D-1106-F586A06FF603}"/>
              </a:ext>
            </a:extLst>
          </p:cNvPr>
          <p:cNvCxnSpPr>
            <a:cxnSpLocks/>
          </p:cNvCxnSpPr>
          <p:nvPr/>
        </p:nvCxnSpPr>
        <p:spPr>
          <a:xfrm>
            <a:off x="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8" name="Connettore diritto 7">
            <a:extLst>
              <a:ext uri="{FF2B5EF4-FFF2-40B4-BE49-F238E27FC236}">
                <a16:creationId xmlns:a16="http://schemas.microsoft.com/office/drawing/2014/main" id="{B54EF3B2-B436-5DCF-92E0-81388734DAE7}"/>
              </a:ext>
            </a:extLst>
          </p:cNvPr>
          <p:cNvCxnSpPr>
            <a:cxnSpLocks/>
          </p:cNvCxnSpPr>
          <p:nvPr/>
        </p:nvCxnSpPr>
        <p:spPr>
          <a:xfrm>
            <a:off x="8592000" y="375919"/>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
        <p:nvSpPr>
          <p:cNvPr id="11" name="CasellaDiTesto 10">
            <a:extLst>
              <a:ext uri="{FF2B5EF4-FFF2-40B4-BE49-F238E27FC236}">
                <a16:creationId xmlns:a16="http://schemas.microsoft.com/office/drawing/2014/main" id="{3BC3751D-80D2-9924-FD4B-6F2C5B10587E}"/>
              </a:ext>
            </a:extLst>
          </p:cNvPr>
          <p:cNvSpPr txBox="1"/>
          <p:nvPr/>
        </p:nvSpPr>
        <p:spPr>
          <a:xfrm>
            <a:off x="281549" y="6501842"/>
            <a:ext cx="3600000" cy="369332"/>
          </a:xfrm>
          <a:prstGeom prst="rect">
            <a:avLst/>
          </a:prstGeom>
          <a:noFill/>
        </p:spPr>
        <p:txBody>
          <a:bodyPr wrap="square" rtlCol="0">
            <a:spAutoFit/>
          </a:bodyPr>
          <a:lstStyle/>
          <a:p>
            <a:r>
              <a:rPr lang="it-IT" dirty="0">
                <a:solidFill>
                  <a:srgbClr val="0070C0"/>
                </a:solidFill>
                <a:latin typeface="Cambria" panose="02040503050406030204" pitchFamily="18" charset="0"/>
                <a:ea typeface="Cambria" panose="02040503050406030204" pitchFamily="18" charset="0"/>
              </a:rPr>
              <a:t>8</a:t>
            </a:r>
          </a:p>
        </p:txBody>
      </p:sp>
      <p:sp>
        <p:nvSpPr>
          <p:cNvPr id="13" name="CasellaDiTesto 12">
            <a:extLst>
              <a:ext uri="{FF2B5EF4-FFF2-40B4-BE49-F238E27FC236}">
                <a16:creationId xmlns:a16="http://schemas.microsoft.com/office/drawing/2014/main" id="{C69B06EB-64DC-01AC-328D-810E5C29EB5A}"/>
              </a:ext>
            </a:extLst>
          </p:cNvPr>
          <p:cNvSpPr txBox="1"/>
          <p:nvPr/>
        </p:nvSpPr>
        <p:spPr>
          <a:xfrm>
            <a:off x="8310452" y="6488668"/>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Andrea Spinelli</a:t>
            </a:r>
          </a:p>
        </p:txBody>
      </p:sp>
      <p:sp>
        <p:nvSpPr>
          <p:cNvPr id="14" name="CasellaDiTesto 13">
            <a:extLst>
              <a:ext uri="{FF2B5EF4-FFF2-40B4-BE49-F238E27FC236}">
                <a16:creationId xmlns:a16="http://schemas.microsoft.com/office/drawing/2014/main" id="{B93433D7-C036-211D-2D01-3495C0A712E0}"/>
              </a:ext>
            </a:extLst>
          </p:cNvPr>
          <p:cNvSpPr txBox="1"/>
          <p:nvPr/>
        </p:nvSpPr>
        <p:spPr>
          <a:xfrm>
            <a:off x="8310452" y="-6587"/>
            <a:ext cx="3600000" cy="369332"/>
          </a:xfrm>
          <a:prstGeom prst="rect">
            <a:avLst/>
          </a:prstGeom>
          <a:noFill/>
        </p:spPr>
        <p:txBody>
          <a:bodyPr wrap="square" rtlCol="0">
            <a:spAutoFit/>
          </a:bodyPr>
          <a:lstStyle/>
          <a:p>
            <a:pPr algn="r"/>
            <a:r>
              <a:rPr lang="it-IT" dirty="0">
                <a:solidFill>
                  <a:srgbClr val="0070C0"/>
                </a:solidFill>
                <a:latin typeface="Cambria" panose="02040503050406030204" pitchFamily="18" charset="0"/>
                <a:ea typeface="Cambria" panose="02040503050406030204" pitchFamily="18" charset="0"/>
              </a:rPr>
              <a:t>Suddivisione dei dati</a:t>
            </a:r>
          </a:p>
        </p:txBody>
      </p:sp>
      <p:sp>
        <p:nvSpPr>
          <p:cNvPr id="15" name="CasellaDiTesto 14">
            <a:extLst>
              <a:ext uri="{FF2B5EF4-FFF2-40B4-BE49-F238E27FC236}">
                <a16:creationId xmlns:a16="http://schemas.microsoft.com/office/drawing/2014/main" id="{68E83427-32ED-2F55-3BCD-498D1ECC3770}"/>
              </a:ext>
            </a:extLst>
          </p:cNvPr>
          <p:cNvSpPr txBox="1"/>
          <p:nvPr/>
        </p:nvSpPr>
        <p:spPr>
          <a:xfrm>
            <a:off x="281549" y="-6587"/>
            <a:ext cx="3600000" cy="369332"/>
          </a:xfrm>
          <a:prstGeom prst="rect">
            <a:avLst/>
          </a:prstGeom>
          <a:noFill/>
        </p:spPr>
        <p:txBody>
          <a:bodyPr wrap="square" rtlCol="0">
            <a:spAutoFit/>
          </a:bodyPr>
          <a:lstStyle/>
          <a:p>
            <a:r>
              <a:rPr lang="it-IT" b="1" dirty="0">
                <a:solidFill>
                  <a:srgbClr val="0070C0"/>
                </a:solidFill>
                <a:latin typeface="Cambria" panose="02040503050406030204" pitchFamily="18" charset="0"/>
                <a:ea typeface="Cambria" panose="02040503050406030204" pitchFamily="18" charset="0"/>
              </a:rPr>
              <a:t> 3 – Costruzione della classe</a:t>
            </a:r>
          </a:p>
        </p:txBody>
      </p:sp>
      <p:sp>
        <p:nvSpPr>
          <p:cNvPr id="16" name="CasellaDiTesto 15">
            <a:extLst>
              <a:ext uri="{FF2B5EF4-FFF2-40B4-BE49-F238E27FC236}">
                <a16:creationId xmlns:a16="http://schemas.microsoft.com/office/drawing/2014/main" id="{74FD7DFE-A414-1E94-4B3D-3F08E3C0AA1D}"/>
              </a:ext>
            </a:extLst>
          </p:cNvPr>
          <p:cNvSpPr txBox="1"/>
          <p:nvPr/>
        </p:nvSpPr>
        <p:spPr>
          <a:xfrm>
            <a:off x="281547" y="1195666"/>
            <a:ext cx="11628903" cy="3508653"/>
          </a:xfrm>
          <a:prstGeom prst="rect">
            <a:avLst/>
          </a:prstGeom>
          <a:noFill/>
        </p:spPr>
        <p:txBody>
          <a:bodyPr wrap="square" rtlCol="0">
            <a:spAutoFit/>
          </a:bodyPr>
          <a:lstStyle/>
          <a:p>
            <a:pPr algn="just">
              <a:spcAft>
                <a:spcPts val="600"/>
              </a:spcAft>
            </a:pPr>
            <a:r>
              <a:rPr lang="it-IT" sz="1600" dirty="0">
                <a:solidFill>
                  <a:srgbClr val="0070C0"/>
                </a:solidFill>
                <a:latin typeface="Cambria" panose="02040503050406030204" pitchFamily="18" charset="0"/>
                <a:ea typeface="Cambria" panose="02040503050406030204" pitchFamily="18" charset="0"/>
              </a:rPr>
              <a:t>Per completare il sotto-problema 3. si è implementato il metodo </a:t>
            </a:r>
            <a:r>
              <a:rPr lang="it-IT" sz="1600" dirty="0">
                <a:solidFill>
                  <a:srgbClr val="0070C0"/>
                </a:solidFill>
                <a:latin typeface="Consolas" panose="020B0609020204030204" pitchFamily="49" charset="0"/>
                <a:ea typeface="Cambria" panose="02040503050406030204" pitchFamily="18" charset="0"/>
              </a:rPr>
              <a:t>__</a:t>
            </a:r>
            <a:r>
              <a:rPr lang="it-IT" sz="1600" dirty="0" err="1">
                <a:solidFill>
                  <a:srgbClr val="0070C0"/>
                </a:solidFill>
                <a:latin typeface="Consolas" panose="020B0609020204030204" pitchFamily="49" charset="0"/>
                <a:ea typeface="Cambria" panose="02040503050406030204" pitchFamily="18" charset="0"/>
              </a:rPr>
              <a:t>split_dataset</a:t>
            </a:r>
            <a:r>
              <a:rPr lang="it-IT" sz="1600" dirty="0">
                <a:solidFill>
                  <a:srgbClr val="0070C0"/>
                </a:solidFill>
                <a:latin typeface="Consolas" panose="020B0609020204030204" pitchFamily="49" charset="0"/>
                <a:ea typeface="Cambria" panose="02040503050406030204" pitchFamily="18" charset="0"/>
              </a:rPr>
              <a:t>()</a:t>
            </a:r>
            <a:r>
              <a:rPr lang="it-IT" sz="1600" dirty="0">
                <a:solidFill>
                  <a:srgbClr val="0070C0"/>
                </a:solidFill>
                <a:latin typeface="Cambria" panose="02040503050406030204" pitchFamily="18" charset="0"/>
                <a:ea typeface="Cambria" panose="02040503050406030204" pitchFamily="18" charset="0"/>
              </a:rPr>
              <a:t>,  il quale verifica innanzitutto se la </a:t>
            </a:r>
            <a:r>
              <a:rPr lang="it-IT" sz="1600" dirty="0" err="1">
                <a:solidFill>
                  <a:srgbClr val="0070C0"/>
                </a:solidFill>
                <a:latin typeface="Consolas" panose="020B0609020204030204" pitchFamily="49" charset="0"/>
                <a:ea typeface="Cambria" panose="02040503050406030204" pitchFamily="18" charset="0"/>
              </a:rPr>
              <a:t>split_ratio</a:t>
            </a:r>
            <a:r>
              <a:rPr lang="it-IT" sz="1600" dirty="0">
                <a:solidFill>
                  <a:srgbClr val="0070C0"/>
                </a:solidFill>
                <a:latin typeface="Consolas" panose="020B0609020204030204" pitchFamily="49" charset="0"/>
                <a:ea typeface="Cambria" panose="02040503050406030204" pitchFamily="18" charset="0"/>
              </a:rPr>
              <a:t> </a:t>
            </a:r>
            <a:r>
              <a:rPr lang="it-IT" sz="1600" dirty="0">
                <a:solidFill>
                  <a:srgbClr val="0070C0"/>
                </a:solidFill>
                <a:latin typeface="Cambria" panose="02040503050406030204" pitchFamily="18" charset="0"/>
                <a:ea typeface="Cambria" panose="02040503050406030204" pitchFamily="18" charset="0"/>
              </a:rPr>
              <a:t>sia valida, dopodiché verifica se anche il percorso </a:t>
            </a:r>
            <a:r>
              <a:rPr lang="it-IT" sz="1600" dirty="0" err="1">
                <a:solidFill>
                  <a:srgbClr val="0070C0"/>
                </a:solidFill>
                <a:latin typeface="Consolas" panose="020B0609020204030204" pitchFamily="49" charset="0"/>
                <a:ea typeface="Cambria" panose="02040503050406030204" pitchFamily="18" charset="0"/>
              </a:rPr>
              <a:t>path</a:t>
            </a:r>
            <a:r>
              <a:rPr lang="it-IT" sz="1600" dirty="0">
                <a:solidFill>
                  <a:srgbClr val="0070C0"/>
                </a:solidFill>
                <a:latin typeface="Cambria" panose="02040503050406030204" pitchFamily="18" charset="0"/>
                <a:ea typeface="Cambria" panose="02040503050406030204" pitchFamily="18" charset="0"/>
              </a:rPr>
              <a:t> del dataset sia valido, ed infine costruisce e restituisce i tre generatori </a:t>
            </a:r>
            <a:r>
              <a:rPr lang="it-IT" sz="1600" dirty="0" err="1">
                <a:solidFill>
                  <a:srgbClr val="0070C0"/>
                </a:solidFill>
                <a:latin typeface="Consolas" panose="020B0609020204030204" pitchFamily="49" charset="0"/>
                <a:ea typeface="Cambria" panose="02040503050406030204" pitchFamily="18" charset="0"/>
              </a:rPr>
              <a:t>ImageDataGenerator</a:t>
            </a:r>
            <a:r>
              <a:rPr lang="it-IT" sz="1600" dirty="0">
                <a:solidFill>
                  <a:srgbClr val="0070C0"/>
                </a:solidFill>
                <a:latin typeface="Cambria" panose="02040503050406030204" pitchFamily="18" charset="0"/>
                <a:ea typeface="Cambria" panose="02040503050406030204" pitchFamily="18" charset="0"/>
              </a:rPr>
              <a:t>, rispettivamente training, </a:t>
            </a:r>
            <a:r>
              <a:rPr lang="it-IT" sz="1600" dirty="0" err="1">
                <a:solidFill>
                  <a:srgbClr val="0070C0"/>
                </a:solidFill>
                <a:latin typeface="Cambria" panose="02040503050406030204" pitchFamily="18" charset="0"/>
                <a:ea typeface="Cambria" panose="02040503050406030204" pitchFamily="18" charset="0"/>
              </a:rPr>
              <a:t>validation</a:t>
            </a:r>
            <a:r>
              <a:rPr lang="it-IT" sz="1600" dirty="0">
                <a:solidFill>
                  <a:srgbClr val="0070C0"/>
                </a:solidFill>
                <a:latin typeface="Cambria" panose="02040503050406030204" pitchFamily="18" charset="0"/>
                <a:ea typeface="Cambria" panose="02040503050406030204" pitchFamily="18" charset="0"/>
              </a:rPr>
              <a:t> e test, che permettono di caricare le immagini volta per volta e non tutte insieme in memoria. Se richiesto, è possibile aumentare il training set tramite la flag </a:t>
            </a:r>
            <a:r>
              <a:rPr lang="it-IT" sz="1600" dirty="0" err="1">
                <a:solidFill>
                  <a:srgbClr val="0070C0"/>
                </a:solidFill>
                <a:latin typeface="Consolas" panose="020B0609020204030204" pitchFamily="49" charset="0"/>
                <a:ea typeface="Cambria" panose="02040503050406030204" pitchFamily="18" charset="0"/>
              </a:rPr>
              <a:t>aug</a:t>
            </a:r>
            <a:r>
              <a:rPr lang="it-IT" sz="1600" dirty="0">
                <a:solidFill>
                  <a:srgbClr val="0070C0"/>
                </a:solidFill>
                <a:latin typeface="Cambria" panose="02040503050406030204" pitchFamily="18" charset="0"/>
                <a:ea typeface="Cambria" panose="02040503050406030204" pitchFamily="18" charset="0"/>
              </a:rPr>
              <a:t>.</a:t>
            </a: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Durante la verifica dell’esistenza del percorso si hanno varie opzioni:</a:t>
            </a: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rPr>
              <a:t>Se il dataset esiste ed è già </a:t>
            </a:r>
            <a:r>
              <a:rPr lang="it-IT" sz="1600" dirty="0" err="1">
                <a:solidFill>
                  <a:srgbClr val="0070C0"/>
                </a:solidFill>
                <a:latin typeface="Cambria" panose="02040503050406030204" pitchFamily="18" charset="0"/>
                <a:ea typeface="Cambria" panose="02040503050406030204" pitchFamily="18" charset="0"/>
              </a:rPr>
              <a:t>pre</a:t>
            </a:r>
            <a:r>
              <a:rPr lang="it-IT" sz="1600" dirty="0">
                <a:solidFill>
                  <a:srgbClr val="0070C0"/>
                </a:solidFill>
                <a:latin typeface="Cambria" panose="02040503050406030204" pitchFamily="18" charset="0"/>
                <a:ea typeface="Cambria" panose="02040503050406030204" pitchFamily="18" charset="0"/>
              </a:rPr>
              <a:t>-elaborato, viene direttamente caricato.</a:t>
            </a: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rPr>
              <a:t>Se il dataset esiste ma dev’essere </a:t>
            </a:r>
            <a:r>
              <a:rPr lang="it-IT" sz="1600" dirty="0" err="1">
                <a:solidFill>
                  <a:srgbClr val="0070C0"/>
                </a:solidFill>
                <a:latin typeface="Cambria" panose="02040503050406030204" pitchFamily="18" charset="0"/>
                <a:ea typeface="Cambria" panose="02040503050406030204" pitchFamily="18" charset="0"/>
              </a:rPr>
              <a:t>pre</a:t>
            </a:r>
            <a:r>
              <a:rPr lang="it-IT" sz="1600" dirty="0">
                <a:solidFill>
                  <a:srgbClr val="0070C0"/>
                </a:solidFill>
                <a:latin typeface="Cambria" panose="02040503050406030204" pitchFamily="18" charset="0"/>
                <a:ea typeface="Cambria" panose="02040503050406030204" pitchFamily="18" charset="0"/>
              </a:rPr>
              <a:t>-elaborato, viene richiamata la classe </a:t>
            </a:r>
            <a:r>
              <a:rPr lang="it-IT" sz="1600" dirty="0" err="1">
                <a:solidFill>
                  <a:srgbClr val="0070C0"/>
                </a:solidFill>
                <a:latin typeface="Consolas" panose="020B0609020204030204" pitchFamily="49" charset="0"/>
                <a:ea typeface="Cambria" panose="02040503050406030204" pitchFamily="18" charset="0"/>
              </a:rPr>
              <a:t>Preprocess</a:t>
            </a:r>
            <a:r>
              <a:rPr lang="it-IT" sz="1600" dirty="0">
                <a:solidFill>
                  <a:srgbClr val="0070C0"/>
                </a:solidFill>
                <a:latin typeface="Consolas" panose="020B0609020204030204" pitchFamily="49" charset="0"/>
                <a:ea typeface="Cambria" panose="02040503050406030204" pitchFamily="18" charset="0"/>
              </a:rPr>
              <a:t> </a:t>
            </a:r>
            <a:r>
              <a:rPr lang="it-IT" sz="1600" dirty="0">
                <a:solidFill>
                  <a:srgbClr val="0070C0"/>
                </a:solidFill>
                <a:latin typeface="Cambria" panose="02040503050406030204" pitchFamily="18" charset="0"/>
                <a:ea typeface="Cambria" panose="02040503050406030204" pitchFamily="18" charset="0"/>
              </a:rPr>
              <a:t>discussa precedente.</a:t>
            </a:r>
          </a:p>
          <a:p>
            <a:pPr marL="285750" indent="-285750" algn="just">
              <a:spcAft>
                <a:spcPts val="600"/>
              </a:spcAft>
              <a:buFont typeface="Arial" panose="020B0604020202020204" pitchFamily="34" charset="0"/>
              <a:buChar char="•"/>
            </a:pPr>
            <a:r>
              <a:rPr lang="it-IT" sz="1600" dirty="0">
                <a:solidFill>
                  <a:srgbClr val="0070C0"/>
                </a:solidFill>
                <a:latin typeface="Cambria" panose="02040503050406030204" pitchFamily="18" charset="0"/>
                <a:ea typeface="Cambria" panose="02040503050406030204" pitchFamily="18" charset="0"/>
              </a:rPr>
              <a:t>Se il dataset non esiste, viene scaricato online il dataset da </a:t>
            </a:r>
            <a:r>
              <a:rPr lang="it-IT" sz="1600" baseline="30000" dirty="0">
                <a:solidFill>
                  <a:srgbClr val="0070C0"/>
                </a:solidFill>
                <a:latin typeface="Cambria" panose="02040503050406030204" pitchFamily="18" charset="0"/>
                <a:ea typeface="Cambria" panose="02040503050406030204" pitchFamily="18" charset="0"/>
                <a:hlinkClick r:id="rId3"/>
              </a:rPr>
              <a:t>[4]</a:t>
            </a:r>
            <a:r>
              <a:rPr lang="it-IT" sz="1600" dirty="0" err="1">
                <a:solidFill>
                  <a:srgbClr val="0070C0"/>
                </a:solidFill>
                <a:latin typeface="Cambria" panose="02040503050406030204" pitchFamily="18" charset="0"/>
                <a:ea typeface="Cambria" panose="02040503050406030204" pitchFamily="18" charset="0"/>
              </a:rPr>
              <a:t>kaggle</a:t>
            </a:r>
            <a:r>
              <a:rPr lang="it-IT" sz="1600" dirty="0">
                <a:solidFill>
                  <a:srgbClr val="0070C0"/>
                </a:solidFill>
                <a:latin typeface="Cambria" panose="02040503050406030204" pitchFamily="18" charset="0"/>
                <a:ea typeface="Cambria" panose="02040503050406030204" pitchFamily="18" charset="0"/>
              </a:rPr>
              <a:t>, mediante l’uso della libreria </a:t>
            </a:r>
            <a:r>
              <a:rPr lang="it-IT" sz="1600" dirty="0" err="1">
                <a:solidFill>
                  <a:srgbClr val="0070C0"/>
                </a:solidFill>
                <a:latin typeface="Consolas" panose="020B0609020204030204" pitchFamily="49" charset="0"/>
                <a:ea typeface="Cambria" panose="02040503050406030204" pitchFamily="18" charset="0"/>
              </a:rPr>
              <a:t>kagglehub</a:t>
            </a:r>
            <a:r>
              <a:rPr lang="it-IT" sz="1600" dirty="0">
                <a:solidFill>
                  <a:srgbClr val="0070C0"/>
                </a:solidFill>
                <a:latin typeface="Cambria" panose="02040503050406030204" pitchFamily="18" charset="0"/>
                <a:ea typeface="Cambria" panose="02040503050406030204" pitchFamily="18" charset="0"/>
              </a:rPr>
              <a:t>.</a:t>
            </a:r>
          </a:p>
          <a:p>
            <a:pPr algn="just">
              <a:spcAft>
                <a:spcPts val="600"/>
              </a:spcAft>
            </a:pPr>
            <a:endParaRPr lang="it-IT" sz="1600" dirty="0">
              <a:solidFill>
                <a:srgbClr val="0070C0"/>
              </a:solidFill>
              <a:latin typeface="Cambria" panose="02040503050406030204" pitchFamily="18" charset="0"/>
              <a:ea typeface="Cambria" panose="02040503050406030204" pitchFamily="18" charset="0"/>
            </a:endParaRPr>
          </a:p>
          <a:p>
            <a:pPr algn="just">
              <a:spcAft>
                <a:spcPts val="600"/>
              </a:spcAft>
            </a:pPr>
            <a:r>
              <a:rPr lang="it-IT" sz="1600" dirty="0">
                <a:solidFill>
                  <a:srgbClr val="0070C0"/>
                </a:solidFill>
                <a:latin typeface="Cambria" panose="02040503050406030204" pitchFamily="18" charset="0"/>
                <a:ea typeface="Cambria" panose="02040503050406030204" pitchFamily="18" charset="0"/>
              </a:rPr>
              <a:t>Riguardo l’opzione del dataset esistente ma da </a:t>
            </a:r>
            <a:r>
              <a:rPr lang="it-IT" sz="1600" dirty="0" err="1">
                <a:solidFill>
                  <a:srgbClr val="0070C0"/>
                </a:solidFill>
                <a:latin typeface="Cambria" panose="02040503050406030204" pitchFamily="18" charset="0"/>
                <a:ea typeface="Cambria" panose="02040503050406030204" pitchFamily="18" charset="0"/>
              </a:rPr>
              <a:t>pre</a:t>
            </a:r>
            <a:r>
              <a:rPr lang="it-IT" sz="1600" dirty="0">
                <a:solidFill>
                  <a:srgbClr val="0070C0"/>
                </a:solidFill>
                <a:latin typeface="Cambria" panose="02040503050406030204" pitchFamily="18" charset="0"/>
                <a:ea typeface="Cambria" panose="02040503050406030204" pitchFamily="18" charset="0"/>
              </a:rPr>
              <a:t>-elaborare, per dare priorità alla realizzazione del modello, a livello implementativo momentaneamente non è stata gestita; pertanto bisogna far uso della classe separatamente dal modulo del modello, in modo tale cambiare l’opzione due all’opzione uno.</a:t>
            </a:r>
          </a:p>
        </p:txBody>
      </p:sp>
      <p:sp>
        <p:nvSpPr>
          <p:cNvPr id="17" name="CasellaDiTesto 16">
            <a:extLst>
              <a:ext uri="{FF2B5EF4-FFF2-40B4-BE49-F238E27FC236}">
                <a16:creationId xmlns:a16="http://schemas.microsoft.com/office/drawing/2014/main" id="{4CDDF15F-49A9-C7EB-849D-E57EC75B0202}"/>
              </a:ext>
            </a:extLst>
          </p:cNvPr>
          <p:cNvSpPr txBox="1"/>
          <p:nvPr/>
        </p:nvSpPr>
        <p:spPr>
          <a:xfrm>
            <a:off x="281547" y="738665"/>
            <a:ext cx="11628903" cy="457001"/>
          </a:xfrm>
          <a:prstGeom prst="rect">
            <a:avLst/>
          </a:prstGeom>
          <a:gradFill flip="none" rotWithShape="1">
            <a:gsLst>
              <a:gs pos="0">
                <a:schemeClr val="tx1">
                  <a:lumMod val="95000"/>
                  <a:lumOff val="5000"/>
                </a:schemeClr>
              </a:gs>
              <a:gs pos="50000">
                <a:schemeClr val="tx1">
                  <a:lumMod val="85000"/>
                  <a:lumOff val="15000"/>
                </a:schemeClr>
              </a:gs>
              <a:gs pos="100000">
                <a:schemeClr val="tx1">
                  <a:lumMod val="75000"/>
                  <a:lumOff val="25000"/>
                </a:schemeClr>
              </a:gs>
            </a:gsLst>
            <a:lin ang="5400000" scaled="1"/>
            <a:tileRect/>
          </a:gradFill>
        </p:spPr>
        <p:txBody>
          <a:bodyPr wrap="square" tIns="36000" bIns="90000" rtlCol="0">
            <a:spAutoFit/>
          </a:bodyPr>
          <a:lstStyle/>
          <a:p>
            <a:pPr>
              <a:lnSpc>
                <a:spcPct val="150000"/>
              </a:lnSpc>
            </a:pPr>
            <a:r>
              <a:rPr lang="it-IT" sz="1600" b="0" dirty="0" err="1">
                <a:solidFill>
                  <a:srgbClr val="569CD6"/>
                </a:solidFill>
                <a:effectLst/>
                <a:latin typeface="Consolas" panose="020B0609020204030204" pitchFamily="49" charset="0"/>
              </a:rPr>
              <a:t>def</a:t>
            </a:r>
            <a:r>
              <a:rPr lang="it-IT" sz="1600" b="0" dirty="0">
                <a:solidFill>
                  <a:srgbClr val="D4D4D4"/>
                </a:solidFill>
                <a:effectLst/>
                <a:latin typeface="Consolas" panose="020B0609020204030204" pitchFamily="49" charset="0"/>
              </a:rPr>
              <a:t> </a:t>
            </a:r>
            <a:r>
              <a:rPr lang="it-IT" sz="1600" dirty="0">
                <a:solidFill>
                  <a:srgbClr val="DCDCAA"/>
                </a:solidFill>
                <a:latin typeface="Consolas" panose="020B0609020204030204" pitchFamily="49" charset="0"/>
              </a:rPr>
              <a:t>__ </a:t>
            </a:r>
            <a:r>
              <a:rPr lang="it-IT" sz="1600" dirty="0" err="1">
                <a:solidFill>
                  <a:srgbClr val="DCDCAA"/>
                </a:solidFill>
                <a:latin typeface="Consolas" panose="020B0609020204030204" pitchFamily="49" charset="0"/>
              </a:rPr>
              <a:t>split_dataset</a:t>
            </a:r>
            <a:r>
              <a:rPr lang="it-IT" sz="1600" b="0" dirty="0">
                <a:solidFill>
                  <a:srgbClr val="D4D4D4"/>
                </a:solidFill>
                <a:effectLst/>
                <a:latin typeface="Consolas" panose="020B0609020204030204" pitchFamily="49" charset="0"/>
              </a:rPr>
              <a:t>(</a:t>
            </a:r>
            <a:r>
              <a:rPr lang="it-IT" sz="1600" dirty="0">
                <a:solidFill>
                  <a:srgbClr val="9CDCFE"/>
                </a:solidFill>
                <a:latin typeface="Consolas" panose="020B0609020204030204" pitchFamily="49" charset="0"/>
              </a:rPr>
              <a:t>self</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path </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a:solidFill>
                  <a:srgbClr val="4EC9B0"/>
                </a:solidFill>
                <a:latin typeface="Consolas" panose="020B0609020204030204" pitchFamily="49" charset="0"/>
              </a:rPr>
              <a:t>str</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err="1">
                <a:solidFill>
                  <a:srgbClr val="9CDCFE"/>
                </a:solidFill>
                <a:latin typeface="Consolas" panose="020B0609020204030204" pitchFamily="49" charset="0"/>
              </a:rPr>
              <a:t>split_ratio</a:t>
            </a:r>
            <a:r>
              <a:rPr lang="en-US" sz="1600" dirty="0">
                <a:solidFill>
                  <a:srgbClr val="9CDCFE"/>
                </a:solidFill>
                <a:latin typeface="Consolas" panose="020B0609020204030204" pitchFamily="49" charset="0"/>
              </a:rPr>
              <a:t> </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a:solidFill>
                  <a:srgbClr val="4EC9B0"/>
                </a:solidFill>
                <a:latin typeface="Consolas" panose="020B0609020204030204" pitchFamily="49" charset="0"/>
              </a:rPr>
              <a:t>list</a:t>
            </a:r>
            <a:r>
              <a:rPr lang="en-US" sz="1600" dirty="0">
                <a:solidFill>
                  <a:schemeClr val="accent3"/>
                </a:solidFill>
                <a:latin typeface="Consolas" panose="020B0609020204030204" pitchFamily="49" charset="0"/>
              </a:rPr>
              <a:t>[</a:t>
            </a:r>
            <a:r>
              <a:rPr lang="en-US" sz="1600" dirty="0">
                <a:solidFill>
                  <a:srgbClr val="4EC9B0"/>
                </a:solidFill>
                <a:latin typeface="Consolas" panose="020B0609020204030204" pitchFamily="49" charset="0"/>
              </a:rPr>
              <a:t>int</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a:solidFill>
                  <a:srgbClr val="4EC9B0"/>
                </a:solidFill>
                <a:latin typeface="Consolas" panose="020B0609020204030204" pitchFamily="49" charset="0"/>
              </a:rPr>
              <a:t>int</a:t>
            </a:r>
            <a:r>
              <a:rPr lang="en-US" sz="1600" dirty="0">
                <a:solidFill>
                  <a:schemeClr val="accent3"/>
                </a:solidFill>
                <a:latin typeface="Consolas" panose="020B0609020204030204" pitchFamily="49" charset="0"/>
              </a:rPr>
              <a:t>]</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err="1">
                <a:solidFill>
                  <a:srgbClr val="9CDCFE"/>
                </a:solidFill>
                <a:latin typeface="Consolas" panose="020B0609020204030204" pitchFamily="49" charset="0"/>
              </a:rPr>
              <a:t>aug</a:t>
            </a:r>
            <a:r>
              <a:rPr lang="en-US" sz="1600" dirty="0">
                <a:solidFill>
                  <a:srgbClr val="9CDCFE"/>
                </a:solidFill>
                <a:latin typeface="Consolas" panose="020B0609020204030204" pitchFamily="49" charset="0"/>
              </a:rPr>
              <a:t> </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a:solidFill>
                  <a:srgbClr val="4EC9B0"/>
                </a:solidFill>
                <a:latin typeface="Consolas" panose="020B0609020204030204" pitchFamily="49" charset="0"/>
              </a:rPr>
              <a:t>bool</a:t>
            </a:r>
            <a:r>
              <a:rPr lang="en-US" sz="1600" dirty="0">
                <a:solidFill>
                  <a:srgbClr val="9CDCFE"/>
                </a:solidFill>
                <a:latin typeface="Consolas" panose="020B0609020204030204" pitchFamily="49" charset="0"/>
              </a:rPr>
              <a:t> </a:t>
            </a:r>
            <a:r>
              <a:rPr lang="en-US" sz="1600" dirty="0">
                <a:solidFill>
                  <a:schemeClr val="bg1">
                    <a:lumMod val="75000"/>
                  </a:schemeClr>
                </a:solidFill>
                <a:latin typeface="Consolas" panose="020B0609020204030204" pitchFamily="49" charset="0"/>
              </a:rPr>
              <a:t>=</a:t>
            </a:r>
            <a:r>
              <a:rPr lang="en-US" sz="1600" dirty="0">
                <a:solidFill>
                  <a:srgbClr val="9CDCFE"/>
                </a:solidFill>
                <a:latin typeface="Consolas" panose="020B0609020204030204" pitchFamily="49" charset="0"/>
              </a:rPr>
              <a:t> </a:t>
            </a:r>
            <a:r>
              <a:rPr lang="en-US" sz="1600" dirty="0">
                <a:solidFill>
                  <a:srgbClr val="569CD6"/>
                </a:solidFill>
                <a:latin typeface="Consolas" panose="020B0609020204030204" pitchFamily="49" charset="0"/>
              </a:rPr>
              <a:t>False</a:t>
            </a:r>
            <a:r>
              <a:rPr lang="it-IT" sz="1600" b="0" dirty="0">
                <a:solidFill>
                  <a:srgbClr val="D4D4D4"/>
                </a:solidFill>
                <a:effectLst/>
                <a:latin typeface="Consolas" panose="020B0609020204030204" pitchFamily="49" charset="0"/>
              </a:rPr>
              <a:t>):</a:t>
            </a:r>
          </a:p>
        </p:txBody>
      </p:sp>
      <p:cxnSp>
        <p:nvCxnSpPr>
          <p:cNvPr id="19" name="Connettore diritto 18">
            <a:extLst>
              <a:ext uri="{FF2B5EF4-FFF2-40B4-BE49-F238E27FC236}">
                <a16:creationId xmlns:a16="http://schemas.microsoft.com/office/drawing/2014/main" id="{5D87C8CE-89A5-CB05-E736-EED73CC2E8B2}"/>
              </a:ext>
            </a:extLst>
          </p:cNvPr>
          <p:cNvCxnSpPr>
            <a:cxnSpLocks/>
          </p:cNvCxnSpPr>
          <p:nvPr/>
        </p:nvCxnSpPr>
        <p:spPr>
          <a:xfrm>
            <a:off x="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cxnSp>
        <p:nvCxnSpPr>
          <p:cNvPr id="20" name="Connettore diritto 19">
            <a:extLst>
              <a:ext uri="{FF2B5EF4-FFF2-40B4-BE49-F238E27FC236}">
                <a16:creationId xmlns:a16="http://schemas.microsoft.com/office/drawing/2014/main" id="{4901FF4B-D8DF-E783-C79B-140D9028880E}"/>
              </a:ext>
            </a:extLst>
          </p:cNvPr>
          <p:cNvCxnSpPr>
            <a:cxnSpLocks/>
          </p:cNvCxnSpPr>
          <p:nvPr/>
        </p:nvCxnSpPr>
        <p:spPr>
          <a:xfrm>
            <a:off x="8592000" y="6482080"/>
            <a:ext cx="3600000" cy="0"/>
          </a:xfrm>
          <a:prstGeom prst="line">
            <a:avLst/>
          </a:prstGeom>
          <a:ln w="38100">
            <a:solidFill>
              <a:srgbClr val="0070C0"/>
            </a:solidFill>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195619473"/>
      </p:ext>
    </p:extLst>
  </p:cSld>
  <p:clrMapOvr>
    <a:masterClrMapping/>
  </p:clrMapOvr>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TM04033927[[fn=Evento]]</Template>
  <TotalTime>6124</TotalTime>
  <Words>2859</Words>
  <Application>Microsoft Office PowerPoint</Application>
  <PresentationFormat>Widescreen</PresentationFormat>
  <Paragraphs>232</Paragraphs>
  <Slides>16</Slides>
  <Notes>2</Notes>
  <HiddenSlides>0</HiddenSlides>
  <MMClips>0</MMClips>
  <ScaleCrop>false</ScaleCrop>
  <HeadingPairs>
    <vt:vector size="6" baseType="variant">
      <vt:variant>
        <vt:lpstr>Caratteri utilizzati</vt:lpstr>
      </vt:variant>
      <vt:variant>
        <vt:i4>5</vt:i4>
      </vt:variant>
      <vt:variant>
        <vt:lpstr>Tema</vt:lpstr>
      </vt:variant>
      <vt:variant>
        <vt:i4>1</vt:i4>
      </vt:variant>
      <vt:variant>
        <vt:lpstr>Titoli diapositive</vt:lpstr>
      </vt:variant>
      <vt:variant>
        <vt:i4>16</vt:i4>
      </vt:variant>
    </vt:vector>
  </HeadingPairs>
  <TitlesOfParts>
    <vt:vector size="22" baseType="lpstr">
      <vt:lpstr>Aptos</vt:lpstr>
      <vt:lpstr>Arial</vt:lpstr>
      <vt:lpstr>Cambria</vt:lpstr>
      <vt:lpstr>Consolas</vt:lpstr>
      <vt:lpstr>Grandview Display</vt:lpstr>
      <vt:lpstr>DashVTI</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Argonaut Astra</dc:creator>
  <cp:lastModifiedBy>ANDREA SPINELLI</cp:lastModifiedBy>
  <cp:revision>66</cp:revision>
  <dcterms:created xsi:type="dcterms:W3CDTF">2025-04-02T14:45:54Z</dcterms:created>
  <dcterms:modified xsi:type="dcterms:W3CDTF">2025-06-07T10:27:49Z</dcterms:modified>
</cp:coreProperties>
</file>