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2" r:id="rId7"/>
    <p:sldId id="271" r:id="rId8"/>
    <p:sldId id="261" r:id="rId9"/>
    <p:sldId id="262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B95A6-F268-4351-B60C-FDE07E3EC947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5D248-3670-4069-BE85-AC289AA6A9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56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5D248-3670-4069-BE85-AC289AA6A97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04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2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7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2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6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8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3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9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9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pencv.org/3.4/index.html" TargetMode="External"/><Relationship Id="rId3" Type="http://schemas.openxmlformats.org/officeDocument/2006/relationships/hyperlink" Target="https://scikit-image.org/docs/stable/api/skimage.feature.html#skimage.feature.local_binary_pattern" TargetMode="External"/><Relationship Id="rId7" Type="http://schemas.openxmlformats.org/officeDocument/2006/relationships/hyperlink" Target="https://scikit-learn.org/stable/supervised_learning.html" TargetMode="External"/><Relationship Id="rId2" Type="http://schemas.openxmlformats.org/officeDocument/2006/relationships/hyperlink" Target="https://www.geeksforgeeks.org/face-detection-using-cascade-classifier-using-opencv-pyth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ckoverflow.com/questions/54797508/how-to-generate-a-train-test-split-based-on-a-group-id" TargetMode="External"/><Relationship Id="rId11" Type="http://schemas.openxmlformats.org/officeDocument/2006/relationships/hyperlink" Target="https://scikit-image.org/docs/stable" TargetMode="External"/><Relationship Id="rId5" Type="http://schemas.openxmlformats.org/officeDocument/2006/relationships/hyperlink" Target="https://scikit-image.org/docs/0.24.x/auto_examples/features_detection/plot_local_binary_pattern.html" TargetMode="External"/><Relationship Id="rId10" Type="http://schemas.openxmlformats.org/officeDocument/2006/relationships/hyperlink" Target="https://scikit-learn.org/stable" TargetMode="External"/><Relationship Id="rId4" Type="http://schemas.openxmlformats.org/officeDocument/2006/relationships/hyperlink" Target="https://www.datacamp.com/tutorial/pickle-python-tutorial" TargetMode="External"/><Relationship Id="rId9" Type="http://schemas.openxmlformats.org/officeDocument/2006/relationships/hyperlink" Target="https://docs.python.org/3/library/pick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feature.html#skimage.feature.local_binary_pattern" TargetMode="External"/><Relationship Id="rId2" Type="http://schemas.openxmlformats.org/officeDocument/2006/relationships/hyperlink" Target="https://www.geeksforgeeks.org/face-detection-using-cascade-classifier-using-opencv-pyth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atacamp.com/tutorial/pickle-python-tutori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0.24.x/auto_examples/features_detection/plot_local_binary_patter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ackoverflow.com/questions/54797508/how-to-generate-a-train-test-split-based-on-a-group-i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supervised_learning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7AAC79-403D-95D5-0DDB-3CDD63DF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548" y="1896946"/>
            <a:ext cx="5532904" cy="3064108"/>
          </a:xfrm>
          <a:prstGeom prst="rect">
            <a:avLst/>
          </a:prstGeom>
          <a:ln>
            <a:noFill/>
          </a:ln>
        </p:spPr>
      </p:pic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6081F0C-D1F0-EDFC-3385-E290227D17D9}"/>
              </a:ext>
            </a:extLst>
          </p:cNvPr>
          <p:cNvCxnSpPr>
            <a:cxnSpLocks/>
          </p:cNvCxnSpPr>
          <p:nvPr/>
        </p:nvCxnSpPr>
        <p:spPr>
          <a:xfrm>
            <a:off x="6116320" y="1842552"/>
            <a:ext cx="0" cy="31728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20F5F93-B4FC-4751-57F8-0B366E55E289}"/>
              </a:ext>
            </a:extLst>
          </p:cNvPr>
          <p:cNvSpPr txBox="1"/>
          <p:nvPr/>
        </p:nvSpPr>
        <p:spPr>
          <a:xfrm>
            <a:off x="359215" y="2247652"/>
            <a:ext cx="5397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Visione Artificiale</a:t>
            </a:r>
          </a:p>
          <a:p>
            <a:pPr algn="ctr"/>
            <a:r>
              <a:rPr lang="it-IT" sz="3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~ II </a:t>
            </a:r>
            <a:r>
              <a:rPr lang="it-IT" sz="3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Assignment</a:t>
            </a:r>
            <a:r>
              <a:rPr lang="it-IT" sz="3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~</a:t>
            </a:r>
          </a:p>
          <a:p>
            <a:pPr algn="ctr"/>
            <a:endParaRPr lang="it-IT" sz="3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it-IT" sz="28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Face </a:t>
            </a:r>
            <a:r>
              <a:rPr lang="it-IT" sz="28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</a:t>
            </a:r>
            <a:endParaRPr lang="it-IT" sz="20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B746C652-6DCC-3867-84C0-E53037E9189A}"/>
              </a:ext>
            </a:extLst>
          </p:cNvPr>
          <p:cNvCxnSpPr>
            <a:cxnSpLocks/>
          </p:cNvCxnSpPr>
          <p:nvPr/>
        </p:nvCxnSpPr>
        <p:spPr>
          <a:xfrm>
            <a:off x="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6B953B4-662A-8705-26B4-23D59ACC51D5}"/>
              </a:ext>
            </a:extLst>
          </p:cNvPr>
          <p:cNvCxnSpPr>
            <a:cxnSpLocks/>
          </p:cNvCxnSpPr>
          <p:nvPr/>
        </p:nvCxnSpPr>
        <p:spPr>
          <a:xfrm>
            <a:off x="859200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AC1B717F-B3A6-FA6C-0912-A6D0BCD7CB6F}"/>
              </a:ext>
            </a:extLst>
          </p:cNvPr>
          <p:cNvCxnSpPr>
            <a:cxnSpLocks/>
          </p:cNvCxnSpPr>
          <p:nvPr/>
        </p:nvCxnSpPr>
        <p:spPr>
          <a:xfrm>
            <a:off x="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DDDB64F9-2ADA-8FEC-BEA0-4A80DD8901AB}"/>
              </a:ext>
            </a:extLst>
          </p:cNvPr>
          <p:cNvCxnSpPr>
            <a:cxnSpLocks/>
          </p:cNvCxnSpPr>
          <p:nvPr/>
        </p:nvCxnSpPr>
        <p:spPr>
          <a:xfrm>
            <a:off x="859200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D7A8E79-8F4A-2852-30CA-C082B50C8B45}"/>
              </a:ext>
            </a:extLst>
          </p:cNvPr>
          <p:cNvSpPr txBox="1"/>
          <p:nvPr/>
        </p:nvSpPr>
        <p:spPr>
          <a:xfrm>
            <a:off x="8310452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Andrea Spinelli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3784D08-A4D7-88C3-3510-4ACC3F73AE1F}"/>
              </a:ext>
            </a:extLst>
          </p:cNvPr>
          <p:cNvSpPr txBox="1"/>
          <p:nvPr/>
        </p:nvSpPr>
        <p:spPr>
          <a:xfrm>
            <a:off x="8310452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F9503CC-3F9E-9839-0F24-32D47F1CC0AB}"/>
              </a:ext>
            </a:extLst>
          </p:cNvPr>
          <p:cNvSpPr txBox="1"/>
          <p:nvPr/>
        </p:nvSpPr>
        <p:spPr>
          <a:xfrm>
            <a:off x="281549" y="648208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42ADCDE2-90D1-2D69-BC0A-6163BBE8CF50}"/>
              </a:ext>
            </a:extLst>
          </p:cNvPr>
          <p:cNvSpPr txBox="1"/>
          <p:nvPr/>
        </p:nvSpPr>
        <p:spPr>
          <a:xfrm>
            <a:off x="281549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9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8D8B4-3AB2-C993-41F6-C00B88DF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F2545FCE-7301-F7E4-DAD0-201B6267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Rectangle 11">
            <a:extLst>
              <a:ext uri="{FF2B5EF4-FFF2-40B4-BE49-F238E27FC236}">
                <a16:creationId xmlns:a16="http://schemas.microsoft.com/office/drawing/2014/main" id="{31E060DC-1BF5-D07A-6307-C90440794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13">
            <a:extLst>
              <a:ext uri="{FF2B5EF4-FFF2-40B4-BE49-F238E27FC236}">
                <a16:creationId xmlns:a16="http://schemas.microsoft.com/office/drawing/2014/main" id="{8CA95DDC-E00B-E5D3-989A-54236938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A82834C-13FB-4BA5-59A2-0247A7F1A09E}"/>
              </a:ext>
            </a:extLst>
          </p:cNvPr>
          <p:cNvCxnSpPr>
            <a:cxnSpLocks/>
          </p:cNvCxnSpPr>
          <p:nvPr/>
        </p:nvCxnSpPr>
        <p:spPr>
          <a:xfrm>
            <a:off x="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FFB7E25-300B-F215-FE82-8D5D774F6062}"/>
              </a:ext>
            </a:extLst>
          </p:cNvPr>
          <p:cNvCxnSpPr>
            <a:cxnSpLocks/>
          </p:cNvCxnSpPr>
          <p:nvPr/>
        </p:nvCxnSpPr>
        <p:spPr>
          <a:xfrm>
            <a:off x="859200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4DF6DD-E8C4-095E-7703-94B28F7F8C42}"/>
              </a:ext>
            </a:extLst>
          </p:cNvPr>
          <p:cNvCxnSpPr>
            <a:cxnSpLocks/>
          </p:cNvCxnSpPr>
          <p:nvPr/>
        </p:nvCxnSpPr>
        <p:spPr>
          <a:xfrm>
            <a:off x="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D117775-9D48-6501-E22A-1C96B8D2AC6C}"/>
              </a:ext>
            </a:extLst>
          </p:cNvPr>
          <p:cNvCxnSpPr>
            <a:cxnSpLocks/>
          </p:cNvCxnSpPr>
          <p:nvPr/>
        </p:nvCxnSpPr>
        <p:spPr>
          <a:xfrm>
            <a:off x="859200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1CFEF91-B20D-5005-FA00-ADF31BE3908D}"/>
              </a:ext>
            </a:extLst>
          </p:cNvPr>
          <p:cNvSpPr txBox="1"/>
          <p:nvPr/>
        </p:nvSpPr>
        <p:spPr>
          <a:xfrm>
            <a:off x="281548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8C3130F-50D9-9834-0F8F-5E370F53D089}"/>
              </a:ext>
            </a:extLst>
          </p:cNvPr>
          <p:cNvSpPr txBox="1"/>
          <p:nvPr/>
        </p:nvSpPr>
        <p:spPr>
          <a:xfrm>
            <a:off x="8310452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Andrea Spinelli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DECFA93-3786-11BF-2736-1C4763D57A5D}"/>
              </a:ext>
            </a:extLst>
          </p:cNvPr>
          <p:cNvSpPr txBox="1"/>
          <p:nvPr/>
        </p:nvSpPr>
        <p:spPr>
          <a:xfrm>
            <a:off x="8310452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3DCECE-FD72-0B39-0BEB-9A72EE345D6A}"/>
              </a:ext>
            </a:extLst>
          </p:cNvPr>
          <p:cNvSpPr txBox="1"/>
          <p:nvPr/>
        </p:nvSpPr>
        <p:spPr>
          <a:xfrm>
            <a:off x="281548" y="-6587"/>
            <a:ext cx="403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 – Documentazione e osservazioni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0A48028-6ECC-7DE0-D167-09C73C7CF3CC}"/>
              </a:ext>
            </a:extLst>
          </p:cNvPr>
          <p:cNvSpPr txBox="1"/>
          <p:nvPr/>
        </p:nvSpPr>
        <p:spPr>
          <a:xfrm>
            <a:off x="281549" y="738664"/>
            <a:ext cx="1162890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Avendo fatto uso di Python, per la risoluzione del problema, la documentazione del codice è stata definita nella classe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DeepFakeDetector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 documentazione dei metodi è stata generata facendo uso di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Copilot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dandogli come riferimento la classe stessa e opportuni prompt, in modo tale che generasse più con riferimenti locali che online. Ad ogni modo, dopo la generazione, si è revisionata la documentazione per ciascun metodo correggendo eventuali errori.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 singole e porzioni di codice di tutta la classe invece è stata commentata passo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passo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 si scriveva il codice.</a:t>
            </a:r>
          </a:p>
          <a:p>
            <a:pPr algn="just">
              <a:spcAft>
                <a:spcPts val="600"/>
              </a:spcAft>
            </a:pPr>
            <a:endParaRPr lang="it-IT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Osservazioni finali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 visibilità dei metodi della classe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DeepFakeDetector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è stata strutturata in modo tale che, quando si richiama il modulo, il programmatore debba solamente inizializzare l’oggetto e richiamare i metodi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get_model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()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test_model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()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passando gli opportuni parametri. In particolare i metodi sono scritti in modo tale da richiamarsi gerarchicamente nel caso in cui manca qualcosa (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testa il modello ← ottieni il modello ← addestra il modello ← suddividi dataset ← …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, dando la possibilità di personalizzare il codice con nuove operazioni con poche semplici righe.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 è valutato di normalizzare gli istogrammi in segnali reali tra 0 e 1, tuttavia, in quanto tutte le immagini vengono ritagliate e ridimensionato tutte allo stesso modo, le differenze sulle prestazioni sarebbero pressoché nulle. La normalizzazione diventa utile nel caso in cui le immagini ritagliate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 vengono ridimensionate allo stesso modo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95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AED49-B6C1-1977-1081-5949C52C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B225E48E-82B8-0C70-14B5-73A764850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Rectangle 11">
            <a:extLst>
              <a:ext uri="{FF2B5EF4-FFF2-40B4-BE49-F238E27FC236}">
                <a16:creationId xmlns:a16="http://schemas.microsoft.com/office/drawing/2014/main" id="{9A2014E7-49E9-EAD7-FB82-24A34B434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13">
            <a:extLst>
              <a:ext uri="{FF2B5EF4-FFF2-40B4-BE49-F238E27FC236}">
                <a16:creationId xmlns:a16="http://schemas.microsoft.com/office/drawing/2014/main" id="{7345983F-A3A6-B0D7-27F2-57E2230AA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4541493-4415-80BD-7E8D-579CA90B6CA7}"/>
              </a:ext>
            </a:extLst>
          </p:cNvPr>
          <p:cNvCxnSpPr>
            <a:cxnSpLocks/>
          </p:cNvCxnSpPr>
          <p:nvPr/>
        </p:nvCxnSpPr>
        <p:spPr>
          <a:xfrm>
            <a:off x="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B6BDC23-2FF3-510D-CF79-9E7147311487}"/>
              </a:ext>
            </a:extLst>
          </p:cNvPr>
          <p:cNvCxnSpPr>
            <a:cxnSpLocks/>
          </p:cNvCxnSpPr>
          <p:nvPr/>
        </p:nvCxnSpPr>
        <p:spPr>
          <a:xfrm>
            <a:off x="859200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4D277F9-DF88-5937-2B1D-0C01BB8A6C7C}"/>
              </a:ext>
            </a:extLst>
          </p:cNvPr>
          <p:cNvCxnSpPr>
            <a:cxnSpLocks/>
          </p:cNvCxnSpPr>
          <p:nvPr/>
        </p:nvCxnSpPr>
        <p:spPr>
          <a:xfrm>
            <a:off x="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3E77756-EDC2-569D-2F16-0065A7D01B04}"/>
              </a:ext>
            </a:extLst>
          </p:cNvPr>
          <p:cNvCxnSpPr>
            <a:cxnSpLocks/>
          </p:cNvCxnSpPr>
          <p:nvPr/>
        </p:nvCxnSpPr>
        <p:spPr>
          <a:xfrm>
            <a:off x="859200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C4B9D4-EB3B-7C27-728A-C56FFD84693C}"/>
              </a:ext>
            </a:extLst>
          </p:cNvPr>
          <p:cNvSpPr txBox="1"/>
          <p:nvPr/>
        </p:nvSpPr>
        <p:spPr>
          <a:xfrm>
            <a:off x="281548" y="648208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47DC9C1-6D10-8910-E8AE-A0B1B4F7E81E}"/>
              </a:ext>
            </a:extLst>
          </p:cNvPr>
          <p:cNvSpPr txBox="1"/>
          <p:nvPr/>
        </p:nvSpPr>
        <p:spPr>
          <a:xfrm>
            <a:off x="8310452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Andrea Spinelli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226699-5BEB-6F26-9E64-C701F4381CA9}"/>
              </a:ext>
            </a:extLst>
          </p:cNvPr>
          <p:cNvSpPr txBox="1"/>
          <p:nvPr/>
        </p:nvSpPr>
        <p:spPr>
          <a:xfrm>
            <a:off x="8310452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Validation</a:t>
            </a:r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accuracies</a:t>
            </a:r>
            <a:endParaRPr lang="it-IT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2755218-B9FD-2E0C-5B08-B2C00CF36E58}"/>
              </a:ext>
            </a:extLst>
          </p:cNvPr>
          <p:cNvSpPr txBox="1"/>
          <p:nvPr/>
        </p:nvSpPr>
        <p:spPr>
          <a:xfrm>
            <a:off x="281549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 – Risultati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84B2A0-DFEE-B638-6D56-E4CED34D5516}"/>
              </a:ext>
            </a:extLst>
          </p:cNvPr>
          <p:cNvSpPr txBox="1"/>
          <p:nvPr/>
        </p:nvSpPr>
        <p:spPr>
          <a:xfrm>
            <a:off x="281549" y="738664"/>
            <a:ext cx="11628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seguire si riportano i risultati di addestramento di tutti i classificatori con il </a:t>
            </a:r>
            <a:r>
              <a:rPr lang="it-IT" sz="1600" i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validation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set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inoltre, si è posto uguale il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random_state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 tutte le librerie della classe, in modo tale che l’addestramento è l’analisi siano sempre gli stessi.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FA471B8-0F93-4F3E-D534-161FB98DE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8470" y="1544998"/>
            <a:ext cx="8071982" cy="366291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591129-71DF-FEB4-FC1F-BEA39AA2151D}"/>
              </a:ext>
            </a:extLst>
          </p:cNvPr>
          <p:cNvSpPr txBox="1"/>
          <p:nvPr/>
        </p:nvSpPr>
        <p:spPr>
          <a:xfrm>
            <a:off x="260009" y="5429473"/>
            <a:ext cx="11628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Tutti i classificatori ottengono buoni risultati sopra i 90 punti percentuale, in particolare si evidenzia che per il dataset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-elaborato con il metodo </a:t>
            </a:r>
            <a:r>
              <a:rPr lang="it-IT" sz="1600" i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uniform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del LBP, i modelli arrivano fino ai 95 punti percentuale.</a:t>
            </a:r>
          </a:p>
        </p:txBody>
      </p:sp>
    </p:spTree>
    <p:extLst>
      <p:ext uri="{BB962C8B-B14F-4D97-AF65-F5344CB8AC3E}">
        <p14:creationId xmlns:p14="http://schemas.microsoft.com/office/powerpoint/2010/main" val="260213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371B3-FF25-EACB-86BE-4A7ACA27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C499E87B-A003-D154-16F8-E7795A33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Rectangle 11">
            <a:extLst>
              <a:ext uri="{FF2B5EF4-FFF2-40B4-BE49-F238E27FC236}">
                <a16:creationId xmlns:a16="http://schemas.microsoft.com/office/drawing/2014/main" id="{D77788AC-BF93-119C-D99B-63150222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13">
            <a:extLst>
              <a:ext uri="{FF2B5EF4-FFF2-40B4-BE49-F238E27FC236}">
                <a16:creationId xmlns:a16="http://schemas.microsoft.com/office/drawing/2014/main" id="{674CD67F-509D-C875-A5B1-391EBE6DE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AFF27B0E-3BD4-7FAA-D986-4E1D60E81BE8}"/>
              </a:ext>
            </a:extLst>
          </p:cNvPr>
          <p:cNvCxnSpPr>
            <a:cxnSpLocks/>
          </p:cNvCxnSpPr>
          <p:nvPr/>
        </p:nvCxnSpPr>
        <p:spPr>
          <a:xfrm>
            <a:off x="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9EB5B69-5307-C02C-8F25-0E29B8C74534}"/>
              </a:ext>
            </a:extLst>
          </p:cNvPr>
          <p:cNvCxnSpPr>
            <a:cxnSpLocks/>
          </p:cNvCxnSpPr>
          <p:nvPr/>
        </p:nvCxnSpPr>
        <p:spPr>
          <a:xfrm>
            <a:off x="859200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584D9AC-65B9-269A-80A3-04F1A97FFA7B}"/>
              </a:ext>
            </a:extLst>
          </p:cNvPr>
          <p:cNvCxnSpPr>
            <a:cxnSpLocks/>
          </p:cNvCxnSpPr>
          <p:nvPr/>
        </p:nvCxnSpPr>
        <p:spPr>
          <a:xfrm>
            <a:off x="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3AE94F5-B3DB-3B47-C13F-A6DD14FAB60C}"/>
              </a:ext>
            </a:extLst>
          </p:cNvPr>
          <p:cNvCxnSpPr>
            <a:cxnSpLocks/>
          </p:cNvCxnSpPr>
          <p:nvPr/>
        </p:nvCxnSpPr>
        <p:spPr>
          <a:xfrm>
            <a:off x="859200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9B2088-42AD-C17E-463D-FDD146AC2EAD}"/>
              </a:ext>
            </a:extLst>
          </p:cNvPr>
          <p:cNvSpPr txBox="1"/>
          <p:nvPr/>
        </p:nvSpPr>
        <p:spPr>
          <a:xfrm>
            <a:off x="281548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7146E51-1136-54ED-A44F-5F730D09F055}"/>
              </a:ext>
            </a:extLst>
          </p:cNvPr>
          <p:cNvSpPr txBox="1"/>
          <p:nvPr/>
        </p:nvSpPr>
        <p:spPr>
          <a:xfrm>
            <a:off x="8310452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Andrea Spinelli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4572FB-1CE2-F2E4-F1CF-95E9AFD6C2DA}"/>
              </a:ext>
            </a:extLst>
          </p:cNvPr>
          <p:cNvSpPr txBox="1"/>
          <p:nvPr/>
        </p:nvSpPr>
        <p:spPr>
          <a:xfrm>
            <a:off x="8310452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 </a:t>
            </a:r>
            <a:r>
              <a:rPr lang="it-IT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accuracy</a:t>
            </a:r>
            <a:endParaRPr lang="it-IT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0E3537F-9842-7043-18AE-395AC65657A2}"/>
              </a:ext>
            </a:extLst>
          </p:cNvPr>
          <p:cNvSpPr txBox="1"/>
          <p:nvPr/>
        </p:nvSpPr>
        <p:spPr>
          <a:xfrm>
            <a:off x="281549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 – Risultati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EFF9969-B8C7-4CF8-7D64-035377EB2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279" y="2693045"/>
            <a:ext cx="4585442" cy="372332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E833FC7-254B-8A7C-D372-CAA2370D0928}"/>
              </a:ext>
            </a:extLst>
          </p:cNvPr>
          <p:cNvSpPr txBox="1"/>
          <p:nvPr/>
        </p:nvSpPr>
        <p:spPr>
          <a:xfrm>
            <a:off x="281549" y="738664"/>
            <a:ext cx="1162890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Dall’addestramento dei classificatori si evince che il migliore di tutti con relativi iper-parametri è il seguente: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Classificatore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it-IT" sz="1600" i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LogisticRegression</a:t>
            </a:r>
            <a:endParaRPr lang="it-IT" sz="1600" i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it-IT" sz="1600" i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Uniform</a:t>
            </a:r>
            <a:endParaRPr lang="it-IT" sz="1600" i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Standardization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Il classificatore dopodiché è stato testato con il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 set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ottenendo un’accuratezza pari a 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96.033%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seguire la matrice di confusione corrispondente</a:t>
            </a:r>
          </a:p>
        </p:txBody>
      </p:sp>
    </p:spTree>
    <p:extLst>
      <p:ext uri="{BB962C8B-B14F-4D97-AF65-F5344CB8AC3E}">
        <p14:creationId xmlns:p14="http://schemas.microsoft.com/office/powerpoint/2010/main" val="2105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F58A2-DB04-786E-3CF5-10891C443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E242B9D3-9EA3-2340-ADE7-44EC3CBD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Rectangle 11">
            <a:extLst>
              <a:ext uri="{FF2B5EF4-FFF2-40B4-BE49-F238E27FC236}">
                <a16:creationId xmlns:a16="http://schemas.microsoft.com/office/drawing/2014/main" id="{D4BBBBF0-26E0-1A0F-FBFE-3289A5D6D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13">
            <a:extLst>
              <a:ext uri="{FF2B5EF4-FFF2-40B4-BE49-F238E27FC236}">
                <a16:creationId xmlns:a16="http://schemas.microsoft.com/office/drawing/2014/main" id="{BB12BA4D-4180-B8A2-1338-96ED1AE9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E8F29B4-450B-0A18-8C91-D87D583CB6AE}"/>
              </a:ext>
            </a:extLst>
          </p:cNvPr>
          <p:cNvCxnSpPr>
            <a:cxnSpLocks/>
          </p:cNvCxnSpPr>
          <p:nvPr/>
        </p:nvCxnSpPr>
        <p:spPr>
          <a:xfrm>
            <a:off x="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2ABEFFB5-F1EC-861A-D380-19F5438553DF}"/>
              </a:ext>
            </a:extLst>
          </p:cNvPr>
          <p:cNvCxnSpPr>
            <a:cxnSpLocks/>
          </p:cNvCxnSpPr>
          <p:nvPr/>
        </p:nvCxnSpPr>
        <p:spPr>
          <a:xfrm>
            <a:off x="859200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489A50D-577B-102F-475B-56408BF85D56}"/>
              </a:ext>
            </a:extLst>
          </p:cNvPr>
          <p:cNvCxnSpPr>
            <a:cxnSpLocks/>
          </p:cNvCxnSpPr>
          <p:nvPr/>
        </p:nvCxnSpPr>
        <p:spPr>
          <a:xfrm>
            <a:off x="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50B66C-7FE5-28A3-7060-A838EBECF928}"/>
              </a:ext>
            </a:extLst>
          </p:cNvPr>
          <p:cNvCxnSpPr>
            <a:cxnSpLocks/>
          </p:cNvCxnSpPr>
          <p:nvPr/>
        </p:nvCxnSpPr>
        <p:spPr>
          <a:xfrm>
            <a:off x="859200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B918F11-9896-CB12-2B91-9C9F0A73E078}"/>
              </a:ext>
            </a:extLst>
          </p:cNvPr>
          <p:cNvSpPr txBox="1"/>
          <p:nvPr/>
        </p:nvSpPr>
        <p:spPr>
          <a:xfrm>
            <a:off x="281548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91A0C9-7305-8739-484F-12EBE46F856B}"/>
              </a:ext>
            </a:extLst>
          </p:cNvPr>
          <p:cNvSpPr txBox="1"/>
          <p:nvPr/>
        </p:nvSpPr>
        <p:spPr>
          <a:xfrm>
            <a:off x="281548" y="751839"/>
            <a:ext cx="1162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Bibliografia</a:t>
            </a:r>
            <a:endParaRPr lang="it-IT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4DB4D25-2884-D15A-83EA-AAAB510BC42A}"/>
              </a:ext>
            </a:extLst>
          </p:cNvPr>
          <p:cNvSpPr txBox="1"/>
          <p:nvPr/>
        </p:nvSpPr>
        <p:spPr>
          <a:xfrm>
            <a:off x="8310452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Andrea Spinelli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D0974A6-0E50-BFED-9201-B86D9901A870}"/>
              </a:ext>
            </a:extLst>
          </p:cNvPr>
          <p:cNvSpPr txBox="1"/>
          <p:nvPr/>
        </p:nvSpPr>
        <p:spPr>
          <a:xfrm>
            <a:off x="8310452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EFF47C-E204-4BA6-2E6A-1C7408F18CF9}"/>
              </a:ext>
            </a:extLst>
          </p:cNvPr>
          <p:cNvSpPr txBox="1"/>
          <p:nvPr/>
        </p:nvSpPr>
        <p:spPr>
          <a:xfrm>
            <a:off x="281549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0E10E9-F93A-F527-953D-6C42D9078DF4}"/>
              </a:ext>
            </a:extLst>
          </p:cNvPr>
          <p:cNvSpPr txBox="1"/>
          <p:nvPr/>
        </p:nvSpPr>
        <p:spPr>
          <a:xfrm>
            <a:off x="281548" y="1589423"/>
            <a:ext cx="563450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Riferimenti:</a:t>
            </a:r>
          </a:p>
          <a:p>
            <a:pPr marL="447675" indent="-447675"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[1]	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https://www.geeksforgeeks.org/face-detection-using-cascade-classifier-using-opencv-python/</a:t>
            </a:r>
            <a:endParaRPr lang="it-IT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47675" indent="-447675"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[2]	 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https://scikit-image.org/docs/stable/api/skimage.feature.html#skimage.feature.local_binary_pattern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447675" indent="-447675"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[3] 	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https://www.datacamp.com/tutorial/pickle-python-tutorial</a:t>
            </a:r>
            <a:endParaRPr lang="it-IT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47675" indent="-447675"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[4]	 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https://scikit-image.org/docs/0.24.x/auto_examples/features_detection/plot_local_binary_pattern.html</a:t>
            </a:r>
            <a:endParaRPr lang="it-IT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47675" indent="-447675"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[5]	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https://stackoverflow.com/questions/54797508/how-to-generate-a-train-test-split-based-on-a-group-id</a:t>
            </a:r>
            <a:endParaRPr lang="it-IT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47675" indent="-447675"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[6]	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https://scikit-learn.org/stable/supervised_learning.html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467AD8F-DE14-DEE3-C993-D494D54C93A6}"/>
              </a:ext>
            </a:extLst>
          </p:cNvPr>
          <p:cNvSpPr txBox="1"/>
          <p:nvPr/>
        </p:nvSpPr>
        <p:spPr>
          <a:xfrm>
            <a:off x="6275953" y="1597459"/>
            <a:ext cx="5634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Documentazione: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[1]	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https://docs.opencv.org/3.4/index.html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[2]	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https://docs.python.org/3/library/pickle.html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[3]	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https://scikit-learn.org/stable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[4]	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https://scikit-image.org/docs/stable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E61D668D-030A-DEC2-C360-779E144B0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Rectangle 11">
            <a:extLst>
              <a:ext uri="{FF2B5EF4-FFF2-40B4-BE49-F238E27FC236}">
                <a16:creationId xmlns:a16="http://schemas.microsoft.com/office/drawing/2014/main" id="{A86CC99C-01AE-E0B0-026C-EB8C4569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13">
            <a:extLst>
              <a:ext uri="{FF2B5EF4-FFF2-40B4-BE49-F238E27FC236}">
                <a16:creationId xmlns:a16="http://schemas.microsoft.com/office/drawing/2014/main" id="{E1AC2EC7-DC49-3936-796D-A2F52FF66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9C9FB01-EE2F-7148-72C8-C97235784F93}"/>
              </a:ext>
            </a:extLst>
          </p:cNvPr>
          <p:cNvCxnSpPr>
            <a:cxnSpLocks/>
          </p:cNvCxnSpPr>
          <p:nvPr/>
        </p:nvCxnSpPr>
        <p:spPr>
          <a:xfrm>
            <a:off x="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C959C0-CFC7-15F6-801A-EA9243CFFF08}"/>
              </a:ext>
            </a:extLst>
          </p:cNvPr>
          <p:cNvCxnSpPr>
            <a:cxnSpLocks/>
          </p:cNvCxnSpPr>
          <p:nvPr/>
        </p:nvCxnSpPr>
        <p:spPr>
          <a:xfrm>
            <a:off x="859200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078B3A5-7445-2A8C-9B9F-29A66CE401EE}"/>
              </a:ext>
            </a:extLst>
          </p:cNvPr>
          <p:cNvCxnSpPr>
            <a:cxnSpLocks/>
          </p:cNvCxnSpPr>
          <p:nvPr/>
        </p:nvCxnSpPr>
        <p:spPr>
          <a:xfrm>
            <a:off x="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7E794EB-B342-9BEC-7A48-33802A61116C}"/>
              </a:ext>
            </a:extLst>
          </p:cNvPr>
          <p:cNvCxnSpPr>
            <a:cxnSpLocks/>
          </p:cNvCxnSpPr>
          <p:nvPr/>
        </p:nvCxnSpPr>
        <p:spPr>
          <a:xfrm>
            <a:off x="859200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BBAA07B-0FA7-7808-5DE9-C461F941BA26}"/>
              </a:ext>
            </a:extLst>
          </p:cNvPr>
          <p:cNvSpPr txBox="1"/>
          <p:nvPr/>
        </p:nvSpPr>
        <p:spPr>
          <a:xfrm>
            <a:off x="281549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184B41C-FB0E-F047-AAA9-B3C3BF283F5A}"/>
              </a:ext>
            </a:extLst>
          </p:cNvPr>
          <p:cNvSpPr txBox="1"/>
          <p:nvPr/>
        </p:nvSpPr>
        <p:spPr>
          <a:xfrm>
            <a:off x="8310452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Andrea Spinelli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D8B2809-16FB-46F5-273D-E41A45299A9C}"/>
              </a:ext>
            </a:extLst>
          </p:cNvPr>
          <p:cNvSpPr txBox="1"/>
          <p:nvPr/>
        </p:nvSpPr>
        <p:spPr>
          <a:xfrm>
            <a:off x="8310452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Pipeline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5DE9360-90BA-FA36-2285-8360F77BFC34}"/>
              </a:ext>
            </a:extLst>
          </p:cNvPr>
          <p:cNvSpPr txBox="1"/>
          <p:nvPr/>
        </p:nvSpPr>
        <p:spPr>
          <a:xfrm>
            <a:off x="281549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Indice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99F169A-DDFC-1D08-3379-E17654DE8D42}"/>
              </a:ext>
            </a:extLst>
          </p:cNvPr>
          <p:cNvSpPr txBox="1"/>
          <p:nvPr/>
        </p:nvSpPr>
        <p:spPr>
          <a:xfrm>
            <a:off x="281548" y="751839"/>
            <a:ext cx="1162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Pipeline</a:t>
            </a:r>
            <a:endParaRPr lang="it-IT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B212576-BAF9-B065-8F27-0560AE38FEB5}"/>
              </a:ext>
            </a:extLst>
          </p:cNvPr>
          <p:cNvCxnSpPr>
            <a:cxnSpLocks/>
          </p:cNvCxnSpPr>
          <p:nvPr/>
        </p:nvCxnSpPr>
        <p:spPr>
          <a:xfrm>
            <a:off x="1513920" y="3429000"/>
            <a:ext cx="9000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08D4926-96A3-DC6A-5E81-ED9DCFA99CE8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848962" y="2575501"/>
            <a:ext cx="426306" cy="8486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01E8F5D-4681-7AF5-6AA7-CD5E2F289415}"/>
              </a:ext>
            </a:extLst>
          </p:cNvPr>
          <p:cNvSpPr txBox="1"/>
          <p:nvPr/>
        </p:nvSpPr>
        <p:spPr>
          <a:xfrm>
            <a:off x="1413817" y="1744504"/>
            <a:ext cx="172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Analisi dei requisiti</a:t>
            </a:r>
            <a:endParaRPr lang="it-IT" sz="105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4EE21CF6-F47D-A153-44EE-D1E88F28026D}"/>
              </a:ext>
            </a:extLst>
          </p:cNvPr>
          <p:cNvSpPr/>
          <p:nvPr/>
        </p:nvSpPr>
        <p:spPr>
          <a:xfrm>
            <a:off x="1836165" y="2742250"/>
            <a:ext cx="477312" cy="4773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329168F2-9657-2CC5-1B2E-B35F525FFC7F}"/>
              </a:ext>
            </a:extLst>
          </p:cNvPr>
          <p:cNvSpPr txBox="1"/>
          <p:nvPr/>
        </p:nvSpPr>
        <p:spPr>
          <a:xfrm>
            <a:off x="911545" y="4074254"/>
            <a:ext cx="10368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Prefazione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lo sviluppo della pipeline sopracitata è avvenuta nel periodo compreso 28 Aprile 2025 – 17 Maggio 2025. </a:t>
            </a:r>
            <a:b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Nelle slide a seguire si commenterà lo sviluppo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step-by-step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del codice per la risoluzione della consegna data. </a:t>
            </a:r>
            <a:b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Relativi riferimenti e citazioni durante lo sviluppo saranno seguiti da link messi in apice (es. </a:t>
            </a:r>
            <a:r>
              <a:rPr lang="it-IT" sz="1600" baseline="30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[link]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), a cui fanno riferimento alla bibliografia in calce alle presentazione.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85A5C8D-7B4B-8AB7-BBFE-DA68397F5B28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824562" y="2575501"/>
            <a:ext cx="426306" cy="8486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ECD7353-3634-11C6-861A-1985B05931C6}"/>
              </a:ext>
            </a:extLst>
          </p:cNvPr>
          <p:cNvSpPr txBox="1"/>
          <p:nvPr/>
        </p:nvSpPr>
        <p:spPr>
          <a:xfrm>
            <a:off x="9389417" y="1744504"/>
            <a:ext cx="172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24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it-IT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Risultati</a:t>
            </a:r>
            <a:endParaRPr lang="it-IT" sz="105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77BB1FB1-929F-1A61-9C90-D146FC7D648A}"/>
              </a:ext>
            </a:extLst>
          </p:cNvPr>
          <p:cNvSpPr/>
          <p:nvPr/>
        </p:nvSpPr>
        <p:spPr>
          <a:xfrm>
            <a:off x="9811765" y="2742250"/>
            <a:ext cx="477312" cy="4773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2ACD7F4-47E0-0E07-0D8E-17B8F9074455}"/>
              </a:ext>
            </a:extLst>
          </p:cNvPr>
          <p:cNvCxnSpPr>
            <a:cxnSpLocks/>
          </p:cNvCxnSpPr>
          <p:nvPr/>
        </p:nvCxnSpPr>
        <p:spPr>
          <a:xfrm flipV="1">
            <a:off x="5741353" y="2588275"/>
            <a:ext cx="426306" cy="8486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Ovale 30">
            <a:extLst>
              <a:ext uri="{FF2B5EF4-FFF2-40B4-BE49-F238E27FC236}">
                <a16:creationId xmlns:a16="http://schemas.microsoft.com/office/drawing/2014/main" id="{A97B929C-5AB4-66C7-BF34-43777206774E}"/>
              </a:ext>
            </a:extLst>
          </p:cNvPr>
          <p:cNvSpPr/>
          <p:nvPr/>
        </p:nvSpPr>
        <p:spPr>
          <a:xfrm>
            <a:off x="5728556" y="2755024"/>
            <a:ext cx="477312" cy="4773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207E1CF-5FC1-0633-AE57-87363ADCA256}"/>
              </a:ext>
            </a:extLst>
          </p:cNvPr>
          <p:cNvCxnSpPr>
            <a:cxnSpLocks/>
          </p:cNvCxnSpPr>
          <p:nvPr/>
        </p:nvCxnSpPr>
        <p:spPr>
          <a:xfrm flipV="1">
            <a:off x="3792611" y="2589929"/>
            <a:ext cx="426306" cy="8486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8D964B3A-8F0B-15DE-8747-D976ECFCBFE6}"/>
              </a:ext>
            </a:extLst>
          </p:cNvPr>
          <p:cNvSpPr/>
          <p:nvPr/>
        </p:nvSpPr>
        <p:spPr>
          <a:xfrm>
            <a:off x="3779814" y="2756678"/>
            <a:ext cx="477312" cy="4773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BAA3E95-A1DA-12D6-BAEB-B956C341BB1A}"/>
              </a:ext>
            </a:extLst>
          </p:cNvPr>
          <p:cNvCxnSpPr>
            <a:cxnSpLocks/>
          </p:cNvCxnSpPr>
          <p:nvPr/>
        </p:nvCxnSpPr>
        <p:spPr>
          <a:xfrm flipV="1">
            <a:off x="7919005" y="2588275"/>
            <a:ext cx="426306" cy="8486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91D9B05B-2BC0-0E39-D536-E1E912FE1C65}"/>
              </a:ext>
            </a:extLst>
          </p:cNvPr>
          <p:cNvSpPr/>
          <p:nvPr/>
        </p:nvSpPr>
        <p:spPr>
          <a:xfrm>
            <a:off x="7906208" y="2755024"/>
            <a:ext cx="477312" cy="4773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3D3C6E7-5BAD-AEE7-E9FC-CEFBC0AA27C6}"/>
              </a:ext>
            </a:extLst>
          </p:cNvPr>
          <p:cNvSpPr txBox="1"/>
          <p:nvPr/>
        </p:nvSpPr>
        <p:spPr>
          <a:xfrm>
            <a:off x="7057140" y="1757278"/>
            <a:ext cx="2574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Documentazione e osservazioni</a:t>
            </a:r>
            <a:endParaRPr lang="it-IT" sz="105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D1BEE23-D308-1A3D-B462-983B20371783}"/>
              </a:ext>
            </a:extLst>
          </p:cNvPr>
          <p:cNvSpPr txBox="1"/>
          <p:nvPr/>
        </p:nvSpPr>
        <p:spPr>
          <a:xfrm>
            <a:off x="5216525" y="1757277"/>
            <a:ext cx="191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Costruzione della classe</a:t>
            </a:r>
            <a:endParaRPr lang="it-IT" sz="105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9EA1FC5-69E4-1712-0CF8-CED4AE780F5E}"/>
              </a:ext>
            </a:extLst>
          </p:cNvPr>
          <p:cNvSpPr txBox="1"/>
          <p:nvPr/>
        </p:nvSpPr>
        <p:spPr>
          <a:xfrm>
            <a:off x="3136719" y="1758932"/>
            <a:ext cx="207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Elaborazione del dataset</a:t>
            </a:r>
            <a:endParaRPr lang="it-IT" sz="105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3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F08F5-B363-2A49-53CF-2DD387A78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09625CBB-8430-3111-7F8F-48B6439A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Rectangle 11">
            <a:extLst>
              <a:ext uri="{FF2B5EF4-FFF2-40B4-BE49-F238E27FC236}">
                <a16:creationId xmlns:a16="http://schemas.microsoft.com/office/drawing/2014/main" id="{863F1E7C-5499-8ECB-6EA5-D2188B99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13">
            <a:extLst>
              <a:ext uri="{FF2B5EF4-FFF2-40B4-BE49-F238E27FC236}">
                <a16:creationId xmlns:a16="http://schemas.microsoft.com/office/drawing/2014/main" id="{0C087512-689F-51E5-369A-4FEC32DBC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A0DCA99E-AB1D-BF89-42F9-2D0D3FA75048}"/>
              </a:ext>
            </a:extLst>
          </p:cNvPr>
          <p:cNvCxnSpPr>
            <a:cxnSpLocks/>
          </p:cNvCxnSpPr>
          <p:nvPr/>
        </p:nvCxnSpPr>
        <p:spPr>
          <a:xfrm>
            <a:off x="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E88FB93-9CC4-B9D6-0A87-736E39CA29FB}"/>
              </a:ext>
            </a:extLst>
          </p:cNvPr>
          <p:cNvCxnSpPr>
            <a:cxnSpLocks/>
          </p:cNvCxnSpPr>
          <p:nvPr/>
        </p:nvCxnSpPr>
        <p:spPr>
          <a:xfrm>
            <a:off x="859200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A13BC75-8C6E-BEF3-A577-B843A1C51F18}"/>
              </a:ext>
            </a:extLst>
          </p:cNvPr>
          <p:cNvCxnSpPr>
            <a:cxnSpLocks/>
          </p:cNvCxnSpPr>
          <p:nvPr/>
        </p:nvCxnSpPr>
        <p:spPr>
          <a:xfrm>
            <a:off x="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3AB085E-C341-D167-D2A6-DB51B0B9ECF8}"/>
              </a:ext>
            </a:extLst>
          </p:cNvPr>
          <p:cNvCxnSpPr>
            <a:cxnSpLocks/>
          </p:cNvCxnSpPr>
          <p:nvPr/>
        </p:nvCxnSpPr>
        <p:spPr>
          <a:xfrm>
            <a:off x="859200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1EAABE-8A88-286A-4C9D-CE266EFC98E0}"/>
              </a:ext>
            </a:extLst>
          </p:cNvPr>
          <p:cNvSpPr txBox="1"/>
          <p:nvPr/>
        </p:nvSpPr>
        <p:spPr>
          <a:xfrm>
            <a:off x="281549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1CD9439-E398-D912-A137-DF5EAE2C9420}"/>
              </a:ext>
            </a:extLst>
          </p:cNvPr>
          <p:cNvSpPr txBox="1"/>
          <p:nvPr/>
        </p:nvSpPr>
        <p:spPr>
          <a:xfrm>
            <a:off x="8310452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Andrea Spinelli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1FE7CFF-07B4-BDE4-0C45-34EE1A25055C}"/>
              </a:ext>
            </a:extLst>
          </p:cNvPr>
          <p:cNvSpPr txBox="1"/>
          <p:nvPr/>
        </p:nvSpPr>
        <p:spPr>
          <a:xfrm>
            <a:off x="8310452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Consegna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5ADA732-509A-9EA7-21E0-095E5EDDEA25}"/>
              </a:ext>
            </a:extLst>
          </p:cNvPr>
          <p:cNvSpPr txBox="1"/>
          <p:nvPr/>
        </p:nvSpPr>
        <p:spPr>
          <a:xfrm>
            <a:off x="281549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– Analisi dei requisiti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3FEBC58-E3CE-C6B8-1243-CB8B913CAEED}"/>
              </a:ext>
            </a:extLst>
          </p:cNvPr>
          <p:cNvSpPr txBox="1"/>
          <p:nvPr/>
        </p:nvSpPr>
        <p:spPr>
          <a:xfrm>
            <a:off x="281549" y="738664"/>
            <a:ext cx="56345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Requisiti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228600" indent="-2286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Preparare un dataset basato su immagini pubbliche, fake e reali, secondo le seguenti specifiche per ciascuna immagine:</a:t>
            </a:r>
          </a:p>
          <a:p>
            <a:pPr marL="609600" lvl="1" indent="-342900" algn="just">
              <a:spcAft>
                <a:spcPts val="600"/>
              </a:spcAft>
              <a:buFont typeface="+mj-lt"/>
              <a:buAutoNum type="alphaLcParenR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Rilevare la regione del volto, per le immagini non ritagliate, facendo uso di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faceDetector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della libreria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opencv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(scartare l’immagine se ci sono più volti).</a:t>
            </a:r>
          </a:p>
          <a:p>
            <a:pPr marL="609600" lvl="1" indent="-342900" algn="just">
              <a:spcAft>
                <a:spcPts val="600"/>
              </a:spcAft>
              <a:buFont typeface="+mj-lt"/>
              <a:buAutoNum type="alphaLcParenR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Calcolare il Local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Binary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Patter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(LBP), con metodi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default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it-IT" sz="1600" i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uniform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 usando la libreria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scikit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-image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609600" lvl="1" indent="-342900" algn="just">
              <a:spcAft>
                <a:spcPts val="600"/>
              </a:spcAft>
              <a:buFont typeface="+mj-lt"/>
              <a:buAutoNum type="alphaLcParenR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Calcolare l’istogramma del LBP estraendone le rispettive feature, facendo uso della libreria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numpy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609600" lvl="1" indent="-342900" algn="just">
              <a:spcAft>
                <a:spcPts val="600"/>
              </a:spcAft>
              <a:buFont typeface="+mj-lt"/>
              <a:buAutoNum type="alphaLcParenR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Salvare l’elenco (per non ripetere la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-elaborazione) in un file, facendo uso della libreria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pickle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28600" indent="-2286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Adottare un protocollo sperimentale a partizione fissa basata su soggetti, considerando: il 60% per il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training-set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b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il 20% per il </a:t>
            </a:r>
            <a:r>
              <a:rPr lang="it-IT" sz="1600" i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validation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-set 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 il 20% per il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test-set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28600" indent="-2286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Addestrare, con il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training-set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diversi classificatori della libreria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scikit-learn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 scegliere il miglior classificatore rispetto la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-elaborazione e il </a:t>
            </a:r>
            <a:r>
              <a:rPr lang="it-IT" sz="1600" i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validation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-set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28600" indent="-2286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Testare il classificatore selezionato sul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test-set 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 riportarne i risultati.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627B91-22C7-CAF1-4706-9ACD92D0EAC8}"/>
              </a:ext>
            </a:extLst>
          </p:cNvPr>
          <p:cNvSpPr txBox="1"/>
          <p:nvPr/>
        </p:nvSpPr>
        <p:spPr>
          <a:xfrm>
            <a:off x="6275949" y="738664"/>
            <a:ext cx="5634502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Analisi dei requisiti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 osserva che l’obiettivo del problema è quello di costruire un 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classificatore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grado di distinguere le immagini fake da quelle reali.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Il problema si può suddividere in due fasi principali: </a:t>
            </a:r>
            <a:b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La </a:t>
            </a:r>
            <a:r>
              <a:rPr lang="it-IT" sz="16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-elaborazione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delle immagini, che richiede la costruzione del dataset,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scartando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quelle con più volti,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ritagliando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ridimensionando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tutte allo stesso modo, e dopodiché calcolarne il 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LBP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il rispettivo 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istogramma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(si noti che si chiede di far uso dei metodi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default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it-IT" sz="1600" i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uniform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per il LBP, pertanto si costruiranno due dataset).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L’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addestramento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del miglior classificatore, che richiede la partizione il dataset in tre set: uno per l’addestramento, uno per la validazione e uno per il testing, partizionandoli rispetto ai soggetti, questo perché comporterebbe ad un 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data-leakage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Dopodiché addestrare più classificatori prendendo il migliore.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 non ripetere la stessa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-elaborazione ogni volta, la quale chiede un certo onero, si deve salvare l’elaborazione in un file.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 la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-elaborazione è possibile usare le librerie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opencv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scikit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-image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numpy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pickle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 mentre per l’addestramento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scikit-learn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>
              <a:spcAft>
                <a:spcPts val="600"/>
              </a:spcAft>
            </a:pPr>
            <a:endParaRPr lang="it-IT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Aft>
                <a:spcPts val="600"/>
              </a:spcAft>
            </a:pPr>
            <a:endParaRPr lang="it-IT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6F5D59C3-1DF9-E096-153A-D90D867FE60C}"/>
              </a:ext>
            </a:extLst>
          </p:cNvPr>
          <p:cNvCxnSpPr>
            <a:cxnSpLocks/>
          </p:cNvCxnSpPr>
          <p:nvPr/>
        </p:nvCxnSpPr>
        <p:spPr>
          <a:xfrm>
            <a:off x="6116320" y="609600"/>
            <a:ext cx="0" cy="55473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7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D1F6-5903-D9C0-1BD3-182A5CEE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AA16722A-C95B-17C8-5233-2F6CC6617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Rectangle 11">
            <a:extLst>
              <a:ext uri="{FF2B5EF4-FFF2-40B4-BE49-F238E27FC236}">
                <a16:creationId xmlns:a16="http://schemas.microsoft.com/office/drawing/2014/main" id="{C9B5ABC5-ECA6-F823-83E6-2CF611E38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13">
            <a:extLst>
              <a:ext uri="{FF2B5EF4-FFF2-40B4-BE49-F238E27FC236}">
                <a16:creationId xmlns:a16="http://schemas.microsoft.com/office/drawing/2014/main" id="{8CF77E3F-E1AA-D2ED-F920-4E7DAA04F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8A4526A-C4AC-A5A5-8BD7-388836D29110}"/>
              </a:ext>
            </a:extLst>
          </p:cNvPr>
          <p:cNvCxnSpPr>
            <a:cxnSpLocks/>
          </p:cNvCxnSpPr>
          <p:nvPr/>
        </p:nvCxnSpPr>
        <p:spPr>
          <a:xfrm>
            <a:off x="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09DB9D5-4668-C8BF-0416-F1A2966D6FEF}"/>
              </a:ext>
            </a:extLst>
          </p:cNvPr>
          <p:cNvCxnSpPr>
            <a:cxnSpLocks/>
          </p:cNvCxnSpPr>
          <p:nvPr/>
        </p:nvCxnSpPr>
        <p:spPr>
          <a:xfrm>
            <a:off x="859200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54E1F8C-E0E6-3EAC-CA1E-D1DC45C514EA}"/>
              </a:ext>
            </a:extLst>
          </p:cNvPr>
          <p:cNvCxnSpPr>
            <a:cxnSpLocks/>
          </p:cNvCxnSpPr>
          <p:nvPr/>
        </p:nvCxnSpPr>
        <p:spPr>
          <a:xfrm>
            <a:off x="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4286E0-D0F8-C701-9432-CDAF6C7CA41B}"/>
              </a:ext>
            </a:extLst>
          </p:cNvPr>
          <p:cNvCxnSpPr>
            <a:cxnSpLocks/>
          </p:cNvCxnSpPr>
          <p:nvPr/>
        </p:nvCxnSpPr>
        <p:spPr>
          <a:xfrm>
            <a:off x="859200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62014A-C2BB-FC1E-92D7-091084D1D53D}"/>
              </a:ext>
            </a:extLst>
          </p:cNvPr>
          <p:cNvSpPr txBox="1"/>
          <p:nvPr/>
        </p:nvSpPr>
        <p:spPr>
          <a:xfrm>
            <a:off x="281548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F944069-C709-AFB6-B751-1C09A9CF517E}"/>
              </a:ext>
            </a:extLst>
          </p:cNvPr>
          <p:cNvSpPr txBox="1"/>
          <p:nvPr/>
        </p:nvSpPr>
        <p:spPr>
          <a:xfrm>
            <a:off x="8310452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Andrea Spinelli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075A237-1F4A-B62E-EB2C-83D2B5D1D381}"/>
              </a:ext>
            </a:extLst>
          </p:cNvPr>
          <p:cNvSpPr txBox="1"/>
          <p:nvPr/>
        </p:nvSpPr>
        <p:spPr>
          <a:xfrm>
            <a:off x="8310452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Suddivisione in sotto-problemi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5A7D31A-4B01-BBB0-1CC1-1FDE4E6DC20D}"/>
              </a:ext>
            </a:extLst>
          </p:cNvPr>
          <p:cNvSpPr txBox="1"/>
          <p:nvPr/>
        </p:nvSpPr>
        <p:spPr>
          <a:xfrm>
            <a:off x="281549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– Analisi dei requisiti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C77A7E2-DE21-CB80-F134-F9471941849C}"/>
              </a:ext>
            </a:extLst>
          </p:cNvPr>
          <p:cNvSpPr txBox="1"/>
          <p:nvPr/>
        </p:nvSpPr>
        <p:spPr>
          <a:xfrm>
            <a:off x="281549" y="738664"/>
            <a:ext cx="563450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Dall’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analisi dei requisiti 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effettuata si è determinato un flusso di operazioni, suddividendo il problema nei seguenti </a:t>
            </a:r>
            <a:b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sotto-problemi: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Rilevamento e selezionamento dei volti;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Ritaglio e ridimensionamento delle immagini;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Calcolo dei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binary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pattern e degli istogrammi;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Costruzione e salvataggio del dataset;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Suddivisione del dataset;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Addestramento dei modelli;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Selezionamento e risultati del miglior modello;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07A556-0E12-298A-8DC1-83C349DF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8561" y="718964"/>
            <a:ext cx="4910207" cy="53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68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2193-D403-0C99-C0D2-D66113E6F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F815168C-3C57-8695-513C-642F1BE79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Rectangle 11">
            <a:extLst>
              <a:ext uri="{FF2B5EF4-FFF2-40B4-BE49-F238E27FC236}">
                <a16:creationId xmlns:a16="http://schemas.microsoft.com/office/drawing/2014/main" id="{5F7A0FE3-8BA9-4DBB-83E4-772BCC007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13">
            <a:extLst>
              <a:ext uri="{FF2B5EF4-FFF2-40B4-BE49-F238E27FC236}">
                <a16:creationId xmlns:a16="http://schemas.microsoft.com/office/drawing/2014/main" id="{C5694746-0924-5B43-879E-A06EAA4A3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FC2071F-B853-11B7-3EC8-D9981FDD4B74}"/>
              </a:ext>
            </a:extLst>
          </p:cNvPr>
          <p:cNvCxnSpPr>
            <a:cxnSpLocks/>
          </p:cNvCxnSpPr>
          <p:nvPr/>
        </p:nvCxnSpPr>
        <p:spPr>
          <a:xfrm>
            <a:off x="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20530D4-351B-C630-24D4-79DA1C24FC38}"/>
              </a:ext>
            </a:extLst>
          </p:cNvPr>
          <p:cNvCxnSpPr>
            <a:cxnSpLocks/>
          </p:cNvCxnSpPr>
          <p:nvPr/>
        </p:nvCxnSpPr>
        <p:spPr>
          <a:xfrm>
            <a:off x="859200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45B0D13-9F34-B33F-CFCA-F09211A0B19F}"/>
              </a:ext>
            </a:extLst>
          </p:cNvPr>
          <p:cNvCxnSpPr>
            <a:cxnSpLocks/>
          </p:cNvCxnSpPr>
          <p:nvPr/>
        </p:nvCxnSpPr>
        <p:spPr>
          <a:xfrm>
            <a:off x="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119B7CB-2B1E-705C-D701-90BDF580F966}"/>
              </a:ext>
            </a:extLst>
          </p:cNvPr>
          <p:cNvCxnSpPr>
            <a:cxnSpLocks/>
          </p:cNvCxnSpPr>
          <p:nvPr/>
        </p:nvCxnSpPr>
        <p:spPr>
          <a:xfrm>
            <a:off x="859200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838AEDD-AF23-6440-5CF5-6DD1FF98B65B}"/>
              </a:ext>
            </a:extLst>
          </p:cNvPr>
          <p:cNvSpPr txBox="1"/>
          <p:nvPr/>
        </p:nvSpPr>
        <p:spPr>
          <a:xfrm>
            <a:off x="281548" y="6501842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1C2A0F-71FB-4C4E-F827-2D364ADA0D37}"/>
              </a:ext>
            </a:extLst>
          </p:cNvPr>
          <p:cNvSpPr txBox="1"/>
          <p:nvPr/>
        </p:nvSpPr>
        <p:spPr>
          <a:xfrm>
            <a:off x="8310452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Andrea Spinelli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571D664-8059-1172-E2D4-9ACDF46AC013}"/>
              </a:ext>
            </a:extLst>
          </p:cNvPr>
          <p:cNvSpPr txBox="1"/>
          <p:nvPr/>
        </p:nvSpPr>
        <p:spPr>
          <a:xfrm>
            <a:off x="8310452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Gestione della struttura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1EDEE53-78F5-FA8E-C771-75E22DEE07D5}"/>
              </a:ext>
            </a:extLst>
          </p:cNvPr>
          <p:cNvSpPr txBox="1"/>
          <p:nvPr/>
        </p:nvSpPr>
        <p:spPr>
          <a:xfrm>
            <a:off x="281549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– Elaborazione del dataset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E2218D9-9330-2533-9D4A-961B880E26AD}"/>
              </a:ext>
            </a:extLst>
          </p:cNvPr>
          <p:cNvSpPr txBox="1"/>
          <p:nvPr/>
        </p:nvSpPr>
        <p:spPr>
          <a:xfrm>
            <a:off x="281549" y="738664"/>
            <a:ext cx="563450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L’obiettivo del problema principalmente è quello di costruire un modello in grado di differire le immagini fake da quelle reali, tuttavia, previene una fase importante, che è quella della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-elaborazione delle immagini, in modo tale da avere e dare un dataset pulito ai modelli che verranno addestrati.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 è deciso pertanto di distinguere le 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fasi preparatorie 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(sotto-problemi 1,2,3,4) da quelle 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operative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(sotto-problemi 5,6,7). </a:t>
            </a:r>
            <a:b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 risoluzione finale verrà riunita in un unico modulo.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 le </a:t>
            </a:r>
            <a:r>
              <a:rPr lang="it-IT" sz="1600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fasi preparatorie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si è proceduto nel seguente modo: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Innanzitutto, per il dataset fornito, un primo passo per la risoluzione del problema consiste in un ciclo iterativo che scorre le due cartelle delle immagini (vere o false); tenendo conto di una rispettiva 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‘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real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 o ‘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fake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’.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Dopodiché ciascuna cartella contiene al loro interno altre cartelle, le quali ulteriormente contengono al loro interno molteplici immagini di un 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soggetto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Questo quindi ha comportato ad annidare due ulteriori cicli iterativi, uno per l’identità dei soggetti e uno per le singole 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immagini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Nelle figure accanto si mostrano rispettivamente la struttura delle cartelle del dataset e lo pseudo-codice per scorrerla.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6A6AE7-021F-EA65-68CE-E46B6644ADAF}"/>
              </a:ext>
            </a:extLst>
          </p:cNvPr>
          <p:cNvSpPr txBox="1"/>
          <p:nvPr/>
        </p:nvSpPr>
        <p:spPr>
          <a:xfrm>
            <a:off x="6720840" y="4243569"/>
            <a:ext cx="4757929" cy="16195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</p:spPr>
        <p:txBody>
          <a:bodyPr wrap="square" tIns="90000" bIns="9000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it-IT" sz="16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scorri dataset</a:t>
            </a:r>
          </a:p>
          <a:p>
            <a:pPr>
              <a:lnSpc>
                <a:spcPct val="150000"/>
              </a:lnSpc>
              <a:buNone/>
            </a:pP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sz="16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scorri identità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chemeClr val="accent3"/>
                </a:solidFill>
                <a:latin typeface="Consolas" panose="020B0609020204030204" pitchFamily="49" charset="0"/>
              </a:rPr>
              <a:t>for</a:t>
            </a: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scorri immagini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it-IT" sz="16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operazioni sulle immagini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A2E9F1A-7B8F-F775-3B1D-8511C060DA93}"/>
              </a:ext>
            </a:extLst>
          </p:cNvPr>
          <p:cNvSpPr txBox="1"/>
          <p:nvPr/>
        </p:nvSpPr>
        <p:spPr>
          <a:xfrm>
            <a:off x="6720839" y="1031001"/>
            <a:ext cx="4757929" cy="3136413"/>
          </a:xfrm>
          <a:prstGeom prst="rect">
            <a:avLst/>
          </a:prstGeom>
          <a:noFill/>
        </p:spPr>
        <p:txBody>
          <a:bodyPr wrap="square" tIns="90000" bIns="90000" rtlCol="0">
            <a:spAutoFit/>
          </a:bodyPr>
          <a:lstStyle/>
          <a:p>
            <a:pPr>
              <a:buNone/>
            </a:pPr>
            <a:r>
              <a:rPr lang="it-IT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br>
              <a:rPr lang="it-IT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|_</a:t>
            </a:r>
            <a:r>
              <a:rPr lang="it-IT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real_images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 |_identity_0</a:t>
            </a:r>
          </a:p>
          <a:p>
            <a:pPr>
              <a:buNone/>
            </a:pP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 | |_image_0_0</a:t>
            </a:r>
          </a:p>
          <a:p>
            <a:pPr>
              <a:buNone/>
            </a:pP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 | |_image_0_1</a:t>
            </a:r>
          </a:p>
          <a:p>
            <a:pPr>
              <a:buNone/>
            </a:pP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 | |_...</a:t>
            </a:r>
            <a:b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 |_...</a:t>
            </a:r>
          </a:p>
          <a:p>
            <a:pPr>
              <a:buNone/>
            </a:pPr>
            <a:r>
              <a:rPr lang="it-IT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|_</a:t>
            </a:r>
            <a:r>
              <a:rPr lang="it-IT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fake_images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 |_identity_0</a:t>
            </a:r>
          </a:p>
          <a:p>
            <a:pPr>
              <a:buNone/>
            </a:pP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 | |_image_0_0</a:t>
            </a:r>
          </a:p>
          <a:p>
            <a:pPr>
              <a:buNone/>
            </a:pP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 | |_...</a:t>
            </a:r>
            <a:b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| |_...</a:t>
            </a:r>
            <a:endParaRPr lang="it-IT" sz="16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3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ED03F-3013-D315-BDC8-D25CB4BBA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70DBE751-2519-97EA-8135-F18662779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Rectangle 11">
            <a:extLst>
              <a:ext uri="{FF2B5EF4-FFF2-40B4-BE49-F238E27FC236}">
                <a16:creationId xmlns:a16="http://schemas.microsoft.com/office/drawing/2014/main" id="{55B685C5-1A78-9D4F-33BB-1A536594B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13">
            <a:extLst>
              <a:ext uri="{FF2B5EF4-FFF2-40B4-BE49-F238E27FC236}">
                <a16:creationId xmlns:a16="http://schemas.microsoft.com/office/drawing/2014/main" id="{3ECBC916-21A2-5444-B582-9C3210D59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8812ACB-DC80-46AA-7956-1D9903E25687}"/>
              </a:ext>
            </a:extLst>
          </p:cNvPr>
          <p:cNvCxnSpPr>
            <a:cxnSpLocks/>
          </p:cNvCxnSpPr>
          <p:nvPr/>
        </p:nvCxnSpPr>
        <p:spPr>
          <a:xfrm>
            <a:off x="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63F2EE5-9DBB-364A-9950-2F7D36944A08}"/>
              </a:ext>
            </a:extLst>
          </p:cNvPr>
          <p:cNvCxnSpPr>
            <a:cxnSpLocks/>
          </p:cNvCxnSpPr>
          <p:nvPr/>
        </p:nvCxnSpPr>
        <p:spPr>
          <a:xfrm>
            <a:off x="859200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27E446A-36C6-560E-E5DE-AEFD93111E39}"/>
              </a:ext>
            </a:extLst>
          </p:cNvPr>
          <p:cNvCxnSpPr>
            <a:cxnSpLocks/>
          </p:cNvCxnSpPr>
          <p:nvPr/>
        </p:nvCxnSpPr>
        <p:spPr>
          <a:xfrm>
            <a:off x="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2ECC5EB-EBB3-42C8-94E7-3692CAB1085F}"/>
              </a:ext>
            </a:extLst>
          </p:cNvPr>
          <p:cNvCxnSpPr>
            <a:cxnSpLocks/>
          </p:cNvCxnSpPr>
          <p:nvPr/>
        </p:nvCxnSpPr>
        <p:spPr>
          <a:xfrm>
            <a:off x="859200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3E2924-53D6-15EC-EEB1-279C75928D97}"/>
              </a:ext>
            </a:extLst>
          </p:cNvPr>
          <p:cNvSpPr txBox="1"/>
          <p:nvPr/>
        </p:nvSpPr>
        <p:spPr>
          <a:xfrm>
            <a:off x="281548" y="6501842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3D4747-0646-24D6-E9AC-D82B05FC634D}"/>
              </a:ext>
            </a:extLst>
          </p:cNvPr>
          <p:cNvSpPr txBox="1"/>
          <p:nvPr/>
        </p:nvSpPr>
        <p:spPr>
          <a:xfrm>
            <a:off x="8310452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Andrea Spinelli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BC3CA7-339A-8256-0727-910473200FA8}"/>
              </a:ext>
            </a:extLst>
          </p:cNvPr>
          <p:cNvSpPr txBox="1"/>
          <p:nvPr/>
        </p:nvSpPr>
        <p:spPr>
          <a:xfrm>
            <a:off x="8310452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Operazioni sulla struttura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DCA9C1E-AC5E-4867-8246-375B6E8E23F3}"/>
              </a:ext>
            </a:extLst>
          </p:cNvPr>
          <p:cNvSpPr txBox="1"/>
          <p:nvPr/>
        </p:nvSpPr>
        <p:spPr>
          <a:xfrm>
            <a:off x="281549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– Elaborazione del dataset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4C4CAC5-23A1-FD68-2835-D7E71CC099D1}"/>
              </a:ext>
            </a:extLst>
          </p:cNvPr>
          <p:cNvSpPr txBox="1"/>
          <p:nvPr/>
        </p:nvSpPr>
        <p:spPr>
          <a:xfrm>
            <a:off x="6720839" y="808320"/>
            <a:ext cx="4757929" cy="531284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</p:spPr>
        <p:txBody>
          <a:bodyPr wrap="square" tIns="90000" bIns="9000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dataset</a:t>
            </a:r>
            <a:r>
              <a:rPr lang="it-IT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[], </a:t>
            </a:r>
            <a:r>
              <a:rPr lang="it-IT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identity</a:t>
            </a:r>
            <a:r>
              <a:rPr lang="it-IT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pPr>
              <a:lnSpc>
                <a:spcPct val="150000"/>
              </a:lnSpc>
              <a:buNone/>
            </a:pPr>
            <a:endParaRPr lang="it-IT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it-IT" sz="16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scorri dataset, considerando </a:t>
            </a:r>
            <a:r>
              <a:rPr lang="it-IT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label</a:t>
            </a:r>
            <a:endParaRPr lang="it-IT" sz="1600" b="0" i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sz="16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scorri identità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chemeClr val="accent3"/>
                </a:solidFill>
                <a:latin typeface="Consolas" panose="020B0609020204030204" pitchFamily="49" charset="0"/>
              </a:rPr>
              <a:t>for</a:t>
            </a: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scorri immagini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it-IT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it-IT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it-IT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getImg</a:t>
            </a:r>
            <a:r>
              <a:rPr lang="it-IT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  <a:buNone/>
            </a:pP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it-IT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if</a:t>
            </a: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è reale e ha un solo volt</a:t>
            </a:r>
            <a:r>
              <a:rPr lang="it-IT" sz="16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      </a:t>
            </a:r>
            <a:r>
              <a:rPr lang="it-IT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it-IT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it-IT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cropAndResize</a:t>
            </a:r>
            <a:r>
              <a:rPr lang="it-IT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it-IT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it-IT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if</a:t>
            </a: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non è</a:t>
            </a:r>
            <a:r>
              <a:rPr lang="it-IT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150000"/>
              </a:lnSpc>
              <a:buNone/>
            </a:pP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it-IT" sz="1600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lbp</a:t>
            </a:r>
            <a:r>
              <a:rPr lang="it-IT" sz="160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localBinaryPattern</a:t>
            </a:r>
            <a:r>
              <a:rPr lang="it-IT" sz="160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60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it-IT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hist</a:t>
            </a:r>
            <a:r>
              <a:rPr lang="it-IT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it-IT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histogram</a:t>
            </a:r>
            <a:r>
              <a:rPr lang="it-IT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lbp</a:t>
            </a:r>
            <a:r>
              <a:rPr lang="it-IT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it-IT" sz="16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estendi</a:t>
            </a: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hist</a:t>
            </a: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</a:t>
            </a: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it-IT" sz="16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identity</a:t>
            </a:r>
            <a:endParaRPr lang="it-IT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it-IT" sz="1600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aggiungi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a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dataset</a:t>
            </a:r>
          </a:p>
          <a:p>
            <a:pPr>
              <a:lnSpc>
                <a:spcPct val="150000"/>
              </a:lnSpc>
              <a:buNone/>
            </a:pP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identity</a:t>
            </a:r>
            <a:r>
              <a:rPr lang="it-IT" sz="160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it-IT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identity</a:t>
            </a:r>
            <a:r>
              <a:rPr lang="it-IT" sz="1600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9275175-8752-6E10-3CBB-91B10E89B901}"/>
              </a:ext>
            </a:extLst>
          </p:cNvPr>
          <p:cNvSpPr txBox="1"/>
          <p:nvPr/>
        </p:nvSpPr>
        <p:spPr>
          <a:xfrm>
            <a:off x="281549" y="738664"/>
            <a:ext cx="563450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Facendo riferimento allo pseudo-codice mostrato accanto, si analizzano come si sono risolti i singoli sotto-problemi della fase preparatoria: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Innanzitutto, la risoluzione dei sotto-problemi 1. e 2. si circoscrive solo alle immagini reali, le quali vengono riconosciute tramite la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 primo ciclo iterativo.  Una volta riconosciute le immagini reali, si fa uso dei metodi delle libreria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opencv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per </a:t>
            </a:r>
            <a:r>
              <a:rPr lang="it-IT" sz="1600" baseline="30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[1]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riconoscere i volti nelle immagini, se vengono rilevati più volti l’immagine viene scartata, altrimenti si ritaglia il volto e si ridimensiona nella stessa dimensione delle immagini false.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 il sotto-problema 3. si fa uso dei metodi delle librerie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scikit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-image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numpy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per ricavare rispettivamente il </a:t>
            </a:r>
            <a:r>
              <a:rPr lang="it-IT" sz="1600" baseline="30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[2]</a:t>
            </a:r>
            <a:r>
              <a:rPr lang="it-IT" sz="1600" i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600" i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binary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pattern 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 l’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istogramma 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 ciascuna immagine. Successivamente si risolve il sotto-problema 4. aggiungendo di volta in volta i vettori in una lista e </a:t>
            </a:r>
            <a:r>
              <a:rPr lang="it-IT" sz="1600" baseline="30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[3]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salvando tutto il dataset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-elaborato in un file, facendo uso della libreria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pickle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 specifica che, per ciascuna immagine, i vettori delle feature estratte vengono estese con sue ulteriori valori, rispettivamente, la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 appartenenza e l’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identità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del soggetto. L’identità permette di ovviare il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leakage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88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258F3-BC1B-58A8-1D2E-B93C28BE8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27F8472D-3E35-7728-35D6-ACC5588B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Rectangle 11">
            <a:extLst>
              <a:ext uri="{FF2B5EF4-FFF2-40B4-BE49-F238E27FC236}">
                <a16:creationId xmlns:a16="http://schemas.microsoft.com/office/drawing/2014/main" id="{7314F144-D96A-7764-BAA9-959C96BE5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13">
            <a:extLst>
              <a:ext uri="{FF2B5EF4-FFF2-40B4-BE49-F238E27FC236}">
                <a16:creationId xmlns:a16="http://schemas.microsoft.com/office/drawing/2014/main" id="{75535066-39DD-B75B-D4BD-0A71733DA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A82D2F5-E4EF-0199-AB0F-447F9E175B6A}"/>
              </a:ext>
            </a:extLst>
          </p:cNvPr>
          <p:cNvCxnSpPr>
            <a:cxnSpLocks/>
          </p:cNvCxnSpPr>
          <p:nvPr/>
        </p:nvCxnSpPr>
        <p:spPr>
          <a:xfrm>
            <a:off x="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D4627C0-0514-717D-3BE3-0ACC5D9D9E22}"/>
              </a:ext>
            </a:extLst>
          </p:cNvPr>
          <p:cNvCxnSpPr>
            <a:cxnSpLocks/>
          </p:cNvCxnSpPr>
          <p:nvPr/>
        </p:nvCxnSpPr>
        <p:spPr>
          <a:xfrm>
            <a:off x="859200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0D63752-8DE7-47CD-1B4C-25D062BA4096}"/>
              </a:ext>
            </a:extLst>
          </p:cNvPr>
          <p:cNvCxnSpPr>
            <a:cxnSpLocks/>
          </p:cNvCxnSpPr>
          <p:nvPr/>
        </p:nvCxnSpPr>
        <p:spPr>
          <a:xfrm>
            <a:off x="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8C60358D-5A3C-4488-F0B1-9277625E687F}"/>
              </a:ext>
            </a:extLst>
          </p:cNvPr>
          <p:cNvCxnSpPr>
            <a:cxnSpLocks/>
          </p:cNvCxnSpPr>
          <p:nvPr/>
        </p:nvCxnSpPr>
        <p:spPr>
          <a:xfrm>
            <a:off x="859200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4BC7768-F524-CDBC-039D-A502A767E6C7}"/>
              </a:ext>
            </a:extLst>
          </p:cNvPr>
          <p:cNvSpPr txBox="1"/>
          <p:nvPr/>
        </p:nvSpPr>
        <p:spPr>
          <a:xfrm>
            <a:off x="281548" y="6501842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D6E5132-97F0-D02A-50EC-B7106E579940}"/>
              </a:ext>
            </a:extLst>
          </p:cNvPr>
          <p:cNvSpPr txBox="1"/>
          <p:nvPr/>
        </p:nvSpPr>
        <p:spPr>
          <a:xfrm>
            <a:off x="8310452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Andrea Spinelli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337CD1-6B81-D44D-9BA1-D858AF77CDC3}"/>
              </a:ext>
            </a:extLst>
          </p:cNvPr>
          <p:cNvSpPr txBox="1"/>
          <p:nvPr/>
        </p:nvSpPr>
        <p:spPr>
          <a:xfrm>
            <a:off x="8310452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Scheletro della classe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9070BBF-B084-6795-916F-D3264B9EA84E}"/>
              </a:ext>
            </a:extLst>
          </p:cNvPr>
          <p:cNvSpPr txBox="1"/>
          <p:nvPr/>
        </p:nvSpPr>
        <p:spPr>
          <a:xfrm>
            <a:off x="281549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3 – Costruzione della classe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1C77D3B-0350-D5D8-31DF-6E43F2871C1A}"/>
              </a:ext>
            </a:extLst>
          </p:cNvPr>
          <p:cNvSpPr txBox="1"/>
          <p:nvPr/>
        </p:nvSpPr>
        <p:spPr>
          <a:xfrm>
            <a:off x="6720838" y="957244"/>
            <a:ext cx="4757929" cy="49435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</p:spPr>
        <p:txBody>
          <a:bodyPr wrap="square" tIns="90000" bIns="90000" rtlCol="0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it-IT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endParaRPr lang="it-IT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DeepFakeDetector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  <a:endParaRPr lang="it-IT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get_model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it-IT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crop_face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it-IT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local_binary_pattern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it-IT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make_dataset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it-IT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load_dataset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it-IT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split_dataset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it-IT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train_models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  <a:buNone/>
            </a:pP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test_model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endParaRPr lang="it-IT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it-IT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DFCA1FF-57FF-FB9D-28F1-1D445A3BC628}"/>
              </a:ext>
            </a:extLst>
          </p:cNvPr>
          <p:cNvSpPr txBox="1"/>
          <p:nvPr/>
        </p:nvSpPr>
        <p:spPr>
          <a:xfrm>
            <a:off x="281549" y="738664"/>
            <a:ext cx="5634501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 la risoluzione del problema, e per futuri usi ed implementazioni,  si è pensato di creare 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modulo </a:t>
            </a:r>
            <a:r>
              <a:rPr lang="it-IT" sz="16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it-IT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 la classe </a:t>
            </a:r>
            <a:r>
              <a:rPr lang="it-IT" sz="16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DeepFakeDetector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così da gestire ciascun compito dei sotto-problemi estratti precedentemente.</a:t>
            </a:r>
          </a:p>
          <a:p>
            <a:pPr algn="just"/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Nella figura accanto, si propone lo scheletro della classe, dalla quale si è precedentemente discussa la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fase preparatoria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 suddividendo i sotto-problemi nei metodi 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__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crop_face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()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__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local_binary_pattern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() 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 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__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make_dataset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()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>
              <a:spcAft>
                <a:spcPts val="600"/>
              </a:spcAft>
            </a:pPr>
            <a:endParaRPr lang="it-IT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Prima di discutere della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fase operativa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del problema, si è definita innanzitutto la classe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DeepFakeDetector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che, alla sua inizializzazione, prende in input il percorso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path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del dataset e (supponendo al suo interno ci siano le cartelle ‘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 e ‘fake’) crea un dizionario di percorsi delle immagini reali e fake.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Dopodiché la classe parametrizza altri valori: 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model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per il miglior modello, una lista dei suoi iper-parametri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params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la dimensione delle immagini,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row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col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per averle tutte uguali; e l’oggetto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faceClassifier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 della libreria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opencv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per effettuare il rilevamento dei volti nelle immagini.</a:t>
            </a:r>
          </a:p>
        </p:txBody>
      </p:sp>
    </p:spTree>
    <p:extLst>
      <p:ext uri="{BB962C8B-B14F-4D97-AF65-F5344CB8AC3E}">
        <p14:creationId xmlns:p14="http://schemas.microsoft.com/office/powerpoint/2010/main" val="379334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1EA5D-366E-9682-4948-C78E209BE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2CFAC5E7-AE8E-88DF-935B-DB3B837BB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Rectangle 11">
            <a:extLst>
              <a:ext uri="{FF2B5EF4-FFF2-40B4-BE49-F238E27FC236}">
                <a16:creationId xmlns:a16="http://schemas.microsoft.com/office/drawing/2014/main" id="{BDAD3BDF-5A32-A788-1596-A667F76D0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13">
            <a:extLst>
              <a:ext uri="{FF2B5EF4-FFF2-40B4-BE49-F238E27FC236}">
                <a16:creationId xmlns:a16="http://schemas.microsoft.com/office/drawing/2014/main" id="{A6CD7513-902A-1B09-020E-3DA0F25E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769CED8-C3A3-5E2D-1106-F586A06FF603}"/>
              </a:ext>
            </a:extLst>
          </p:cNvPr>
          <p:cNvCxnSpPr>
            <a:cxnSpLocks/>
          </p:cNvCxnSpPr>
          <p:nvPr/>
        </p:nvCxnSpPr>
        <p:spPr>
          <a:xfrm>
            <a:off x="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54EF3B2-B436-5DCF-92E0-81388734DAE7}"/>
              </a:ext>
            </a:extLst>
          </p:cNvPr>
          <p:cNvCxnSpPr>
            <a:cxnSpLocks/>
          </p:cNvCxnSpPr>
          <p:nvPr/>
        </p:nvCxnSpPr>
        <p:spPr>
          <a:xfrm>
            <a:off x="859200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BC3751D-80D2-9924-FD4B-6F2C5B10587E}"/>
              </a:ext>
            </a:extLst>
          </p:cNvPr>
          <p:cNvSpPr txBox="1"/>
          <p:nvPr/>
        </p:nvSpPr>
        <p:spPr>
          <a:xfrm>
            <a:off x="281549" y="6501842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69B06EB-64DC-01AC-328D-810E5C29EB5A}"/>
              </a:ext>
            </a:extLst>
          </p:cNvPr>
          <p:cNvSpPr txBox="1"/>
          <p:nvPr/>
        </p:nvSpPr>
        <p:spPr>
          <a:xfrm>
            <a:off x="8310452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Andrea Spinelli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3433D7-C036-211D-2D01-3495C0A712E0}"/>
              </a:ext>
            </a:extLst>
          </p:cNvPr>
          <p:cNvSpPr txBox="1"/>
          <p:nvPr/>
        </p:nvSpPr>
        <p:spPr>
          <a:xfrm>
            <a:off x="8310452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Suddivisione del dataset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E83427-32ED-2F55-3BCD-498D1ECC3770}"/>
              </a:ext>
            </a:extLst>
          </p:cNvPr>
          <p:cNvSpPr txBox="1"/>
          <p:nvPr/>
        </p:nvSpPr>
        <p:spPr>
          <a:xfrm>
            <a:off x="281549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3 – Costruzione della classe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4FD7DFE-A414-1E94-4B3D-3F08E3C0AA1D}"/>
              </a:ext>
            </a:extLst>
          </p:cNvPr>
          <p:cNvSpPr txBox="1"/>
          <p:nvPr/>
        </p:nvSpPr>
        <p:spPr>
          <a:xfrm>
            <a:off x="281547" y="1195666"/>
            <a:ext cx="1162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Questo metodo si occupa di caricare il dataset, del rispettivo metodo che viene passato a parametro, nel caso in cui sia stato già elaborato precedente, se così non fosse richiamerà il metodo 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__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make_dataset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()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per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-elaborare il dataset secondo il </a:t>
            </a:r>
            <a:r>
              <a:rPr lang="it-IT" sz="1600" baseline="30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[4]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metodo che viene passato a parametro.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DDF15F-49A9-C7EB-849D-E57EC75B0202}"/>
              </a:ext>
            </a:extLst>
          </p:cNvPr>
          <p:cNvSpPr txBox="1"/>
          <p:nvPr/>
        </p:nvSpPr>
        <p:spPr>
          <a:xfrm>
            <a:off x="281547" y="738665"/>
            <a:ext cx="11628903" cy="4570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</p:spPr>
        <p:txBody>
          <a:bodyPr wrap="square" tIns="36000" bIns="9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load_dataset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self,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it-IT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AC96F2-8AFE-4A34-ECA5-619BBF745C3E}"/>
              </a:ext>
            </a:extLst>
          </p:cNvPr>
          <p:cNvSpPr txBox="1"/>
          <p:nvPr/>
        </p:nvSpPr>
        <p:spPr>
          <a:xfrm>
            <a:off x="281548" y="2033250"/>
            <a:ext cx="11628903" cy="4570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</p:spPr>
        <p:txBody>
          <a:bodyPr wrap="square" tIns="36000" bIns="9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split_dataset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self,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it-IT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A991280-76D2-38D6-F692-FAE358B16530}"/>
              </a:ext>
            </a:extLst>
          </p:cNvPr>
          <p:cNvSpPr txBox="1"/>
          <p:nvPr/>
        </p:nvSpPr>
        <p:spPr>
          <a:xfrm>
            <a:off x="281547" y="2490251"/>
            <a:ext cx="1162890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 il sotto-problema 5. si è implementato il metodo 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__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split_dataset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()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 il quale carica prima di tutto il dataset con il metodo 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__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load_dataset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()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dopodiché suddivide il dataset in tre set: uno per l’addestramento, uno per la validazione e uno per il testing, in particolar modo partizionandoli rispetto alle identità dei soggetti. 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Partizionando il dataset </a:t>
            </a:r>
            <a:r>
              <a:rPr lang="it-IT" sz="1600" baseline="30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[5]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rispetto ai soggetti si evita il problema del </a:t>
            </a:r>
            <a:r>
              <a:rPr lang="it-IT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leakage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che andrebbe a falsificare le prestazioni dei modelli che verranno addestrati, questo avviene nel seguente modo: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 ricava il vettore di coppie identità-label.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 effettua lo split del vettore identità-label due volte, una volta per suddividere il 20% del test set, la seconda volta per suddividere i dati in un altro 20% per il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validation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set e il restante 60% per il training set.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Effettuato lo split rispetto alle identità, si mappano le identità dei soggetti in delle maschere per ciascuna suddivisione.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 riassegnano le suddivisioni ricavando dal dataset tutte le immagini rispetto alle maschere.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it-IT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0A0812D-4C04-6FBA-54F3-BA1F305AA819}"/>
              </a:ext>
            </a:extLst>
          </p:cNvPr>
          <p:cNvCxnSpPr>
            <a:cxnSpLocks/>
          </p:cNvCxnSpPr>
          <p:nvPr/>
        </p:nvCxnSpPr>
        <p:spPr>
          <a:xfrm>
            <a:off x="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C892145-4F3B-F626-AA44-5569B33D114E}"/>
              </a:ext>
            </a:extLst>
          </p:cNvPr>
          <p:cNvCxnSpPr>
            <a:cxnSpLocks/>
          </p:cNvCxnSpPr>
          <p:nvPr/>
        </p:nvCxnSpPr>
        <p:spPr>
          <a:xfrm>
            <a:off x="859200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1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AC708-C002-AFA4-D1DE-717CF4A5A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4C1F83BD-E2BD-C773-9A42-3D7A8D34B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" name="Rectangle 11">
            <a:extLst>
              <a:ext uri="{FF2B5EF4-FFF2-40B4-BE49-F238E27FC236}">
                <a16:creationId xmlns:a16="http://schemas.microsoft.com/office/drawing/2014/main" id="{8BD72EA5-A716-3A2B-D463-FEBF23163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13">
            <a:extLst>
              <a:ext uri="{FF2B5EF4-FFF2-40B4-BE49-F238E27FC236}">
                <a16:creationId xmlns:a16="http://schemas.microsoft.com/office/drawing/2014/main" id="{18E7E6FE-9D0C-648E-8ABA-5C19B34F0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7FAEA05-79DF-A860-AF14-0A3BEF994E40}"/>
              </a:ext>
            </a:extLst>
          </p:cNvPr>
          <p:cNvCxnSpPr>
            <a:cxnSpLocks/>
          </p:cNvCxnSpPr>
          <p:nvPr/>
        </p:nvCxnSpPr>
        <p:spPr>
          <a:xfrm>
            <a:off x="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5C82E96-EDB9-D698-00B5-26B66B2A456B}"/>
              </a:ext>
            </a:extLst>
          </p:cNvPr>
          <p:cNvCxnSpPr>
            <a:cxnSpLocks/>
          </p:cNvCxnSpPr>
          <p:nvPr/>
        </p:nvCxnSpPr>
        <p:spPr>
          <a:xfrm>
            <a:off x="8592000" y="6482080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436F8E6-9BBD-9F0D-2C49-EDF86291A8B1}"/>
              </a:ext>
            </a:extLst>
          </p:cNvPr>
          <p:cNvCxnSpPr>
            <a:cxnSpLocks/>
          </p:cNvCxnSpPr>
          <p:nvPr/>
        </p:nvCxnSpPr>
        <p:spPr>
          <a:xfrm>
            <a:off x="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10EBFBF-44BB-14DC-0A23-49009847694A}"/>
              </a:ext>
            </a:extLst>
          </p:cNvPr>
          <p:cNvCxnSpPr>
            <a:cxnSpLocks/>
          </p:cNvCxnSpPr>
          <p:nvPr/>
        </p:nvCxnSpPr>
        <p:spPr>
          <a:xfrm>
            <a:off x="8592000" y="375919"/>
            <a:ext cx="360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9EC4F09-A0E6-0EDB-258B-56CC4115A533}"/>
              </a:ext>
            </a:extLst>
          </p:cNvPr>
          <p:cNvSpPr txBox="1"/>
          <p:nvPr/>
        </p:nvSpPr>
        <p:spPr>
          <a:xfrm>
            <a:off x="281548" y="648208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21AB13-F4BE-E9C2-927B-E9203801EA80}"/>
              </a:ext>
            </a:extLst>
          </p:cNvPr>
          <p:cNvSpPr txBox="1"/>
          <p:nvPr/>
        </p:nvSpPr>
        <p:spPr>
          <a:xfrm>
            <a:off x="8310452" y="648866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Andrea Spinelli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EBCBB18-9924-83D1-4016-7425E7472158}"/>
              </a:ext>
            </a:extLst>
          </p:cNvPr>
          <p:cNvSpPr txBox="1"/>
          <p:nvPr/>
        </p:nvSpPr>
        <p:spPr>
          <a:xfrm>
            <a:off x="8310452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Addestramento dei modelli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F7113E7-A31F-C6B6-EB94-2AB1C596AE3F}"/>
              </a:ext>
            </a:extLst>
          </p:cNvPr>
          <p:cNvSpPr txBox="1"/>
          <p:nvPr/>
        </p:nvSpPr>
        <p:spPr>
          <a:xfrm>
            <a:off x="281549" y="-6587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3 – Costruzione della classe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F1850A8-4F04-8B7F-DFEB-9CE9D17A2F9F}"/>
              </a:ext>
            </a:extLst>
          </p:cNvPr>
          <p:cNvSpPr txBox="1"/>
          <p:nvPr/>
        </p:nvSpPr>
        <p:spPr>
          <a:xfrm>
            <a:off x="281542" y="1195666"/>
            <a:ext cx="1162890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 i sotto-problemi 6. e 7. si è implementato il metodo 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__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train_models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()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 il quale si occupa di confrontare diversi </a:t>
            </a:r>
            <a:r>
              <a:rPr lang="it-IT" sz="1600" baseline="30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[6]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modelli (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LinearSVC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LogisticRegression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RandomForestClassifier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della libreria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scikit-learn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per individuare il miglior classificatore per il rilevamento immagini fake. Il metodo opera nel seguente modo:</a:t>
            </a:r>
          </a:p>
          <a:p>
            <a:pPr marL="355600" lvl="2" indent="-3556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 le liste di iper-parametri e un dizionario del dataset suddiviso per ciascun metodo.</a:t>
            </a:r>
          </a:p>
          <a:p>
            <a:pPr marL="355600" lvl="2" indent="-3556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 ogni combinazione degli iper-parametri (modello, standardizzazione e metodo LBP), addestra un classificatore.</a:t>
            </a:r>
          </a:p>
          <a:p>
            <a:pPr marL="355600" lvl="2" indent="-3556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Durante l’addestramento di ciascun modello verifica se l’accuratezza del modello attuale è migliore rispetto a quello precedente, se così fosse allora salva il modello in 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model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i suoi rispettivi iper-parametri  in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params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55600" lvl="2" indent="-3556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 specificato, salva i risultati di tutti i modelli in un CSV.</a:t>
            </a:r>
          </a:p>
          <a:p>
            <a:pPr marL="355600" lvl="2" indent="-355600" algn="just">
              <a:spcAft>
                <a:spcPts val="600"/>
              </a:spcAft>
              <a:buFont typeface="+mj-lt"/>
              <a:buAutoNum type="arabicPeriod"/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 specificato, valuta il miglior modello anche sul test set mostrando l’accuratezza e la matrice di confusione.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604081-541A-6B4A-46E4-A5DCE9B7BFC6}"/>
              </a:ext>
            </a:extLst>
          </p:cNvPr>
          <p:cNvSpPr txBox="1"/>
          <p:nvPr/>
        </p:nvSpPr>
        <p:spPr>
          <a:xfrm>
            <a:off x="281547" y="738665"/>
            <a:ext cx="11628903" cy="4570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</p:spPr>
        <p:txBody>
          <a:bodyPr wrap="square" tIns="36000" bIns="9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train_models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0DCA24-6DEF-8825-4BFC-7AF5B0660CAC}"/>
              </a:ext>
            </a:extLst>
          </p:cNvPr>
          <p:cNvSpPr txBox="1"/>
          <p:nvPr/>
        </p:nvSpPr>
        <p:spPr>
          <a:xfrm>
            <a:off x="281548" y="4345712"/>
            <a:ext cx="1162890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Questo ultimo metodo si occupa di verificare se un’immagine sia reale o fake rispetto il miglior modello estratto. </a:t>
            </a:r>
          </a:p>
          <a:p>
            <a:pPr algn="just">
              <a:spcAft>
                <a:spcPts val="600"/>
              </a:spcAft>
            </a:pP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 il modello non è addestrato richiamerà il metodo 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__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train_models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()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 dopodiché effettuerà le stesse operazioni di </a:t>
            </a:r>
            <a:r>
              <a:rPr lang="it-IT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</a:t>
            </a:r>
            <a:r>
              <a:rPr lang="it-IT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-elaborazione dell’immagine data a parametro prima di darla in input al modello.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A04442-BC58-3115-8C51-FCCE577EB6E1}"/>
              </a:ext>
            </a:extLst>
          </p:cNvPr>
          <p:cNvSpPr txBox="1"/>
          <p:nvPr/>
        </p:nvSpPr>
        <p:spPr>
          <a:xfrm>
            <a:off x="281548" y="3888711"/>
            <a:ext cx="11628903" cy="4570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</p:spPr>
        <p:txBody>
          <a:bodyPr wrap="square" tIns="36000" bIns="9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test_model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self,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it-IT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it-IT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81340420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TM04033927[[fn=Evento]]</Template>
  <TotalTime>4010</TotalTime>
  <Words>2541</Words>
  <Application>Microsoft Office PowerPoint</Application>
  <PresentationFormat>Widescreen</PresentationFormat>
  <Paragraphs>193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Aptos</vt:lpstr>
      <vt:lpstr>Arial</vt:lpstr>
      <vt:lpstr>Cambria</vt:lpstr>
      <vt:lpstr>Consolas</vt:lpstr>
      <vt:lpstr>Grandview Display</vt:lpstr>
      <vt:lpstr>DashVTI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Argonaut Astra</dc:creator>
  <cp:lastModifiedBy>ANDREA SPINELLI</cp:lastModifiedBy>
  <cp:revision>43</cp:revision>
  <dcterms:created xsi:type="dcterms:W3CDTF">2025-04-02T14:45:54Z</dcterms:created>
  <dcterms:modified xsi:type="dcterms:W3CDTF">2025-06-04T16:00:49Z</dcterms:modified>
</cp:coreProperties>
</file>