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59" r:id="rId4"/>
    <p:sldId id="271" r:id="rId5"/>
    <p:sldId id="272" r:id="rId6"/>
    <p:sldId id="266" r:id="rId7"/>
    <p:sldId id="274" r:id="rId8"/>
    <p:sldId id="269" r:id="rId9"/>
    <p:sldId id="273" r:id="rId10"/>
    <p:sldId id="275" r:id="rId11"/>
    <p:sldId id="27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5441" autoAdjust="0"/>
  </p:normalViewPr>
  <p:slideViewPr>
    <p:cSldViewPr snapToGrid="0">
      <p:cViewPr>
        <p:scale>
          <a:sx n="73" d="100"/>
          <a:sy n="73" d="100"/>
        </p:scale>
        <p:origin x="-400" y="-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D3C087-7D7C-4A3A-806D-69A20DECCB3E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EEC0EB-6609-42FB-8995-1E1575298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682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4E8EFF-BD10-447A-9767-B39BEDD3BEA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3823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4E8EFF-BD10-447A-9767-B39BEDD3BEA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9956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4E8EFF-BD10-447A-9767-B39BEDD3BEA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880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B9C91-3A1F-4FAA-874D-41AD7BB1A89B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5F32-537F-4D10-A4F8-CBE8C4BB2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313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B9C91-3A1F-4FAA-874D-41AD7BB1A89B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5F32-537F-4D10-A4F8-CBE8C4BB2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471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B9C91-3A1F-4FAA-874D-41AD7BB1A89B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5F32-537F-4D10-A4F8-CBE8C4BB2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719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B9C91-3A1F-4FAA-874D-41AD7BB1A89B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5F32-537F-4D10-A4F8-CBE8C4BB2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29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B9C91-3A1F-4FAA-874D-41AD7BB1A89B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5F32-537F-4D10-A4F8-CBE8C4BB2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332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B9C91-3A1F-4FAA-874D-41AD7BB1A89B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5F32-537F-4D10-A4F8-CBE8C4BB2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250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B9C91-3A1F-4FAA-874D-41AD7BB1A89B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5F32-537F-4D10-A4F8-CBE8C4BB2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097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B9C91-3A1F-4FAA-874D-41AD7BB1A89B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5F32-537F-4D10-A4F8-CBE8C4BB2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610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B9C91-3A1F-4FAA-874D-41AD7BB1A89B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5F32-537F-4D10-A4F8-CBE8C4BB2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095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B9C91-3A1F-4FAA-874D-41AD7BB1A89B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5F32-537F-4D10-A4F8-CBE8C4BB2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706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B9C91-3A1F-4FAA-874D-41AD7BB1A89B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5F32-537F-4D10-A4F8-CBE8C4BB2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14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B9C91-3A1F-4FAA-874D-41AD7BB1A89B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55F32-537F-4D10-A4F8-CBE8C4BB2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589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5679" y="1161798"/>
            <a:ext cx="10535478" cy="3946594"/>
          </a:xfrm>
        </p:spPr>
        <p:txBody>
          <a:bodyPr>
            <a:normAutofit/>
          </a:bodyPr>
          <a:lstStyle/>
          <a:p>
            <a:r>
              <a:rPr lang="en-US" sz="8000" b="1" dirty="0">
                <a:solidFill>
                  <a:srgbClr val="FF0000"/>
                </a:solidFill>
                <a:latin typeface="Baskerville Old Face" panose="02020602080505020303" pitchFamily="18" charset="0"/>
              </a:rPr>
              <a:t>PYTHON </a:t>
            </a:r>
            <a:r>
              <a:rPr lang="en-US" sz="8000" b="1" dirty="0" smtClean="0">
                <a:solidFill>
                  <a:srgbClr val="FF0000"/>
                </a:solidFill>
                <a:latin typeface="Baskerville Old Face" panose="02020602080505020303" pitchFamily="18" charset="0"/>
              </a:rPr>
              <a:t>RIDE </a:t>
            </a:r>
            <a:r>
              <a:rPr lang="en-US" b="1" i="1" dirty="0">
                <a:solidFill>
                  <a:srgbClr val="FF0000"/>
                </a:solidFill>
                <a:latin typeface="Baskerville Old Face" panose="02020602080505020303" pitchFamily="18" charset="0"/>
              </a:rPr>
              <a:t/>
            </a:r>
            <a:br>
              <a:rPr lang="en-US" b="1" i="1" dirty="0">
                <a:solidFill>
                  <a:srgbClr val="FF0000"/>
                </a:solidFill>
                <a:latin typeface="Baskerville Old Face" panose="02020602080505020303" pitchFamily="18" charset="0"/>
              </a:rPr>
            </a:br>
            <a:r>
              <a:rPr lang="en-US" sz="3600" b="1" dirty="0">
                <a:solidFill>
                  <a:srgbClr val="00B050"/>
                </a:solidFill>
                <a:latin typeface="Baskerville Old Face" panose="02020602080505020303" pitchFamily="18" charset="0"/>
              </a:rPr>
              <a:t>Job Oriented Training with Real Time</a:t>
            </a:r>
            <a:br>
              <a:rPr lang="en-US" sz="3600" b="1" dirty="0">
                <a:solidFill>
                  <a:srgbClr val="00B050"/>
                </a:solidFill>
                <a:latin typeface="Baskerville Old Face" panose="02020602080505020303" pitchFamily="18" charset="0"/>
              </a:rPr>
            </a:b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dirty="0">
                <a:solidFill>
                  <a:srgbClr val="0070C0"/>
                </a:solidFill>
              </a:rPr>
              <a:t>Mobile : </a:t>
            </a:r>
            <a:r>
              <a:rPr lang="en-US" sz="1600" dirty="0" smtClean="0">
                <a:solidFill>
                  <a:srgbClr val="0070C0"/>
                </a:solidFill>
              </a:rPr>
              <a:t>+91-8074381726         </a:t>
            </a:r>
            <a:r>
              <a:rPr lang="en-US" sz="1600" dirty="0">
                <a:solidFill>
                  <a:srgbClr val="0070C0"/>
                </a:solidFill>
              </a:rPr>
              <a:t>pythonworld111@gmail.com</a:t>
            </a:r>
            <a:r>
              <a:rPr lang="en-US" dirty="0"/>
              <a:t/>
            </a:r>
            <a:br>
              <a:rPr lang="en-US" dirty="0"/>
            </a:br>
            <a:endParaRPr lang="en-US" sz="2700" b="1" dirty="0">
              <a:solidFill>
                <a:schemeClr val="accent5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140148" y="378372"/>
            <a:ext cx="4209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                </a:t>
            </a:r>
          </a:p>
          <a:p>
            <a:r>
              <a:rPr lang="en-US" dirty="0">
                <a:solidFill>
                  <a:schemeClr val="accent6"/>
                </a:solidFill>
              </a:rPr>
              <a:t>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993494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B56CF30-BF4B-4890-952B-F42751F6D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Real Time Batch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5D9B3C9-F533-43E1-A706-F34F7BA76B0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About </a:t>
            </a:r>
            <a:r>
              <a:rPr lang="en-US" b="1" dirty="0">
                <a:solidFill>
                  <a:srgbClr val="0070C0"/>
                </a:solidFill>
              </a:rPr>
              <a:t>Project</a:t>
            </a:r>
            <a:r>
              <a:rPr lang="en-US" dirty="0">
                <a:solidFill>
                  <a:srgbClr val="0070C0"/>
                </a:solidFill>
              </a:rPr>
              <a:t> and </a:t>
            </a:r>
            <a:r>
              <a:rPr lang="en-US" b="1" dirty="0">
                <a:solidFill>
                  <a:srgbClr val="0070C0"/>
                </a:solidFill>
              </a:rPr>
              <a:t>roles</a:t>
            </a:r>
            <a:r>
              <a:rPr lang="en-US" dirty="0">
                <a:solidFill>
                  <a:srgbClr val="0070C0"/>
                </a:solidFill>
              </a:rPr>
              <a:t> and responsibilities</a:t>
            </a:r>
          </a:p>
          <a:p>
            <a:r>
              <a:rPr lang="en-US" b="1" dirty="0">
                <a:solidFill>
                  <a:srgbClr val="0070C0"/>
                </a:solidFill>
              </a:rPr>
              <a:t>Git</a:t>
            </a:r>
            <a:r>
              <a:rPr lang="en-US" dirty="0">
                <a:solidFill>
                  <a:srgbClr val="0070C0"/>
                </a:solidFill>
              </a:rPr>
              <a:t>(Version Control Toll)</a:t>
            </a:r>
          </a:p>
          <a:p>
            <a:r>
              <a:rPr lang="en-US" dirty="0">
                <a:solidFill>
                  <a:srgbClr val="0070C0"/>
                </a:solidFill>
              </a:rPr>
              <a:t>Bug Tools </a:t>
            </a:r>
            <a:r>
              <a:rPr lang="en-US" b="1" dirty="0">
                <a:solidFill>
                  <a:srgbClr val="0070C0"/>
                </a:solidFill>
              </a:rPr>
              <a:t>JIRA</a:t>
            </a:r>
          </a:p>
          <a:p>
            <a:r>
              <a:rPr lang="en-US" b="1" dirty="0">
                <a:solidFill>
                  <a:srgbClr val="0070C0"/>
                </a:solidFill>
              </a:rPr>
              <a:t>Test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b="1" dirty="0">
                <a:solidFill>
                  <a:srgbClr val="0070C0"/>
                </a:solidFill>
              </a:rPr>
              <a:t>Management</a:t>
            </a:r>
            <a:r>
              <a:rPr lang="en-US" dirty="0">
                <a:solidFill>
                  <a:srgbClr val="0070C0"/>
                </a:solidFill>
              </a:rPr>
              <a:t> toll</a:t>
            </a:r>
          </a:p>
          <a:p>
            <a:r>
              <a:rPr lang="en-US" dirty="0">
                <a:solidFill>
                  <a:srgbClr val="0070C0"/>
                </a:solidFill>
              </a:rPr>
              <a:t>Project </a:t>
            </a:r>
            <a:r>
              <a:rPr lang="en-US" b="1" dirty="0">
                <a:solidFill>
                  <a:srgbClr val="0070C0"/>
                </a:solidFill>
              </a:rPr>
              <a:t>Directory</a:t>
            </a:r>
            <a:r>
              <a:rPr lang="en-US" dirty="0">
                <a:solidFill>
                  <a:srgbClr val="0070C0"/>
                </a:solidFill>
              </a:rPr>
              <a:t> Structure</a:t>
            </a:r>
          </a:p>
          <a:p>
            <a:r>
              <a:rPr lang="en-US" dirty="0">
                <a:solidFill>
                  <a:srgbClr val="0070C0"/>
                </a:solidFill>
              </a:rPr>
              <a:t>About tools (</a:t>
            </a:r>
            <a:r>
              <a:rPr lang="en-US" b="1" dirty="0">
                <a:solidFill>
                  <a:srgbClr val="0070C0"/>
                </a:solidFill>
              </a:rPr>
              <a:t>putty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b="1" dirty="0">
                <a:solidFill>
                  <a:srgbClr val="0070C0"/>
                </a:solidFill>
              </a:rPr>
              <a:t>postman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b="1" dirty="0" err="1">
                <a:solidFill>
                  <a:srgbClr val="0070C0"/>
                </a:solidFill>
              </a:rPr>
              <a:t>Winscp</a:t>
            </a:r>
            <a:r>
              <a:rPr lang="en-US" dirty="0">
                <a:solidFill>
                  <a:srgbClr val="0070C0"/>
                </a:solidFill>
              </a:rPr>
              <a:t>)</a:t>
            </a:r>
          </a:p>
          <a:p>
            <a:r>
              <a:rPr lang="en-US" dirty="0">
                <a:solidFill>
                  <a:srgbClr val="0070C0"/>
                </a:solidFill>
              </a:rPr>
              <a:t>Basic commands(ping, ifconfig, ipconfig, </a:t>
            </a:r>
            <a:r>
              <a:rPr lang="en-US" dirty="0" err="1">
                <a:solidFill>
                  <a:srgbClr val="0070C0"/>
                </a:solidFill>
              </a:rPr>
              <a:t>ssh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scp</a:t>
            </a:r>
            <a:r>
              <a:rPr lang="en-US" dirty="0">
                <a:solidFill>
                  <a:srgbClr val="0070C0"/>
                </a:solidFill>
              </a:rPr>
              <a:t>)</a:t>
            </a:r>
          </a:p>
          <a:p>
            <a:r>
              <a:rPr lang="en-US" dirty="0">
                <a:solidFill>
                  <a:srgbClr val="0070C0"/>
                </a:solidFill>
              </a:rPr>
              <a:t>API testing with postman tool</a:t>
            </a:r>
          </a:p>
          <a:p>
            <a:r>
              <a:rPr lang="en-US" dirty="0">
                <a:solidFill>
                  <a:srgbClr val="0070C0"/>
                </a:solidFill>
              </a:rPr>
              <a:t>About payroll company, client, Buyout and notice period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6D4DD00-8941-47FB-BEBA-BBF175D97C6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Mails</a:t>
            </a:r>
            <a:r>
              <a:rPr lang="en-US" dirty="0">
                <a:solidFill>
                  <a:srgbClr val="0070C0"/>
                </a:solidFill>
              </a:rPr>
              <a:t> and chat</a:t>
            </a:r>
          </a:p>
          <a:p>
            <a:r>
              <a:rPr lang="en-US" dirty="0">
                <a:solidFill>
                  <a:srgbClr val="0070C0"/>
                </a:solidFill>
              </a:rPr>
              <a:t>Document for Basic </a:t>
            </a:r>
            <a:r>
              <a:rPr lang="en-US" b="1" dirty="0">
                <a:solidFill>
                  <a:srgbClr val="0070C0"/>
                </a:solidFill>
              </a:rPr>
              <a:t>Linux</a:t>
            </a:r>
            <a:r>
              <a:rPr lang="en-US" dirty="0">
                <a:solidFill>
                  <a:srgbClr val="0070C0"/>
                </a:solidFill>
              </a:rPr>
              <a:t> Commands and </a:t>
            </a:r>
            <a:r>
              <a:rPr lang="en-US" b="1" dirty="0">
                <a:solidFill>
                  <a:srgbClr val="0070C0"/>
                </a:solidFill>
              </a:rPr>
              <a:t>MYSQL</a:t>
            </a:r>
            <a:r>
              <a:rPr lang="en-US" dirty="0">
                <a:solidFill>
                  <a:srgbClr val="0070C0"/>
                </a:solidFill>
              </a:rPr>
              <a:t> DB</a:t>
            </a:r>
          </a:p>
          <a:p>
            <a:r>
              <a:rPr lang="en-US" dirty="0">
                <a:solidFill>
                  <a:srgbClr val="0070C0"/>
                </a:solidFill>
              </a:rPr>
              <a:t>Document for Testing concepts SDLC, TDLC and Bug life cycle</a:t>
            </a:r>
          </a:p>
          <a:p>
            <a:r>
              <a:rPr lang="en-US" dirty="0">
                <a:solidFill>
                  <a:srgbClr val="0070C0"/>
                </a:solidFill>
              </a:rPr>
              <a:t>Resume Preparation </a:t>
            </a:r>
          </a:p>
          <a:p>
            <a:r>
              <a:rPr lang="en-US" b="1" dirty="0">
                <a:solidFill>
                  <a:srgbClr val="0070C0"/>
                </a:solidFill>
              </a:rPr>
              <a:t>Interview Questions Topic-wise</a:t>
            </a:r>
          </a:p>
          <a:p>
            <a:r>
              <a:rPr lang="en-US" b="1" dirty="0">
                <a:solidFill>
                  <a:srgbClr val="0070C0"/>
                </a:solidFill>
              </a:rPr>
              <a:t>Technical</a:t>
            </a:r>
            <a:r>
              <a:rPr lang="en-US" dirty="0">
                <a:solidFill>
                  <a:srgbClr val="0070C0"/>
                </a:solidFill>
              </a:rPr>
              <a:t> Interview Questions.</a:t>
            </a:r>
          </a:p>
          <a:p>
            <a:r>
              <a:rPr lang="en-US" b="1" dirty="0">
                <a:solidFill>
                  <a:srgbClr val="0070C0"/>
                </a:solidFill>
              </a:rPr>
              <a:t>Manager</a:t>
            </a:r>
            <a:r>
              <a:rPr lang="en-US" dirty="0">
                <a:solidFill>
                  <a:srgbClr val="0070C0"/>
                </a:solidFill>
              </a:rPr>
              <a:t> Interview Questions</a:t>
            </a:r>
          </a:p>
          <a:p>
            <a:r>
              <a:rPr lang="en-US" b="1" dirty="0">
                <a:solidFill>
                  <a:srgbClr val="0070C0"/>
                </a:solidFill>
              </a:rPr>
              <a:t>HR</a:t>
            </a:r>
            <a:r>
              <a:rPr lang="en-US" dirty="0">
                <a:solidFill>
                  <a:srgbClr val="0070C0"/>
                </a:solidFill>
              </a:rPr>
              <a:t> Interview Questions.</a:t>
            </a:r>
          </a:p>
          <a:p>
            <a:r>
              <a:rPr lang="en-US" b="1" dirty="0">
                <a:solidFill>
                  <a:srgbClr val="0070C0"/>
                </a:solidFill>
              </a:rPr>
              <a:t>Mock Interview every day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539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5308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rgbClr val="FF0000"/>
                </a:solidFill>
                <a:latin typeface="Baskerville Old Face" panose="02020602080505020303" pitchFamily="18" charset="0"/>
              </a:rPr>
              <a:t>			</a:t>
            </a:r>
            <a:r>
              <a:rPr lang="en-US" sz="8000" b="1" dirty="0">
                <a:solidFill>
                  <a:srgbClr val="FF0000"/>
                </a:solidFill>
                <a:latin typeface="Baskerville Old Face" panose="02020602080505020303" pitchFamily="18" charset="0"/>
              </a:rPr>
              <a:t>Student</a:t>
            </a:r>
            <a:r>
              <a:rPr lang="en-US" sz="6000" b="1" dirty="0">
                <a:solidFill>
                  <a:srgbClr val="FF0000"/>
                </a:solidFill>
                <a:latin typeface="Baskerville Old Face" panose="02020602080505020303" pitchFamily="18" charset="0"/>
              </a:rPr>
              <a:t>  </a:t>
            </a:r>
            <a:r>
              <a:rPr lang="en-US" sz="6600" b="1" dirty="0">
                <a:solidFill>
                  <a:srgbClr val="00B050"/>
                </a:solidFill>
                <a:latin typeface="Arial Nova Light" panose="020B0304020202020204" pitchFamily="34" charset="0"/>
              </a:rPr>
              <a:t>?</a:t>
            </a:r>
            <a:endParaRPr lang="en-US" sz="66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3602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70C0"/>
                </a:solidFill>
              </a:rPr>
              <a:t>   Does python is difficult to learn 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70C0"/>
                </a:solidFill>
              </a:rPr>
              <a:t>   Is any prior coding knowledge is required to learn python 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70C0"/>
                </a:solidFill>
              </a:rPr>
              <a:t>   Will you cover Realtime concepts and resume preparation 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70C0"/>
                </a:solidFill>
              </a:rPr>
              <a:t>   Can you provide Experience required documents 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70C0"/>
                </a:solidFill>
              </a:rPr>
              <a:t>   Can you provide support after getting job 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70C0"/>
                </a:solidFill>
              </a:rPr>
              <a:t>   How will be the interview calls after completing course 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70C0"/>
                </a:solidFill>
              </a:rPr>
              <a:t>   Can I expect calls for 2 Years 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70C0"/>
                </a:solidFill>
              </a:rPr>
              <a:t>   Can I attend classes for next batch if I miss some classes ?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4633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7145"/>
          </a:xfrm>
        </p:spPr>
        <p:txBody>
          <a:bodyPr>
            <a:normAutofit/>
          </a:bodyPr>
          <a:lstStyle/>
          <a:p>
            <a:pPr marL="228600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5834"/>
            <a:ext cx="10515600" cy="4821129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What is Python</a:t>
            </a:r>
          </a:p>
          <a:p>
            <a:r>
              <a:rPr lang="en-US" b="1" dirty="0">
                <a:solidFill>
                  <a:srgbClr val="0070C0"/>
                </a:solidFill>
              </a:rPr>
              <a:t>Why Python</a:t>
            </a:r>
          </a:p>
          <a:p>
            <a:r>
              <a:rPr lang="en-US" b="1" dirty="0">
                <a:solidFill>
                  <a:srgbClr val="0070C0"/>
                </a:solidFill>
              </a:rPr>
              <a:t>Where Python</a:t>
            </a:r>
          </a:p>
          <a:p>
            <a:r>
              <a:rPr lang="en-US" b="1" dirty="0">
                <a:solidFill>
                  <a:srgbClr val="0070C0"/>
                </a:solidFill>
              </a:rPr>
              <a:t>Python Course</a:t>
            </a:r>
          </a:p>
          <a:p>
            <a:r>
              <a:rPr lang="en-US" b="1" dirty="0">
                <a:solidFill>
                  <a:srgbClr val="0070C0"/>
                </a:solidFill>
              </a:rPr>
              <a:t>Robot Framework</a:t>
            </a:r>
          </a:p>
          <a:p>
            <a:r>
              <a:rPr lang="en-US" b="1" dirty="0">
                <a:solidFill>
                  <a:srgbClr val="0070C0"/>
                </a:solidFill>
              </a:rPr>
              <a:t>Selenium </a:t>
            </a:r>
          </a:p>
          <a:p>
            <a:r>
              <a:rPr lang="en-US" b="1" dirty="0">
                <a:solidFill>
                  <a:srgbClr val="0070C0"/>
                </a:solidFill>
              </a:rPr>
              <a:t>Rest </a:t>
            </a:r>
            <a:r>
              <a:rPr lang="en-US" b="1" dirty="0" smtClean="0">
                <a:solidFill>
                  <a:srgbClr val="0070C0"/>
                </a:solidFill>
              </a:rPr>
              <a:t>API</a:t>
            </a:r>
            <a:endParaRPr lang="en-US" b="1" dirty="0">
              <a:solidFill>
                <a:srgbClr val="0070C0"/>
              </a:solidFill>
            </a:endParaRPr>
          </a:p>
          <a:p>
            <a:r>
              <a:rPr lang="en-US" b="1" dirty="0" smtClean="0">
                <a:solidFill>
                  <a:srgbClr val="0070C0"/>
                </a:solidFill>
              </a:rPr>
              <a:t>IMP </a:t>
            </a:r>
            <a:r>
              <a:rPr lang="en-US" b="1" dirty="0">
                <a:solidFill>
                  <a:srgbClr val="0070C0"/>
                </a:solidFill>
              </a:rPr>
              <a:t>Interview Questions</a:t>
            </a:r>
          </a:p>
          <a:p>
            <a:r>
              <a:rPr lang="en-US" b="1" dirty="0">
                <a:solidFill>
                  <a:srgbClr val="0070C0"/>
                </a:solidFill>
              </a:rPr>
              <a:t>Mock Interview</a:t>
            </a:r>
          </a:p>
          <a:p>
            <a:r>
              <a:rPr lang="en-US" b="1" dirty="0">
                <a:solidFill>
                  <a:srgbClr val="0070C0"/>
                </a:solidFill>
              </a:rPr>
              <a:t>Real Time Batch</a:t>
            </a:r>
          </a:p>
          <a:p>
            <a:endParaRPr lang="en-US" b="1" dirty="0">
              <a:solidFill>
                <a:srgbClr val="0070C0"/>
              </a:solidFill>
            </a:endParaRPr>
          </a:p>
          <a:p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014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What is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70355"/>
          </a:xfrm>
        </p:spPr>
        <p:txBody>
          <a:bodyPr>
            <a:normAutofit fontScale="925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 High-level general-purpose Programing language</a:t>
            </a:r>
          </a:p>
          <a:p>
            <a:pPr marL="228600" lvl="1">
              <a:spcBef>
                <a:spcPts val="1000"/>
              </a:spcBef>
            </a:pP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sz="2800" b="1" dirty="0">
                <a:solidFill>
                  <a:srgbClr val="0070C0"/>
                </a:solidFill>
              </a:rPr>
              <a:t>Interpreted Language </a:t>
            </a:r>
          </a:p>
          <a:p>
            <a:pPr marL="228600" lvl="1">
              <a:spcBef>
                <a:spcPts val="1000"/>
              </a:spcBef>
            </a:pPr>
            <a:r>
              <a:rPr lang="en-US" sz="2800" b="1" dirty="0">
                <a:solidFill>
                  <a:srgbClr val="0070C0"/>
                </a:solidFill>
              </a:rPr>
              <a:t>Developed by Guido Van Rossum in 1989 </a:t>
            </a:r>
            <a:r>
              <a:rPr lang="en-US" dirty="0"/>
              <a:t> </a:t>
            </a:r>
            <a:r>
              <a:rPr lang="en-US" sz="2800" b="1" dirty="0">
                <a:solidFill>
                  <a:srgbClr val="0070C0"/>
                </a:solidFill>
              </a:rPr>
              <a:t>and first released in 1991</a:t>
            </a:r>
          </a:p>
          <a:p>
            <a:pPr marL="228600" lvl="1">
              <a:spcBef>
                <a:spcPts val="1000"/>
              </a:spcBef>
            </a:pPr>
            <a:r>
              <a:rPr lang="en-US" sz="2800" b="1" dirty="0">
                <a:solidFill>
                  <a:srgbClr val="0070C0"/>
                </a:solidFill>
              </a:rPr>
              <a:t>Taken Python name from “Monty Python’s Flying Circus “ comedy show</a:t>
            </a:r>
          </a:p>
          <a:p>
            <a:pPr marL="228600" lvl="1">
              <a:spcBef>
                <a:spcPts val="1000"/>
              </a:spcBef>
            </a:pPr>
            <a:r>
              <a:rPr lang="en-US" sz="2800" b="1" dirty="0">
                <a:solidFill>
                  <a:srgbClr val="0070C0"/>
                </a:solidFill>
              </a:rPr>
              <a:t>Borrowed features from</a:t>
            </a:r>
          </a:p>
          <a:p>
            <a:pPr marL="685800" lvl="2">
              <a:spcBef>
                <a:spcPts val="1000"/>
              </a:spcBef>
            </a:pPr>
            <a:r>
              <a:rPr lang="en-US" sz="2400" b="1" dirty="0">
                <a:solidFill>
                  <a:srgbClr val="7030A0"/>
                </a:solidFill>
              </a:rPr>
              <a:t>Functional Programing from C</a:t>
            </a:r>
          </a:p>
          <a:p>
            <a:pPr marL="685800" lvl="2">
              <a:spcBef>
                <a:spcPts val="1000"/>
              </a:spcBef>
            </a:pPr>
            <a:r>
              <a:rPr lang="en-US" sz="2400" b="1" dirty="0">
                <a:solidFill>
                  <a:srgbClr val="7030A0"/>
                </a:solidFill>
              </a:rPr>
              <a:t>OOP from C++</a:t>
            </a:r>
          </a:p>
          <a:p>
            <a:pPr marL="685800" lvl="2">
              <a:spcBef>
                <a:spcPts val="1000"/>
              </a:spcBef>
            </a:pPr>
            <a:r>
              <a:rPr lang="en-US" sz="2400" b="1" dirty="0">
                <a:solidFill>
                  <a:srgbClr val="7030A0"/>
                </a:solidFill>
              </a:rPr>
              <a:t>Scripting from Perl and Shell script</a:t>
            </a:r>
          </a:p>
          <a:p>
            <a:pPr marL="685800" lvl="2">
              <a:spcBef>
                <a:spcPts val="1000"/>
              </a:spcBef>
            </a:pPr>
            <a:r>
              <a:rPr lang="en-US" sz="2400" b="1" dirty="0">
                <a:solidFill>
                  <a:srgbClr val="7030A0"/>
                </a:solidFill>
              </a:rPr>
              <a:t>Modular from Modula 3</a:t>
            </a:r>
          </a:p>
          <a:p>
            <a:pPr marL="685800" lvl="2">
              <a:spcBef>
                <a:spcPts val="1000"/>
              </a:spcBef>
            </a:pPr>
            <a:r>
              <a:rPr lang="en-US" sz="2400" b="1" dirty="0">
                <a:solidFill>
                  <a:srgbClr val="7030A0"/>
                </a:solidFill>
              </a:rPr>
              <a:t>Syntax from C and ABC Language </a:t>
            </a:r>
          </a:p>
          <a:p>
            <a:pPr marL="228600" lvl="1">
              <a:spcBef>
                <a:spcPts val="1000"/>
              </a:spcBef>
            </a:pPr>
            <a:endParaRPr lang="en-US" sz="2800" b="1" dirty="0">
              <a:solidFill>
                <a:srgbClr val="0070C0"/>
              </a:solidFill>
            </a:endParaRPr>
          </a:p>
          <a:p>
            <a:pPr marL="228600" lvl="1">
              <a:spcBef>
                <a:spcPts val="1000"/>
              </a:spcBef>
            </a:pPr>
            <a:endParaRPr lang="en-US" sz="2800" b="1" dirty="0">
              <a:solidFill>
                <a:srgbClr val="0070C0"/>
              </a:solidFill>
            </a:endParaRPr>
          </a:p>
          <a:p>
            <a:pPr marL="0" lvl="0" indent="0">
              <a:buNone/>
            </a:pP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9213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Why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Python is easy to learn and use</a:t>
            </a:r>
          </a:p>
          <a:p>
            <a:r>
              <a:rPr lang="en-US" dirty="0">
                <a:solidFill>
                  <a:srgbClr val="0070C0"/>
                </a:solidFill>
              </a:rPr>
              <a:t>Simple easy-to-use syntax</a:t>
            </a:r>
          </a:p>
          <a:p>
            <a:r>
              <a:rPr lang="en-US" dirty="0">
                <a:solidFill>
                  <a:srgbClr val="0070C0"/>
                </a:solidFill>
              </a:rPr>
              <a:t>Require lesser coding</a:t>
            </a:r>
          </a:p>
          <a:p>
            <a:r>
              <a:rPr lang="en-US" dirty="0">
                <a:solidFill>
                  <a:srgbClr val="0070C0"/>
                </a:solidFill>
              </a:rPr>
              <a:t>Interactive Shell </a:t>
            </a:r>
          </a:p>
          <a:p>
            <a:r>
              <a:rPr lang="en-US" dirty="0">
                <a:solidFill>
                  <a:srgbClr val="0070C0"/>
                </a:solidFill>
              </a:rPr>
              <a:t>Interpreted</a:t>
            </a:r>
          </a:p>
          <a:p>
            <a:r>
              <a:rPr lang="en-US" dirty="0">
                <a:solidFill>
                  <a:srgbClr val="0070C0"/>
                </a:solidFill>
              </a:rPr>
              <a:t>Modular</a:t>
            </a:r>
          </a:p>
          <a:p>
            <a:r>
              <a:rPr lang="en-US" dirty="0">
                <a:solidFill>
                  <a:srgbClr val="0070C0"/>
                </a:solidFill>
              </a:rPr>
              <a:t>Dynamic</a:t>
            </a:r>
          </a:p>
          <a:p>
            <a:r>
              <a:rPr lang="en-US" dirty="0">
                <a:solidFill>
                  <a:srgbClr val="0070C0"/>
                </a:solidFill>
              </a:rPr>
              <a:t>Object-oriented and  Packages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Portable</a:t>
            </a:r>
          </a:p>
          <a:p>
            <a:r>
              <a:rPr lang="en-US" dirty="0">
                <a:solidFill>
                  <a:srgbClr val="0070C0"/>
                </a:solidFill>
              </a:rPr>
              <a:t>High level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Automatic Memory Management.</a:t>
            </a:r>
          </a:p>
          <a:p>
            <a:r>
              <a:rPr lang="en-US" dirty="0">
                <a:solidFill>
                  <a:srgbClr val="0070C0"/>
                </a:solidFill>
              </a:rPr>
              <a:t>Well Defined Libraries and open-source Frameworks</a:t>
            </a:r>
          </a:p>
          <a:p>
            <a:r>
              <a:rPr lang="en-US" dirty="0">
                <a:solidFill>
                  <a:srgbClr val="0070C0"/>
                </a:solidFill>
              </a:rPr>
              <a:t>Compatible with Major Platforms</a:t>
            </a:r>
          </a:p>
          <a:p>
            <a:r>
              <a:rPr lang="en-US" dirty="0">
                <a:solidFill>
                  <a:srgbClr val="0070C0"/>
                </a:solidFill>
              </a:rPr>
              <a:t>Open Source </a:t>
            </a:r>
          </a:p>
        </p:txBody>
      </p:sp>
    </p:spTree>
    <p:extLst>
      <p:ext uri="{BB962C8B-B14F-4D97-AF65-F5344CB8AC3E}">
        <p14:creationId xmlns:p14="http://schemas.microsoft.com/office/powerpoint/2010/main" val="1722200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Where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70C0"/>
                </a:solidFill>
              </a:rPr>
              <a:t>Test frameworks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70C0"/>
                </a:solidFill>
              </a:rPr>
              <a:t>Automation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70C0"/>
                </a:solidFill>
              </a:rPr>
              <a:t>Graphical user interfaces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70C0"/>
                </a:solidFill>
              </a:rPr>
              <a:t>Multimedia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70C0"/>
                </a:solidFill>
              </a:rPr>
              <a:t>Documentation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70C0"/>
                </a:solidFill>
              </a:rPr>
              <a:t>System administration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70C0"/>
                </a:solidFill>
              </a:rPr>
              <a:t>Text processing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70C0"/>
                </a:solidFill>
              </a:rPr>
              <a:t>Image processing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1290" y="1825625"/>
            <a:ext cx="5181600" cy="4351338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Scientific and Numeric Applications </a:t>
            </a:r>
          </a:p>
          <a:p>
            <a:r>
              <a:rPr lang="en-US" dirty="0">
                <a:solidFill>
                  <a:srgbClr val="0070C0"/>
                </a:solidFill>
              </a:rPr>
              <a:t>Machine Learning</a:t>
            </a:r>
          </a:p>
          <a:p>
            <a:r>
              <a:rPr lang="en-US" dirty="0">
                <a:solidFill>
                  <a:srgbClr val="0070C0"/>
                </a:solidFill>
              </a:rPr>
              <a:t>Web Application</a:t>
            </a:r>
          </a:p>
          <a:p>
            <a:r>
              <a:rPr lang="en-US" dirty="0">
                <a:solidFill>
                  <a:srgbClr val="0070C0"/>
                </a:solidFill>
              </a:rPr>
              <a:t>Web scraping</a:t>
            </a:r>
          </a:p>
          <a:p>
            <a:r>
              <a:rPr lang="en-US" dirty="0">
                <a:solidFill>
                  <a:srgbClr val="0070C0"/>
                </a:solidFill>
              </a:rPr>
              <a:t>Desktop applications</a:t>
            </a:r>
          </a:p>
          <a:p>
            <a:r>
              <a:rPr lang="en-US" dirty="0">
                <a:solidFill>
                  <a:srgbClr val="0070C0"/>
                </a:solidFill>
              </a:rPr>
              <a:t>Database Access</a:t>
            </a:r>
          </a:p>
          <a:p>
            <a:r>
              <a:rPr lang="en-US" dirty="0">
                <a:solidFill>
                  <a:srgbClr val="0070C0"/>
                </a:solidFill>
              </a:rPr>
              <a:t>Embedded scripting language</a:t>
            </a:r>
          </a:p>
          <a:p>
            <a:r>
              <a:rPr lang="en-US" dirty="0">
                <a:solidFill>
                  <a:srgbClr val="0070C0"/>
                </a:solidFill>
              </a:rPr>
              <a:t>Network Programming</a:t>
            </a:r>
          </a:p>
        </p:txBody>
      </p:sp>
    </p:spTree>
    <p:extLst>
      <p:ext uri="{BB962C8B-B14F-4D97-AF65-F5344CB8AC3E}">
        <p14:creationId xmlns:p14="http://schemas.microsoft.com/office/powerpoint/2010/main" val="1351189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Python Basic and Advance Topics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Data Types</a:t>
            </a:r>
          </a:p>
          <a:p>
            <a:r>
              <a:rPr lang="en-US" dirty="0">
                <a:solidFill>
                  <a:srgbClr val="0070C0"/>
                </a:solidFill>
              </a:rPr>
              <a:t>Conditional Operations</a:t>
            </a:r>
          </a:p>
          <a:p>
            <a:r>
              <a:rPr lang="en-US" dirty="0">
                <a:solidFill>
                  <a:srgbClr val="0070C0"/>
                </a:solidFill>
              </a:rPr>
              <a:t>Loops</a:t>
            </a:r>
          </a:p>
          <a:p>
            <a:r>
              <a:rPr lang="en-US" dirty="0">
                <a:solidFill>
                  <a:srgbClr val="0070C0"/>
                </a:solidFill>
              </a:rPr>
              <a:t>Functions</a:t>
            </a:r>
          </a:p>
          <a:p>
            <a:r>
              <a:rPr lang="en-US" dirty="0">
                <a:solidFill>
                  <a:srgbClr val="0070C0"/>
                </a:solidFill>
              </a:rPr>
              <a:t>File Handling</a:t>
            </a:r>
          </a:p>
          <a:p>
            <a:r>
              <a:rPr lang="en-US" dirty="0">
                <a:solidFill>
                  <a:srgbClr val="0070C0"/>
                </a:solidFill>
              </a:rPr>
              <a:t>Regular Expressions</a:t>
            </a:r>
          </a:p>
          <a:p>
            <a:r>
              <a:rPr lang="en-US" dirty="0">
                <a:solidFill>
                  <a:srgbClr val="0070C0"/>
                </a:solidFill>
              </a:rPr>
              <a:t>Modules</a:t>
            </a:r>
          </a:p>
          <a:p>
            <a:r>
              <a:rPr lang="en-US" dirty="0">
                <a:solidFill>
                  <a:srgbClr val="0070C0"/>
                </a:solidFill>
              </a:rPr>
              <a:t>OOP</a:t>
            </a:r>
          </a:p>
          <a:p>
            <a:r>
              <a:rPr lang="en-US" dirty="0">
                <a:solidFill>
                  <a:srgbClr val="0070C0"/>
                </a:solidFill>
              </a:rPr>
              <a:t>Exceptions</a:t>
            </a:r>
          </a:p>
          <a:p>
            <a:r>
              <a:rPr lang="en-US" dirty="0">
                <a:solidFill>
                  <a:srgbClr val="0070C0"/>
                </a:solidFill>
              </a:rPr>
              <a:t>Packages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Iterators &amp; Generators </a:t>
            </a:r>
          </a:p>
          <a:p>
            <a:r>
              <a:rPr lang="en-US" dirty="0">
                <a:solidFill>
                  <a:srgbClr val="0070C0"/>
                </a:solidFill>
              </a:rPr>
              <a:t>Decorators</a:t>
            </a:r>
          </a:p>
          <a:p>
            <a:r>
              <a:rPr lang="en-US" dirty="0">
                <a:solidFill>
                  <a:srgbClr val="0070C0"/>
                </a:solidFill>
              </a:rPr>
              <a:t>Map, Filter, reduce and zip</a:t>
            </a:r>
          </a:p>
          <a:p>
            <a:r>
              <a:rPr lang="en-US" dirty="0">
                <a:solidFill>
                  <a:srgbClr val="0070C0"/>
                </a:solidFill>
              </a:rPr>
              <a:t>Lambda, List comprehension</a:t>
            </a:r>
          </a:p>
          <a:p>
            <a:r>
              <a:rPr lang="en-US" dirty="0">
                <a:solidFill>
                  <a:srgbClr val="0070C0"/>
                </a:solidFill>
              </a:rPr>
              <a:t>stdin and command line argument</a:t>
            </a:r>
          </a:p>
          <a:p>
            <a:r>
              <a:rPr lang="en-US" dirty="0">
                <a:solidFill>
                  <a:srgbClr val="0070C0"/>
                </a:solidFill>
              </a:rPr>
              <a:t>Predefine modules (Threading, </a:t>
            </a:r>
            <a:r>
              <a:rPr lang="en-US" dirty="0" err="1">
                <a:solidFill>
                  <a:srgbClr val="0070C0"/>
                </a:solidFill>
              </a:rPr>
              <a:t>paramiko,WMI,logging,requests,pytest,os,pymysql</a:t>
            </a:r>
            <a:r>
              <a:rPr lang="en-US" dirty="0">
                <a:solidFill>
                  <a:srgbClr val="0070C0"/>
                </a:solidFill>
              </a:rPr>
              <a:t>, random, json and pickle)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164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41F8B14-56CB-45F7-8837-C9B311B9C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Robot Framework Topics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A571294-674B-4860-9134-B3D8D9BCDD2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About Robot Framework</a:t>
            </a:r>
          </a:p>
          <a:p>
            <a:r>
              <a:rPr lang="en-US" dirty="0">
                <a:solidFill>
                  <a:srgbClr val="0070C0"/>
                </a:solidFill>
              </a:rPr>
              <a:t>Robot File Structure</a:t>
            </a:r>
          </a:p>
          <a:p>
            <a:r>
              <a:rPr lang="en-US" dirty="0">
                <a:solidFill>
                  <a:srgbClr val="0070C0"/>
                </a:solidFill>
              </a:rPr>
              <a:t>Variable operations</a:t>
            </a:r>
          </a:p>
          <a:p>
            <a:r>
              <a:rPr lang="en-US" dirty="0">
                <a:solidFill>
                  <a:srgbClr val="0070C0"/>
                </a:solidFill>
              </a:rPr>
              <a:t>Conditional Statements </a:t>
            </a:r>
          </a:p>
          <a:p>
            <a:r>
              <a:rPr lang="en-US" dirty="0">
                <a:solidFill>
                  <a:srgbClr val="0070C0"/>
                </a:solidFill>
              </a:rPr>
              <a:t>Loops</a:t>
            </a:r>
          </a:p>
          <a:p>
            <a:r>
              <a:rPr lang="en-US" dirty="0">
                <a:solidFill>
                  <a:srgbClr val="0070C0"/>
                </a:solidFill>
              </a:rPr>
              <a:t>Create Keywords </a:t>
            </a:r>
          </a:p>
          <a:p>
            <a:r>
              <a:rPr lang="en-US" dirty="0">
                <a:solidFill>
                  <a:srgbClr val="0070C0"/>
                </a:solidFill>
              </a:rPr>
              <a:t>Create and usage of Resource Files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70B17BC6-76D7-4C0C-A23F-342343FA5E0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Use Python functions in Robot File</a:t>
            </a:r>
          </a:p>
          <a:p>
            <a:r>
              <a:rPr lang="en-US" dirty="0">
                <a:solidFill>
                  <a:srgbClr val="0070C0"/>
                </a:solidFill>
              </a:rPr>
              <a:t>Resource and Library </a:t>
            </a:r>
          </a:p>
          <a:p>
            <a:r>
              <a:rPr lang="en-US" dirty="0">
                <a:solidFill>
                  <a:srgbClr val="0070C0"/>
                </a:solidFill>
              </a:rPr>
              <a:t>About Collections and Operating System and String Libraries </a:t>
            </a:r>
          </a:p>
          <a:p>
            <a:r>
              <a:rPr lang="en-US" dirty="0">
                <a:solidFill>
                  <a:srgbClr val="0070C0"/>
                </a:solidFill>
              </a:rPr>
              <a:t>Setup and Tear down section and Suite Setups </a:t>
            </a:r>
          </a:p>
          <a:p>
            <a:r>
              <a:rPr lang="en-US" dirty="0">
                <a:solidFill>
                  <a:srgbClr val="0070C0"/>
                </a:solidFill>
              </a:rPr>
              <a:t>Tags</a:t>
            </a:r>
          </a:p>
          <a:p>
            <a:r>
              <a:rPr lang="en-US" dirty="0">
                <a:solidFill>
                  <a:srgbClr val="0070C0"/>
                </a:solidFill>
              </a:rPr>
              <a:t>Execution options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111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Selenium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About Selenium</a:t>
            </a:r>
          </a:p>
          <a:p>
            <a:r>
              <a:rPr lang="en-US" dirty="0">
                <a:solidFill>
                  <a:srgbClr val="0070C0"/>
                </a:solidFill>
              </a:rPr>
              <a:t>Element locators</a:t>
            </a:r>
          </a:p>
          <a:p>
            <a:r>
              <a:rPr lang="en-US" dirty="0">
                <a:solidFill>
                  <a:srgbClr val="0070C0"/>
                </a:solidFill>
              </a:rPr>
              <a:t>Handle Popups </a:t>
            </a:r>
          </a:p>
          <a:p>
            <a:r>
              <a:rPr lang="en-US" dirty="0">
                <a:solidFill>
                  <a:srgbClr val="0070C0"/>
                </a:solidFill>
              </a:rPr>
              <a:t>Double click operations</a:t>
            </a:r>
          </a:p>
          <a:p>
            <a:r>
              <a:rPr lang="en-US" dirty="0">
                <a:solidFill>
                  <a:srgbClr val="0070C0"/>
                </a:solidFill>
              </a:rPr>
              <a:t>Scroll down</a:t>
            </a:r>
          </a:p>
          <a:p>
            <a:r>
              <a:rPr lang="en-US" dirty="0">
                <a:solidFill>
                  <a:srgbClr val="0070C0"/>
                </a:solidFill>
              </a:rPr>
              <a:t>Switch to another tab</a:t>
            </a:r>
          </a:p>
          <a:p>
            <a:r>
              <a:rPr lang="en-US" dirty="0">
                <a:solidFill>
                  <a:srgbClr val="0070C0"/>
                </a:solidFill>
              </a:rPr>
              <a:t>Page load timeout and page refresh.</a:t>
            </a:r>
          </a:p>
          <a:p>
            <a:r>
              <a:rPr lang="en-US" dirty="0">
                <a:solidFill>
                  <a:srgbClr val="0070C0"/>
                </a:solidFill>
              </a:rPr>
              <a:t>Get window screenshot</a:t>
            </a:r>
          </a:p>
          <a:p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Get window title and text from element</a:t>
            </a:r>
          </a:p>
          <a:p>
            <a:r>
              <a:rPr lang="en-US" dirty="0">
                <a:solidFill>
                  <a:srgbClr val="0070C0"/>
                </a:solidFill>
              </a:rPr>
              <a:t>Set Windows size</a:t>
            </a:r>
          </a:p>
          <a:p>
            <a:r>
              <a:rPr lang="en-US" dirty="0">
                <a:solidFill>
                  <a:srgbClr val="0070C0"/>
                </a:solidFill>
              </a:rPr>
              <a:t>Waits(Implicit and Explicit)</a:t>
            </a:r>
          </a:p>
          <a:p>
            <a:r>
              <a:rPr lang="en-US" dirty="0">
                <a:solidFill>
                  <a:srgbClr val="0070C0"/>
                </a:solidFill>
              </a:rPr>
              <a:t>Select drop down values</a:t>
            </a:r>
          </a:p>
          <a:p>
            <a:r>
              <a:rPr lang="en-US" dirty="0">
                <a:solidFill>
                  <a:srgbClr val="0070C0"/>
                </a:solidFill>
              </a:rPr>
              <a:t>Switch to windows</a:t>
            </a:r>
          </a:p>
          <a:p>
            <a:r>
              <a:rPr lang="en-US" dirty="0">
                <a:solidFill>
                  <a:srgbClr val="0070C0"/>
                </a:solidFill>
              </a:rPr>
              <a:t>Zoom operations</a:t>
            </a:r>
          </a:p>
          <a:p>
            <a:r>
              <a:rPr lang="en-US" dirty="0">
                <a:solidFill>
                  <a:srgbClr val="0070C0"/>
                </a:solidFill>
              </a:rPr>
              <a:t>Select Check box and radio button</a:t>
            </a:r>
          </a:p>
          <a:p>
            <a:r>
              <a:rPr lang="en-US" dirty="0">
                <a:solidFill>
                  <a:srgbClr val="0070C0"/>
                </a:solidFill>
              </a:rPr>
              <a:t>Navigators</a:t>
            </a:r>
          </a:p>
          <a:p>
            <a:r>
              <a:rPr lang="en-US" dirty="0">
                <a:solidFill>
                  <a:srgbClr val="0070C0"/>
                </a:solidFill>
              </a:rPr>
              <a:t>Interview Questions 	</a:t>
            </a:r>
          </a:p>
        </p:txBody>
      </p:sp>
    </p:spTree>
    <p:extLst>
      <p:ext uri="{BB962C8B-B14F-4D97-AF65-F5344CB8AC3E}">
        <p14:creationId xmlns:p14="http://schemas.microsoft.com/office/powerpoint/2010/main" val="628330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5308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REST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About Web Services</a:t>
            </a:r>
          </a:p>
          <a:p>
            <a:r>
              <a:rPr lang="en-US" dirty="0">
                <a:solidFill>
                  <a:srgbClr val="0070C0"/>
                </a:solidFill>
              </a:rPr>
              <a:t>Difference Between SOAP and REST</a:t>
            </a:r>
          </a:p>
          <a:p>
            <a:r>
              <a:rPr lang="en-US" dirty="0">
                <a:solidFill>
                  <a:srgbClr val="0070C0"/>
                </a:solidFill>
              </a:rPr>
              <a:t>HTTP Methods</a:t>
            </a:r>
          </a:p>
          <a:p>
            <a:r>
              <a:rPr lang="en-US" dirty="0">
                <a:solidFill>
                  <a:srgbClr val="0070C0"/>
                </a:solidFill>
              </a:rPr>
              <a:t>HTTP Response codes</a:t>
            </a:r>
          </a:p>
          <a:p>
            <a:r>
              <a:rPr lang="en-US" dirty="0">
                <a:solidFill>
                  <a:srgbClr val="0070C0"/>
                </a:solidFill>
              </a:rPr>
              <a:t>Implement REST API with flask framework</a:t>
            </a:r>
          </a:p>
          <a:p>
            <a:r>
              <a:rPr lang="en-US" dirty="0">
                <a:solidFill>
                  <a:srgbClr val="0070C0"/>
                </a:solidFill>
              </a:rPr>
              <a:t>API automation with python requests module</a:t>
            </a:r>
          </a:p>
        </p:txBody>
      </p:sp>
    </p:spTree>
    <p:extLst>
      <p:ext uri="{BB962C8B-B14F-4D97-AF65-F5344CB8AC3E}">
        <p14:creationId xmlns:p14="http://schemas.microsoft.com/office/powerpoint/2010/main" val="1818699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8076</TotalTime>
  <Words>478</Words>
  <Application>Microsoft Office PowerPoint</Application>
  <PresentationFormat>Custom</PresentationFormat>
  <Paragraphs>150</Paragraphs>
  <Slides>11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PYTHON RIDE  Job Oriented Training with Real Time  Mobile : +91-8074381726         pythonworld111@gmail.com </vt:lpstr>
      <vt:lpstr>Agenda</vt:lpstr>
      <vt:lpstr>What is Python</vt:lpstr>
      <vt:lpstr>Why Python</vt:lpstr>
      <vt:lpstr>Where Python</vt:lpstr>
      <vt:lpstr>Python Basic and Advance Topics </vt:lpstr>
      <vt:lpstr>Robot Framework Topics</vt:lpstr>
      <vt:lpstr>Selenium Topics</vt:lpstr>
      <vt:lpstr>REST API</vt:lpstr>
      <vt:lpstr>Real Time Batch</vt:lpstr>
      <vt:lpstr>   Student  ?</vt:lpstr>
    </vt:vector>
  </TitlesOfParts>
  <Company>Cisco Systems,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Sriram Chowdary Mellamputi -X (smellamp - SASKEN COMMUNICATION TECHNOLOGIES LTD at Cisco)</dc:creator>
  <cp:lastModifiedBy>Admin</cp:lastModifiedBy>
  <cp:revision>240</cp:revision>
  <dcterms:created xsi:type="dcterms:W3CDTF">2018-07-24T17:07:58Z</dcterms:created>
  <dcterms:modified xsi:type="dcterms:W3CDTF">2021-07-12T15:28:12Z</dcterms:modified>
</cp:coreProperties>
</file>