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4" r:id="rId2"/>
  </p:sldMasterIdLst>
  <p:notesMasterIdLst>
    <p:notesMasterId r:id="rId14"/>
  </p:notesMasterIdLst>
  <p:sldIdLst>
    <p:sldId id="285" r:id="rId3"/>
    <p:sldId id="282" r:id="rId4"/>
    <p:sldId id="298" r:id="rId5"/>
    <p:sldId id="303" r:id="rId6"/>
    <p:sldId id="304" r:id="rId7"/>
    <p:sldId id="299" r:id="rId8"/>
    <p:sldId id="302" r:id="rId9"/>
    <p:sldId id="293" r:id="rId10"/>
    <p:sldId id="294" r:id="rId11"/>
    <p:sldId id="295" r:id="rId12"/>
    <p:sldId id="297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0000FF"/>
    <a:srgbClr val="4241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09" autoAdjust="0"/>
    <p:restoredTop sz="94660"/>
  </p:normalViewPr>
  <p:slideViewPr>
    <p:cSldViewPr>
      <p:cViewPr varScale="1">
        <p:scale>
          <a:sx n="78" d="100"/>
          <a:sy n="78" d="100"/>
        </p:scale>
        <p:origin x="13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30950-BE5C-40A6-9EE3-E8FEC228D0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00B81C2-70C4-41DB-8356-40132F805098}">
      <dgm:prSet custT="1"/>
      <dgm:spPr/>
      <dgm:t>
        <a:bodyPr/>
        <a:lstStyle/>
        <a:p>
          <a:pPr rtl="0"/>
          <a:r>
            <a:rPr lang="en-US" altLang="ja-JP" sz="4000" dirty="0"/>
            <a:t>Adrian</a:t>
          </a:r>
          <a:endParaRPr lang="ja-JP" altLang="en-US" sz="4000" dirty="0"/>
        </a:p>
      </dgm:t>
    </dgm:pt>
    <dgm:pt modelId="{B606CF7D-8194-4B2E-A6AF-AFB3448E03C6}" type="parTrans" cxnId="{745CB13A-5945-406C-940C-08C3600C0933}">
      <dgm:prSet/>
      <dgm:spPr/>
      <dgm:t>
        <a:bodyPr/>
        <a:lstStyle/>
        <a:p>
          <a:endParaRPr kumimoji="1" lang="ja-JP" altLang="en-US"/>
        </a:p>
      </dgm:t>
    </dgm:pt>
    <dgm:pt modelId="{563D11EF-6BE4-4B2D-8CD2-5CE1DE75516C}" type="sibTrans" cxnId="{745CB13A-5945-406C-940C-08C3600C0933}">
      <dgm:prSet/>
      <dgm:spPr/>
      <dgm:t>
        <a:bodyPr/>
        <a:lstStyle/>
        <a:p>
          <a:endParaRPr kumimoji="1" lang="ja-JP" altLang="en-US"/>
        </a:p>
      </dgm:t>
    </dgm:pt>
    <dgm:pt modelId="{3DF1F1BD-C4A4-4DF2-816D-BB62E125CC7E}">
      <dgm:prSet custT="1"/>
      <dgm:spPr/>
      <dgm:t>
        <a:bodyPr/>
        <a:lstStyle/>
        <a:p>
          <a:pPr rtl="0"/>
          <a:r>
            <a:rPr kumimoji="1" lang="en-US" sz="3200"/>
            <a:t>Player</a:t>
          </a:r>
          <a:r>
            <a:rPr kumimoji="1" lang="ja-JP" sz="3200"/>
            <a:t>クラスの設計・実装．</a:t>
          </a:r>
          <a:endParaRPr lang="ja-JP" sz="3200"/>
        </a:p>
      </dgm:t>
    </dgm:pt>
    <dgm:pt modelId="{6E0C2353-CAB3-450C-B9F6-031C0C862094}" type="parTrans" cxnId="{055F57BE-3DF2-463B-A69E-95818206FF2D}">
      <dgm:prSet/>
      <dgm:spPr/>
      <dgm:t>
        <a:bodyPr/>
        <a:lstStyle/>
        <a:p>
          <a:endParaRPr kumimoji="1" lang="ja-JP" altLang="en-US"/>
        </a:p>
      </dgm:t>
    </dgm:pt>
    <dgm:pt modelId="{B78D9563-138C-4ED1-89D9-CD4118863D81}" type="sibTrans" cxnId="{055F57BE-3DF2-463B-A69E-95818206FF2D}">
      <dgm:prSet/>
      <dgm:spPr/>
      <dgm:t>
        <a:bodyPr/>
        <a:lstStyle/>
        <a:p>
          <a:endParaRPr kumimoji="1" lang="ja-JP" altLang="en-US"/>
        </a:p>
      </dgm:t>
    </dgm:pt>
    <dgm:pt modelId="{656DE9FE-3766-4F17-839E-690D09DC92EF}">
      <dgm:prSet custT="1"/>
      <dgm:spPr/>
      <dgm:t>
        <a:bodyPr/>
        <a:lstStyle/>
        <a:p>
          <a:pPr rtl="0"/>
          <a:r>
            <a:rPr kumimoji="1" lang="ja-JP" altLang="en-US" sz="3200" dirty="0"/>
            <a:t>レポートの全体構成．</a:t>
          </a:r>
          <a:endParaRPr lang="ja-JP" altLang="en-US" sz="3200" dirty="0"/>
        </a:p>
      </dgm:t>
    </dgm:pt>
    <dgm:pt modelId="{15023B69-F052-4FEA-B95C-541F40D032A7}" type="parTrans" cxnId="{BED96B72-72C3-4723-801D-2256366B70C0}">
      <dgm:prSet/>
      <dgm:spPr/>
      <dgm:t>
        <a:bodyPr/>
        <a:lstStyle/>
        <a:p>
          <a:endParaRPr kumimoji="1" lang="ja-JP" altLang="en-US"/>
        </a:p>
      </dgm:t>
    </dgm:pt>
    <dgm:pt modelId="{8AA28899-FA01-44C9-9639-ADC17D65A890}" type="sibTrans" cxnId="{BED96B72-72C3-4723-801D-2256366B70C0}">
      <dgm:prSet/>
      <dgm:spPr/>
      <dgm:t>
        <a:bodyPr/>
        <a:lstStyle/>
        <a:p>
          <a:endParaRPr kumimoji="1" lang="ja-JP" altLang="en-US"/>
        </a:p>
      </dgm:t>
    </dgm:pt>
    <dgm:pt modelId="{6CED7696-1EDC-45E7-BF88-DA9418267FE2}">
      <dgm:prSet custT="1"/>
      <dgm:spPr/>
      <dgm:t>
        <a:bodyPr/>
        <a:lstStyle/>
        <a:p>
          <a:pPr rtl="0"/>
          <a:r>
            <a:rPr lang="ja-JP" altLang="en-US" sz="4000" dirty="0"/>
            <a:t>秋本</a:t>
          </a:r>
        </a:p>
      </dgm:t>
    </dgm:pt>
    <dgm:pt modelId="{C9FE36A5-4349-4C7C-BD70-5D2B83F0AFA2}" type="parTrans" cxnId="{ACFA1EE1-AA7D-4B67-BB04-EA74B5A94823}">
      <dgm:prSet/>
      <dgm:spPr/>
      <dgm:t>
        <a:bodyPr/>
        <a:lstStyle/>
        <a:p>
          <a:endParaRPr kumimoji="1" lang="ja-JP" altLang="en-US"/>
        </a:p>
      </dgm:t>
    </dgm:pt>
    <dgm:pt modelId="{A390F637-DDAA-4BF1-BC9B-14311BB8C8EF}" type="sibTrans" cxnId="{ACFA1EE1-AA7D-4B67-BB04-EA74B5A94823}">
      <dgm:prSet/>
      <dgm:spPr/>
      <dgm:t>
        <a:bodyPr/>
        <a:lstStyle/>
        <a:p>
          <a:endParaRPr kumimoji="1" lang="ja-JP" altLang="en-US"/>
        </a:p>
      </dgm:t>
    </dgm:pt>
    <dgm:pt modelId="{3AD9A144-0260-4EC9-BCC7-0A7033007385}">
      <dgm:prSet custT="1"/>
      <dgm:spPr/>
      <dgm:t>
        <a:bodyPr/>
        <a:lstStyle/>
        <a:p>
          <a:pPr rtl="0"/>
          <a:r>
            <a:rPr kumimoji="1" lang="en-US" sz="3200"/>
            <a:t>TennisView</a:t>
          </a:r>
          <a:r>
            <a:rPr kumimoji="1" lang="ja-JP" sz="3200"/>
            <a:t>の設計・実装．</a:t>
          </a:r>
          <a:endParaRPr lang="ja-JP" sz="3200"/>
        </a:p>
      </dgm:t>
    </dgm:pt>
    <dgm:pt modelId="{2DA49DC3-1E92-441A-BAFF-59AD0C3788FC}" type="parTrans" cxnId="{BBF834BD-C305-4C3A-9DF9-1DCB0C00C900}">
      <dgm:prSet/>
      <dgm:spPr/>
      <dgm:t>
        <a:bodyPr/>
        <a:lstStyle/>
        <a:p>
          <a:endParaRPr kumimoji="1" lang="ja-JP" altLang="en-US"/>
        </a:p>
      </dgm:t>
    </dgm:pt>
    <dgm:pt modelId="{07ACACDD-4BC4-4256-815D-FBF715D10790}" type="sibTrans" cxnId="{BBF834BD-C305-4C3A-9DF9-1DCB0C00C900}">
      <dgm:prSet/>
      <dgm:spPr/>
      <dgm:t>
        <a:bodyPr/>
        <a:lstStyle/>
        <a:p>
          <a:endParaRPr kumimoji="1" lang="ja-JP" altLang="en-US"/>
        </a:p>
      </dgm:t>
    </dgm:pt>
    <dgm:pt modelId="{950DE10B-A904-4249-BE6F-ABDA1EE36B58}">
      <dgm:prSet custT="1"/>
      <dgm:spPr/>
      <dgm:t>
        <a:bodyPr/>
        <a:lstStyle/>
        <a:p>
          <a:pPr rtl="0"/>
          <a:r>
            <a:rPr kumimoji="1" lang="ja-JP" altLang="en-US" sz="3200"/>
            <a:t>プレゼンテーション作成．</a:t>
          </a:r>
          <a:endParaRPr lang="ja-JP" altLang="en-US" sz="3200"/>
        </a:p>
      </dgm:t>
    </dgm:pt>
    <dgm:pt modelId="{AB0E1682-F673-42D8-A5DF-A5DA79FC6351}" type="parTrans" cxnId="{CA556702-904D-45D3-A395-0E1F589D12B0}">
      <dgm:prSet/>
      <dgm:spPr/>
      <dgm:t>
        <a:bodyPr/>
        <a:lstStyle/>
        <a:p>
          <a:endParaRPr kumimoji="1" lang="ja-JP" altLang="en-US"/>
        </a:p>
      </dgm:t>
    </dgm:pt>
    <dgm:pt modelId="{4D4F15E6-EE73-43CC-BAA1-43F059A927E5}" type="sibTrans" cxnId="{CA556702-904D-45D3-A395-0E1F589D12B0}">
      <dgm:prSet/>
      <dgm:spPr/>
      <dgm:t>
        <a:bodyPr/>
        <a:lstStyle/>
        <a:p>
          <a:endParaRPr kumimoji="1" lang="ja-JP" altLang="en-US"/>
        </a:p>
      </dgm:t>
    </dgm:pt>
    <dgm:pt modelId="{32045792-960F-4340-9163-F78D1678876A}">
      <dgm:prSet custT="1"/>
      <dgm:spPr/>
      <dgm:t>
        <a:bodyPr/>
        <a:lstStyle/>
        <a:p>
          <a:pPr rtl="0"/>
          <a:r>
            <a:rPr lang="ja-JP" altLang="en-US" sz="4000" dirty="0"/>
            <a:t>奥村</a:t>
          </a:r>
        </a:p>
      </dgm:t>
    </dgm:pt>
    <dgm:pt modelId="{1ABE633C-3348-47E9-9BFF-8EB3015ECA3C}" type="parTrans" cxnId="{E1561D2F-EE34-4ED4-AD7E-24EE705C6946}">
      <dgm:prSet/>
      <dgm:spPr/>
      <dgm:t>
        <a:bodyPr/>
        <a:lstStyle/>
        <a:p>
          <a:endParaRPr kumimoji="1" lang="ja-JP" altLang="en-US"/>
        </a:p>
      </dgm:t>
    </dgm:pt>
    <dgm:pt modelId="{6BEAD93A-5612-4751-B242-4BA014C6E8D1}" type="sibTrans" cxnId="{E1561D2F-EE34-4ED4-AD7E-24EE705C6946}">
      <dgm:prSet/>
      <dgm:spPr/>
      <dgm:t>
        <a:bodyPr/>
        <a:lstStyle/>
        <a:p>
          <a:endParaRPr kumimoji="1" lang="ja-JP" altLang="en-US"/>
        </a:p>
      </dgm:t>
    </dgm:pt>
    <dgm:pt modelId="{B6A7A8D2-F618-4BE4-82EF-8F70AC16D37F}">
      <dgm:prSet custT="1"/>
      <dgm:spPr/>
      <dgm:t>
        <a:bodyPr/>
        <a:lstStyle/>
        <a:p>
          <a:pPr rtl="0"/>
          <a:r>
            <a:rPr kumimoji="1" lang="en-US" sz="3200" dirty="0" err="1"/>
            <a:t>TennisModel</a:t>
          </a:r>
          <a:r>
            <a:rPr kumimoji="1" lang="ja-JP" sz="3200" dirty="0"/>
            <a:t>の設計・実装．</a:t>
          </a:r>
          <a:endParaRPr lang="ja-JP" sz="3200" dirty="0"/>
        </a:p>
      </dgm:t>
    </dgm:pt>
    <dgm:pt modelId="{3FFD03B2-D69C-4839-AE39-55A3604CB578}" type="parTrans" cxnId="{FCB52126-3898-4E6D-8EA8-CF6060818FF1}">
      <dgm:prSet/>
      <dgm:spPr/>
      <dgm:t>
        <a:bodyPr/>
        <a:lstStyle/>
        <a:p>
          <a:endParaRPr kumimoji="1" lang="ja-JP" altLang="en-US"/>
        </a:p>
      </dgm:t>
    </dgm:pt>
    <dgm:pt modelId="{FD6FEA09-4D8D-4808-AC9D-1DF987F2D0DD}" type="sibTrans" cxnId="{FCB52126-3898-4E6D-8EA8-CF6060818FF1}">
      <dgm:prSet/>
      <dgm:spPr/>
      <dgm:t>
        <a:bodyPr/>
        <a:lstStyle/>
        <a:p>
          <a:endParaRPr kumimoji="1" lang="ja-JP" altLang="en-US"/>
        </a:p>
      </dgm:t>
    </dgm:pt>
    <dgm:pt modelId="{3DC02435-78D3-4AD3-B1D4-953BFAFC94D9}">
      <dgm:prSet custT="1"/>
      <dgm:spPr/>
      <dgm:t>
        <a:bodyPr/>
        <a:lstStyle/>
        <a:p>
          <a:pPr rtl="0"/>
          <a:r>
            <a:rPr lang="ja-JP" altLang="en-US" sz="3200" dirty="0"/>
            <a:t>プレゼンスライド製作</a:t>
          </a:r>
        </a:p>
      </dgm:t>
    </dgm:pt>
    <dgm:pt modelId="{30F8CB88-0182-46C9-9D79-ABB20172DD6E}" type="parTrans" cxnId="{C31FFD5F-E0C2-4DFB-BCE2-F4ADCE4DB6A9}">
      <dgm:prSet/>
      <dgm:spPr/>
      <dgm:t>
        <a:bodyPr/>
        <a:lstStyle/>
        <a:p>
          <a:endParaRPr kumimoji="1" lang="ja-JP" altLang="en-US"/>
        </a:p>
      </dgm:t>
    </dgm:pt>
    <dgm:pt modelId="{23F628D5-2222-463B-8C10-702C286E91E9}" type="sibTrans" cxnId="{C31FFD5F-E0C2-4DFB-BCE2-F4ADCE4DB6A9}">
      <dgm:prSet/>
      <dgm:spPr/>
      <dgm:t>
        <a:bodyPr/>
        <a:lstStyle/>
        <a:p>
          <a:endParaRPr kumimoji="1" lang="ja-JP" altLang="en-US"/>
        </a:p>
      </dgm:t>
    </dgm:pt>
    <dgm:pt modelId="{95443E0A-B520-49B3-A873-AEA0D2488FF4}" type="pres">
      <dgm:prSet presAssocID="{8E730950-BE5C-40A6-9EE3-E8FEC228D063}" presName="Name0" presStyleCnt="0">
        <dgm:presLayoutVars>
          <dgm:dir/>
          <dgm:animLvl val="lvl"/>
          <dgm:resizeHandles val="exact"/>
        </dgm:presLayoutVars>
      </dgm:prSet>
      <dgm:spPr/>
    </dgm:pt>
    <dgm:pt modelId="{1EE28111-4FA3-4D61-8B99-49B24F487B0E}" type="pres">
      <dgm:prSet presAssocID="{800B81C2-70C4-41DB-8356-40132F805098}" presName="linNode" presStyleCnt="0"/>
      <dgm:spPr/>
    </dgm:pt>
    <dgm:pt modelId="{D09B560A-EEC8-446E-98C9-B1C710BCF45E}" type="pres">
      <dgm:prSet presAssocID="{800B81C2-70C4-41DB-8356-40132F805098}" presName="parentText" presStyleLbl="node1" presStyleIdx="0" presStyleCnt="3" custScaleX="128067" custScaleY="61285" custLinFactNeighborX="-1170">
        <dgm:presLayoutVars>
          <dgm:chMax val="1"/>
          <dgm:bulletEnabled val="1"/>
        </dgm:presLayoutVars>
      </dgm:prSet>
      <dgm:spPr/>
    </dgm:pt>
    <dgm:pt modelId="{FF0EED85-48A3-4D89-A275-F3C51C37A1F9}" type="pres">
      <dgm:prSet presAssocID="{800B81C2-70C4-41DB-8356-40132F805098}" presName="descendantText" presStyleLbl="alignAccFollowNode1" presStyleIdx="0" presStyleCnt="3" custScaleX="205096" custScaleY="66381">
        <dgm:presLayoutVars>
          <dgm:bulletEnabled val="1"/>
        </dgm:presLayoutVars>
      </dgm:prSet>
      <dgm:spPr/>
    </dgm:pt>
    <dgm:pt modelId="{4DA6288D-ADB2-4169-9476-113B115FED9A}" type="pres">
      <dgm:prSet presAssocID="{563D11EF-6BE4-4B2D-8CD2-5CE1DE75516C}" presName="sp" presStyleCnt="0"/>
      <dgm:spPr/>
    </dgm:pt>
    <dgm:pt modelId="{B3DA5A4F-D603-4DC8-9E9A-8AACD16C9226}" type="pres">
      <dgm:prSet presAssocID="{6CED7696-1EDC-45E7-BF88-DA9418267FE2}" presName="linNode" presStyleCnt="0"/>
      <dgm:spPr/>
    </dgm:pt>
    <dgm:pt modelId="{C5A6BCBA-580E-47E2-BEC4-678A044CFA97}" type="pres">
      <dgm:prSet presAssocID="{6CED7696-1EDC-45E7-BF88-DA9418267FE2}" presName="parentText" presStyleLbl="node1" presStyleIdx="1" presStyleCnt="3" custScaleX="125690" custScaleY="61285" custLinFactNeighborX="457" custLinFactNeighborY="-305">
        <dgm:presLayoutVars>
          <dgm:chMax val="1"/>
          <dgm:bulletEnabled val="1"/>
        </dgm:presLayoutVars>
      </dgm:prSet>
      <dgm:spPr/>
    </dgm:pt>
    <dgm:pt modelId="{5031FA50-6384-4475-A0D7-2682D4186A55}" type="pres">
      <dgm:prSet presAssocID="{6CED7696-1EDC-45E7-BF88-DA9418267FE2}" presName="descendantText" presStyleLbl="alignAccFollowNode1" presStyleIdx="1" presStyleCnt="3" custScaleX="205096" custScaleY="66381">
        <dgm:presLayoutVars>
          <dgm:bulletEnabled val="1"/>
        </dgm:presLayoutVars>
      </dgm:prSet>
      <dgm:spPr/>
    </dgm:pt>
    <dgm:pt modelId="{81F158D2-C098-4086-9C1B-10A49C14C5B2}" type="pres">
      <dgm:prSet presAssocID="{A390F637-DDAA-4BF1-BC9B-14311BB8C8EF}" presName="sp" presStyleCnt="0"/>
      <dgm:spPr/>
    </dgm:pt>
    <dgm:pt modelId="{7FDDB5FA-ABED-466B-925C-F3B5432D3D03}" type="pres">
      <dgm:prSet presAssocID="{32045792-960F-4340-9163-F78D1678876A}" presName="linNode" presStyleCnt="0"/>
      <dgm:spPr/>
    </dgm:pt>
    <dgm:pt modelId="{4444CA29-AA27-4F90-B36A-CAFAF7D08C3A}" type="pres">
      <dgm:prSet presAssocID="{32045792-960F-4340-9163-F78D1678876A}" presName="parentText" presStyleLbl="node1" presStyleIdx="2" presStyleCnt="3" custScaleX="121873" custScaleY="61285" custLinFactNeighborX="-1170">
        <dgm:presLayoutVars>
          <dgm:chMax val="1"/>
          <dgm:bulletEnabled val="1"/>
        </dgm:presLayoutVars>
      </dgm:prSet>
      <dgm:spPr/>
    </dgm:pt>
    <dgm:pt modelId="{035E8BB9-076F-4509-AEAC-6F834C3182D8}" type="pres">
      <dgm:prSet presAssocID="{32045792-960F-4340-9163-F78D1678876A}" presName="descendantText" presStyleLbl="alignAccFollowNode1" presStyleIdx="2" presStyleCnt="3" custScaleX="205096" custScaleY="66381">
        <dgm:presLayoutVars>
          <dgm:bulletEnabled val="1"/>
        </dgm:presLayoutVars>
      </dgm:prSet>
      <dgm:spPr/>
    </dgm:pt>
  </dgm:ptLst>
  <dgm:cxnLst>
    <dgm:cxn modelId="{CA556702-904D-45D3-A395-0E1F589D12B0}" srcId="{6CED7696-1EDC-45E7-BF88-DA9418267FE2}" destId="{950DE10B-A904-4249-BE6F-ABDA1EE36B58}" srcOrd="1" destOrd="0" parTransId="{AB0E1682-F673-42D8-A5DF-A5DA79FC6351}" sibTransId="{4D4F15E6-EE73-43CC-BAA1-43F059A927E5}"/>
    <dgm:cxn modelId="{DADB231D-B972-4853-8638-D71A264F2ECC}" type="presOf" srcId="{800B81C2-70C4-41DB-8356-40132F805098}" destId="{D09B560A-EEC8-446E-98C9-B1C710BCF45E}" srcOrd="0" destOrd="0" presId="urn:microsoft.com/office/officeart/2005/8/layout/vList5"/>
    <dgm:cxn modelId="{FCB52126-3898-4E6D-8EA8-CF6060818FF1}" srcId="{32045792-960F-4340-9163-F78D1678876A}" destId="{B6A7A8D2-F618-4BE4-82EF-8F70AC16D37F}" srcOrd="0" destOrd="0" parTransId="{3FFD03B2-D69C-4839-AE39-55A3604CB578}" sibTransId="{FD6FEA09-4D8D-4808-AC9D-1DF987F2D0DD}"/>
    <dgm:cxn modelId="{E1561D2F-EE34-4ED4-AD7E-24EE705C6946}" srcId="{8E730950-BE5C-40A6-9EE3-E8FEC228D063}" destId="{32045792-960F-4340-9163-F78D1678876A}" srcOrd="2" destOrd="0" parTransId="{1ABE633C-3348-47E9-9BFF-8EB3015ECA3C}" sibTransId="{6BEAD93A-5612-4751-B242-4BA014C6E8D1}"/>
    <dgm:cxn modelId="{745CB13A-5945-406C-940C-08C3600C0933}" srcId="{8E730950-BE5C-40A6-9EE3-E8FEC228D063}" destId="{800B81C2-70C4-41DB-8356-40132F805098}" srcOrd="0" destOrd="0" parTransId="{B606CF7D-8194-4B2E-A6AF-AFB3448E03C6}" sibTransId="{563D11EF-6BE4-4B2D-8CD2-5CE1DE75516C}"/>
    <dgm:cxn modelId="{C31FFD5F-E0C2-4DFB-BCE2-F4ADCE4DB6A9}" srcId="{32045792-960F-4340-9163-F78D1678876A}" destId="{3DC02435-78D3-4AD3-B1D4-953BFAFC94D9}" srcOrd="1" destOrd="0" parTransId="{30F8CB88-0182-46C9-9D79-ABB20172DD6E}" sibTransId="{23F628D5-2222-463B-8C10-702C286E91E9}"/>
    <dgm:cxn modelId="{BBD6DA45-4F1E-4FAA-9486-EC73BC40B549}" type="presOf" srcId="{3DF1F1BD-C4A4-4DF2-816D-BB62E125CC7E}" destId="{FF0EED85-48A3-4D89-A275-F3C51C37A1F9}" srcOrd="0" destOrd="0" presId="urn:microsoft.com/office/officeart/2005/8/layout/vList5"/>
    <dgm:cxn modelId="{3164C16C-1E40-4A28-B844-8B2444D46E5A}" type="presOf" srcId="{3AD9A144-0260-4EC9-BCC7-0A7033007385}" destId="{5031FA50-6384-4475-A0D7-2682D4186A55}" srcOrd="0" destOrd="0" presId="urn:microsoft.com/office/officeart/2005/8/layout/vList5"/>
    <dgm:cxn modelId="{BED96B72-72C3-4723-801D-2256366B70C0}" srcId="{800B81C2-70C4-41DB-8356-40132F805098}" destId="{656DE9FE-3766-4F17-839E-690D09DC92EF}" srcOrd="1" destOrd="0" parTransId="{15023B69-F052-4FEA-B95C-541F40D032A7}" sibTransId="{8AA28899-FA01-44C9-9639-ADC17D65A890}"/>
    <dgm:cxn modelId="{8645699B-8B22-4B74-95BC-84B81AB87B26}" type="presOf" srcId="{656DE9FE-3766-4F17-839E-690D09DC92EF}" destId="{FF0EED85-48A3-4D89-A275-F3C51C37A1F9}" srcOrd="0" destOrd="1" presId="urn:microsoft.com/office/officeart/2005/8/layout/vList5"/>
    <dgm:cxn modelId="{5689C8A2-739D-4AFF-9D90-D3CC6D9E7F88}" type="presOf" srcId="{950DE10B-A904-4249-BE6F-ABDA1EE36B58}" destId="{5031FA50-6384-4475-A0D7-2682D4186A55}" srcOrd="0" destOrd="1" presId="urn:microsoft.com/office/officeart/2005/8/layout/vList5"/>
    <dgm:cxn modelId="{835F37A6-DE9B-471D-A2BD-2BDE1D7D4962}" type="presOf" srcId="{3DC02435-78D3-4AD3-B1D4-953BFAFC94D9}" destId="{035E8BB9-076F-4509-AEAC-6F834C3182D8}" srcOrd="0" destOrd="1" presId="urn:microsoft.com/office/officeart/2005/8/layout/vList5"/>
    <dgm:cxn modelId="{01401DB1-1ADB-453C-90EF-D4B88DBA6917}" type="presOf" srcId="{B6A7A8D2-F618-4BE4-82EF-8F70AC16D37F}" destId="{035E8BB9-076F-4509-AEAC-6F834C3182D8}" srcOrd="0" destOrd="0" presId="urn:microsoft.com/office/officeart/2005/8/layout/vList5"/>
    <dgm:cxn modelId="{BBF834BD-C305-4C3A-9DF9-1DCB0C00C900}" srcId="{6CED7696-1EDC-45E7-BF88-DA9418267FE2}" destId="{3AD9A144-0260-4EC9-BCC7-0A7033007385}" srcOrd="0" destOrd="0" parTransId="{2DA49DC3-1E92-441A-BAFF-59AD0C3788FC}" sibTransId="{07ACACDD-4BC4-4256-815D-FBF715D10790}"/>
    <dgm:cxn modelId="{055F57BE-3DF2-463B-A69E-95818206FF2D}" srcId="{800B81C2-70C4-41DB-8356-40132F805098}" destId="{3DF1F1BD-C4A4-4DF2-816D-BB62E125CC7E}" srcOrd="0" destOrd="0" parTransId="{6E0C2353-CAB3-450C-B9F6-031C0C862094}" sibTransId="{B78D9563-138C-4ED1-89D9-CD4118863D81}"/>
    <dgm:cxn modelId="{D795C7D1-1FAE-448B-8671-C973EA32BB94}" type="presOf" srcId="{32045792-960F-4340-9163-F78D1678876A}" destId="{4444CA29-AA27-4F90-B36A-CAFAF7D08C3A}" srcOrd="0" destOrd="0" presId="urn:microsoft.com/office/officeart/2005/8/layout/vList5"/>
    <dgm:cxn modelId="{07A55ADE-4BEA-4C07-A6A8-4186834FEDD4}" type="presOf" srcId="{6CED7696-1EDC-45E7-BF88-DA9418267FE2}" destId="{C5A6BCBA-580E-47E2-BEC4-678A044CFA97}" srcOrd="0" destOrd="0" presId="urn:microsoft.com/office/officeart/2005/8/layout/vList5"/>
    <dgm:cxn modelId="{ACFA1EE1-AA7D-4B67-BB04-EA74B5A94823}" srcId="{8E730950-BE5C-40A6-9EE3-E8FEC228D063}" destId="{6CED7696-1EDC-45E7-BF88-DA9418267FE2}" srcOrd="1" destOrd="0" parTransId="{C9FE36A5-4349-4C7C-BD70-5D2B83F0AFA2}" sibTransId="{A390F637-DDAA-4BF1-BC9B-14311BB8C8EF}"/>
    <dgm:cxn modelId="{A81EDCEE-6917-49C6-A7DD-F325DAEE082F}" type="presOf" srcId="{8E730950-BE5C-40A6-9EE3-E8FEC228D063}" destId="{95443E0A-B520-49B3-A873-AEA0D2488FF4}" srcOrd="0" destOrd="0" presId="urn:microsoft.com/office/officeart/2005/8/layout/vList5"/>
    <dgm:cxn modelId="{6A42F1F6-1810-46A3-8CD3-37185CFC48CD}" type="presParOf" srcId="{95443E0A-B520-49B3-A873-AEA0D2488FF4}" destId="{1EE28111-4FA3-4D61-8B99-49B24F487B0E}" srcOrd="0" destOrd="0" presId="urn:microsoft.com/office/officeart/2005/8/layout/vList5"/>
    <dgm:cxn modelId="{F42FF2D2-3906-478F-8F35-C7BB0897083E}" type="presParOf" srcId="{1EE28111-4FA3-4D61-8B99-49B24F487B0E}" destId="{D09B560A-EEC8-446E-98C9-B1C710BCF45E}" srcOrd="0" destOrd="0" presId="urn:microsoft.com/office/officeart/2005/8/layout/vList5"/>
    <dgm:cxn modelId="{A3380044-394A-4954-8C39-DCFC0BAFDB7C}" type="presParOf" srcId="{1EE28111-4FA3-4D61-8B99-49B24F487B0E}" destId="{FF0EED85-48A3-4D89-A275-F3C51C37A1F9}" srcOrd="1" destOrd="0" presId="urn:microsoft.com/office/officeart/2005/8/layout/vList5"/>
    <dgm:cxn modelId="{00B869C9-6880-49A3-A25D-9B9AACF4311D}" type="presParOf" srcId="{95443E0A-B520-49B3-A873-AEA0D2488FF4}" destId="{4DA6288D-ADB2-4169-9476-113B115FED9A}" srcOrd="1" destOrd="0" presId="urn:microsoft.com/office/officeart/2005/8/layout/vList5"/>
    <dgm:cxn modelId="{09EDC050-EE66-4C31-99E4-A88E2CE9EF21}" type="presParOf" srcId="{95443E0A-B520-49B3-A873-AEA0D2488FF4}" destId="{B3DA5A4F-D603-4DC8-9E9A-8AACD16C9226}" srcOrd="2" destOrd="0" presId="urn:microsoft.com/office/officeart/2005/8/layout/vList5"/>
    <dgm:cxn modelId="{A885ABBD-E145-48DD-8CB5-514EA67E3788}" type="presParOf" srcId="{B3DA5A4F-D603-4DC8-9E9A-8AACD16C9226}" destId="{C5A6BCBA-580E-47E2-BEC4-678A044CFA97}" srcOrd="0" destOrd="0" presId="urn:microsoft.com/office/officeart/2005/8/layout/vList5"/>
    <dgm:cxn modelId="{9A59DAA5-9E09-495D-99C3-C0E7E24CE4E6}" type="presParOf" srcId="{B3DA5A4F-D603-4DC8-9E9A-8AACD16C9226}" destId="{5031FA50-6384-4475-A0D7-2682D4186A55}" srcOrd="1" destOrd="0" presId="urn:microsoft.com/office/officeart/2005/8/layout/vList5"/>
    <dgm:cxn modelId="{FBA9B775-296D-4B82-886A-45FF1E895171}" type="presParOf" srcId="{95443E0A-B520-49B3-A873-AEA0D2488FF4}" destId="{81F158D2-C098-4086-9C1B-10A49C14C5B2}" srcOrd="3" destOrd="0" presId="urn:microsoft.com/office/officeart/2005/8/layout/vList5"/>
    <dgm:cxn modelId="{D1317A45-072E-4AD1-880D-BF681C77E62E}" type="presParOf" srcId="{95443E0A-B520-49B3-A873-AEA0D2488FF4}" destId="{7FDDB5FA-ABED-466B-925C-F3B5432D3D03}" srcOrd="4" destOrd="0" presId="urn:microsoft.com/office/officeart/2005/8/layout/vList5"/>
    <dgm:cxn modelId="{E4DF2762-7E21-4455-8BCB-9A1DE4F8ED1E}" type="presParOf" srcId="{7FDDB5FA-ABED-466B-925C-F3B5432D3D03}" destId="{4444CA29-AA27-4F90-B36A-CAFAF7D08C3A}" srcOrd="0" destOrd="0" presId="urn:microsoft.com/office/officeart/2005/8/layout/vList5"/>
    <dgm:cxn modelId="{63620872-E108-40F8-8045-664BAA85CE72}" type="presParOf" srcId="{7FDDB5FA-ABED-466B-925C-F3B5432D3D03}" destId="{035E8BB9-076F-4509-AEAC-6F834C3182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EED85-48A3-4D89-A275-F3C51C37A1F9}">
      <dsp:nvSpPr>
        <dsp:cNvPr id="0" name=""/>
        <dsp:cNvSpPr/>
      </dsp:nvSpPr>
      <dsp:spPr>
        <a:xfrm rot="5400000">
          <a:off x="4562676" y="-2327330"/>
          <a:ext cx="1239306" cy="60868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200" kern="1200"/>
            <a:t>Player</a:t>
          </a:r>
          <a:r>
            <a:rPr kumimoji="1" lang="ja-JP" sz="3200" kern="1200"/>
            <a:t>クラスの設計・実装．</a:t>
          </a:r>
          <a:endParaRPr lang="ja-JP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200" kern="1200" dirty="0"/>
            <a:t>レポートの全体構成．</a:t>
          </a:r>
          <a:endParaRPr lang="ja-JP" altLang="en-US" sz="3200" kern="1200" dirty="0"/>
        </a:p>
      </dsp:txBody>
      <dsp:txXfrm rot="-5400000">
        <a:off x="2138910" y="156934"/>
        <a:ext cx="6026340" cy="1118310"/>
      </dsp:txXfrm>
    </dsp:sp>
    <dsp:sp modelId="{D09B560A-EEC8-446E-98C9-B1C710BCF45E}">
      <dsp:nvSpPr>
        <dsp:cNvPr id="0" name=""/>
        <dsp:cNvSpPr/>
      </dsp:nvSpPr>
      <dsp:spPr>
        <a:xfrm>
          <a:off x="0" y="984"/>
          <a:ext cx="2137934" cy="143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4000" kern="1200" dirty="0"/>
            <a:t>Adrian</a:t>
          </a:r>
          <a:endParaRPr lang="ja-JP" altLang="en-US" sz="4000" kern="1200" dirty="0"/>
        </a:p>
      </dsp:txBody>
      <dsp:txXfrm>
        <a:off x="69817" y="70801"/>
        <a:ext cx="1998300" cy="1290573"/>
      </dsp:txXfrm>
    </dsp:sp>
    <dsp:sp modelId="{5031FA50-6384-4475-A0D7-2682D4186A55}">
      <dsp:nvSpPr>
        <dsp:cNvPr id="0" name=""/>
        <dsp:cNvSpPr/>
      </dsp:nvSpPr>
      <dsp:spPr>
        <a:xfrm rot="5400000">
          <a:off x="4549727" y="-796261"/>
          <a:ext cx="1239306" cy="61184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200" kern="1200"/>
            <a:t>TennisView</a:t>
          </a:r>
          <a:r>
            <a:rPr kumimoji="1" lang="ja-JP" sz="3200" kern="1200"/>
            <a:t>の設計・実装．</a:t>
          </a:r>
          <a:endParaRPr lang="ja-JP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200" kern="1200"/>
            <a:t>プレゼンテーション作成．</a:t>
          </a:r>
          <a:endParaRPr lang="ja-JP" altLang="en-US" sz="3200" kern="1200"/>
        </a:p>
      </dsp:txBody>
      <dsp:txXfrm rot="-5400000">
        <a:off x="2110138" y="1703826"/>
        <a:ext cx="6057987" cy="1118310"/>
      </dsp:txXfrm>
    </dsp:sp>
    <dsp:sp modelId="{C5A6BCBA-580E-47E2-BEC4-678A044CFA97}">
      <dsp:nvSpPr>
        <dsp:cNvPr id="0" name=""/>
        <dsp:cNvSpPr/>
      </dsp:nvSpPr>
      <dsp:spPr>
        <a:xfrm>
          <a:off x="14609" y="1540759"/>
          <a:ext cx="2109162" cy="143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4000" kern="1200" dirty="0"/>
            <a:t>秋本</a:t>
          </a:r>
        </a:p>
      </dsp:txBody>
      <dsp:txXfrm>
        <a:off x="84426" y="1610576"/>
        <a:ext cx="1969528" cy="1290573"/>
      </dsp:txXfrm>
    </dsp:sp>
    <dsp:sp modelId="{035E8BB9-076F-4509-AEAC-6F834C3182D8}">
      <dsp:nvSpPr>
        <dsp:cNvPr id="0" name=""/>
        <dsp:cNvSpPr/>
      </dsp:nvSpPr>
      <dsp:spPr>
        <a:xfrm rot="5400000">
          <a:off x="4520878" y="729533"/>
          <a:ext cx="1239306" cy="6160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200" kern="1200" dirty="0" err="1"/>
            <a:t>TennisModel</a:t>
          </a:r>
          <a:r>
            <a:rPr kumimoji="1" lang="ja-JP" sz="3200" kern="1200" dirty="0"/>
            <a:t>の設計・実装．</a:t>
          </a:r>
          <a:endParaRPr lang="ja-JP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3200" kern="1200" dirty="0"/>
            <a:t>プレゼンスライド製作</a:t>
          </a:r>
        </a:p>
      </dsp:txBody>
      <dsp:txXfrm rot="-5400000">
        <a:off x="2060191" y="3250718"/>
        <a:ext cx="6100183" cy="1118310"/>
      </dsp:txXfrm>
    </dsp:sp>
    <dsp:sp modelId="{4444CA29-AA27-4F90-B36A-CAFAF7D08C3A}">
      <dsp:nvSpPr>
        <dsp:cNvPr id="0" name=""/>
        <dsp:cNvSpPr/>
      </dsp:nvSpPr>
      <dsp:spPr>
        <a:xfrm>
          <a:off x="0" y="3094770"/>
          <a:ext cx="2059214" cy="143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4000" kern="1200" dirty="0"/>
            <a:t>奥村</a:t>
          </a:r>
        </a:p>
      </dsp:txBody>
      <dsp:txXfrm>
        <a:off x="69817" y="3164587"/>
        <a:ext cx="1919580" cy="12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609644-38A3-4092-84F4-5B36B8F4C897}" type="datetimeFigureOut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0C2D70-0F90-4F4D-94D1-14D0F28652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1633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92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67F300-3CEF-4743-8CB8-1AD82EF90188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6EEA-384D-42DE-BDB1-0E06F30D40C3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75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B6ED-0C18-4081-B5CB-06C4C5291974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33C50-78D8-4D00-B906-92A771CF380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393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056E7-FB72-4B4D-BF5D-DB04D650984E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84FA-452B-4253-A8C5-E6E16722217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367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6EEA-384D-42DE-BDB1-0E06F30D40C3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32E4-5BAD-45A2-957B-3E4081CE472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8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9ED45-A798-4381-9251-8FC8A368F186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3DB2-837C-41DC-A784-295F24CD5586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4B32-E93E-4FAB-B6A2-AF7E9CD2964C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27EF6-D935-4081-84F1-7A1B59BABBCA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78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4FE51-9914-4A4A-93D0-04E78B292C25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E7909-CA72-4372-9DF4-A7B972254F2A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2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C69B-9F63-4E14-A0C8-B47B9CC34801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12BE-0FC5-4869-922F-696E261D4658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82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76A5C-E8B4-4FAD-87EA-1030345ECA6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10347-B353-4320-8DBB-BD7F7C5B5DC0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448CB-36CE-4363-B216-FB17C909475A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5CEF-4859-4DB5-A1B6-33D623B654C5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32E4-5BAD-45A2-957B-3E4081CE472D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505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A278D-53BA-4513-BF3B-FFC4BE81DF20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BEBA-1C5A-4C8A-9400-E6D0A6E946DC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5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B6ED-0C18-4081-B5CB-06C4C5291974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33C50-78D8-4D00-B906-92A771CF380A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4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056E7-FB72-4B4D-BF5D-DB04D650984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2018/1/23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84FA-452B-4253-A8C5-E6E167222174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9ED45-A798-4381-9251-8FC8A368F186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3DB2-837C-41DC-A784-295F24CD558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89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4B32-E93E-4FAB-B6A2-AF7E9CD2964C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27EF6-D935-4081-84F1-7A1B59BABB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41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4FE51-9914-4A4A-93D0-04E78B292C25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E7909-CA72-4372-9DF4-A7B972254F2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61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C69B-9F63-4E14-A0C8-B47B9CC34801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12BE-0FC5-4869-922F-696E261D46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50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76A5C-E8B4-4FAD-87EA-1030345ECA6D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10347-B353-4320-8DBB-BD7F7C5B5DC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85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448CB-36CE-4363-B216-FB17C909475A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5CEF-4859-4DB5-A1B6-33D623B654C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889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A278D-53BA-4513-BF3B-FFC4BE81DF20}" type="datetime1">
              <a:rPr lang="ja-JP" altLang="en-US"/>
              <a:pPr>
                <a:defRPr/>
              </a:pPr>
              <a:t>2018/1/23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BEBA-1C5A-4C8A-9400-E6D0A6E946D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67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42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図 11" descr="manual_008-6-rogo-01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554788"/>
            <a:ext cx="157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>
            <a:spLocks noChangeArrowheads="1"/>
          </p:cNvSpPr>
          <p:nvPr userDrawn="1"/>
        </p:nvSpPr>
        <p:spPr bwMode="auto">
          <a:xfrm>
            <a:off x="3879850" y="6580188"/>
            <a:ext cx="13548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>
                <a:solidFill>
                  <a:srgbClr val="424189"/>
                </a:solidFill>
              </a:rPr>
              <a:t>ⓒ 2012 UEC Tokyo.</a:t>
            </a:r>
            <a:endParaRPr lang="ja-JP" altLang="en-US" sz="1000" dirty="0">
              <a:solidFill>
                <a:srgbClr val="424189"/>
              </a:solidFill>
            </a:endParaRPr>
          </a:p>
        </p:txBody>
      </p:sp>
      <p:sp>
        <p:nvSpPr>
          <p:cNvPr id="10" name="スライド番号プレースホルダ 5"/>
          <p:cNvSpPr txBox="1">
            <a:spLocks/>
          </p:cNvSpPr>
          <p:nvPr userDrawn="1"/>
        </p:nvSpPr>
        <p:spPr>
          <a:xfrm>
            <a:off x="7010400" y="619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>
              <a:defRPr/>
            </a:pPr>
            <a:fld id="{2BAC7DBA-2448-484C-9945-7723E77B59DF}" type="slidenum">
              <a:rPr lang="ja-JP" altLang="en-US" smtClean="0"/>
              <a:pPr algn="r"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42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90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図 11" descr="manual_008-6-rogo-01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554788"/>
            <a:ext cx="157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>
            <a:spLocks noChangeArrowheads="1"/>
          </p:cNvSpPr>
          <p:nvPr userDrawn="1"/>
        </p:nvSpPr>
        <p:spPr bwMode="auto">
          <a:xfrm>
            <a:off x="3879850" y="6580188"/>
            <a:ext cx="13548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>
                <a:solidFill>
                  <a:srgbClr val="424189"/>
                </a:solidFill>
              </a:rPr>
              <a:t>ⓒ 2012 UEC Tokyo.</a:t>
            </a:r>
            <a:endParaRPr lang="ja-JP" altLang="en-US" sz="1000" dirty="0">
              <a:solidFill>
                <a:srgbClr val="424189"/>
              </a:solidFill>
            </a:endParaRPr>
          </a:p>
        </p:txBody>
      </p:sp>
      <p:sp>
        <p:nvSpPr>
          <p:cNvPr id="10" name="スライド番号プレースホルダ 5"/>
          <p:cNvSpPr txBox="1">
            <a:spLocks/>
          </p:cNvSpPr>
          <p:nvPr userDrawn="1"/>
        </p:nvSpPr>
        <p:spPr>
          <a:xfrm>
            <a:off x="7010400" y="619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>
              <a:defRPr/>
            </a:pPr>
            <a:fld id="{2BAC7DBA-2448-484C-9945-7723E77B59DF}" type="slidenum">
              <a:rPr lang="ja-JP" altLang="en-US" smtClean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835275"/>
          </a:xfrm>
        </p:spPr>
        <p:txBody>
          <a:bodyPr/>
          <a:lstStyle/>
          <a:p>
            <a:pPr eaLnBrk="1" hangingPunct="1"/>
            <a:r>
              <a:rPr lang="ja-JP" altLang="en-US" sz="5400" dirty="0">
                <a:latin typeface="HGP創英角ｺﾞｼｯｸUB" pitchFamily="50" charset="-128"/>
                <a:ea typeface="HGP創英角ｺﾞｼｯｸUB" pitchFamily="50" charset="-128"/>
              </a:rPr>
              <a:t>熊さんタイピングゲーム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8888" y="3980011"/>
            <a:ext cx="6400800" cy="211328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ja-JP" sz="4000" dirty="0">
                <a:solidFill>
                  <a:schemeClr val="tx1"/>
                </a:solidFill>
              </a:rPr>
              <a:t>0109990 Adrian</a:t>
            </a:r>
          </a:p>
          <a:p>
            <a:pPr>
              <a:defRPr/>
            </a:pPr>
            <a:r>
              <a:rPr lang="en-US" altLang="ja-JP" sz="4000" dirty="0">
                <a:solidFill>
                  <a:schemeClr val="tx1"/>
                </a:solidFill>
              </a:rPr>
              <a:t>0109993 </a:t>
            </a:r>
            <a:r>
              <a:rPr lang="ja-JP" altLang="en-US" sz="4000" dirty="0">
                <a:solidFill>
                  <a:schemeClr val="tx1"/>
                </a:solidFill>
              </a:rPr>
              <a:t>秋本</a:t>
            </a:r>
            <a:endParaRPr lang="en-US" altLang="ja-JP" sz="4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4000" dirty="0">
                <a:solidFill>
                  <a:schemeClr val="tx1"/>
                </a:solidFill>
              </a:rPr>
              <a:t>0109995 </a:t>
            </a:r>
            <a:r>
              <a:rPr lang="ja-JP" altLang="en-US" sz="4000" dirty="0">
                <a:solidFill>
                  <a:schemeClr val="tx1"/>
                </a:solidFill>
              </a:rPr>
              <a:t>奥村</a:t>
            </a:r>
            <a:r>
              <a:rPr lang="en-US" altLang="ja-JP" sz="4000" dirty="0">
                <a:solidFill>
                  <a:schemeClr val="tx1"/>
                </a:solidFill>
              </a:rPr>
              <a:t> </a:t>
            </a: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42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84200"/>
            <a:ext cx="9144000" cy="0"/>
          </a:xfrm>
          <a:prstGeom prst="line">
            <a:avLst/>
          </a:prstGeom>
          <a:ln w="63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0" y="6524625"/>
            <a:ext cx="9144000" cy="0"/>
          </a:xfrm>
          <a:prstGeom prst="line">
            <a:avLst/>
          </a:prstGeom>
          <a:ln w="6350">
            <a:solidFill>
              <a:srgbClr val="4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9" name="図 52" descr="大学名称_small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6308725"/>
            <a:ext cx="1711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図 8" descr="manual_008-6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15888"/>
            <a:ext cx="7191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テキスト ボックス 11"/>
          <p:cNvSpPr txBox="1">
            <a:spLocks noChangeArrowheads="1"/>
          </p:cNvSpPr>
          <p:nvPr/>
        </p:nvSpPr>
        <p:spPr bwMode="auto">
          <a:xfrm>
            <a:off x="3879850" y="6529388"/>
            <a:ext cx="138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solidFill>
                  <a:srgbClr val="424189"/>
                </a:solidFill>
              </a:rPr>
              <a:t>ⓒ 2011 UEC Tokyo.</a:t>
            </a:r>
            <a:endParaRPr lang="ja-JP" altLang="en-US" sz="1000">
              <a:solidFill>
                <a:srgbClr val="424189"/>
              </a:solidFill>
            </a:endParaRPr>
          </a:p>
        </p:txBody>
      </p:sp>
      <p:sp>
        <p:nvSpPr>
          <p:cNvPr id="13323" name="スライド番号プレースホルダー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4921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15574156-7D5F-426D-A60C-30C0B946B39E}" type="slidenum">
              <a:rPr lang="ja-JP" altLang="en-US" sz="2400">
                <a:solidFill>
                  <a:prstClr val="black"/>
                </a:solidFill>
              </a:rPr>
              <a:pPr algn="r" eaLnBrk="1" hangingPunct="1"/>
              <a:t>1</a:t>
            </a:fld>
            <a:endParaRPr lang="ja-JP" altLang="en-US" sz="2400">
              <a:solidFill>
                <a:prstClr val="black"/>
              </a:solidFill>
            </a:endParaRPr>
          </a:p>
        </p:txBody>
      </p:sp>
      <p:sp>
        <p:nvSpPr>
          <p:cNvPr id="13" name="サブタイトル 2"/>
          <p:cNvSpPr txBox="1">
            <a:spLocks/>
          </p:cNvSpPr>
          <p:nvPr/>
        </p:nvSpPr>
        <p:spPr bwMode="auto">
          <a:xfrm>
            <a:off x="1005508" y="2867658"/>
            <a:ext cx="7598940" cy="105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>
                <a:solidFill>
                  <a:srgbClr val="424189"/>
                </a:solidFill>
              </a:rPr>
              <a:t>総合情報学科　２年後学期 「プログラミング演習」 </a:t>
            </a:r>
            <a:br>
              <a:rPr lang="en-US" altLang="ja-JP" sz="2800" dirty="0">
                <a:solidFill>
                  <a:srgbClr val="424189"/>
                </a:solidFill>
              </a:rPr>
            </a:br>
            <a:r>
              <a:rPr lang="en-US" altLang="ja-JP" sz="3600" dirty="0">
                <a:solidFill>
                  <a:srgbClr val="424189"/>
                </a:solidFill>
              </a:rPr>
              <a:t>J1</a:t>
            </a:r>
            <a:r>
              <a:rPr lang="ja-JP" altLang="en-US" sz="3600" dirty="0">
                <a:solidFill>
                  <a:srgbClr val="424189"/>
                </a:solidFill>
              </a:rPr>
              <a:t>クラス 　グループ２５</a:t>
            </a:r>
            <a:endParaRPr lang="en-US" altLang="ja-JP" sz="3600" dirty="0">
              <a:solidFill>
                <a:srgbClr val="42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柳井担当分：</a:t>
            </a:r>
            <a:r>
              <a:rPr kumimoji="1" lang="en-US" altLang="ja-JP" dirty="0" err="1"/>
              <a:t>TennisModel</a:t>
            </a:r>
            <a:r>
              <a:rPr kumimoji="1" lang="ja-JP" altLang="en-US" dirty="0"/>
              <a:t>と統合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kumimoji="1" lang="en-US" altLang="ja-JP" dirty="0" err="1"/>
              <a:t>TennisModel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Player</a:t>
            </a:r>
            <a:r>
              <a:rPr kumimoji="1" lang="ja-JP" altLang="en-US" dirty="0"/>
              <a:t>オブジェクトを保持する．</a:t>
            </a:r>
            <a:endParaRPr kumimoji="1" lang="en-US" altLang="ja-JP" dirty="0"/>
          </a:p>
          <a:p>
            <a:pPr lvl="1"/>
            <a:r>
              <a:rPr lang="ja-JP" altLang="en-US" dirty="0"/>
              <a:t>ボールの位置と動きを管理．</a:t>
            </a:r>
            <a:endParaRPr lang="en-US" altLang="ja-JP" dirty="0"/>
          </a:p>
          <a:p>
            <a:pPr lvl="1"/>
            <a:r>
              <a:rPr kumimoji="1" lang="en-US" altLang="ja-JP" dirty="0" err="1"/>
              <a:t>CommServer</a:t>
            </a:r>
            <a:r>
              <a:rPr kumimoji="1" lang="en-US" altLang="ja-JP" dirty="0"/>
              <a:t>/Client</a:t>
            </a:r>
            <a:r>
              <a:rPr lang="ja-JP" altLang="en-US" dirty="0"/>
              <a:t>クラスを用いて，対戦相手のマシンの</a:t>
            </a:r>
            <a:r>
              <a:rPr lang="en-US" altLang="ja-JP" dirty="0"/>
              <a:t>Player</a:t>
            </a:r>
            <a:r>
              <a:rPr lang="ja-JP" altLang="en-US" dirty="0"/>
              <a:t>とボールの現在位置をやり取りする</a:t>
            </a:r>
            <a:endParaRPr lang="en-US" altLang="ja-JP" dirty="0"/>
          </a:p>
          <a:p>
            <a:pPr lvl="1"/>
            <a:r>
              <a:rPr lang="en-US" altLang="ja-JP" dirty="0"/>
              <a:t>【</a:t>
            </a:r>
            <a:r>
              <a:rPr lang="ja-JP" altLang="en-US" dirty="0"/>
              <a:t>工夫点</a:t>
            </a:r>
            <a:r>
              <a:rPr lang="en-US" altLang="ja-JP" dirty="0"/>
              <a:t>】</a:t>
            </a:r>
            <a:r>
              <a:rPr lang="ja-JP" altLang="en-US" dirty="0"/>
              <a:t>コンストラクタで，</a:t>
            </a:r>
            <a:r>
              <a:rPr lang="en-US" altLang="ja-JP" dirty="0"/>
              <a:t>server mode, client mode, 1</a:t>
            </a:r>
            <a:r>
              <a:rPr lang="ja-JP" altLang="en-US" dirty="0"/>
              <a:t>人ゲーム</a:t>
            </a:r>
            <a:r>
              <a:rPr lang="en-US" altLang="ja-JP" dirty="0"/>
              <a:t>(</a:t>
            </a:r>
            <a:r>
              <a:rPr lang="ja-JP" altLang="en-US" dirty="0"/>
              <a:t>壁打ち</a:t>
            </a:r>
            <a:r>
              <a:rPr lang="en-US" altLang="ja-JP" dirty="0"/>
              <a:t>) mode</a:t>
            </a:r>
            <a:r>
              <a:rPr lang="ja-JP" altLang="en-US" dirty="0"/>
              <a:t>を指定できる．</a:t>
            </a:r>
            <a:endParaRPr lang="en-US" altLang="ja-JP" dirty="0"/>
          </a:p>
          <a:p>
            <a:r>
              <a:rPr lang="ja-JP" altLang="en-US" dirty="0"/>
              <a:t>統合</a:t>
            </a:r>
            <a:endParaRPr lang="en-US" altLang="ja-JP" dirty="0"/>
          </a:p>
          <a:p>
            <a:pPr lvl="1"/>
            <a:r>
              <a:rPr lang="en-US" altLang="ja-JP" dirty="0"/>
              <a:t>Model, View, Player</a:t>
            </a:r>
            <a:r>
              <a:rPr lang="ja-JP" altLang="en-US" dirty="0"/>
              <a:t>を統合．事前の打ち合わせに時間を掛けていたので，スムーズに統合できた．</a:t>
            </a:r>
            <a:endParaRPr lang="en-US" altLang="ja-JP" dirty="0"/>
          </a:p>
        </p:txBody>
      </p:sp>
      <p:sp>
        <p:nvSpPr>
          <p:cNvPr id="4" name="テキスト ボックス 1"/>
          <p:cNvSpPr txBox="1">
            <a:spLocks noChangeArrowheads="1"/>
          </p:cNvSpPr>
          <p:nvPr/>
        </p:nvSpPr>
        <p:spPr bwMode="auto">
          <a:xfrm>
            <a:off x="35496" y="0"/>
            <a:ext cx="7839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rgbClr val="C00000"/>
                </a:solidFill>
              </a:rPr>
              <a:t>【</a:t>
            </a:r>
            <a:r>
              <a:rPr lang="ja-JP" altLang="en-US" sz="3200" dirty="0">
                <a:solidFill>
                  <a:srgbClr val="C00000"/>
                </a:solidFill>
              </a:rPr>
              <a:t>このページは担当者が各自作成すること．</a:t>
            </a:r>
            <a:r>
              <a:rPr lang="en-US" altLang="ja-JP" sz="3200" dirty="0">
                <a:solidFill>
                  <a:srgbClr val="C00000"/>
                </a:solidFill>
              </a:rPr>
              <a:t>】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 と 質疑応答 の時間．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E12BE-0FC5-4869-922F-696E261D4658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  <p:pic>
        <p:nvPicPr>
          <p:cNvPr id="4" name="図 4" descr="c-mark_ai75mm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72" y="2420888"/>
            <a:ext cx="48895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1"/>
          <p:cNvSpPr txBox="1">
            <a:spLocks noChangeArrowheads="1"/>
          </p:cNvSpPr>
          <p:nvPr/>
        </p:nvSpPr>
        <p:spPr bwMode="auto">
          <a:xfrm>
            <a:off x="35496" y="17790"/>
            <a:ext cx="42130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rgbClr val="C00000"/>
                </a:solidFill>
              </a:rPr>
              <a:t>【</a:t>
            </a:r>
            <a:r>
              <a:rPr lang="ja-JP" altLang="en-US" sz="3200" dirty="0">
                <a:solidFill>
                  <a:srgbClr val="C00000"/>
                </a:solidFill>
              </a:rPr>
              <a:t>プレゼンテーション例</a:t>
            </a:r>
            <a:r>
              <a:rPr lang="en-US" altLang="ja-JP" sz="3200" dirty="0">
                <a:solidFill>
                  <a:srgbClr val="C00000"/>
                </a:solidFill>
              </a:rPr>
              <a:t>】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作成プログラムの概要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・個人プレイのタイピングゲーム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ランダムに現れる単語をミスしない様にタイピングしてモンスターを倒す。</a:t>
            </a:r>
            <a:endParaRPr lang="en-US" altLang="ja-JP" dirty="0"/>
          </a:p>
          <a:p>
            <a:r>
              <a:rPr lang="ja-JP" altLang="en-US" dirty="0"/>
              <a:t>ミスタイプするとハートが</a:t>
            </a:r>
            <a:r>
              <a:rPr lang="en-US" altLang="ja-JP" dirty="0"/>
              <a:t>1</a:t>
            </a:r>
            <a:r>
              <a:rPr lang="ja-JP" altLang="en-US" dirty="0"/>
              <a:t>つ減る。</a:t>
            </a:r>
            <a:r>
              <a:rPr lang="en-US" altLang="ja-JP" dirty="0"/>
              <a:t>10</a:t>
            </a:r>
            <a:r>
              <a:rPr lang="ja-JP" altLang="en-US" dirty="0"/>
              <a:t>文字連続で正確に打てるとライフ回復のボーナス</a:t>
            </a:r>
            <a:endParaRPr lang="en-US" altLang="ja-JP" dirty="0"/>
          </a:p>
          <a:p>
            <a:r>
              <a:rPr lang="ja-JP" altLang="en-US" dirty="0"/>
              <a:t>ハートが</a:t>
            </a:r>
            <a:r>
              <a:rPr lang="en-US" altLang="ja-JP" dirty="0"/>
              <a:t>0</a:t>
            </a:r>
            <a:r>
              <a:rPr lang="ja-JP" altLang="en-US" dirty="0"/>
              <a:t>になるか時間切れになると負け。</a:t>
            </a:r>
          </a:p>
          <a:p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7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ja-JP" altLang="en-US" dirty="0"/>
              <a:t>１つのプログラムが，サーバとしても，</a:t>
            </a:r>
            <a:br>
              <a:rPr lang="en-US" altLang="ja-JP" dirty="0"/>
            </a:br>
            <a:r>
              <a:rPr lang="ja-JP" altLang="en-US" dirty="0"/>
              <a:t>クライアントとしても動作する．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925969" y="2661084"/>
            <a:ext cx="4925206" cy="1473994"/>
            <a:chOff x="2555776" y="1666875"/>
            <a:chExt cx="5976664" cy="2122165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3779838" y="1666875"/>
              <a:ext cx="3960812" cy="212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555776" y="1666875"/>
              <a:ext cx="5976664" cy="1978149"/>
            </a:xfrm>
            <a:prstGeom prst="rect">
              <a:avLst/>
            </a:pr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611688" y="2752725"/>
              <a:ext cx="1964084" cy="776288"/>
            </a:xfrm>
            <a:custGeom>
              <a:avLst/>
              <a:gdLst>
                <a:gd name="T0" fmla="*/ 10715 w 10715"/>
                <a:gd name="T1" fmla="*/ 0 h 3428"/>
                <a:gd name="T2" fmla="*/ 10715 w 10715"/>
                <a:gd name="T3" fmla="*/ 3428 h 3428"/>
                <a:gd name="T4" fmla="*/ 0 w 10715"/>
                <a:gd name="T5" fmla="*/ 3428 h 3428"/>
                <a:gd name="T6" fmla="*/ 0 w 10715"/>
                <a:gd name="T7" fmla="*/ 0 h 3428"/>
                <a:gd name="T8" fmla="*/ 105 w 10715"/>
                <a:gd name="T9" fmla="*/ 0 h 3428"/>
                <a:gd name="T10" fmla="*/ 105 w 10715"/>
                <a:gd name="T11" fmla="*/ 3323 h 3428"/>
                <a:gd name="T12" fmla="*/ 10610 w 10715"/>
                <a:gd name="T13" fmla="*/ 3323 h 3428"/>
                <a:gd name="T14" fmla="*/ 10610 w 10715"/>
                <a:gd name="T15" fmla="*/ 0 h 3428"/>
                <a:gd name="T16" fmla="*/ 10715 w 10715"/>
                <a:gd name="T17" fmla="*/ 0 h 3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15" h="3428">
                  <a:moveTo>
                    <a:pt x="10715" y="0"/>
                  </a:moveTo>
                  <a:lnTo>
                    <a:pt x="10715" y="3428"/>
                  </a:lnTo>
                  <a:lnTo>
                    <a:pt x="0" y="3428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3323"/>
                  </a:lnTo>
                  <a:lnTo>
                    <a:pt x="10610" y="3323"/>
                  </a:lnTo>
                  <a:lnTo>
                    <a:pt x="10610" y="0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897910" y="2389188"/>
              <a:ext cx="1122362" cy="603250"/>
            </a:xfrm>
            <a:custGeom>
              <a:avLst/>
              <a:gdLst>
                <a:gd name="T0" fmla="*/ 4949 w 4949"/>
                <a:gd name="T1" fmla="*/ 481 h 2657"/>
                <a:gd name="T2" fmla="*/ 4949 w 4949"/>
                <a:gd name="T3" fmla="*/ 1567 h 2657"/>
                <a:gd name="T4" fmla="*/ 3732 w 4949"/>
                <a:gd name="T5" fmla="*/ 2657 h 2657"/>
                <a:gd name="T6" fmla="*/ 0 w 4949"/>
                <a:gd name="T7" fmla="*/ 1928 h 2657"/>
                <a:gd name="T8" fmla="*/ 0 w 4949"/>
                <a:gd name="T9" fmla="*/ 771 h 2657"/>
                <a:gd name="T10" fmla="*/ 1564 w 4949"/>
                <a:gd name="T11" fmla="*/ 0 h 2657"/>
                <a:gd name="T12" fmla="*/ 4949 w 4949"/>
                <a:gd name="T13" fmla="*/ 481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9" h="2657">
                  <a:moveTo>
                    <a:pt x="4949" y="481"/>
                  </a:moveTo>
                  <a:lnTo>
                    <a:pt x="4949" y="1567"/>
                  </a:lnTo>
                  <a:lnTo>
                    <a:pt x="3732" y="2657"/>
                  </a:lnTo>
                  <a:lnTo>
                    <a:pt x="0" y="1928"/>
                  </a:lnTo>
                  <a:lnTo>
                    <a:pt x="0" y="771"/>
                  </a:lnTo>
                  <a:lnTo>
                    <a:pt x="1564" y="0"/>
                  </a:lnTo>
                  <a:lnTo>
                    <a:pt x="4949" y="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432897" y="2682875"/>
              <a:ext cx="285750" cy="136525"/>
            </a:xfrm>
            <a:custGeom>
              <a:avLst/>
              <a:gdLst>
                <a:gd name="T0" fmla="*/ 0 w 1258"/>
                <a:gd name="T1" fmla="*/ 371 h 597"/>
                <a:gd name="T2" fmla="*/ 1258 w 1258"/>
                <a:gd name="T3" fmla="*/ 597 h 597"/>
                <a:gd name="T4" fmla="*/ 1258 w 1258"/>
                <a:gd name="T5" fmla="*/ 211 h 597"/>
                <a:gd name="T6" fmla="*/ 0 w 1258"/>
                <a:gd name="T7" fmla="*/ 0 h 597"/>
                <a:gd name="T8" fmla="*/ 0 w 1258"/>
                <a:gd name="T9" fmla="*/ 37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597">
                  <a:moveTo>
                    <a:pt x="0" y="371"/>
                  </a:moveTo>
                  <a:lnTo>
                    <a:pt x="1258" y="597"/>
                  </a:lnTo>
                  <a:lnTo>
                    <a:pt x="1258" y="211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432897" y="2808288"/>
              <a:ext cx="285750" cy="138113"/>
            </a:xfrm>
            <a:custGeom>
              <a:avLst/>
              <a:gdLst>
                <a:gd name="T0" fmla="*/ 1258 w 1258"/>
                <a:gd name="T1" fmla="*/ 228 h 613"/>
                <a:gd name="T2" fmla="*/ 0 w 1258"/>
                <a:gd name="T3" fmla="*/ 0 h 613"/>
                <a:gd name="T4" fmla="*/ 0 w 1258"/>
                <a:gd name="T5" fmla="*/ 368 h 613"/>
                <a:gd name="T6" fmla="*/ 1258 w 1258"/>
                <a:gd name="T7" fmla="*/ 613 h 613"/>
                <a:gd name="T8" fmla="*/ 1258 w 1258"/>
                <a:gd name="T9" fmla="*/ 22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13">
                  <a:moveTo>
                    <a:pt x="1258" y="228"/>
                  </a:moveTo>
                  <a:lnTo>
                    <a:pt x="0" y="0"/>
                  </a:lnTo>
                  <a:lnTo>
                    <a:pt x="0" y="368"/>
                  </a:lnTo>
                  <a:lnTo>
                    <a:pt x="1258" y="613"/>
                  </a:lnTo>
                  <a:lnTo>
                    <a:pt x="1258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6758335" y="2555875"/>
              <a:ext cx="222250" cy="369888"/>
            </a:xfrm>
            <a:custGeom>
              <a:avLst/>
              <a:gdLst>
                <a:gd name="T0" fmla="*/ 981 w 981"/>
                <a:gd name="T1" fmla="*/ 0 h 1634"/>
                <a:gd name="T2" fmla="*/ 0 w 981"/>
                <a:gd name="T3" fmla="*/ 744 h 1634"/>
                <a:gd name="T4" fmla="*/ 0 w 981"/>
                <a:gd name="T5" fmla="*/ 1634 h 1634"/>
                <a:gd name="T6" fmla="*/ 981 w 981"/>
                <a:gd name="T7" fmla="*/ 757 h 1634"/>
                <a:gd name="T8" fmla="*/ 981 w 981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34">
                  <a:moveTo>
                    <a:pt x="981" y="0"/>
                  </a:moveTo>
                  <a:lnTo>
                    <a:pt x="0" y="744"/>
                  </a:lnTo>
                  <a:lnTo>
                    <a:pt x="0" y="1634"/>
                  </a:lnTo>
                  <a:lnTo>
                    <a:pt x="981" y="757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937597" y="2600325"/>
              <a:ext cx="455612" cy="282575"/>
            </a:xfrm>
            <a:custGeom>
              <a:avLst/>
              <a:gdLst>
                <a:gd name="T0" fmla="*/ 2010 w 2010"/>
                <a:gd name="T1" fmla="*/ 338 h 1249"/>
                <a:gd name="T2" fmla="*/ 0 w 2010"/>
                <a:gd name="T3" fmla="*/ 0 h 1249"/>
                <a:gd name="T4" fmla="*/ 0 w 2010"/>
                <a:gd name="T5" fmla="*/ 856 h 1249"/>
                <a:gd name="T6" fmla="*/ 2010 w 2010"/>
                <a:gd name="T7" fmla="*/ 1249 h 1249"/>
                <a:gd name="T8" fmla="*/ 2010 w 2010"/>
                <a:gd name="T9" fmla="*/ 338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0" h="1249">
                  <a:moveTo>
                    <a:pt x="2010" y="338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2010" y="1249"/>
                  </a:lnTo>
                  <a:lnTo>
                    <a:pt x="2010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5988397" y="1846263"/>
              <a:ext cx="941387" cy="811213"/>
            </a:xfrm>
            <a:custGeom>
              <a:avLst/>
              <a:gdLst>
                <a:gd name="T0" fmla="*/ 3857 w 4149"/>
                <a:gd name="T1" fmla="*/ 3144 h 3579"/>
                <a:gd name="T2" fmla="*/ 3306 w 4149"/>
                <a:gd name="T3" fmla="*/ 3579 h 3579"/>
                <a:gd name="T4" fmla="*/ 0 w 4149"/>
                <a:gd name="T5" fmla="*/ 3003 h 3579"/>
                <a:gd name="T6" fmla="*/ 0 w 4149"/>
                <a:gd name="T7" fmla="*/ 386 h 3579"/>
                <a:gd name="T8" fmla="*/ 712 w 4149"/>
                <a:gd name="T9" fmla="*/ 156 h 3579"/>
                <a:gd name="T10" fmla="*/ 1352 w 4149"/>
                <a:gd name="T11" fmla="*/ 221 h 3579"/>
                <a:gd name="T12" fmla="*/ 1959 w 4149"/>
                <a:gd name="T13" fmla="*/ 0 h 3579"/>
                <a:gd name="T14" fmla="*/ 4149 w 4149"/>
                <a:gd name="T15" fmla="*/ 207 h 3579"/>
                <a:gd name="T16" fmla="*/ 4149 w 4149"/>
                <a:gd name="T17" fmla="*/ 2458 h 3579"/>
                <a:gd name="T18" fmla="*/ 3857 w 4149"/>
                <a:gd name="T19" fmla="*/ 2675 h 3579"/>
                <a:gd name="T20" fmla="*/ 3857 w 4149"/>
                <a:gd name="T21" fmla="*/ 3144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9" h="3579">
                  <a:moveTo>
                    <a:pt x="3857" y="3144"/>
                  </a:moveTo>
                  <a:lnTo>
                    <a:pt x="3306" y="3579"/>
                  </a:lnTo>
                  <a:lnTo>
                    <a:pt x="0" y="3003"/>
                  </a:lnTo>
                  <a:lnTo>
                    <a:pt x="0" y="386"/>
                  </a:lnTo>
                  <a:lnTo>
                    <a:pt x="712" y="156"/>
                  </a:lnTo>
                  <a:lnTo>
                    <a:pt x="1352" y="221"/>
                  </a:lnTo>
                  <a:lnTo>
                    <a:pt x="1959" y="0"/>
                  </a:lnTo>
                  <a:lnTo>
                    <a:pt x="4149" y="207"/>
                  </a:lnTo>
                  <a:lnTo>
                    <a:pt x="4149" y="2458"/>
                  </a:lnTo>
                  <a:lnTo>
                    <a:pt x="3857" y="2675"/>
                  </a:lnTo>
                  <a:lnTo>
                    <a:pt x="3857" y="3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753572" y="2003425"/>
              <a:ext cx="69850" cy="592138"/>
            </a:xfrm>
            <a:custGeom>
              <a:avLst/>
              <a:gdLst>
                <a:gd name="T0" fmla="*/ 310 w 310"/>
                <a:gd name="T1" fmla="*/ 2364 h 2609"/>
                <a:gd name="T2" fmla="*/ 310 w 310"/>
                <a:gd name="T3" fmla="*/ 0 h 2609"/>
                <a:gd name="T4" fmla="*/ 0 w 310"/>
                <a:gd name="T5" fmla="*/ 154 h 2609"/>
                <a:gd name="T6" fmla="*/ 0 w 310"/>
                <a:gd name="T7" fmla="*/ 2609 h 2609"/>
                <a:gd name="T8" fmla="*/ 310 w 310"/>
                <a:gd name="T9" fmla="*/ 2364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609">
                  <a:moveTo>
                    <a:pt x="310" y="2364"/>
                  </a:moveTo>
                  <a:lnTo>
                    <a:pt x="310" y="0"/>
                  </a:lnTo>
                  <a:lnTo>
                    <a:pt x="0" y="154"/>
                  </a:lnTo>
                  <a:lnTo>
                    <a:pt x="0" y="2609"/>
                  </a:lnTo>
                  <a:lnTo>
                    <a:pt x="310" y="236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6863110" y="1943100"/>
              <a:ext cx="26987" cy="460375"/>
            </a:xfrm>
            <a:custGeom>
              <a:avLst/>
              <a:gdLst>
                <a:gd name="T0" fmla="*/ 0 w 116"/>
                <a:gd name="T1" fmla="*/ 55 h 2033"/>
                <a:gd name="T2" fmla="*/ 0 w 116"/>
                <a:gd name="T3" fmla="*/ 2033 h 2033"/>
                <a:gd name="T4" fmla="*/ 116 w 116"/>
                <a:gd name="T5" fmla="*/ 1947 h 2033"/>
                <a:gd name="T6" fmla="*/ 116 w 116"/>
                <a:gd name="T7" fmla="*/ 0 h 2033"/>
                <a:gd name="T8" fmla="*/ 0 w 116"/>
                <a:gd name="T9" fmla="*/ 55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33">
                  <a:moveTo>
                    <a:pt x="0" y="55"/>
                  </a:moveTo>
                  <a:lnTo>
                    <a:pt x="0" y="2033"/>
                  </a:lnTo>
                  <a:lnTo>
                    <a:pt x="116" y="1947"/>
                  </a:lnTo>
                  <a:lnTo>
                    <a:pt x="116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6028085" y="1970088"/>
              <a:ext cx="685800" cy="642938"/>
            </a:xfrm>
            <a:custGeom>
              <a:avLst/>
              <a:gdLst>
                <a:gd name="T0" fmla="*/ 0 w 3024"/>
                <a:gd name="T1" fmla="*/ 0 h 2836"/>
                <a:gd name="T2" fmla="*/ 0 w 3024"/>
                <a:gd name="T3" fmla="*/ 2308 h 2836"/>
                <a:gd name="T4" fmla="*/ 3024 w 3024"/>
                <a:gd name="T5" fmla="*/ 2836 h 2836"/>
                <a:gd name="T6" fmla="*/ 3024 w 3024"/>
                <a:gd name="T7" fmla="*/ 326 h 2836"/>
                <a:gd name="T8" fmla="*/ 0 w 3024"/>
                <a:gd name="T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4" h="2836">
                  <a:moveTo>
                    <a:pt x="0" y="0"/>
                  </a:moveTo>
                  <a:lnTo>
                    <a:pt x="0" y="2308"/>
                  </a:lnTo>
                  <a:lnTo>
                    <a:pt x="3024" y="2836"/>
                  </a:lnTo>
                  <a:lnTo>
                    <a:pt x="3024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6091585" y="2035175"/>
              <a:ext cx="558800" cy="504825"/>
            </a:xfrm>
            <a:custGeom>
              <a:avLst/>
              <a:gdLst>
                <a:gd name="T0" fmla="*/ 0 w 2462"/>
                <a:gd name="T1" fmla="*/ 1820 h 2224"/>
                <a:gd name="T2" fmla="*/ 0 w 2462"/>
                <a:gd name="T3" fmla="*/ 0 h 2224"/>
                <a:gd name="T4" fmla="*/ 2462 w 2462"/>
                <a:gd name="T5" fmla="*/ 283 h 2224"/>
                <a:gd name="T6" fmla="*/ 2462 w 2462"/>
                <a:gd name="T7" fmla="*/ 2224 h 2224"/>
                <a:gd name="T8" fmla="*/ 0 w 2462"/>
                <a:gd name="T9" fmla="*/ 1820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2" h="2224">
                  <a:moveTo>
                    <a:pt x="0" y="1820"/>
                  </a:moveTo>
                  <a:lnTo>
                    <a:pt x="0" y="0"/>
                  </a:lnTo>
                  <a:lnTo>
                    <a:pt x="2462" y="283"/>
                  </a:lnTo>
                  <a:lnTo>
                    <a:pt x="2462" y="2224"/>
                  </a:lnTo>
                  <a:lnTo>
                    <a:pt x="0" y="18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6131272" y="2081213"/>
              <a:ext cx="479425" cy="412750"/>
            </a:xfrm>
            <a:custGeom>
              <a:avLst/>
              <a:gdLst>
                <a:gd name="T0" fmla="*/ 0 w 2114"/>
                <a:gd name="T1" fmla="*/ 1474 h 1821"/>
                <a:gd name="T2" fmla="*/ 2114 w 2114"/>
                <a:gd name="T3" fmla="*/ 1821 h 1821"/>
                <a:gd name="T4" fmla="*/ 2114 w 2114"/>
                <a:gd name="T5" fmla="*/ 242 h 1821"/>
                <a:gd name="T6" fmla="*/ 0 w 2114"/>
                <a:gd name="T7" fmla="*/ 0 h 1821"/>
                <a:gd name="T8" fmla="*/ 0 w 2114"/>
                <a:gd name="T9" fmla="*/ 1474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4" h="1821">
                  <a:moveTo>
                    <a:pt x="0" y="1474"/>
                  </a:moveTo>
                  <a:lnTo>
                    <a:pt x="2114" y="1821"/>
                  </a:lnTo>
                  <a:lnTo>
                    <a:pt x="2114" y="242"/>
                  </a:lnTo>
                  <a:lnTo>
                    <a:pt x="0" y="0"/>
                  </a:lnTo>
                  <a:lnTo>
                    <a:pt x="0" y="1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3995738" y="2370138"/>
              <a:ext cx="1122362" cy="601663"/>
            </a:xfrm>
            <a:custGeom>
              <a:avLst/>
              <a:gdLst>
                <a:gd name="T0" fmla="*/ 4949 w 4949"/>
                <a:gd name="T1" fmla="*/ 481 h 2657"/>
                <a:gd name="T2" fmla="*/ 4949 w 4949"/>
                <a:gd name="T3" fmla="*/ 1567 h 2657"/>
                <a:gd name="T4" fmla="*/ 3732 w 4949"/>
                <a:gd name="T5" fmla="*/ 2657 h 2657"/>
                <a:gd name="T6" fmla="*/ 0 w 4949"/>
                <a:gd name="T7" fmla="*/ 1928 h 2657"/>
                <a:gd name="T8" fmla="*/ 0 w 4949"/>
                <a:gd name="T9" fmla="*/ 771 h 2657"/>
                <a:gd name="T10" fmla="*/ 1564 w 4949"/>
                <a:gd name="T11" fmla="*/ 0 h 2657"/>
                <a:gd name="T12" fmla="*/ 4949 w 4949"/>
                <a:gd name="T13" fmla="*/ 481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9" h="2657">
                  <a:moveTo>
                    <a:pt x="4949" y="481"/>
                  </a:moveTo>
                  <a:lnTo>
                    <a:pt x="4949" y="1567"/>
                  </a:lnTo>
                  <a:lnTo>
                    <a:pt x="3732" y="2657"/>
                  </a:lnTo>
                  <a:lnTo>
                    <a:pt x="0" y="1928"/>
                  </a:lnTo>
                  <a:lnTo>
                    <a:pt x="0" y="771"/>
                  </a:lnTo>
                  <a:lnTo>
                    <a:pt x="1564" y="0"/>
                  </a:lnTo>
                  <a:lnTo>
                    <a:pt x="4949" y="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4530725" y="2663825"/>
              <a:ext cx="285750" cy="134938"/>
            </a:xfrm>
            <a:custGeom>
              <a:avLst/>
              <a:gdLst>
                <a:gd name="T0" fmla="*/ 0 w 1258"/>
                <a:gd name="T1" fmla="*/ 371 h 598"/>
                <a:gd name="T2" fmla="*/ 1258 w 1258"/>
                <a:gd name="T3" fmla="*/ 598 h 598"/>
                <a:gd name="T4" fmla="*/ 1258 w 1258"/>
                <a:gd name="T5" fmla="*/ 212 h 598"/>
                <a:gd name="T6" fmla="*/ 0 w 1258"/>
                <a:gd name="T7" fmla="*/ 0 h 598"/>
                <a:gd name="T8" fmla="*/ 0 w 1258"/>
                <a:gd name="T9" fmla="*/ 371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598">
                  <a:moveTo>
                    <a:pt x="0" y="371"/>
                  </a:moveTo>
                  <a:lnTo>
                    <a:pt x="1258" y="598"/>
                  </a:lnTo>
                  <a:lnTo>
                    <a:pt x="1258" y="212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4530725" y="2787650"/>
              <a:ext cx="285750" cy="139700"/>
            </a:xfrm>
            <a:custGeom>
              <a:avLst/>
              <a:gdLst>
                <a:gd name="T0" fmla="*/ 1258 w 1258"/>
                <a:gd name="T1" fmla="*/ 228 h 613"/>
                <a:gd name="T2" fmla="*/ 0 w 1258"/>
                <a:gd name="T3" fmla="*/ 0 h 613"/>
                <a:gd name="T4" fmla="*/ 0 w 1258"/>
                <a:gd name="T5" fmla="*/ 368 h 613"/>
                <a:gd name="T6" fmla="*/ 1258 w 1258"/>
                <a:gd name="T7" fmla="*/ 613 h 613"/>
                <a:gd name="T8" fmla="*/ 1258 w 1258"/>
                <a:gd name="T9" fmla="*/ 22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13">
                  <a:moveTo>
                    <a:pt x="1258" y="228"/>
                  </a:moveTo>
                  <a:lnTo>
                    <a:pt x="0" y="0"/>
                  </a:lnTo>
                  <a:lnTo>
                    <a:pt x="0" y="368"/>
                  </a:lnTo>
                  <a:lnTo>
                    <a:pt x="1258" y="613"/>
                  </a:lnTo>
                  <a:lnTo>
                    <a:pt x="1258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4856163" y="2536825"/>
              <a:ext cx="222250" cy="369888"/>
            </a:xfrm>
            <a:custGeom>
              <a:avLst/>
              <a:gdLst>
                <a:gd name="T0" fmla="*/ 980 w 980"/>
                <a:gd name="T1" fmla="*/ 0 h 1634"/>
                <a:gd name="T2" fmla="*/ 0 w 980"/>
                <a:gd name="T3" fmla="*/ 744 h 1634"/>
                <a:gd name="T4" fmla="*/ 0 w 980"/>
                <a:gd name="T5" fmla="*/ 1634 h 1634"/>
                <a:gd name="T6" fmla="*/ 980 w 980"/>
                <a:gd name="T7" fmla="*/ 757 h 1634"/>
                <a:gd name="T8" fmla="*/ 980 w 98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34">
                  <a:moveTo>
                    <a:pt x="980" y="0"/>
                  </a:moveTo>
                  <a:lnTo>
                    <a:pt x="0" y="744"/>
                  </a:lnTo>
                  <a:lnTo>
                    <a:pt x="0" y="1634"/>
                  </a:lnTo>
                  <a:lnTo>
                    <a:pt x="980" y="757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4035425" y="2579688"/>
              <a:ext cx="455612" cy="284163"/>
            </a:xfrm>
            <a:custGeom>
              <a:avLst/>
              <a:gdLst>
                <a:gd name="T0" fmla="*/ 2010 w 2010"/>
                <a:gd name="T1" fmla="*/ 338 h 1249"/>
                <a:gd name="T2" fmla="*/ 0 w 2010"/>
                <a:gd name="T3" fmla="*/ 0 h 1249"/>
                <a:gd name="T4" fmla="*/ 0 w 2010"/>
                <a:gd name="T5" fmla="*/ 856 h 1249"/>
                <a:gd name="T6" fmla="*/ 2010 w 2010"/>
                <a:gd name="T7" fmla="*/ 1249 h 1249"/>
                <a:gd name="T8" fmla="*/ 2010 w 2010"/>
                <a:gd name="T9" fmla="*/ 338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0" h="1249">
                  <a:moveTo>
                    <a:pt x="2010" y="338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2010" y="1249"/>
                  </a:lnTo>
                  <a:lnTo>
                    <a:pt x="2010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086225" y="1827213"/>
              <a:ext cx="941387" cy="811213"/>
            </a:xfrm>
            <a:custGeom>
              <a:avLst/>
              <a:gdLst>
                <a:gd name="T0" fmla="*/ 3857 w 4149"/>
                <a:gd name="T1" fmla="*/ 3144 h 3579"/>
                <a:gd name="T2" fmla="*/ 3306 w 4149"/>
                <a:gd name="T3" fmla="*/ 3579 h 3579"/>
                <a:gd name="T4" fmla="*/ 0 w 4149"/>
                <a:gd name="T5" fmla="*/ 3002 h 3579"/>
                <a:gd name="T6" fmla="*/ 0 w 4149"/>
                <a:gd name="T7" fmla="*/ 386 h 3579"/>
                <a:gd name="T8" fmla="*/ 712 w 4149"/>
                <a:gd name="T9" fmla="*/ 156 h 3579"/>
                <a:gd name="T10" fmla="*/ 1352 w 4149"/>
                <a:gd name="T11" fmla="*/ 221 h 3579"/>
                <a:gd name="T12" fmla="*/ 1959 w 4149"/>
                <a:gd name="T13" fmla="*/ 0 h 3579"/>
                <a:gd name="T14" fmla="*/ 4149 w 4149"/>
                <a:gd name="T15" fmla="*/ 207 h 3579"/>
                <a:gd name="T16" fmla="*/ 4149 w 4149"/>
                <a:gd name="T17" fmla="*/ 2458 h 3579"/>
                <a:gd name="T18" fmla="*/ 3857 w 4149"/>
                <a:gd name="T19" fmla="*/ 2675 h 3579"/>
                <a:gd name="T20" fmla="*/ 3857 w 4149"/>
                <a:gd name="T21" fmla="*/ 3144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9" h="3579">
                  <a:moveTo>
                    <a:pt x="3857" y="3144"/>
                  </a:moveTo>
                  <a:lnTo>
                    <a:pt x="3306" y="3579"/>
                  </a:lnTo>
                  <a:lnTo>
                    <a:pt x="0" y="3002"/>
                  </a:lnTo>
                  <a:lnTo>
                    <a:pt x="0" y="386"/>
                  </a:lnTo>
                  <a:lnTo>
                    <a:pt x="712" y="156"/>
                  </a:lnTo>
                  <a:lnTo>
                    <a:pt x="1352" y="221"/>
                  </a:lnTo>
                  <a:lnTo>
                    <a:pt x="1959" y="0"/>
                  </a:lnTo>
                  <a:lnTo>
                    <a:pt x="4149" y="207"/>
                  </a:lnTo>
                  <a:lnTo>
                    <a:pt x="4149" y="2458"/>
                  </a:lnTo>
                  <a:lnTo>
                    <a:pt x="3857" y="2675"/>
                  </a:lnTo>
                  <a:lnTo>
                    <a:pt x="3857" y="3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4851400" y="1984375"/>
              <a:ext cx="69850" cy="592138"/>
            </a:xfrm>
            <a:custGeom>
              <a:avLst/>
              <a:gdLst>
                <a:gd name="T0" fmla="*/ 310 w 310"/>
                <a:gd name="T1" fmla="*/ 2365 h 2609"/>
                <a:gd name="T2" fmla="*/ 310 w 310"/>
                <a:gd name="T3" fmla="*/ 0 h 2609"/>
                <a:gd name="T4" fmla="*/ 0 w 310"/>
                <a:gd name="T5" fmla="*/ 155 h 2609"/>
                <a:gd name="T6" fmla="*/ 0 w 310"/>
                <a:gd name="T7" fmla="*/ 2609 h 2609"/>
                <a:gd name="T8" fmla="*/ 310 w 310"/>
                <a:gd name="T9" fmla="*/ 2365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609">
                  <a:moveTo>
                    <a:pt x="310" y="2365"/>
                  </a:moveTo>
                  <a:lnTo>
                    <a:pt x="310" y="0"/>
                  </a:lnTo>
                  <a:lnTo>
                    <a:pt x="0" y="155"/>
                  </a:lnTo>
                  <a:lnTo>
                    <a:pt x="0" y="2609"/>
                  </a:lnTo>
                  <a:lnTo>
                    <a:pt x="310" y="236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960938" y="1922463"/>
              <a:ext cx="26987" cy="461963"/>
            </a:xfrm>
            <a:custGeom>
              <a:avLst/>
              <a:gdLst>
                <a:gd name="T0" fmla="*/ 0 w 116"/>
                <a:gd name="T1" fmla="*/ 54 h 2033"/>
                <a:gd name="T2" fmla="*/ 0 w 116"/>
                <a:gd name="T3" fmla="*/ 2033 h 2033"/>
                <a:gd name="T4" fmla="*/ 116 w 116"/>
                <a:gd name="T5" fmla="*/ 1947 h 2033"/>
                <a:gd name="T6" fmla="*/ 116 w 116"/>
                <a:gd name="T7" fmla="*/ 0 h 2033"/>
                <a:gd name="T8" fmla="*/ 0 w 116"/>
                <a:gd name="T9" fmla="*/ 54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33">
                  <a:moveTo>
                    <a:pt x="0" y="54"/>
                  </a:moveTo>
                  <a:lnTo>
                    <a:pt x="0" y="2033"/>
                  </a:lnTo>
                  <a:lnTo>
                    <a:pt x="116" y="1947"/>
                  </a:lnTo>
                  <a:lnTo>
                    <a:pt x="116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125913" y="1951038"/>
              <a:ext cx="685800" cy="642938"/>
            </a:xfrm>
            <a:custGeom>
              <a:avLst/>
              <a:gdLst>
                <a:gd name="T0" fmla="*/ 0 w 3024"/>
                <a:gd name="T1" fmla="*/ 0 h 2836"/>
                <a:gd name="T2" fmla="*/ 0 w 3024"/>
                <a:gd name="T3" fmla="*/ 2308 h 2836"/>
                <a:gd name="T4" fmla="*/ 3024 w 3024"/>
                <a:gd name="T5" fmla="*/ 2836 h 2836"/>
                <a:gd name="T6" fmla="*/ 3024 w 3024"/>
                <a:gd name="T7" fmla="*/ 326 h 2836"/>
                <a:gd name="T8" fmla="*/ 0 w 3024"/>
                <a:gd name="T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4" h="2836">
                  <a:moveTo>
                    <a:pt x="0" y="0"/>
                  </a:moveTo>
                  <a:lnTo>
                    <a:pt x="0" y="2308"/>
                  </a:lnTo>
                  <a:lnTo>
                    <a:pt x="3024" y="2836"/>
                  </a:lnTo>
                  <a:lnTo>
                    <a:pt x="3024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4189413" y="2016125"/>
              <a:ext cx="558800" cy="504825"/>
            </a:xfrm>
            <a:custGeom>
              <a:avLst/>
              <a:gdLst>
                <a:gd name="T0" fmla="*/ 0 w 2463"/>
                <a:gd name="T1" fmla="*/ 1819 h 2224"/>
                <a:gd name="T2" fmla="*/ 0 w 2463"/>
                <a:gd name="T3" fmla="*/ 0 h 2224"/>
                <a:gd name="T4" fmla="*/ 2463 w 2463"/>
                <a:gd name="T5" fmla="*/ 283 h 2224"/>
                <a:gd name="T6" fmla="*/ 2463 w 2463"/>
                <a:gd name="T7" fmla="*/ 2224 h 2224"/>
                <a:gd name="T8" fmla="*/ 0 w 2463"/>
                <a:gd name="T9" fmla="*/ 1819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3" h="2224">
                  <a:moveTo>
                    <a:pt x="0" y="1819"/>
                  </a:moveTo>
                  <a:lnTo>
                    <a:pt x="0" y="0"/>
                  </a:lnTo>
                  <a:lnTo>
                    <a:pt x="2463" y="283"/>
                  </a:lnTo>
                  <a:lnTo>
                    <a:pt x="2463" y="2224"/>
                  </a:lnTo>
                  <a:lnTo>
                    <a:pt x="0" y="18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4229100" y="2060575"/>
              <a:ext cx="479425" cy="412750"/>
            </a:xfrm>
            <a:custGeom>
              <a:avLst/>
              <a:gdLst>
                <a:gd name="T0" fmla="*/ 0 w 2114"/>
                <a:gd name="T1" fmla="*/ 1474 h 1822"/>
                <a:gd name="T2" fmla="*/ 2114 w 2114"/>
                <a:gd name="T3" fmla="*/ 1822 h 1822"/>
                <a:gd name="T4" fmla="*/ 2114 w 2114"/>
                <a:gd name="T5" fmla="*/ 243 h 1822"/>
                <a:gd name="T6" fmla="*/ 0 w 2114"/>
                <a:gd name="T7" fmla="*/ 0 h 1822"/>
                <a:gd name="T8" fmla="*/ 0 w 2114"/>
                <a:gd name="T9" fmla="*/ 1474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4" h="1822">
                  <a:moveTo>
                    <a:pt x="0" y="1474"/>
                  </a:moveTo>
                  <a:lnTo>
                    <a:pt x="2114" y="1822"/>
                  </a:lnTo>
                  <a:lnTo>
                    <a:pt x="2114" y="243"/>
                  </a:lnTo>
                  <a:lnTo>
                    <a:pt x="0" y="0"/>
                  </a:lnTo>
                  <a:lnTo>
                    <a:pt x="0" y="1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</a:endParaRPr>
            </a:p>
          </p:txBody>
        </p:sp>
        <p:pic>
          <p:nvPicPr>
            <p:cNvPr id="30" name="Picture 64" descr="C:\Users\yanai\AppData\Local\Microsoft\Windows\Temporary Internet Files\Content.IE5\73OW1YFR\MC90008881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499" y="2153444"/>
              <a:ext cx="1073087" cy="124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7" descr="C:\Users\yanai\AppData\Local\Microsoft\Windows\Temporary Internet Files\Content.IE5\61VNOBBH\MC900046275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956" y="2266950"/>
              <a:ext cx="1071388" cy="111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1"/>
          <p:cNvSpPr txBox="1">
            <a:spLocks noChangeArrowheads="1"/>
          </p:cNvSpPr>
          <p:nvPr/>
        </p:nvSpPr>
        <p:spPr bwMode="auto">
          <a:xfrm>
            <a:off x="35496" y="17790"/>
            <a:ext cx="8542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rgbClr val="C00000"/>
                </a:solidFill>
              </a:rPr>
              <a:t>【</a:t>
            </a:r>
            <a:r>
              <a:rPr lang="ja-JP" altLang="en-US" sz="3200" dirty="0">
                <a:solidFill>
                  <a:srgbClr val="C00000"/>
                </a:solidFill>
              </a:rPr>
              <a:t>プレゼンテーション例：キャプチャした動作画面</a:t>
            </a:r>
            <a:r>
              <a:rPr lang="en-US" altLang="ja-JP" sz="3200" dirty="0">
                <a:solidFill>
                  <a:srgbClr val="C00000"/>
                </a:solidFill>
              </a:rPr>
              <a:t>】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4978967" y="4346938"/>
            <a:ext cx="3744416" cy="2088232"/>
            <a:chOff x="179512" y="3068960"/>
            <a:chExt cx="8784976" cy="3672408"/>
          </a:xfrm>
        </p:grpSpPr>
        <p:sp>
          <p:nvSpPr>
            <p:cNvPr id="34" name="正方形/長方形 33"/>
            <p:cNvSpPr/>
            <p:nvPr/>
          </p:nvSpPr>
          <p:spPr>
            <a:xfrm>
              <a:off x="179512" y="3068960"/>
              <a:ext cx="8784976" cy="367240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251520" y="3159260"/>
              <a:ext cx="8388986" cy="3237414"/>
              <a:chOff x="251520" y="2679303"/>
              <a:chExt cx="8388986" cy="3237414"/>
            </a:xfrm>
            <a:solidFill>
              <a:srgbClr val="FFFFFF"/>
            </a:solidFill>
          </p:grpSpPr>
          <p:sp>
            <p:nvSpPr>
              <p:cNvPr id="36" name="テキスト ボックス 35"/>
              <p:cNvSpPr txBox="1"/>
              <p:nvPr/>
            </p:nvSpPr>
            <p:spPr>
              <a:xfrm>
                <a:off x="4598031" y="2679303"/>
                <a:ext cx="3374272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java.awt.event.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ActionListener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932041" y="5517232"/>
                <a:ext cx="3118531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java.awt.event.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KeyListener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450913" y="3399383"/>
                <a:ext cx="2189593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700" i="1" kern="0" dirty="0">
                    <a:solidFill>
                      <a:sysClr val="windowText" lastClr="000000"/>
                    </a:solidFill>
                  </a:rPr>
                  <a:t>j</a:t>
                </a: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avax.swing.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Timer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2506463" y="5214392"/>
                <a:ext cx="1757089" cy="378884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Comm</a:t>
                </a:r>
                <a:r>
                  <a:rPr kumimoji="1" lang="en-US" altLang="ja-JP" sz="800" b="0" i="1" u="none" strike="noStrike" kern="0" cap="none" spc="0" normalizeH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Client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9752" y="4284384"/>
                <a:ext cx="2358830" cy="470821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b="1" kern="0" dirty="0" err="1">
                    <a:solidFill>
                      <a:sysClr val="windowText" lastClr="000000"/>
                    </a:solidFill>
                  </a:rPr>
                  <a:t>TennisModel</a:t>
                </a:r>
                <a:endParaRPr kumimoji="1" lang="ja-JP" altLang="en-US" sz="1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766732" y="4299187"/>
                <a:ext cx="2080525" cy="456553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b="1" kern="0" dirty="0" err="1">
                    <a:solidFill>
                      <a:sysClr val="windowText" lastClr="000000"/>
                    </a:solidFill>
                  </a:rPr>
                  <a:t>TennisView</a:t>
                </a:r>
                <a:endParaRPr kumimoji="1" lang="ja-JP" altLang="en-US" sz="1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251520" y="4275163"/>
                <a:ext cx="1328348" cy="456553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b="1" kern="0" noProof="0" dirty="0">
                    <a:solidFill>
                      <a:sysClr val="windowText" lastClr="000000"/>
                    </a:solidFill>
                  </a:rPr>
                  <a:t>Player</a:t>
                </a:r>
                <a:endParaRPr kumimoji="1" lang="ja-JP" altLang="en-US" sz="1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3" name="直線矢印コネクタ 42"/>
              <p:cNvCxnSpPr>
                <a:stCxn id="40" idx="1"/>
                <a:endCxn id="42" idx="3"/>
              </p:cNvCxnSpPr>
              <p:nvPr/>
            </p:nvCxnSpPr>
            <p:spPr>
              <a:xfrm flipH="1" flipV="1">
                <a:off x="1579868" y="4503440"/>
                <a:ext cx="759884" cy="1635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/>
              <p:cNvCxnSpPr>
                <a:stCxn id="40" idx="2"/>
              </p:cNvCxnSpPr>
              <p:nvPr/>
            </p:nvCxnSpPr>
            <p:spPr>
              <a:xfrm>
                <a:off x="3519168" y="4755206"/>
                <a:ext cx="164067" cy="45918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/>
              <p:cNvCxnSpPr>
                <a:stCxn id="41" idx="1"/>
                <a:endCxn id="40" idx="3"/>
              </p:cNvCxnSpPr>
              <p:nvPr/>
            </p:nvCxnSpPr>
            <p:spPr>
              <a:xfrm flipH="1" flipV="1">
                <a:off x="4698582" y="4519795"/>
                <a:ext cx="1068150" cy="766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/>
              <p:cNvCxnSpPr>
                <a:endCxn id="38" idx="2"/>
              </p:cNvCxnSpPr>
              <p:nvPr/>
            </p:nvCxnSpPr>
            <p:spPr>
              <a:xfrm flipH="1" flipV="1">
                <a:off x="7545711" y="3798868"/>
                <a:ext cx="89987" cy="47630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テキスト ボックス 46"/>
              <p:cNvSpPr txBox="1"/>
              <p:nvPr/>
            </p:nvSpPr>
            <p:spPr>
              <a:xfrm>
                <a:off x="3548575" y="3399383"/>
                <a:ext cx="2317463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700" i="1" kern="0" dirty="0">
                    <a:solidFill>
                      <a:sysClr val="windowText" lastClr="000000"/>
                    </a:solidFill>
                  </a:rPr>
                  <a:t>j</a:t>
                </a: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avax.swing.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JPanel</a:t>
                </a:r>
                <a:endParaRPr kumimoji="1" lang="ja-JP" altLang="en-US" sz="9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 flipV="1">
                <a:off x="5940152" y="3861048"/>
                <a:ext cx="0" cy="41411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V="1">
                <a:off x="6299620" y="3140968"/>
                <a:ext cx="12031" cy="115821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/>
              <p:nvPr/>
            </p:nvCxnSpPr>
            <p:spPr>
              <a:xfrm>
                <a:off x="6311651" y="4889173"/>
                <a:ext cx="0" cy="62805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>
                <a:off x="7308304" y="3861048"/>
                <a:ext cx="0" cy="46160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467544" y="4365104"/>
            <a:ext cx="3744416" cy="2088232"/>
            <a:chOff x="179512" y="3068960"/>
            <a:chExt cx="8784976" cy="3672408"/>
          </a:xfrm>
        </p:grpSpPr>
        <p:sp>
          <p:nvSpPr>
            <p:cNvPr id="53" name="正方形/長方形 52"/>
            <p:cNvSpPr/>
            <p:nvPr/>
          </p:nvSpPr>
          <p:spPr>
            <a:xfrm>
              <a:off x="179512" y="3068960"/>
              <a:ext cx="8784976" cy="367240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251520" y="3159260"/>
              <a:ext cx="8388986" cy="3237414"/>
              <a:chOff x="251520" y="2679303"/>
              <a:chExt cx="8388986" cy="3237414"/>
            </a:xfrm>
            <a:solidFill>
              <a:srgbClr val="FFFFFF"/>
            </a:solidFill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598031" y="2679303"/>
                <a:ext cx="3374272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java.awt.event.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ActionListener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32041" y="5517232"/>
                <a:ext cx="3118531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java.awt.event.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KeyListener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6450913" y="3399383"/>
                <a:ext cx="2189593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700" i="1" kern="0" dirty="0">
                    <a:solidFill>
                      <a:sysClr val="windowText" lastClr="000000"/>
                    </a:solidFill>
                  </a:rPr>
                  <a:t>j</a:t>
                </a: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avax.swing.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Timer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2506463" y="5214392"/>
                <a:ext cx="1918809" cy="378884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CommServer</a:t>
                </a:r>
                <a:r>
                  <a:rPr kumimoji="1" lang="en-US" altLang="ja-JP" sz="800" b="0" i="1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endParaRPr kumimoji="1" lang="ja-JP" altLang="en-US" sz="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2339752" y="4284384"/>
                <a:ext cx="2358830" cy="470821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b="1" kern="0" dirty="0" err="1">
                    <a:solidFill>
                      <a:sysClr val="windowText" lastClr="000000"/>
                    </a:solidFill>
                  </a:rPr>
                  <a:t>TennisModel</a:t>
                </a:r>
                <a:endParaRPr kumimoji="1" lang="ja-JP" altLang="en-US" sz="1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766732" y="4299187"/>
                <a:ext cx="2080525" cy="456553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b="1" kern="0" dirty="0" err="1">
                    <a:solidFill>
                      <a:sysClr val="windowText" lastClr="000000"/>
                    </a:solidFill>
                  </a:rPr>
                  <a:t>TennisView</a:t>
                </a:r>
                <a:endParaRPr kumimoji="1" lang="ja-JP" altLang="en-US" sz="1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251520" y="4275163"/>
                <a:ext cx="1328348" cy="456553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b="1" kern="0" noProof="0" dirty="0">
                    <a:solidFill>
                      <a:sysClr val="windowText" lastClr="000000"/>
                    </a:solidFill>
                  </a:rPr>
                  <a:t>Player</a:t>
                </a:r>
                <a:endParaRPr kumimoji="1" lang="ja-JP" altLang="en-US" sz="1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2" name="直線矢印コネクタ 61"/>
              <p:cNvCxnSpPr>
                <a:stCxn id="59" idx="1"/>
                <a:endCxn id="61" idx="3"/>
              </p:cNvCxnSpPr>
              <p:nvPr/>
            </p:nvCxnSpPr>
            <p:spPr>
              <a:xfrm flipH="1" flipV="1">
                <a:off x="1579868" y="4503440"/>
                <a:ext cx="759884" cy="1635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/>
              <p:cNvCxnSpPr>
                <a:stCxn id="59" idx="2"/>
              </p:cNvCxnSpPr>
              <p:nvPr/>
            </p:nvCxnSpPr>
            <p:spPr>
              <a:xfrm>
                <a:off x="3519168" y="4755206"/>
                <a:ext cx="164067" cy="45918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/>
              <p:cNvCxnSpPr>
                <a:stCxn id="60" idx="1"/>
                <a:endCxn id="59" idx="3"/>
              </p:cNvCxnSpPr>
              <p:nvPr/>
            </p:nvCxnSpPr>
            <p:spPr>
              <a:xfrm flipH="1" flipV="1">
                <a:off x="4698582" y="4519795"/>
                <a:ext cx="1068150" cy="766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/>
              <p:cNvCxnSpPr>
                <a:endCxn id="57" idx="2"/>
              </p:cNvCxnSpPr>
              <p:nvPr/>
            </p:nvCxnSpPr>
            <p:spPr>
              <a:xfrm flipH="1" flipV="1">
                <a:off x="7545711" y="3798868"/>
                <a:ext cx="89987" cy="47630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3548575" y="3399383"/>
                <a:ext cx="2317463" cy="399485"/>
              </a:xfrm>
              <a:prstGeom prst="rect">
                <a:avLst/>
              </a:prstGeom>
              <a:grpFill/>
              <a:ln w="28575">
                <a:solidFill>
                  <a:sysClr val="windowText" lastClr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700" i="1" kern="0" dirty="0">
                    <a:solidFill>
                      <a:sysClr val="windowText" lastClr="000000"/>
                    </a:solidFill>
                  </a:rPr>
                  <a:t>j</a:t>
                </a:r>
                <a:r>
                  <a:rPr kumimoji="1" lang="en-US" altLang="ja-JP" sz="7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avax.swing.</a:t>
                </a:r>
                <a:r>
                  <a:rPr kumimoji="1" lang="en-US" altLang="ja-JP" sz="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JPanel</a:t>
                </a:r>
                <a:endParaRPr kumimoji="1" lang="ja-JP" altLang="en-US" sz="9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7" name="直線矢印コネクタ 66"/>
              <p:cNvCxnSpPr/>
              <p:nvPr/>
            </p:nvCxnSpPr>
            <p:spPr>
              <a:xfrm flipV="1">
                <a:off x="5940152" y="3861048"/>
                <a:ext cx="0" cy="41411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/>
              <p:nvPr/>
            </p:nvCxnSpPr>
            <p:spPr>
              <a:xfrm flipV="1">
                <a:off x="6299620" y="3140968"/>
                <a:ext cx="12031" cy="115821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>
                <a:off x="6311651" y="4889173"/>
                <a:ext cx="0" cy="62805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/>
              <p:nvPr/>
            </p:nvCxnSpPr>
            <p:spPr>
              <a:xfrm>
                <a:off x="7308304" y="3861048"/>
                <a:ext cx="0" cy="461609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92110" cy="153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7" y="2492896"/>
            <a:ext cx="300946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1141245" y="3954786"/>
            <a:ext cx="109998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</a:rPr>
              <a:t>サーバ</a:t>
            </a:r>
            <a:endParaRPr kumimoji="1" lang="en-US" altLang="ja-JP" sz="2400" b="1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057988" y="4035049"/>
            <a:ext cx="168347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</a:rPr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26096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51F2F4-B027-4602-A8F0-0A20A30744EF}"/>
              </a:ext>
            </a:extLst>
          </p:cNvPr>
          <p:cNvSpPr txBox="1"/>
          <p:nvPr/>
        </p:nvSpPr>
        <p:spPr>
          <a:xfrm>
            <a:off x="2146186" y="160667"/>
            <a:ext cx="40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システムの構成</a:t>
            </a:r>
            <a:endParaRPr kumimoji="1"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3B0F950-5072-45BA-9E8D-0F126F024210}"/>
              </a:ext>
            </a:extLst>
          </p:cNvPr>
          <p:cNvSpPr/>
          <p:nvPr/>
        </p:nvSpPr>
        <p:spPr>
          <a:xfrm>
            <a:off x="3171825" y="1348563"/>
            <a:ext cx="2014538" cy="489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java.atw.event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ActionListener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945AAA6-286A-4114-B51E-BA16E23E60EB}"/>
              </a:ext>
            </a:extLst>
          </p:cNvPr>
          <p:cNvSpPr/>
          <p:nvPr/>
        </p:nvSpPr>
        <p:spPr>
          <a:xfrm>
            <a:off x="3214688" y="2100263"/>
            <a:ext cx="1971675" cy="5592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TypingFrame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CBE0C6-75CA-4BE9-9090-6462DE6BC357}"/>
              </a:ext>
            </a:extLst>
          </p:cNvPr>
          <p:cNvSpPr/>
          <p:nvPr/>
        </p:nvSpPr>
        <p:spPr>
          <a:xfrm>
            <a:off x="3214688" y="2814051"/>
            <a:ext cx="1971675" cy="6874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MainPanel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E87DB2-8887-47E8-AFDF-88CF46D002A7}"/>
              </a:ext>
            </a:extLst>
          </p:cNvPr>
          <p:cNvSpPr/>
          <p:nvPr/>
        </p:nvSpPr>
        <p:spPr>
          <a:xfrm>
            <a:off x="3214688" y="3841295"/>
            <a:ext cx="1971675" cy="9103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Variable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4358694-00C9-45D9-A862-F9AC388BC8DF}"/>
              </a:ext>
            </a:extLst>
          </p:cNvPr>
          <p:cNvSpPr/>
          <p:nvPr/>
        </p:nvSpPr>
        <p:spPr>
          <a:xfrm>
            <a:off x="1257300" y="4757738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Bar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E4F53CF-1C5F-4598-BD84-5715E0F55F5C}"/>
              </a:ext>
            </a:extLst>
          </p:cNvPr>
          <p:cNvSpPr/>
          <p:nvPr/>
        </p:nvSpPr>
        <p:spPr>
          <a:xfrm>
            <a:off x="1257300" y="3988255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MusicWav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BA2ADC2-8CE1-4B0A-BA8E-EDACD3C9A982}"/>
              </a:ext>
            </a:extLst>
          </p:cNvPr>
          <p:cNvSpPr/>
          <p:nvPr/>
        </p:nvSpPr>
        <p:spPr>
          <a:xfrm>
            <a:off x="1257300" y="3186944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TimeFrame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758373-3D9B-4A86-9A4B-E6662BB87837}"/>
              </a:ext>
            </a:extLst>
          </p:cNvPr>
          <p:cNvSpPr/>
          <p:nvPr/>
        </p:nvSpPr>
        <p:spPr>
          <a:xfrm>
            <a:off x="1257300" y="2414586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ScoreFrame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0223580-0CC4-44A4-88E4-3741CD1F9941}"/>
              </a:ext>
            </a:extLst>
          </p:cNvPr>
          <p:cNvSpPr/>
          <p:nvPr/>
        </p:nvSpPr>
        <p:spPr>
          <a:xfrm>
            <a:off x="1261383" y="1642228"/>
            <a:ext cx="1318532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LifeFrame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2BC3E3-33C0-492A-AEA0-5297F716B8B0}"/>
              </a:ext>
            </a:extLst>
          </p:cNvPr>
          <p:cNvSpPr/>
          <p:nvPr/>
        </p:nvSpPr>
        <p:spPr>
          <a:xfrm>
            <a:off x="7143750" y="2594200"/>
            <a:ext cx="1422627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Enemy_word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D8E8A30-EB58-4ED6-83E8-D5FC92B61958}"/>
              </a:ext>
            </a:extLst>
          </p:cNvPr>
          <p:cNvSpPr/>
          <p:nvPr/>
        </p:nvSpPr>
        <p:spPr>
          <a:xfrm>
            <a:off x="5447621" y="2861909"/>
            <a:ext cx="1385887" cy="588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Typing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2C090D3-608D-4719-906C-89D61EB3394F}"/>
              </a:ext>
            </a:extLst>
          </p:cNvPr>
          <p:cNvSpPr/>
          <p:nvPr/>
        </p:nvSpPr>
        <p:spPr>
          <a:xfrm>
            <a:off x="7143750" y="3284088"/>
            <a:ext cx="1629796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Randomword</a:t>
            </a:r>
            <a:endParaRPr kumimoji="1" lang="en-US" altLang="ja-JP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ADC1354-8963-449D-8BA8-B11888605DD7}"/>
              </a:ext>
            </a:extLst>
          </p:cNvPr>
          <p:cNvSpPr/>
          <p:nvPr/>
        </p:nvSpPr>
        <p:spPr>
          <a:xfrm>
            <a:off x="5447621" y="1358257"/>
            <a:ext cx="1971675" cy="489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java.swing.Timer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76B4A60-19FE-403A-8A3B-74621801A663}"/>
              </a:ext>
            </a:extLst>
          </p:cNvPr>
          <p:cNvSpPr/>
          <p:nvPr/>
        </p:nvSpPr>
        <p:spPr>
          <a:xfrm>
            <a:off x="5447621" y="3889700"/>
            <a:ext cx="147569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PictureName2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A7F4AC5-A730-4533-A18F-0378BB22F488}"/>
              </a:ext>
            </a:extLst>
          </p:cNvPr>
          <p:cNvSpPr/>
          <p:nvPr/>
        </p:nvSpPr>
        <p:spPr>
          <a:xfrm>
            <a:off x="5447621" y="5196776"/>
            <a:ext cx="1971675" cy="489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java.awt.event</a:t>
            </a:r>
            <a:br>
              <a:rPr kumimoji="1" lang="en-US" altLang="ja-JP" dirty="0"/>
            </a:br>
            <a:r>
              <a:rPr kumimoji="1" lang="en-US" altLang="ja-JP" dirty="0" err="1"/>
              <a:t>KeyListener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E6C1B45-2798-4310-A523-C6724595427C}"/>
              </a:ext>
            </a:extLst>
          </p:cNvPr>
          <p:cNvSpPr/>
          <p:nvPr/>
        </p:nvSpPr>
        <p:spPr>
          <a:xfrm>
            <a:off x="608240" y="5441704"/>
            <a:ext cx="1971675" cy="489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java.awt.event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MouseListener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EE41D38-DF64-43B0-8DEE-952221727724}"/>
              </a:ext>
            </a:extLst>
          </p:cNvPr>
          <p:cNvSpPr/>
          <p:nvPr/>
        </p:nvSpPr>
        <p:spPr>
          <a:xfrm>
            <a:off x="3214688" y="5135337"/>
            <a:ext cx="1971675" cy="489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java.util.Observer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C905AAC-F635-4546-9834-BA9A29F56A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200525" y="2659515"/>
            <a:ext cx="0" cy="154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BC88E76-14D7-4DEF-ABBE-159700E581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200525" y="3501455"/>
            <a:ext cx="0" cy="339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DDC2D20-9240-43D3-BC4B-1D08EC29F4D8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 flipV="1">
            <a:off x="2579915" y="1887156"/>
            <a:ext cx="634773" cy="1270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9258696-DF3D-4E66-964F-6FBABE410448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2579915" y="2659514"/>
            <a:ext cx="634773" cy="49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8684813-B89F-4AF9-B271-43522117B654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2579915" y="3157753"/>
            <a:ext cx="634773" cy="27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580DF5-12C6-44A1-92B7-AD0A6E0D95FA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2579915" y="3157753"/>
            <a:ext cx="634773" cy="1075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75A6872-7278-4AE4-B27C-46A4DEC0253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2579915" y="3157753"/>
            <a:ext cx="634773" cy="1844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2CBD98-9AC2-4DE6-85A5-3E2C31F4D8B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186363" y="3156224"/>
            <a:ext cx="261258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39CB826-A093-40A7-923B-77FC3F729289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5186363" y="3157753"/>
            <a:ext cx="999106" cy="731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EF2A4D1-43C8-4850-9A69-03F7A6CAF47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833508" y="3156224"/>
            <a:ext cx="310242" cy="3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A531114-841B-4BE1-8A1C-E028D1600AE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6833508" y="2839128"/>
            <a:ext cx="310243" cy="317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3AB60F5-9263-4598-AFAC-231711C4FAEF}"/>
              </a:ext>
            </a:extLst>
          </p:cNvPr>
          <p:cNvCxnSpPr>
            <a:cxnSpLocks/>
            <a:stCxn id="8" idx="1"/>
            <a:endCxn id="18" idx="1"/>
          </p:cNvCxnSpPr>
          <p:nvPr/>
        </p:nvCxnSpPr>
        <p:spPr>
          <a:xfrm flipH="1">
            <a:off x="608240" y="4233184"/>
            <a:ext cx="649060" cy="145344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F6AB823-90D3-4A9F-BFEA-D03DD5277E5F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1918608" y="5247595"/>
            <a:ext cx="1296080" cy="1326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A5F17250-CAB8-455D-8CE4-AD582EF80B31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4200525" y="4751611"/>
            <a:ext cx="0" cy="3837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3C3FD12-CC3E-4F6D-9D75-4A26B239E4F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5186363" y="3450538"/>
            <a:ext cx="954202" cy="84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A689A0DE-C10F-4E99-B8ED-C58FF1C41D0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833507" y="3156224"/>
            <a:ext cx="261258" cy="204055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BA770C5B-2972-405D-B485-232EA7C82C97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6140565" y="1848114"/>
            <a:ext cx="292894" cy="10137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D0F8E2AE-C6C3-4D4C-B2ED-091E42CE2A55}"/>
              </a:ext>
            </a:extLst>
          </p:cNvPr>
          <p:cNvCxnSpPr>
            <a:cxnSpLocks/>
            <a:stCxn id="13" idx="0"/>
            <a:endCxn id="3" idx="3"/>
          </p:cNvCxnSpPr>
          <p:nvPr/>
        </p:nvCxnSpPr>
        <p:spPr>
          <a:xfrm flipH="1" flipV="1">
            <a:off x="5186363" y="1593492"/>
            <a:ext cx="954202" cy="126841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BCFEE8F-A5BF-42BE-94EC-A3216E414FF4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>
            <a:off x="3171826" y="1593493"/>
            <a:ext cx="42863" cy="1564261"/>
          </a:xfrm>
          <a:prstGeom prst="bentConnector3">
            <a:avLst>
              <a:gd name="adj1" fmla="val 633327"/>
            </a:avLst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4E996FF-A705-4B3C-A833-EFAA033451AD}"/>
              </a:ext>
            </a:extLst>
          </p:cNvPr>
          <p:cNvCxnSpPr>
            <a:cxnSpLocks/>
            <a:stCxn id="8" idx="1"/>
            <a:endCxn id="3" idx="1"/>
          </p:cNvCxnSpPr>
          <p:nvPr/>
        </p:nvCxnSpPr>
        <p:spPr>
          <a:xfrm rot="10800000" flipH="1">
            <a:off x="1257299" y="1593492"/>
            <a:ext cx="1914525" cy="2639692"/>
          </a:xfrm>
          <a:prstGeom prst="bentConnector3">
            <a:avLst>
              <a:gd name="adj1" fmla="val -11940"/>
            </a:avLst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4811FC8-97A1-40CB-960E-4A8CCF2FBFAC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186363" y="1848114"/>
            <a:ext cx="1247096" cy="1309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93CD307-8899-41B9-AECD-0CF3B8704BA8}"/>
              </a:ext>
            </a:extLst>
          </p:cNvPr>
          <p:cNvCxnSpPr>
            <a:cxnSpLocks/>
            <a:stCxn id="5" idx="1"/>
            <a:endCxn id="19" idx="1"/>
          </p:cNvCxnSpPr>
          <p:nvPr/>
        </p:nvCxnSpPr>
        <p:spPr>
          <a:xfrm rot="10800000" flipV="1">
            <a:off x="3214688" y="3157752"/>
            <a:ext cx="12700" cy="2222513"/>
          </a:xfrm>
          <a:prstGeom prst="bent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09E666-1807-4718-98F2-5FC4A0182C3E}"/>
              </a:ext>
            </a:extLst>
          </p:cNvPr>
          <p:cNvSpPr txBox="1"/>
          <p:nvPr/>
        </p:nvSpPr>
        <p:spPr>
          <a:xfrm>
            <a:off x="2342889" y="5821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Variable</a:t>
            </a:r>
            <a:r>
              <a:rPr kumimoji="1" lang="ja-JP" altLang="en-US" dirty="0"/>
              <a:t>クラスを用意して値を管理</a:t>
            </a:r>
          </a:p>
        </p:txBody>
      </p:sp>
    </p:spTree>
    <p:extLst>
      <p:ext uri="{BB962C8B-B14F-4D97-AF65-F5344CB8AC3E}">
        <p14:creationId xmlns:p14="http://schemas.microsoft.com/office/powerpoint/2010/main" val="249655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DA91D-4D5D-49E1-9CFF-7AAA92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クラスの分類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4FF32A-A062-41FC-89DE-9F707D4A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E12BE-0FC5-4869-922F-696E261D4658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B5958D-8BC7-4685-B825-F781AED3A73B}"/>
              </a:ext>
            </a:extLst>
          </p:cNvPr>
          <p:cNvSpPr/>
          <p:nvPr/>
        </p:nvSpPr>
        <p:spPr>
          <a:xfrm>
            <a:off x="3367109" y="2420888"/>
            <a:ext cx="1971675" cy="5592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TypingFrame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79B03B-07BB-4DC3-8384-396E3CC035CE}"/>
              </a:ext>
            </a:extLst>
          </p:cNvPr>
          <p:cNvSpPr/>
          <p:nvPr/>
        </p:nvSpPr>
        <p:spPr>
          <a:xfrm>
            <a:off x="3367109" y="3134676"/>
            <a:ext cx="1971675" cy="6874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MainPanel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CCDA931-5BA0-4657-8CC1-E0DF5AF9924E}"/>
              </a:ext>
            </a:extLst>
          </p:cNvPr>
          <p:cNvSpPr/>
          <p:nvPr/>
        </p:nvSpPr>
        <p:spPr>
          <a:xfrm>
            <a:off x="3367109" y="4127406"/>
            <a:ext cx="1971675" cy="9103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Variable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D0C1DDF-9AAC-4822-A4A7-EE448D5CD9CB}"/>
              </a:ext>
            </a:extLst>
          </p:cNvPr>
          <p:cNvSpPr/>
          <p:nvPr/>
        </p:nvSpPr>
        <p:spPr>
          <a:xfrm>
            <a:off x="1409721" y="5078363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Bar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FEC1D4D-86D7-40D4-A727-E2E8A3C17594}"/>
              </a:ext>
            </a:extLst>
          </p:cNvPr>
          <p:cNvSpPr/>
          <p:nvPr/>
        </p:nvSpPr>
        <p:spPr>
          <a:xfrm>
            <a:off x="1409721" y="4308880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MusicWav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76359D7-DD92-4F36-9A49-8A6FDE84402C}"/>
              </a:ext>
            </a:extLst>
          </p:cNvPr>
          <p:cNvSpPr/>
          <p:nvPr/>
        </p:nvSpPr>
        <p:spPr>
          <a:xfrm>
            <a:off x="1409721" y="3507569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TimeFrame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6C3FF3-28E6-45E7-8C7A-836CDB0DFA82}"/>
              </a:ext>
            </a:extLst>
          </p:cNvPr>
          <p:cNvSpPr/>
          <p:nvPr/>
        </p:nvSpPr>
        <p:spPr>
          <a:xfrm>
            <a:off x="1409721" y="2735211"/>
            <a:ext cx="132261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ScoreFrame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6F3B11-75ED-41EA-901D-31ABA14356B5}"/>
              </a:ext>
            </a:extLst>
          </p:cNvPr>
          <p:cNvSpPr/>
          <p:nvPr/>
        </p:nvSpPr>
        <p:spPr>
          <a:xfrm>
            <a:off x="1413804" y="1962853"/>
            <a:ext cx="1318532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LifeFrame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21CF11-91A2-4A7D-B05A-FF0C1F90144A}"/>
              </a:ext>
            </a:extLst>
          </p:cNvPr>
          <p:cNvSpPr/>
          <p:nvPr/>
        </p:nvSpPr>
        <p:spPr>
          <a:xfrm>
            <a:off x="7331484" y="2927871"/>
            <a:ext cx="1422627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Enemy_word</a:t>
            </a:r>
            <a:endParaRPr kumimoji="1" lang="en-US" altLang="ja-JP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BDB04A-6C54-4984-806C-C2FABE705DFC}"/>
              </a:ext>
            </a:extLst>
          </p:cNvPr>
          <p:cNvSpPr/>
          <p:nvPr/>
        </p:nvSpPr>
        <p:spPr>
          <a:xfrm>
            <a:off x="5600042" y="3182534"/>
            <a:ext cx="1385887" cy="588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Typing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FFC86F5-7EE2-43E2-B9D0-1015CCCBF692}"/>
              </a:ext>
            </a:extLst>
          </p:cNvPr>
          <p:cNvSpPr/>
          <p:nvPr/>
        </p:nvSpPr>
        <p:spPr>
          <a:xfrm>
            <a:off x="5600042" y="4210325"/>
            <a:ext cx="1475695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PictureName2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E0C5590-1701-483E-A4E4-0E1F1C5E52D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52946" y="2980140"/>
            <a:ext cx="0" cy="154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7487569-7594-459C-BB9C-84051FAF0D3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352947" y="3822080"/>
            <a:ext cx="0" cy="305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4AA2B9E-C0B7-4694-9E8A-A1D1D5FA8CE1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2732336" y="2207781"/>
            <a:ext cx="634773" cy="127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F172F86-CA29-4FAE-995D-0DB6F8015EAE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2732336" y="2980139"/>
            <a:ext cx="634773" cy="49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D1B6B0-0818-4CF7-996E-EBE530B10573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2732336" y="3478378"/>
            <a:ext cx="634773" cy="27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93723B4-EA25-47D6-B917-297849CC217F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2732336" y="3478378"/>
            <a:ext cx="634773" cy="10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69036A0-321E-4322-8818-6239B497802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732336" y="3478378"/>
            <a:ext cx="634773" cy="184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1939532-5E8C-440B-BA4C-D0F4AF7F43E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5338784" y="3476849"/>
            <a:ext cx="261258" cy="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E0360A4-3512-467B-AB73-8A71D791E01D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5338784" y="3478378"/>
            <a:ext cx="999106" cy="73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73D4D8F-5B4F-49FD-AC73-0A8ED3FF9B0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985929" y="3476849"/>
            <a:ext cx="310242" cy="37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E40F7F1-99BB-4719-A161-EE3C58FD608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985929" y="3172800"/>
            <a:ext cx="345555" cy="30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0E0265E-E218-4665-9518-8EA8CF43C5BD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338784" y="3771164"/>
            <a:ext cx="954202" cy="8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34C14C5-F02F-4321-9187-E88BF82D0ADB}"/>
              </a:ext>
            </a:extLst>
          </p:cNvPr>
          <p:cNvSpPr/>
          <p:nvPr/>
        </p:nvSpPr>
        <p:spPr>
          <a:xfrm>
            <a:off x="7296171" y="3717518"/>
            <a:ext cx="1629796" cy="489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/>
              <a:t>Randomword</a:t>
            </a:r>
            <a:endParaRPr kumimoji="1" lang="en-US" altLang="ja-JP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E01834-85FB-4720-874C-C55BEAAD8714}"/>
              </a:ext>
            </a:extLst>
          </p:cNvPr>
          <p:cNvSpPr/>
          <p:nvPr/>
        </p:nvSpPr>
        <p:spPr>
          <a:xfrm>
            <a:off x="1259632" y="1340768"/>
            <a:ext cx="1707427" cy="4824536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D96EB6C-6FC1-4AD6-9B94-9F6C99EA50EC}"/>
              </a:ext>
            </a:extLst>
          </p:cNvPr>
          <p:cNvSpPr/>
          <p:nvPr/>
        </p:nvSpPr>
        <p:spPr>
          <a:xfrm>
            <a:off x="3181848" y="1723713"/>
            <a:ext cx="3959202" cy="3783450"/>
          </a:xfrm>
          <a:prstGeom prst="ellipse">
            <a:avLst/>
          </a:prstGeom>
          <a:noFill/>
          <a:ln w="762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257DD3E-3D73-431B-9210-C0979A4806AE}"/>
              </a:ext>
            </a:extLst>
          </p:cNvPr>
          <p:cNvSpPr/>
          <p:nvPr/>
        </p:nvSpPr>
        <p:spPr>
          <a:xfrm>
            <a:off x="7178831" y="2519758"/>
            <a:ext cx="1940538" cy="1914181"/>
          </a:xfrm>
          <a:prstGeom prst="ellips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E9C3116D-74CC-4F34-A474-4113C14F3E37}"/>
              </a:ext>
            </a:extLst>
          </p:cNvPr>
          <p:cNvSpPr/>
          <p:nvPr/>
        </p:nvSpPr>
        <p:spPr>
          <a:xfrm>
            <a:off x="5307147" y="1507058"/>
            <a:ext cx="1971675" cy="8714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システム</a:t>
            </a:r>
            <a:endParaRPr lang="en-US" altLang="ja-JP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77AD6760-2FC7-4060-BD55-93F2112A99AF}"/>
              </a:ext>
            </a:extLst>
          </p:cNvPr>
          <p:cNvSpPr/>
          <p:nvPr/>
        </p:nvSpPr>
        <p:spPr>
          <a:xfrm>
            <a:off x="457200" y="5606664"/>
            <a:ext cx="1450504" cy="9131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8F46B339-DBB9-433C-A3BA-A0C2D150F3E5}"/>
              </a:ext>
            </a:extLst>
          </p:cNvPr>
          <p:cNvSpPr/>
          <p:nvPr/>
        </p:nvSpPr>
        <p:spPr>
          <a:xfrm>
            <a:off x="7884368" y="4308880"/>
            <a:ext cx="1124695" cy="70429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ワード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36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担当分担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1154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48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C00000"/>
                </a:solidFill>
              </a:rPr>
              <a:t>【</a:t>
            </a:r>
            <a:r>
              <a:rPr lang="ja-JP" altLang="en-US" dirty="0">
                <a:solidFill>
                  <a:srgbClr val="C00000"/>
                </a:solidFill>
              </a:rPr>
              <a:t>注意事項２</a:t>
            </a:r>
            <a:r>
              <a:rPr lang="en-US" altLang="ja-JP" dirty="0">
                <a:solidFill>
                  <a:srgbClr val="C00000"/>
                </a:solidFill>
              </a:rPr>
              <a:t>】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525963"/>
          </a:xfrm>
        </p:spPr>
        <p:txBody>
          <a:bodyPr/>
          <a:lstStyle/>
          <a:p>
            <a:r>
              <a:rPr lang="ja-JP" altLang="en-US" sz="2800" b="1" dirty="0">
                <a:solidFill>
                  <a:srgbClr val="C00000"/>
                </a:solidFill>
              </a:rPr>
              <a:t>各自の工夫点の説明では，</a:t>
            </a:r>
            <a:br>
              <a:rPr lang="en-US" altLang="ja-JP" sz="2800" b="1" dirty="0">
                <a:solidFill>
                  <a:srgbClr val="C00000"/>
                </a:solidFill>
              </a:rPr>
            </a:br>
            <a:r>
              <a:rPr lang="ja-JP" altLang="en-US" sz="2800" b="1" dirty="0">
                <a:solidFill>
                  <a:srgbClr val="C00000"/>
                </a:solidFill>
              </a:rPr>
              <a:t>「サンプルコードを拡張した部分」について</a:t>
            </a:r>
            <a:br>
              <a:rPr lang="en-US" altLang="ja-JP" sz="2800" b="1" dirty="0">
                <a:solidFill>
                  <a:srgbClr val="C00000"/>
                </a:solidFill>
              </a:rPr>
            </a:br>
            <a:r>
              <a:rPr lang="ja-JP" altLang="en-US" sz="2800" b="1" dirty="0">
                <a:solidFill>
                  <a:srgbClr val="C00000"/>
                </a:solidFill>
              </a:rPr>
              <a:t>説明して下さい．</a:t>
            </a:r>
            <a:r>
              <a:rPr lang="ja-JP" altLang="en-US" sz="2800" dirty="0"/>
              <a:t>苦労した点などを説明しても構いません．</a:t>
            </a:r>
            <a:endParaRPr lang="en-US" altLang="ja-JP" sz="2800" dirty="0"/>
          </a:p>
          <a:p>
            <a:r>
              <a:rPr kumimoji="1" lang="ja-JP" altLang="en-US" sz="2800" dirty="0"/>
              <a:t>プログラム作成は「全員」で分担していると思いますので，次ページ以降は</a:t>
            </a:r>
            <a:r>
              <a:rPr kumimoji="1" lang="ja-JP" altLang="en-US" sz="2800" b="1" dirty="0">
                <a:solidFill>
                  <a:srgbClr val="C00000"/>
                </a:solidFill>
              </a:rPr>
              <a:t>全員１スライドずつプログラムの担当部分の工夫点について，説明して下さい．</a:t>
            </a:r>
            <a:endParaRPr kumimoji="1" lang="en-US" altLang="ja-JP" sz="2800" b="1" dirty="0">
              <a:solidFill>
                <a:srgbClr val="C00000"/>
              </a:solidFill>
            </a:endParaRPr>
          </a:p>
          <a:p>
            <a:r>
              <a:rPr lang="ja-JP" altLang="en-US" sz="2800" dirty="0"/>
              <a:t>レポートも各自の担当部分について，担当者が作成して下さい．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02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高橋担当分：</a:t>
            </a:r>
            <a:r>
              <a:rPr kumimoji="1" lang="en-US" altLang="ja-JP" dirty="0"/>
              <a:t>Player 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人のプレーヤーの位置・動きを管理し，</a:t>
            </a:r>
            <a:br>
              <a:rPr kumimoji="1" lang="en-US" altLang="ja-JP" dirty="0"/>
            </a:br>
            <a:r>
              <a:rPr kumimoji="1" lang="ja-JP" altLang="en-US" dirty="0"/>
              <a:t>再描画に必要な情報を保持．</a:t>
            </a:r>
            <a:endParaRPr kumimoji="1" lang="en-US" altLang="ja-JP" dirty="0"/>
          </a:p>
          <a:p>
            <a:r>
              <a:rPr lang="en-US" altLang="ja-JP" dirty="0" err="1"/>
              <a:t>TennisModel</a:t>
            </a:r>
            <a:r>
              <a:rPr lang="ja-JP" altLang="en-US" dirty="0"/>
              <a:t>から利用される．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工夫点１</a:t>
            </a:r>
            <a:r>
              <a:rPr lang="en-US" altLang="ja-JP" dirty="0"/>
              <a:t>】</a:t>
            </a:r>
          </a:p>
          <a:p>
            <a:pPr lvl="1"/>
            <a:r>
              <a:rPr kumimoji="1" lang="ja-JP" altLang="en-US" dirty="0"/>
              <a:t>プレーヤーの位置・大きさ・移動可能範囲が可変で，後から拡張が容易になっている．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工夫点２</a:t>
            </a:r>
            <a:r>
              <a:rPr lang="en-US" altLang="ja-JP" dirty="0"/>
              <a:t>】</a:t>
            </a:r>
          </a:p>
          <a:p>
            <a:pPr lvl="1"/>
            <a:r>
              <a:rPr kumimoji="1" lang="ja-JP" altLang="en-US" dirty="0"/>
              <a:t>プレーヤとボールの接触（打ち返し）の判定</a:t>
            </a:r>
            <a:r>
              <a:rPr lang="ja-JP" altLang="en-US" dirty="0"/>
              <a:t>のメソッドを用意して，ボールの</a:t>
            </a:r>
            <a:r>
              <a:rPr lang="ja-JP" altLang="en-US" dirty="0" err="1"/>
              <a:t>位置をを与えると</a:t>
            </a:r>
            <a:r>
              <a:rPr lang="ja-JP" altLang="en-US" dirty="0"/>
              <a:t>接触判定ができる．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5" name="テキスト ボックス 1"/>
          <p:cNvSpPr txBox="1">
            <a:spLocks noChangeArrowheads="1"/>
          </p:cNvSpPr>
          <p:nvPr/>
        </p:nvSpPr>
        <p:spPr bwMode="auto">
          <a:xfrm>
            <a:off x="35496" y="17790"/>
            <a:ext cx="7839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rgbClr val="C00000"/>
                </a:solidFill>
              </a:rPr>
              <a:t>【</a:t>
            </a:r>
            <a:r>
              <a:rPr lang="ja-JP" altLang="en-US" sz="3200" dirty="0">
                <a:solidFill>
                  <a:srgbClr val="C00000"/>
                </a:solidFill>
              </a:rPr>
              <a:t>このページは担当者が各自作成すること．</a:t>
            </a:r>
            <a:r>
              <a:rPr lang="en-US" altLang="ja-JP" sz="3200" dirty="0">
                <a:solidFill>
                  <a:srgbClr val="C00000"/>
                </a:solidFill>
              </a:rPr>
              <a:t>】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高玉担当分：</a:t>
            </a:r>
            <a:r>
              <a:rPr kumimoji="1" lang="en-US" altLang="ja-JP" dirty="0" err="1"/>
              <a:t>TennisView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kumimoji="1" lang="en-US" altLang="ja-JP" sz="2800" dirty="0" err="1"/>
              <a:t>JPanel</a:t>
            </a:r>
            <a:r>
              <a:rPr kumimoji="1" lang="ja-JP" altLang="en-US" sz="2800" dirty="0"/>
              <a:t>を継承した独自</a:t>
            </a:r>
            <a:r>
              <a:rPr kumimoji="1" lang="en-US" altLang="ja-JP" sz="2800" dirty="0"/>
              <a:t>GUI</a:t>
            </a:r>
            <a:r>
              <a:rPr kumimoji="1" lang="ja-JP" altLang="en-US" sz="2800" dirty="0"/>
              <a:t>部品のクラス．</a:t>
            </a:r>
            <a:endParaRPr kumimoji="1" lang="en-US" altLang="ja-JP" sz="2800" dirty="0"/>
          </a:p>
          <a:p>
            <a:r>
              <a:rPr lang="en-US" altLang="ja-JP" sz="2800" dirty="0" err="1"/>
              <a:t>TennisModel</a:t>
            </a:r>
            <a:r>
              <a:rPr lang="ja-JP" altLang="en-US" sz="2800" dirty="0"/>
              <a:t>のメソッドを呼び出して，ボールと</a:t>
            </a:r>
            <a:r>
              <a:rPr lang="en-US" altLang="ja-JP" sz="2800" dirty="0"/>
              <a:t>2</a:t>
            </a:r>
            <a:r>
              <a:rPr lang="ja-JP" altLang="en-US" sz="2800" dirty="0"/>
              <a:t>人のプレーヤーを</a:t>
            </a:r>
            <a:r>
              <a:rPr lang="en-US" altLang="ja-JP" sz="2800" dirty="0"/>
              <a:t>(</a:t>
            </a:r>
            <a:r>
              <a:rPr lang="ja-JP" altLang="en-US" sz="2800" dirty="0"/>
              <a:t>再</a:t>
            </a:r>
            <a:r>
              <a:rPr lang="en-US" altLang="ja-JP" sz="2800" dirty="0"/>
              <a:t>)</a:t>
            </a:r>
            <a:r>
              <a:rPr lang="ja-JP" altLang="en-US" sz="2800" dirty="0"/>
              <a:t>描画．</a:t>
            </a:r>
            <a:endParaRPr kumimoji="1" lang="en-US" altLang="ja-JP" sz="2800" dirty="0"/>
          </a:p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１</a:t>
            </a:r>
            <a:r>
              <a:rPr kumimoji="1" lang="en-US" altLang="ja-JP" sz="2800" dirty="0"/>
              <a:t>】View</a:t>
            </a:r>
            <a:r>
              <a:rPr kumimoji="1" lang="ja-JP" altLang="en-US" sz="2800" dirty="0"/>
              <a:t>であるが，</a:t>
            </a:r>
            <a:r>
              <a:rPr kumimoji="1" lang="en-US" altLang="ja-JP" sz="2800" dirty="0" err="1"/>
              <a:t>KeyListener</a:t>
            </a:r>
            <a:r>
              <a:rPr kumimoji="1" lang="ja-JP" altLang="en-US" sz="2800" dirty="0"/>
              <a:t>を実装してキー操作イベントも処理する</a:t>
            </a:r>
            <a:r>
              <a:rPr kumimoji="1" lang="en-US" altLang="ja-JP" sz="2800" dirty="0"/>
              <a:t>Controller</a:t>
            </a:r>
            <a:r>
              <a:rPr kumimoji="1" lang="ja-JP" altLang="en-US" sz="2800" dirty="0"/>
              <a:t>も兼ねている</a:t>
            </a:r>
            <a:endParaRPr kumimoji="1" lang="en-US" altLang="ja-JP" sz="2800" dirty="0"/>
          </a:p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２</a:t>
            </a:r>
            <a:r>
              <a:rPr kumimoji="1" lang="en-US" altLang="ja-JP" sz="2800" dirty="0"/>
              <a:t>】Timer</a:t>
            </a:r>
            <a:r>
              <a:rPr kumimoji="1" lang="ja-JP" altLang="en-US" sz="2800" dirty="0"/>
              <a:t>クラスの</a:t>
            </a:r>
            <a:r>
              <a:rPr kumimoji="1" lang="en-US" altLang="ja-JP" sz="2800" dirty="0" err="1"/>
              <a:t>ActionListener</a:t>
            </a:r>
            <a:r>
              <a:rPr kumimoji="1" lang="ja-JP" altLang="en-US" sz="2800" dirty="0"/>
              <a:t>も兼ねていて，</a:t>
            </a:r>
            <a:r>
              <a:rPr kumimoji="1" lang="en-US" altLang="ja-JP" sz="2800" dirty="0" err="1"/>
              <a:t>TennisModel</a:t>
            </a:r>
            <a:r>
              <a:rPr kumimoji="1" lang="ja-JP" altLang="en-US" sz="2800" dirty="0"/>
              <a:t>の</a:t>
            </a:r>
            <a:r>
              <a:rPr kumimoji="1" lang="en-US" altLang="ja-JP" sz="2800" dirty="0" err="1"/>
              <a:t>moveBall</a:t>
            </a:r>
            <a:r>
              <a:rPr kumimoji="1" lang="en-US" altLang="ja-JP" sz="2800" dirty="0"/>
              <a:t>()</a:t>
            </a:r>
            <a:r>
              <a:rPr kumimoji="1" lang="ja-JP" altLang="en-US" sz="2800" dirty="0"/>
              <a:t>を定期的に呼び出して，</a:t>
            </a:r>
            <a:br>
              <a:rPr kumimoji="1" lang="en-US" altLang="ja-JP" sz="2800" dirty="0"/>
            </a:br>
            <a:r>
              <a:rPr kumimoji="1" lang="ja-JP" altLang="en-US" sz="2800" dirty="0"/>
              <a:t>ボールを移動し再描画する．</a:t>
            </a:r>
            <a:br>
              <a:rPr kumimoji="1" lang="en-US" altLang="ja-JP" sz="2800" dirty="0"/>
            </a:br>
            <a:r>
              <a:rPr kumimoji="1" lang="ja-JP" altLang="en-US" sz="2800" dirty="0"/>
              <a:t>ボール</a:t>
            </a:r>
            <a:r>
              <a:rPr lang="ja-JP" altLang="en-US" sz="2800" dirty="0"/>
              <a:t>位置・</a:t>
            </a:r>
            <a:r>
              <a:rPr kumimoji="1" lang="ja-JP" altLang="en-US" sz="2800" dirty="0"/>
              <a:t>プレーヤ位置の通信メソッドも呼び出す．</a:t>
            </a:r>
          </a:p>
        </p:txBody>
      </p:sp>
      <p:sp>
        <p:nvSpPr>
          <p:cNvPr id="5" name="テキスト ボックス 1"/>
          <p:cNvSpPr txBox="1">
            <a:spLocks noChangeArrowheads="1"/>
          </p:cNvSpPr>
          <p:nvPr/>
        </p:nvSpPr>
        <p:spPr bwMode="auto">
          <a:xfrm>
            <a:off x="35496" y="17790"/>
            <a:ext cx="7839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rgbClr val="C00000"/>
                </a:solidFill>
              </a:rPr>
              <a:t>【</a:t>
            </a:r>
            <a:r>
              <a:rPr lang="ja-JP" altLang="en-US" sz="3200" dirty="0">
                <a:solidFill>
                  <a:srgbClr val="C00000"/>
                </a:solidFill>
              </a:rPr>
              <a:t>このページは担当者が各自作成すること．</a:t>
            </a:r>
            <a:r>
              <a:rPr lang="en-US" altLang="ja-JP" sz="3200" dirty="0">
                <a:solidFill>
                  <a:srgbClr val="C00000"/>
                </a:solidFill>
              </a:rPr>
              <a:t>】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01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4189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4189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558</TotalTime>
  <Words>503</Words>
  <Application>Microsoft Office PowerPoint</Application>
  <PresentationFormat>画面に合わせる (4:3)</PresentationFormat>
  <Paragraphs>111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HGP創英角ｺﾞｼｯｸUB</vt:lpstr>
      <vt:lpstr>ＭＳ Ｐゴシック</vt:lpstr>
      <vt:lpstr>Arial</vt:lpstr>
      <vt:lpstr>Calibri</vt:lpstr>
      <vt:lpstr>format</vt:lpstr>
      <vt:lpstr>1_format</vt:lpstr>
      <vt:lpstr>熊さんタイピングゲーム</vt:lpstr>
      <vt:lpstr>作成プログラムの概要</vt:lpstr>
      <vt:lpstr>システムの構成</vt:lpstr>
      <vt:lpstr>PowerPoint プレゼンテーション</vt:lpstr>
      <vt:lpstr>クラスの分類</vt:lpstr>
      <vt:lpstr>担当分担</vt:lpstr>
      <vt:lpstr>【注意事項２】</vt:lpstr>
      <vt:lpstr>高橋担当分：Player クラス</vt:lpstr>
      <vt:lpstr>高玉担当分：TennisViewクラス</vt:lpstr>
      <vt:lpstr>柳井担当分：TennisModelと統合</vt:lpstr>
      <vt:lpstr>デモ と 質疑応答 の時間．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uec office</dc:creator>
  <cp:lastModifiedBy>aojuggler@gmail.com</cp:lastModifiedBy>
  <cp:revision>95</cp:revision>
  <dcterms:created xsi:type="dcterms:W3CDTF">2011-03-10T04:05:11Z</dcterms:created>
  <dcterms:modified xsi:type="dcterms:W3CDTF">2018-01-23T10:11:44Z</dcterms:modified>
</cp:coreProperties>
</file>