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the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:Khaja </a:t>
            </a:r>
            <a:r>
              <a:rPr lang="en-US" sz="2000" b="1" dirty="0" err="1">
                <a:solidFill>
                  <a:schemeClr val="accent1">
                    <a:lumMod val="75000"/>
                  </a:schemeClr>
                </a:solidFill>
                <a:latin typeface="Arial"/>
                <a:cs typeface="Arial"/>
              </a:rPr>
              <a:t>Azharuddin</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College Name &amp; Department : Aurora College of Technology and Sciences &amp;EEE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74370B-B2D6-4683-8D09-B54DC63D1B6A}"/>
              </a:ext>
            </a:extLst>
          </p:cNvPr>
          <p:cNvPicPr>
            <a:picLocks noChangeAspect="1"/>
          </p:cNvPicPr>
          <p:nvPr/>
        </p:nvPicPr>
        <p:blipFill>
          <a:blip r:embed="rId2"/>
          <a:stretch>
            <a:fillRect/>
          </a:stretch>
        </p:blipFill>
        <p:spPr>
          <a:xfrm>
            <a:off x="2733205" y="1114425"/>
            <a:ext cx="6725589" cy="5482079"/>
          </a:xfrm>
          <a:prstGeom prst="rect">
            <a:avLst/>
          </a:prstGeom>
        </p:spPr>
      </p:pic>
    </p:spTree>
    <p:extLst>
      <p:ext uri="{BB962C8B-B14F-4D97-AF65-F5344CB8AC3E}">
        <p14:creationId xmlns:p14="http://schemas.microsoft.com/office/powerpoint/2010/main" val="156874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09742" y="1400175"/>
            <a:ext cx="11029615" cy="2203450"/>
          </a:xfrm>
        </p:spPr>
        <p:txBody>
          <a:bodyPr/>
          <a:lstStyle/>
          <a:p>
            <a:r>
              <a:rPr lang="en-US" dirty="0">
                <a:latin typeface="Arial" panose="020B0604020202020204" pitchFamily="34" charset="0"/>
                <a:cs typeface="Arial" panose="020B0604020202020204" pitchFamily="34" charset="0"/>
              </a:rPr>
              <a:t>This project successfully provides a secure, covert communication channel by implementing image-based steganography with encryption. Unlike traditional encryption techniques that may attract attention, this method ensures data confidentiality without raising suspicion. By integrating encryption, access control, and a user-friendly interface, this tool is practical, efficient, and suitable for real-world applications in cybersecurity, data privacy, and confidential communication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23992" y="303765"/>
            <a:ext cx="11029615" cy="4673324"/>
          </a:xfrm>
        </p:spPr>
        <p:txBody>
          <a:bodyPr/>
          <a:lstStyle/>
          <a:p>
            <a:r>
              <a:rPr lang="en-IN" dirty="0"/>
              <a:t>https://github.com/A-zhar/steganography-cybersecuirty-project</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latin typeface="Arial" panose="020B0604020202020204" pitchFamily="34" charset="0"/>
                <a:cs typeface="Arial" panose="020B0604020202020204" pitchFamily="34" charset="0"/>
              </a:rPr>
              <a:t>To make the project more advanced and adaptable, the following enhancements can be implemented in future iterations:</a:t>
            </a:r>
          </a:p>
          <a:p>
            <a:pPr marL="305435" indent="-305435"/>
            <a:r>
              <a:rPr lang="en-US" dirty="0">
                <a:latin typeface="Arial" panose="020B0604020202020204" pitchFamily="34" charset="0"/>
                <a:cs typeface="Arial" panose="020B0604020202020204" pitchFamily="34" charset="0"/>
              </a:rPr>
              <a:t>Adaptive AI-Based Steganography – Implementing AI models to dynamically adjust data embedding patterns, making detection even more difficult.</a:t>
            </a:r>
          </a:p>
          <a:p>
            <a:pPr marL="305435" indent="-305435"/>
            <a:r>
              <a:rPr lang="en-US" dirty="0">
                <a:latin typeface="Arial" panose="020B0604020202020204" pitchFamily="34" charset="0"/>
                <a:cs typeface="Arial" panose="020B0604020202020204" pitchFamily="34" charset="0"/>
              </a:rPr>
              <a:t>Support for Additional File Types – Expanding functionality to hide audio, video, and document files within images.</a:t>
            </a:r>
          </a:p>
          <a:p>
            <a:pPr marL="305435" indent="-305435"/>
            <a:r>
              <a:rPr lang="en-US" dirty="0">
                <a:latin typeface="Arial" panose="020B0604020202020204" pitchFamily="34" charset="0"/>
                <a:cs typeface="Arial" panose="020B0604020202020204" pitchFamily="34" charset="0"/>
              </a:rPr>
              <a:t>Cloud Integration for Secure Storage – Enabling secure cloud storage of steganographic images with end-to-end encryption.</a:t>
            </a:r>
          </a:p>
          <a:p>
            <a:pPr marL="305435" indent="-305435"/>
            <a:r>
              <a:rPr lang="en-US" dirty="0">
                <a:latin typeface="Arial" panose="020B0604020202020204" pitchFamily="34" charset="0"/>
                <a:cs typeface="Arial" panose="020B0604020202020204" pitchFamily="34" charset="0"/>
              </a:rPr>
              <a:t>Mobile &amp; Web-Based Version – Developing a cross-platform application to make secure steganography more accessible.</a:t>
            </a:r>
          </a:p>
          <a:p>
            <a:pPr marL="305435" indent="-305435"/>
            <a:r>
              <a:rPr lang="en-US" dirty="0">
                <a:latin typeface="Arial" panose="020B0604020202020204" pitchFamily="34" charset="0"/>
                <a:cs typeface="Arial" panose="020B0604020202020204" pitchFamily="34" charset="0"/>
              </a:rPr>
              <a:t>Blockchain Integration for Authenticity – Leveraging blockchain technology to verify the authenticity and integrity of hidden data.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13145"/>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471613"/>
            <a:ext cx="11019020" cy="497396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------------------------------------------------------------------------------------------3</a:t>
            </a:r>
          </a:p>
          <a:p>
            <a:pPr marL="305435" indent="-305435"/>
            <a:r>
              <a:rPr lang="en-US" sz="2000" b="1" dirty="0">
                <a:latin typeface="Arial"/>
                <a:ea typeface="+mn-lt"/>
                <a:cs typeface="Arial"/>
              </a:rPr>
              <a:t>Technology used     ------------------------------------------------------------------------------------------4</a:t>
            </a:r>
            <a:endParaRPr lang="en-US" dirty="0">
              <a:latin typeface="Arial"/>
              <a:cs typeface="Arial"/>
            </a:endParaRPr>
          </a:p>
          <a:p>
            <a:pPr marL="305435" indent="-305435"/>
            <a:r>
              <a:rPr lang="en-US" sz="2000" b="1" dirty="0">
                <a:latin typeface="Arial"/>
                <a:ea typeface="+mn-lt"/>
                <a:cs typeface="+mn-lt"/>
              </a:rPr>
              <a:t>Wow factor              -------------------------------------------------------------------------------------------5</a:t>
            </a:r>
            <a:endParaRPr lang="en-US" sz="2000" dirty="0">
              <a:latin typeface="Arial"/>
              <a:ea typeface="+mn-lt"/>
              <a:cs typeface="+mn-lt"/>
            </a:endParaRPr>
          </a:p>
          <a:p>
            <a:pPr marL="305435" indent="-305435"/>
            <a:r>
              <a:rPr lang="en-US" sz="2000" b="1" dirty="0">
                <a:latin typeface="Arial"/>
                <a:ea typeface="+mn-lt"/>
                <a:cs typeface="+mn-lt"/>
              </a:rPr>
              <a:t>End users                -------------------------------------------------------------------------------------------6</a:t>
            </a:r>
          </a:p>
          <a:p>
            <a:pPr marL="305435" indent="-305435"/>
            <a:r>
              <a:rPr lang="en-US" sz="2000" b="1" dirty="0">
                <a:latin typeface="Arial"/>
                <a:ea typeface="+mn-lt"/>
                <a:cs typeface="+mn-lt"/>
              </a:rPr>
              <a:t>Result                       ------------------------------------------------------------------------------------------7 </a:t>
            </a:r>
          </a:p>
          <a:p>
            <a:pPr marL="305435" indent="-305435"/>
            <a:r>
              <a:rPr lang="en-US" sz="2000" b="1" dirty="0">
                <a:latin typeface="Arial"/>
                <a:ea typeface="+mn-lt"/>
                <a:cs typeface="+mn-lt"/>
              </a:rPr>
              <a:t>Conclusion            --------------------------------------------------------------------------------------------11</a:t>
            </a:r>
          </a:p>
          <a:p>
            <a:pPr marL="305435" indent="-305435"/>
            <a:r>
              <a:rPr lang="en-US" sz="2000" b="1" dirty="0">
                <a:latin typeface="Arial"/>
                <a:ea typeface="+mn-lt"/>
                <a:cs typeface="+mn-lt"/>
              </a:rPr>
              <a:t>Git-hub Link           --------------------------------------------------------------------------------------------12</a:t>
            </a:r>
          </a:p>
          <a:p>
            <a:pPr marL="305435" indent="-305435"/>
            <a:r>
              <a:rPr lang="en-US" sz="2000" b="1" dirty="0">
                <a:latin typeface="Arial"/>
                <a:ea typeface="+mn-lt"/>
                <a:cs typeface="+mn-lt"/>
              </a:rPr>
              <a:t>Future scope          -------------------------------------------------------------------------------------------13</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this project aims to implement a steganographic system for hiding and retrieving data securely within digital images. By embedding text within an image in a way that does not alter its visible quality, the project provides a covert communication channel that ensures data confidentiality, integrity, and access control. Additionally, encryption is integrated to provide an additional layer of security, preventing unauthorized extraction even if the hidden data is detected.</a:t>
            </a:r>
          </a:p>
          <a:p>
            <a:pPr marL="0" indent="0">
              <a:buNone/>
            </a:pPr>
            <a:r>
              <a:rPr lang="en-US" dirty="0"/>
              <a:t>Key Objectives:</a:t>
            </a:r>
          </a:p>
          <a:p>
            <a:pPr marL="0" indent="0">
              <a:buNone/>
            </a:pPr>
            <a:r>
              <a:rPr lang="en-US" dirty="0"/>
              <a:t>✔ Develop a tool that allows users to embed and extract hidden text from images.</a:t>
            </a:r>
          </a:p>
          <a:p>
            <a:pPr marL="0" indent="0">
              <a:buNone/>
            </a:pPr>
            <a:r>
              <a:rPr lang="en-US" dirty="0"/>
              <a:t>✔ Maintain the original visual integrity of the image after embedding data.</a:t>
            </a:r>
          </a:p>
          <a:p>
            <a:pPr marL="0" indent="0">
              <a:buNone/>
            </a:pPr>
            <a:r>
              <a:rPr lang="en-US" dirty="0"/>
              <a:t>✔ Implement encryption to enhance the security of hidden data.</a:t>
            </a:r>
          </a:p>
          <a:p>
            <a:pPr marL="0" indent="0">
              <a:buNone/>
            </a:pPr>
            <a:r>
              <a:rPr lang="en-US" dirty="0"/>
              <a:t>✔ Ensure user authentication for retrieving sensitive information.</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98809" y="1232452"/>
            <a:ext cx="11613485" cy="4923392"/>
          </a:xfrm>
        </p:spPr>
        <p:txBody>
          <a:bodyPr vert="horz" lIns="91440" tIns="45720" rIns="91440" bIns="45720" rtlCol="0" anchor="ctr">
            <a:noAutofit/>
          </a:bodyPr>
          <a:lstStyle/>
          <a:p>
            <a:pPr marL="0" indent="0">
              <a:buNone/>
            </a:pPr>
            <a:r>
              <a:rPr lang="en-IN" sz="2800" dirty="0"/>
              <a:t>Programming Languages:</a:t>
            </a:r>
          </a:p>
          <a:p>
            <a:r>
              <a:rPr lang="en-IN" sz="2400" dirty="0">
                <a:latin typeface="Arial" panose="020B0604020202020204" pitchFamily="34" charset="0"/>
                <a:cs typeface="Arial" panose="020B0604020202020204" pitchFamily="34" charset="0"/>
              </a:rPr>
              <a:t>Python – for its simplicity.</a:t>
            </a:r>
          </a:p>
          <a:p>
            <a:r>
              <a:rPr lang="en-IN" sz="2400" dirty="0">
                <a:latin typeface="Arial" panose="020B0604020202020204" pitchFamily="34" charset="0"/>
                <a:cs typeface="Arial" panose="020B0604020202020204" pitchFamily="34" charset="0"/>
              </a:rPr>
              <a:t>Image Processing: OpenCV2– to handle image manipulation efficiently.</a:t>
            </a:r>
          </a:p>
          <a:p>
            <a:r>
              <a:rPr lang="en-IN" sz="2400" dirty="0">
                <a:latin typeface="Arial" panose="020B0604020202020204" pitchFamily="34" charset="0"/>
                <a:cs typeface="Arial" panose="020B0604020202020204" pitchFamily="34" charset="0"/>
              </a:rPr>
              <a:t>Encryption: Python Cryptography Library – to ensure secure data transmission.</a:t>
            </a:r>
          </a:p>
          <a:p>
            <a:r>
              <a:rPr lang="en-IN" sz="2400" dirty="0">
                <a:latin typeface="Arial" panose="020B0604020202020204" pitchFamily="34" charset="0"/>
                <a:cs typeface="Arial" panose="020B0604020202020204" pitchFamily="34" charset="0"/>
              </a:rPr>
              <a:t>Data Storage &amp; Retrieval: File I/O – to read/write hidden messages from images.</a:t>
            </a:r>
          </a:p>
          <a:p>
            <a:r>
              <a:rPr lang="en-IN" sz="2400" dirty="0">
                <a:latin typeface="Arial" panose="020B0604020202020204" pitchFamily="34" charset="0"/>
                <a:cs typeface="Arial" panose="020B0604020202020204" pitchFamily="34" charset="0"/>
              </a:rPr>
              <a:t>Version Control &amp; Hosting: GitHub – for collaborative development and open-source sharing.</a:t>
            </a:r>
          </a:p>
          <a:p>
            <a:r>
              <a:rPr lang="en-IN" sz="2400" dirty="0">
                <a:latin typeface="Arial" panose="020B0604020202020204" pitchFamily="34" charset="0"/>
                <a:cs typeface="Arial" panose="020B0604020202020204" pitchFamily="34" charset="0"/>
              </a:rPr>
              <a:t>System requirement -4GB of RAM are Above </a:t>
            </a:r>
          </a:p>
          <a:p>
            <a:r>
              <a:rPr lang="en-IN" sz="2400" dirty="0" err="1">
                <a:latin typeface="Arial" panose="020B0604020202020204" pitchFamily="34" charset="0"/>
                <a:cs typeface="Arial" panose="020B0604020202020204" pitchFamily="34" charset="0"/>
              </a:rPr>
              <a:t>Os</a:t>
            </a:r>
            <a:r>
              <a:rPr lang="en-IN" sz="2400" dirty="0">
                <a:latin typeface="Arial" panose="020B0604020202020204" pitchFamily="34" charset="0"/>
                <a:cs typeface="Arial" panose="020B0604020202020204" pitchFamily="34" charset="0"/>
              </a:rPr>
              <a:t> Requirement-windows 7are Above</a:t>
            </a:r>
          </a:p>
          <a:p>
            <a:r>
              <a:rPr lang="en-IN" sz="2400" dirty="0">
                <a:latin typeface="Arial" panose="020B0604020202020204" pitchFamily="34" charset="0"/>
                <a:cs typeface="Arial" panose="020B0604020202020204" pitchFamily="34" charset="0"/>
              </a:rPr>
              <a:t>Platform-windows 11</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400" b="1" dirty="0">
                <a:solidFill>
                  <a:srgbClr val="0F0F0F"/>
                </a:solidFill>
                <a:latin typeface="Arial" panose="020B0604020202020204" pitchFamily="34" charset="0"/>
                <a:cs typeface="Arial" panose="020B0604020202020204" pitchFamily="34" charset="0"/>
              </a:rPr>
              <a:t>This project is distinguished by the following unique features:</a:t>
            </a:r>
          </a:p>
          <a:p>
            <a:r>
              <a:rPr lang="en-US" sz="1400" b="1" dirty="0">
                <a:solidFill>
                  <a:srgbClr val="0F0F0F"/>
                </a:solidFill>
                <a:latin typeface="Arial" panose="020B0604020202020204" pitchFamily="34" charset="0"/>
                <a:cs typeface="Arial" panose="020B0604020202020204" pitchFamily="34" charset="0"/>
              </a:rPr>
              <a:t>Dual-Layer Security:</a:t>
            </a:r>
          </a:p>
          <a:p>
            <a:r>
              <a:rPr lang="en-US" sz="1400" b="1" dirty="0">
                <a:solidFill>
                  <a:srgbClr val="0F0F0F"/>
                </a:solidFill>
                <a:latin typeface="Arial" panose="020B0604020202020204" pitchFamily="34" charset="0"/>
                <a:cs typeface="Arial" panose="020B0604020202020204" pitchFamily="34" charset="0"/>
              </a:rPr>
              <a:t>The message is first encrypted before being embedded into the image, ensuring that even if data is extracted, it cannot be understood without the correct passcode.</a:t>
            </a:r>
          </a:p>
          <a:p>
            <a:r>
              <a:rPr lang="en-US" sz="1400" b="1" dirty="0">
                <a:solidFill>
                  <a:srgbClr val="0F0F0F"/>
                </a:solidFill>
                <a:latin typeface="Arial" panose="020B0604020202020204" pitchFamily="34" charset="0"/>
                <a:cs typeface="Arial" panose="020B0604020202020204" pitchFamily="34" charset="0"/>
              </a:rPr>
              <a:t>Lossless Image Quality:</a:t>
            </a:r>
          </a:p>
          <a:p>
            <a:r>
              <a:rPr lang="en-US" sz="1400" b="1" dirty="0">
                <a:solidFill>
                  <a:srgbClr val="0F0F0F"/>
                </a:solidFill>
                <a:latin typeface="Arial" panose="020B0604020202020204" pitchFamily="34" charset="0"/>
                <a:cs typeface="Arial" panose="020B0604020202020204" pitchFamily="34" charset="0"/>
              </a:rPr>
              <a:t>The Least Significant Bit (LSB) steganography technique is used to embed data in such a way that it remains invisible to the human eye, maintaining the original image appearance.</a:t>
            </a:r>
          </a:p>
          <a:p>
            <a:r>
              <a:rPr lang="en-US" sz="1400" b="1" dirty="0">
                <a:solidFill>
                  <a:srgbClr val="0F0F0F"/>
                </a:solidFill>
                <a:latin typeface="Arial" panose="020B0604020202020204" pitchFamily="34" charset="0"/>
                <a:cs typeface="Arial" panose="020B0604020202020204" pitchFamily="34" charset="0"/>
              </a:rPr>
              <a:t>Key-Based Access Control:</a:t>
            </a:r>
          </a:p>
          <a:p>
            <a:r>
              <a:rPr lang="en-US" sz="1400" b="1" dirty="0">
                <a:solidFill>
                  <a:srgbClr val="0F0F0F"/>
                </a:solidFill>
                <a:latin typeface="Arial" panose="020B0604020202020204" pitchFamily="34" charset="0"/>
                <a:cs typeface="Arial" panose="020B0604020202020204" pitchFamily="34" charset="0"/>
              </a:rPr>
              <a:t>Users must enter a passcode to retrieve the hidden message, adding an authentication layer.</a:t>
            </a:r>
          </a:p>
          <a:p>
            <a:r>
              <a:rPr lang="en-US" sz="1400" b="1" dirty="0">
                <a:solidFill>
                  <a:srgbClr val="0F0F0F"/>
                </a:solidFill>
                <a:latin typeface="Arial" panose="020B0604020202020204" pitchFamily="34" charset="0"/>
                <a:cs typeface="Arial" panose="020B0604020202020204" pitchFamily="34" charset="0"/>
              </a:rPr>
              <a:t>Multi-Format Support:</a:t>
            </a:r>
          </a:p>
          <a:p>
            <a:r>
              <a:rPr lang="en-US" sz="1400" b="1" dirty="0">
                <a:solidFill>
                  <a:srgbClr val="0F0F0F"/>
                </a:solidFill>
                <a:latin typeface="Arial" panose="020B0604020202020204" pitchFamily="34" charset="0"/>
                <a:cs typeface="Arial" panose="020B0604020202020204" pitchFamily="34" charset="0"/>
              </a:rPr>
              <a:t>The tool can encode and decode messages in various image formats, including PNG, JPEG, and BMP.</a:t>
            </a:r>
          </a:p>
          <a:p>
            <a:r>
              <a:rPr lang="en-US" sz="1400" b="1" dirty="0">
                <a:solidFill>
                  <a:srgbClr val="0F0F0F"/>
                </a:solidFill>
                <a:latin typeface="Arial" panose="020B0604020202020204" pitchFamily="34" charset="0"/>
                <a:cs typeface="Arial" panose="020B0604020202020204" pitchFamily="34" charset="0"/>
              </a:rPr>
              <a:t>Fast &amp; Efficient Processing:</a:t>
            </a:r>
          </a:p>
          <a:p>
            <a:r>
              <a:rPr lang="en-US" sz="1400" b="1" dirty="0">
                <a:solidFill>
                  <a:srgbClr val="0F0F0F"/>
                </a:solidFill>
                <a:latin typeface="Arial" panose="020B0604020202020204" pitchFamily="34" charset="0"/>
                <a:cs typeface="Arial" panose="020B0604020202020204" pitchFamily="34" charset="0"/>
              </a:rPr>
              <a:t>Optimized algorithms allow for quick embedding and retrieval of hidden messages with minimal computational overhead.</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This tool can be useful for various domains where secure and hidden communication is required:</a:t>
            </a:r>
          </a:p>
          <a:p>
            <a:r>
              <a:rPr lang="en-US" dirty="0">
                <a:latin typeface="Arial" panose="020B0604020202020204" pitchFamily="34" charset="0"/>
                <a:cs typeface="Arial" panose="020B0604020202020204" pitchFamily="34" charset="0"/>
              </a:rPr>
              <a:t>Government &amp; Defense: Secure transmission of classified data and sensitive intelligence.</a:t>
            </a:r>
          </a:p>
          <a:p>
            <a:r>
              <a:rPr lang="en-US" dirty="0">
                <a:latin typeface="Arial" panose="020B0604020202020204" pitchFamily="34" charset="0"/>
                <a:cs typeface="Arial" panose="020B0604020202020204" pitchFamily="34" charset="0"/>
              </a:rPr>
              <a:t>Journalists &amp; Whistleblowers: Protect sources and safely share confidential reports.</a:t>
            </a:r>
          </a:p>
          <a:p>
            <a:r>
              <a:rPr lang="en-US" dirty="0">
                <a:latin typeface="Arial" panose="020B0604020202020204" pitchFamily="34" charset="0"/>
                <a:cs typeface="Arial" panose="020B0604020202020204" pitchFamily="34" charset="0"/>
              </a:rPr>
              <a:t>Corporate Sector: Secure communication of trade secrets and sensitive business documents.</a:t>
            </a:r>
          </a:p>
          <a:p>
            <a:r>
              <a:rPr lang="en-US" dirty="0">
                <a:latin typeface="Arial" panose="020B0604020202020204" pitchFamily="34" charset="0"/>
                <a:cs typeface="Arial" panose="020B0604020202020204" pitchFamily="34" charset="0"/>
              </a:rPr>
              <a:t>Cybersecurity Professionals: Enhance research on steganographic security measures.</a:t>
            </a:r>
          </a:p>
          <a:p>
            <a:r>
              <a:rPr lang="en-US" dirty="0">
                <a:latin typeface="Arial" panose="020B0604020202020204" pitchFamily="34" charset="0"/>
                <a:cs typeface="Arial" panose="020B0604020202020204" pitchFamily="34" charset="0"/>
              </a:rPr>
              <a:t>General Users: Keep personal data and private messages hidden from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D26E82C-0D04-4FA5-A2A5-6BFBA2729CEE}"/>
              </a:ext>
            </a:extLst>
          </p:cNvPr>
          <p:cNvPicPr>
            <a:picLocks noGrp="1" noChangeAspect="1"/>
          </p:cNvPicPr>
          <p:nvPr>
            <p:ph idx="1"/>
          </p:nvPr>
        </p:nvPicPr>
        <p:blipFill>
          <a:blip r:embed="rId2"/>
          <a:stretch>
            <a:fillRect/>
          </a:stretch>
        </p:blipFill>
        <p:spPr>
          <a:xfrm>
            <a:off x="314325" y="1207604"/>
            <a:ext cx="10029825" cy="555625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176DD-0950-42AA-85A1-19CA6B71492E}"/>
              </a:ext>
            </a:extLst>
          </p:cNvPr>
          <p:cNvPicPr>
            <a:picLocks noChangeAspect="1"/>
          </p:cNvPicPr>
          <p:nvPr/>
        </p:nvPicPr>
        <p:blipFill>
          <a:blip r:embed="rId2"/>
          <a:stretch>
            <a:fillRect/>
          </a:stretch>
        </p:blipFill>
        <p:spPr>
          <a:xfrm>
            <a:off x="1128713" y="628650"/>
            <a:ext cx="8272462" cy="5700713"/>
          </a:xfrm>
          <a:prstGeom prst="rect">
            <a:avLst/>
          </a:prstGeom>
        </p:spPr>
      </p:pic>
    </p:spTree>
    <p:extLst>
      <p:ext uri="{BB962C8B-B14F-4D97-AF65-F5344CB8AC3E}">
        <p14:creationId xmlns:p14="http://schemas.microsoft.com/office/powerpoint/2010/main" val="367012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C871FB-C803-49A0-97AF-C4699DC0121C}"/>
              </a:ext>
            </a:extLst>
          </p:cNvPr>
          <p:cNvPicPr>
            <a:picLocks noChangeAspect="1"/>
          </p:cNvPicPr>
          <p:nvPr/>
        </p:nvPicPr>
        <p:blipFill>
          <a:blip r:embed="rId2"/>
          <a:stretch>
            <a:fillRect/>
          </a:stretch>
        </p:blipFill>
        <p:spPr>
          <a:xfrm>
            <a:off x="2914206" y="1200150"/>
            <a:ext cx="6363588" cy="5386828"/>
          </a:xfrm>
          <a:prstGeom prst="rect">
            <a:avLst/>
          </a:prstGeom>
        </p:spPr>
      </p:pic>
    </p:spTree>
    <p:extLst>
      <p:ext uri="{BB962C8B-B14F-4D97-AF65-F5344CB8AC3E}">
        <p14:creationId xmlns:p14="http://schemas.microsoft.com/office/powerpoint/2010/main" val="14722747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purl.org/dc/terms/"/>
    <ds:schemaRef ds:uri="http://purl.org/dc/dcmitype/"/>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fadb41d3-f9cb-40fb-903c-8cacaba95bb5"/>
    <ds:schemaRef ds:uri="b30265f8-c5e2-4918-b4a1-b977299ca3e2"/>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702</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Secure the data hiding in images using steganography </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Welcome</cp:lastModifiedBy>
  <cp:revision>34</cp:revision>
  <dcterms:created xsi:type="dcterms:W3CDTF">2021-05-26T16:50:10Z</dcterms:created>
  <dcterms:modified xsi:type="dcterms:W3CDTF">2025-02-23T09:19:48Z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