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2.xml" ContentType="application/vnd.openxmlformats-officedocument.drawingml.chart+xml"/>
  <Override PartName="/ppt/charts/colors1.xml" ContentType="application/vnd.ms-office.chartcolorstyle+xml"/>
  <Override PartName="/ppt/charts/style1.xml" ContentType="application/vnd.ms-office.chartstyle+xml"/>
  <Override PartName="/ppt/charts/chart1.xml" ContentType="application/vnd.openxmlformats-officedocument.drawingml.chart+xml"/>
  <Override PartName="/ppt/theme/theme1.xml" ContentType="application/vnd.openxmlformats-officedocument.theme+xml"/>
  <Override PartName="/ppt/charts/style2.xml" ContentType="application/vnd.ms-office.chartstyle+xml"/>
  <Override PartName="/ppt/charts/colors2.xml" ContentType="application/vnd.ms-office.chartcolor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HIGH DEMAND</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PRICE</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Sheet1!$A$2:$A$4</c:f>
              <c:numCache>
                <c:formatCode>General</c:formatCode>
                <c:ptCount val="3"/>
                <c:pt idx="0">
                  <c:v>320</c:v>
                </c:pt>
                <c:pt idx="1">
                  <c:v>336</c:v>
                </c:pt>
              </c:numCache>
            </c:numRef>
          </c:xVal>
          <c:yVal>
            <c:numRef>
              <c:f>Sheet1!$B$2:$B$4</c:f>
              <c:numCache>
                <c:formatCode>"$"#,##0.00</c:formatCode>
                <c:ptCount val="3"/>
                <c:pt idx="0" formatCode="&quot;$&quot;#,##0">
                  <c:v>940</c:v>
                </c:pt>
                <c:pt idx="1">
                  <c:v>911.8</c:v>
                </c:pt>
              </c:numCache>
            </c:numRef>
          </c:yVal>
          <c:smooth val="1"/>
          <c:extLst>
            <c:ext xmlns:c16="http://schemas.microsoft.com/office/drawing/2014/chart" uri="{C3380CC4-5D6E-409C-BE32-E72D297353CC}">
              <c16:uniqueId val="{00000000-50B1-4C8B-AE19-8289D31C66EE}"/>
            </c:ext>
          </c:extLst>
        </c:ser>
        <c:dLbls>
          <c:showLegendKey val="0"/>
          <c:showVal val="0"/>
          <c:showCatName val="0"/>
          <c:showSerName val="0"/>
          <c:showPercent val="0"/>
          <c:showBubbleSize val="0"/>
        </c:dLbls>
        <c:axId val="316022608"/>
        <c:axId val="316021432"/>
      </c:scatterChart>
      <c:valAx>
        <c:axId val="31602260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VOLUME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316021432"/>
        <c:crosses val="autoZero"/>
        <c:crossBetween val="midCat"/>
      </c:valAx>
      <c:valAx>
        <c:axId val="31602143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PRICE</a:t>
                </a:r>
              </a:p>
              <a:p>
                <a:pPr>
                  <a:defRPr/>
                </a:pPr>
                <a:r>
                  <a:rPr lang="en-US"/>
                  <a:t>$</a:t>
                </a:r>
              </a:p>
            </c:rich>
          </c:tx>
          <c:layout>
            <c:manualLayout>
              <c:xMode val="edge"/>
              <c:yMode val="edge"/>
              <c:x val="1.8518518518518517E-2"/>
              <c:y val="0.43433852018497687"/>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31602260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LOW DEMAND</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Y-Values</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Sheet1!$A$2:$A$4</c:f>
              <c:numCache>
                <c:formatCode>0</c:formatCode>
                <c:ptCount val="3"/>
                <c:pt idx="0" formatCode="General">
                  <c:v>286</c:v>
                </c:pt>
                <c:pt idx="1">
                  <c:v>314.60000000000002</c:v>
                </c:pt>
              </c:numCache>
            </c:numRef>
          </c:xVal>
          <c:yVal>
            <c:numRef>
              <c:f>Sheet1!$B$2:$B$4</c:f>
              <c:numCache>
                <c:formatCode>"$"#,##0.00</c:formatCode>
                <c:ptCount val="3"/>
                <c:pt idx="0" formatCode="&quot;$&quot;#,##0">
                  <c:v>940</c:v>
                </c:pt>
                <c:pt idx="1">
                  <c:v>893</c:v>
                </c:pt>
              </c:numCache>
            </c:numRef>
          </c:yVal>
          <c:smooth val="1"/>
          <c:extLst>
            <c:ext xmlns:c16="http://schemas.microsoft.com/office/drawing/2014/chart" uri="{C3380CC4-5D6E-409C-BE32-E72D297353CC}">
              <c16:uniqueId val="{00000000-A685-4ECA-A0C2-BCE2899D94CB}"/>
            </c:ext>
          </c:extLst>
        </c:ser>
        <c:dLbls>
          <c:showLegendKey val="0"/>
          <c:showVal val="0"/>
          <c:showCatName val="0"/>
          <c:showSerName val="0"/>
          <c:showPercent val="0"/>
          <c:showBubbleSize val="0"/>
        </c:dLbls>
        <c:axId val="316556728"/>
        <c:axId val="316557120"/>
      </c:scatterChart>
      <c:valAx>
        <c:axId val="31655672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200" b="0" i="0" u="none" strike="noStrike" baseline="0">
                    <a:effectLst/>
                    <a:latin typeface="Times New Roman" panose="02020603050405020304" pitchFamily="18" charset="0"/>
                    <a:cs typeface="Times New Roman" panose="02020603050405020304" pitchFamily="18" charset="0"/>
                  </a:rPr>
                  <a:t>VOLUME</a:t>
                </a:r>
                <a:endParaRPr 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316557120"/>
        <c:crosses val="autoZero"/>
        <c:crossBetween val="midCat"/>
      </c:valAx>
      <c:valAx>
        <c:axId val="3165571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200" b="0" i="0" baseline="0">
                    <a:effectLst/>
                    <a:latin typeface="Times New Roman" panose="02020603050405020304" pitchFamily="18" charset="0"/>
                    <a:cs typeface="Times New Roman" panose="02020603050405020304" pitchFamily="18" charset="0"/>
                  </a:rPr>
                  <a:t>PRICE</a:t>
                </a:r>
                <a:endParaRPr lang="en-US" sz="1200">
                  <a:effectLst/>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31655672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50E4EC-C25C-4244-9615-EFA4E76999BB}" type="datetimeFigureOut">
              <a:rPr lang="en-CA" smtClean="0"/>
              <a:t>2018-11-17</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3288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50E4EC-C25C-4244-9615-EFA4E76999BB}" type="datetimeFigureOut">
              <a:rPr lang="en-CA" smtClean="0"/>
              <a:t>2018-11-17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99245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50E4EC-C25C-4244-9615-EFA4E76999BB}" type="datetimeFigureOut">
              <a:rPr lang="en-CA" smtClean="0"/>
              <a:t>2018-11-17</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22058-E552-4FF6-8E88-047D947E235E}"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5904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2018-11-17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40374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2018-11-17</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22058-E552-4FF6-8E88-047D947E235E}"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310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2018-11-17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2010580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0E4EC-C25C-4244-9615-EFA4E76999BB}" type="datetimeFigureOut">
              <a:rPr lang="en-CA" smtClean="0"/>
              <a:t>2018-11-17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292680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0E4EC-C25C-4244-9615-EFA4E76999BB}" type="datetimeFigureOut">
              <a:rPr lang="en-CA" smtClean="0"/>
              <a:t>2018-11-17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194919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0E4EC-C25C-4244-9615-EFA4E76999BB}" type="datetimeFigureOut">
              <a:rPr lang="en-CA" smtClean="0"/>
              <a:t>2018-11-17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288634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50E4EC-C25C-4244-9615-EFA4E76999BB}" type="datetimeFigureOut">
              <a:rPr lang="en-CA" smtClean="0"/>
              <a:t>2018-11-17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68345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50E4EC-C25C-4244-9615-EFA4E76999BB}" type="datetimeFigureOut">
              <a:rPr lang="en-CA" smtClean="0"/>
              <a:t>2018-11-17</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413799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0E4EC-C25C-4244-9615-EFA4E76999BB}" type="datetimeFigureOut">
              <a:rPr lang="en-CA" smtClean="0"/>
              <a:t>2018-11-17</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161199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0E4EC-C25C-4244-9615-EFA4E76999BB}" type="datetimeFigureOut">
              <a:rPr lang="en-CA" smtClean="0"/>
              <a:t>2018-11-17</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62716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0E4EC-C25C-4244-9615-EFA4E76999BB}" type="datetimeFigureOut">
              <a:rPr lang="en-CA" smtClean="0"/>
              <a:t>2018-11-17</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166185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2018-11-17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288876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2018-11-17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906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50E4EC-C25C-4244-9615-EFA4E76999BB}" type="datetimeFigureOut">
              <a:rPr lang="en-CA" smtClean="0"/>
              <a:t>2018-11-17</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F22058-E552-4FF6-8E88-047D947E235E}" type="slidenum">
              <a:rPr lang="en-CA" smtClean="0"/>
              <a:t>‹#›</a:t>
            </a:fld>
            <a:endParaRPr lang="en-CA"/>
          </a:p>
        </p:txBody>
      </p:sp>
    </p:spTree>
    <p:extLst>
      <p:ext uri="{BB962C8B-B14F-4D97-AF65-F5344CB8AC3E}">
        <p14:creationId xmlns:p14="http://schemas.microsoft.com/office/powerpoint/2010/main" val="21720008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BF90-25AD-4E5F-A977-1D57AF81F822}"/>
              </a:ext>
            </a:extLst>
          </p:cNvPr>
          <p:cNvSpPr>
            <a:spLocks noGrp="1"/>
          </p:cNvSpPr>
          <p:nvPr>
            <p:ph type="ctrTitle"/>
          </p:nvPr>
        </p:nvSpPr>
        <p:spPr>
          <a:xfrm>
            <a:off x="2639149" y="1406024"/>
            <a:ext cx="8815526" cy="1625227"/>
          </a:xfrm>
        </p:spPr>
        <p:txBody>
          <a:bodyPr/>
          <a:lstStyle/>
          <a:p>
            <a:pPr algn="ctr"/>
            <a:r>
              <a:rPr lang="en-CA" sz="4400" dirty="0"/>
              <a:t>Container Transportation Company</a:t>
            </a:r>
          </a:p>
        </p:txBody>
      </p:sp>
      <p:sp>
        <p:nvSpPr>
          <p:cNvPr id="3" name="Subtitle 2">
            <a:extLst>
              <a:ext uri="{FF2B5EF4-FFF2-40B4-BE49-F238E27FC236}">
                <a16:creationId xmlns:a16="http://schemas.microsoft.com/office/drawing/2014/main" id="{3E3EF8E4-8305-4B39-B178-E311A5D69C03}"/>
              </a:ext>
            </a:extLst>
          </p:cNvPr>
          <p:cNvSpPr>
            <a:spLocks noGrp="1"/>
          </p:cNvSpPr>
          <p:nvPr>
            <p:ph type="subTitle" idx="1"/>
          </p:nvPr>
        </p:nvSpPr>
        <p:spPr>
          <a:xfrm>
            <a:off x="2589212" y="3570748"/>
            <a:ext cx="8915399" cy="1126283"/>
          </a:xfrm>
        </p:spPr>
        <p:txBody>
          <a:bodyPr/>
          <a:lstStyle/>
          <a:p>
            <a:pPr algn="ctr"/>
            <a:r>
              <a:rPr lang="en-CA" b="1" dirty="0"/>
              <a:t>Team - 1</a:t>
            </a:r>
          </a:p>
        </p:txBody>
      </p:sp>
      <p:graphicFrame>
        <p:nvGraphicFramePr>
          <p:cNvPr id="4" name="Table 3">
            <a:extLst>
              <a:ext uri="{FF2B5EF4-FFF2-40B4-BE49-F238E27FC236}">
                <a16:creationId xmlns:a16="http://schemas.microsoft.com/office/drawing/2014/main" id="{1C983E6A-7307-4839-8D67-69451C719866}"/>
              </a:ext>
            </a:extLst>
          </p:cNvPr>
          <p:cNvGraphicFramePr>
            <a:graphicFrameLocks noGrp="1"/>
          </p:cNvGraphicFramePr>
          <p:nvPr>
            <p:extLst>
              <p:ext uri="{D42A27DB-BD31-4B8C-83A1-F6EECF244321}">
                <p14:modId xmlns:p14="http://schemas.microsoft.com/office/powerpoint/2010/main" val="3358897161"/>
              </p:ext>
            </p:extLst>
          </p:nvPr>
        </p:nvGraphicFramePr>
        <p:xfrm>
          <a:off x="4643436" y="4293690"/>
          <a:ext cx="4806950" cy="1712535"/>
        </p:xfrm>
        <a:graphic>
          <a:graphicData uri="http://schemas.openxmlformats.org/drawingml/2006/table">
            <a:tbl>
              <a:tblPr firstRow="1" firstCol="1" bandRow="1">
                <a:tableStyleId>{0E3FDE45-AF77-4B5C-9715-49D594BDF05E}</a:tableStyleId>
              </a:tblPr>
              <a:tblGrid>
                <a:gridCol w="2403475">
                  <a:extLst>
                    <a:ext uri="{9D8B030D-6E8A-4147-A177-3AD203B41FA5}">
                      <a16:colId xmlns:a16="http://schemas.microsoft.com/office/drawing/2014/main" val="678483892"/>
                    </a:ext>
                  </a:extLst>
                </a:gridCol>
                <a:gridCol w="2403475">
                  <a:extLst>
                    <a:ext uri="{9D8B030D-6E8A-4147-A177-3AD203B41FA5}">
                      <a16:colId xmlns:a16="http://schemas.microsoft.com/office/drawing/2014/main" val="2892655801"/>
                    </a:ext>
                  </a:extLst>
                </a:gridCol>
              </a:tblGrid>
              <a:tr h="229870">
                <a:tc>
                  <a:txBody>
                    <a:bodyPr/>
                    <a:lstStyle/>
                    <a:p>
                      <a:pPr algn="ctr">
                        <a:lnSpc>
                          <a:spcPct val="150000"/>
                        </a:lnSpc>
                        <a:spcAft>
                          <a:spcPts val="0"/>
                        </a:spcAft>
                      </a:pPr>
                      <a:r>
                        <a:rPr lang="en-CA" sz="1200" dirty="0">
                          <a:effectLst/>
                        </a:rPr>
                        <a:t>Name</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CA" sz="1200" dirty="0">
                          <a:effectLst/>
                        </a:rPr>
                        <a:t>Student A# Number</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8832304"/>
                  </a:ext>
                </a:extLst>
              </a:tr>
              <a:tr h="229870">
                <a:tc>
                  <a:txBody>
                    <a:bodyPr/>
                    <a:lstStyle/>
                    <a:p>
                      <a:pPr algn="ctr">
                        <a:lnSpc>
                          <a:spcPct val="150000"/>
                        </a:lnSpc>
                        <a:spcAft>
                          <a:spcPts val="0"/>
                        </a:spcAft>
                      </a:pPr>
                      <a:r>
                        <a:rPr lang="en-CA" sz="1200">
                          <a:effectLst/>
                        </a:rPr>
                        <a:t>Aman Sharma</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CA" sz="1200">
                          <a:effectLst/>
                        </a:rPr>
                        <a:t>A00429273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0594681"/>
                  </a:ext>
                </a:extLst>
              </a:tr>
              <a:tr h="224790">
                <a:tc>
                  <a:txBody>
                    <a:bodyPr/>
                    <a:lstStyle/>
                    <a:p>
                      <a:pPr algn="ctr">
                        <a:lnSpc>
                          <a:spcPct val="150000"/>
                        </a:lnSpc>
                        <a:spcAft>
                          <a:spcPts val="0"/>
                        </a:spcAft>
                      </a:pPr>
                      <a:r>
                        <a:rPr lang="en-CA" sz="1200" dirty="0">
                          <a:effectLst/>
                        </a:rPr>
                        <a:t>Bhavya Ahuja</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CA" sz="1200">
                          <a:effectLst/>
                        </a:rPr>
                        <a:t>A00428499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3298438"/>
                  </a:ext>
                </a:extLst>
              </a:tr>
              <a:tr h="229870">
                <a:tc>
                  <a:txBody>
                    <a:bodyPr/>
                    <a:lstStyle/>
                    <a:p>
                      <a:pPr algn="ctr">
                        <a:lnSpc>
                          <a:spcPct val="150000"/>
                        </a:lnSpc>
                        <a:spcAft>
                          <a:spcPts val="0"/>
                        </a:spcAft>
                      </a:pPr>
                      <a:r>
                        <a:rPr lang="en-CA" sz="1200">
                          <a:effectLst/>
                        </a:rPr>
                        <a:t>Maninder Kaur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CA" sz="1200">
                          <a:effectLst/>
                        </a:rPr>
                        <a:t>A00429943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291660"/>
                  </a:ext>
                </a:extLst>
              </a:tr>
              <a:tr h="229870">
                <a:tc>
                  <a:txBody>
                    <a:bodyPr/>
                    <a:lstStyle/>
                    <a:p>
                      <a:pPr algn="ctr">
                        <a:lnSpc>
                          <a:spcPct val="150000"/>
                        </a:lnSpc>
                        <a:spcAft>
                          <a:spcPts val="0"/>
                        </a:spcAft>
                      </a:pPr>
                      <a:r>
                        <a:rPr lang="en-CA" sz="1200">
                          <a:effectLst/>
                        </a:rPr>
                        <a:t>Santhamohan Manivannan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CA" sz="1200">
                          <a:effectLst/>
                        </a:rPr>
                        <a:t>A00429112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7549211"/>
                  </a:ext>
                </a:extLst>
              </a:tr>
              <a:tr h="0">
                <a:tc>
                  <a:txBody>
                    <a:bodyPr/>
                    <a:lstStyle/>
                    <a:p>
                      <a:pPr algn="ctr">
                        <a:lnSpc>
                          <a:spcPct val="150000"/>
                        </a:lnSpc>
                        <a:spcAft>
                          <a:spcPts val="0"/>
                        </a:spcAft>
                      </a:pPr>
                      <a:r>
                        <a:rPr lang="en-CA" sz="1200">
                          <a:effectLst/>
                        </a:rPr>
                        <a:t>Simon Al Achkar</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CA" sz="1200">
                          <a:effectLst/>
                        </a:rPr>
                        <a:t>A00424630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6536646"/>
                  </a:ext>
                </a:extLst>
              </a:tr>
              <a:tr h="36830">
                <a:tc>
                  <a:txBody>
                    <a:bodyPr/>
                    <a:lstStyle/>
                    <a:p>
                      <a:pPr algn="ctr">
                        <a:lnSpc>
                          <a:spcPct val="150000"/>
                        </a:lnSpc>
                        <a:spcAft>
                          <a:spcPts val="0"/>
                        </a:spcAft>
                      </a:pPr>
                      <a:r>
                        <a:rPr lang="en-CA" sz="1200">
                          <a:effectLst/>
                        </a:rPr>
                        <a:t>Zewei Yan</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CA" sz="1200" dirty="0">
                          <a:effectLst/>
                        </a:rPr>
                        <a:t>A00429842</a:t>
                      </a: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9606181"/>
                  </a:ext>
                </a:extLst>
              </a:tr>
            </a:tbl>
          </a:graphicData>
        </a:graphic>
      </p:graphicFrame>
    </p:spTree>
    <p:extLst>
      <p:ext uri="{BB962C8B-B14F-4D97-AF65-F5344CB8AC3E}">
        <p14:creationId xmlns:p14="http://schemas.microsoft.com/office/powerpoint/2010/main" val="2083419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45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410A-E691-4EEA-A1C4-FE0B67B1AC1F}"/>
              </a:ext>
            </a:extLst>
          </p:cNvPr>
          <p:cNvSpPr>
            <a:spLocks noGrp="1"/>
          </p:cNvSpPr>
          <p:nvPr>
            <p:ph type="title"/>
          </p:nvPr>
        </p:nvSpPr>
        <p:spPr/>
        <p:txBody>
          <a:bodyPr/>
          <a:lstStyle/>
          <a:p>
            <a:pPr algn="ctr"/>
            <a:r>
              <a:rPr lang="en-CA" b="1" dirty="0"/>
              <a:t>Introduction</a:t>
            </a:r>
          </a:p>
        </p:txBody>
      </p:sp>
      <p:sp>
        <p:nvSpPr>
          <p:cNvPr id="3" name="Content Placeholder 2">
            <a:extLst>
              <a:ext uri="{FF2B5EF4-FFF2-40B4-BE49-F238E27FC236}">
                <a16:creationId xmlns:a16="http://schemas.microsoft.com/office/drawing/2014/main" id="{78A7C889-38B2-49AA-8314-50C47CCEED5E}"/>
              </a:ext>
            </a:extLst>
          </p:cNvPr>
          <p:cNvSpPr>
            <a:spLocks noGrp="1"/>
          </p:cNvSpPr>
          <p:nvPr>
            <p:ph idx="1"/>
          </p:nvPr>
        </p:nvSpPr>
        <p:spPr>
          <a:xfrm>
            <a:off x="2494943" y="1633979"/>
            <a:ext cx="9288463" cy="4457700"/>
          </a:xfrm>
        </p:spPr>
        <p:txBody>
          <a:bodyPr/>
          <a:lstStyle/>
          <a:p>
            <a:pPr algn="just"/>
            <a:r>
              <a:rPr lang="en-US" sz="2000" dirty="0"/>
              <a:t>The Container Transportation Company’s regional manager, Thomas Young along with his team are given the task to efficiently allocate the containers that are to be transported from Korea and China to the Middle East. </a:t>
            </a:r>
          </a:p>
          <a:p>
            <a:pPr algn="just"/>
            <a:r>
              <a:rPr lang="en-US" sz="2000" dirty="0"/>
              <a:t>Young has two options, </a:t>
            </a:r>
          </a:p>
          <a:p>
            <a:pPr lvl="1" algn="just"/>
            <a:r>
              <a:rPr lang="en-US" sz="1800" dirty="0"/>
              <a:t>The first one is to change the pricing depending on the </a:t>
            </a:r>
            <a:r>
              <a:rPr lang="en-US" sz="1800" dirty="0" err="1"/>
              <a:t>loadability</a:t>
            </a:r>
            <a:r>
              <a:rPr lang="en-US" sz="1800" dirty="0"/>
              <a:t> and profitability. </a:t>
            </a:r>
          </a:p>
          <a:p>
            <a:pPr lvl="1" algn="just"/>
            <a:r>
              <a:rPr lang="en-US" sz="1800" dirty="0"/>
              <a:t>The other option is to use revenue management techniques which will include dynamic pricing and variable pricing.</a:t>
            </a:r>
          </a:p>
          <a:p>
            <a:pPr algn="just"/>
            <a:r>
              <a:rPr lang="en-US" sz="2000" b="1" dirty="0"/>
              <a:t>Concern</a:t>
            </a:r>
            <a:r>
              <a:rPr lang="en-US" sz="2000" dirty="0"/>
              <a:t>: Keeping the same customer satisfaction level throughout the implementation of his plans as his strategy could negatively affect the customer base of CTC.</a:t>
            </a:r>
            <a:endParaRPr lang="en-CA" sz="2000" dirty="0"/>
          </a:p>
          <a:p>
            <a:pPr algn="just"/>
            <a:endParaRPr lang="en-US" dirty="0"/>
          </a:p>
        </p:txBody>
      </p:sp>
    </p:spTree>
    <p:extLst>
      <p:ext uri="{BB962C8B-B14F-4D97-AF65-F5344CB8AC3E}">
        <p14:creationId xmlns:p14="http://schemas.microsoft.com/office/powerpoint/2010/main" val="11024522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3C22-C555-41B1-9160-C485D65F0ECE}"/>
              </a:ext>
            </a:extLst>
          </p:cNvPr>
          <p:cNvSpPr>
            <a:spLocks noGrp="1"/>
          </p:cNvSpPr>
          <p:nvPr>
            <p:ph type="title"/>
          </p:nvPr>
        </p:nvSpPr>
        <p:spPr>
          <a:xfrm>
            <a:off x="2589212" y="306332"/>
            <a:ext cx="8911687" cy="1617717"/>
          </a:xfrm>
        </p:spPr>
        <p:txBody>
          <a:bodyPr>
            <a:normAutofit fontScale="90000"/>
          </a:bodyPr>
          <a:lstStyle/>
          <a:p>
            <a:pPr algn="ctr"/>
            <a:r>
              <a:rPr lang="en-US" dirty="0"/>
              <a:t>What makes for container “</a:t>
            </a:r>
            <a:r>
              <a:rPr lang="en-US" dirty="0" err="1"/>
              <a:t>loadability</a:t>
            </a:r>
            <a:r>
              <a:rPr lang="en-US" dirty="0"/>
              <a:t>” and how should CTC include “</a:t>
            </a:r>
            <a:r>
              <a:rPr lang="en-US" dirty="0" err="1"/>
              <a:t>loadability</a:t>
            </a:r>
            <a:r>
              <a:rPr lang="en-US" dirty="0"/>
              <a:t>” factor into its pricing decisions?</a:t>
            </a:r>
            <a:endParaRPr lang="en-CA" dirty="0"/>
          </a:p>
        </p:txBody>
      </p:sp>
      <p:sp>
        <p:nvSpPr>
          <p:cNvPr id="3" name="Content Placeholder 2">
            <a:extLst>
              <a:ext uri="{FF2B5EF4-FFF2-40B4-BE49-F238E27FC236}">
                <a16:creationId xmlns:a16="http://schemas.microsoft.com/office/drawing/2014/main" id="{BC38F79C-574B-43E2-A3A7-E8AF03F7EF2B}"/>
              </a:ext>
            </a:extLst>
          </p:cNvPr>
          <p:cNvSpPr>
            <a:spLocks noGrp="1"/>
          </p:cNvSpPr>
          <p:nvPr>
            <p:ph idx="1"/>
          </p:nvPr>
        </p:nvSpPr>
        <p:spPr>
          <a:xfrm>
            <a:off x="2686866" y="2541972"/>
            <a:ext cx="8915400" cy="4124325"/>
          </a:xfrm>
        </p:spPr>
        <p:txBody>
          <a:bodyPr/>
          <a:lstStyle/>
          <a:p>
            <a:pPr algn="just"/>
            <a:r>
              <a:rPr lang="en-US" sz="2000" dirty="0"/>
              <a:t>The container’s </a:t>
            </a:r>
            <a:r>
              <a:rPr lang="en-US" sz="2000" dirty="0" err="1"/>
              <a:t>loadabilty</a:t>
            </a:r>
            <a:r>
              <a:rPr lang="en-US" sz="2000" dirty="0"/>
              <a:t> refers to the average amount of space that is utilized to ship near full amount of weight requirement. </a:t>
            </a:r>
          </a:p>
          <a:p>
            <a:pPr algn="just"/>
            <a:r>
              <a:rPr lang="en-US" sz="2000" dirty="0"/>
              <a:t>If the container is underutilized it means that it can use more space and should adjust the container weights accordingly for maximum profit. </a:t>
            </a:r>
          </a:p>
          <a:p>
            <a:pPr algn="just"/>
            <a:r>
              <a:rPr lang="en-US" sz="2000" dirty="0"/>
              <a:t>It can divide the weight into 20-ft container or 40-ft container depending upon their profitability. </a:t>
            </a:r>
          </a:p>
          <a:p>
            <a:pPr algn="just"/>
            <a:endParaRPr lang="en-US" sz="2000" dirty="0"/>
          </a:p>
          <a:p>
            <a:pPr marL="0" indent="0" algn="ctr">
              <a:buNone/>
            </a:pPr>
            <a:r>
              <a:rPr lang="en-US" sz="2000" b="1" dirty="0"/>
              <a:t>Gain In Profit: (W40*FP) - (W20*FP)</a:t>
            </a:r>
            <a:endParaRPr lang="en-CA" sz="2000" b="1" dirty="0"/>
          </a:p>
          <a:p>
            <a:pPr algn="just"/>
            <a:endParaRPr lang="en-CA" dirty="0"/>
          </a:p>
        </p:txBody>
      </p:sp>
    </p:spTree>
    <p:extLst>
      <p:ext uri="{BB962C8B-B14F-4D97-AF65-F5344CB8AC3E}">
        <p14:creationId xmlns:p14="http://schemas.microsoft.com/office/powerpoint/2010/main" val="2476303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0F30B9-47B5-40E7-A5DB-1E1DF2DC5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371A26E-4EC7-451A-B258-5E3891B1F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280A43-068C-4313-B62F-79F0C1790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B3C22-C555-41B1-9160-C485D65F0ECE}"/>
              </a:ext>
            </a:extLst>
          </p:cNvPr>
          <p:cNvSpPr>
            <a:spLocks noGrp="1"/>
          </p:cNvSpPr>
          <p:nvPr>
            <p:ph type="title"/>
          </p:nvPr>
        </p:nvSpPr>
        <p:spPr>
          <a:xfrm>
            <a:off x="1733993" y="4603807"/>
            <a:ext cx="9765023" cy="2178733"/>
          </a:xfrm>
        </p:spPr>
        <p:txBody>
          <a:bodyPr>
            <a:noAutofit/>
          </a:bodyPr>
          <a:lstStyle/>
          <a:p>
            <a:pPr marL="342900" indent="-342900">
              <a:buFont typeface="Arial" panose="020B0604020202020204" pitchFamily="34" charset="0"/>
              <a:buChar char="•"/>
            </a:pPr>
            <a:r>
              <a:rPr lang="en-US" sz="2000" dirty="0">
                <a:solidFill>
                  <a:schemeClr val="bg1">
                    <a:lumMod val="95000"/>
                  </a:schemeClr>
                </a:solidFill>
              </a:rPr>
              <a:t>CTC can avoid using a higher weight 20-ft container as it can be less profitable than a 40-ft container. </a:t>
            </a:r>
            <a:br>
              <a:rPr lang="en-US" sz="2000" dirty="0">
                <a:solidFill>
                  <a:schemeClr val="bg1">
                    <a:lumMod val="95000"/>
                  </a:schemeClr>
                </a:solidFill>
              </a:rPr>
            </a:br>
            <a:r>
              <a:rPr lang="en-US" sz="2000" b="1" dirty="0">
                <a:solidFill>
                  <a:schemeClr val="bg1">
                    <a:lumMod val="95000"/>
                  </a:schemeClr>
                </a:solidFill>
              </a:rPr>
              <a:t>For Example:</a:t>
            </a:r>
            <a:r>
              <a:rPr lang="en-US" sz="2000" dirty="0">
                <a:solidFill>
                  <a:schemeClr val="bg1">
                    <a:lumMod val="95000"/>
                  </a:schemeClr>
                </a:solidFill>
              </a:rPr>
              <a:t> From Japan: If they can utilize 40ft container they will charge $22,560 rather than $18,800 charged by utilizing 20-ft container. Therefore, they can earn $3,760 more profit by going with this strategy. </a:t>
            </a:r>
            <a:endParaRPr lang="en-CA" sz="2000" dirty="0">
              <a:solidFill>
                <a:schemeClr val="bg1">
                  <a:lumMod val="95000"/>
                </a:schemeClr>
              </a:solidFill>
            </a:endParaRPr>
          </a:p>
        </p:txBody>
      </p:sp>
      <p:sp>
        <p:nvSpPr>
          <p:cNvPr id="19" name="Freeform 11">
            <a:extLst>
              <a:ext uri="{FF2B5EF4-FFF2-40B4-BE49-F238E27FC236}">
                <a16:creationId xmlns:a16="http://schemas.microsoft.com/office/drawing/2014/main" id="{02EA7C10-D784-46D0-9433-3C30171C6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1E3FD4D1-7815-4D2E-A9C5-867CDA9B04C7}"/>
              </a:ext>
            </a:extLst>
          </p:cNvPr>
          <p:cNvGraphicFramePr>
            <a:graphicFrameLocks noGrp="1"/>
          </p:cNvGraphicFramePr>
          <p:nvPr>
            <p:ph idx="1"/>
            <p:extLst>
              <p:ext uri="{D42A27DB-BD31-4B8C-83A1-F6EECF244321}">
                <p14:modId xmlns:p14="http://schemas.microsoft.com/office/powerpoint/2010/main" val="3474846617"/>
              </p:ext>
            </p:extLst>
          </p:nvPr>
        </p:nvGraphicFramePr>
        <p:xfrm>
          <a:off x="2452612" y="672444"/>
          <a:ext cx="8714021" cy="3270264"/>
        </p:xfrm>
        <a:graphic>
          <a:graphicData uri="http://schemas.openxmlformats.org/drawingml/2006/table">
            <a:tbl>
              <a:tblPr>
                <a:effectLst>
                  <a:outerShdw blurRad="50800" dist="38100" dir="16200000" rotWithShape="0">
                    <a:prstClr val="black">
                      <a:alpha val="40000"/>
                    </a:prstClr>
                  </a:outerShdw>
                </a:effectLst>
                <a:tableStyleId>{69CF1AB2-1976-4502-BF36-3FF5EA218861}</a:tableStyleId>
              </a:tblPr>
              <a:tblGrid>
                <a:gridCol w="1029555">
                  <a:extLst>
                    <a:ext uri="{9D8B030D-6E8A-4147-A177-3AD203B41FA5}">
                      <a16:colId xmlns:a16="http://schemas.microsoft.com/office/drawing/2014/main" val="1065399305"/>
                    </a:ext>
                  </a:extLst>
                </a:gridCol>
                <a:gridCol w="1531969">
                  <a:extLst>
                    <a:ext uri="{9D8B030D-6E8A-4147-A177-3AD203B41FA5}">
                      <a16:colId xmlns:a16="http://schemas.microsoft.com/office/drawing/2014/main" val="1234500599"/>
                    </a:ext>
                  </a:extLst>
                </a:gridCol>
                <a:gridCol w="1268762">
                  <a:extLst>
                    <a:ext uri="{9D8B030D-6E8A-4147-A177-3AD203B41FA5}">
                      <a16:colId xmlns:a16="http://schemas.microsoft.com/office/drawing/2014/main" val="2395604520"/>
                    </a:ext>
                  </a:extLst>
                </a:gridCol>
                <a:gridCol w="1268762">
                  <a:extLst>
                    <a:ext uri="{9D8B030D-6E8A-4147-A177-3AD203B41FA5}">
                      <a16:colId xmlns:a16="http://schemas.microsoft.com/office/drawing/2014/main" val="234303210"/>
                    </a:ext>
                  </a:extLst>
                </a:gridCol>
                <a:gridCol w="1190582">
                  <a:extLst>
                    <a:ext uri="{9D8B030D-6E8A-4147-A177-3AD203B41FA5}">
                      <a16:colId xmlns:a16="http://schemas.microsoft.com/office/drawing/2014/main" val="3061749866"/>
                    </a:ext>
                  </a:extLst>
                </a:gridCol>
                <a:gridCol w="1160054">
                  <a:extLst>
                    <a:ext uri="{9D8B030D-6E8A-4147-A177-3AD203B41FA5}">
                      <a16:colId xmlns:a16="http://schemas.microsoft.com/office/drawing/2014/main" val="3178523587"/>
                    </a:ext>
                  </a:extLst>
                </a:gridCol>
                <a:gridCol w="1264337">
                  <a:extLst>
                    <a:ext uri="{9D8B030D-6E8A-4147-A177-3AD203B41FA5}">
                      <a16:colId xmlns:a16="http://schemas.microsoft.com/office/drawing/2014/main" val="2671169250"/>
                    </a:ext>
                  </a:extLst>
                </a:gridCol>
              </a:tblGrid>
              <a:tr h="545044">
                <a:tc>
                  <a:txBody>
                    <a:bodyPr/>
                    <a:lstStyle/>
                    <a:p>
                      <a:pPr algn="ctr" fontAlgn="ctr"/>
                      <a:r>
                        <a:rPr lang="en-CA" sz="1400" b="1" u="none" strike="noStrike" dirty="0">
                          <a:effectLst/>
                        </a:rPr>
                        <a:t> </a:t>
                      </a:r>
                      <a:endParaRPr lang="en-CA" sz="1400" b="1" i="0" u="none" strike="noStrike" dirty="0">
                        <a:effectLst/>
                        <a:latin typeface="Arial" panose="020B0604020202020204" pitchFamily="34" charset="0"/>
                      </a:endParaRPr>
                    </a:p>
                    <a:p>
                      <a:pPr algn="ctr" fontAlgn="ctr"/>
                      <a:r>
                        <a:rPr lang="en-CA" sz="1400" b="1" u="none" strike="noStrike" dirty="0">
                          <a:effectLst/>
                        </a:rPr>
                        <a:t>Port</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Fixed Price</a:t>
                      </a:r>
                      <a:endParaRPr lang="en-CA" sz="1400" b="1" i="0" u="none" strike="noStrike" dirty="0">
                        <a:effectLst/>
                        <a:latin typeface="Arial" panose="020B0604020202020204" pitchFamily="34" charset="0"/>
                      </a:endParaRPr>
                    </a:p>
                    <a:p>
                      <a:pPr algn="ctr" fontAlgn="ctr"/>
                      <a:r>
                        <a:rPr lang="en-CA" sz="1400" b="1" u="none" strike="noStrike" dirty="0">
                          <a:effectLst/>
                        </a:rPr>
                        <a:t>($/TEU)</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Weight of 20'</a:t>
                      </a:r>
                      <a:endParaRPr lang="en-CA" sz="1400" b="1" i="0" u="none" strike="noStrike" dirty="0">
                        <a:effectLst/>
                        <a:latin typeface="Arial" panose="020B0604020202020204" pitchFamily="34" charset="0"/>
                      </a:endParaRPr>
                    </a:p>
                    <a:p>
                      <a:pPr algn="ctr" fontAlgn="ctr"/>
                      <a:r>
                        <a:rPr lang="en-CA" sz="1400" b="1" u="none" strike="noStrike" dirty="0">
                          <a:effectLst/>
                        </a:rPr>
                        <a:t>(ton/TEU)</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Weight of 40'</a:t>
                      </a:r>
                      <a:endParaRPr lang="en-CA" sz="1400" b="1" i="0" u="none" strike="noStrike" dirty="0">
                        <a:effectLst/>
                        <a:latin typeface="Arial" panose="020B0604020202020204" pitchFamily="34" charset="0"/>
                      </a:endParaRPr>
                    </a:p>
                    <a:p>
                      <a:pPr algn="ctr" fontAlgn="ctr"/>
                      <a:r>
                        <a:rPr lang="en-CA" sz="1400" b="1" u="none" strike="noStrike" dirty="0">
                          <a:effectLst/>
                        </a:rPr>
                        <a:t>(ton/TEU)</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Total price </a:t>
                      </a:r>
                      <a:endParaRPr lang="en-CA" sz="1400" b="1" i="0" u="none" strike="noStrike" dirty="0">
                        <a:effectLst/>
                        <a:latin typeface="Arial" panose="020B0604020202020204" pitchFamily="34" charset="0"/>
                      </a:endParaRPr>
                    </a:p>
                    <a:p>
                      <a:pPr algn="ctr" fontAlgn="ctr"/>
                      <a:r>
                        <a:rPr lang="en-CA" sz="1400" b="1" u="none" strike="noStrike" dirty="0">
                          <a:effectLst/>
                        </a:rPr>
                        <a:t>of 20'</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Total price </a:t>
                      </a:r>
                      <a:endParaRPr lang="en-CA" sz="1400" b="1" i="0" u="none" strike="noStrike" dirty="0">
                        <a:effectLst/>
                        <a:latin typeface="Arial" panose="020B0604020202020204" pitchFamily="34" charset="0"/>
                      </a:endParaRPr>
                    </a:p>
                    <a:p>
                      <a:pPr algn="ctr" fontAlgn="ctr"/>
                      <a:r>
                        <a:rPr lang="en-CA" sz="1400" b="1" u="none" strike="noStrike" dirty="0">
                          <a:effectLst/>
                        </a:rPr>
                        <a:t>of 40'</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err="1">
                          <a:effectLst/>
                        </a:rPr>
                        <a:t>PGain</a:t>
                      </a:r>
                      <a:r>
                        <a:rPr lang="en-CA" sz="1400" b="1" u="none" strike="noStrike" dirty="0">
                          <a:effectLst/>
                        </a:rPr>
                        <a:t> in profit</a:t>
                      </a:r>
                      <a:endParaRPr lang="en-CA" sz="1400" b="1" i="0" u="none" strike="noStrike" dirty="0">
                        <a:effectLst/>
                        <a:latin typeface="Arial" panose="020B0604020202020204" pitchFamily="34" charset="0"/>
                      </a:endParaRPr>
                    </a:p>
                    <a:p>
                      <a:pPr algn="ctr" fontAlgn="ctr"/>
                      <a:r>
                        <a:rPr lang="en-CA" sz="1400" b="1" u="none" strike="noStrike" dirty="0">
                          <a:effectLst/>
                        </a:rPr>
                        <a:t> </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extLst>
                  <a:ext uri="{0D108BD9-81ED-4DB2-BD59-A6C34878D82A}">
                    <a16:rowId xmlns:a16="http://schemas.microsoft.com/office/drawing/2014/main" val="2711692035"/>
                  </a:ext>
                </a:extLst>
              </a:tr>
              <a:tr h="272522">
                <a:tc>
                  <a:txBody>
                    <a:bodyPr/>
                    <a:lstStyle/>
                    <a:p>
                      <a:pPr algn="ctr" fontAlgn="ctr"/>
                      <a:r>
                        <a:rPr lang="en-CA" sz="1400" u="none" strike="noStrike">
                          <a:effectLst/>
                        </a:rPr>
                        <a:t>Japan</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$940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24</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$18,800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$22,560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dirty="0">
                          <a:effectLst/>
                        </a:rPr>
                        <a:t>$3,760</a:t>
                      </a:r>
                      <a:endParaRPr lang="en-CA" sz="1400" b="0" i="0" u="none" strike="noStrike" dirty="0">
                        <a:effectLst/>
                        <a:latin typeface="Arial" panose="020B0604020202020204" pitchFamily="34" charset="0"/>
                      </a:endParaRPr>
                    </a:p>
                  </a:txBody>
                  <a:tcPr marL="9159" marR="9159" marT="9159" marB="0" anchor="ctr"/>
                </a:tc>
                <a:extLst>
                  <a:ext uri="{0D108BD9-81ED-4DB2-BD59-A6C34878D82A}">
                    <a16:rowId xmlns:a16="http://schemas.microsoft.com/office/drawing/2014/main" val="3876056419"/>
                  </a:ext>
                </a:extLst>
              </a:tr>
              <a:tr h="272522">
                <a:tc>
                  <a:txBody>
                    <a:bodyPr/>
                    <a:lstStyle/>
                    <a:p>
                      <a:pPr algn="ctr" fontAlgn="ctr"/>
                      <a:r>
                        <a:rPr lang="en-CA" sz="1400" u="none" strike="noStrike">
                          <a:effectLst/>
                        </a:rPr>
                        <a:t>China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$878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$23</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$15,804</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$20,194</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$4,390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1289653960"/>
                  </a:ext>
                </a:extLst>
              </a:tr>
              <a:tr h="272522">
                <a:tc>
                  <a:txBody>
                    <a:bodyPr/>
                    <a:lstStyle/>
                    <a:p>
                      <a:pPr algn="ctr" fontAlgn="ctr"/>
                      <a:r>
                        <a:rPr lang="en-CA" sz="1400" u="none" strike="noStrike">
                          <a:effectLst/>
                        </a:rPr>
                        <a:t>Hong Kong</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$766</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$14,554</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$16,852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$2,298</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2697227875"/>
                  </a:ext>
                </a:extLst>
              </a:tr>
              <a:tr h="272522">
                <a:tc>
                  <a:txBody>
                    <a:bodyPr/>
                    <a:lstStyle/>
                    <a:p>
                      <a:pPr algn="ctr" fontAlgn="ctr"/>
                      <a:r>
                        <a:rPr lang="en-CA" sz="1400" u="none" strike="noStrike">
                          <a:effectLst/>
                        </a:rPr>
                        <a:t>Indonesia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$840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$21</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$25</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$17,640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$21,000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$3,360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739558515"/>
                  </a:ext>
                </a:extLst>
              </a:tr>
              <a:tr h="272522">
                <a:tc>
                  <a:txBody>
                    <a:bodyPr/>
                    <a:lstStyle/>
                    <a:p>
                      <a:pPr algn="ctr" fontAlgn="ctr"/>
                      <a:r>
                        <a:rPr lang="en-CA" sz="1400" u="none" strike="noStrike">
                          <a:effectLst/>
                        </a:rPr>
                        <a:t>India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$790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$17,380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dirty="0">
                          <a:effectLst/>
                        </a:rPr>
                        <a:t>$17,380</a:t>
                      </a:r>
                      <a:endParaRPr lang="en-CA" sz="1400" b="0" i="0" u="none" strike="noStrike" dirty="0">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2243765018"/>
                  </a:ext>
                </a:extLst>
              </a:tr>
              <a:tr h="272522">
                <a:tc>
                  <a:txBody>
                    <a:bodyPr/>
                    <a:lstStyle/>
                    <a:p>
                      <a:pPr algn="ctr" fontAlgn="ctr"/>
                      <a:r>
                        <a:rPr lang="en-CA" sz="1400" u="none" strike="noStrike">
                          <a:effectLst/>
                        </a:rPr>
                        <a:t>Korea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$710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$21</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$25</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$14,910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$17,750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$2,840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1525371896"/>
                  </a:ext>
                </a:extLst>
              </a:tr>
              <a:tr h="272522">
                <a:tc>
                  <a:txBody>
                    <a:bodyPr/>
                    <a:lstStyle/>
                    <a:p>
                      <a:pPr algn="ctr" fontAlgn="ctr"/>
                      <a:r>
                        <a:rPr lang="en-CA" sz="1400" u="none" strike="noStrike">
                          <a:effectLst/>
                        </a:rPr>
                        <a:t>Malaysia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$643</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$12,860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$14,146</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$1,286</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3635791207"/>
                  </a:ext>
                </a:extLst>
              </a:tr>
              <a:tr h="272522">
                <a:tc>
                  <a:txBody>
                    <a:bodyPr/>
                    <a:lstStyle/>
                    <a:p>
                      <a:pPr algn="ctr" fontAlgn="ctr"/>
                      <a:r>
                        <a:rPr lang="en-CA" sz="1400" u="none" strike="noStrike">
                          <a:effectLst/>
                        </a:rPr>
                        <a:t>Singapore</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$649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$25</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$12,331</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$16,225</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$3,894</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2260946642"/>
                  </a:ext>
                </a:extLst>
              </a:tr>
              <a:tr h="272522">
                <a:tc>
                  <a:txBody>
                    <a:bodyPr/>
                    <a:lstStyle/>
                    <a:p>
                      <a:pPr algn="ctr" fontAlgn="ctr"/>
                      <a:r>
                        <a:rPr lang="en-CA" sz="1400" u="none" strike="noStrike">
                          <a:effectLst/>
                        </a:rPr>
                        <a:t>Taiwan</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$702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$13,338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$13,338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3225889466"/>
                  </a:ext>
                </a:extLst>
              </a:tr>
              <a:tr h="272522">
                <a:tc>
                  <a:txBody>
                    <a:bodyPr/>
                    <a:lstStyle/>
                    <a:p>
                      <a:pPr algn="ctr" fontAlgn="ctr"/>
                      <a:r>
                        <a:rPr lang="en-CA" sz="1400" u="none" strike="noStrike" dirty="0">
                          <a:effectLst/>
                        </a:rPr>
                        <a:t>Thailand</a:t>
                      </a:r>
                      <a:endParaRPr lang="en-CA" sz="1400" b="0" i="0" u="none" strike="noStrike" dirty="0">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$663</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$23</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$26</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$15,249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$17,238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dirty="0">
                          <a:effectLst/>
                        </a:rPr>
                        <a:t>$1,989</a:t>
                      </a:r>
                      <a:endParaRPr lang="en-CA" sz="1400" b="0" i="0" u="none" strike="noStrike" dirty="0">
                        <a:effectLst/>
                        <a:latin typeface="Arial" panose="020B0604020202020204" pitchFamily="34" charset="0"/>
                      </a:endParaRPr>
                    </a:p>
                  </a:txBody>
                  <a:tcPr marL="9159" marR="9159" marT="9159" marB="0" anchor="ctr"/>
                </a:tc>
                <a:extLst>
                  <a:ext uri="{0D108BD9-81ED-4DB2-BD59-A6C34878D82A}">
                    <a16:rowId xmlns:a16="http://schemas.microsoft.com/office/drawing/2014/main" val="3943763794"/>
                  </a:ext>
                </a:extLst>
              </a:tr>
            </a:tbl>
          </a:graphicData>
        </a:graphic>
      </p:graphicFrame>
      <p:sp>
        <p:nvSpPr>
          <p:cNvPr id="5" name="Rectangle 4">
            <a:extLst>
              <a:ext uri="{FF2B5EF4-FFF2-40B4-BE49-F238E27FC236}">
                <a16:creationId xmlns:a16="http://schemas.microsoft.com/office/drawing/2014/main" id="{FFEEDBAE-F662-4585-8710-57C5A968E485}"/>
              </a:ext>
            </a:extLst>
          </p:cNvPr>
          <p:cNvSpPr/>
          <p:nvPr/>
        </p:nvSpPr>
        <p:spPr>
          <a:xfrm>
            <a:off x="71832" y="1863230"/>
            <a:ext cx="2380780" cy="646331"/>
          </a:xfrm>
          <a:prstGeom prst="rect">
            <a:avLst/>
          </a:prstGeom>
        </p:spPr>
        <p:txBody>
          <a:bodyPr wrap="none">
            <a:spAutoFit/>
          </a:bodyPr>
          <a:lstStyle/>
          <a:p>
            <a:pPr algn="ctr"/>
            <a:r>
              <a:rPr lang="en-US" b="1" dirty="0"/>
              <a:t>Gain In Profit: </a:t>
            </a:r>
          </a:p>
          <a:p>
            <a:pPr algn="ctr"/>
            <a:r>
              <a:rPr lang="en-US" b="1" dirty="0"/>
              <a:t>(W40*FP) - (W20*FP)</a:t>
            </a:r>
            <a:endParaRPr lang="en-CA" b="1" dirty="0"/>
          </a:p>
        </p:txBody>
      </p:sp>
    </p:spTree>
    <p:extLst>
      <p:ext uri="{BB962C8B-B14F-4D97-AF65-F5344CB8AC3E}">
        <p14:creationId xmlns:p14="http://schemas.microsoft.com/office/powerpoint/2010/main" val="1561385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708D-A61F-478C-A4C0-6AC190DDBED8}"/>
              </a:ext>
            </a:extLst>
          </p:cNvPr>
          <p:cNvSpPr>
            <a:spLocks noGrp="1"/>
          </p:cNvSpPr>
          <p:nvPr>
            <p:ph type="title"/>
          </p:nvPr>
        </p:nvSpPr>
        <p:spPr>
          <a:xfrm>
            <a:off x="2682765" y="224060"/>
            <a:ext cx="8911687" cy="1280890"/>
          </a:xfrm>
        </p:spPr>
        <p:txBody>
          <a:bodyPr>
            <a:normAutofit fontScale="90000"/>
          </a:bodyPr>
          <a:lstStyle/>
          <a:p>
            <a:pPr algn="ctr"/>
            <a:r>
              <a:rPr lang="en-US" dirty="0"/>
              <a:t>How might demand curves be derived from Thomas’ price/volume estimates?</a:t>
            </a:r>
            <a:br>
              <a:rPr lang="en-CA" dirty="0"/>
            </a:br>
            <a:endParaRPr lang="en-CA" dirty="0"/>
          </a:p>
        </p:txBody>
      </p:sp>
      <p:graphicFrame>
        <p:nvGraphicFramePr>
          <p:cNvPr id="4" name="Content Placeholder 3">
            <a:extLst>
              <a:ext uri="{FF2B5EF4-FFF2-40B4-BE49-F238E27FC236}">
                <a16:creationId xmlns:a16="http://schemas.microsoft.com/office/drawing/2014/main" id="{69933908-6805-42EC-B42D-6E11A206518D}"/>
              </a:ext>
            </a:extLst>
          </p:cNvPr>
          <p:cNvGraphicFramePr>
            <a:graphicFrameLocks noGrp="1"/>
          </p:cNvGraphicFramePr>
          <p:nvPr>
            <p:ph idx="1"/>
            <p:extLst>
              <p:ext uri="{D42A27DB-BD31-4B8C-83A1-F6EECF244321}">
                <p14:modId xmlns:p14="http://schemas.microsoft.com/office/powerpoint/2010/main" val="1843963897"/>
              </p:ext>
            </p:extLst>
          </p:nvPr>
        </p:nvGraphicFramePr>
        <p:xfrm>
          <a:off x="3481971" y="1396926"/>
          <a:ext cx="7313273" cy="1238378"/>
        </p:xfrm>
        <a:graphic>
          <a:graphicData uri="http://schemas.openxmlformats.org/drawingml/2006/table">
            <a:tbl>
              <a:tblPr firstRow="1" firstCol="1" bandRow="1">
                <a:tableStyleId>{5C22544A-7EE6-4342-B048-85BDC9FD1C3A}</a:tableStyleId>
              </a:tblPr>
              <a:tblGrid>
                <a:gridCol w="1661328">
                  <a:extLst>
                    <a:ext uri="{9D8B030D-6E8A-4147-A177-3AD203B41FA5}">
                      <a16:colId xmlns:a16="http://schemas.microsoft.com/office/drawing/2014/main" val="384446991"/>
                    </a:ext>
                  </a:extLst>
                </a:gridCol>
                <a:gridCol w="2031898">
                  <a:extLst>
                    <a:ext uri="{9D8B030D-6E8A-4147-A177-3AD203B41FA5}">
                      <a16:colId xmlns:a16="http://schemas.microsoft.com/office/drawing/2014/main" val="2261695988"/>
                    </a:ext>
                  </a:extLst>
                </a:gridCol>
                <a:gridCol w="1891766">
                  <a:extLst>
                    <a:ext uri="{9D8B030D-6E8A-4147-A177-3AD203B41FA5}">
                      <a16:colId xmlns:a16="http://schemas.microsoft.com/office/drawing/2014/main" val="1400628426"/>
                    </a:ext>
                  </a:extLst>
                </a:gridCol>
                <a:gridCol w="1728281">
                  <a:extLst>
                    <a:ext uri="{9D8B030D-6E8A-4147-A177-3AD203B41FA5}">
                      <a16:colId xmlns:a16="http://schemas.microsoft.com/office/drawing/2014/main" val="511400859"/>
                    </a:ext>
                  </a:extLst>
                </a:gridCol>
              </a:tblGrid>
              <a:tr h="200025">
                <a:tc gridSpan="4">
                  <a:txBody>
                    <a:bodyPr/>
                    <a:lstStyle/>
                    <a:p>
                      <a:pPr algn="ctr">
                        <a:lnSpc>
                          <a:spcPct val="200000"/>
                        </a:lnSpc>
                        <a:spcAft>
                          <a:spcPts val="0"/>
                        </a:spcAft>
                      </a:pPr>
                      <a:r>
                        <a:rPr lang="en-US" sz="1200" dirty="0">
                          <a:effectLst/>
                        </a:rPr>
                        <a:t>HIGH SEASON (Japan)</a:t>
                      </a:r>
                      <a:endParaRPr lang="en-CA" sz="1200" dirty="0">
                        <a:effectLst/>
                        <a:latin typeface="Times New Roman" panose="02020603050405020304" pitchFamily="18" charset="0"/>
                        <a:ea typeface="Times New Roman" panose="02020603050405020304" pitchFamily="18" charset="0"/>
                      </a:endParaRPr>
                    </a:p>
                  </a:txBody>
                  <a:tcPr marL="68580" marR="68580" marT="0" marB="0" anchor="b"/>
                </a:tc>
                <a:tc hMerge="1">
                  <a:txBody>
                    <a:bodyPr/>
                    <a:lstStyle/>
                    <a:p>
                      <a:endParaRPr lang="en-CA" sz="1000">
                        <a:effectLst/>
                        <a:latin typeface="Times New Roman" panose="02020603050405020304" pitchFamily="18" charset="0"/>
                      </a:endParaRPr>
                    </a:p>
                  </a:txBody>
                  <a:tcPr marL="68580" marR="68580" marT="0" marB="0" anchor="b"/>
                </a:tc>
                <a:tc hMerge="1">
                  <a:txBody>
                    <a:bodyPr/>
                    <a:lstStyle/>
                    <a:p>
                      <a:endParaRPr lang="en-CA" sz="1000">
                        <a:effectLst/>
                        <a:latin typeface="Times New Roman" panose="02020603050405020304" pitchFamily="18" charset="0"/>
                      </a:endParaRPr>
                    </a:p>
                  </a:txBody>
                  <a:tcPr marL="68580" marR="68580" marT="0" marB="0" anchor="b"/>
                </a:tc>
                <a:tc hMerge="1">
                  <a:txBody>
                    <a:bodyPr/>
                    <a:lstStyle/>
                    <a:p>
                      <a:endParaRPr lang="en-CA" sz="10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03784183"/>
                  </a:ext>
                </a:extLst>
              </a:tr>
              <a:tr h="200025">
                <a:tc>
                  <a:txBody>
                    <a:bodyPr/>
                    <a:lstStyle/>
                    <a:p>
                      <a:pPr algn="ctr">
                        <a:lnSpc>
                          <a:spcPct val="200000"/>
                        </a:lnSpc>
                        <a:spcAft>
                          <a:spcPts val="0"/>
                        </a:spcAft>
                      </a:pPr>
                      <a:r>
                        <a:rPr lang="en-US" sz="1200" dirty="0">
                          <a:effectLst/>
                        </a:rPr>
                        <a:t>VOLUME</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a:effectLst/>
                        </a:rPr>
                        <a:t>PRICE</a:t>
                      </a:r>
                      <a:endParaRPr lang="en-CA"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a:effectLst/>
                        </a:rPr>
                        <a:t>INTERCEPT</a:t>
                      </a:r>
                      <a:endParaRPr lang="en-CA"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dirty="0">
                          <a:effectLst/>
                        </a:rPr>
                        <a:t>SLOPE</a:t>
                      </a:r>
                      <a:endParaRPr lang="en-CA" sz="12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0181600"/>
                  </a:ext>
                </a:extLst>
              </a:tr>
              <a:tr h="200025">
                <a:tc>
                  <a:txBody>
                    <a:bodyPr/>
                    <a:lstStyle/>
                    <a:p>
                      <a:pPr algn="ctr">
                        <a:lnSpc>
                          <a:spcPct val="200000"/>
                        </a:lnSpc>
                        <a:spcAft>
                          <a:spcPts val="0"/>
                        </a:spcAft>
                      </a:pPr>
                      <a:r>
                        <a:rPr lang="en-US" sz="1200" dirty="0">
                          <a:effectLst/>
                        </a:rPr>
                        <a:t>320</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$940</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1504</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dirty="0">
                          <a:effectLst/>
                        </a:rPr>
                        <a:t>-1.76</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93148068"/>
                  </a:ext>
                </a:extLst>
              </a:tr>
              <a:tr h="200025">
                <a:tc>
                  <a:txBody>
                    <a:bodyPr/>
                    <a:lstStyle/>
                    <a:p>
                      <a:pPr algn="ctr">
                        <a:lnSpc>
                          <a:spcPct val="200000"/>
                        </a:lnSpc>
                        <a:spcAft>
                          <a:spcPts val="0"/>
                        </a:spcAft>
                      </a:pPr>
                      <a:r>
                        <a:rPr lang="en-US" sz="1200">
                          <a:effectLst/>
                        </a:rPr>
                        <a:t>336</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dirty="0">
                          <a:effectLst/>
                        </a:rPr>
                        <a:t>$911.80</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200000"/>
                        </a:lnSpc>
                        <a:spcAft>
                          <a:spcPts val="0"/>
                        </a:spcAft>
                      </a:pPr>
                      <a:r>
                        <a:rPr lang="en-US" sz="1200">
                          <a:effectLst/>
                        </a:rPr>
                        <a:t> </a:t>
                      </a:r>
                      <a:endParaRPr lang="en-CA"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200000"/>
                        </a:lnSpc>
                        <a:spcAft>
                          <a:spcPts val="0"/>
                        </a:spcAft>
                      </a:pPr>
                      <a:r>
                        <a:rPr lang="en-US" sz="1200" dirty="0">
                          <a:effectLst/>
                        </a:rPr>
                        <a:t> </a:t>
                      </a:r>
                      <a:endParaRPr lang="en-CA"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550415843"/>
                  </a:ext>
                </a:extLst>
              </a:tr>
            </a:tbl>
          </a:graphicData>
        </a:graphic>
      </p:graphicFrame>
      <p:graphicFrame>
        <p:nvGraphicFramePr>
          <p:cNvPr id="5" name="Chart 4">
            <a:extLst>
              <a:ext uri="{FF2B5EF4-FFF2-40B4-BE49-F238E27FC236}">
                <a16:creationId xmlns:a16="http://schemas.microsoft.com/office/drawing/2014/main" id="{2C6DE8E8-8D1A-4706-9184-B01C76862FE7}"/>
              </a:ext>
            </a:extLst>
          </p:cNvPr>
          <p:cNvGraphicFramePr/>
          <p:nvPr>
            <p:extLst>
              <p:ext uri="{D42A27DB-BD31-4B8C-83A1-F6EECF244321}">
                <p14:modId xmlns:p14="http://schemas.microsoft.com/office/powerpoint/2010/main" val="4183163110"/>
              </p:ext>
            </p:extLst>
          </p:nvPr>
        </p:nvGraphicFramePr>
        <p:xfrm>
          <a:off x="4085653" y="2796089"/>
          <a:ext cx="5486400" cy="32004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7FA5E2EE-7CFB-4098-A502-C3B4F31AF6A5}"/>
                  </a:ext>
                </a:extLst>
              </p:cNvPr>
              <p:cNvSpPr/>
              <p:nvPr/>
            </p:nvSpPr>
            <p:spPr>
              <a:xfrm>
                <a:off x="4289623" y="5852604"/>
                <a:ext cx="5990719" cy="923330"/>
              </a:xfrm>
              <a:prstGeom prst="rect">
                <a:avLst/>
              </a:prstGeom>
            </p:spPr>
            <p:txBody>
              <a:bodyPr wrap="square">
                <a:spAutoFit/>
              </a:bodyPr>
              <a:lstStyle/>
              <a:p>
                <a:pPr>
                  <a:lnSpc>
                    <a:spcPct val="200000"/>
                  </a:lnSpc>
                  <a:spcAft>
                    <a:spcPts val="0"/>
                  </a:spcAft>
                </a:pPr>
                <a:r>
                  <a:rPr lang="en-US" dirty="0">
                    <a:latin typeface="Times New Roman" panose="02020603050405020304" pitchFamily="18" charset="0"/>
                    <a:ea typeface="Times New Roman" panose="02020603050405020304" pitchFamily="18" charset="0"/>
                  </a:rPr>
                  <a:t>Demand curve for high demand:</a:t>
                </a:r>
                <a:endParaRPr lang="en-CA" dirty="0">
                  <a:latin typeface="Times New Roman" panose="02020603050405020304" pitchFamily="18" charset="0"/>
                  <a:ea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Times New Roman" panose="02020603050405020304" pitchFamily="18" charset="0"/>
                          <a:cs typeface="Times New Roman" panose="02020603050405020304" pitchFamily="18" charset="0"/>
                        </a:rPr>
                        <m:t>𝑃𝑟𝑖𝑐𝑒</m:t>
                      </m:r>
                      <m:r>
                        <a:rPr lang="en-US" i="1" smtClean="0">
                          <a:latin typeface="Cambria Math" panose="02040503050406030204" pitchFamily="18" charset="0"/>
                          <a:ea typeface="Times New Roman" panose="02020603050405020304" pitchFamily="18" charset="0"/>
                          <a:cs typeface="Times New Roman" panose="02020603050405020304" pitchFamily="18" charset="0"/>
                        </a:rPr>
                        <m:t>= −1.76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𝑣𝑜𝑙𝑢𝑚𝑒</m:t>
                      </m:r>
                      <m:r>
                        <a:rPr lang="en-US" i="1" smtClean="0">
                          <a:latin typeface="Cambria Math" panose="02040503050406030204" pitchFamily="18" charset="0"/>
                          <a:ea typeface="Times New Roman" panose="02020603050405020304" pitchFamily="18" charset="0"/>
                          <a:cs typeface="Times New Roman" panose="02020603050405020304" pitchFamily="18" charset="0"/>
                        </a:rPr>
                        <m:t>)+ 1504</m:t>
                      </m:r>
                    </m:oMath>
                  </m:oMathPara>
                </a14:m>
                <a:endParaRPr lang="en-CA" dirty="0"/>
              </a:p>
            </p:txBody>
          </p:sp>
        </mc:Choice>
        <mc:Fallback>
          <p:sp>
            <p:nvSpPr>
              <p:cNvPr id="6" name="Rectangle 5">
                <a:extLst>
                  <a:ext uri="{FF2B5EF4-FFF2-40B4-BE49-F238E27FC236}">
                    <a16:creationId xmlns:a16="http://schemas.microsoft.com/office/drawing/2014/main" id="{7FA5E2EE-7CFB-4098-A502-C3B4F31AF6A5}"/>
                  </a:ext>
                </a:extLst>
              </p:cNvPr>
              <p:cNvSpPr>
                <a:spLocks noRot="1" noChangeAspect="1" noMove="1" noResize="1" noEditPoints="1" noAdjustHandles="1" noChangeArrowheads="1" noChangeShapeType="1" noTextEdit="1"/>
              </p:cNvSpPr>
              <p:nvPr/>
            </p:nvSpPr>
            <p:spPr>
              <a:xfrm>
                <a:off x="4289623" y="5852604"/>
                <a:ext cx="5990719" cy="923330"/>
              </a:xfrm>
              <a:prstGeom prst="rect">
                <a:avLst/>
              </a:prstGeom>
              <a:blipFill>
                <a:blip r:embed="rId3"/>
                <a:stretch>
                  <a:fillRect l="-916" b="-5921"/>
                </a:stretch>
              </a:blipFill>
            </p:spPr>
            <p:txBody>
              <a:bodyPr/>
              <a:lstStyle/>
              <a:p>
                <a:r>
                  <a:rPr lang="en-CA">
                    <a:noFill/>
                  </a:rPr>
                  <a:t> </a:t>
                </a:r>
              </a:p>
            </p:txBody>
          </p:sp>
        </mc:Fallback>
      </mc:AlternateContent>
    </p:spTree>
    <p:extLst>
      <p:ext uri="{BB962C8B-B14F-4D97-AF65-F5344CB8AC3E}">
        <p14:creationId xmlns:p14="http://schemas.microsoft.com/office/powerpoint/2010/main" val="4209458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708D-A61F-478C-A4C0-6AC190DDBED8}"/>
              </a:ext>
            </a:extLst>
          </p:cNvPr>
          <p:cNvSpPr>
            <a:spLocks noGrp="1"/>
          </p:cNvSpPr>
          <p:nvPr>
            <p:ph type="title"/>
          </p:nvPr>
        </p:nvSpPr>
        <p:spPr>
          <a:xfrm>
            <a:off x="2682765" y="224060"/>
            <a:ext cx="8911687" cy="1280890"/>
          </a:xfrm>
        </p:spPr>
        <p:txBody>
          <a:bodyPr>
            <a:normAutofit fontScale="90000"/>
          </a:bodyPr>
          <a:lstStyle/>
          <a:p>
            <a:pPr algn="ctr"/>
            <a:r>
              <a:rPr lang="en-US" dirty="0"/>
              <a:t>How might demand curves be derived from Thomas’ price/volume estimates?</a:t>
            </a:r>
            <a:br>
              <a:rPr lang="en-CA" dirty="0"/>
            </a:br>
            <a:endParaRPr lang="en-CA" dirty="0"/>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7FA5E2EE-7CFB-4098-A502-C3B4F31AF6A5}"/>
                  </a:ext>
                </a:extLst>
              </p:cNvPr>
              <p:cNvSpPr/>
              <p:nvPr/>
            </p:nvSpPr>
            <p:spPr>
              <a:xfrm>
                <a:off x="4143248" y="5987609"/>
                <a:ext cx="5990719" cy="646331"/>
              </a:xfrm>
              <a:prstGeom prst="rect">
                <a:avLst/>
              </a:prstGeom>
            </p:spPr>
            <p:txBody>
              <a:bodyPr wrap="square">
                <a:spAutoFit/>
              </a:bodyPr>
              <a:lstStyle/>
              <a:p>
                <a:r>
                  <a:rPr lang="en-US" dirty="0">
                    <a:latin typeface="Times New Roman" panose="02020603050405020304" pitchFamily="18" charset="0"/>
                  </a:rPr>
                  <a:t>Demand curve for Low demand:</a:t>
                </a:r>
                <a:endParaRPr lang="en-CA" dirty="0">
                  <a:latin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m:t>𝑃𝑟𝑖𝑐𝑒</m:t>
                      </m:r>
                      <m:r>
                        <a:rPr lang="en-US"/>
                        <m:t>=  −1.64 (</m:t>
                      </m:r>
                      <m:r>
                        <a:rPr lang="en-US"/>
                        <m:t>𝑣𝑜𝑙𝑢𝑚𝑒</m:t>
                      </m:r>
                      <m:r>
                        <a:rPr lang="en-US"/>
                        <m:t>) + 1410</m:t>
                      </m:r>
                    </m:oMath>
                  </m:oMathPara>
                </a14:m>
                <a:endParaRPr lang="en-CA" dirty="0">
                  <a:latin typeface="Times New Roman" panose="02020603050405020304" pitchFamily="18" charset="0"/>
                </a:endParaRPr>
              </a:p>
            </p:txBody>
          </p:sp>
        </mc:Choice>
        <mc:Fallback>
          <p:sp>
            <p:nvSpPr>
              <p:cNvPr id="6" name="Rectangle 5">
                <a:extLst>
                  <a:ext uri="{FF2B5EF4-FFF2-40B4-BE49-F238E27FC236}">
                    <a16:creationId xmlns:a16="http://schemas.microsoft.com/office/drawing/2014/main" id="{7FA5E2EE-7CFB-4098-A502-C3B4F31AF6A5}"/>
                  </a:ext>
                </a:extLst>
              </p:cNvPr>
              <p:cNvSpPr>
                <a:spLocks noRot="1" noChangeAspect="1" noMove="1" noResize="1" noEditPoints="1" noAdjustHandles="1" noChangeArrowheads="1" noChangeShapeType="1" noTextEdit="1"/>
              </p:cNvSpPr>
              <p:nvPr/>
            </p:nvSpPr>
            <p:spPr>
              <a:xfrm>
                <a:off x="4143248" y="5987609"/>
                <a:ext cx="5990719" cy="646331"/>
              </a:xfrm>
              <a:prstGeom prst="rect">
                <a:avLst/>
              </a:prstGeom>
              <a:blipFill>
                <a:blip r:embed="rId2"/>
                <a:stretch>
                  <a:fillRect l="-916" t="-4717" b="-8491"/>
                </a:stretch>
              </a:blipFill>
            </p:spPr>
            <p:txBody>
              <a:bodyPr/>
              <a:lstStyle/>
              <a:p>
                <a:r>
                  <a:rPr lang="en-CA">
                    <a:noFill/>
                  </a:rPr>
                  <a:t> </a:t>
                </a:r>
              </a:p>
            </p:txBody>
          </p:sp>
        </mc:Fallback>
      </mc:AlternateContent>
      <p:graphicFrame>
        <p:nvGraphicFramePr>
          <p:cNvPr id="8" name="Content Placeholder 7">
            <a:extLst>
              <a:ext uri="{FF2B5EF4-FFF2-40B4-BE49-F238E27FC236}">
                <a16:creationId xmlns:a16="http://schemas.microsoft.com/office/drawing/2014/main" id="{598529EF-8D88-48AA-8977-1A70EC21A4AA}"/>
              </a:ext>
            </a:extLst>
          </p:cNvPr>
          <p:cNvGraphicFramePr>
            <a:graphicFrameLocks noGrp="1"/>
          </p:cNvGraphicFramePr>
          <p:nvPr>
            <p:ph idx="1"/>
            <p:extLst>
              <p:ext uri="{D42A27DB-BD31-4B8C-83A1-F6EECF244321}">
                <p14:modId xmlns:p14="http://schemas.microsoft.com/office/powerpoint/2010/main" val="349541124"/>
              </p:ext>
            </p:extLst>
          </p:nvPr>
        </p:nvGraphicFramePr>
        <p:xfrm>
          <a:off x="3435658" y="1504949"/>
          <a:ext cx="7528263" cy="1277717"/>
        </p:xfrm>
        <a:graphic>
          <a:graphicData uri="http://schemas.openxmlformats.org/drawingml/2006/table">
            <a:tbl>
              <a:tblPr firstRow="1" firstCol="1" bandRow="1">
                <a:tableStyleId>{5C22544A-7EE6-4342-B048-85BDC9FD1C3A}</a:tableStyleId>
              </a:tblPr>
              <a:tblGrid>
                <a:gridCol w="1705771">
                  <a:extLst>
                    <a:ext uri="{9D8B030D-6E8A-4147-A177-3AD203B41FA5}">
                      <a16:colId xmlns:a16="http://schemas.microsoft.com/office/drawing/2014/main" val="2480749860"/>
                    </a:ext>
                  </a:extLst>
                </a:gridCol>
                <a:gridCol w="1934478">
                  <a:extLst>
                    <a:ext uri="{9D8B030D-6E8A-4147-A177-3AD203B41FA5}">
                      <a16:colId xmlns:a16="http://schemas.microsoft.com/office/drawing/2014/main" val="1498481672"/>
                    </a:ext>
                  </a:extLst>
                </a:gridCol>
                <a:gridCol w="1923531">
                  <a:extLst>
                    <a:ext uri="{9D8B030D-6E8A-4147-A177-3AD203B41FA5}">
                      <a16:colId xmlns:a16="http://schemas.microsoft.com/office/drawing/2014/main" val="3869882953"/>
                    </a:ext>
                  </a:extLst>
                </a:gridCol>
                <a:gridCol w="1964483">
                  <a:extLst>
                    <a:ext uri="{9D8B030D-6E8A-4147-A177-3AD203B41FA5}">
                      <a16:colId xmlns:a16="http://schemas.microsoft.com/office/drawing/2014/main" val="947287189"/>
                    </a:ext>
                  </a:extLst>
                </a:gridCol>
              </a:tblGrid>
              <a:tr h="306096">
                <a:tc gridSpan="4">
                  <a:txBody>
                    <a:bodyPr/>
                    <a:lstStyle/>
                    <a:p>
                      <a:pPr algn="ctr">
                        <a:lnSpc>
                          <a:spcPct val="200000"/>
                        </a:lnSpc>
                        <a:spcAft>
                          <a:spcPts val="0"/>
                        </a:spcAft>
                      </a:pPr>
                      <a:r>
                        <a:rPr lang="en-US" sz="1200" dirty="0">
                          <a:effectLst/>
                        </a:rPr>
                        <a:t>LOW SEASON (Japan)</a:t>
                      </a:r>
                      <a:endParaRPr lang="en-CA"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CA" sz="1000">
                        <a:effectLst/>
                        <a:latin typeface="Times New Roman" panose="02020603050405020304" pitchFamily="18" charset="0"/>
                      </a:endParaRPr>
                    </a:p>
                  </a:txBody>
                  <a:tcPr marL="68580" marR="68580" marT="0" marB="0" anchor="b"/>
                </a:tc>
                <a:tc hMerge="1">
                  <a:txBody>
                    <a:bodyPr/>
                    <a:lstStyle/>
                    <a:p>
                      <a:endParaRPr lang="en-CA" sz="1000">
                        <a:effectLst/>
                        <a:latin typeface="Times New Roman" panose="02020603050405020304" pitchFamily="18" charset="0"/>
                      </a:endParaRPr>
                    </a:p>
                  </a:txBody>
                  <a:tcPr marL="68580" marR="68580" marT="0" marB="0" anchor="b"/>
                </a:tc>
                <a:tc hMerge="1">
                  <a:txBody>
                    <a:bodyPr/>
                    <a:lstStyle/>
                    <a:p>
                      <a:endParaRPr lang="en-CA" sz="10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2252704"/>
                  </a:ext>
                </a:extLst>
              </a:tr>
              <a:tr h="348902">
                <a:tc>
                  <a:txBody>
                    <a:bodyPr/>
                    <a:lstStyle/>
                    <a:p>
                      <a:pPr algn="ctr">
                        <a:lnSpc>
                          <a:spcPct val="200000"/>
                        </a:lnSpc>
                        <a:spcAft>
                          <a:spcPts val="0"/>
                        </a:spcAft>
                      </a:pPr>
                      <a:r>
                        <a:rPr lang="en-US" sz="1200" dirty="0">
                          <a:effectLst/>
                        </a:rPr>
                        <a:t>VOLUME</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a:effectLst/>
                        </a:rPr>
                        <a:t>PRICE</a:t>
                      </a:r>
                      <a:endParaRPr lang="en-CA"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a:effectLst/>
                        </a:rPr>
                        <a:t>INTERCEPT</a:t>
                      </a:r>
                      <a:endParaRPr lang="en-CA"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dirty="0">
                          <a:effectLst/>
                        </a:rPr>
                        <a:t>SLOPE</a:t>
                      </a:r>
                      <a:endParaRPr lang="en-CA" sz="12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53493409"/>
                  </a:ext>
                </a:extLst>
              </a:tr>
              <a:tr h="290859">
                <a:tc>
                  <a:txBody>
                    <a:bodyPr/>
                    <a:lstStyle/>
                    <a:p>
                      <a:pPr algn="ctr">
                        <a:lnSpc>
                          <a:spcPct val="200000"/>
                        </a:lnSpc>
                        <a:spcAft>
                          <a:spcPts val="0"/>
                        </a:spcAft>
                      </a:pPr>
                      <a:r>
                        <a:rPr lang="en-US" sz="1200" dirty="0">
                          <a:effectLst/>
                        </a:rPr>
                        <a:t>286</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$940</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1410</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dirty="0">
                          <a:effectLst/>
                        </a:rPr>
                        <a:t>-1.64</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4915068"/>
                  </a:ext>
                </a:extLst>
              </a:tr>
              <a:tr h="290859">
                <a:tc>
                  <a:txBody>
                    <a:bodyPr/>
                    <a:lstStyle/>
                    <a:p>
                      <a:pPr algn="ctr">
                        <a:lnSpc>
                          <a:spcPct val="200000"/>
                        </a:lnSpc>
                        <a:spcAft>
                          <a:spcPts val="0"/>
                        </a:spcAft>
                      </a:pPr>
                      <a:r>
                        <a:rPr lang="en-US" sz="1200" dirty="0">
                          <a:effectLst/>
                        </a:rPr>
                        <a:t>315</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$893.00</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 </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dirty="0">
                          <a:effectLst/>
                        </a:rPr>
                        <a:t> </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01155202"/>
                  </a:ext>
                </a:extLst>
              </a:tr>
            </a:tbl>
          </a:graphicData>
        </a:graphic>
      </p:graphicFrame>
      <p:graphicFrame>
        <p:nvGraphicFramePr>
          <p:cNvPr id="9" name="Chart 8">
            <a:extLst>
              <a:ext uri="{FF2B5EF4-FFF2-40B4-BE49-F238E27FC236}">
                <a16:creationId xmlns:a16="http://schemas.microsoft.com/office/drawing/2014/main" id="{CD55435E-E3D7-4EF5-8D32-77593CC2108A}"/>
              </a:ext>
            </a:extLst>
          </p:cNvPr>
          <p:cNvGraphicFramePr/>
          <p:nvPr>
            <p:extLst>
              <p:ext uri="{D42A27DB-BD31-4B8C-83A1-F6EECF244321}">
                <p14:modId xmlns:p14="http://schemas.microsoft.com/office/powerpoint/2010/main" val="2365328921"/>
              </p:ext>
            </p:extLst>
          </p:nvPr>
        </p:nvGraphicFramePr>
        <p:xfrm>
          <a:off x="4000870" y="2785840"/>
          <a:ext cx="54864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3620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3" name="Group 3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7" name="Rectangle 4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4F07E22D-0A1A-4171-A687-F2B869DE2B47}"/>
              </a:ext>
            </a:extLst>
          </p:cNvPr>
          <p:cNvSpPr>
            <a:spLocks noGrp="1"/>
          </p:cNvSpPr>
          <p:nvPr>
            <p:ph type="title"/>
          </p:nvPr>
        </p:nvSpPr>
        <p:spPr>
          <a:xfrm>
            <a:off x="2624610" y="308468"/>
            <a:ext cx="8792065" cy="1280890"/>
          </a:xfrm>
        </p:spPr>
        <p:txBody>
          <a:bodyPr vert="horz" lIns="91440" tIns="45720" rIns="91440" bIns="45720" rtlCol="0" anchor="t">
            <a:noAutofit/>
          </a:bodyPr>
          <a:lstStyle/>
          <a:p>
            <a:pPr algn="ctr">
              <a:lnSpc>
                <a:spcPct val="90000"/>
              </a:lnSpc>
            </a:pPr>
            <a:r>
              <a:rPr lang="en-US" sz="3200" dirty="0"/>
              <a:t>What is revenue gain between a fixed price strategy and a variable price strategy?</a:t>
            </a:r>
          </a:p>
        </p:txBody>
      </p:sp>
      <p:sp>
        <p:nvSpPr>
          <p:cNvPr id="12" name="Content Placeholder 11">
            <a:extLst>
              <a:ext uri="{FF2B5EF4-FFF2-40B4-BE49-F238E27FC236}">
                <a16:creationId xmlns:a16="http://schemas.microsoft.com/office/drawing/2014/main" id="{A0827F76-A829-495A-895A-7ADF164057F0}"/>
              </a:ext>
            </a:extLst>
          </p:cNvPr>
          <p:cNvSpPr>
            <a:spLocks noGrp="1"/>
          </p:cNvSpPr>
          <p:nvPr>
            <p:ph sz="half" idx="1"/>
          </p:nvPr>
        </p:nvSpPr>
        <p:spPr>
          <a:xfrm>
            <a:off x="1972264" y="2381096"/>
            <a:ext cx="4637179" cy="2978368"/>
          </a:xfrm>
        </p:spPr>
        <p:txBody>
          <a:bodyPr vert="horz" lIns="91440" tIns="45720" rIns="91440" bIns="45720" rtlCol="0">
            <a:normAutofit/>
          </a:bodyPr>
          <a:lstStyle/>
          <a:p>
            <a:pPr lvl="0" algn="just"/>
            <a:r>
              <a:rPr lang="en-US" i="1" dirty="0"/>
              <a:t>When Young estimated that in high season a price reduction of 3 percent would result in a 5 per cent increase in the volume of containers the revenue gain is of $5,565.</a:t>
            </a:r>
            <a:endParaRPr lang="en-US" dirty="0"/>
          </a:p>
          <a:p>
            <a:pPr lvl="0" algn="just"/>
            <a:r>
              <a:rPr lang="en-US" i="1" dirty="0"/>
              <a:t>When Young estimated that in low season a price reduction of 5 per cent would increase container traffic by 10 percent therefore the revenue gain is of $12,098. </a:t>
            </a:r>
            <a:endParaRPr lang="en-US" dirty="0"/>
          </a:p>
        </p:txBody>
      </p:sp>
      <p:graphicFrame>
        <p:nvGraphicFramePr>
          <p:cNvPr id="14" name="Table 13">
            <a:extLst>
              <a:ext uri="{FF2B5EF4-FFF2-40B4-BE49-F238E27FC236}">
                <a16:creationId xmlns:a16="http://schemas.microsoft.com/office/drawing/2014/main" id="{732A932F-6744-4BEA-BA82-D8D64200A0E6}"/>
              </a:ext>
            </a:extLst>
          </p:cNvPr>
          <p:cNvGraphicFramePr>
            <a:graphicFrameLocks noGrp="1"/>
          </p:cNvGraphicFramePr>
          <p:nvPr>
            <p:extLst>
              <p:ext uri="{D42A27DB-BD31-4B8C-83A1-F6EECF244321}">
                <p14:modId xmlns:p14="http://schemas.microsoft.com/office/powerpoint/2010/main" val="3233582558"/>
              </p:ext>
            </p:extLst>
          </p:nvPr>
        </p:nvGraphicFramePr>
        <p:xfrm>
          <a:off x="6609443" y="2376496"/>
          <a:ext cx="4732682" cy="4047526"/>
        </p:xfrm>
        <a:graphic>
          <a:graphicData uri="http://schemas.openxmlformats.org/drawingml/2006/table">
            <a:tbl>
              <a:tblPr firstRow="1" firstCol="1" bandRow="1">
                <a:tableStyleId>{21E4AEA4-8DFA-4A89-87EB-49C32662AFE0}</a:tableStyleId>
              </a:tblPr>
              <a:tblGrid>
                <a:gridCol w="1886389">
                  <a:extLst>
                    <a:ext uri="{9D8B030D-6E8A-4147-A177-3AD203B41FA5}">
                      <a16:colId xmlns:a16="http://schemas.microsoft.com/office/drawing/2014/main" val="3453146811"/>
                    </a:ext>
                  </a:extLst>
                </a:gridCol>
                <a:gridCol w="1437473">
                  <a:extLst>
                    <a:ext uri="{9D8B030D-6E8A-4147-A177-3AD203B41FA5}">
                      <a16:colId xmlns:a16="http://schemas.microsoft.com/office/drawing/2014/main" val="3726408340"/>
                    </a:ext>
                  </a:extLst>
                </a:gridCol>
                <a:gridCol w="1408820">
                  <a:extLst>
                    <a:ext uri="{9D8B030D-6E8A-4147-A177-3AD203B41FA5}">
                      <a16:colId xmlns:a16="http://schemas.microsoft.com/office/drawing/2014/main" val="312560594"/>
                    </a:ext>
                  </a:extLst>
                </a:gridCol>
              </a:tblGrid>
              <a:tr h="352411">
                <a:tc gridSpan="3">
                  <a:txBody>
                    <a:bodyPr/>
                    <a:lstStyle/>
                    <a:p>
                      <a:pPr algn="ctr">
                        <a:lnSpc>
                          <a:spcPct val="200000"/>
                        </a:lnSpc>
                        <a:spcAft>
                          <a:spcPts val="0"/>
                        </a:spcAft>
                      </a:pPr>
                      <a:r>
                        <a:rPr lang="en-US" sz="1200" dirty="0">
                          <a:effectLst/>
                        </a:rPr>
                        <a:t>Thomas’ Price/Volume Estimates (For Japan)</a:t>
                      </a:r>
                      <a:endParaRPr lang="en-CA" sz="1000" dirty="0">
                        <a:effectLst/>
                        <a:latin typeface="Times New Roman" panose="02020603050405020304" pitchFamily="18" charset="0"/>
                        <a:ea typeface="Times New Roman" panose="02020603050405020304" pitchFamily="18" charset="0"/>
                      </a:endParaRPr>
                    </a:p>
                  </a:txBody>
                  <a:tcPr marL="55148" marR="55148" marT="0" marB="0" anchor="ctr"/>
                </a:tc>
                <a:tc hMerge="1">
                  <a:txBody>
                    <a:bodyPr/>
                    <a:lstStyle/>
                    <a:p>
                      <a:endParaRPr lang="en-CA" sz="800">
                        <a:effectLst/>
                        <a:latin typeface="Times New Roman" panose="02020603050405020304" pitchFamily="18" charset="0"/>
                      </a:endParaRPr>
                    </a:p>
                  </a:txBody>
                  <a:tcPr marL="54206" marR="54206" marT="0" marB="0" anchor="b"/>
                </a:tc>
                <a:tc hMerge="1">
                  <a:txBody>
                    <a:bodyPr/>
                    <a:lstStyle/>
                    <a:p>
                      <a:endParaRPr lang="en-CA" sz="800" dirty="0">
                        <a:effectLst/>
                        <a:latin typeface="Times New Roman" panose="02020603050405020304" pitchFamily="18" charset="0"/>
                      </a:endParaRPr>
                    </a:p>
                  </a:txBody>
                  <a:tcPr marL="54206" marR="54206" marT="0" marB="0" anchor="b"/>
                </a:tc>
                <a:extLst>
                  <a:ext uri="{0D108BD9-81ED-4DB2-BD59-A6C34878D82A}">
                    <a16:rowId xmlns:a16="http://schemas.microsoft.com/office/drawing/2014/main" val="2272008430"/>
                  </a:ext>
                </a:extLst>
              </a:tr>
              <a:tr h="325407">
                <a:tc>
                  <a:txBody>
                    <a:bodyPr/>
                    <a:lstStyle/>
                    <a:p>
                      <a:pPr algn="ctr">
                        <a:lnSpc>
                          <a:spcPct val="200000"/>
                        </a:lnSpc>
                        <a:spcAft>
                          <a:spcPts val="0"/>
                        </a:spcAft>
                      </a:pPr>
                      <a:r>
                        <a:rPr lang="en-US" sz="1100" u="sng">
                          <a:effectLst/>
                        </a:rPr>
                        <a:t>REVENUE GAIN</a:t>
                      </a:r>
                      <a:endParaRPr lang="en-CA" sz="7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marL="0" algn="ctr" defTabSz="457200" rtl="0" eaLnBrk="1" latinLnBrk="0" hangingPunct="1">
                        <a:lnSpc>
                          <a:spcPct val="200000"/>
                        </a:lnSpc>
                        <a:spcAft>
                          <a:spcPts val="0"/>
                        </a:spcAft>
                      </a:pPr>
                      <a:r>
                        <a:rPr lang="en-US" sz="1100" b="1" u="sng" kern="1200">
                          <a:effectLst/>
                        </a:rPr>
                        <a:t>HIGH SEASON</a:t>
                      </a:r>
                      <a:endParaRPr lang="en-CA" sz="1100" b="1" u="sng" kern="1200" dirty="0">
                        <a:solidFill>
                          <a:schemeClr val="lt1"/>
                        </a:solidFill>
                        <a:effectLst/>
                        <a:latin typeface="+mn-lt"/>
                        <a:ea typeface="+mn-ea"/>
                        <a:cs typeface="+mn-cs"/>
                      </a:endParaRPr>
                    </a:p>
                  </a:txBody>
                  <a:tcPr marL="55148" marR="55148" marT="0" marB="0" anchor="ctr"/>
                </a:tc>
                <a:tc>
                  <a:txBody>
                    <a:bodyPr/>
                    <a:lstStyle/>
                    <a:p>
                      <a:pPr marL="0" algn="ctr" defTabSz="457200" rtl="0" eaLnBrk="1" latinLnBrk="0" hangingPunct="1">
                        <a:lnSpc>
                          <a:spcPct val="200000"/>
                        </a:lnSpc>
                        <a:spcAft>
                          <a:spcPts val="0"/>
                        </a:spcAft>
                      </a:pPr>
                      <a:r>
                        <a:rPr lang="en-US" sz="1100" b="1" u="sng" kern="1200" dirty="0">
                          <a:effectLst/>
                        </a:rPr>
                        <a:t>LOW SEASON</a:t>
                      </a:r>
                      <a:endParaRPr lang="en-CA" sz="1100" b="1" u="sng" kern="1200" dirty="0">
                        <a:solidFill>
                          <a:schemeClr val="lt1"/>
                        </a:solidFill>
                        <a:effectLst/>
                        <a:latin typeface="+mn-lt"/>
                        <a:ea typeface="+mn-ea"/>
                        <a:cs typeface="+mn-cs"/>
                      </a:endParaRPr>
                    </a:p>
                  </a:txBody>
                  <a:tcPr marL="55148" marR="55148" marT="0" marB="0" anchor="ctr"/>
                </a:tc>
                <a:extLst>
                  <a:ext uri="{0D108BD9-81ED-4DB2-BD59-A6C34878D82A}">
                    <a16:rowId xmlns:a16="http://schemas.microsoft.com/office/drawing/2014/main" val="1353110877"/>
                  </a:ext>
                </a:extLst>
              </a:tr>
              <a:tr h="313003">
                <a:tc>
                  <a:txBody>
                    <a:bodyPr/>
                    <a:lstStyle/>
                    <a:p>
                      <a:pPr algn="ctr">
                        <a:lnSpc>
                          <a:spcPct val="200000"/>
                        </a:lnSpc>
                        <a:spcAft>
                          <a:spcPts val="0"/>
                        </a:spcAft>
                      </a:pPr>
                      <a:r>
                        <a:rPr lang="en-US" sz="900" dirty="0">
                          <a:effectLst/>
                        </a:rPr>
                        <a:t>ACTUAL PRICE</a:t>
                      </a:r>
                      <a:endParaRPr lang="en-CA" sz="900"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$940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dirty="0">
                          <a:effectLst/>
                        </a:rPr>
                        <a:t>$940</a:t>
                      </a:r>
                      <a:endParaRPr lang="en-CA" sz="1100" dirty="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3712913784"/>
                  </a:ext>
                </a:extLst>
              </a:tr>
              <a:tr h="313003">
                <a:tc>
                  <a:txBody>
                    <a:bodyPr/>
                    <a:lstStyle/>
                    <a:p>
                      <a:pPr algn="ctr">
                        <a:lnSpc>
                          <a:spcPct val="200000"/>
                        </a:lnSpc>
                        <a:spcAft>
                          <a:spcPts val="0"/>
                        </a:spcAft>
                      </a:pPr>
                      <a:r>
                        <a:rPr lang="en-US" sz="900">
                          <a:effectLst/>
                        </a:rPr>
                        <a:t>% DECREASE IN PRICE</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5%</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561697473"/>
                  </a:ext>
                </a:extLst>
              </a:tr>
              <a:tr h="313003">
                <a:tc>
                  <a:txBody>
                    <a:bodyPr/>
                    <a:lstStyle/>
                    <a:p>
                      <a:pPr algn="ctr">
                        <a:lnSpc>
                          <a:spcPct val="200000"/>
                        </a:lnSpc>
                        <a:spcAft>
                          <a:spcPts val="0"/>
                        </a:spcAft>
                      </a:pPr>
                      <a:r>
                        <a:rPr lang="en-US" sz="900">
                          <a:effectLst/>
                        </a:rPr>
                        <a:t>PRICE AFTER DISCOUNT</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$911.80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$893.00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659067538"/>
                  </a:ext>
                </a:extLst>
              </a:tr>
              <a:tr h="313003">
                <a:tc>
                  <a:txBody>
                    <a:bodyPr/>
                    <a:lstStyle/>
                    <a:p>
                      <a:pPr algn="ctr">
                        <a:lnSpc>
                          <a:spcPct val="200000"/>
                        </a:lnSpc>
                        <a:spcAft>
                          <a:spcPts val="0"/>
                        </a:spcAft>
                      </a:pPr>
                      <a:r>
                        <a:rPr lang="en-US" sz="900">
                          <a:effectLst/>
                        </a:rPr>
                        <a:t>ACTUAL VOLUME </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320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286</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484634385"/>
                  </a:ext>
                </a:extLst>
              </a:tr>
              <a:tr h="313003">
                <a:tc>
                  <a:txBody>
                    <a:bodyPr/>
                    <a:lstStyle/>
                    <a:p>
                      <a:pPr algn="ctr">
                        <a:lnSpc>
                          <a:spcPct val="200000"/>
                        </a:lnSpc>
                        <a:spcAft>
                          <a:spcPts val="0"/>
                        </a:spcAft>
                      </a:pPr>
                      <a:r>
                        <a:rPr lang="en-US" sz="900">
                          <a:effectLst/>
                        </a:rPr>
                        <a:t>% INCREASE IN VOLUME </a:t>
                      </a:r>
                      <a:endParaRPr lang="en-CA" sz="900"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5%</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10%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1005126419"/>
                  </a:ext>
                </a:extLst>
              </a:tr>
              <a:tr h="313003">
                <a:tc>
                  <a:txBody>
                    <a:bodyPr/>
                    <a:lstStyle/>
                    <a:p>
                      <a:pPr algn="ctr">
                        <a:lnSpc>
                          <a:spcPct val="200000"/>
                        </a:lnSpc>
                        <a:spcAft>
                          <a:spcPts val="0"/>
                        </a:spcAft>
                      </a:pPr>
                      <a:r>
                        <a:rPr lang="en-US" sz="900">
                          <a:effectLst/>
                        </a:rPr>
                        <a:t>INCREASED VOLUME </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336</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315</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2238059857"/>
                  </a:ext>
                </a:extLst>
              </a:tr>
              <a:tr h="313003">
                <a:tc>
                  <a:txBody>
                    <a:bodyPr/>
                    <a:lstStyle/>
                    <a:p>
                      <a:pPr algn="ctr">
                        <a:lnSpc>
                          <a:spcPct val="200000"/>
                        </a:lnSpc>
                        <a:spcAft>
                          <a:spcPts val="0"/>
                        </a:spcAft>
                      </a:pPr>
                      <a:r>
                        <a:rPr lang="en-US" sz="900">
                          <a:effectLst/>
                        </a:rPr>
                        <a:t> </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 </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 </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241160537"/>
                  </a:ext>
                </a:extLst>
              </a:tr>
              <a:tr h="313003">
                <a:tc>
                  <a:txBody>
                    <a:bodyPr/>
                    <a:lstStyle/>
                    <a:p>
                      <a:pPr algn="ctr">
                        <a:lnSpc>
                          <a:spcPct val="200000"/>
                        </a:lnSpc>
                        <a:spcAft>
                          <a:spcPts val="0"/>
                        </a:spcAft>
                      </a:pPr>
                      <a:r>
                        <a:rPr lang="en-US" sz="900">
                          <a:effectLst/>
                        </a:rPr>
                        <a:t>TOTAL ACTUAL REVENUE </a:t>
                      </a:r>
                      <a:endParaRPr lang="en-CA" sz="900"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$300,800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$268,840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3875519872"/>
                  </a:ext>
                </a:extLst>
              </a:tr>
              <a:tr h="552681">
                <a:tc>
                  <a:txBody>
                    <a:bodyPr/>
                    <a:lstStyle/>
                    <a:p>
                      <a:pPr algn="ctr">
                        <a:lnSpc>
                          <a:spcPct val="200000"/>
                        </a:lnSpc>
                        <a:spcAft>
                          <a:spcPts val="0"/>
                        </a:spcAft>
                      </a:pPr>
                      <a:r>
                        <a:rPr lang="en-US" sz="900">
                          <a:effectLst/>
                        </a:rPr>
                        <a:t>TOTAL REVENUE AFTER ESTIMATION</a:t>
                      </a:r>
                      <a:endParaRPr lang="en-CA" sz="900"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$306,365</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$280,938</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1566942633"/>
                  </a:ext>
                </a:extLst>
              </a:tr>
              <a:tr h="313003">
                <a:tc>
                  <a:txBody>
                    <a:bodyPr/>
                    <a:lstStyle/>
                    <a:p>
                      <a:pPr algn="ctr">
                        <a:lnSpc>
                          <a:spcPct val="200000"/>
                        </a:lnSpc>
                        <a:spcAft>
                          <a:spcPts val="0"/>
                        </a:spcAft>
                      </a:pPr>
                      <a:r>
                        <a:rPr lang="en-US" sz="900">
                          <a:effectLst/>
                        </a:rPr>
                        <a:t>TOTAL REVENUE GAIN</a:t>
                      </a:r>
                      <a:endParaRPr lang="en-CA" sz="900" b="1"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b="1">
                          <a:effectLst/>
                        </a:rPr>
                        <a:t>$5,565</a:t>
                      </a:r>
                      <a:endParaRPr lang="en-CA" sz="1100" b="1">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b="1" dirty="0">
                          <a:effectLst/>
                        </a:rPr>
                        <a:t>$12,098</a:t>
                      </a:r>
                      <a:endParaRPr lang="en-CA" sz="1100" b="1" dirty="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3060984324"/>
                  </a:ext>
                </a:extLst>
              </a:tr>
            </a:tbl>
          </a:graphicData>
        </a:graphic>
      </p:graphicFrame>
      <p:sp>
        <p:nvSpPr>
          <p:cNvPr id="15" name="TextBox 14">
            <a:extLst>
              <a:ext uri="{FF2B5EF4-FFF2-40B4-BE49-F238E27FC236}">
                <a16:creationId xmlns:a16="http://schemas.microsoft.com/office/drawing/2014/main" id="{3752F2D8-E897-4E84-80E9-6CC287B67562}"/>
              </a:ext>
            </a:extLst>
          </p:cNvPr>
          <p:cNvSpPr txBox="1"/>
          <p:nvPr/>
        </p:nvSpPr>
        <p:spPr>
          <a:xfrm>
            <a:off x="1678812" y="1830404"/>
            <a:ext cx="10419711" cy="369332"/>
          </a:xfrm>
          <a:prstGeom prst="rect">
            <a:avLst/>
          </a:prstGeom>
          <a:noFill/>
        </p:spPr>
        <p:txBody>
          <a:bodyPr wrap="square" rtlCol="0">
            <a:spAutoFit/>
          </a:bodyPr>
          <a:lstStyle/>
          <a:p>
            <a:r>
              <a:rPr lang="en-US" b="1" dirty="0"/>
              <a:t>Total Revenue Gain: </a:t>
            </a:r>
            <a:r>
              <a:rPr lang="en-US" dirty="0"/>
              <a:t>(IncreasedVolume * PriceAfterDiscount) – (ActualVolume*ActualPrice)</a:t>
            </a:r>
          </a:p>
        </p:txBody>
      </p:sp>
    </p:spTree>
    <p:extLst>
      <p:ext uri="{BB962C8B-B14F-4D97-AF65-F5344CB8AC3E}">
        <p14:creationId xmlns:p14="http://schemas.microsoft.com/office/powerpoint/2010/main" val="1791118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E22D-0A1A-4171-A687-F2B869DE2B47}"/>
              </a:ext>
            </a:extLst>
          </p:cNvPr>
          <p:cNvSpPr>
            <a:spLocks noGrp="1"/>
          </p:cNvSpPr>
          <p:nvPr>
            <p:ph type="title"/>
          </p:nvPr>
        </p:nvSpPr>
        <p:spPr>
          <a:xfrm>
            <a:off x="1944211" y="551424"/>
            <a:ext cx="9560402" cy="1280890"/>
          </a:xfrm>
        </p:spPr>
        <p:txBody>
          <a:bodyPr>
            <a:normAutofit fontScale="90000"/>
          </a:bodyPr>
          <a:lstStyle/>
          <a:p>
            <a:pPr algn="ctr"/>
            <a:r>
              <a:rPr lang="en-US" dirty="0"/>
              <a:t>What might be the next step for CTC if it decides to do further work on implementing Revenue Management?</a:t>
            </a:r>
            <a:endParaRPr lang="en-CA" dirty="0"/>
          </a:p>
        </p:txBody>
      </p:sp>
      <p:sp>
        <p:nvSpPr>
          <p:cNvPr id="4" name="Content Placeholder 2">
            <a:extLst>
              <a:ext uri="{FF2B5EF4-FFF2-40B4-BE49-F238E27FC236}">
                <a16:creationId xmlns:a16="http://schemas.microsoft.com/office/drawing/2014/main" id="{6E260049-9838-4744-A1AD-1A4354C30BAA}"/>
              </a:ext>
            </a:extLst>
          </p:cNvPr>
          <p:cNvSpPr>
            <a:spLocks noGrp="1"/>
          </p:cNvSpPr>
          <p:nvPr>
            <p:ph idx="1"/>
          </p:nvPr>
        </p:nvSpPr>
        <p:spPr>
          <a:xfrm>
            <a:off x="2326259" y="2282001"/>
            <a:ext cx="9178354" cy="3759253"/>
          </a:xfrm>
        </p:spPr>
        <p:txBody>
          <a:bodyPr>
            <a:normAutofit/>
          </a:bodyPr>
          <a:lstStyle/>
          <a:p>
            <a:pPr algn="just"/>
            <a:r>
              <a:rPr lang="en-US" dirty="0"/>
              <a:t>When implementing the revenue management strategy we have come up with optimization level without constraints, which means at what price our demand will be maximum and we can achieve the maximum revenue. </a:t>
            </a:r>
            <a:endParaRPr lang="en-CA" dirty="0"/>
          </a:p>
          <a:p>
            <a:pPr algn="just"/>
            <a:r>
              <a:rPr lang="en-US" dirty="0"/>
              <a:t>After calculations we can say that we will have to drop the price down to $753 to get the maximum demand of 426 units to get the maximum revenue of $ 321,382.07.  </a:t>
            </a:r>
            <a:endParaRPr lang="en-CA" dirty="0"/>
          </a:p>
          <a:p>
            <a:endParaRPr lang="en-CA" dirty="0"/>
          </a:p>
        </p:txBody>
      </p:sp>
      <p:graphicFrame>
        <p:nvGraphicFramePr>
          <p:cNvPr id="6" name="Table 5">
            <a:extLst>
              <a:ext uri="{FF2B5EF4-FFF2-40B4-BE49-F238E27FC236}">
                <a16:creationId xmlns:a16="http://schemas.microsoft.com/office/drawing/2014/main" id="{43923355-3624-45DB-802A-E5A1A4642C7C}"/>
              </a:ext>
            </a:extLst>
          </p:cNvPr>
          <p:cNvGraphicFramePr>
            <a:graphicFrameLocks noGrp="1"/>
          </p:cNvGraphicFramePr>
          <p:nvPr>
            <p:extLst>
              <p:ext uri="{D42A27DB-BD31-4B8C-83A1-F6EECF244321}">
                <p14:modId xmlns:p14="http://schemas.microsoft.com/office/powerpoint/2010/main" val="2286622750"/>
              </p:ext>
            </p:extLst>
          </p:nvPr>
        </p:nvGraphicFramePr>
        <p:xfrm>
          <a:off x="4190006" y="4330649"/>
          <a:ext cx="5450859" cy="1710605"/>
        </p:xfrm>
        <a:graphic>
          <a:graphicData uri="http://schemas.openxmlformats.org/drawingml/2006/table">
            <a:tbl>
              <a:tblPr firstRow="1" firstCol="1" bandRow="1">
                <a:tableStyleId>{21E4AEA4-8DFA-4A89-87EB-49C32662AFE0}</a:tableStyleId>
              </a:tblPr>
              <a:tblGrid>
                <a:gridCol w="817409">
                  <a:extLst>
                    <a:ext uri="{9D8B030D-6E8A-4147-A177-3AD203B41FA5}">
                      <a16:colId xmlns:a16="http://schemas.microsoft.com/office/drawing/2014/main" val="2185787410"/>
                    </a:ext>
                  </a:extLst>
                </a:gridCol>
                <a:gridCol w="928107">
                  <a:extLst>
                    <a:ext uri="{9D8B030D-6E8A-4147-A177-3AD203B41FA5}">
                      <a16:colId xmlns:a16="http://schemas.microsoft.com/office/drawing/2014/main" val="3965633112"/>
                    </a:ext>
                  </a:extLst>
                </a:gridCol>
                <a:gridCol w="775082">
                  <a:extLst>
                    <a:ext uri="{9D8B030D-6E8A-4147-A177-3AD203B41FA5}">
                      <a16:colId xmlns:a16="http://schemas.microsoft.com/office/drawing/2014/main" val="2001355281"/>
                    </a:ext>
                  </a:extLst>
                </a:gridCol>
                <a:gridCol w="547173">
                  <a:extLst>
                    <a:ext uri="{9D8B030D-6E8A-4147-A177-3AD203B41FA5}">
                      <a16:colId xmlns:a16="http://schemas.microsoft.com/office/drawing/2014/main" val="6642155"/>
                    </a:ext>
                  </a:extLst>
                </a:gridCol>
                <a:gridCol w="1045293">
                  <a:extLst>
                    <a:ext uri="{9D8B030D-6E8A-4147-A177-3AD203B41FA5}">
                      <a16:colId xmlns:a16="http://schemas.microsoft.com/office/drawing/2014/main" val="4101832046"/>
                    </a:ext>
                  </a:extLst>
                </a:gridCol>
                <a:gridCol w="1337795">
                  <a:extLst>
                    <a:ext uri="{9D8B030D-6E8A-4147-A177-3AD203B41FA5}">
                      <a16:colId xmlns:a16="http://schemas.microsoft.com/office/drawing/2014/main" val="29936795"/>
                    </a:ext>
                  </a:extLst>
                </a:gridCol>
              </a:tblGrid>
              <a:tr h="77837">
                <a:tc>
                  <a:txBody>
                    <a:bodyPr/>
                    <a:lstStyle/>
                    <a:p>
                      <a:pPr>
                        <a:lnSpc>
                          <a:spcPct val="200000"/>
                        </a:lnSpc>
                        <a:spcAft>
                          <a:spcPts val="0"/>
                        </a:spcAft>
                      </a:pPr>
                      <a:r>
                        <a:rPr lang="en-US" sz="1500" dirty="0">
                          <a:effectLst/>
                        </a:rPr>
                        <a:t> </a:t>
                      </a:r>
                      <a:endParaRPr lang="en-CA" sz="1500" dirty="0">
                        <a:effectLst/>
                      </a:endParaRPr>
                    </a:p>
                    <a:p>
                      <a:pPr>
                        <a:lnSpc>
                          <a:spcPct val="200000"/>
                        </a:lnSpc>
                        <a:spcAft>
                          <a:spcPts val="0"/>
                        </a:spcAft>
                      </a:pPr>
                      <a:r>
                        <a:rPr lang="en-US" sz="1500" dirty="0">
                          <a:effectLst/>
                        </a:rPr>
                        <a:t> </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Price</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A</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B</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ctr">
                        <a:lnSpc>
                          <a:spcPct val="100000"/>
                        </a:lnSpc>
                        <a:spcAft>
                          <a:spcPts val="0"/>
                        </a:spcAft>
                      </a:pPr>
                      <a:r>
                        <a:rPr lang="en-US" sz="1500" dirty="0">
                          <a:effectLst/>
                        </a:rPr>
                        <a:t>TEU</a:t>
                      </a:r>
                    </a:p>
                    <a:p>
                      <a:pPr algn="ctr">
                        <a:lnSpc>
                          <a:spcPct val="100000"/>
                        </a:lnSpc>
                        <a:spcAft>
                          <a:spcPts val="0"/>
                        </a:spcAft>
                      </a:pPr>
                      <a:r>
                        <a:rPr lang="en-US" sz="1500" dirty="0">
                          <a:effectLst/>
                        </a:rPr>
                        <a:t>Demand</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Revenue</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extLst>
                  <a:ext uri="{0D108BD9-81ED-4DB2-BD59-A6C34878D82A}">
                    <a16:rowId xmlns:a16="http://schemas.microsoft.com/office/drawing/2014/main" val="2963107865"/>
                  </a:ext>
                </a:extLst>
              </a:tr>
              <a:tr h="866436">
                <a:tc>
                  <a:txBody>
                    <a:bodyPr/>
                    <a:lstStyle/>
                    <a:p>
                      <a:pPr>
                        <a:lnSpc>
                          <a:spcPct val="200000"/>
                        </a:lnSpc>
                        <a:spcAft>
                          <a:spcPts val="0"/>
                        </a:spcAft>
                      </a:pPr>
                      <a:r>
                        <a:rPr lang="en-US" sz="1500">
                          <a:effectLst/>
                        </a:rPr>
                        <a:t>Japan</a:t>
                      </a:r>
                      <a:endParaRPr lang="en-CA" sz="150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r">
                        <a:lnSpc>
                          <a:spcPct val="200000"/>
                        </a:lnSpc>
                        <a:spcAft>
                          <a:spcPts val="0"/>
                        </a:spcAft>
                      </a:pPr>
                      <a:r>
                        <a:rPr lang="en-US" sz="1500" dirty="0">
                          <a:effectLst/>
                        </a:rPr>
                        <a:t>753.534</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r">
                        <a:lnSpc>
                          <a:spcPct val="200000"/>
                        </a:lnSpc>
                        <a:spcAft>
                          <a:spcPts val="0"/>
                        </a:spcAft>
                      </a:pPr>
                      <a:r>
                        <a:rPr lang="en-US" sz="1500">
                          <a:effectLst/>
                        </a:rPr>
                        <a:t>-0.566</a:t>
                      </a:r>
                      <a:endParaRPr lang="en-CA" sz="150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r">
                        <a:lnSpc>
                          <a:spcPct val="200000"/>
                        </a:lnSpc>
                        <a:spcAft>
                          <a:spcPts val="0"/>
                        </a:spcAft>
                      </a:pPr>
                      <a:r>
                        <a:rPr lang="en-US" sz="1500">
                          <a:effectLst/>
                        </a:rPr>
                        <a:t>853</a:t>
                      </a:r>
                      <a:endParaRPr lang="en-CA" sz="150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r">
                        <a:lnSpc>
                          <a:spcPct val="200000"/>
                        </a:lnSpc>
                        <a:spcAft>
                          <a:spcPts val="0"/>
                        </a:spcAft>
                      </a:pPr>
                      <a:r>
                        <a:rPr lang="en-US" sz="1500">
                          <a:effectLst/>
                        </a:rPr>
                        <a:t>426.5</a:t>
                      </a:r>
                      <a:endParaRPr lang="en-CA" sz="150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$ 321,382.07 </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extLst>
                  <a:ext uri="{0D108BD9-81ED-4DB2-BD59-A6C34878D82A}">
                    <a16:rowId xmlns:a16="http://schemas.microsoft.com/office/drawing/2014/main" val="1594628600"/>
                  </a:ext>
                </a:extLst>
              </a:tr>
            </a:tbl>
          </a:graphicData>
        </a:graphic>
      </p:graphicFrame>
    </p:spTree>
    <p:extLst>
      <p:ext uri="{BB962C8B-B14F-4D97-AF65-F5344CB8AC3E}">
        <p14:creationId xmlns:p14="http://schemas.microsoft.com/office/powerpoint/2010/main" val="1233323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E22D-0A1A-4171-A687-F2B869DE2B47}"/>
              </a:ext>
            </a:extLst>
          </p:cNvPr>
          <p:cNvSpPr>
            <a:spLocks noGrp="1"/>
          </p:cNvSpPr>
          <p:nvPr>
            <p:ph type="title"/>
          </p:nvPr>
        </p:nvSpPr>
        <p:spPr>
          <a:xfrm>
            <a:off x="1944211" y="551424"/>
            <a:ext cx="9560402" cy="1280890"/>
          </a:xfrm>
        </p:spPr>
        <p:txBody>
          <a:bodyPr>
            <a:normAutofit fontScale="90000"/>
          </a:bodyPr>
          <a:lstStyle/>
          <a:p>
            <a:pPr algn="ctr"/>
            <a:r>
              <a:rPr lang="en-US" dirty="0"/>
              <a:t>What might be the next step for CTC if it decides to do further work on implementing Revenue Management?</a:t>
            </a:r>
            <a:endParaRPr lang="en-CA" dirty="0"/>
          </a:p>
        </p:txBody>
      </p:sp>
      <p:sp>
        <p:nvSpPr>
          <p:cNvPr id="4" name="Content Placeholder 2">
            <a:extLst>
              <a:ext uri="{FF2B5EF4-FFF2-40B4-BE49-F238E27FC236}">
                <a16:creationId xmlns:a16="http://schemas.microsoft.com/office/drawing/2014/main" id="{6E260049-9838-4744-A1AD-1A4354C30BAA}"/>
              </a:ext>
            </a:extLst>
          </p:cNvPr>
          <p:cNvSpPr>
            <a:spLocks noGrp="1"/>
          </p:cNvSpPr>
          <p:nvPr>
            <p:ph idx="1"/>
          </p:nvPr>
        </p:nvSpPr>
        <p:spPr>
          <a:xfrm>
            <a:off x="2326259" y="3214157"/>
            <a:ext cx="9178354" cy="1615296"/>
          </a:xfrm>
        </p:spPr>
        <p:txBody>
          <a:bodyPr>
            <a:normAutofit/>
          </a:bodyPr>
          <a:lstStyle/>
          <a:p>
            <a:pPr algn="just"/>
            <a:r>
              <a:rPr lang="en-US" dirty="0"/>
              <a:t>CTC should focus on not having so many different routes and ports. This would help trim some excess fixed costs. </a:t>
            </a:r>
          </a:p>
          <a:p>
            <a:pPr algn="just"/>
            <a:r>
              <a:rPr lang="en-US" dirty="0"/>
              <a:t>They should also focus on the most popular routes and work to increase price based on volume of containers.</a:t>
            </a:r>
            <a:endParaRPr lang="en-CA" dirty="0"/>
          </a:p>
        </p:txBody>
      </p:sp>
    </p:spTree>
    <p:extLst>
      <p:ext uri="{BB962C8B-B14F-4D97-AF65-F5344CB8AC3E}">
        <p14:creationId xmlns:p14="http://schemas.microsoft.com/office/powerpoint/2010/main" val="1425432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96CCFF695D040A1B4AF49FC6FD808" ma:contentTypeVersion="4" ma:contentTypeDescription="Create a new document." ma:contentTypeScope="" ma:versionID="f698324e4386969280b7be182d1b0068">
  <xsd:schema xmlns:xsd="http://www.w3.org/2001/XMLSchema" xmlns:xs="http://www.w3.org/2001/XMLSchema" xmlns:p="http://schemas.microsoft.com/office/2006/metadata/properties" xmlns:ns2="c1366aeb-29c6-4637-9b90-7eec93119e75" xmlns:ns3="fefdf4d4-91e0-4f04-b5cb-47da1a47063f" targetNamespace="http://schemas.microsoft.com/office/2006/metadata/properties" ma:root="true" ma:fieldsID="d13be3240662baf39ba96e5b26410935" ns2:_="" ns3:_="">
    <xsd:import namespace="c1366aeb-29c6-4637-9b90-7eec93119e75"/>
    <xsd:import namespace="fefdf4d4-91e0-4f04-b5cb-47da1a47063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66aeb-29c6-4637-9b90-7eec93119e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fdf4d4-91e0-4f04-b5cb-47da1a47063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5F7A93-E697-4CFE-8A3E-E67F762DA08A}"/>
</file>

<file path=customXml/itemProps2.xml><?xml version="1.0" encoding="utf-8"?>
<ds:datastoreItem xmlns:ds="http://schemas.openxmlformats.org/officeDocument/2006/customXml" ds:itemID="{67972C4C-1843-4890-923D-3E6D29E12413}"/>
</file>

<file path=customXml/itemProps3.xml><?xml version="1.0" encoding="utf-8"?>
<ds:datastoreItem xmlns:ds="http://schemas.openxmlformats.org/officeDocument/2006/customXml" ds:itemID="{330C3D45-7284-40F8-894F-9526C560A03A}"/>
</file>

<file path=docProps/app.xml><?xml version="1.0" encoding="utf-8"?>
<Properties xmlns="http://schemas.openxmlformats.org/officeDocument/2006/extended-properties" xmlns:vt="http://schemas.openxmlformats.org/officeDocument/2006/docPropsVTypes">
  <TotalTime>0</TotalTime>
  <Words>861</Words>
  <Application>Microsoft Office PowerPoint</Application>
  <PresentationFormat>Widescreen</PresentationFormat>
  <Paragraphs>212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Century Gothic</vt:lpstr>
      <vt:lpstr>Times New Roman</vt:lpstr>
      <vt:lpstr>Wingdings 3</vt:lpstr>
      <vt:lpstr>Wisp</vt:lpstr>
      <vt:lpstr>Container Transportation Company</vt:lpstr>
      <vt:lpstr>Introduction</vt:lpstr>
      <vt:lpstr>What makes for container “loadability” and how should CTC include “loadability” factor into its pricing decisions?</vt:lpstr>
      <vt:lpstr>CTC can avoid using a higher weight 20-ft container as it can be less profitable than a 40-ft container.  For Example: From Japan: If they can utilize 40ft container they will charge $22,560 rather than $18,800 charged by utilizing 20-ft container. Therefore, they can earn $3,760 more profit by going with this strategy. </vt:lpstr>
      <vt:lpstr>How might demand curves be derived from Thomas’ price/volume estimates? </vt:lpstr>
      <vt:lpstr>How might demand curves be derived from Thomas’ price/volume estimates? </vt:lpstr>
      <vt:lpstr>What is revenue gain between a fixed price strategy and a variable price strategy?</vt:lpstr>
      <vt:lpstr>What might be the next step for CTC if it decides to do further work on implementing Revenue Management?</vt:lpstr>
      <vt:lpstr>What might be the next step for CTC if it decides to do further work on implementing Revenue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Transportation Company</dc:title>
  <dc:creator>Aman Sharma</dc:creator>
  <cp:lastModifiedBy>Aman Sharma</cp:lastModifiedBy>
  <cp:revision>16</cp:revision>
  <dcterms:created xsi:type="dcterms:W3CDTF">2018-11-17T19:40:29Z</dcterms:created>
  <dcterms:modified xsi:type="dcterms:W3CDTF">2018-11-17T22:29:40Z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0x01010038696CCFF695D040A1B4AF49FC6FD808</vt:lpwstr>
  </property>
</Properties>
</file>