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700"/>
  </p:normalViewPr>
  <p:slideViewPr>
    <p:cSldViewPr snapToGrid="0" snapToObjects="1">
      <p:cViewPr varScale="1">
        <p:scale>
          <a:sx n="83" d="100"/>
          <a:sy n="83" d="100"/>
        </p:scale>
        <p:origin x="5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thamohan Manivannan" userId="385ca38f-b20d-4849-9dc8-301220d887b0" providerId="ADAL" clId="{D1A0F5BE-04B4-4035-855C-25FDDDD92F76}"/>
    <pc:docChg chg="modSld">
      <pc:chgData name="Santhamohan Manivannan" userId="385ca38f-b20d-4849-9dc8-301220d887b0" providerId="ADAL" clId="{D1A0F5BE-04B4-4035-855C-25FDDDD92F76}" dt="2018-10-09T16:34:19.029" v="1" actId="1036"/>
      <pc:docMkLst>
        <pc:docMk/>
      </pc:docMkLst>
      <pc:sldChg chg="modSp">
        <pc:chgData name="Santhamohan Manivannan" userId="385ca38f-b20d-4849-9dc8-301220d887b0" providerId="ADAL" clId="{D1A0F5BE-04B4-4035-855C-25FDDDD92F76}" dt="2018-10-09T16:34:19.029" v="1" actId="1036"/>
        <pc:sldMkLst>
          <pc:docMk/>
          <pc:sldMk cId="3840116620" sldId="263"/>
        </pc:sldMkLst>
        <pc:spChg chg="mod">
          <ac:chgData name="Santhamohan Manivannan" userId="385ca38f-b20d-4849-9dc8-301220d887b0" providerId="ADAL" clId="{D1A0F5BE-04B4-4035-855C-25FDDDD92F76}" dt="2018-10-09T16:34:19.029" v="1" actId="1036"/>
          <ac:spMkLst>
            <pc:docMk/>
            <pc:sldMk cId="3840116620" sldId="263"/>
            <ac:spMk id="2" creationId="{1B48933C-C77B-924B-B9A2-0813A38BDB89}"/>
          </ac:spMkLst>
        </pc:spChg>
        <pc:graphicFrameChg chg="mod">
          <ac:chgData name="Santhamohan Manivannan" userId="385ca38f-b20d-4849-9dc8-301220d887b0" providerId="ADAL" clId="{D1A0F5BE-04B4-4035-855C-25FDDDD92F76}" dt="2018-10-09T16:34:19.029" v="1" actId="1036"/>
          <ac:graphicFrameMkLst>
            <pc:docMk/>
            <pc:sldMk cId="3840116620" sldId="263"/>
            <ac:graphicFrameMk id="4" creationId="{9BE4AB52-3DEC-6F49-846E-1853B3C86E04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D2568-5673-2747-8B9A-1B5A477B2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C6D803-C42F-6D48-A903-669EA65D7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DC03E-0820-A446-87EE-78216E75D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3A40-21B7-014E-B8BC-EDEEDAC3BB16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2825A-A4E2-8245-8700-A1D186923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97728-6A66-CD4C-BFF4-694538A92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A777-A28D-654B-85E9-58C7F178A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6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13E2C-AEE3-5C44-B418-C1D1FF3BD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1130D-B9F6-0548-8170-D8A8B3DCB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51B9F-9C81-1B4D-80B5-74C267F9F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3A40-21B7-014E-B8BC-EDEEDAC3BB16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EC5C5-99E0-2940-AC80-64D8EF6AF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88ABF-0E1B-1547-BD40-48D8E1660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A777-A28D-654B-85E9-58C7F178A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71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77A8E7-FC14-4A45-960E-0C074CA89A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F74AEF-0DE1-1C41-B23F-38F2B0298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28A43-94E7-E342-81A9-91F41D45D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3A40-21B7-014E-B8BC-EDEEDAC3BB16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D8FCB-304F-0E48-95CA-CFF42022E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EF759-0829-6C4D-9A37-BC9E8AE4A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A777-A28D-654B-85E9-58C7F178A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12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F26A4-53F6-DA45-9FAF-B5EA18B01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4C814-FA63-D74D-9AC6-B340DD929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EA4E9-BD6A-3146-A126-C15F6DF17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3A40-21B7-014E-B8BC-EDEEDAC3BB16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61D3D-33F2-7149-9CCC-0153ECBFA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8A20C-57A2-7249-9469-D0200B15C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A777-A28D-654B-85E9-58C7F178A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08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C874A-D673-0D4C-AB75-2A2FAE918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6ED83-496C-5246-A346-E918AEB6C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51390-EF43-1949-8061-34350B2A9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3A40-21B7-014E-B8BC-EDEEDAC3BB16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5FB53-14B3-FA44-A2D1-9B82D6170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09C61-7789-7A48-8071-E72B7110D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A777-A28D-654B-85E9-58C7F178A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341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9711A-7980-034E-A902-48A6B6956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D6D1B-C623-CD45-AAD4-B8A6FBE77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BA482-2B25-0442-B62A-C4ECE7525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313599-60AA-D44D-9B71-EDFB81C7B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3A40-21B7-014E-B8BC-EDEEDAC3BB16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59253-3B25-8649-96F0-6DAB5F1EE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16BD0-AD2D-EF44-A33B-A20A345CB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A777-A28D-654B-85E9-58C7F178A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05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15C91-46C2-4740-B06D-7F4EBD8D4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92908-2DF1-7748-A456-167766FDD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1D81D6-CBD7-9E4B-B38D-557A7396F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FF673C-920A-E449-BD3A-55BA9DBB8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F4A28D-621D-5E48-85A0-0F6156B737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7A06C7-1AAE-0B4D-B464-8F1DDD9E9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3A40-21B7-014E-B8BC-EDEEDAC3BB16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DE7FA0-BDE1-7044-BAF9-F0CC65427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063C6B-F955-D04E-A069-7797EB8B5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A777-A28D-654B-85E9-58C7F178A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39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6D071-ADA4-AD48-9D13-C01D14E77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42E4D1-4E1D-0246-951C-82BB4EC3A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3A40-21B7-014E-B8BC-EDEEDAC3BB16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C51092-0C8E-E047-8BCD-D9DCEE911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CCDF4-A462-2849-BC86-D8A3A49D9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A777-A28D-654B-85E9-58C7F178A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97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6B86B3-2BC5-4C48-94DE-448451920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3A40-21B7-014E-B8BC-EDEEDAC3BB16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3F21C7-93FF-CB41-8F28-38209ADD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2DD29-F880-5F4E-B38D-4F3D3A058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A777-A28D-654B-85E9-58C7F178A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532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015A-6896-0743-B2E4-A3670CBB7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BCAD1-29A7-DF4A-BC9D-356F65EB1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E1278E-64CA-D143-B7FC-CC99E0658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6035A-63E1-2D4F-87E1-B1FA1E682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3A40-21B7-014E-B8BC-EDEEDAC3BB16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C8FD4-085E-2F4F-91C7-91599E377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E8404B-34DF-B44E-87BA-218E61689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A777-A28D-654B-85E9-58C7F178A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7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D95ED-4EE4-5A44-9547-D00584939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990287-99A8-7440-87DB-598269B00E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199186-A154-A540-816B-C96F50E51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9991A-8F80-0945-895B-AC28574D9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3A40-21B7-014E-B8BC-EDEEDAC3BB16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BB50AB-B9DE-CF4E-8144-B302D7EE1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B4E5DE-0247-CC48-ACEC-F5D0D3040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A777-A28D-654B-85E9-58C7F178A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8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8E2702-7C91-6D49-9057-639A9553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F192B-0652-8C4E-881A-227A576E1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6B311-8F83-1442-9CBB-34E403D99E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73A40-21B7-014E-B8BC-EDEEDAC3BB16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25035-5D79-C64A-8AB1-4423A28308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FFE7D-EA26-2542-8CC3-7200B38050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3A777-A28D-654B-85E9-58C7F178A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93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20392-56F2-CD41-8455-DA2C64A4D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29" y="0"/>
            <a:ext cx="9037122" cy="6857999"/>
          </a:xfrm>
        </p:spPr>
        <p:txBody>
          <a:bodyPr>
            <a:normAutofit/>
          </a:bodyPr>
          <a:lstStyle/>
          <a:p>
            <a:r>
              <a:rPr lang="en-US" dirty="0"/>
              <a:t>Comparing </a:t>
            </a:r>
            <a:r>
              <a:rPr lang="en-US" b="1" dirty="0"/>
              <a:t>time consumption </a:t>
            </a:r>
            <a:r>
              <a:rPr lang="en-US" dirty="0"/>
              <a:t>between nurses that are using the </a:t>
            </a:r>
            <a:r>
              <a:rPr lang="en-US" u="sng" dirty="0"/>
              <a:t>old system </a:t>
            </a:r>
            <a:r>
              <a:rPr lang="en-US" dirty="0"/>
              <a:t>and nurses that are using the </a:t>
            </a:r>
            <a:r>
              <a:rPr lang="en-US" u="sng" dirty="0"/>
              <a:t>new computerized system.  </a:t>
            </a:r>
          </a:p>
        </p:txBody>
      </p:sp>
    </p:spTree>
    <p:extLst>
      <p:ext uri="{BB962C8B-B14F-4D97-AF65-F5344CB8AC3E}">
        <p14:creationId xmlns:p14="http://schemas.microsoft.com/office/powerpoint/2010/main" val="298208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FCF55-31BA-B64E-9D42-AFB39A511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029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Step 1 	</a:t>
            </a:r>
            <a:r>
              <a:rPr lang="en-US" dirty="0"/>
              <a:t>State the hypotheses and identify the claim for the means.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H</a:t>
            </a:r>
            <a:r>
              <a:rPr lang="en-US" i="1" baseline="-25000" dirty="0"/>
              <a:t>0</a:t>
            </a:r>
            <a:r>
              <a:rPr lang="en-US" i="1" dirty="0"/>
              <a:t>: </a:t>
            </a:r>
            <a:r>
              <a:rPr lang="en-US" i="1" dirty="0" err="1"/>
              <a:t>μ</a:t>
            </a:r>
            <a:r>
              <a:rPr lang="en-US" i="1" baseline="-25000" dirty="0" err="1"/>
              <a:t>old</a:t>
            </a:r>
            <a:r>
              <a:rPr lang="en-US" i="1" dirty="0"/>
              <a:t>=</a:t>
            </a:r>
            <a:r>
              <a:rPr lang="en-US" i="1" dirty="0" err="1"/>
              <a:t>μ</a:t>
            </a:r>
            <a:r>
              <a:rPr lang="en-US" i="1" baseline="-25000" dirty="0" err="1"/>
              <a:t>new</a:t>
            </a:r>
            <a:r>
              <a:rPr lang="en-US" i="1" dirty="0"/>
              <a:t> 		and 		 H</a:t>
            </a:r>
            <a:r>
              <a:rPr lang="en-US" i="1" baseline="-25000" dirty="0"/>
              <a:t>1</a:t>
            </a:r>
            <a:r>
              <a:rPr lang="en-US" i="1" dirty="0"/>
              <a:t>: </a:t>
            </a:r>
            <a:r>
              <a:rPr lang="en-US" i="1" dirty="0" err="1"/>
              <a:t>μ</a:t>
            </a:r>
            <a:r>
              <a:rPr lang="en-US" i="1" baseline="-25000" dirty="0" err="1"/>
              <a:t>old</a:t>
            </a:r>
            <a:r>
              <a:rPr lang="en-US" i="1" dirty="0"/>
              <a:t> ≠</a:t>
            </a:r>
            <a:r>
              <a:rPr lang="en-US" i="1" dirty="0" err="1"/>
              <a:t>μ</a:t>
            </a:r>
            <a:r>
              <a:rPr lang="en-US" i="1" baseline="-25000" dirty="0" err="1"/>
              <a:t>new</a:t>
            </a:r>
            <a:r>
              <a:rPr lang="en-US" i="1" dirty="0"/>
              <a:t> (claim)</a:t>
            </a:r>
          </a:p>
          <a:p>
            <a:pPr marL="0" indent="0">
              <a:buNone/>
            </a:pPr>
            <a:r>
              <a:rPr lang="en-US" i="1" dirty="0"/>
              <a:t>__________________________________________________________</a:t>
            </a:r>
          </a:p>
          <a:p>
            <a:pPr marL="0" indent="0">
              <a:buNone/>
            </a:pPr>
            <a:r>
              <a:rPr lang="en-US" b="1" dirty="0"/>
              <a:t>Step 2 	</a:t>
            </a:r>
            <a:r>
              <a:rPr lang="en-US" dirty="0"/>
              <a:t>Find the critical values. </a:t>
            </a:r>
          </a:p>
          <a:p>
            <a:pPr lvl="1"/>
            <a:r>
              <a:rPr lang="en-US" dirty="0"/>
              <a:t>Test is two-tailed</a:t>
            </a:r>
          </a:p>
          <a:p>
            <a:pPr lvl="1"/>
            <a:r>
              <a:rPr lang="en-US" dirty="0"/>
              <a:t>⍺ = 0.05 </a:t>
            </a:r>
            <a:r>
              <a:rPr lang="en-US" i="1" dirty="0"/>
              <a:t>	(95%)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i="1" dirty="0"/>
          </a:p>
          <a:p>
            <a:endParaRPr lang="en-US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1C5BC70-B22B-D945-BFD4-CDB792B3A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Testing the Difference Between Two Means</a:t>
            </a:r>
            <a:br>
              <a:rPr lang="en-US" sz="4000" dirty="0"/>
            </a:br>
            <a:r>
              <a:rPr lang="en-US" sz="4000" dirty="0"/>
              <a:t>of Independent Samples.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518486D-2454-D843-83A1-933DEEFEF9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309528"/>
              </p:ext>
            </p:extLst>
          </p:nvPr>
        </p:nvGraphicFramePr>
        <p:xfrm>
          <a:off x="3649133" y="4747156"/>
          <a:ext cx="8111066" cy="1514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5533">
                  <a:extLst>
                    <a:ext uri="{9D8B030D-6E8A-4147-A177-3AD203B41FA5}">
                      <a16:colId xmlns:a16="http://schemas.microsoft.com/office/drawing/2014/main" val="3080078140"/>
                    </a:ext>
                  </a:extLst>
                </a:gridCol>
                <a:gridCol w="4055533">
                  <a:extLst>
                    <a:ext uri="{9D8B030D-6E8A-4147-A177-3AD203B41FA5}">
                      <a16:colId xmlns:a16="http://schemas.microsoft.com/office/drawing/2014/main" val="2444816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279169"/>
                  </a:ext>
                </a:extLst>
              </a:tr>
              <a:tr h="539114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/>
                        <a:t>df</a:t>
                      </a:r>
                      <a:r>
                        <a:rPr lang="en-US" sz="2800" dirty="0"/>
                        <a:t>    34 – 1 = 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/>
                        <a:t>df</a:t>
                      </a:r>
                      <a:r>
                        <a:rPr lang="en-US" sz="2800" b="1" dirty="0"/>
                        <a:t>   </a:t>
                      </a:r>
                      <a:r>
                        <a:rPr lang="en-US" sz="2800" dirty="0"/>
                        <a:t> 12 – 1 = 11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941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/>
                        <a:t>CV</a:t>
                      </a:r>
                      <a:r>
                        <a:rPr lang="en-US" sz="2800" dirty="0"/>
                        <a:t>   ± </a:t>
                      </a:r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1.692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/>
                        <a:t>CV</a:t>
                      </a:r>
                      <a:r>
                        <a:rPr lang="en-US" sz="2800" dirty="0"/>
                        <a:t>   ±</a:t>
                      </a:r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1.796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211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521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FCF55-31BA-B64E-9D42-AFB39A511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029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Step 3 	</a:t>
            </a:r>
            <a:r>
              <a:rPr lang="en-US" dirty="0"/>
              <a:t> Compute the test value.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b="1" dirty="0"/>
              <a:t>Step 4	</a:t>
            </a:r>
            <a:r>
              <a:rPr lang="en-US" dirty="0"/>
              <a:t>Make the decision.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Step 5 	</a:t>
            </a:r>
            <a:r>
              <a:rPr lang="en-US" dirty="0"/>
              <a:t>Summarize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i="1" dirty="0"/>
          </a:p>
          <a:p>
            <a:endParaRPr lang="en-US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1C5BC70-B22B-D945-BFD4-CDB792B3A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Testing the Difference Between Two Means</a:t>
            </a:r>
            <a:br>
              <a:rPr lang="en-US" sz="4000" dirty="0"/>
            </a:br>
            <a:r>
              <a:rPr lang="en-US" sz="4000" dirty="0"/>
              <a:t>of Independent Samples. (cont’d)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3A0002-F9EE-3645-8AF6-391C073BC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005" y="2655359"/>
            <a:ext cx="3813990" cy="164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807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8933C-C77B-924B-B9A2-0813A38BD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415"/>
            <a:ext cx="10515600" cy="1325563"/>
          </a:xfrm>
        </p:spPr>
        <p:txBody>
          <a:bodyPr/>
          <a:lstStyle/>
          <a:p>
            <a:r>
              <a:rPr lang="en-US" dirty="0"/>
              <a:t>Registered Nurses (RN)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BE4AB52-3DEC-6F49-846E-1853B3C86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110648"/>
              </p:ext>
            </p:extLst>
          </p:nvPr>
        </p:nvGraphicFramePr>
        <p:xfrm>
          <a:off x="838200" y="1699924"/>
          <a:ext cx="10676464" cy="849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9116">
                  <a:extLst>
                    <a:ext uri="{9D8B030D-6E8A-4147-A177-3AD203B41FA5}">
                      <a16:colId xmlns:a16="http://schemas.microsoft.com/office/drawing/2014/main" val="3080078140"/>
                    </a:ext>
                  </a:extLst>
                </a:gridCol>
                <a:gridCol w="2669116">
                  <a:extLst>
                    <a:ext uri="{9D8B030D-6E8A-4147-A177-3AD203B41FA5}">
                      <a16:colId xmlns:a16="http://schemas.microsoft.com/office/drawing/2014/main" val="1808490847"/>
                    </a:ext>
                  </a:extLst>
                </a:gridCol>
                <a:gridCol w="2669116">
                  <a:extLst>
                    <a:ext uri="{9D8B030D-6E8A-4147-A177-3AD203B41FA5}">
                      <a16:colId xmlns:a16="http://schemas.microsoft.com/office/drawing/2014/main" val="4006501699"/>
                    </a:ext>
                  </a:extLst>
                </a:gridCol>
                <a:gridCol w="2669116">
                  <a:extLst>
                    <a:ext uri="{9D8B030D-6E8A-4147-A177-3AD203B41FA5}">
                      <a16:colId xmlns:a16="http://schemas.microsoft.com/office/drawing/2014/main" val="2444816511"/>
                    </a:ext>
                  </a:extLst>
                </a:gridCol>
              </a:tblGrid>
              <a:tr h="45098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Direct Patient Care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Non-Nursing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Indirect Patient Care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Administration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941899"/>
                  </a:ext>
                </a:extLst>
              </a:tr>
              <a:tr h="398329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2000" b="0" i="0" u="none" strike="noStrike" dirty="0">
                          <a:effectLst/>
                          <a:latin typeface="Courier" pitchFamily="2" charset="0"/>
                        </a:rPr>
                        <a:t>-1.58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2000" b="0" i="0" u="none" strike="noStrike" dirty="0">
                          <a:effectLst/>
                          <a:latin typeface="Courier" pitchFamily="2" charset="0"/>
                        </a:rPr>
                        <a:t>-1.38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2000" b="0" i="0" u="none" strike="noStrike" dirty="0">
                          <a:effectLst/>
                          <a:latin typeface="Courier" pitchFamily="2" charset="0"/>
                        </a:rPr>
                        <a:t>2.02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2000" b="0" i="0" u="none" strike="noStrike" dirty="0">
                          <a:effectLst/>
                          <a:latin typeface="Courier" pitchFamily="2" charset="0"/>
                        </a:rPr>
                        <a:t>1.39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6755013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493C9374-DE3D-DB4B-A4CE-C7DAAF505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292" y="2726268"/>
            <a:ext cx="8892993" cy="393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116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8933C-C77B-924B-B9A2-0813A38BD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Nurse Assistants (NA)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BE4AB52-3DEC-6F49-846E-1853B3C86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471253"/>
              </p:ext>
            </p:extLst>
          </p:nvPr>
        </p:nvGraphicFramePr>
        <p:xfrm>
          <a:off x="838200" y="1690688"/>
          <a:ext cx="10676464" cy="849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9116">
                  <a:extLst>
                    <a:ext uri="{9D8B030D-6E8A-4147-A177-3AD203B41FA5}">
                      <a16:colId xmlns:a16="http://schemas.microsoft.com/office/drawing/2014/main" val="3080078140"/>
                    </a:ext>
                  </a:extLst>
                </a:gridCol>
                <a:gridCol w="2669116">
                  <a:extLst>
                    <a:ext uri="{9D8B030D-6E8A-4147-A177-3AD203B41FA5}">
                      <a16:colId xmlns:a16="http://schemas.microsoft.com/office/drawing/2014/main" val="1808490847"/>
                    </a:ext>
                  </a:extLst>
                </a:gridCol>
                <a:gridCol w="2669116">
                  <a:extLst>
                    <a:ext uri="{9D8B030D-6E8A-4147-A177-3AD203B41FA5}">
                      <a16:colId xmlns:a16="http://schemas.microsoft.com/office/drawing/2014/main" val="4006501699"/>
                    </a:ext>
                  </a:extLst>
                </a:gridCol>
                <a:gridCol w="2669116">
                  <a:extLst>
                    <a:ext uri="{9D8B030D-6E8A-4147-A177-3AD203B41FA5}">
                      <a16:colId xmlns:a16="http://schemas.microsoft.com/office/drawing/2014/main" val="2444816511"/>
                    </a:ext>
                  </a:extLst>
                </a:gridCol>
              </a:tblGrid>
              <a:tr h="45098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Direct Patient Care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Non-Nursing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Indirect Patient Care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Administration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941899"/>
                  </a:ext>
                </a:extLst>
              </a:tr>
              <a:tr h="3983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Courier" pitchFamily="2" charset="0"/>
                        </a:rPr>
                        <a:t>-1.62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Courier" pitchFamily="2" charset="0"/>
                        </a:rPr>
                        <a:t>0.07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Courier" pitchFamily="2" charset="0"/>
                        </a:rPr>
                        <a:t>1.77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Courier" pitchFamily="2" charset="0"/>
                        </a:rPr>
                        <a:t>3.09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6755013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493C9374-DE3D-DB4B-A4CE-C7DAAF505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292" y="2726268"/>
            <a:ext cx="8892993" cy="393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380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696CCFF695D040A1B4AF49FC6FD808" ma:contentTypeVersion="4" ma:contentTypeDescription="Create a new document." ma:contentTypeScope="" ma:versionID="55374080bb8a963f07a6ca4b66d7b266">
  <xsd:schema xmlns:xsd="http://www.w3.org/2001/XMLSchema" xmlns:xs="http://www.w3.org/2001/XMLSchema" xmlns:p="http://schemas.microsoft.com/office/2006/metadata/properties" xmlns:ns2="c1366aeb-29c6-4637-9b90-7eec93119e75" xmlns:ns3="fefdf4d4-91e0-4f04-b5cb-47da1a47063f" targetNamespace="http://schemas.microsoft.com/office/2006/metadata/properties" ma:root="true" ma:fieldsID="fcf3867f892130e041ae1775af23de2d" ns2:_="" ns3:_="">
    <xsd:import namespace="c1366aeb-29c6-4637-9b90-7eec93119e75"/>
    <xsd:import namespace="fefdf4d4-91e0-4f04-b5cb-47da1a47063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366aeb-29c6-4637-9b90-7eec93119e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fdf4d4-91e0-4f04-b5cb-47da1a47063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1D750AA-A024-478D-B107-A48491F8B1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C0B3EBA-84D9-4EAF-9D0F-2D1ACB480D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1366aeb-29c6-4637-9b90-7eec93119e75"/>
    <ds:schemaRef ds:uri="fefdf4d4-91e0-4f04-b5cb-47da1a47063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79113A8-2C29-4FE2-B1D3-21F4BC957E33}">
  <ds:schemaRefs>
    <ds:schemaRef ds:uri="http://www.w3.org/XML/1998/namespace"/>
    <ds:schemaRef ds:uri="http://schemas.microsoft.com/office/2006/documentManagement/types"/>
    <ds:schemaRef ds:uri="c1366aeb-29c6-4637-9b90-7eec93119e75"/>
    <ds:schemaRef ds:uri="http://schemas.openxmlformats.org/package/2006/metadata/core-properties"/>
    <ds:schemaRef ds:uri="fefdf4d4-91e0-4f04-b5cb-47da1a47063f"/>
    <ds:schemaRef ds:uri="http://purl.org/dc/terms/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</vt:lpstr>
      <vt:lpstr>Office Theme</vt:lpstr>
      <vt:lpstr>Comparing time consumption between nurses that are using the old system and nurses that are using the new computerized system.  </vt:lpstr>
      <vt:lpstr>Testing the Difference Between Two Means of Independent Samples.</vt:lpstr>
      <vt:lpstr>Testing the Difference Between Two Means of Independent Samples. (cont’d)</vt:lpstr>
      <vt:lpstr>Registered Nurses (RN)</vt:lpstr>
      <vt:lpstr>Nurse Assistants (NA)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time consumption between nurses that are using the old system and nurses that are using the new computerized system.  </dc:title>
  <dc:creator>Simon Al Achkar</dc:creator>
  <cp:lastModifiedBy>Santhamohan Manivannan</cp:lastModifiedBy>
  <cp:revision>4</cp:revision>
  <dcterms:created xsi:type="dcterms:W3CDTF">2018-10-09T15:26:09Z</dcterms:created>
  <dcterms:modified xsi:type="dcterms:W3CDTF">2018-10-09T16:34:29Z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0x01010038696CCFF695D040A1B4AF49FC6FD808</vt:lpwstr>
  </property>
</Properties>
</file>