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63" r:id="rId5"/>
    <p:sldId id="259" r:id="rId6"/>
    <p:sldId id="266" r:id="rId7"/>
    <p:sldId id="260" r:id="rId8"/>
    <p:sldId id="269" r:id="rId9"/>
    <p:sldId id="277" r:id="rId10"/>
    <p:sldId id="278" r:id="rId11"/>
    <p:sldId id="279" r:id="rId12"/>
    <p:sldId id="276" r:id="rId13"/>
    <p:sldId id="273" r:id="rId14"/>
    <p:sldId id="280" r:id="rId15"/>
    <p:sldId id="281" r:id="rId16"/>
    <p:sldId id="28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andan\Documents\MSCDA5520\mscda5520class3onsep20\Elite%207B07E011A%20(2)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Admin\Downloads\Elite%207B07E011A%20(1)%20(1)%20-%20Copy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Elite%207B07E011A%20(1)%20(1)%20-%20Copy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Elite%207B07E011A%20(1)%20(1)%20-%20Copy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Total</a:t>
            </a:r>
            <a:r>
              <a:rPr lang="en-IN" baseline="0" dirty="0"/>
              <a:t> Demand Chart</a:t>
            </a:r>
            <a:endParaRPr lang="en-IN" dirty="0"/>
          </a:p>
        </c:rich>
      </c:tx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Sheet2!$D$5</c:f>
              <c:strCache>
                <c:ptCount val="1"/>
                <c:pt idx="0">
                  <c:v>Sports and Convertible </c:v>
                </c:pt>
              </c:strCache>
            </c:strRef>
          </c:tx>
          <c:spPr>
            <a:solidFill>
              <a:srgbClr val="4F81BD"/>
            </a:solidFill>
            <a:ln w="25400">
              <a:noFill/>
            </a:ln>
          </c:spPr>
          <c:invertIfNegative val="0"/>
          <c:cat>
            <c:strRef>
              <c:f>Sheet2!$E$4:$J$4</c:f>
              <c:strCache>
                <c:ptCount val="6"/>
                <c:pt idx="0">
                  <c:v>April</c:v>
                </c:pt>
                <c:pt idx="1">
                  <c:v>May </c:v>
                </c:pt>
                <c:pt idx="2">
                  <c:v>June </c:v>
                </c:pt>
                <c:pt idx="3">
                  <c:v>July</c:v>
                </c:pt>
                <c:pt idx="4">
                  <c:v>Aug</c:v>
                </c:pt>
                <c:pt idx="5">
                  <c:v>Sep</c:v>
                </c:pt>
              </c:strCache>
            </c:strRef>
          </c:cat>
          <c:val>
            <c:numRef>
              <c:f>Sheet2!$E$5:$J$5</c:f>
              <c:numCache>
                <c:formatCode>General</c:formatCode>
                <c:ptCount val="6"/>
                <c:pt idx="0">
                  <c:v>113</c:v>
                </c:pt>
                <c:pt idx="1">
                  <c:v>187</c:v>
                </c:pt>
                <c:pt idx="2">
                  <c:v>230</c:v>
                </c:pt>
                <c:pt idx="3">
                  <c:v>325</c:v>
                </c:pt>
                <c:pt idx="4">
                  <c:v>495</c:v>
                </c:pt>
                <c:pt idx="5">
                  <c:v>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8-4E31-AE2C-9CDD8165FA57}"/>
            </c:ext>
          </c:extLst>
        </c:ser>
        <c:ser>
          <c:idx val="1"/>
          <c:order val="1"/>
          <c:tx>
            <c:strRef>
              <c:f>Sheet2!$D$6</c:f>
              <c:strCache>
                <c:ptCount val="1"/>
                <c:pt idx="0">
                  <c:v>4 wheel drive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cat>
            <c:strRef>
              <c:f>Sheet2!$E$4:$J$4</c:f>
              <c:strCache>
                <c:ptCount val="6"/>
                <c:pt idx="0">
                  <c:v>April</c:v>
                </c:pt>
                <c:pt idx="1">
                  <c:v>May </c:v>
                </c:pt>
                <c:pt idx="2">
                  <c:v>June </c:v>
                </c:pt>
                <c:pt idx="3">
                  <c:v>July</c:v>
                </c:pt>
                <c:pt idx="4">
                  <c:v>Aug</c:v>
                </c:pt>
                <c:pt idx="5">
                  <c:v>Sep</c:v>
                </c:pt>
              </c:strCache>
            </c:strRef>
          </c:cat>
          <c:val>
            <c:numRef>
              <c:f>Sheet2!$E$6:$J$6</c:f>
              <c:numCache>
                <c:formatCode>General</c:formatCode>
                <c:ptCount val="6"/>
                <c:pt idx="0">
                  <c:v>30</c:v>
                </c:pt>
                <c:pt idx="1">
                  <c:v>30</c:v>
                </c:pt>
                <c:pt idx="2">
                  <c:v>34</c:v>
                </c:pt>
                <c:pt idx="3">
                  <c:v>83</c:v>
                </c:pt>
                <c:pt idx="4">
                  <c:v>75</c:v>
                </c:pt>
                <c:pt idx="5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98-4E31-AE2C-9CDD8165FA57}"/>
            </c:ext>
          </c:extLst>
        </c:ser>
        <c:ser>
          <c:idx val="2"/>
          <c:order val="2"/>
          <c:tx>
            <c:strRef>
              <c:f>Sheet2!$D$7</c:f>
              <c:strCache>
                <c:ptCount val="1"/>
                <c:pt idx="0">
                  <c:v>Exceptional </c:v>
                </c:pt>
              </c:strCache>
            </c:strRef>
          </c:tx>
          <c:spPr>
            <a:solidFill>
              <a:srgbClr val="9BBB59"/>
            </a:solidFill>
            <a:ln w="25400">
              <a:noFill/>
            </a:ln>
          </c:spPr>
          <c:invertIfNegative val="0"/>
          <c:cat>
            <c:strRef>
              <c:f>Sheet2!$E$4:$J$4</c:f>
              <c:strCache>
                <c:ptCount val="6"/>
                <c:pt idx="0">
                  <c:v>April</c:v>
                </c:pt>
                <c:pt idx="1">
                  <c:v>May </c:v>
                </c:pt>
                <c:pt idx="2">
                  <c:v>June </c:v>
                </c:pt>
                <c:pt idx="3">
                  <c:v>July</c:v>
                </c:pt>
                <c:pt idx="4">
                  <c:v>Aug</c:v>
                </c:pt>
                <c:pt idx="5">
                  <c:v>Sep</c:v>
                </c:pt>
              </c:strCache>
            </c:strRef>
          </c:cat>
          <c:val>
            <c:numRef>
              <c:f>Sheet2!$E$7:$J$7</c:f>
              <c:numCache>
                <c:formatCode>General</c:formatCode>
                <c:ptCount val="6"/>
                <c:pt idx="0">
                  <c:v>10</c:v>
                </c:pt>
                <c:pt idx="1">
                  <c:v>27</c:v>
                </c:pt>
                <c:pt idx="2">
                  <c:v>28</c:v>
                </c:pt>
                <c:pt idx="3">
                  <c:v>36</c:v>
                </c:pt>
                <c:pt idx="4">
                  <c:v>82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98-4E31-AE2C-9CDD8165FA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871488"/>
        <c:axId val="173873024"/>
      </c:barChart>
      <c:catAx>
        <c:axId val="17387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873024"/>
        <c:crosses val="autoZero"/>
        <c:auto val="1"/>
        <c:lblAlgn val="ctr"/>
        <c:lblOffset val="100"/>
        <c:noMultiLvlLbl val="0"/>
      </c:catAx>
      <c:valAx>
        <c:axId val="17387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87148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'7B07E011A'!$D$207:$D$241</c:f>
              <c:numCache>
                <c:formatCode>0.00</c:formatCode>
                <c:ptCount val="35"/>
                <c:pt idx="0">
                  <c:v>0</c:v>
                </c:pt>
                <c:pt idx="1">
                  <c:v>0.54644808743169404</c:v>
                </c:pt>
                <c:pt idx="2">
                  <c:v>3.278688524590164</c:v>
                </c:pt>
                <c:pt idx="3">
                  <c:v>0</c:v>
                </c:pt>
                <c:pt idx="4">
                  <c:v>8.1967213114754092</c:v>
                </c:pt>
                <c:pt idx="5">
                  <c:v>10.382513661202186</c:v>
                </c:pt>
                <c:pt idx="6">
                  <c:v>0</c:v>
                </c:pt>
                <c:pt idx="7">
                  <c:v>11.475409836065573</c:v>
                </c:pt>
                <c:pt idx="8">
                  <c:v>0</c:v>
                </c:pt>
                <c:pt idx="9">
                  <c:v>10.382513661202186</c:v>
                </c:pt>
                <c:pt idx="10">
                  <c:v>8.7431693989071047</c:v>
                </c:pt>
                <c:pt idx="11">
                  <c:v>0</c:v>
                </c:pt>
                <c:pt idx="12">
                  <c:v>8.1967213114754092</c:v>
                </c:pt>
                <c:pt idx="13">
                  <c:v>6.557377049180328</c:v>
                </c:pt>
                <c:pt idx="14">
                  <c:v>0</c:v>
                </c:pt>
                <c:pt idx="15">
                  <c:v>3.278688524590164</c:v>
                </c:pt>
                <c:pt idx="16">
                  <c:v>0</c:v>
                </c:pt>
                <c:pt idx="17">
                  <c:v>6.557377049180328</c:v>
                </c:pt>
                <c:pt idx="18">
                  <c:v>2.7322404371584699</c:v>
                </c:pt>
                <c:pt idx="19">
                  <c:v>0</c:v>
                </c:pt>
                <c:pt idx="20">
                  <c:v>2.7322404371584699</c:v>
                </c:pt>
                <c:pt idx="21">
                  <c:v>1.639344262295082</c:v>
                </c:pt>
                <c:pt idx="22">
                  <c:v>0</c:v>
                </c:pt>
                <c:pt idx="23">
                  <c:v>2.7322404371584699</c:v>
                </c:pt>
                <c:pt idx="24">
                  <c:v>0</c:v>
                </c:pt>
                <c:pt idx="25">
                  <c:v>3.8251366120218582</c:v>
                </c:pt>
                <c:pt idx="26">
                  <c:v>1.639344262295082</c:v>
                </c:pt>
                <c:pt idx="27">
                  <c:v>0</c:v>
                </c:pt>
                <c:pt idx="28">
                  <c:v>3.8251366120218582</c:v>
                </c:pt>
                <c:pt idx="29">
                  <c:v>2.7322404371584699</c:v>
                </c:pt>
                <c:pt idx="30">
                  <c:v>0</c:v>
                </c:pt>
                <c:pt idx="31">
                  <c:v>0.54644808743169404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2B-471C-920D-BC76A3CB51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243264"/>
        <c:axId val="51274112"/>
      </c:barChart>
      <c:catAx>
        <c:axId val="51243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1274112"/>
        <c:crosses val="autoZero"/>
        <c:auto val="1"/>
        <c:lblAlgn val="ctr"/>
        <c:lblOffset val="100"/>
        <c:noMultiLvlLbl val="0"/>
      </c:catAx>
      <c:valAx>
        <c:axId val="5127411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5124326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1710629921259867E-2"/>
          <c:y val="6.5289442986293383E-2"/>
          <c:w val="0.7397073490813646"/>
          <c:h val="0.79822506561679785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'7B07E011A'!$AB$208:$AB$213</c:f>
              <c:numCache>
                <c:formatCode>0.00</c:formatCode>
                <c:ptCount val="6"/>
                <c:pt idx="0">
                  <c:v>0</c:v>
                </c:pt>
                <c:pt idx="1">
                  <c:v>40.939597315436245</c:v>
                </c:pt>
                <c:pt idx="2">
                  <c:v>28.859060402684566</c:v>
                </c:pt>
                <c:pt idx="3">
                  <c:v>0</c:v>
                </c:pt>
                <c:pt idx="4">
                  <c:v>28.187919463087248</c:v>
                </c:pt>
                <c:pt idx="5">
                  <c:v>2.0134228187919461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F9-4AF0-B9ED-82962A1C82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682816"/>
        <c:axId val="65718528"/>
      </c:barChart>
      <c:catAx>
        <c:axId val="65682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5718528"/>
        <c:crosses val="autoZero"/>
        <c:auto val="1"/>
        <c:lblAlgn val="ctr"/>
        <c:lblOffset val="100"/>
        <c:noMultiLvlLbl val="0"/>
      </c:catAx>
      <c:valAx>
        <c:axId val="65718528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656828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'7B07E011A'!$AG$208:$AG$212</c:f>
              <c:numCache>
                <c:formatCode>0.00</c:formatCode>
                <c:ptCount val="5"/>
                <c:pt idx="0">
                  <c:v>0</c:v>
                </c:pt>
                <c:pt idx="1">
                  <c:v>44.53125</c:v>
                </c:pt>
                <c:pt idx="2">
                  <c:v>28.90625</c:v>
                </c:pt>
                <c:pt idx="3">
                  <c:v>0</c:v>
                </c:pt>
                <c:pt idx="4">
                  <c:v>26.5625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5F-4A22-B5AA-6A678EB47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077312"/>
        <c:axId val="65678336"/>
      </c:barChart>
      <c:catAx>
        <c:axId val="52077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5678336"/>
        <c:crosses val="autoZero"/>
        <c:auto val="1"/>
        <c:lblAlgn val="ctr"/>
        <c:lblOffset val="100"/>
        <c:noMultiLvlLbl val="0"/>
      </c:catAx>
      <c:valAx>
        <c:axId val="65678336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5207731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0.01121</cdr:x>
      <cdr:y>0.29436</cdr:y>
    </cdr:from>
    <cdr:to>
      <cdr:x>0.03362</cdr:x>
      <cdr:y>0.70981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5725" y="1343025"/>
          <a:ext cx="171450" cy="1895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0.37428</cdr:x>
      <cdr:y>0.96451</cdr:y>
    </cdr:from>
    <cdr:to>
      <cdr:x>0.57474</cdr:x>
      <cdr:y>0.99582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076575" y="4400550"/>
          <a:ext cx="1647825" cy="1428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B39E-31F6-444A-99F5-8AF6C3442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5961" y="2232926"/>
            <a:ext cx="7654717" cy="1374870"/>
          </a:xfrm>
        </p:spPr>
        <p:txBody>
          <a:bodyPr>
            <a:normAutofit/>
          </a:bodyPr>
          <a:lstStyle/>
          <a:p>
            <a:r>
              <a:rPr lang="en-IN" sz="6600" dirty="0">
                <a:latin typeface="Bahnschrift SemiLight" panose="020B0502040204020203" pitchFamily="34" charset="0"/>
              </a:rPr>
              <a:t>ELITE RENT-A-CAR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F8374-0A84-41A5-A9AD-E9488D1D7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8718" y="4004344"/>
            <a:ext cx="2552630" cy="2822713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 BY –</a:t>
            </a:r>
          </a:p>
          <a:p>
            <a:pPr lvl="1" algn="l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BHAGYA SHREE</a:t>
            </a:r>
          </a:p>
          <a:p>
            <a:pPr lvl="1" algn="l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NAWAZ HUSSAIN</a:t>
            </a:r>
          </a:p>
          <a:p>
            <a:pPr lvl="1" algn="l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RAVNEET OBEROI</a:t>
            </a:r>
          </a:p>
          <a:p>
            <a:pPr lvl="1" algn="l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RISHAB GUPTA</a:t>
            </a:r>
          </a:p>
          <a:p>
            <a:pPr lvl="1" algn="l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VINAY GOVIND</a:t>
            </a:r>
          </a:p>
          <a:p>
            <a:pPr lvl="1" algn="l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9AFEF-4E1D-425E-9CE0-39B16245B488}"/>
              </a:ext>
            </a:extLst>
          </p:cNvPr>
          <p:cNvSpPr txBox="1"/>
          <p:nvPr/>
        </p:nvSpPr>
        <p:spPr>
          <a:xfrm>
            <a:off x="4704522" y="1836378"/>
            <a:ext cx="306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MSCDA 5510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4652F-1A29-4D41-B815-3E43AE636888}"/>
              </a:ext>
            </a:extLst>
          </p:cNvPr>
          <p:cNvSpPr txBox="1"/>
          <p:nvPr/>
        </p:nvSpPr>
        <p:spPr>
          <a:xfrm>
            <a:off x="-13296" y="4490436"/>
            <a:ext cx="15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229691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Optimal no of cars in Sports and convertible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increase in demand </a:t>
            </a:r>
            <a:r>
              <a:rPr lang="en-IN" dirty="0" err="1"/>
              <a:t>bieng</a:t>
            </a:r>
            <a:r>
              <a:rPr lang="en-IN" dirty="0"/>
              <a:t> 60% we calculated the mean and median to be 13.39 and 7.54 respectively.</a:t>
            </a:r>
          </a:p>
          <a:p>
            <a:r>
              <a:rPr lang="en-IN" dirty="0"/>
              <a:t>If we consider  purchasing al l cars required for this category , them</a:t>
            </a:r>
          </a:p>
          <a:p>
            <a:pPr lvl="1"/>
            <a:r>
              <a:rPr lang="en-IN" dirty="0"/>
              <a:t>0 =12000 *P – 1980 *(1-P) =&gt; P = 0.165</a:t>
            </a:r>
          </a:p>
          <a:p>
            <a:pPr lvl="1"/>
            <a:r>
              <a:rPr lang="en-IN" dirty="0"/>
              <a:t>Calculating the  Z score for 0.165 , it is 0.97</a:t>
            </a:r>
          </a:p>
          <a:p>
            <a:pPr lvl="1"/>
            <a:r>
              <a:rPr lang="en-IN" dirty="0"/>
              <a:t>Hence 0.97 = (X- 13.39)/(7.54) =&gt; X =20.71~21</a:t>
            </a:r>
          </a:p>
          <a:p>
            <a:r>
              <a:rPr lang="en-IN" dirty="0"/>
              <a:t>Similarly we have found out that the optimal no of the cars whether  leased  , bought or  short-term leased would remain 21.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Optimal no of cars in 4 wheel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increase in demand being 60% we calculated the mean and median to be 2.49 and 1.74 respectively.</a:t>
            </a:r>
          </a:p>
          <a:p>
            <a:r>
              <a:rPr lang="en-IN" dirty="0"/>
              <a:t>If we consider  purchasing al l cars required for this category , them</a:t>
            </a:r>
          </a:p>
          <a:p>
            <a:pPr lvl="1"/>
            <a:r>
              <a:rPr lang="en-IN" dirty="0"/>
              <a:t>0 =16500 *P – 2430 *(1-P) =&gt; P = 0.147</a:t>
            </a:r>
          </a:p>
          <a:p>
            <a:pPr lvl="1"/>
            <a:r>
              <a:rPr lang="en-IN" dirty="0"/>
              <a:t>Calculating the  Z score for 0.147 , it is 1.05</a:t>
            </a:r>
          </a:p>
          <a:p>
            <a:pPr lvl="1"/>
            <a:r>
              <a:rPr lang="en-IN" dirty="0"/>
              <a:t>Hence 1.05 = (X- 2.49)/(1.74) =&gt; X =4.32 ~5</a:t>
            </a:r>
          </a:p>
          <a:p>
            <a:r>
              <a:rPr lang="en-IN" dirty="0"/>
              <a:t>Similarly we have found out that the optimal no of the cars whether  leased  , bought or  short-term leased would remain 5.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7512"/>
          </a:xfrm>
        </p:spPr>
        <p:txBody>
          <a:bodyPr/>
          <a:lstStyle/>
          <a:p>
            <a:r>
              <a:rPr lang="en-IN" dirty="0"/>
              <a:t>Dividing Fleet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79613" y="1441622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51245" y="1899586"/>
            <a:ext cx="428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No </a:t>
            </a:r>
          </a:p>
          <a:p>
            <a:endParaRPr lang="en-IN" sz="2000" b="1" dirty="0"/>
          </a:p>
          <a:p>
            <a:r>
              <a:rPr lang="en-IN" sz="2000" b="1" dirty="0"/>
              <a:t>of </a:t>
            </a:r>
          </a:p>
          <a:p>
            <a:r>
              <a:rPr lang="en-IN" sz="2000" b="1" dirty="0"/>
              <a:t> Day</a:t>
            </a:r>
          </a:p>
          <a:p>
            <a:r>
              <a:rPr lang="en-IN" sz="2000" b="1" dirty="0"/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6487" y="5494884"/>
            <a:ext cx="9619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Inferences drawn from the graph :</a:t>
            </a:r>
          </a:p>
          <a:p>
            <a:r>
              <a:rPr lang="en-IN" dirty="0"/>
              <a:t>     The demand of Sports and Convertible usage was higher in comparison to other </a:t>
            </a:r>
            <a:r>
              <a:rPr lang="en-IN" dirty="0" err="1"/>
              <a:t>catergories</a:t>
            </a:r>
            <a:r>
              <a:rPr lang="en-IN" dirty="0"/>
              <a:t>.</a:t>
            </a:r>
          </a:p>
          <a:p>
            <a:r>
              <a:rPr lang="en-IN" dirty="0"/>
              <a:t>The Demand during July and August seemed to be higher than other months </a:t>
            </a:r>
          </a:p>
        </p:txBody>
      </p:sp>
    </p:spTree>
    <p:extLst>
      <p:ext uri="{BB962C8B-B14F-4D97-AF65-F5344CB8AC3E}">
        <p14:creationId xmlns:p14="http://schemas.microsoft.com/office/powerpoint/2010/main" val="373451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557" y="533493"/>
            <a:ext cx="8911687" cy="883414"/>
          </a:xfrm>
        </p:spPr>
        <p:txBody>
          <a:bodyPr>
            <a:normAutofit/>
          </a:bodyPr>
          <a:lstStyle/>
          <a:p>
            <a:r>
              <a:rPr lang="en-IN" sz="3200" dirty="0"/>
              <a:t>Key Extract from the Case for Dividing Fleet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372" y="1194486"/>
            <a:ext cx="9340055" cy="4983892"/>
          </a:xfrm>
        </p:spPr>
        <p:txBody>
          <a:bodyPr>
            <a:normAutofit/>
          </a:bodyPr>
          <a:lstStyle/>
          <a:p>
            <a:pPr marL="0" lvl="1">
              <a:buFont typeface="Wingdings" panose="05000000000000000000" pitchFamily="2" charset="2"/>
              <a:buChar char="Ø"/>
            </a:pPr>
            <a:endParaRPr lang="en-CA" dirty="0">
              <a:solidFill>
                <a:schemeClr val="tx1"/>
              </a:solidFill>
            </a:endParaRPr>
          </a:p>
          <a:p>
            <a:pPr marL="0" lvl="1"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</a:rPr>
              <a:t>Elite prefers to purchase cars rather than leasing</a:t>
            </a:r>
          </a:p>
          <a:p>
            <a:pPr marL="0" lvl="1"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</a:rPr>
              <a:t>Financing for Four Wheel Drive is not flexible, so Elite usually go with 18-24 months lease. </a:t>
            </a:r>
          </a:p>
          <a:p>
            <a:pPr marL="0" lvl="1"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</a:rPr>
              <a:t>2 Million budget is for purchasing in two categories: S&amp;C and Exceptional</a:t>
            </a:r>
          </a:p>
          <a:p>
            <a:pPr marL="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285750" lvl="1"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</a:rPr>
              <a:t>Purchased cars can be sold anytime when they hit 15000km or 18 months</a:t>
            </a:r>
          </a:p>
          <a:p>
            <a:pPr marL="0" lvl="1"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</a:rPr>
              <a:t>Company can make more profit for 18-24 months lease as it can cover two busy season 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600" b="1" i="1" dirty="0"/>
              <a:t>Note:</a:t>
            </a:r>
            <a:r>
              <a:rPr lang="en-CA" sz="1600" b="1" i="1" dirty="0"/>
              <a:t>   </a:t>
            </a:r>
          </a:p>
          <a:p>
            <a:pPr marL="0" indent="0">
              <a:buNone/>
            </a:pPr>
            <a:r>
              <a:rPr lang="en-CA" sz="1600" b="1" i="1" dirty="0"/>
              <a:t> Profit will be higher if </a:t>
            </a:r>
          </a:p>
          <a:p>
            <a:pPr marL="0" indent="0">
              <a:buNone/>
            </a:pPr>
            <a:r>
              <a:rPr lang="en-CA" sz="1600" b="1" i="1" dirty="0"/>
              <a:t>      Company can sell purchased car anytime it hits 15000Km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CA" b="1" i="1" dirty="0"/>
              <a:t>The category which is high in demand should be given weightage to purchase because if they are leased , they might go over 15000Km and Elite would not be able to get of the lease.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89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Demand prediction for Sports &amp; Convertible for 2006 summer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X-axis = number of cars rented in a day , Y-axis = frequency in %</a:t>
            </a:r>
          </a:p>
          <a:p>
            <a:pPr>
              <a:buNone/>
            </a:pPr>
            <a:r>
              <a:rPr lang="en-IN" dirty="0"/>
              <a:t> 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704011" y="2690949"/>
          <a:ext cx="8438606" cy="3853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Demand prediction for 4-WD 2006 summer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X-axis = number of cars rented in a day , Y-axis = frequency in %</a:t>
            </a:r>
          </a:p>
          <a:p>
            <a:endParaRPr lang="en-IN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3056709" y="2638696"/>
          <a:ext cx="6975565" cy="360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Demand Prediction for Exceptional 2006 summer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X-axis = number of cars rented in a day , Y-axis = frequency in %</a:t>
            </a:r>
          </a:p>
          <a:p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808514" y="2782389"/>
          <a:ext cx="7315200" cy="3396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 of Fleet size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015238"/>
              </p:ext>
            </p:extLst>
          </p:nvPr>
        </p:nvGraphicFramePr>
        <p:xfrm>
          <a:off x="1584196" y="1359243"/>
          <a:ext cx="89154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161929065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412386187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59320943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520948475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119057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aseline="0" dirty="0"/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Long term Leased</a:t>
                      </a:r>
                      <a:r>
                        <a:rPr lang="en-CA" baseline="0" dirty="0"/>
                        <a:t> cars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Short term leased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Total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14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S&amp;C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Four</a:t>
                      </a:r>
                      <a:r>
                        <a:rPr lang="en-CA" baseline="0" dirty="0"/>
                        <a:t> Wheel Drive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Finance</a:t>
                      </a:r>
                      <a:r>
                        <a:rPr lang="en-CA" baseline="0" dirty="0"/>
                        <a:t> is not flexible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6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40312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19440" y="3196280"/>
            <a:ext cx="967581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Lets assume that we have total fleet size of </a:t>
            </a:r>
            <a:r>
              <a:rPr lang="en-IN" b="1" dirty="0"/>
              <a:t>43</a:t>
            </a:r>
          </a:p>
          <a:p>
            <a:endParaRPr lang="en-IN" dirty="0"/>
          </a:p>
          <a:p>
            <a:r>
              <a:rPr lang="en-IN" dirty="0"/>
              <a:t>Total Purchase amount 2 million utilization for two category</a:t>
            </a:r>
          </a:p>
          <a:p>
            <a:r>
              <a:rPr lang="en-IN" dirty="0"/>
              <a:t>Sports and Convertible :21 * 40000 = 840000</a:t>
            </a:r>
          </a:p>
          <a:p>
            <a:r>
              <a:rPr lang="en-IN" dirty="0"/>
              <a:t>Exceptional  :                  3* 2000000 = 600000</a:t>
            </a:r>
          </a:p>
          <a:p>
            <a:r>
              <a:rPr lang="en-IN" dirty="0"/>
              <a:t>Four Wheel Drive :          Since Finance is not flexible for this category</a:t>
            </a:r>
          </a:p>
          <a:p>
            <a:r>
              <a:rPr lang="en-IN" dirty="0"/>
              <a:t>      Total  = 1440000 =</a:t>
            </a:r>
            <a:r>
              <a:rPr lang="en-IN" b="1" dirty="0"/>
              <a:t>1.44 million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highlight>
                <a:srgbClr val="F88888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i="1" dirty="0">
                <a:highlight>
                  <a:srgbClr val="F88888"/>
                </a:highlight>
              </a:rPr>
              <a:t>The demand will be fully met and all the cars will have optimum utilization.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i="1" dirty="0">
                <a:highlight>
                  <a:srgbClr val="F88888"/>
                </a:highlight>
              </a:rPr>
              <a:t>Elite’s motto of ‘Not returning a single customer back’ will be achieved.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i="1" dirty="0">
                <a:highlight>
                  <a:srgbClr val="F88888"/>
                </a:highlight>
              </a:rPr>
              <a:t>Company has utilized the budget allotted in the best possible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i="1" dirty="0">
                <a:highlight>
                  <a:srgbClr val="F88888"/>
                </a:highlight>
              </a:rPr>
              <a:t>Buffer amount can be used for purchasing sports and convertible variant car –during the season as need permits.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99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4398C2-640D-4AFD-894F-DD9EB8532E32}"/>
              </a:ext>
            </a:extLst>
          </p:cNvPr>
          <p:cNvSpPr txBox="1"/>
          <p:nvPr/>
        </p:nvSpPr>
        <p:spPr>
          <a:xfrm>
            <a:off x="3259675" y="546205"/>
            <a:ext cx="6771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  <a:cs typeface="Aldhabi" panose="020B0604020202020204" pitchFamily="2" charset="-78"/>
              </a:rPr>
              <a:t>Case Facts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04676"/>
              </p:ext>
            </p:extLst>
          </p:nvPr>
        </p:nvGraphicFramePr>
        <p:xfrm>
          <a:off x="1249404" y="2531991"/>
          <a:ext cx="9278550" cy="195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710">
                  <a:extLst>
                    <a:ext uri="{9D8B030D-6E8A-4147-A177-3AD203B41FA5}">
                      <a16:colId xmlns:a16="http://schemas.microsoft.com/office/drawing/2014/main" val="1741601506"/>
                    </a:ext>
                  </a:extLst>
                </a:gridCol>
                <a:gridCol w="1855710">
                  <a:extLst>
                    <a:ext uri="{9D8B030D-6E8A-4147-A177-3AD203B41FA5}">
                      <a16:colId xmlns:a16="http://schemas.microsoft.com/office/drawing/2014/main" val="3657094786"/>
                    </a:ext>
                  </a:extLst>
                </a:gridCol>
                <a:gridCol w="1855710">
                  <a:extLst>
                    <a:ext uri="{9D8B030D-6E8A-4147-A177-3AD203B41FA5}">
                      <a16:colId xmlns:a16="http://schemas.microsoft.com/office/drawing/2014/main" val="819902481"/>
                    </a:ext>
                  </a:extLst>
                </a:gridCol>
                <a:gridCol w="1855710">
                  <a:extLst>
                    <a:ext uri="{9D8B030D-6E8A-4147-A177-3AD203B41FA5}">
                      <a16:colId xmlns:a16="http://schemas.microsoft.com/office/drawing/2014/main" val="1072172924"/>
                    </a:ext>
                  </a:extLst>
                </a:gridCol>
                <a:gridCol w="1855710">
                  <a:extLst>
                    <a:ext uri="{9D8B030D-6E8A-4147-A177-3AD203B41FA5}">
                      <a16:colId xmlns:a16="http://schemas.microsoft.com/office/drawing/2014/main" val="3175909559"/>
                    </a:ext>
                  </a:extLst>
                </a:gridCol>
              </a:tblGrid>
              <a:tr h="3534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sz="1600" b="1" dirty="0"/>
                        <a:t>Category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CA" sz="1600" b="1" dirty="0" err="1"/>
                        <a:t>Avg</a:t>
                      </a:r>
                      <a:r>
                        <a:rPr lang="en-CA" sz="1600" b="1" dirty="0"/>
                        <a:t> Cost to Own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sz="1600" b="1" dirty="0" err="1"/>
                        <a:t>Avg</a:t>
                      </a:r>
                      <a:r>
                        <a:rPr lang="en-CA" sz="1600" b="1" dirty="0"/>
                        <a:t> Long Term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sz="1600" b="1" dirty="0"/>
                        <a:t>(18-24 months)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CA" sz="1600" b="1" dirty="0" err="1"/>
                        <a:t>Avg</a:t>
                      </a:r>
                      <a:r>
                        <a:rPr lang="en-CA" sz="1600" b="1" dirty="0"/>
                        <a:t> Short Term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CA" sz="1600" b="1" dirty="0"/>
                        <a:t>(&lt; 12 months)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CA" sz="1600" b="1" dirty="0"/>
                        <a:t>Insurance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323795747"/>
                  </a:ext>
                </a:extLst>
              </a:tr>
              <a:tr h="353484">
                <a:tc>
                  <a:txBody>
                    <a:bodyPr/>
                    <a:lstStyle/>
                    <a:p>
                      <a:pPr marL="457200" lvl="0" indent="-459740" rtl="0">
                        <a:spcBef>
                          <a:spcPts val="0"/>
                        </a:spcBef>
                        <a:buClr>
                          <a:schemeClr val="accent1"/>
                        </a:buClr>
                        <a:buSzPct val="100000"/>
                        <a:buFont typeface="Noto Sans Symbols"/>
                        <a:buNone/>
                      </a:pPr>
                      <a:r>
                        <a:rPr lang="en-CA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Sports &amp; Convertible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CA" sz="1800" dirty="0"/>
                        <a:t>€40,000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CA" sz="1800" dirty="0"/>
                        <a:t>€450/month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CA" sz="1800"/>
                        <a:t>€1000/month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CA" sz="1800"/>
                        <a:t>€150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882821819"/>
                  </a:ext>
                </a:extLst>
              </a:tr>
              <a:tr h="353484">
                <a:tc>
                  <a:txBody>
                    <a:bodyPr/>
                    <a:lstStyle/>
                    <a:p>
                      <a:pPr marL="457200" lvl="0" indent="-45974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None/>
                      </a:pPr>
                      <a:r>
                        <a:rPr lang="en-CA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Four Wheel Drive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CA" sz="1800" dirty="0"/>
                        <a:t>€60,000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€600/month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CA" sz="1800" dirty="0"/>
                        <a:t>€1000/month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€200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01981561"/>
                  </a:ext>
                </a:extLst>
              </a:tr>
              <a:tr h="353484">
                <a:tc>
                  <a:txBody>
                    <a:bodyPr/>
                    <a:lstStyle/>
                    <a:p>
                      <a:pPr marL="457200" lvl="0" indent="-45974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None/>
                      </a:pPr>
                      <a:r>
                        <a:rPr lang="en-CA" sz="18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Exceptional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CA" sz="1800" dirty="0"/>
                        <a:t>€200,000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€2000/month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CA" sz="1800" dirty="0"/>
                        <a:t>€3000/month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€400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70378034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82810" y="5069528"/>
            <a:ext cx="8410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68300" defTabSz="914400">
              <a:buClr>
                <a:schemeClr val="dk1"/>
              </a:buClr>
              <a:buSzPct val="100000"/>
              <a:buFont typeface="Calibri"/>
              <a:buChar char="▶"/>
              <a:defRPr/>
            </a:pPr>
            <a:r>
              <a:rPr lang="en-CA" dirty="0">
                <a:sym typeface="Calibri"/>
              </a:rPr>
              <a:t>Considering Amortization of 2% per month for a owned vehicle.</a:t>
            </a:r>
          </a:p>
          <a:p>
            <a:pPr marL="457200" lvl="0" indent="-368300" defTabSz="914400">
              <a:buClr>
                <a:schemeClr val="dk1"/>
              </a:buClr>
              <a:buSzPct val="100000"/>
              <a:buFont typeface="Calibri"/>
              <a:buChar char="▶"/>
              <a:defRPr/>
            </a:pPr>
            <a:r>
              <a:rPr lang="en-CA" dirty="0">
                <a:sym typeface="Calibri"/>
              </a:rPr>
              <a:t> Maintenance of  </a:t>
            </a:r>
            <a:r>
              <a:rPr lang="en-CA" dirty="0">
                <a:sym typeface="Trebuchet MS"/>
              </a:rPr>
              <a:t>€</a:t>
            </a:r>
            <a:r>
              <a:rPr lang="en-CA" dirty="0">
                <a:sym typeface="Calibri"/>
              </a:rPr>
              <a:t>30 per month for each car. </a:t>
            </a:r>
          </a:p>
          <a:p>
            <a:pPr marL="88900" lvl="0" defTabSz="914400">
              <a:buClr>
                <a:schemeClr val="dk1"/>
              </a:buClr>
              <a:buSzPct val="100000"/>
              <a:defRPr/>
            </a:pPr>
            <a:endParaRPr lang="en-CA" kern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2810" y="1787611"/>
            <a:ext cx="604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Case Extracts considered for Break Even analysis</a:t>
            </a:r>
          </a:p>
        </p:txBody>
      </p:sp>
    </p:spTree>
    <p:extLst>
      <p:ext uri="{BB962C8B-B14F-4D97-AF65-F5344CB8AC3E}">
        <p14:creationId xmlns:p14="http://schemas.microsoft.com/office/powerpoint/2010/main" val="276173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2F0A7A-8FD8-413C-846A-9A9CD0E1C481}"/>
              </a:ext>
            </a:extLst>
          </p:cNvPr>
          <p:cNvSpPr txBox="1"/>
          <p:nvPr/>
        </p:nvSpPr>
        <p:spPr>
          <a:xfrm>
            <a:off x="3498574" y="463826"/>
            <a:ext cx="5658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  <a:cs typeface="Aldhabi" panose="020B0604020202020204" pitchFamily="2" charset="-78"/>
              </a:rPr>
              <a:t>SPORTS &amp; CONVERTIBLE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966513-C44A-4B71-9500-CCE189A03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168367"/>
              </p:ext>
            </p:extLst>
          </p:nvPr>
        </p:nvGraphicFramePr>
        <p:xfrm>
          <a:off x="2199860" y="1988685"/>
          <a:ext cx="8256105" cy="440548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39074">
                  <a:extLst>
                    <a:ext uri="{9D8B030D-6E8A-4147-A177-3AD203B41FA5}">
                      <a16:colId xmlns:a16="http://schemas.microsoft.com/office/drawing/2014/main" val="3513208423"/>
                    </a:ext>
                  </a:extLst>
                </a:gridCol>
                <a:gridCol w="1511903">
                  <a:extLst>
                    <a:ext uri="{9D8B030D-6E8A-4147-A177-3AD203B41FA5}">
                      <a16:colId xmlns:a16="http://schemas.microsoft.com/office/drawing/2014/main" val="998282281"/>
                    </a:ext>
                  </a:extLst>
                </a:gridCol>
                <a:gridCol w="2405508">
                  <a:extLst>
                    <a:ext uri="{9D8B030D-6E8A-4147-A177-3AD203B41FA5}">
                      <a16:colId xmlns:a16="http://schemas.microsoft.com/office/drawing/2014/main" val="2643208137"/>
                    </a:ext>
                  </a:extLst>
                </a:gridCol>
                <a:gridCol w="1299810">
                  <a:extLst>
                    <a:ext uri="{9D8B030D-6E8A-4147-A177-3AD203B41FA5}">
                      <a16:colId xmlns:a16="http://schemas.microsoft.com/office/drawing/2014/main" val="3055175839"/>
                    </a:ext>
                  </a:extLst>
                </a:gridCol>
                <a:gridCol w="1299810">
                  <a:extLst>
                    <a:ext uri="{9D8B030D-6E8A-4147-A177-3AD203B41FA5}">
                      <a16:colId xmlns:a16="http://schemas.microsoft.com/office/drawing/2014/main" val="2029141141"/>
                    </a:ext>
                  </a:extLst>
                </a:gridCol>
              </a:tblGrid>
              <a:tr h="925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/>
                        <a:t>Sports and Convertible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CA" sz="1800" b="1" dirty="0"/>
                        <a:t>Purchase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CA" sz="1800" b="1" dirty="0"/>
                        <a:t>Lease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CA" sz="1800" b="1" dirty="0"/>
                        <a:t> (18-24 months)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CA" sz="1800" b="1" dirty="0"/>
                        <a:t>Lease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CA" sz="1800" b="1" dirty="0"/>
                        <a:t>(&lt; 12 months)</a:t>
                      </a:r>
                    </a:p>
                  </a:txBody>
                  <a:tcPr marL="91450" marR="91450" marT="45725" marB="45725" anchor="ctr"/>
                </a:tc>
                <a:tc row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CA" sz="1800" dirty="0"/>
                        <a:t>Average</a:t>
                      </a:r>
                      <a:r>
                        <a:rPr lang="en-CA" sz="1800" baseline="0" dirty="0"/>
                        <a:t> Rental Rate</a:t>
                      </a:r>
                      <a:r>
                        <a:rPr lang="en-CA" sz="1800" dirty="0"/>
                        <a:t>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400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333511488"/>
                  </a:ext>
                </a:extLst>
              </a:tr>
              <a:tr h="46258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Cost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800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450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1000</a:t>
                      </a: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endParaRPr lang="en-CA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62673360"/>
                  </a:ext>
                </a:extLst>
              </a:tr>
              <a:tr h="46258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Insurance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150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150</a:t>
                      </a: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endParaRPr lang="en-CA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791055720"/>
                  </a:ext>
                </a:extLst>
              </a:tr>
              <a:tr h="5217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Maintenance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30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endParaRPr lang="en-CA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883932551"/>
                  </a:ext>
                </a:extLst>
              </a:tr>
              <a:tr h="3730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Overhead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1000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1000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1000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CA" sz="1800" dirty="0"/>
                    </a:p>
                  </a:txBody>
                  <a:tcPr marL="91450" marR="91450" marT="45725" marB="45725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73958"/>
                  </a:ext>
                </a:extLst>
              </a:tr>
              <a:tr h="3730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Total Cost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1980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1630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2180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endParaRPr lang="en-CA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909112907"/>
                  </a:ext>
                </a:extLst>
              </a:tr>
              <a:tr h="639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dirty="0"/>
                        <a:t>Days/month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dirty="0"/>
                        <a:t>4.95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dirty="0"/>
                        <a:t>4.07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dirty="0"/>
                        <a:t>5.45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sz="1800" b="1" dirty="0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250078"/>
                  </a:ext>
                </a:extLst>
              </a:tr>
              <a:tr h="64766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dirty="0"/>
                        <a:t>Approximate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dirty="0"/>
                        <a:t>5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dirty="0"/>
                        <a:t>5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dirty="0"/>
                        <a:t>6 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sz="1800" b="1" dirty="0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24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64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5890A-7BAC-4F0C-A5C2-C9652BA50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" b="1"/>
          <a:stretch/>
        </p:blipFill>
        <p:spPr>
          <a:xfrm>
            <a:off x="643467" y="3429000"/>
            <a:ext cx="4033411" cy="278553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6D6A34F-0058-46A9-B333-B73138041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2" b="1"/>
          <a:stretch/>
        </p:blipFill>
        <p:spPr>
          <a:xfrm>
            <a:off x="3989436" y="643466"/>
            <a:ext cx="4033411" cy="278553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D27587F-DA8C-4232-94F7-A0438E21DB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2" b="1"/>
          <a:stretch/>
        </p:blipFill>
        <p:spPr>
          <a:xfrm>
            <a:off x="7511984" y="3429000"/>
            <a:ext cx="4033411" cy="27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6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875F30-D636-4E19-BEFE-B81D187FC1F0}"/>
              </a:ext>
            </a:extLst>
          </p:cNvPr>
          <p:cNvSpPr txBox="1"/>
          <p:nvPr/>
        </p:nvSpPr>
        <p:spPr>
          <a:xfrm>
            <a:off x="3843130" y="463824"/>
            <a:ext cx="45057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  <a:cs typeface="Aldhabi" panose="020B0604020202020204" pitchFamily="2" charset="-78"/>
              </a:rPr>
              <a:t>4</a:t>
            </a:r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  <a:cs typeface="Aldhabi" panose="020B0604020202020204" pitchFamily="2" charset="-78"/>
              </a:rPr>
              <a:t> WHEEL DRIVE</a:t>
            </a:r>
          </a:p>
        </p:txBody>
      </p:sp>
      <p:graphicFrame>
        <p:nvGraphicFramePr>
          <p:cNvPr id="5" name="Shape 197">
            <a:extLst>
              <a:ext uri="{FF2B5EF4-FFF2-40B4-BE49-F238E27FC236}">
                <a16:creationId xmlns:a16="http://schemas.microsoft.com/office/drawing/2014/main" id="{3592E89B-D4D6-4F91-B6BF-1E8F36EB7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3974884"/>
              </p:ext>
            </p:extLst>
          </p:nvPr>
        </p:nvGraphicFramePr>
        <p:xfrm>
          <a:off x="1919417" y="1432667"/>
          <a:ext cx="8648850" cy="438661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4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1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1020">
                  <a:extLst>
                    <a:ext uri="{9D8B030D-6E8A-4147-A177-3AD203B41FA5}">
                      <a16:colId xmlns:a16="http://schemas.microsoft.com/office/drawing/2014/main" val="35560501"/>
                    </a:ext>
                  </a:extLst>
                </a:gridCol>
              </a:tblGrid>
              <a:tr h="869676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800" b="1" u="none" strike="noStrike" cap="none" dirty="0"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/>
                        <a:t>4 wheel drive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CA" sz="1800" b="1" dirty="0"/>
                        <a:t>Purchase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CA" sz="1800" b="1" dirty="0"/>
                        <a:t>Lease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CA" sz="1800" b="1" dirty="0"/>
                        <a:t>(18-24 months)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CA" sz="1800" b="1" dirty="0"/>
                        <a:t>Lease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CA" sz="1800" b="1" dirty="0"/>
                        <a:t> (&lt; 12 months)</a:t>
                      </a:r>
                    </a:p>
                  </a:txBody>
                  <a:tcPr marL="91450" marR="91450" marT="45725" marB="45725" anchor="ctr"/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  <a:r>
                        <a:rPr lang="en-CA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Rental Rate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baseline="0" dirty="0"/>
                        <a:t>550</a:t>
                      </a:r>
                      <a:endParaRPr lang="en-CA" sz="1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Cost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1200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1000</a:t>
                      </a: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endParaRPr lang="en-CA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8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Insurance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200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200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200</a:t>
                      </a: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endParaRPr lang="en-CA"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7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Maintenance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30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endParaRPr lang="en-CA"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389">
                <a:tc>
                  <a:txBody>
                    <a:bodyPr/>
                    <a:lstStyle/>
                    <a:p>
                      <a:pPr marL="0" marR="0" lvl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Overhead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CA" sz="1800" dirty="0"/>
                    </a:p>
                  </a:txBody>
                  <a:tcPr marL="91450" marR="91450" marT="45725" marB="45725">
                    <a:solidFill>
                      <a:srgbClr val="A2C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3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Total Cost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2430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1830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2230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endParaRPr lang="en-CA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7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dirty="0"/>
                        <a:t>Days/month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CA" sz="1800" b="1" dirty="0"/>
                        <a:t>4.41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 sz="1800" b="1" dirty="0"/>
                        <a:t>3.32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 sz="1800" b="1" dirty="0"/>
                        <a:t>4.05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-CA" sz="1800" b="1" dirty="0"/>
                    </a:p>
                  </a:txBody>
                  <a:tcPr marL="91450" marR="91450" marT="45725" marB="45725"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87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dirty="0"/>
                        <a:t>Approximate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 sz="1800" b="1" dirty="0"/>
                        <a:t>5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 sz="1800" b="1" dirty="0"/>
                        <a:t>4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CA" sz="1800" b="1" dirty="0"/>
                        <a:t>5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endParaRPr lang="en-CA" sz="1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82154493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19417" y="6018687"/>
            <a:ext cx="699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* Assumption of 1000 for overhead charges inclusive administrative expense and wages </a:t>
            </a:r>
          </a:p>
        </p:txBody>
      </p:sp>
    </p:spTree>
    <p:extLst>
      <p:ext uri="{BB962C8B-B14F-4D97-AF65-F5344CB8AC3E}">
        <p14:creationId xmlns:p14="http://schemas.microsoft.com/office/powerpoint/2010/main" val="233792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E8F0E-8F69-4817-BA74-83F214182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" r="1" b="1"/>
          <a:stretch/>
        </p:blipFill>
        <p:spPr>
          <a:xfrm>
            <a:off x="614565" y="3428999"/>
            <a:ext cx="4033411" cy="278553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E763C31-0C30-432E-B043-4D58C76D0B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" r="1" b="1"/>
          <a:stretch/>
        </p:blipFill>
        <p:spPr>
          <a:xfrm>
            <a:off x="3989436" y="643465"/>
            <a:ext cx="4033411" cy="278553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33678A3-F8DA-4AD1-9CFD-9FA5613DF0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1" r="1" b="1"/>
          <a:stretch/>
        </p:blipFill>
        <p:spPr>
          <a:xfrm>
            <a:off x="7425275" y="3369117"/>
            <a:ext cx="4120120" cy="284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2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204">
            <a:extLst>
              <a:ext uri="{FF2B5EF4-FFF2-40B4-BE49-F238E27FC236}">
                <a16:creationId xmlns:a16="http://schemas.microsoft.com/office/drawing/2014/main" id="{9BE0B288-0784-4360-88A2-AF73DA155A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2517245"/>
              </p:ext>
            </p:extLst>
          </p:nvPr>
        </p:nvGraphicFramePr>
        <p:xfrm>
          <a:off x="2012060" y="2001078"/>
          <a:ext cx="8167880" cy="443853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2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3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3576">
                  <a:extLst>
                    <a:ext uri="{9D8B030D-6E8A-4147-A177-3AD203B41FA5}">
                      <a16:colId xmlns:a16="http://schemas.microsoft.com/office/drawing/2014/main" val="1502038566"/>
                    </a:ext>
                  </a:extLst>
                </a:gridCol>
              </a:tblGrid>
              <a:tr h="108858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800" b="1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/>
                        <a:t>Exceptional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CA" sz="1800" b="1" dirty="0"/>
                        <a:t>Purchase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CA" sz="1800" b="1" dirty="0"/>
                        <a:t>Lease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CA" sz="1800" b="1" dirty="0"/>
                        <a:t>(18-24 months)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CA" sz="1800" b="1" dirty="0"/>
                        <a:t>Lease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CA" sz="1800" b="1" dirty="0"/>
                        <a:t>(&lt; 12 months)</a:t>
                      </a:r>
                    </a:p>
                  </a:txBody>
                  <a:tcPr marL="91450" marR="91450" marT="45725" marB="45725" anchor="ctr"/>
                </a:tc>
                <a:tc rowSpan="7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CA" sz="1800" dirty="0"/>
                        <a:t>Average Rental Rates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1350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Cost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4000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2000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3000</a:t>
                      </a: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endParaRPr lang="en-CA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Insurance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400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400</a:t>
                      </a:r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endParaRPr lang="en-CA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Maintenance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30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Trebuchet MS"/>
                        <a:buNone/>
                      </a:pPr>
                      <a:endParaRPr lang="en-CA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dirty="0"/>
                        <a:t>Overhead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1000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1000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1000</a:t>
                      </a:r>
                    </a:p>
                  </a:txBody>
                  <a:tcPr marL="91450" marR="91450" marT="45725" marB="45725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CA" sz="1800" dirty="0"/>
                    </a:p>
                  </a:txBody>
                  <a:tcPr marL="91450" marR="91450" marT="45725" marB="45725">
                    <a:solidFill>
                      <a:srgbClr val="A2C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Total Cost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5430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3430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en-CA" sz="1800" dirty="0"/>
                        <a:t>4430</a:t>
                      </a:r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Questrial"/>
                        <a:buNone/>
                      </a:pPr>
                      <a:endParaRPr lang="en-CA"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8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dirty="0"/>
                        <a:t>Days/month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CA" sz="1800" b="1" dirty="0"/>
                        <a:t>4.02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CA" sz="1800" b="1" dirty="0"/>
                        <a:t>2.54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CA" sz="1800" b="1" dirty="0"/>
                        <a:t>3.28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endParaRPr lang="en-CA" sz="1800" b="1" dirty="0"/>
                    </a:p>
                  </a:txBody>
                  <a:tcPr marL="91450" marR="91450" marT="45725" marB="45725"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8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dirty="0"/>
                        <a:t>Approximate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CA" sz="1800" b="1" dirty="0"/>
                        <a:t>5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CA" sz="1800" b="1" dirty="0"/>
                        <a:t>3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CA" sz="1800" b="1" dirty="0"/>
                        <a:t>4</a:t>
                      </a:r>
                    </a:p>
                  </a:txBody>
                  <a:tcPr marL="91450" marR="91450" marT="45725" marB="457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endParaRPr lang="en-CA" sz="1800" b="1" dirty="0"/>
                    </a:p>
                  </a:txBody>
                  <a:tcPr marL="91450" marR="91450"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8949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74F1E3-C4EA-42C1-A001-99C040300B84}"/>
              </a:ext>
            </a:extLst>
          </p:cNvPr>
          <p:cNvSpPr txBox="1"/>
          <p:nvPr/>
        </p:nvSpPr>
        <p:spPr>
          <a:xfrm>
            <a:off x="4121425" y="577415"/>
            <a:ext cx="45057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  <a:cs typeface="Aldhabi" panose="020B0604020202020204" pitchFamily="2" charset="-78"/>
              </a:rPr>
              <a:t>EXCEPTIONAL</a:t>
            </a:r>
          </a:p>
        </p:txBody>
      </p:sp>
    </p:spTree>
    <p:extLst>
      <p:ext uri="{BB962C8B-B14F-4D97-AF65-F5344CB8AC3E}">
        <p14:creationId xmlns:p14="http://schemas.microsoft.com/office/powerpoint/2010/main" val="323019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EE907-693C-4A98-9EBE-638F477A5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" r="1" b="1"/>
          <a:stretch/>
        </p:blipFill>
        <p:spPr>
          <a:xfrm>
            <a:off x="643467" y="3525078"/>
            <a:ext cx="3894291" cy="2689455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7F70724-84C1-4CD9-96D7-BBDB213060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" r="1" b="1"/>
          <a:stretch/>
        </p:blipFill>
        <p:spPr>
          <a:xfrm>
            <a:off x="3899071" y="677138"/>
            <a:ext cx="4123776" cy="284794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1E4FAB4-E3A8-405C-B61A-18FB4500A9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1" r="1" b="1"/>
          <a:stretch/>
        </p:blipFill>
        <p:spPr>
          <a:xfrm>
            <a:off x="7651104" y="3525078"/>
            <a:ext cx="3894291" cy="268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6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Optimal number of  cars in each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Assuming the demand for cars has increased by 60 % and the pattern of demand is similar  to that of the previous year 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To find the optimal no of cars with no loss or profit in the 4 – wheel and Sports category, we take the following formula  :</a:t>
            </a:r>
          </a:p>
          <a:p>
            <a:pPr>
              <a:buNone/>
            </a:pPr>
            <a:endParaRPr lang="en-IN" dirty="0"/>
          </a:p>
          <a:p>
            <a:r>
              <a:rPr lang="en-IN" b="1" dirty="0"/>
              <a:t>Profit (Probability of Success)- Loss(Probability of failure) =0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1002</Words>
  <Application>Microsoft Office PowerPoint</Application>
  <PresentationFormat>Widescreen</PresentationFormat>
  <Paragraphs>235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Aldhabi</vt:lpstr>
      <vt:lpstr>Arial</vt:lpstr>
      <vt:lpstr>Bahnschrift SemiLight</vt:lpstr>
      <vt:lpstr>Berlin Sans FB</vt:lpstr>
      <vt:lpstr>Calibri</vt:lpstr>
      <vt:lpstr>Century Gothic</vt:lpstr>
      <vt:lpstr>Noto Sans Symbols</vt:lpstr>
      <vt:lpstr>Questrial</vt:lpstr>
      <vt:lpstr>Trebuchet MS</vt:lpstr>
      <vt:lpstr>Wingdings</vt:lpstr>
      <vt:lpstr>Wingdings 3</vt:lpstr>
      <vt:lpstr>Wisp</vt:lpstr>
      <vt:lpstr>ELITE RENT-A-CAR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Optimal number of  cars in each category</vt:lpstr>
      <vt:lpstr>Optimal no of cars in Sports and convertible</vt:lpstr>
      <vt:lpstr>Optimal no of cars in 4 wheel drive</vt:lpstr>
      <vt:lpstr>Dividing Fleet</vt:lpstr>
      <vt:lpstr>Key Extract from the Case for Dividing Fleet</vt:lpstr>
      <vt:lpstr>Demand prediction for Sports &amp; Convertible for 2006 summer</vt:lpstr>
      <vt:lpstr>Demand prediction for 4-WD 2006 summer</vt:lpstr>
      <vt:lpstr>Demand Prediction for Exceptional 2006 summer</vt:lpstr>
      <vt:lpstr>Composition of Fleet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ELITE RENT-A-CAR</dc:title>
  <dc:creator>Acer</dc:creator>
  <cp:lastModifiedBy>Acer</cp:lastModifiedBy>
  <cp:revision>79</cp:revision>
  <dcterms:created xsi:type="dcterms:W3CDTF">2018-09-20T04:03:06Z</dcterms:created>
  <dcterms:modified xsi:type="dcterms:W3CDTF">2018-09-20T16:35:08Z</dcterms:modified>
</cp:coreProperties>
</file>