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7" r:id="rId3"/>
    <p:sldId id="274" r:id="rId4"/>
    <p:sldId id="284" r:id="rId5"/>
    <p:sldId id="283" r:id="rId6"/>
    <p:sldId id="285" r:id="rId7"/>
    <p:sldId id="276" r:id="rId8"/>
    <p:sldId id="286" r:id="rId9"/>
    <p:sldId id="281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422" autoAdjust="0"/>
    <p:restoredTop sz="94660"/>
  </p:normalViewPr>
  <p:slideViewPr>
    <p:cSldViewPr snapToGrid="0">
      <p:cViewPr varScale="1">
        <p:scale>
          <a:sx n="58" d="100"/>
          <a:sy n="58" d="100"/>
        </p:scale>
        <p:origin x="-90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193108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605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085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691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0C86B66-04D4-4888-A385-34B49674A1D3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63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6346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4439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544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7615674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488013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0C86B66-04D4-4888-A385-34B49674A1D3}" type="datetimeFigureOut">
              <a:rPr lang="en-IN" smtClean="0"/>
              <a:pPr/>
              <a:t>20-11-2018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38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0C86B66-04D4-4888-A385-34B49674A1D3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57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1E88FB-1C78-4853-950F-37E1C5476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CONTAINER TRANSPORTATION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6F40D2E-83DE-460B-A6E1-AEBE8D08E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Group- 6</a:t>
            </a:r>
          </a:p>
        </p:txBody>
      </p:sp>
    </p:spTree>
    <p:extLst>
      <p:ext uri="{BB962C8B-B14F-4D97-AF65-F5344CB8AC3E}">
        <p14:creationId xmlns:p14="http://schemas.microsoft.com/office/powerpoint/2010/main" xmlns="" val="89789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9F1EF8BD-5BF3-4049-907C-525A52D1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938" y="0"/>
            <a:ext cx="3723356" cy="8821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LOW DEMAND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12CFD62-7EBF-9E44-948A-B24520495092}"/>
              </a:ext>
            </a:extLst>
          </p:cNvPr>
          <p:cNvSpPr txBox="1"/>
          <p:nvPr/>
        </p:nvSpPr>
        <p:spPr>
          <a:xfrm>
            <a:off x="2653778" y="5967804"/>
            <a:ext cx="554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Max Revenue:  $1,253,421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9BC8EAD-F42F-684A-91D5-66C21EE7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1" y="1295025"/>
            <a:ext cx="11862244" cy="31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443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069993-598C-BE4B-916B-DE659CCC3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17" y="1746847"/>
            <a:ext cx="7255735" cy="42596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AAAE534C-7429-7F4D-A76C-3EDF6C7A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907" y="182880"/>
            <a:ext cx="3723356" cy="8821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LOW DEMAND</a:t>
            </a:r>
          </a:p>
        </p:txBody>
      </p:sp>
    </p:spTree>
    <p:extLst>
      <p:ext uri="{BB962C8B-B14F-4D97-AF65-F5344CB8AC3E}">
        <p14:creationId xmlns:p14="http://schemas.microsoft.com/office/powerpoint/2010/main" xmlns="" val="106466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2653197-B94B-4C45-A464-00853628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41" y="301753"/>
            <a:ext cx="10924929" cy="1161287"/>
          </a:xfrm>
        </p:spPr>
        <p:txBody>
          <a:bodyPr>
            <a:noAutofit/>
          </a:bodyPr>
          <a:lstStyle/>
          <a:p>
            <a:pPr lvl="0"/>
            <a:r>
              <a:rPr lang="en-US" sz="3200" dirty="0"/>
              <a:t>What might be the next step for CTC if it decides to do further work on implementing Revenue Management?</a:t>
            </a:r>
            <a:r>
              <a:rPr lang="en-IN" sz="900" dirty="0"/>
              <a:t/>
            </a:r>
            <a:br>
              <a:rPr lang="en-IN" sz="900" dirty="0"/>
            </a:br>
            <a:endParaRPr lang="en-IN" sz="9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D1DFDD0-9C84-C74A-B266-F4EEA035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89" y="2592862"/>
            <a:ext cx="7900686" cy="1322922"/>
          </a:xfrm>
        </p:spPr>
        <p:txBody>
          <a:bodyPr>
            <a:normAutofit/>
          </a:bodyPr>
          <a:lstStyle/>
          <a:p>
            <a:r>
              <a:rPr lang="en-IN" dirty="0"/>
              <a:t>Include loadability factor in pricing decisions</a:t>
            </a:r>
          </a:p>
          <a:p>
            <a:r>
              <a:rPr lang="en-IN" dirty="0"/>
              <a:t>Should not focus on the Fixed Costs</a:t>
            </a:r>
          </a:p>
        </p:txBody>
      </p:sp>
    </p:spTree>
    <p:extLst>
      <p:ext uri="{BB962C8B-B14F-4D97-AF65-F5344CB8AC3E}">
        <p14:creationId xmlns:p14="http://schemas.microsoft.com/office/powerpoint/2010/main" xmlns="" val="1692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538" y="2528316"/>
            <a:ext cx="10771632" cy="2615184"/>
          </a:xfrm>
        </p:spPr>
        <p:txBody>
          <a:bodyPr>
            <a:normAutofit/>
          </a:bodyPr>
          <a:lstStyle/>
          <a:p>
            <a:r>
              <a:rPr lang="en-IN" sz="2400" dirty="0"/>
              <a:t>Optimize the profit and revenue for the Container Transportation Company</a:t>
            </a:r>
          </a:p>
          <a:p>
            <a:r>
              <a:rPr lang="en-IN" sz="2400" dirty="0"/>
              <a:t>Find optimal containers of type 20’ and 40’ to maximize the revenue</a:t>
            </a:r>
          </a:p>
          <a:p>
            <a:r>
              <a:rPr lang="en-IN" sz="2400" dirty="0"/>
              <a:t>Explore dynamic pricing to enhance the revenue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B9384D2-41A0-1D4A-B4CE-673A5498BBE8}"/>
              </a:ext>
            </a:extLst>
          </p:cNvPr>
          <p:cNvSpPr/>
          <p:nvPr/>
        </p:nvSpPr>
        <p:spPr>
          <a:xfrm>
            <a:off x="842010" y="339775"/>
            <a:ext cx="109308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makes for container “loadability” and how should CTC include loadability” factor into its pricing decisions?</a:t>
            </a:r>
            <a:endParaRPr lang="en-CA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5B72AA-F2DE-824B-8646-128C23367126}"/>
                  </a:ext>
                </a:extLst>
              </p:cNvPr>
              <p:cNvSpPr txBox="1"/>
              <p:nvPr/>
            </p:nvSpPr>
            <p:spPr>
              <a:xfrm>
                <a:off x="2754630" y="3129227"/>
                <a:ext cx="2103120" cy="91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15B72AA-F2DE-824B-8646-128C23367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630" y="3129227"/>
                <a:ext cx="2103120" cy="910506"/>
              </a:xfrm>
              <a:prstGeom prst="rect">
                <a:avLst/>
              </a:prstGeo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2775DC-D490-9F43-99E8-1A9D3D2BF7E4}"/>
              </a:ext>
            </a:extLst>
          </p:cNvPr>
          <p:cNvSpPr txBox="1"/>
          <p:nvPr/>
        </p:nvSpPr>
        <p:spPr>
          <a:xfrm>
            <a:off x="4777740" y="3261314"/>
            <a:ext cx="464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ratio makes for the container loadability.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FEB204-B8B9-C449-8E70-48F4B0B9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085850"/>
            <a:ext cx="4233672" cy="11910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CONSTRAINTS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C26928-E99A-C348-BE9E-F2AA102F7F84}"/>
              </a:ext>
            </a:extLst>
          </p:cNvPr>
          <p:cNvSpPr/>
          <p:nvPr/>
        </p:nvSpPr>
        <p:spPr>
          <a:xfrm>
            <a:off x="1069848" y="2093976"/>
            <a:ext cx="96629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latin typeface="Helvetica" pitchFamily="2" charset="0"/>
              </a:rPr>
              <a:t>• </a:t>
            </a:r>
            <a:r>
              <a:rPr lang="en-CA" sz="2000" b="1" dirty="0">
                <a:latin typeface="Helvetica" pitchFamily="2" charset="0"/>
              </a:rPr>
              <a:t>Demand: </a:t>
            </a:r>
            <a:r>
              <a:rPr lang="en-CA" sz="2000" dirty="0">
                <a:latin typeface="Helvetica" pitchFamily="2" charset="0"/>
              </a:rPr>
              <a:t>Sum of TEU of each container types should not</a:t>
            </a:r>
          </a:p>
          <a:p>
            <a:r>
              <a:rPr lang="en-CA" sz="2000" dirty="0">
                <a:latin typeface="Helvetica" pitchFamily="2" charset="0"/>
              </a:rPr>
              <a:t>exceed demand at each port.</a:t>
            </a:r>
          </a:p>
          <a:p>
            <a:endParaRPr lang="en-CA" sz="2000" dirty="0">
              <a:latin typeface="Helvetica" pitchFamily="2" charset="0"/>
            </a:endParaRPr>
          </a:p>
          <a:p>
            <a:r>
              <a:rPr lang="en-CA" sz="2000" dirty="0">
                <a:latin typeface="Helvetica" pitchFamily="2" charset="0"/>
              </a:rPr>
              <a:t>• </a:t>
            </a:r>
            <a:r>
              <a:rPr lang="en-CA" sz="2000" b="1" dirty="0">
                <a:latin typeface="Helvetica" pitchFamily="2" charset="0"/>
              </a:rPr>
              <a:t>Volume</a:t>
            </a:r>
            <a:r>
              <a:rPr lang="en-CA" sz="2000" dirty="0">
                <a:latin typeface="Helvetica" pitchFamily="2" charset="0"/>
              </a:rPr>
              <a:t>: Sum of the volume of each container type loaded</a:t>
            </a:r>
          </a:p>
          <a:p>
            <a:r>
              <a:rPr lang="en-CA" sz="2000" dirty="0">
                <a:latin typeface="Helvetica" pitchFamily="2" charset="0"/>
              </a:rPr>
              <a:t>on vessel should not exceed 1900 TEU</a:t>
            </a:r>
          </a:p>
          <a:p>
            <a:endParaRPr lang="en-CA" sz="2000" dirty="0">
              <a:latin typeface="Helvetica" pitchFamily="2" charset="0"/>
            </a:endParaRPr>
          </a:p>
          <a:p>
            <a:r>
              <a:rPr lang="en-CA" sz="2000" dirty="0">
                <a:latin typeface="Helvetica" pitchFamily="2" charset="0"/>
              </a:rPr>
              <a:t>• </a:t>
            </a:r>
            <a:r>
              <a:rPr lang="en-CA" sz="2000" b="1" dirty="0">
                <a:latin typeface="Helvetica" pitchFamily="2" charset="0"/>
              </a:rPr>
              <a:t>Weight</a:t>
            </a:r>
            <a:r>
              <a:rPr lang="en-CA" sz="2000" dirty="0">
                <a:latin typeface="Helvetica" pitchFamily="2" charset="0"/>
              </a:rPr>
              <a:t>: Sum of the weight of each container type loaded</a:t>
            </a:r>
          </a:p>
          <a:p>
            <a:r>
              <a:rPr lang="en-CA" sz="2000" dirty="0">
                <a:latin typeface="Helvetica" pitchFamily="2" charset="0"/>
              </a:rPr>
              <a:t>on vessel should not exceed 22800 tons</a:t>
            </a:r>
          </a:p>
          <a:p>
            <a:endParaRPr lang="en-CA" sz="2000" dirty="0">
              <a:latin typeface="Helvetica" pitchFamily="2" charset="0"/>
            </a:endParaRPr>
          </a:p>
          <a:p>
            <a:r>
              <a:rPr lang="en-CA" sz="2000" dirty="0">
                <a:latin typeface="Helvetica" pitchFamily="2" charset="0"/>
              </a:rPr>
              <a:t>• </a:t>
            </a:r>
            <a:r>
              <a:rPr lang="en-CA" sz="2000" b="1" dirty="0">
                <a:latin typeface="Helvetica" pitchFamily="2" charset="0"/>
              </a:rPr>
              <a:t>Ratio: </a:t>
            </a:r>
            <a:r>
              <a:rPr lang="en-CA" sz="2000" dirty="0">
                <a:latin typeface="Helvetica" pitchFamily="2" charset="0"/>
              </a:rPr>
              <a:t>Ratio of 20 TEU/40 TEU should be between 1.2 and 2</a:t>
            </a:r>
          </a:p>
          <a:p>
            <a:endParaRPr lang="en-CA" sz="2000" dirty="0">
              <a:latin typeface="Helvetica" pitchFamily="2" charset="0"/>
            </a:endParaRPr>
          </a:p>
          <a:p>
            <a:r>
              <a:rPr lang="en-CA" sz="2000" dirty="0">
                <a:latin typeface="Helvetica" pitchFamily="2" charset="0"/>
              </a:rPr>
              <a:t>• Standard Non-negativity Constraints.</a:t>
            </a:r>
            <a:endParaRPr lang="en-CA" sz="2000" dirty="0">
              <a:effectLst/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7EFAF23-D394-2B4F-B2EB-715A0A5EC9B1}"/>
              </a:ext>
            </a:extLst>
          </p:cNvPr>
          <p:cNvSpPr/>
          <p:nvPr/>
        </p:nvSpPr>
        <p:spPr>
          <a:xfrm>
            <a:off x="368808" y="156591"/>
            <a:ext cx="11823192" cy="837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Optimal number of containers for 20’ and 40’ to maximize revenue</a:t>
            </a:r>
          </a:p>
        </p:txBody>
      </p:sp>
    </p:spTree>
    <p:extLst>
      <p:ext uri="{BB962C8B-B14F-4D97-AF65-F5344CB8AC3E}">
        <p14:creationId xmlns:p14="http://schemas.microsoft.com/office/powerpoint/2010/main" xmlns="" val="83995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9F1EF8BD-5BF3-4049-907C-525A52D1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938" y="0"/>
            <a:ext cx="4462272" cy="1085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HIGH DEMAND</a:t>
            </a:r>
            <a:endParaRPr lang="en-US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1F24D87-95DF-BB4F-83B2-971375A55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530350"/>
            <a:ext cx="11854970" cy="2790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AD9DE94-F457-B246-A84F-2B503B382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4320540"/>
            <a:ext cx="4100529" cy="6719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12CFD62-7EBF-9E44-948A-B24520495092}"/>
              </a:ext>
            </a:extLst>
          </p:cNvPr>
          <p:cNvSpPr txBox="1"/>
          <p:nvPr/>
        </p:nvSpPr>
        <p:spPr>
          <a:xfrm>
            <a:off x="2868930" y="6172200"/>
            <a:ext cx="554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Max Revenue:  $1,281,723</a:t>
            </a:r>
          </a:p>
        </p:txBody>
      </p:sp>
    </p:spTree>
    <p:extLst>
      <p:ext uri="{BB962C8B-B14F-4D97-AF65-F5344CB8AC3E}">
        <p14:creationId xmlns:p14="http://schemas.microsoft.com/office/powerpoint/2010/main" xmlns="" val="290885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9F1EF8BD-5BF3-4049-907C-525A52D1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938" y="0"/>
            <a:ext cx="4462272" cy="1085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LOW DEMAND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12CFD62-7EBF-9E44-948A-B24520495092}"/>
              </a:ext>
            </a:extLst>
          </p:cNvPr>
          <p:cNvSpPr txBox="1"/>
          <p:nvPr/>
        </p:nvSpPr>
        <p:spPr>
          <a:xfrm>
            <a:off x="2911960" y="6096897"/>
            <a:ext cx="554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Max Revenue:  $1,257,351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E723BB1-A4D5-3648-8DD2-FB2C8B88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1" y="1494640"/>
            <a:ext cx="11764824" cy="3270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2AE89AC-E55B-0446-80B7-FCFBC771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294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139620" cy="1118257"/>
          </a:xfrm>
        </p:spPr>
        <p:txBody>
          <a:bodyPr>
            <a:noAutofit/>
          </a:bodyPr>
          <a:lstStyle/>
          <a:p>
            <a:pPr lvl="0"/>
            <a:r>
              <a:rPr lang="en-US" sz="3200" dirty="0"/>
              <a:t>How might demand curves be derived from Thomas’ price/volume estimates?</a:t>
            </a:r>
            <a:r>
              <a:rPr lang="en-IN" sz="1800" dirty="0"/>
              <a:t/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4B0794D-5ABC-C743-A902-6DBBF6F51210}"/>
              </a:ext>
            </a:extLst>
          </p:cNvPr>
          <p:cNvSpPr txBox="1"/>
          <p:nvPr/>
        </p:nvSpPr>
        <p:spPr>
          <a:xfrm>
            <a:off x="2130014" y="2051108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Demand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5DED64C-24FE-6346-9A21-18E085370817}"/>
              </a:ext>
            </a:extLst>
          </p:cNvPr>
          <p:cNvSpPr txBox="1"/>
          <p:nvPr/>
        </p:nvSpPr>
        <p:spPr>
          <a:xfrm>
            <a:off x="7078530" y="2051108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Demand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1397AD8-9FA9-EE48-A608-E12B69E07C08}"/>
              </a:ext>
            </a:extLst>
          </p:cNvPr>
          <p:cNvSpPr txBox="1"/>
          <p:nvPr/>
        </p:nvSpPr>
        <p:spPr>
          <a:xfrm>
            <a:off x="3531334" y="4135872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Intercept = Demand – Slope * Price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1BD1ABC-F226-B545-9E12-F9D9F569791D}"/>
              </a:ext>
            </a:extLst>
          </p:cNvPr>
          <p:cNvSpPr txBox="1"/>
          <p:nvPr/>
        </p:nvSpPr>
        <p:spPr>
          <a:xfrm>
            <a:off x="2793234" y="5467577"/>
            <a:ext cx="585375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Demand as a function of Price:</a:t>
            </a:r>
          </a:p>
          <a:p>
            <a:endParaRPr lang="en-US" sz="2400" dirty="0"/>
          </a:p>
          <a:p>
            <a:pPr algn="ctr"/>
            <a:r>
              <a:rPr lang="en-US" sz="2000" dirty="0"/>
              <a:t>Demand = Slope * Price + Intercept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38193CC7-3E26-9148-A929-D8D8D5FC2B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2602909"/>
                  </p:ext>
                </p:extLst>
              </p:nvPr>
            </p:nvGraphicFramePr>
            <p:xfrm>
              <a:off x="1481597" y="2577424"/>
              <a:ext cx="8318620" cy="9516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59310">
                      <a:extLst>
                        <a:ext uri="{9D8B030D-6E8A-4147-A177-3AD203B41FA5}">
                          <a16:colId xmlns:a16="http://schemas.microsoft.com/office/drawing/2014/main" val="3388218348"/>
                        </a:ext>
                      </a:extLst>
                    </a:gridCol>
                    <a:gridCol w="4159310">
                      <a:extLst>
                        <a:ext uri="{9D8B030D-6E8A-4147-A177-3AD203B41FA5}">
                          <a16:colId xmlns:a16="http://schemas.microsoft.com/office/drawing/2014/main" val="2730926601"/>
                        </a:ext>
                      </a:extLst>
                    </a:gridCol>
                  </a:tblGrid>
                  <a:tr h="9516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𝑆𝑙𝑜𝑝𝑒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0.05 ∗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𝐷𝑒𝑚𝑎𝑛𝑑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−0.03 ∗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𝑃𝑟𝑖𝑐𝑒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𝑆𝑙𝑜𝑝𝑒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0.10 ∗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𝐷𝑒𝑚𝑎𝑛𝑑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−0.05 ∗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𝑃𝑟𝑖𝑐𝑒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3286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8193CC7-3E26-9148-A929-D8D8D5FC2B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412602909"/>
                  </p:ext>
                </p:extLst>
              </p:nvPr>
            </p:nvGraphicFramePr>
            <p:xfrm>
              <a:off x="1481597" y="2577424"/>
              <a:ext cx="8318620" cy="9516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5931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388218348"/>
                        </a:ext>
                      </a:extLst>
                    </a:gridCol>
                    <a:gridCol w="415931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30926601"/>
                        </a:ext>
                      </a:extLst>
                    </a:gridCol>
                  </a:tblGrid>
                  <a:tr h="9516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r="-100000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b="-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53332864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9F1EF8BD-5BF3-4049-907C-525A52D1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938" y="0"/>
            <a:ext cx="3723356" cy="8821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HIGH DEMAND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12CFD62-7EBF-9E44-948A-B24520495092}"/>
              </a:ext>
            </a:extLst>
          </p:cNvPr>
          <p:cNvSpPr txBox="1"/>
          <p:nvPr/>
        </p:nvSpPr>
        <p:spPr>
          <a:xfrm>
            <a:off x="2911961" y="6064624"/>
            <a:ext cx="554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Max Revenue:  $1,322,055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866EC5C-FB59-ED40-8298-2A79B5204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" y="1366221"/>
            <a:ext cx="12163553" cy="320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392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9272D3E-64D3-9941-B1E0-93E4DEAF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283" y="1591981"/>
            <a:ext cx="6881952" cy="432472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B0E1AEE6-85E7-AF4C-B82B-B5D77747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907" y="182880"/>
            <a:ext cx="3723356" cy="8821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HIGH DEMAND</a:t>
            </a:r>
          </a:p>
        </p:txBody>
      </p:sp>
    </p:spTree>
    <p:extLst>
      <p:ext uri="{BB962C8B-B14F-4D97-AF65-F5344CB8AC3E}">
        <p14:creationId xmlns:p14="http://schemas.microsoft.com/office/powerpoint/2010/main" xmlns="" val="4224414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104</TotalTime>
  <Words>256</Words>
  <Application>Microsoft Macintosh PowerPoint</Application>
  <PresentationFormat>Custom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Wood Type</vt:lpstr>
      <vt:lpstr>CONTAINER TRANSPORTATION COMPANY</vt:lpstr>
      <vt:lpstr>GOAL</vt:lpstr>
      <vt:lpstr>Slide 3</vt:lpstr>
      <vt:lpstr>CONSTRAINTS</vt:lpstr>
      <vt:lpstr>HIGH DEMAND</vt:lpstr>
      <vt:lpstr>LOW DEMAND</vt:lpstr>
      <vt:lpstr>How might demand curves be derived from Thomas’ price/volume estimates? </vt:lpstr>
      <vt:lpstr>HIGH DEMAND</vt:lpstr>
      <vt:lpstr>HIGH DEMAND</vt:lpstr>
      <vt:lpstr>LOW DEMAND</vt:lpstr>
      <vt:lpstr>LOW DEMAND</vt:lpstr>
      <vt:lpstr>What might be the next step for CTC if it decides to do further work on implementing Revenue Management?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81</cp:revision>
  <dcterms:created xsi:type="dcterms:W3CDTF">2018-10-23T02:03:54Z</dcterms:created>
  <dcterms:modified xsi:type="dcterms:W3CDTF">2018-11-20T18:16:19Z</dcterms:modified>
</cp:coreProperties>
</file>