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3" r:id="rId10"/>
    <p:sldId id="270" r:id="rId11"/>
    <p:sldId id="272" r:id="rId12"/>
    <p:sldId id="265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931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05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85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1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0C86B66-04D4-4888-A385-34B49674A1D3}" type="datetimeFigureOut">
              <a:rPr lang="en-IN" smtClean="0"/>
              <a:pPr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23-10-2018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46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23-10-2018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9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23-10-2018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44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23-10-2018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56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23-10-2018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880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0C86B66-04D4-4888-A385-34B49674A1D3}" type="datetimeFigureOut">
              <a:rPr lang="en-IN" smtClean="0"/>
              <a:pPr/>
              <a:t>23-10-2018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0C86B66-04D4-4888-A385-34B49674A1D3}" type="datetimeFigureOut">
              <a:rPr lang="en-IN" smtClean="0"/>
              <a:pPr/>
              <a:t>23-10-2018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7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88FB-1C78-4853-950F-37E1C5476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Brand Equity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40D2E-83DE-460B-A6E1-AEBE8D08E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Group- 6</a:t>
            </a:r>
          </a:p>
        </p:txBody>
      </p:sp>
    </p:spTree>
    <p:extLst>
      <p:ext uri="{BB962C8B-B14F-4D97-AF65-F5344CB8AC3E}">
        <p14:creationId xmlns:p14="http://schemas.microsoft.com/office/powerpoint/2010/main" val="89789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A3B3-6C68-6C4F-A9DC-9B37A8FB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>
            <a:normAutofit fontScale="90000"/>
          </a:bodyPr>
          <a:lstStyle/>
          <a:p>
            <a:r>
              <a:rPr lang="en-US" sz="2400" b="1" i="1" dirty="0"/>
              <a:t>4) What statistical analysis is suitable to compare brand equity across brands? Why? Compare brand equity across brands for your chosen category.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E9281-5A29-CA45-84C2-82D6DD95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>
            <a:normAutofit/>
          </a:bodyPr>
          <a:lstStyle/>
          <a:p>
            <a:r>
              <a:rPr lang="en-US" sz="1800" dirty="0"/>
              <a:t>Anova is suitable to compare brand equity across brands, because there is one independent variable and one dependent variable</a:t>
            </a:r>
          </a:p>
          <a:p>
            <a:pPr marL="0" indent="0">
              <a:buNone/>
            </a:pPr>
            <a:r>
              <a:rPr lang="en-US" b="1" dirty="0"/>
              <a:t>Hypothesis 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F Test is greater than F critical ,we reject null hypothesis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48499C-68E3-0B4D-A7FA-8149740A1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73611"/>
              </p:ext>
            </p:extLst>
          </p:nvPr>
        </p:nvGraphicFramePr>
        <p:xfrm>
          <a:off x="838200" y="3080303"/>
          <a:ext cx="10685584" cy="2652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12">
                  <a:extLst>
                    <a:ext uri="{9D8B030D-6E8A-4147-A177-3AD203B41FA5}">
                      <a16:colId xmlns:a16="http://schemas.microsoft.com/office/drawing/2014/main" val="545937418"/>
                    </a:ext>
                  </a:extLst>
                </a:gridCol>
                <a:gridCol w="1526512">
                  <a:extLst>
                    <a:ext uri="{9D8B030D-6E8A-4147-A177-3AD203B41FA5}">
                      <a16:colId xmlns:a16="http://schemas.microsoft.com/office/drawing/2014/main" val="3526120904"/>
                    </a:ext>
                  </a:extLst>
                </a:gridCol>
                <a:gridCol w="1526512">
                  <a:extLst>
                    <a:ext uri="{9D8B030D-6E8A-4147-A177-3AD203B41FA5}">
                      <a16:colId xmlns:a16="http://schemas.microsoft.com/office/drawing/2014/main" val="1574759046"/>
                    </a:ext>
                  </a:extLst>
                </a:gridCol>
                <a:gridCol w="1526512">
                  <a:extLst>
                    <a:ext uri="{9D8B030D-6E8A-4147-A177-3AD203B41FA5}">
                      <a16:colId xmlns:a16="http://schemas.microsoft.com/office/drawing/2014/main" val="1874046806"/>
                    </a:ext>
                  </a:extLst>
                </a:gridCol>
                <a:gridCol w="1526512">
                  <a:extLst>
                    <a:ext uri="{9D8B030D-6E8A-4147-A177-3AD203B41FA5}">
                      <a16:colId xmlns:a16="http://schemas.microsoft.com/office/drawing/2014/main" val="2061420835"/>
                    </a:ext>
                  </a:extLst>
                </a:gridCol>
                <a:gridCol w="1526512">
                  <a:extLst>
                    <a:ext uri="{9D8B030D-6E8A-4147-A177-3AD203B41FA5}">
                      <a16:colId xmlns:a16="http://schemas.microsoft.com/office/drawing/2014/main" val="3437439599"/>
                    </a:ext>
                  </a:extLst>
                </a:gridCol>
                <a:gridCol w="1526512">
                  <a:extLst>
                    <a:ext uri="{9D8B030D-6E8A-4147-A177-3AD203B41FA5}">
                      <a16:colId xmlns:a16="http://schemas.microsoft.com/office/drawing/2014/main" val="958288714"/>
                    </a:ext>
                  </a:extLst>
                </a:gridCol>
              </a:tblGrid>
              <a:tr h="366021">
                <a:tc>
                  <a:txBody>
                    <a:bodyPr/>
                    <a:lstStyle/>
                    <a:p>
                      <a:r>
                        <a:rPr lang="en-US" dirty="0"/>
                        <a:t>Source of 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Df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–</a:t>
                      </a:r>
                      <a:r>
                        <a:rPr lang="en-US" dirty="0" err="1"/>
                        <a:t>crit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781113"/>
                  </a:ext>
                </a:extLst>
              </a:tr>
              <a:tr h="366021">
                <a:tc>
                  <a:txBody>
                    <a:bodyPr/>
                    <a:lstStyle/>
                    <a:p>
                      <a:r>
                        <a:rPr lang="en-US" dirty="0"/>
                        <a:t>Between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453.92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096972"/>
                  </a:ext>
                </a:extLst>
              </a:tr>
              <a:tr h="366021">
                <a:tc>
                  <a:txBody>
                    <a:bodyPr/>
                    <a:lstStyle/>
                    <a:p>
                      <a:r>
                        <a:rPr lang="en-US" dirty="0" err="1"/>
                        <a:t>WithinGroup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5661.07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791730"/>
                  </a:ext>
                </a:extLst>
              </a:tr>
              <a:tr h="3660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64485"/>
                  </a:ext>
                </a:extLst>
              </a:tr>
              <a:tr h="366021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6114.99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2335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6BAA793-7DF5-994D-8B29-B9F7EDD4EB54}"/>
              </a:ext>
            </a:extLst>
          </p:cNvPr>
          <p:cNvSpPr/>
          <p:nvPr/>
        </p:nvSpPr>
        <p:spPr>
          <a:xfrm>
            <a:off x="2931090" y="1806406"/>
            <a:ext cx="6739003" cy="7213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H0:  </a:t>
            </a:r>
            <a:r>
              <a:rPr lang="en-US" dirty="0">
                <a:solidFill>
                  <a:schemeClr val="tx1"/>
                </a:solidFill>
              </a:rPr>
              <a:t>Brand has no significant effect on Brand Equity</a:t>
            </a:r>
          </a:p>
          <a:p>
            <a:r>
              <a:rPr lang="en-IN" b="1" dirty="0">
                <a:solidFill>
                  <a:schemeClr val="tx1"/>
                </a:solidFill>
              </a:rPr>
              <a:t>H1 :</a:t>
            </a:r>
            <a:r>
              <a:rPr lang="en-US" dirty="0">
                <a:solidFill>
                  <a:schemeClr val="tx1"/>
                </a:solidFill>
              </a:rPr>
              <a:t>Brand has significant effect on Brand equity </a:t>
            </a:r>
          </a:p>
        </p:txBody>
      </p:sp>
    </p:spTree>
    <p:extLst>
      <p:ext uri="{BB962C8B-B14F-4D97-AF65-F5344CB8AC3E}">
        <p14:creationId xmlns:p14="http://schemas.microsoft.com/office/powerpoint/2010/main" val="222133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DEA1-13EA-C549-ACC0-6AA5B8C0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0823-195D-D54D-9F85-01A283AC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FAAF21B-F5C2-804A-AF77-5D88F3FB6D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813202"/>
              </p:ext>
            </p:extLst>
          </p:nvPr>
        </p:nvGraphicFramePr>
        <p:xfrm>
          <a:off x="-616" y="0"/>
          <a:ext cx="12192616" cy="6856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Slide" r:id="rId3" imgW="6094447" imgH="3427323" progId="PowerPoint.Slide.12">
                  <p:embed/>
                </p:oleObj>
              </mc:Choice>
              <mc:Fallback>
                <p:oleObj name="Slide" r:id="rId3" imgW="6094447" imgH="3427323" progId="PowerPoint.Slide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5A556CE-7F7E-AC4F-9B16-2EF8137A9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16" y="0"/>
                        <a:ext cx="12192616" cy="68569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10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08C55D-5FCF-0943-9440-59AA4AB55A2C}"/>
              </a:ext>
            </a:extLst>
          </p:cNvPr>
          <p:cNvSpPr/>
          <p:nvPr/>
        </p:nvSpPr>
        <p:spPr>
          <a:xfrm>
            <a:off x="300038" y="2670176"/>
            <a:ext cx="10186987" cy="2473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C4A0E-5B82-1F4B-A7F6-16FACA9E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288982" cy="1325563"/>
          </a:xfrm>
        </p:spPr>
        <p:txBody>
          <a:bodyPr>
            <a:normAutofit fontScale="90000"/>
          </a:bodyPr>
          <a:lstStyle/>
          <a:p>
            <a:br>
              <a:rPr lang="en-US" sz="3100" b="1" i="1" dirty="0">
                <a:latin typeface="+mn-lt"/>
                <a:ea typeface="+mn-ea"/>
                <a:cs typeface="+mn-cs"/>
              </a:rPr>
            </a:br>
            <a:br>
              <a:rPr lang="en-US" sz="3100" b="1" i="1" dirty="0">
                <a:latin typeface="+mn-lt"/>
                <a:ea typeface="+mn-ea"/>
                <a:cs typeface="+mn-cs"/>
              </a:rPr>
            </a:br>
            <a:r>
              <a:rPr lang="en-US" sz="3100" b="1" i="1" dirty="0">
                <a:latin typeface="+mn-lt"/>
                <a:ea typeface="+mn-ea"/>
                <a:cs typeface="+mn-cs"/>
              </a:rPr>
              <a:t>5) Compare loyalty, relevance, familiarity, uniqueness and popularity for the brands of your chosen category using the appropriate statistical analysis</a:t>
            </a:r>
            <a:r>
              <a:rPr lang="en-US" b="1" i="1" dirty="0"/>
              <a:t>.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F0D33-D348-FF46-8462-EE80A8E8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825625"/>
            <a:ext cx="11153775" cy="43751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i="1" dirty="0"/>
              <a:t>  Manova , as there are multiple dependent variables.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 Hypothesis :</a:t>
            </a:r>
          </a:p>
          <a:p>
            <a:r>
              <a:rPr lang="en-US" i="1" dirty="0"/>
              <a:t>  H0: Brand has no significant effect on the dependent variables.</a:t>
            </a:r>
          </a:p>
          <a:p>
            <a:r>
              <a:rPr lang="en-US" i="1" dirty="0"/>
              <a:t>  Ha: Brand has a significant effect on the dependent variables.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970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52EA-FB2B-A944-B68E-EEDDD6B3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49" y="404306"/>
            <a:ext cx="10058400" cy="1609344"/>
          </a:xfrm>
        </p:spPr>
        <p:txBody>
          <a:bodyPr/>
          <a:lstStyle/>
          <a:p>
            <a:r>
              <a:rPr lang="en-US" dirty="0"/>
              <a:t>MANOVA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C90E-68C8-4B4D-A802-F952C74B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80C329-282B-4C46-8DE1-1FA729E7B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05880"/>
              </p:ext>
            </p:extLst>
          </p:nvPr>
        </p:nvGraphicFramePr>
        <p:xfrm>
          <a:off x="438149" y="1805305"/>
          <a:ext cx="11315701" cy="264979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1357278">
                  <a:extLst>
                    <a:ext uri="{9D8B030D-6E8A-4147-A177-3AD203B41FA5}">
                      <a16:colId xmlns:a16="http://schemas.microsoft.com/office/drawing/2014/main" val="2541566864"/>
                    </a:ext>
                  </a:extLst>
                </a:gridCol>
                <a:gridCol w="1876541">
                  <a:extLst>
                    <a:ext uri="{9D8B030D-6E8A-4147-A177-3AD203B41FA5}">
                      <a16:colId xmlns:a16="http://schemas.microsoft.com/office/drawing/2014/main" val="2733176036"/>
                    </a:ext>
                  </a:extLst>
                </a:gridCol>
                <a:gridCol w="1917915">
                  <a:extLst>
                    <a:ext uri="{9D8B030D-6E8A-4147-A177-3AD203B41FA5}">
                      <a16:colId xmlns:a16="http://schemas.microsoft.com/office/drawing/2014/main" val="4256269154"/>
                    </a:ext>
                  </a:extLst>
                </a:gridCol>
                <a:gridCol w="1509897">
                  <a:extLst>
                    <a:ext uri="{9D8B030D-6E8A-4147-A177-3AD203B41FA5}">
                      <a16:colId xmlns:a16="http://schemas.microsoft.com/office/drawing/2014/main" val="1857939969"/>
                    </a:ext>
                  </a:extLst>
                </a:gridCol>
                <a:gridCol w="1886580">
                  <a:extLst>
                    <a:ext uri="{9D8B030D-6E8A-4147-A177-3AD203B41FA5}">
                      <a16:colId xmlns:a16="http://schemas.microsoft.com/office/drawing/2014/main" val="1932993257"/>
                    </a:ext>
                  </a:extLst>
                </a:gridCol>
                <a:gridCol w="1434155">
                  <a:extLst>
                    <a:ext uri="{9D8B030D-6E8A-4147-A177-3AD203B41FA5}">
                      <a16:colId xmlns:a16="http://schemas.microsoft.com/office/drawing/2014/main" val="1455049020"/>
                    </a:ext>
                  </a:extLst>
                </a:gridCol>
                <a:gridCol w="1333335">
                  <a:extLst>
                    <a:ext uri="{9D8B030D-6E8A-4147-A177-3AD203B41FA5}">
                      <a16:colId xmlns:a16="http://schemas.microsoft.com/office/drawing/2014/main" val="2337081656"/>
                    </a:ext>
                  </a:extLst>
                </a:gridCol>
              </a:tblGrid>
              <a:tr h="441325">
                <a:tc gridSpan="2">
                  <a:txBody>
                    <a:bodyPr/>
                    <a:lstStyle/>
                    <a:p>
                      <a:pPr marL="16510" algn="l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Effect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8120" algn="l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Value(</a:t>
                      </a:r>
                      <a:r>
                        <a:rPr lang="en-US" sz="2000" dirty="0" err="1">
                          <a:effectLst/>
                        </a:rPr>
                        <a:t>lamda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F observed</a:t>
                      </a:r>
                      <a:endParaRPr lang="en-CA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2560" algn="l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Hypothesis df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 algn="l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Critical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30" marR="204470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 -value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89057"/>
                  </a:ext>
                </a:extLst>
              </a:tr>
              <a:tr h="403934">
                <a:tc>
                  <a:txBody>
                    <a:bodyPr/>
                    <a:lstStyle/>
                    <a:p>
                      <a:pPr marL="16510" algn="l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brand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l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Pillai’s Trace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.180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13.968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20.000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1.572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~ 0.000</a:t>
                      </a:r>
                      <a:endParaRPr lang="en-CA" dirty="0"/>
                    </a:p>
                  </a:txBody>
                  <a:tcPr marL="0" marR="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636353"/>
                  </a:ext>
                </a:extLst>
              </a:tr>
              <a:tr h="4170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l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Wilks’ Lambda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.823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14.807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20.000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1.573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~ 0.000</a:t>
                      </a:r>
                      <a:endParaRPr lang="en-CA" dirty="0"/>
                    </a:p>
                  </a:txBody>
                  <a:tcPr marL="0" marR="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331307"/>
                  </a:ext>
                </a:extLst>
              </a:tr>
              <a:tr h="5843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l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Hotelling’s</a:t>
                      </a:r>
                      <a:r>
                        <a:rPr lang="en-US" sz="2000" dirty="0">
                          <a:effectLst/>
                        </a:rPr>
                        <a:t> Trace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.211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15.550</a:t>
                      </a: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20.000</a:t>
                      </a:r>
                      <a:endParaRPr lang="en-C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1.572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~ 0.000</a:t>
                      </a:r>
                      <a:endParaRPr lang="en-CA" dirty="0"/>
                    </a:p>
                  </a:txBody>
                  <a:tcPr marL="0" marR="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451894"/>
                  </a:ext>
                </a:extLst>
              </a:tr>
              <a:tr h="5843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C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l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Roy’s Largest Root</a:t>
                      </a:r>
                      <a:endParaRPr lang="en-CA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.190</a:t>
                      </a:r>
                      <a:endParaRPr lang="en-CA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56.184</a:t>
                      </a:r>
                      <a:r>
                        <a:rPr lang="en-US" sz="2000" b="0" baseline="30000" dirty="0">
                          <a:effectLst/>
                        </a:rPr>
                        <a:t>b</a:t>
                      </a:r>
                      <a:endParaRPr lang="en-CA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5.000</a:t>
                      </a:r>
                      <a:endParaRPr lang="en-CA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CA" sz="2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~ 0.000</a:t>
                      </a:r>
                      <a:endParaRPr lang="en-CA" dirty="0"/>
                    </a:p>
                  </a:txBody>
                  <a:tcPr marL="0" marR="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5161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AB8520-7054-F94C-B918-618A8E95F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010363"/>
              </p:ext>
            </p:extLst>
          </p:nvPr>
        </p:nvGraphicFramePr>
        <p:xfrm>
          <a:off x="438149" y="4696460"/>
          <a:ext cx="10515598" cy="1889760"/>
        </p:xfrm>
        <a:graphic>
          <a:graphicData uri="http://schemas.openxmlformats.org/drawingml/2006/table">
            <a:tbl>
              <a:tblPr/>
              <a:tblGrid>
                <a:gridCol w="4853354">
                  <a:extLst>
                    <a:ext uri="{9D8B030D-6E8A-4147-A177-3AD203B41FA5}">
                      <a16:colId xmlns:a16="http://schemas.microsoft.com/office/drawing/2014/main" val="133077630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66045165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54138988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26798163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50084021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16130714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53591241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919334648"/>
                    </a:ext>
                  </a:extLst>
                </a:gridCol>
              </a:tblGrid>
              <a:tr h="209272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CA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brand: As the computed p-value is lower than the significance level alpha=0.05, we reject the null hypothesis H0, and accept the alternative hypothesis Ha.</a:t>
                      </a:r>
                    </a:p>
                    <a:p>
                      <a:pPr algn="l" fontAlgn="b"/>
                      <a:endParaRPr lang="en-CA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800" dirty="0"/>
                        <a:t>we know that at least one null hypothesis has been rejected (i.e., at least one pair of means are different). Because our test is  significant (p &lt;.05), the next step is to look at the individual ANOVAs.</a:t>
                      </a:r>
                      <a:r>
                        <a:rPr lang="en-CA" sz="1800" dirty="0"/>
                        <a:t> </a:t>
                      </a:r>
                      <a:endParaRPr lang="en-CA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3532"/>
                  </a:ext>
                </a:extLst>
              </a:tr>
              <a:tr h="199112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878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63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8D80-8938-DE4A-A066-C23B8674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F13F-3F4E-9342-A12B-09EEE864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Criteria of significance here : </a:t>
            </a:r>
            <a:r>
              <a:rPr lang="en-US" sz="2000" b="1" dirty="0"/>
              <a:t>p&lt;0.01</a:t>
            </a:r>
            <a:r>
              <a:rPr lang="en-US" sz="2000" dirty="0"/>
              <a:t>, we reduced the p value to protect against Type 1 error since we have 5 dependent variables.</a:t>
            </a:r>
          </a:p>
          <a:p>
            <a:r>
              <a:rPr lang="en-US" sz="2000" dirty="0"/>
              <a:t>It appears that brand has a significant effect on all five of our dependent variables, even after adjusted alpha 0.01.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BBB611-768A-9147-969B-6C30682D7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56472"/>
              </p:ext>
            </p:extLst>
          </p:nvPr>
        </p:nvGraphicFramePr>
        <p:xfrm>
          <a:off x="1063752" y="3504883"/>
          <a:ext cx="956309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57">
                  <a:extLst>
                    <a:ext uri="{9D8B030D-6E8A-4147-A177-3AD203B41FA5}">
                      <a16:colId xmlns:a16="http://schemas.microsoft.com/office/drawing/2014/main" val="302247330"/>
                    </a:ext>
                  </a:extLst>
                </a:gridCol>
                <a:gridCol w="1366157">
                  <a:extLst>
                    <a:ext uri="{9D8B030D-6E8A-4147-A177-3AD203B41FA5}">
                      <a16:colId xmlns:a16="http://schemas.microsoft.com/office/drawing/2014/main" val="610055039"/>
                    </a:ext>
                  </a:extLst>
                </a:gridCol>
                <a:gridCol w="1366157">
                  <a:extLst>
                    <a:ext uri="{9D8B030D-6E8A-4147-A177-3AD203B41FA5}">
                      <a16:colId xmlns:a16="http://schemas.microsoft.com/office/drawing/2014/main" val="753380219"/>
                    </a:ext>
                  </a:extLst>
                </a:gridCol>
                <a:gridCol w="1366157">
                  <a:extLst>
                    <a:ext uri="{9D8B030D-6E8A-4147-A177-3AD203B41FA5}">
                      <a16:colId xmlns:a16="http://schemas.microsoft.com/office/drawing/2014/main" val="975129952"/>
                    </a:ext>
                  </a:extLst>
                </a:gridCol>
                <a:gridCol w="1366157">
                  <a:extLst>
                    <a:ext uri="{9D8B030D-6E8A-4147-A177-3AD203B41FA5}">
                      <a16:colId xmlns:a16="http://schemas.microsoft.com/office/drawing/2014/main" val="2642407491"/>
                    </a:ext>
                  </a:extLst>
                </a:gridCol>
                <a:gridCol w="1366157">
                  <a:extLst>
                    <a:ext uri="{9D8B030D-6E8A-4147-A177-3AD203B41FA5}">
                      <a16:colId xmlns:a16="http://schemas.microsoft.com/office/drawing/2014/main" val="1726298991"/>
                    </a:ext>
                  </a:extLst>
                </a:gridCol>
                <a:gridCol w="1366157">
                  <a:extLst>
                    <a:ext uri="{9D8B030D-6E8A-4147-A177-3AD203B41FA5}">
                      <a16:colId xmlns:a16="http://schemas.microsoft.com/office/drawing/2014/main" val="3776258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Independent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III sum of squares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pvalue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76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Familiar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1167.585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291.896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0.000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1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517.503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104.376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0.000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7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207.117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0.000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08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Loyalty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427.777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106.944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0.000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5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1457.354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364.339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0.000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39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86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949D-560F-4CDC-9541-95102F98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1.Crosstabs using the variables BRAND and LOYALBIN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B6CC4-1083-4233-A354-751646FC6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2" y="1761892"/>
            <a:ext cx="9622302" cy="3344680"/>
          </a:xfrm>
        </p:spPr>
      </p:pic>
    </p:spTree>
    <p:extLst>
      <p:ext uri="{BB962C8B-B14F-4D97-AF65-F5344CB8AC3E}">
        <p14:creationId xmlns:p14="http://schemas.microsoft.com/office/powerpoint/2010/main" val="390249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EC796-7538-4030-A3E5-875316295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413" y="627663"/>
                <a:ext cx="10863470" cy="623033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Using the formula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𝐶𝑜𝑙𝑢𝑚𝑛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presume ,Brand and loyalty are related,</a:t>
                </a:r>
              </a:p>
              <a:p>
                <a:pPr marL="0" indent="0">
                  <a:buNone/>
                </a:pPr>
                <a:r>
                  <a:rPr lang="en-US" dirty="0"/>
                  <a:t>As , for each cell, the observed values are different from the expected values, it is likely there is a relationship between the two variables. </a:t>
                </a:r>
                <a:endParaRPr lang="en-CA" dirty="0"/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EC796-7538-4030-A3E5-875316295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413" y="627663"/>
                <a:ext cx="10863470" cy="6230337"/>
              </a:xfrm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DFB7CC-91D1-874C-8E18-D048BF757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66777"/>
              </p:ext>
            </p:extLst>
          </p:nvPr>
        </p:nvGraphicFramePr>
        <p:xfrm>
          <a:off x="1556394" y="2188603"/>
          <a:ext cx="8128002" cy="2978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30969889"/>
                    </a:ext>
                  </a:extLst>
                </a:gridCol>
                <a:gridCol w="1285158">
                  <a:extLst>
                    <a:ext uri="{9D8B030D-6E8A-4147-A177-3AD203B41FA5}">
                      <a16:colId xmlns:a16="http://schemas.microsoft.com/office/drawing/2014/main" val="1145630323"/>
                    </a:ext>
                  </a:extLst>
                </a:gridCol>
                <a:gridCol w="1424176">
                  <a:extLst>
                    <a:ext uri="{9D8B030D-6E8A-4147-A177-3AD203B41FA5}">
                      <a16:colId xmlns:a16="http://schemas.microsoft.com/office/drawing/2014/main" val="40571319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74182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414330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7010298"/>
                    </a:ext>
                  </a:extLst>
                </a:gridCol>
              </a:tblGrid>
              <a:tr h="783813">
                <a:tc>
                  <a:txBody>
                    <a:bodyPr/>
                    <a:lstStyle/>
                    <a:p>
                      <a:r>
                        <a:rPr lang="en-US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(0/No)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Observed(No)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Expected(1 /Yes)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Count(yes)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70793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3528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r>
                        <a:rPr lang="en-US" dirty="0"/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6900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22804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10478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r>
                        <a:rPr lang="en-US" dirty="0"/>
                        <a:t>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000618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28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9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9E171-19F5-4920-9F41-1F26D50D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620372"/>
          </a:xfrm>
        </p:spPr>
        <p:txBody>
          <a:bodyPr/>
          <a:lstStyle/>
          <a:p>
            <a:endParaRPr lang="en-IN" dirty="0"/>
          </a:p>
          <a:p>
            <a:endParaRPr lang="en-IN" baseline="30000" dirty="0"/>
          </a:p>
          <a:p>
            <a:endParaRPr lang="en-IN" baseline="30000" dirty="0"/>
          </a:p>
          <a:p>
            <a:endParaRPr lang="en-IN" baseline="30000" dirty="0"/>
          </a:p>
          <a:p>
            <a:endParaRPr lang="en-IN" baseline="30000" dirty="0"/>
          </a:p>
          <a:p>
            <a:endParaRPr lang="en-IN" baseline="30000" dirty="0"/>
          </a:p>
          <a:p>
            <a:endParaRPr lang="en-IN" baseline="30000" dirty="0"/>
          </a:p>
          <a:p>
            <a:endParaRPr lang="en-IN" baseline="30000" dirty="0"/>
          </a:p>
          <a:p>
            <a:endParaRPr lang="en-IN" baseline="30000" dirty="0"/>
          </a:p>
          <a:p>
            <a:endParaRPr lang="en-IN" baseline="30000" dirty="0"/>
          </a:p>
          <a:p>
            <a:pPr marL="0" indent="0">
              <a:buNone/>
            </a:pPr>
            <a:endParaRPr lang="en-IN" dirty="0"/>
          </a:p>
          <a:p>
            <a:endParaRPr lang="en-IN" baseline="30000" dirty="0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D5AB5D70-DD38-44D6-AE4F-FB3BFBE3DC78}"/>
              </a:ext>
            </a:extLst>
          </p:cNvPr>
          <p:cNvSpPr/>
          <p:nvPr/>
        </p:nvSpPr>
        <p:spPr>
          <a:xfrm>
            <a:off x="1413854" y="5121257"/>
            <a:ext cx="9453438" cy="824389"/>
          </a:xfrm>
          <a:prstGeom prst="roundRect">
            <a:avLst>
              <a:gd name="adj" fmla="val 1832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solidFill>
                  <a:schemeClr val="tx1"/>
                </a:solidFill>
              </a:rPr>
              <a:t>Since 91.4 &gt; 9.256 (</a:t>
            </a:r>
            <a:r>
              <a:rPr lang="en-IN" b="1" dirty="0" err="1">
                <a:solidFill>
                  <a:schemeClr val="tx1"/>
                </a:solidFill>
              </a:rPr>
              <a:t>Chi</a:t>
            </a:r>
            <a:r>
              <a:rPr lang="en-IN" b="1" baseline="-25000" dirty="0" err="1">
                <a:solidFill>
                  <a:schemeClr val="tx1"/>
                </a:solidFill>
              </a:rPr>
              <a:t>actual</a:t>
            </a:r>
            <a:r>
              <a:rPr lang="en-IN" b="1" baseline="-25000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tx1"/>
                </a:solidFill>
              </a:rPr>
              <a:t>&gt; </a:t>
            </a:r>
            <a:r>
              <a:rPr lang="en-IN" b="1" dirty="0" err="1">
                <a:solidFill>
                  <a:schemeClr val="tx1"/>
                </a:solidFill>
              </a:rPr>
              <a:t>chi</a:t>
            </a:r>
            <a:r>
              <a:rPr lang="en-IN" b="1" baseline="-25000" dirty="0" err="1">
                <a:solidFill>
                  <a:schemeClr val="tx1"/>
                </a:solidFill>
              </a:rPr>
              <a:t>criticial</a:t>
            </a:r>
            <a:r>
              <a:rPr lang="en-IN" b="1" dirty="0">
                <a:solidFill>
                  <a:schemeClr val="tx1"/>
                </a:solidFill>
              </a:rPr>
              <a:t>),we reject the Null Hypothesis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brand and loyalty are not independent of each other</a:t>
            </a:r>
            <a:r>
              <a:rPr lang="en-CA" sz="2400" b="1" dirty="0">
                <a:solidFill>
                  <a:schemeClr val="tx1"/>
                </a:solidFill>
              </a:rPr>
              <a:t> 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1D3CD973-94F5-C64F-BBF9-A0B269A10426}"/>
              </a:ext>
            </a:extLst>
          </p:cNvPr>
          <p:cNvSpPr/>
          <p:nvPr/>
        </p:nvSpPr>
        <p:spPr>
          <a:xfrm>
            <a:off x="1064907" y="426857"/>
            <a:ext cx="9689651" cy="790039"/>
          </a:xfrm>
          <a:prstGeom prst="roundRect">
            <a:avLst>
              <a:gd name="adj" fmla="val 1832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IN" sz="2000" b="1" dirty="0">
                <a:solidFill>
                  <a:schemeClr val="tx1"/>
                </a:solidFill>
              </a:rPr>
              <a:t>H0</a:t>
            </a:r>
            <a:r>
              <a:rPr lang="en-IN" sz="2000" dirty="0">
                <a:solidFill>
                  <a:schemeClr val="tx1"/>
                </a:solidFill>
              </a:rPr>
              <a:t>: Loyalty is independent of brand</a:t>
            </a:r>
          </a:p>
          <a:p>
            <a:pPr eaLnBrk="1" hangingPunct="1">
              <a:defRPr/>
            </a:pPr>
            <a:r>
              <a:rPr lang="en-IN" sz="2000" b="1" dirty="0">
                <a:solidFill>
                  <a:schemeClr val="tx1"/>
                </a:solidFill>
              </a:rPr>
              <a:t>H1</a:t>
            </a:r>
            <a:r>
              <a:rPr lang="en-IN" sz="2000" dirty="0">
                <a:solidFill>
                  <a:schemeClr val="tx1"/>
                </a:solidFill>
              </a:rPr>
              <a:t> : Loyalty is dependent on brand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DA6FCA-D7FD-9146-BD3E-3C403792F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23817"/>
              </p:ext>
            </p:extLst>
          </p:nvPr>
        </p:nvGraphicFramePr>
        <p:xfrm>
          <a:off x="1413854" y="2119637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700366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93374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Applying Chi-square test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84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 Square (Observed Value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 –Square(critical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1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1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6244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1D86346-A1A2-4D46-8D77-430837E98EC9}"/>
                  </a:ext>
                </a:extLst>
              </p:cNvPr>
              <p:cNvSpPr/>
              <p:nvPr/>
            </p:nvSpPr>
            <p:spPr>
              <a:xfrm>
                <a:off x="1413854" y="1390947"/>
                <a:ext cx="4376519" cy="554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/>
                  <a:t>Using the formula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𝑂𝑏𝑠𝑒𝑟𝑣𝑒𝑑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𝐸𝑥𝑝𝑒𝑐𝑡𝑒𝑑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𝐸𝑥𝑝𝑒𝑐𝑡𝑒𝑑</m:t>
                        </m:r>
                      </m:den>
                    </m:f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1D86346-A1A2-4D46-8D77-430837E98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854" y="1390947"/>
                <a:ext cx="4376519" cy="554639"/>
              </a:xfrm>
              <a:prstGeom prst="rect">
                <a:avLst/>
              </a:prstGeom>
              <a:blipFill>
                <a:blip r:embed="rId2"/>
                <a:stretch>
                  <a:fillRect l="-1253" b="-10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3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C2C7-5517-4316-9D9A-BC05D3F5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2. Crosstabs without UK and </a:t>
            </a:r>
            <a:r>
              <a:rPr lang="en-IN" sz="3600" dirty="0" err="1"/>
              <a:t>AirUSA</a:t>
            </a:r>
            <a:r>
              <a:rPr lang="en-IN" sz="3600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D5C9E-9B72-4E18-8EBA-EAD5F4CDB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13" y="2552071"/>
            <a:ext cx="9779387" cy="2439654"/>
          </a:xfrm>
        </p:spPr>
      </p:pic>
    </p:spTree>
    <p:extLst>
      <p:ext uri="{BB962C8B-B14F-4D97-AF65-F5344CB8AC3E}">
        <p14:creationId xmlns:p14="http://schemas.microsoft.com/office/powerpoint/2010/main" val="153041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5CCF5-03EA-4C94-868A-53EC2520DB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4313"/>
                <a:ext cx="10515600" cy="5792650"/>
              </a:xfrm>
            </p:spPr>
            <p:txBody>
              <a:bodyPr/>
              <a:lstStyle/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Using the formula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𝐶𝑜𝑙𝑢𝑚𝑛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0C5CCF5-03EA-4C94-868A-53EC2520D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4313"/>
                <a:ext cx="10515600" cy="57926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25563E-6ACE-AA48-ACFA-955FDA8D0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22403"/>
              </p:ext>
            </p:extLst>
          </p:nvPr>
        </p:nvGraphicFramePr>
        <p:xfrm>
          <a:off x="1483944" y="2627451"/>
          <a:ext cx="8128002" cy="2246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30969889"/>
                    </a:ext>
                  </a:extLst>
                </a:gridCol>
                <a:gridCol w="1285158">
                  <a:extLst>
                    <a:ext uri="{9D8B030D-6E8A-4147-A177-3AD203B41FA5}">
                      <a16:colId xmlns:a16="http://schemas.microsoft.com/office/drawing/2014/main" val="1145630323"/>
                    </a:ext>
                  </a:extLst>
                </a:gridCol>
                <a:gridCol w="1424176">
                  <a:extLst>
                    <a:ext uri="{9D8B030D-6E8A-4147-A177-3AD203B41FA5}">
                      <a16:colId xmlns:a16="http://schemas.microsoft.com/office/drawing/2014/main" val="40571319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74182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414330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7010298"/>
                    </a:ext>
                  </a:extLst>
                </a:gridCol>
              </a:tblGrid>
              <a:tr h="783813">
                <a:tc>
                  <a:txBody>
                    <a:bodyPr/>
                    <a:lstStyle/>
                    <a:p>
                      <a:r>
                        <a:rPr lang="en-US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(0/No)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Observed(No)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Expected(1 /Yes)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Count(yes)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70793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3528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r>
                        <a:rPr lang="en-US" dirty="0"/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235.794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6900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22804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28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90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5235D-76E5-4DBC-A648-5DF1B8B961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0330"/>
                <a:ext cx="10515600" cy="568663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Using the formula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𝑂𝑏𝑠𝑒𝑟𝑣𝑒𝑑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𝐸𝑥𝑝𝑒𝑐𝑡𝑒𝑑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𝐸𝑥𝑝𝑒𝑐𝑡𝑒𝑑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5235D-76E5-4DBC-A648-5DF1B8B96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0330"/>
                <a:ext cx="10515600" cy="5686633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A85E0269-E740-B24F-B9A7-0018119B8960}"/>
              </a:ext>
            </a:extLst>
          </p:cNvPr>
          <p:cNvSpPr/>
          <p:nvPr/>
        </p:nvSpPr>
        <p:spPr>
          <a:xfrm>
            <a:off x="838199" y="5371967"/>
            <a:ext cx="9993923" cy="412194"/>
          </a:xfrm>
          <a:prstGeom prst="roundRect">
            <a:avLst>
              <a:gd name="adj" fmla="val 1832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solidFill>
                  <a:schemeClr val="tx1"/>
                </a:solidFill>
              </a:rPr>
              <a:t>Since 21.55 &gt; 5.934 (</a:t>
            </a:r>
            <a:r>
              <a:rPr lang="en-IN" b="1" dirty="0" err="1">
                <a:solidFill>
                  <a:schemeClr val="tx1"/>
                </a:solidFill>
              </a:rPr>
              <a:t>Chi</a:t>
            </a:r>
            <a:r>
              <a:rPr lang="en-IN" b="1" baseline="-25000" dirty="0" err="1">
                <a:solidFill>
                  <a:schemeClr val="tx1"/>
                </a:solidFill>
              </a:rPr>
              <a:t>actual</a:t>
            </a:r>
            <a:r>
              <a:rPr lang="en-IN" b="1" baseline="-25000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tx1"/>
                </a:solidFill>
              </a:rPr>
              <a:t>&gt; </a:t>
            </a:r>
            <a:r>
              <a:rPr lang="en-IN" b="1" dirty="0" err="1">
                <a:solidFill>
                  <a:schemeClr val="tx1"/>
                </a:solidFill>
              </a:rPr>
              <a:t>chi</a:t>
            </a:r>
            <a:r>
              <a:rPr lang="en-IN" b="1" baseline="-25000" dirty="0" err="1">
                <a:solidFill>
                  <a:schemeClr val="tx1"/>
                </a:solidFill>
              </a:rPr>
              <a:t>criticial</a:t>
            </a:r>
            <a:r>
              <a:rPr lang="en-IN" b="1" dirty="0">
                <a:solidFill>
                  <a:schemeClr val="tx1"/>
                </a:solidFill>
              </a:rPr>
              <a:t>),we reject the Null Hypothesis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A96F5D-CCF7-7946-A5E3-0A913DDC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87099"/>
              </p:ext>
            </p:extLst>
          </p:nvPr>
        </p:nvGraphicFramePr>
        <p:xfrm>
          <a:off x="1430751" y="2264541"/>
          <a:ext cx="8128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700366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93374364"/>
                    </a:ext>
                  </a:extLst>
                </a:gridCol>
              </a:tblGrid>
              <a:tr h="6135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Applying Chi-square test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847362"/>
                  </a:ext>
                </a:extLst>
              </a:tr>
              <a:tr h="355493">
                <a:tc>
                  <a:txBody>
                    <a:bodyPr/>
                    <a:lstStyle/>
                    <a:p>
                      <a:r>
                        <a:rPr lang="en-US" dirty="0"/>
                        <a:t>Chi Square (Observed Value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9416"/>
                  </a:ext>
                </a:extLst>
              </a:tr>
              <a:tr h="355493">
                <a:tc>
                  <a:txBody>
                    <a:bodyPr/>
                    <a:lstStyle/>
                    <a:p>
                      <a:r>
                        <a:rPr lang="en-US" dirty="0"/>
                        <a:t>Chi –Square(critical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4560"/>
                  </a:ext>
                </a:extLst>
              </a:tr>
              <a:tr h="355493"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16651"/>
                  </a:ext>
                </a:extLst>
              </a:tr>
              <a:tr h="35549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16945"/>
                  </a:ext>
                </a:extLst>
              </a:tr>
              <a:tr h="355493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62443"/>
                  </a:ext>
                </a:extLst>
              </a:tr>
            </a:tbl>
          </a:graphicData>
        </a:graphic>
      </p:graphicFrame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92078F75-2E96-5944-97C0-C9D7BA59DB63}"/>
              </a:ext>
            </a:extLst>
          </p:cNvPr>
          <p:cNvSpPr/>
          <p:nvPr/>
        </p:nvSpPr>
        <p:spPr>
          <a:xfrm>
            <a:off x="746706" y="192377"/>
            <a:ext cx="9689651" cy="790039"/>
          </a:xfrm>
          <a:prstGeom prst="roundRect">
            <a:avLst>
              <a:gd name="adj" fmla="val 1832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IN" sz="2000" b="1" dirty="0">
                <a:solidFill>
                  <a:schemeClr val="tx1"/>
                </a:solidFill>
              </a:rPr>
              <a:t>H0</a:t>
            </a:r>
            <a:r>
              <a:rPr lang="en-IN" sz="2000" dirty="0">
                <a:solidFill>
                  <a:schemeClr val="tx1"/>
                </a:solidFill>
              </a:rPr>
              <a:t>: Loyalty is independent of brand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H1</a:t>
            </a:r>
            <a:r>
              <a:rPr lang="en-IN" sz="2000" dirty="0">
                <a:solidFill>
                  <a:schemeClr val="tx1"/>
                </a:solidFill>
              </a:rPr>
              <a:t> : Loyalty is dependent on brand</a:t>
            </a:r>
          </a:p>
        </p:txBody>
      </p:sp>
    </p:spTree>
    <p:extLst>
      <p:ext uri="{BB962C8B-B14F-4D97-AF65-F5344CB8AC3E}">
        <p14:creationId xmlns:p14="http://schemas.microsoft.com/office/powerpoint/2010/main" val="17353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1445-41BE-CA42-AD41-5229433B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CA" dirty="0"/>
            </a:br>
            <a:r>
              <a:rPr lang="en-US" sz="4000" dirty="0"/>
              <a:t>How can you measure brand equity with the collected data?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A1FA1-6412-3B4B-B899-6346BDBCC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 equity should be calculated by computing a </a:t>
            </a:r>
            <a:r>
              <a:rPr lang="en-US" b="1" dirty="0"/>
              <a:t>mean score of all five measures.  </a:t>
            </a:r>
            <a:r>
              <a:rPr lang="en-US" dirty="0"/>
              <a:t>Using interval data and not binary data</a:t>
            </a:r>
          </a:p>
          <a:p>
            <a:endParaRPr lang="en-US" dirty="0"/>
          </a:p>
          <a:p>
            <a:r>
              <a:rPr lang="en-US" dirty="0"/>
              <a:t>Because  “Ariel created a multi-dimensional measure of brand equity with five main variables: </a:t>
            </a:r>
          </a:p>
          <a:p>
            <a:r>
              <a:rPr lang="en-US" i="1" dirty="0"/>
              <a:t>    familiarity </a:t>
            </a:r>
            <a:r>
              <a:rPr lang="en-US" dirty="0"/>
              <a:t>of the product, </a:t>
            </a:r>
          </a:p>
          <a:p>
            <a:r>
              <a:rPr lang="en-US" dirty="0"/>
              <a:t>    perceived </a:t>
            </a:r>
            <a:r>
              <a:rPr lang="en-US" i="1" dirty="0"/>
              <a:t>uniqueness </a:t>
            </a:r>
            <a:r>
              <a:rPr lang="en-US" dirty="0"/>
              <a:t>of the product, </a:t>
            </a:r>
          </a:p>
          <a:p>
            <a:r>
              <a:rPr lang="en-US" i="1" dirty="0"/>
              <a:t>    popularity </a:t>
            </a:r>
            <a:r>
              <a:rPr lang="en-US" dirty="0"/>
              <a:t>of the product,</a:t>
            </a:r>
          </a:p>
          <a:p>
            <a:r>
              <a:rPr lang="en-US" dirty="0"/>
              <a:t>     </a:t>
            </a:r>
            <a:r>
              <a:rPr lang="en-US" i="1" dirty="0"/>
              <a:t>relevancy </a:t>
            </a:r>
            <a:r>
              <a:rPr lang="en-US" dirty="0"/>
              <a:t>of the product to lifestyle, and </a:t>
            </a:r>
          </a:p>
          <a:p>
            <a:r>
              <a:rPr lang="en-US" dirty="0"/>
              <a:t>    customer </a:t>
            </a:r>
            <a:r>
              <a:rPr lang="en-US" i="1" dirty="0"/>
              <a:t>loyalty </a:t>
            </a:r>
            <a:r>
              <a:rPr lang="en-US" dirty="0"/>
              <a:t>to the product.”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39DA-39B0-5142-9D9B-D813470D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811954-03F6-BE46-A999-8A321EC0A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398708"/>
              </p:ext>
            </p:extLst>
          </p:nvPr>
        </p:nvGraphicFramePr>
        <p:xfrm>
          <a:off x="612730" y="1690687"/>
          <a:ext cx="549997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994">
                  <a:extLst>
                    <a:ext uri="{9D8B030D-6E8A-4147-A177-3AD203B41FA5}">
                      <a16:colId xmlns:a16="http://schemas.microsoft.com/office/drawing/2014/main" val="2799280207"/>
                    </a:ext>
                  </a:extLst>
                </a:gridCol>
                <a:gridCol w="1099994">
                  <a:extLst>
                    <a:ext uri="{9D8B030D-6E8A-4147-A177-3AD203B41FA5}">
                      <a16:colId xmlns:a16="http://schemas.microsoft.com/office/drawing/2014/main" val="2534687678"/>
                    </a:ext>
                  </a:extLst>
                </a:gridCol>
                <a:gridCol w="1099994">
                  <a:extLst>
                    <a:ext uri="{9D8B030D-6E8A-4147-A177-3AD203B41FA5}">
                      <a16:colId xmlns:a16="http://schemas.microsoft.com/office/drawing/2014/main" val="1078196319"/>
                    </a:ext>
                  </a:extLst>
                </a:gridCol>
                <a:gridCol w="1099994">
                  <a:extLst>
                    <a:ext uri="{9D8B030D-6E8A-4147-A177-3AD203B41FA5}">
                      <a16:colId xmlns:a16="http://schemas.microsoft.com/office/drawing/2014/main" val="1956832429"/>
                    </a:ext>
                  </a:extLst>
                </a:gridCol>
                <a:gridCol w="1099994">
                  <a:extLst>
                    <a:ext uri="{9D8B030D-6E8A-4147-A177-3AD203B41FA5}">
                      <a16:colId xmlns:a16="http://schemas.microsoft.com/office/drawing/2014/main" val="568808321"/>
                    </a:ext>
                  </a:extLst>
                </a:gridCol>
              </a:tblGrid>
              <a:tr h="329907">
                <a:tc>
                  <a:txBody>
                    <a:bodyPr/>
                    <a:lstStyle/>
                    <a:p>
                      <a:r>
                        <a:rPr lang="en-US" dirty="0"/>
                        <a:t>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188435"/>
                  </a:ext>
                </a:extLst>
              </a:tr>
              <a:tr h="329907"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10735"/>
                  </a:ext>
                </a:extLst>
              </a:tr>
              <a:tr h="329907"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72080"/>
                  </a:ext>
                </a:extLst>
              </a:tr>
              <a:tr h="329907">
                <a:tc>
                  <a:txBody>
                    <a:bodyPr/>
                    <a:lstStyle/>
                    <a:p>
                      <a:r>
                        <a:rPr lang="en-US" dirty="0"/>
                        <a:t>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160"/>
                  </a:ext>
                </a:extLst>
              </a:tr>
              <a:tr h="329907">
                <a:tc>
                  <a:txBody>
                    <a:bodyPr/>
                    <a:lstStyle/>
                    <a:p>
                      <a:r>
                        <a:rPr lang="en-US" dirty="0"/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115635"/>
                  </a:ext>
                </a:extLst>
              </a:tr>
              <a:tr h="329907">
                <a:tc>
                  <a:txBody>
                    <a:bodyPr/>
                    <a:lstStyle/>
                    <a:p>
                      <a:r>
                        <a:rPr lang="en-US" dirty="0"/>
                        <a:t>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86952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2723742-B849-604E-BF63-005410B40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88" y="2826867"/>
            <a:ext cx="5391010" cy="29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84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780</Words>
  <Application>Microsoft Office PowerPoint</Application>
  <PresentationFormat>Widescreen</PresentationFormat>
  <Paragraphs>303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Bookman Old Style</vt:lpstr>
      <vt:lpstr>Calibri</vt:lpstr>
      <vt:lpstr>Cambria Math</vt:lpstr>
      <vt:lpstr>Century Gothic</vt:lpstr>
      <vt:lpstr>Times New Roman</vt:lpstr>
      <vt:lpstr>Wingdings</vt:lpstr>
      <vt:lpstr>Wood Type</vt:lpstr>
      <vt:lpstr>Slide</vt:lpstr>
      <vt:lpstr>Brand Equity</vt:lpstr>
      <vt:lpstr>1.Crosstabs using the variables BRAND and LOYALBIN</vt:lpstr>
      <vt:lpstr>PowerPoint Presentation</vt:lpstr>
      <vt:lpstr>PowerPoint Presentation</vt:lpstr>
      <vt:lpstr>2. Crosstabs without UK and AirUSA.</vt:lpstr>
      <vt:lpstr>PowerPoint Presentation</vt:lpstr>
      <vt:lpstr>PowerPoint Presentation</vt:lpstr>
      <vt:lpstr>  How can you measure brand equity with the collected data? </vt:lpstr>
      <vt:lpstr>Descriptive stats</vt:lpstr>
      <vt:lpstr>4) What statistical analysis is suitable to compare brand equity across brands? Why? Compare brand equity across brands for your chosen category. </vt:lpstr>
      <vt:lpstr>PowerPoint Presentation</vt:lpstr>
      <vt:lpstr>  5) Compare loyalty, relevance, familiarity, uniqueness and popularity for the brands of your chosen category using the appropriate statistical analysis. </vt:lpstr>
      <vt:lpstr>MANOVA Test</vt:lpstr>
      <vt:lpstr>Individual ANOVA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Vinay Govindan -</cp:lastModifiedBy>
  <cp:revision>54</cp:revision>
  <dcterms:created xsi:type="dcterms:W3CDTF">2018-10-23T02:03:54Z</dcterms:created>
  <dcterms:modified xsi:type="dcterms:W3CDTF">2018-10-23T17:39:16Z</dcterms:modified>
</cp:coreProperties>
</file>