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57" r:id="rId4"/>
    <p:sldId id="263" r:id="rId5"/>
    <p:sldId id="259" r:id="rId6"/>
    <p:sldId id="266" r:id="rId7"/>
    <p:sldId id="260" r:id="rId8"/>
    <p:sldId id="26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8888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1220" autoAdjust="0"/>
    <p:restoredTop sz="94660"/>
  </p:normalViewPr>
  <p:slideViewPr>
    <p:cSldViewPr snapToGrid="0">
      <p:cViewPr varScale="1">
        <p:scale>
          <a:sx n="73" d="100"/>
          <a:sy n="73" d="100"/>
        </p:scale>
        <p:origin x="-768"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42B39E-31F6-444A-99F5-8AF6C3442C1E}"/>
              </a:ext>
            </a:extLst>
          </p:cNvPr>
          <p:cNvSpPr>
            <a:spLocks noGrp="1"/>
          </p:cNvSpPr>
          <p:nvPr>
            <p:ph type="ctrTitle"/>
          </p:nvPr>
        </p:nvSpPr>
        <p:spPr>
          <a:xfrm>
            <a:off x="2117123" y="2042372"/>
            <a:ext cx="7858899" cy="1893992"/>
          </a:xfrm>
        </p:spPr>
        <p:txBody>
          <a:bodyPr>
            <a:normAutofit/>
          </a:bodyPr>
          <a:lstStyle/>
          <a:p>
            <a:r>
              <a:rPr lang="en-IN" dirty="0" smtClean="0">
                <a:latin typeface="Bahnschrift SemiLight" panose="020B0502040204020203" pitchFamily="34" charset="0"/>
              </a:rPr>
              <a:t>UNDERSTANDING</a:t>
            </a:r>
            <a:br>
              <a:rPr lang="en-IN" dirty="0" smtClean="0">
                <a:latin typeface="Bahnschrift SemiLight" panose="020B0502040204020203" pitchFamily="34" charset="0"/>
              </a:rPr>
            </a:br>
            <a:r>
              <a:rPr lang="en-IN" dirty="0" smtClean="0">
                <a:latin typeface="Bahnschrift SemiLight" panose="020B0502040204020203" pitchFamily="34" charset="0"/>
              </a:rPr>
              <a:t>POLITICAL </a:t>
            </a:r>
            <a:r>
              <a:rPr lang="en-IN" dirty="0">
                <a:latin typeface="Bahnschrift SemiLight" panose="020B0502040204020203" pitchFamily="34" charset="0"/>
              </a:rPr>
              <a:t>POLLS</a:t>
            </a:r>
          </a:p>
        </p:txBody>
      </p:sp>
      <p:sp>
        <p:nvSpPr>
          <p:cNvPr id="3" name="Subtitle 2">
            <a:extLst>
              <a:ext uri="{FF2B5EF4-FFF2-40B4-BE49-F238E27FC236}">
                <a16:creationId xmlns="" xmlns:a16="http://schemas.microsoft.com/office/drawing/2014/main" id="{928F8374-0A84-41A5-A9AD-E9488D1D79D1}"/>
              </a:ext>
            </a:extLst>
          </p:cNvPr>
          <p:cNvSpPr>
            <a:spLocks noGrp="1"/>
          </p:cNvSpPr>
          <p:nvPr>
            <p:ph type="subTitle" idx="1"/>
          </p:nvPr>
        </p:nvSpPr>
        <p:spPr>
          <a:xfrm>
            <a:off x="9178718" y="4004344"/>
            <a:ext cx="2552630" cy="2822713"/>
          </a:xfrm>
        </p:spPr>
        <p:txBody>
          <a:bodyPr>
            <a:noAutofit/>
          </a:bodyPr>
          <a:lstStyle/>
          <a:p>
            <a:r>
              <a:rPr lang="en-IN" b="1" dirty="0">
                <a:solidFill>
                  <a:schemeClr val="tx1"/>
                </a:solidFill>
                <a:latin typeface="Arial" panose="020B0604020202020204" pitchFamily="34" charset="0"/>
                <a:cs typeface="Arial" panose="020B0604020202020204" pitchFamily="34" charset="0"/>
              </a:rPr>
              <a:t>PREPARED BY –</a:t>
            </a:r>
          </a:p>
          <a:p>
            <a:pPr lvl="1" algn="l"/>
            <a:r>
              <a:rPr lang="en-IN" dirty="0">
                <a:solidFill>
                  <a:schemeClr val="tx1"/>
                </a:solidFill>
                <a:latin typeface="Arial" panose="020B0604020202020204" pitchFamily="34" charset="0"/>
                <a:cs typeface="Arial" panose="020B0604020202020204" pitchFamily="34" charset="0"/>
              </a:rPr>
              <a:t>BHAGYA SHREE</a:t>
            </a:r>
          </a:p>
          <a:p>
            <a:pPr lvl="1" algn="l"/>
            <a:r>
              <a:rPr lang="en-IN" dirty="0">
                <a:solidFill>
                  <a:schemeClr val="tx1"/>
                </a:solidFill>
                <a:latin typeface="Arial" panose="020B0604020202020204" pitchFamily="34" charset="0"/>
                <a:cs typeface="Arial" panose="020B0604020202020204" pitchFamily="34" charset="0"/>
              </a:rPr>
              <a:t>NAWAZ HUSSAIN</a:t>
            </a:r>
          </a:p>
          <a:p>
            <a:pPr lvl="1" algn="l"/>
            <a:r>
              <a:rPr lang="en-IN" dirty="0">
                <a:solidFill>
                  <a:schemeClr val="tx1"/>
                </a:solidFill>
                <a:latin typeface="Arial" panose="020B0604020202020204" pitchFamily="34" charset="0"/>
                <a:cs typeface="Arial" panose="020B0604020202020204" pitchFamily="34" charset="0"/>
              </a:rPr>
              <a:t>RAVNEET OBEROI</a:t>
            </a:r>
          </a:p>
          <a:p>
            <a:pPr lvl="1" algn="l"/>
            <a:r>
              <a:rPr lang="en-IN" dirty="0">
                <a:solidFill>
                  <a:schemeClr val="tx1"/>
                </a:solidFill>
                <a:latin typeface="Arial" panose="020B0604020202020204" pitchFamily="34" charset="0"/>
                <a:cs typeface="Arial" panose="020B0604020202020204" pitchFamily="34" charset="0"/>
              </a:rPr>
              <a:t>RISHAB GUPTA</a:t>
            </a:r>
          </a:p>
          <a:p>
            <a:pPr lvl="1" algn="l"/>
            <a:r>
              <a:rPr lang="en-IN" dirty="0">
                <a:solidFill>
                  <a:schemeClr val="tx1"/>
                </a:solidFill>
                <a:latin typeface="Arial" panose="020B0604020202020204" pitchFamily="34" charset="0"/>
                <a:cs typeface="Arial" panose="020B0604020202020204" pitchFamily="34" charset="0"/>
              </a:rPr>
              <a:t>VINAY GOVINDAN</a:t>
            </a:r>
          </a:p>
          <a:p>
            <a:pPr lvl="1" algn="l"/>
            <a:r>
              <a:rPr lang="en-IN" dirty="0">
                <a:solidFill>
                  <a:schemeClr val="tx1"/>
                </a:solidFill>
                <a:latin typeface="Arial" panose="020B0604020202020204" pitchFamily="34" charset="0"/>
                <a:cs typeface="Arial" panose="020B0604020202020204" pitchFamily="34" charset="0"/>
              </a:rPr>
              <a:t>VIVEK ANAND</a:t>
            </a:r>
          </a:p>
        </p:txBody>
      </p:sp>
      <p:sp>
        <p:nvSpPr>
          <p:cNvPr id="4" name="TextBox 3">
            <a:extLst>
              <a:ext uri="{FF2B5EF4-FFF2-40B4-BE49-F238E27FC236}">
                <a16:creationId xmlns="" xmlns:a16="http://schemas.microsoft.com/office/drawing/2014/main" id="{FD59AFEF-4E1D-425E-9CE0-39B16245B488}"/>
              </a:ext>
            </a:extLst>
          </p:cNvPr>
          <p:cNvSpPr txBox="1"/>
          <p:nvPr/>
        </p:nvSpPr>
        <p:spPr>
          <a:xfrm>
            <a:off x="4357007" y="922284"/>
            <a:ext cx="3061253" cy="584775"/>
          </a:xfrm>
          <a:prstGeom prst="rect">
            <a:avLst/>
          </a:prstGeom>
          <a:noFill/>
        </p:spPr>
        <p:txBody>
          <a:bodyPr wrap="square" rtlCol="0">
            <a:spAutoFit/>
          </a:bodyPr>
          <a:lstStyle/>
          <a:p>
            <a:r>
              <a:rPr lang="en-IN" sz="3200" dirty="0"/>
              <a:t>MSCDA 5510</a:t>
            </a:r>
          </a:p>
        </p:txBody>
      </p:sp>
      <p:sp>
        <p:nvSpPr>
          <p:cNvPr id="6" name="TextBox 5">
            <a:extLst>
              <a:ext uri="{FF2B5EF4-FFF2-40B4-BE49-F238E27FC236}">
                <a16:creationId xmlns="" xmlns:a16="http://schemas.microsoft.com/office/drawing/2014/main" id="{A6F4652F-1A29-4D41-B815-3E43AE636888}"/>
              </a:ext>
            </a:extLst>
          </p:cNvPr>
          <p:cNvSpPr txBox="1"/>
          <p:nvPr/>
        </p:nvSpPr>
        <p:spPr>
          <a:xfrm>
            <a:off x="-13296" y="4490436"/>
            <a:ext cx="1584000" cy="461665"/>
          </a:xfrm>
          <a:prstGeom prst="rect">
            <a:avLst/>
          </a:prstGeom>
          <a:noFill/>
        </p:spPr>
        <p:txBody>
          <a:bodyPr wrap="square" rtlCol="0">
            <a:spAutoFit/>
          </a:bodyPr>
          <a:lstStyle/>
          <a:p>
            <a:r>
              <a:rPr lang="en-IN" sz="2400" dirty="0">
                <a:solidFill>
                  <a:schemeClr val="bg1"/>
                </a:solidFill>
              </a:rPr>
              <a:t>GROUP 6</a:t>
            </a:r>
          </a:p>
        </p:txBody>
      </p:sp>
    </p:spTree>
    <p:extLst>
      <p:ext uri="{BB962C8B-B14F-4D97-AF65-F5344CB8AC3E}">
        <p14:creationId xmlns="" xmlns:p14="http://schemas.microsoft.com/office/powerpoint/2010/main" val="2296910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5182A667-95E3-D940-9ACE-6B94F2E5A4D9}"/>
              </a:ext>
            </a:extLst>
          </p:cNvPr>
          <p:cNvSpPr/>
          <p:nvPr/>
        </p:nvSpPr>
        <p:spPr>
          <a:xfrm>
            <a:off x="1806223" y="442105"/>
            <a:ext cx="9572977" cy="916854"/>
          </a:xfrm>
          <a:prstGeom prst="rect">
            <a:avLst/>
          </a:prstGeom>
        </p:spPr>
        <p:txBody>
          <a:bodyPr wrap="square">
            <a:spAutoFit/>
          </a:bodyPr>
          <a:lstStyle/>
          <a:p>
            <a:pPr lvl="0">
              <a:lnSpc>
                <a:spcPct val="115000"/>
              </a:lnSpc>
              <a:spcAft>
                <a:spcPts val="1000"/>
              </a:spcAft>
            </a:pPr>
            <a:r>
              <a:rPr lang="en-US" sz="2400" b="1" dirty="0">
                <a:latin typeface="Calibri" panose="020F0502020204030204" pitchFamily="34" charset="0"/>
                <a:ea typeface="SimSun" panose="02010600030101010101" pitchFamily="2" charset="-122"/>
                <a:cs typeface="Times New Roman" panose="02020603050405020304" pitchFamily="18" charset="0"/>
              </a:rPr>
              <a:t>What is a random sample? How would you go about collecting one? What factors must you consider when designing a sample frame?</a:t>
            </a:r>
            <a:endParaRPr lang="en-CA" sz="2400" b="1" dirty="0">
              <a:latin typeface="Calibri" panose="020F0502020204030204" pitchFamily="34" charset="0"/>
              <a:ea typeface="SimSun" panose="02010600030101010101" pitchFamily="2" charset="-122"/>
              <a:cs typeface="Times New Roman" panose="02020603050405020304" pitchFamily="18" charset="0"/>
            </a:endParaRPr>
          </a:p>
        </p:txBody>
      </p:sp>
      <p:sp>
        <p:nvSpPr>
          <p:cNvPr id="8" name="TextBox 7">
            <a:extLst>
              <a:ext uri="{FF2B5EF4-FFF2-40B4-BE49-F238E27FC236}">
                <a16:creationId xmlns="" xmlns:a16="http://schemas.microsoft.com/office/drawing/2014/main" id="{0087EFCA-DE90-CC43-89BA-48557E33FA19}"/>
              </a:ext>
            </a:extLst>
          </p:cNvPr>
          <p:cNvSpPr txBox="1"/>
          <p:nvPr/>
        </p:nvSpPr>
        <p:spPr>
          <a:xfrm>
            <a:off x="1727200" y="1947180"/>
            <a:ext cx="96520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A </a:t>
            </a:r>
            <a:r>
              <a:rPr lang="en-US" dirty="0" smtClean="0"/>
              <a:t>sample of a given population where each individual has an equal chance of being selected.</a:t>
            </a:r>
            <a:endParaRPr lang="en-US" dirty="0"/>
          </a:p>
          <a:p>
            <a:pPr marL="285750" indent="-285750">
              <a:buFont typeface="Arial" panose="020B0604020202020204" pitchFamily="34" charset="0"/>
              <a:buChar char="•"/>
            </a:pPr>
            <a:endParaRPr lang="en-US" dirty="0"/>
          </a:p>
        </p:txBody>
      </p:sp>
      <p:sp>
        <p:nvSpPr>
          <p:cNvPr id="9" name="TextBox 8">
            <a:extLst>
              <a:ext uri="{FF2B5EF4-FFF2-40B4-BE49-F238E27FC236}">
                <a16:creationId xmlns="" xmlns:a16="http://schemas.microsoft.com/office/drawing/2014/main" id="{F1A32D23-B712-8E45-AE86-259E147BAC47}"/>
              </a:ext>
            </a:extLst>
          </p:cNvPr>
          <p:cNvSpPr txBox="1"/>
          <p:nvPr/>
        </p:nvSpPr>
        <p:spPr>
          <a:xfrm>
            <a:off x="1806222" y="2646931"/>
            <a:ext cx="9693799" cy="3816429"/>
          </a:xfrm>
          <a:prstGeom prst="rect">
            <a:avLst/>
          </a:prstGeom>
          <a:noFill/>
        </p:spPr>
        <p:txBody>
          <a:bodyPr wrap="square" rtlCol="0">
            <a:spAutoFit/>
          </a:bodyPr>
          <a:lstStyle/>
          <a:p>
            <a:pPr lvl="2"/>
            <a:r>
              <a:rPr lang="en-CA" sz="1600" dirty="0" smtClean="0"/>
              <a:t>Collecting Sample :Randomly </a:t>
            </a:r>
            <a:r>
              <a:rPr lang="en-CA" sz="1600" dirty="0"/>
              <a:t>selected subset of people who are eligible </a:t>
            </a:r>
            <a:r>
              <a:rPr lang="en-CA" sz="1600" dirty="0" smtClean="0"/>
              <a:t>for voting(2638</a:t>
            </a:r>
            <a:r>
              <a:rPr lang="en-CA" sz="1600" dirty="0"/>
              <a:t>)</a:t>
            </a:r>
          </a:p>
          <a:p>
            <a:pPr marL="1200150" lvl="2" indent="-285750">
              <a:buFont typeface="Arial" panose="020B0604020202020204" pitchFamily="34" charset="0"/>
              <a:buChar char="•"/>
            </a:pPr>
            <a:r>
              <a:rPr lang="en-CA" sz="1600" dirty="0"/>
              <a:t>Choose sample size based on acceptable values confidence level and margin of error.</a:t>
            </a:r>
          </a:p>
          <a:p>
            <a:pPr marL="1200150" lvl="2" indent="-285750">
              <a:buFont typeface="Arial" panose="020B0604020202020204" pitchFamily="34" charset="0"/>
              <a:buChar char="•"/>
            </a:pPr>
            <a:r>
              <a:rPr lang="en-CA" sz="1600" dirty="0"/>
              <a:t>Construct list of target population. </a:t>
            </a:r>
          </a:p>
          <a:p>
            <a:pPr marL="1200150" lvl="2" indent="-285750">
              <a:buFont typeface="Arial" panose="020B0604020202020204" pitchFamily="34" charset="0"/>
              <a:buChar char="•"/>
            </a:pPr>
            <a:r>
              <a:rPr lang="en-CA" sz="1600" dirty="0"/>
              <a:t>Assign numbers to each individual.</a:t>
            </a:r>
          </a:p>
          <a:p>
            <a:pPr marL="1200150" lvl="2" indent="-285750">
              <a:buFont typeface="Arial" panose="020B0604020202020204" pitchFamily="34" charset="0"/>
              <a:buChar char="•"/>
            </a:pPr>
            <a:r>
              <a:rPr lang="en-CA" sz="1600" dirty="0"/>
              <a:t>Find random numbers</a:t>
            </a:r>
          </a:p>
          <a:p>
            <a:pPr marL="1200150" lvl="2" indent="-285750">
              <a:buFont typeface="Arial" panose="020B0604020202020204" pitchFamily="34" charset="0"/>
              <a:buChar char="•"/>
            </a:pPr>
            <a:r>
              <a:rPr lang="en-CA" sz="1600" dirty="0"/>
              <a:t>Select your sample .</a:t>
            </a:r>
          </a:p>
          <a:p>
            <a:endParaRPr lang="en-US" sz="1600" dirty="0"/>
          </a:p>
          <a:p>
            <a:r>
              <a:rPr lang="en-US" sz="1600" dirty="0" smtClean="0"/>
              <a:t>We </a:t>
            </a:r>
            <a:r>
              <a:rPr lang="en-US" sz="1600" dirty="0"/>
              <a:t>will design our sample frame on these factors</a:t>
            </a:r>
            <a:r>
              <a:rPr lang="en-US" sz="1600" dirty="0" smtClean="0"/>
              <a:t>:</a:t>
            </a:r>
          </a:p>
          <a:p>
            <a:pPr marL="1200150" lvl="2" indent="-285750">
              <a:buFont typeface="Arial" panose="020B0604020202020204" pitchFamily="34" charset="0"/>
              <a:buChar char="•"/>
            </a:pPr>
            <a:r>
              <a:rPr lang="en-US" sz="1600" dirty="0" smtClean="0"/>
              <a:t>  People who have  eligible for voting</a:t>
            </a:r>
          </a:p>
          <a:p>
            <a:pPr marL="1200150" lvl="2" indent="-285750">
              <a:buFont typeface="Arial" panose="020B0604020202020204" pitchFamily="34" charset="0"/>
              <a:buChar char="•"/>
            </a:pPr>
            <a:r>
              <a:rPr lang="en-US" sz="1600" dirty="0" smtClean="0"/>
              <a:t>  People who resides in canada</a:t>
            </a:r>
            <a:endParaRPr lang="en-US" sz="1600" dirty="0"/>
          </a:p>
          <a:p>
            <a:pPr marL="1200150" lvl="2" indent="-285750">
              <a:buFont typeface="Arial" panose="020B0604020202020204" pitchFamily="34" charset="0"/>
              <a:buChar char="•"/>
            </a:pPr>
            <a:r>
              <a:rPr lang="en-US" sz="1600" dirty="0" smtClean="0"/>
              <a:t>  Region</a:t>
            </a:r>
          </a:p>
          <a:p>
            <a:pPr marL="1200150" lvl="2" indent="-285750">
              <a:buFont typeface="Arial" panose="020B0604020202020204" pitchFamily="34" charset="0"/>
              <a:buChar char="•"/>
            </a:pPr>
            <a:r>
              <a:rPr lang="en-US" sz="1600" dirty="0" smtClean="0"/>
              <a:t>  Age</a:t>
            </a:r>
            <a:endParaRPr lang="en-US" sz="1600" dirty="0"/>
          </a:p>
          <a:p>
            <a:pPr marL="1200150" lvl="2" indent="-285750">
              <a:buFont typeface="Arial" panose="020B0604020202020204" pitchFamily="34" charset="0"/>
              <a:buChar char="•"/>
            </a:pPr>
            <a:endParaRPr lang="en-US" dirty="0"/>
          </a:p>
        </p:txBody>
      </p:sp>
    </p:spTree>
    <p:extLst>
      <p:ext uri="{BB962C8B-B14F-4D97-AF65-F5344CB8AC3E}">
        <p14:creationId xmlns="" xmlns:p14="http://schemas.microsoft.com/office/powerpoint/2010/main" val="2761731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6A58C7C3-E92B-E34F-8319-3AC8ACAF23F8}"/>
              </a:ext>
            </a:extLst>
          </p:cNvPr>
          <p:cNvSpPr/>
          <p:nvPr/>
        </p:nvSpPr>
        <p:spPr>
          <a:xfrm>
            <a:off x="2167466" y="646534"/>
            <a:ext cx="9234312" cy="1054263"/>
          </a:xfrm>
          <a:prstGeom prst="rect">
            <a:avLst/>
          </a:prstGeom>
        </p:spPr>
        <p:txBody>
          <a:bodyPr wrap="square">
            <a:spAutoFit/>
          </a:bodyPr>
          <a:lstStyle/>
          <a:p>
            <a:pPr>
              <a:lnSpc>
                <a:spcPct val="115000"/>
              </a:lnSpc>
              <a:spcAft>
                <a:spcPts val="1000"/>
              </a:spcAft>
            </a:pPr>
            <a:r>
              <a:rPr lang="en-US" sz="2800" b="1" dirty="0">
                <a:latin typeface="Calibri" panose="020F0502020204030204" pitchFamily="34" charset="0"/>
                <a:ea typeface="SimSun" panose="02010600030101010101" pitchFamily="2" charset="-122"/>
                <a:cs typeface="Times New Roman" panose="02020603050405020304" pitchFamily="18" charset="0"/>
              </a:rPr>
              <a:t>The case says that 38% will vote Liberal. Is this a fact or an estimate?</a:t>
            </a:r>
            <a:endParaRPr lang="en-CA" sz="2800" b="1" dirty="0">
              <a:latin typeface="Calibri" panose="020F0502020204030204" pitchFamily="34" charset="0"/>
              <a:ea typeface="SimSun" panose="02010600030101010101" pitchFamily="2" charset="-122"/>
              <a:cs typeface="Times New Roman" panose="02020603050405020304" pitchFamily="18" charset="0"/>
            </a:endParaRPr>
          </a:p>
        </p:txBody>
      </p:sp>
      <p:sp>
        <p:nvSpPr>
          <p:cNvPr id="3" name="TextBox 2">
            <a:extLst>
              <a:ext uri="{FF2B5EF4-FFF2-40B4-BE49-F238E27FC236}">
                <a16:creationId xmlns="" xmlns:a16="http://schemas.microsoft.com/office/drawing/2014/main" id="{F63496CA-2899-DE42-A7E0-5679450C9F62}"/>
              </a:ext>
            </a:extLst>
          </p:cNvPr>
          <p:cNvSpPr txBox="1"/>
          <p:nvPr/>
        </p:nvSpPr>
        <p:spPr>
          <a:xfrm>
            <a:off x="3510845" y="3070577"/>
            <a:ext cx="7890933" cy="2862322"/>
          </a:xfrm>
          <a:prstGeom prst="rect">
            <a:avLst/>
          </a:prstGeom>
          <a:noFill/>
        </p:spPr>
        <p:txBody>
          <a:bodyPr wrap="square" rtlCol="0">
            <a:spAutoFit/>
          </a:bodyPr>
          <a:lstStyle/>
          <a:p>
            <a:r>
              <a:rPr lang="en-US" sz="2000" dirty="0"/>
              <a:t>From the sample that we collected, we have </a:t>
            </a:r>
            <a:r>
              <a:rPr lang="en-US" sz="2000" b="1" dirty="0"/>
              <a:t>estimated</a:t>
            </a:r>
            <a:r>
              <a:rPr lang="en-US" sz="2000" dirty="0"/>
              <a:t> that 38% of the people will vote for the Liberals</a:t>
            </a:r>
            <a:r>
              <a:rPr lang="en-US" sz="2000" dirty="0" smtClean="0"/>
              <a:t>.</a:t>
            </a:r>
          </a:p>
          <a:p>
            <a:endParaRPr lang="en-US" sz="2000" dirty="0"/>
          </a:p>
          <a:p>
            <a:endParaRPr lang="en-US" sz="2000" dirty="0" smtClean="0"/>
          </a:p>
          <a:p>
            <a:endParaRPr lang="en-US" sz="2000" dirty="0"/>
          </a:p>
          <a:p>
            <a:r>
              <a:rPr lang="en-IN" sz="2000" dirty="0"/>
              <a:t>38% is proportion </a:t>
            </a:r>
          </a:p>
          <a:p>
            <a:pPr>
              <a:buNone/>
            </a:pPr>
            <a:r>
              <a:rPr lang="en-CA" sz="2000" dirty="0"/>
              <a:t>38% is the unbiased point estimate of the population proportion that are inclined to vote liberal </a:t>
            </a:r>
          </a:p>
          <a:p>
            <a:endParaRPr lang="en-US" sz="2000" dirty="0"/>
          </a:p>
        </p:txBody>
      </p:sp>
    </p:spTree>
    <p:extLst>
      <p:ext uri="{BB962C8B-B14F-4D97-AF65-F5344CB8AC3E}">
        <p14:creationId xmlns="" xmlns:p14="http://schemas.microsoft.com/office/powerpoint/2010/main" val="3406644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FF33CC62-022D-F149-AB11-6D3FBEE57A5D}"/>
              </a:ext>
            </a:extLst>
          </p:cNvPr>
          <p:cNvSpPr/>
          <p:nvPr/>
        </p:nvSpPr>
        <p:spPr>
          <a:xfrm>
            <a:off x="2438398" y="330447"/>
            <a:ext cx="9211735" cy="1046797"/>
          </a:xfrm>
          <a:prstGeom prst="rect">
            <a:avLst/>
          </a:prstGeom>
        </p:spPr>
        <p:txBody>
          <a:bodyPr wrap="square">
            <a:spAutoFit/>
          </a:bodyPr>
          <a:lstStyle/>
          <a:p>
            <a:pPr>
              <a:lnSpc>
                <a:spcPct val="115000"/>
              </a:lnSpc>
              <a:spcAft>
                <a:spcPts val="1000"/>
              </a:spcAft>
            </a:pPr>
            <a:r>
              <a:rPr lang="en-US" sz="2800" b="1" dirty="0">
                <a:latin typeface="Calibri" panose="020F0502020204030204" pitchFamily="34" charset="0"/>
                <a:ea typeface="SimSun" panose="02010600030101010101" pitchFamily="2" charset="-122"/>
                <a:cs typeface="Times New Roman" panose="02020603050405020304" pitchFamily="18" charset="0"/>
              </a:rPr>
              <a:t>The case says that the survey is accurate within 1.9% points. What exactly does this mean?</a:t>
            </a:r>
            <a:endParaRPr lang="en-CA" sz="2800" b="1" dirty="0">
              <a:latin typeface="Calibri" panose="020F0502020204030204" pitchFamily="34" charset="0"/>
              <a:ea typeface="SimSun" panose="02010600030101010101" pitchFamily="2" charset="-122"/>
              <a:cs typeface="Times New Roman" panose="02020603050405020304" pitchFamily="18" charset="0"/>
            </a:endParaRPr>
          </a:p>
        </p:txBody>
      </p:sp>
      <p:sp>
        <p:nvSpPr>
          <p:cNvPr id="3" name="TextBox 2">
            <a:extLst>
              <a:ext uri="{FF2B5EF4-FFF2-40B4-BE49-F238E27FC236}">
                <a16:creationId xmlns="" xmlns:a16="http://schemas.microsoft.com/office/drawing/2014/main" id="{4F80ADAA-AB03-2444-A5B3-3C428088DC8D}"/>
              </a:ext>
            </a:extLst>
          </p:cNvPr>
          <p:cNvSpPr txBox="1"/>
          <p:nvPr/>
        </p:nvSpPr>
        <p:spPr>
          <a:xfrm>
            <a:off x="2656549" y="2254752"/>
            <a:ext cx="8342489" cy="1631216"/>
          </a:xfrm>
          <a:prstGeom prst="rect">
            <a:avLst/>
          </a:prstGeom>
          <a:noFill/>
        </p:spPr>
        <p:txBody>
          <a:bodyPr wrap="square" rtlCol="0">
            <a:spAutoFit/>
          </a:bodyPr>
          <a:lstStyle/>
          <a:p>
            <a:r>
              <a:rPr lang="en-US" sz="2000" dirty="0"/>
              <a:t>1.9% is the our </a:t>
            </a:r>
            <a:r>
              <a:rPr lang="en-US" sz="2000" b="1" dirty="0"/>
              <a:t>Margin of Error </a:t>
            </a:r>
            <a:r>
              <a:rPr lang="en-US" sz="2000" dirty="0"/>
              <a:t>in this case. </a:t>
            </a:r>
          </a:p>
          <a:p>
            <a:r>
              <a:rPr lang="en-US" sz="2000" dirty="0"/>
              <a:t>It means that our statistic will be within 1.9% points of the whole population 95% of the times</a:t>
            </a:r>
            <a:r>
              <a:rPr lang="en-US" sz="2000" dirty="0" smtClean="0"/>
              <a:t>.</a:t>
            </a:r>
          </a:p>
          <a:p>
            <a:endParaRPr lang="en-US" sz="2000" dirty="0"/>
          </a:p>
          <a:p>
            <a:endParaRPr lang="en-US" sz="2000" dirty="0" smtClean="0"/>
          </a:p>
        </p:txBody>
      </p:sp>
      <p:sp>
        <p:nvSpPr>
          <p:cNvPr id="5" name="TextBox 4">
            <a:extLst>
              <a:ext uri="{FF2B5EF4-FFF2-40B4-BE49-F238E27FC236}">
                <a16:creationId xmlns="" xmlns:a16="http://schemas.microsoft.com/office/drawing/2014/main" id="{CB36023B-9566-2642-9413-818AC639ADA1}"/>
              </a:ext>
            </a:extLst>
          </p:cNvPr>
          <p:cNvSpPr txBox="1"/>
          <p:nvPr/>
        </p:nvSpPr>
        <p:spPr>
          <a:xfrm>
            <a:off x="2656549" y="3508436"/>
            <a:ext cx="8210683" cy="3231654"/>
          </a:xfrm>
          <a:prstGeom prst="rect">
            <a:avLst/>
          </a:prstGeom>
          <a:noFill/>
        </p:spPr>
        <p:txBody>
          <a:bodyPr wrap="square" rtlCol="0">
            <a:spAutoFit/>
          </a:bodyPr>
          <a:lstStyle/>
          <a:p>
            <a:r>
              <a:rPr lang="en-US" sz="2400" dirty="0"/>
              <a:t>38% - 1.9%  &lt;  LIBERALS  &lt;  38% + 1.9%</a:t>
            </a:r>
          </a:p>
          <a:p>
            <a:endParaRPr lang="en-US" sz="2400" dirty="0"/>
          </a:p>
          <a:p>
            <a:r>
              <a:rPr lang="en-US" sz="2400" dirty="0"/>
              <a:t>26% - 1.9%  &lt;  CONSERVATIVES  &lt;  26% + 1.9</a:t>
            </a:r>
            <a:r>
              <a:rPr lang="en-US" sz="2400" dirty="0" smtClean="0"/>
              <a:t>%</a:t>
            </a:r>
          </a:p>
          <a:p>
            <a:endParaRPr lang="en-US" sz="2400" dirty="0"/>
          </a:p>
          <a:p>
            <a:endParaRPr lang="en-US" sz="2400" dirty="0" smtClean="0"/>
          </a:p>
          <a:p>
            <a:r>
              <a:rPr lang="en-CA" sz="2000" dirty="0" err="1"/>
              <a:t>i.e</a:t>
            </a:r>
            <a:r>
              <a:rPr lang="en-CA" sz="2000" dirty="0"/>
              <a:t> if we take 100 samples of size 2648 from the population, </a:t>
            </a:r>
            <a:r>
              <a:rPr lang="en-CA" sz="2000" dirty="0" smtClean="0"/>
              <a:t>the proportion of times the mean would </a:t>
            </a:r>
            <a:r>
              <a:rPr lang="en-CA" sz="2000" dirty="0"/>
              <a:t>lie within the confidence interval </a:t>
            </a:r>
            <a:r>
              <a:rPr lang="en-CA" sz="2000" dirty="0" smtClean="0"/>
              <a:t>would  be 95 %.</a:t>
            </a:r>
            <a:endParaRPr lang="en-CA" sz="2000" dirty="0"/>
          </a:p>
          <a:p>
            <a:endParaRPr lang="en-US" sz="2400" dirty="0"/>
          </a:p>
        </p:txBody>
      </p:sp>
    </p:spTree>
    <p:extLst>
      <p:ext uri="{BB962C8B-B14F-4D97-AF65-F5344CB8AC3E}">
        <p14:creationId xmlns="" xmlns:p14="http://schemas.microsoft.com/office/powerpoint/2010/main" val="4240767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D24C5E8A-B666-9348-A442-5E4BCDF03FB9}"/>
              </a:ext>
            </a:extLst>
          </p:cNvPr>
          <p:cNvSpPr/>
          <p:nvPr/>
        </p:nvSpPr>
        <p:spPr>
          <a:xfrm>
            <a:off x="2167467" y="353027"/>
            <a:ext cx="9426222" cy="1046795"/>
          </a:xfrm>
          <a:prstGeom prst="rect">
            <a:avLst/>
          </a:prstGeom>
        </p:spPr>
        <p:txBody>
          <a:bodyPr wrap="square">
            <a:spAutoFit/>
          </a:bodyPr>
          <a:lstStyle/>
          <a:p>
            <a:pPr>
              <a:lnSpc>
                <a:spcPct val="115000"/>
              </a:lnSpc>
              <a:spcAft>
                <a:spcPts val="1000"/>
              </a:spcAft>
            </a:pPr>
            <a:r>
              <a:rPr lang="en-US" sz="2800" b="1" dirty="0">
                <a:latin typeface="Calibri" panose="020F0502020204030204" pitchFamily="34" charset="0"/>
                <a:ea typeface="SimSun" panose="02010600030101010101" pitchFamily="2" charset="-122"/>
                <a:cs typeface="Times New Roman" panose="02020603050405020304" pitchFamily="18" charset="0"/>
              </a:rPr>
              <a:t>The case says that the sample consisted of 2,638 people. Where did this number come from?</a:t>
            </a:r>
            <a:endParaRPr lang="en-CA" sz="2800" b="1" dirty="0">
              <a:latin typeface="Calibri" panose="020F0502020204030204" pitchFamily="34" charset="0"/>
              <a:ea typeface="SimSun" panose="02010600030101010101" pitchFamily="2" charset="-122"/>
              <a:cs typeface="Times New Roman" panose="02020603050405020304" pitchFamily="18" charset="0"/>
            </a:endParaRPr>
          </a:p>
        </p:txBody>
      </p:sp>
      <mc:AlternateContent xmlns:mc="http://schemas.openxmlformats.org/markup-compatibility/2006">
        <mc:Choice xmlns="" xmlns:a14="http://schemas.microsoft.com/office/drawing/2010/main" Requires="a14">
          <p:sp>
            <p:nvSpPr>
              <p:cNvPr id="6" name="TextBox 5">
                <a:extLst>
                  <a:ext uri="{FF2B5EF4-FFF2-40B4-BE49-F238E27FC236}">
                    <a16:creationId xmlns:a16="http://schemas.microsoft.com/office/drawing/2014/main" id="{91D99E9E-EF6E-C34D-8730-D3F5331107C9}"/>
                  </a:ext>
                </a:extLst>
              </p:cNvPr>
              <p:cNvSpPr txBox="1"/>
              <p:nvPr/>
            </p:nvSpPr>
            <p:spPr>
              <a:xfrm>
                <a:off x="2167467" y="2269068"/>
                <a:ext cx="8737600" cy="3270895"/>
              </a:xfrm>
              <a:prstGeom prst="rect">
                <a:avLst/>
              </a:prstGeom>
              <a:noFill/>
            </p:spPr>
            <p:txBody>
              <a:bodyPr wrap="square" rtlCol="0">
                <a:spAutoFit/>
              </a:bodyPr>
              <a:lstStyle/>
              <a:p>
                <a:r>
                  <a:rPr lang="en-US" dirty="0"/>
                  <a:t>To estimate the sample size from the given information:</a:t>
                </a:r>
              </a:p>
              <a:p>
                <a:r>
                  <a:rPr lang="en-US" dirty="0"/>
                  <a:t>	Margin of Error = 1.9%</a:t>
                </a:r>
              </a:p>
              <a:p>
                <a:r>
                  <a:rPr lang="en-US" dirty="0"/>
                  <a:t>	Confidence = 19/20 = 95%</a:t>
                </a:r>
              </a:p>
              <a:p>
                <a:endParaRPr lang="en-US" dirty="0"/>
              </a:p>
              <a:p>
                <a:r>
                  <a:rPr lang="en-US" dirty="0"/>
                  <a:t>We use the formula of Sample Size for Proportions</a:t>
                </a:r>
              </a:p>
              <a:p>
                <a:r>
                  <a:rPr lang="en-US" dirty="0"/>
                  <a:t>	n = pq </a:t>
                </a:r>
                <a14:m>
                  <m:oMath xmlns:m="http://schemas.openxmlformats.org/officeDocument/2006/math">
                    <m:sSup>
                      <m:sSupPr>
                        <m:ctrlPr>
                          <a:rPr lang="en-US" i="1" dirty="0" smtClean="0">
                            <a:latin typeface="Cambria Math" panose="02040503050406030204" pitchFamily="18" charset="0"/>
                          </a:rPr>
                        </m:ctrlPr>
                      </m:sSupPr>
                      <m:e>
                        <m:r>
                          <m:rPr>
                            <m:nor/>
                          </m:rPr>
                          <a:rPr lang="en-US" dirty="0"/>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/2</m:t>
                                </m:r>
                              </m:sub>
                            </m:sSub>
                          </m:num>
                          <m:den>
                            <m:r>
                              <a:rPr lang="en-US" i="1">
                                <a:latin typeface="Cambria Math" panose="02040503050406030204" pitchFamily="18" charset="0"/>
                              </a:rPr>
                              <m:t>𝐸</m:t>
                            </m:r>
                          </m:den>
                        </m:f>
                        <m:r>
                          <m:rPr>
                            <m:nor/>
                          </m:rPr>
                          <a:rPr lang="en-US" dirty="0"/>
                          <m:t>)</m:t>
                        </m:r>
                      </m:e>
                      <m:sup>
                        <m:r>
                          <a:rPr lang="en-US" i="1" dirty="0" smtClean="0">
                            <a:latin typeface="Cambria Math" panose="02040503050406030204" pitchFamily="18" charset="0"/>
                          </a:rPr>
                          <m:t>2</m:t>
                        </m:r>
                      </m:sup>
                    </m:sSup>
                  </m:oMath>
                </a14:m>
                <a:endParaRPr lang="en-US" dirty="0"/>
              </a:p>
              <a:p>
                <a:endParaRPr lang="en-US" dirty="0"/>
              </a:p>
              <a:p>
                <a:r>
                  <a:rPr lang="en-US" dirty="0"/>
                  <a:t>Here we consider p = 0.5 and q = 0.5, as it would give us a fairly large value of the sample size to guarantee an accurate prediction</a:t>
                </a:r>
              </a:p>
              <a:p>
                <a:endParaRPr lang="en-US" dirty="0"/>
              </a:p>
              <a:p>
                <a:r>
                  <a:rPr lang="en-US" dirty="0"/>
                  <a:t>Substituting these values, we get our </a:t>
                </a:r>
                <a:r>
                  <a:rPr lang="en-US" b="1" dirty="0"/>
                  <a:t>n ~ 2638</a:t>
                </a:r>
              </a:p>
            </p:txBody>
          </p:sp>
        </mc:Choice>
        <mc:Fallback>
          <p:sp>
            <p:nvSpPr>
              <p:cNvPr id="6" name="TextBox 5">
                <a:extLst>
                  <a:ext uri="{FF2B5EF4-FFF2-40B4-BE49-F238E27FC236}">
                    <a16:creationId xmlns:a14="http://schemas.microsoft.com/office/drawing/2010/main" xmlns="" xmlns:a16="http://schemas.microsoft.com/office/drawing/2014/main" id="{91D99E9E-EF6E-C34D-8730-D3F5331107C9}"/>
                  </a:ext>
                </a:extLst>
              </p:cNvPr>
              <p:cNvSpPr txBox="1">
                <a:spLocks noRot="1" noChangeAspect="1" noMove="1" noResize="1" noEditPoints="1" noAdjustHandles="1" noChangeArrowheads="1" noChangeShapeType="1" noTextEdit="1"/>
              </p:cNvSpPr>
              <p:nvPr/>
            </p:nvSpPr>
            <p:spPr>
              <a:xfrm>
                <a:off x="2167467" y="2269068"/>
                <a:ext cx="8737600" cy="3270895"/>
              </a:xfrm>
              <a:prstGeom prst="rect">
                <a:avLst/>
              </a:prstGeom>
              <a:blipFill>
                <a:blip r:embed="rId2"/>
                <a:stretch>
                  <a:fillRect l="-581" t="-775" b="-1938"/>
                </a:stretch>
              </a:blipFill>
            </p:spPr>
            <p:txBody>
              <a:bodyPr/>
              <a:lstStyle/>
              <a:p>
                <a:r>
                  <a:rPr lang="en-US">
                    <a:noFill/>
                  </a:rPr>
                  <a:t> </a:t>
                </a:r>
              </a:p>
            </p:txBody>
          </p:sp>
        </mc:Fallback>
      </mc:AlternateContent>
    </p:spTree>
    <p:extLst>
      <p:ext uri="{BB962C8B-B14F-4D97-AF65-F5344CB8AC3E}">
        <p14:creationId xmlns="" xmlns:p14="http://schemas.microsoft.com/office/powerpoint/2010/main" val="2337929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639C48C-01DE-5348-945F-3B1E8A0E54D1}"/>
              </a:ext>
            </a:extLst>
          </p:cNvPr>
          <p:cNvSpPr/>
          <p:nvPr/>
        </p:nvSpPr>
        <p:spPr>
          <a:xfrm>
            <a:off x="2144888" y="409470"/>
            <a:ext cx="9381067" cy="1069376"/>
          </a:xfrm>
          <a:prstGeom prst="rect">
            <a:avLst/>
          </a:prstGeom>
        </p:spPr>
        <p:txBody>
          <a:bodyPr wrap="square">
            <a:spAutoFit/>
          </a:bodyPr>
          <a:lstStyle/>
          <a:p>
            <a:pPr>
              <a:lnSpc>
                <a:spcPct val="115000"/>
              </a:lnSpc>
              <a:spcAft>
                <a:spcPts val="1000"/>
              </a:spcAft>
            </a:pPr>
            <a:r>
              <a:rPr lang="en-US" sz="2800" b="1" dirty="0">
                <a:latin typeface="Calibri" panose="020F0502020204030204" pitchFamily="34" charset="0"/>
                <a:ea typeface="SimSun" panose="02010600030101010101" pitchFamily="2" charset="-122"/>
                <a:cs typeface="Times New Roman" panose="02020603050405020304" pitchFamily="18" charset="0"/>
              </a:rPr>
              <a:t>The case also says the results are accurate 19 times out of 20. What does this mean?</a:t>
            </a:r>
            <a:endParaRPr lang="en-CA" sz="2800" b="1" dirty="0">
              <a:latin typeface="Calibri" panose="020F0502020204030204" pitchFamily="34" charset="0"/>
              <a:ea typeface="SimSun" panose="02010600030101010101" pitchFamily="2" charset="-122"/>
              <a:cs typeface="Times New Roman" panose="02020603050405020304" pitchFamily="18" charset="0"/>
            </a:endParaRPr>
          </a:p>
        </p:txBody>
      </p:sp>
      <p:sp>
        <p:nvSpPr>
          <p:cNvPr id="3" name="TextBox 2">
            <a:extLst>
              <a:ext uri="{FF2B5EF4-FFF2-40B4-BE49-F238E27FC236}">
                <a16:creationId xmlns="" xmlns:a16="http://schemas.microsoft.com/office/drawing/2014/main" id="{7D640E07-56C2-2344-AAD0-83D7AA9BC2FA}"/>
              </a:ext>
            </a:extLst>
          </p:cNvPr>
          <p:cNvSpPr txBox="1"/>
          <p:nvPr/>
        </p:nvSpPr>
        <p:spPr>
          <a:xfrm>
            <a:off x="2619021" y="2483555"/>
            <a:ext cx="7845777" cy="1754326"/>
          </a:xfrm>
          <a:prstGeom prst="rect">
            <a:avLst/>
          </a:prstGeom>
          <a:noFill/>
        </p:spPr>
        <p:txBody>
          <a:bodyPr wrap="square" rtlCol="0">
            <a:spAutoFit/>
          </a:bodyPr>
          <a:lstStyle/>
          <a:p>
            <a:r>
              <a:rPr lang="en-US" dirty="0"/>
              <a:t>By the accuracy of 19 out 20 times, we mean that 19/20 = 0.95, that our statistics would fall under the aforementioned range 95% of the times.</a:t>
            </a:r>
          </a:p>
          <a:p>
            <a:r>
              <a:rPr lang="en-US" dirty="0"/>
              <a:t>							or</a:t>
            </a:r>
          </a:p>
          <a:p>
            <a:endParaRPr lang="en-US" dirty="0"/>
          </a:p>
          <a:p>
            <a:r>
              <a:rPr lang="en-US" dirty="0"/>
              <a:t>I am 95% confident that my estimates fall under that proportion.</a:t>
            </a:r>
          </a:p>
        </p:txBody>
      </p:sp>
    </p:spTree>
    <p:extLst>
      <p:ext uri="{BB962C8B-B14F-4D97-AF65-F5344CB8AC3E}">
        <p14:creationId xmlns="" xmlns:p14="http://schemas.microsoft.com/office/powerpoint/2010/main" val="1800820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D9576538-D155-284E-B600-7EC9592A7308}"/>
              </a:ext>
            </a:extLst>
          </p:cNvPr>
          <p:cNvSpPr/>
          <p:nvPr/>
        </p:nvSpPr>
        <p:spPr>
          <a:xfrm>
            <a:off x="1648176" y="192522"/>
            <a:ext cx="10464801" cy="2045303"/>
          </a:xfrm>
          <a:prstGeom prst="rect">
            <a:avLst/>
          </a:prstGeom>
        </p:spPr>
        <p:txBody>
          <a:bodyPr wrap="square">
            <a:spAutoFit/>
          </a:bodyPr>
          <a:lstStyle/>
          <a:p>
            <a:pPr>
              <a:lnSpc>
                <a:spcPct val="115000"/>
              </a:lnSpc>
              <a:spcAft>
                <a:spcPts val="1000"/>
              </a:spcAft>
            </a:pPr>
            <a:r>
              <a:rPr lang="en-US" sz="2800" b="1" dirty="0">
                <a:latin typeface="Calibri" panose="020F0502020204030204" pitchFamily="34" charset="0"/>
                <a:ea typeface="SimSun" panose="02010600030101010101" pitchFamily="2" charset="-122"/>
                <a:cs typeface="Times New Roman" panose="02020603050405020304" pitchFamily="18" charset="0"/>
              </a:rPr>
              <a:t>The Ontario poll has 940 people whereas the nation poll had 2,638 people. Why this difference? How does the smaller sample size affect the results? How can they still be confident the poll is right 19 times out of 20?</a:t>
            </a:r>
            <a:endParaRPr lang="en-CA" sz="2800" b="1" dirty="0">
              <a:latin typeface="Calibri" panose="020F0502020204030204" pitchFamily="34" charset="0"/>
              <a:ea typeface="SimSun" panose="02010600030101010101" pitchFamily="2" charset="-122"/>
              <a:cs typeface="Times New Roman" panose="02020603050405020304" pitchFamily="18" charset="0"/>
            </a:endParaRPr>
          </a:p>
        </p:txBody>
      </p:sp>
      <mc:AlternateContent xmlns:mc="http://schemas.openxmlformats.org/markup-compatibility/2006">
        <mc:Choice xmlns="" xmlns:a14="http://schemas.microsoft.com/office/drawing/2010/main" Requires="a14">
          <p:sp>
            <p:nvSpPr>
              <p:cNvPr id="3" name="TextBox 2">
                <a:extLst>
                  <a:ext uri="{FF2B5EF4-FFF2-40B4-BE49-F238E27FC236}">
                    <a16:creationId xmlns:a16="http://schemas.microsoft.com/office/drawing/2014/main" id="{79E1F6BA-271B-804E-95B7-286FC15E881B}"/>
                  </a:ext>
                </a:extLst>
              </p:cNvPr>
              <p:cNvSpPr txBox="1"/>
              <p:nvPr/>
            </p:nvSpPr>
            <p:spPr>
              <a:xfrm>
                <a:off x="2788353" y="3115732"/>
                <a:ext cx="8184445" cy="26613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𝑀𝑎𝑟𝑔𝑖𝑛</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𝑜𝑓</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𝐸𝑟𝑟𝑜𝑟</m:t>
                      </m:r>
                      <m:r>
                        <a:rPr lang="en-US" sz="2000" i="1" smtClean="0">
                          <a:latin typeface="Cambria Math" panose="02040503050406030204" pitchFamily="18" charset="0"/>
                          <a:ea typeface="Cambria Math" panose="02040503050406030204" pitchFamily="18" charset="0"/>
                        </a:rPr>
                        <m:t>∝</m:t>
                      </m:r>
                      <m:f>
                        <m:fPr>
                          <m:ctrlPr>
                            <a:rPr lang="en-US" sz="200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𝑆𝑎𝑚𝑝𝑙𝑒</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𝑆𝑖𝑧𝑒</m:t>
                          </m:r>
                        </m:den>
                      </m:f>
                    </m:oMath>
                  </m:oMathPara>
                </a14:m>
                <a:endParaRPr lang="en-US" dirty="0"/>
              </a:p>
              <a:p>
                <a:endParaRPr lang="en-US" dirty="0"/>
              </a:p>
              <a:p>
                <a:r>
                  <a:rPr lang="en-US" dirty="0"/>
                  <a:t>If our Margin of Error(</a:t>
                </a:r>
                <a:r>
                  <a:rPr lang="en-US" dirty="0" err="1"/>
                  <a:t>MoE</a:t>
                </a:r>
                <a:r>
                  <a:rPr lang="en-US" dirty="0"/>
                  <a:t>) increases, our Sample Size decreases.</a:t>
                </a:r>
              </a:p>
              <a:p>
                <a:r>
                  <a:rPr lang="en-US" dirty="0"/>
                  <a:t>In this case, our </a:t>
                </a:r>
                <a:r>
                  <a:rPr lang="en-US" dirty="0" err="1"/>
                  <a:t>MoE</a:t>
                </a:r>
                <a:r>
                  <a:rPr lang="en-US" dirty="0"/>
                  <a:t> is 3.2%, whereas the nation poll had the </a:t>
                </a:r>
                <a:r>
                  <a:rPr lang="en-US" dirty="0" err="1"/>
                  <a:t>MoE</a:t>
                </a:r>
                <a:r>
                  <a:rPr lang="en-US" dirty="0"/>
                  <a:t> of 1.9%. Therefore, the difference in the Sample Size.</a:t>
                </a:r>
              </a:p>
              <a:p>
                <a:endParaRPr lang="en-US" dirty="0"/>
              </a:p>
              <a:p>
                <a:r>
                  <a:rPr lang="en-US" dirty="0"/>
                  <a:t>In order to still be confident 19 out of 20 times, we increase the interval i.e. the </a:t>
                </a:r>
                <a:r>
                  <a:rPr lang="en-US" dirty="0" err="1"/>
                  <a:t>MoE</a:t>
                </a:r>
                <a:r>
                  <a:rPr lang="en-US" dirty="0"/>
                  <a:t>. So that more values will fall under that interval.</a:t>
                </a:r>
              </a:p>
            </p:txBody>
          </p:sp>
        </mc:Choice>
        <mc:Fallback>
          <p:sp>
            <p:nvSpPr>
              <p:cNvPr id="3" name="TextBox 2">
                <a:extLst>
                  <a:ext uri="{FF2B5EF4-FFF2-40B4-BE49-F238E27FC236}">
                    <a16:creationId xmlns:a14="http://schemas.microsoft.com/office/drawing/2010/main" xmlns="" xmlns:a16="http://schemas.microsoft.com/office/drawing/2014/main" id="{79E1F6BA-271B-804E-95B7-286FC15E881B}"/>
                  </a:ext>
                </a:extLst>
              </p:cNvPr>
              <p:cNvSpPr txBox="1">
                <a:spLocks noRot="1" noChangeAspect="1" noMove="1" noResize="1" noEditPoints="1" noAdjustHandles="1" noChangeArrowheads="1" noChangeShapeType="1" noTextEdit="1"/>
              </p:cNvSpPr>
              <p:nvPr/>
            </p:nvSpPr>
            <p:spPr>
              <a:xfrm>
                <a:off x="2788353" y="3115732"/>
                <a:ext cx="8184445" cy="2661370"/>
              </a:xfrm>
              <a:prstGeom prst="rect">
                <a:avLst/>
              </a:prstGeom>
              <a:blipFill>
                <a:blip r:embed="rId2"/>
                <a:stretch>
                  <a:fillRect l="-620" b="-2370"/>
                </a:stretch>
              </a:blipFill>
            </p:spPr>
            <p:txBody>
              <a:bodyPr/>
              <a:lstStyle/>
              <a:p>
                <a:r>
                  <a:rPr lang="en-US">
                    <a:noFill/>
                  </a:rPr>
                  <a:t> </a:t>
                </a:r>
              </a:p>
            </p:txBody>
          </p:sp>
        </mc:Fallback>
      </mc:AlternateContent>
    </p:spTree>
    <p:extLst>
      <p:ext uri="{BB962C8B-B14F-4D97-AF65-F5344CB8AC3E}">
        <p14:creationId xmlns="" xmlns:p14="http://schemas.microsoft.com/office/powerpoint/2010/main" val="3230194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864C7C39-B5D5-F04A-BE31-E1B0A07ACA93}"/>
              </a:ext>
            </a:extLst>
          </p:cNvPr>
          <p:cNvSpPr/>
          <p:nvPr/>
        </p:nvSpPr>
        <p:spPr>
          <a:xfrm>
            <a:off x="1964267" y="396951"/>
            <a:ext cx="10227733" cy="1054263"/>
          </a:xfrm>
          <a:prstGeom prst="rect">
            <a:avLst/>
          </a:prstGeom>
        </p:spPr>
        <p:txBody>
          <a:bodyPr wrap="square">
            <a:spAutoFit/>
          </a:bodyPr>
          <a:lstStyle/>
          <a:p>
            <a:pPr>
              <a:lnSpc>
                <a:spcPct val="115000"/>
              </a:lnSpc>
              <a:spcAft>
                <a:spcPts val="1000"/>
              </a:spcAft>
            </a:pPr>
            <a:r>
              <a:rPr lang="en-US" sz="2800" b="1" dirty="0">
                <a:latin typeface="Calibri" panose="020F0502020204030204" pitchFamily="34" charset="0"/>
                <a:ea typeface="SimSun" panose="02010600030101010101" pitchFamily="2" charset="-122"/>
                <a:cs typeface="Times New Roman" panose="02020603050405020304" pitchFamily="18" charset="0"/>
              </a:rPr>
              <a:t>The journalist said that support drops off dramatically after age 65. Do you agree with this statement? If not, why is he wrong?  </a:t>
            </a:r>
            <a:endParaRPr lang="en-CA" sz="2800" b="1" dirty="0">
              <a:latin typeface="Calibri" panose="020F0502020204030204" pitchFamily="34" charset="0"/>
              <a:ea typeface="SimSun" panose="02010600030101010101" pitchFamily="2" charset="-122"/>
              <a:cs typeface="Times New Roman" panose="02020603050405020304" pitchFamily="18" charset="0"/>
            </a:endParaRPr>
          </a:p>
        </p:txBody>
      </p:sp>
      <p:sp>
        <p:nvSpPr>
          <p:cNvPr id="6" name="Content Placeholder 10"/>
          <p:cNvSpPr>
            <a:spLocks noGrp="1"/>
          </p:cNvSpPr>
          <p:nvPr>
            <p:ph idx="1"/>
          </p:nvPr>
        </p:nvSpPr>
        <p:spPr>
          <a:xfrm>
            <a:off x="838200" y="1825625"/>
            <a:ext cx="10515600" cy="4351338"/>
          </a:xfrm>
        </p:spPr>
        <p:txBody>
          <a:bodyPr>
            <a:normAutofit fontScale="85000" lnSpcReduction="20000"/>
          </a:bodyPr>
          <a:lstStyle/>
          <a:p>
            <a:pPr marL="457200" lvl="1" indent="0">
              <a:buNone/>
            </a:pPr>
            <a:endParaRPr lang="en-CA" sz="1900" dirty="0">
              <a:solidFill>
                <a:schemeClr val="tx1"/>
              </a:solidFill>
            </a:endParaRPr>
          </a:p>
          <a:p>
            <a:pPr marL="742950" lvl="1" indent="-285750"/>
            <a:endParaRPr lang="en-CA" sz="1900" dirty="0">
              <a:solidFill>
                <a:schemeClr val="tx1"/>
              </a:solidFill>
            </a:endParaRPr>
          </a:p>
          <a:p>
            <a:pPr marL="457200" lvl="1" indent="0">
              <a:buNone/>
            </a:pPr>
            <a:r>
              <a:rPr lang="en-CA" sz="1900" dirty="0">
                <a:solidFill>
                  <a:schemeClr val="tx1"/>
                </a:solidFill>
              </a:rPr>
              <a:t>Assuming the Margin of error for each group is same as that of the sample +_3.2 , confidence level  95%</a:t>
            </a:r>
          </a:p>
          <a:p>
            <a:pPr marL="457200" lvl="1" indent="0">
              <a:buNone/>
            </a:pPr>
            <a:r>
              <a:rPr lang="en-CA" sz="1900" dirty="0">
                <a:solidFill>
                  <a:schemeClr val="tx1"/>
                </a:solidFill>
              </a:rPr>
              <a:t>            By substituting value in    </a:t>
            </a:r>
          </a:p>
          <a:p>
            <a:pPr marL="457200" lvl="1" indent="0">
              <a:buNone/>
            </a:pPr>
            <a:r>
              <a:rPr lang="en-CA" sz="1900" dirty="0">
                <a:solidFill>
                  <a:schemeClr val="tx1"/>
                </a:solidFill>
              </a:rPr>
              <a:t>    </a:t>
            </a:r>
          </a:p>
          <a:p>
            <a:pPr marL="457200" lvl="1" indent="0">
              <a:buNone/>
            </a:pPr>
            <a:endParaRPr lang="en-CA" sz="1900" dirty="0">
              <a:solidFill>
                <a:schemeClr val="tx1"/>
              </a:solidFill>
            </a:endParaRPr>
          </a:p>
          <a:p>
            <a:pPr marL="457200" lvl="1" indent="0">
              <a:buNone/>
            </a:pPr>
            <a:r>
              <a:rPr lang="en-CA" sz="1900" dirty="0">
                <a:solidFill>
                  <a:schemeClr val="tx1"/>
                </a:solidFill>
              </a:rPr>
              <a:t>      Confidence Interval for 50-64  =     [40 -3.2] &lt; mean&lt; [40+3.2]</a:t>
            </a:r>
          </a:p>
          <a:p>
            <a:pPr marL="457200" lvl="1" indent="0">
              <a:buNone/>
            </a:pPr>
            <a:r>
              <a:rPr lang="en-CA" sz="1900" dirty="0">
                <a:solidFill>
                  <a:schemeClr val="tx1"/>
                </a:solidFill>
              </a:rPr>
              <a:t>                                                                  </a:t>
            </a:r>
            <a:r>
              <a:rPr lang="en-CA" sz="2300" dirty="0">
                <a:solidFill>
                  <a:srgbClr val="FF0000"/>
                </a:solidFill>
              </a:rPr>
              <a:t>  </a:t>
            </a:r>
            <a:r>
              <a:rPr lang="en-CA" sz="2300" b="1" dirty="0">
                <a:solidFill>
                  <a:srgbClr val="FF0000"/>
                </a:solidFill>
              </a:rPr>
              <a:t>36.8</a:t>
            </a:r>
            <a:r>
              <a:rPr lang="en-CA" sz="2300" dirty="0">
                <a:solidFill>
                  <a:srgbClr val="FF0000"/>
                </a:solidFill>
              </a:rPr>
              <a:t> </a:t>
            </a:r>
            <a:r>
              <a:rPr lang="en-CA" sz="1900" dirty="0">
                <a:solidFill>
                  <a:schemeClr val="tx1"/>
                </a:solidFill>
              </a:rPr>
              <a:t>&lt; mean &lt; 43.2</a:t>
            </a:r>
          </a:p>
          <a:p>
            <a:pPr marL="457200" lvl="1" indent="0">
              <a:buNone/>
            </a:pPr>
            <a:r>
              <a:rPr lang="en-CA" sz="1900" dirty="0">
                <a:solidFill>
                  <a:schemeClr val="tx1"/>
                </a:solidFill>
              </a:rPr>
              <a:t>      Confidence Interval for &gt; 65 = [34-3.2] &lt; mean &lt; [34 +3.2]</a:t>
            </a:r>
          </a:p>
          <a:p>
            <a:pPr marL="457200" lvl="1" indent="0">
              <a:buNone/>
            </a:pPr>
            <a:r>
              <a:rPr lang="en-CA" sz="1900" dirty="0">
                <a:solidFill>
                  <a:schemeClr val="tx1"/>
                </a:solidFill>
              </a:rPr>
              <a:t>                                                              30.8 &lt; mean&lt; </a:t>
            </a:r>
            <a:r>
              <a:rPr lang="en-CA" sz="2300" b="1" dirty="0">
                <a:solidFill>
                  <a:srgbClr val="FF0000"/>
                </a:solidFill>
              </a:rPr>
              <a:t>37.2</a:t>
            </a:r>
          </a:p>
          <a:p>
            <a:pPr marL="457200" lvl="1" indent="0">
              <a:buNone/>
            </a:pPr>
            <a:r>
              <a:rPr lang="en-CA" sz="2000" b="1" dirty="0">
                <a:solidFill>
                  <a:srgbClr val="FF0000"/>
                </a:solidFill>
              </a:rPr>
              <a:t>CI is overlapping</a:t>
            </a:r>
            <a:r>
              <a:rPr lang="en-CA" sz="2000" b="1" dirty="0"/>
              <a:t>, for two age group</a:t>
            </a:r>
          </a:p>
          <a:p>
            <a:pPr marL="457200" lvl="1" indent="0">
              <a:buNone/>
            </a:pPr>
            <a:r>
              <a:rPr lang="en-CA" sz="2000" b="1" dirty="0"/>
              <a:t>Thus we cannot conclude that support drops off with 95%  confidence </a:t>
            </a:r>
            <a:r>
              <a:rPr lang="en-CA" sz="2000" b="1" dirty="0" smtClean="0"/>
              <a:t>level ,</a:t>
            </a:r>
          </a:p>
          <a:p>
            <a:pPr marL="457200" lvl="1" indent="0">
              <a:buNone/>
            </a:pPr>
            <a:endParaRPr lang="en-CA" sz="2000" b="1" dirty="0" smtClean="0"/>
          </a:p>
          <a:p>
            <a:pPr marL="457200" lvl="1" indent="0">
              <a:buNone/>
            </a:pPr>
            <a:endParaRPr lang="en-IN" sz="2000" b="1" dirty="0"/>
          </a:p>
          <a:p>
            <a:pPr marL="457200" lvl="1" indent="0">
              <a:buNone/>
            </a:pPr>
            <a:endParaRPr lang="en-CA" sz="1600" dirty="0"/>
          </a:p>
        </p:txBody>
      </p:sp>
      <p:pic>
        <p:nvPicPr>
          <p:cNvPr id="5" name="Picture 4"/>
          <p:cNvPicPr>
            <a:picLocks noChangeAspect="1"/>
          </p:cNvPicPr>
          <p:nvPr/>
        </p:nvPicPr>
        <p:blipFill>
          <a:blip r:embed="rId2"/>
          <a:stretch>
            <a:fillRect/>
          </a:stretch>
        </p:blipFill>
        <p:spPr>
          <a:xfrm>
            <a:off x="4357172" y="3497605"/>
            <a:ext cx="3971925" cy="752475"/>
          </a:xfrm>
          <a:prstGeom prst="rect">
            <a:avLst/>
          </a:prstGeom>
        </p:spPr>
      </p:pic>
    </p:spTree>
    <p:extLst>
      <p:ext uri="{BB962C8B-B14F-4D97-AF65-F5344CB8AC3E}">
        <p14:creationId xmlns="" xmlns:p14="http://schemas.microsoft.com/office/powerpoint/2010/main" val="40254675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otalTime>396</TotalTime>
  <Words>540</Words>
  <Application>Microsoft Office PowerPoint</Application>
  <PresentationFormat>Custom</PresentationFormat>
  <Paragraphs>63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Wisp</vt:lpstr>
      <vt:lpstr>UNDERSTANDING POLITICAL POLLS</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ELITE RENT-A-CAR</dc:title>
  <dc:creator>Acer</dc:creator>
  <cp:lastModifiedBy>Admin</cp:lastModifiedBy>
  <cp:revision>106</cp:revision>
  <dcterms:created xsi:type="dcterms:W3CDTF">2018-09-20T04:03:06Z</dcterms:created>
  <dcterms:modified xsi:type="dcterms:W3CDTF">2018-10-02T20:25:42Z</dcterms:modified>
</cp:coreProperties>
</file>