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6" r:id="rId3"/>
    <p:sldId id="259" r:id="rId4"/>
    <p:sldId id="260" r:id="rId5"/>
    <p:sldId id="277" r:id="rId6"/>
    <p:sldId id="279" r:id="rId7"/>
    <p:sldId id="284" r:id="rId8"/>
    <p:sldId id="282" r:id="rId9"/>
    <p:sldId id="280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18F"/>
    <a:srgbClr val="F9D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7" autoAdjust="0"/>
    <p:restoredTop sz="94660"/>
  </p:normalViewPr>
  <p:slideViewPr>
    <p:cSldViewPr>
      <p:cViewPr varScale="1">
        <p:scale>
          <a:sx n="86" d="100"/>
          <a:sy n="86" d="100"/>
        </p:scale>
        <p:origin x="326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LanCO Catalogue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CA" dirty="0"/>
              <a:t>Shipping time/processing time should be reduced for order with high probability of return as determined by decision boundary. Reduce the processing time for larger/bigger order size.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CA" dirty="0"/>
              <a:t>Try to achieve processing time less than 5 days because the return rate is low irrespective of order size.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CA" dirty="0"/>
              <a:t>If order is &lt; $100 and 10 days processing time then company will accept COD, for rest orders customer will pay first.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CA" dirty="0"/>
              <a:t>Two step Confirmation process is followed. (Order Confirmation and Before Shipping)</a:t>
            </a:r>
          </a:p>
          <a:p>
            <a:pPr marL="342900" indent="-342900">
              <a:buFont typeface="Wingdings" pitchFamily="2" charset="2"/>
              <a:buChar char="Ø"/>
            </a:pPr>
            <a:endParaRPr lang="en-CA" dirty="0"/>
          </a:p>
          <a:p>
            <a:pPr marL="342900" indent="-342900">
              <a:buFont typeface="Wingdings" pitchFamily="2" charset="2"/>
              <a:buChar char="Ø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CA" dirty="0" err="1"/>
              <a:t>Lanco</a:t>
            </a:r>
            <a:r>
              <a:rPr lang="en-CA" dirty="0"/>
              <a:t> Catalog Sales - Mail order company with annual sales of $70,000,000.</a:t>
            </a:r>
          </a:p>
          <a:p>
            <a:pPr lvl="0">
              <a:buFont typeface="Wingdings" pitchFamily="2" charset="2"/>
              <a:buChar char="Ø"/>
            </a:pPr>
            <a:r>
              <a:rPr lang="en-CA" dirty="0" err="1"/>
              <a:t>Lanco</a:t>
            </a:r>
            <a:r>
              <a:rPr lang="en-CA" dirty="0"/>
              <a:t> used COD(Cash on delivery) </a:t>
            </a:r>
          </a:p>
          <a:p>
            <a:pPr lvl="0">
              <a:buFont typeface="Wingdings" pitchFamily="2" charset="2"/>
              <a:buChar char="Ø"/>
            </a:pPr>
            <a:r>
              <a:rPr lang="en-CA" dirty="0"/>
              <a:t>Returned merchandise accounted for over 30% of gross sales.</a:t>
            </a:r>
          </a:p>
          <a:p>
            <a:pPr lvl="0">
              <a:buFont typeface="Wingdings" pitchFamily="2" charset="2"/>
              <a:buChar char="Ø"/>
            </a:pPr>
            <a:r>
              <a:rPr lang="en-CA" dirty="0"/>
              <a:t>1% increase in return corresponds to profit loss of $ 400,000.</a:t>
            </a:r>
          </a:p>
          <a:p>
            <a:pPr lvl="0">
              <a:buFont typeface="Wingdings" pitchFamily="2" charset="2"/>
              <a:buChar char="Ø"/>
            </a:pPr>
            <a:r>
              <a:rPr lang="en-CA" dirty="0"/>
              <a:t>Refused items in mail for 5 weeks – additional cost and excess out of date inventory.</a:t>
            </a:r>
          </a:p>
          <a:p>
            <a:pPr lvl="0">
              <a:buFont typeface="Wingdings" pitchFamily="2" charset="2"/>
              <a:buChar char="Ø"/>
            </a:pPr>
            <a:r>
              <a:rPr lang="en-CA" dirty="0"/>
              <a:t>Debate over speeding up shipment or not.</a:t>
            </a:r>
          </a:p>
          <a:p>
            <a:pPr lvl="0">
              <a:buFont typeface="Wingdings" pitchFamily="2" charset="2"/>
              <a:buChar char="Ø"/>
            </a:pPr>
            <a:r>
              <a:rPr lang="en-CA" dirty="0"/>
              <a:t>Understand and control unclaimed returns </a:t>
            </a:r>
          </a:p>
        </p:txBody>
      </p:sp>
    </p:spTree>
    <p:extLst>
      <p:ext uri="{BB962C8B-B14F-4D97-AF65-F5344CB8AC3E}">
        <p14:creationId xmlns:p14="http://schemas.microsoft.com/office/powerpoint/2010/main" val="1403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61764" y="836712"/>
            <a:ext cx="4680519" cy="5616624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r>
              <a:rPr lang="en-CA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Determine if/how decision to return an order is influenced by order size and processing time.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r>
              <a:rPr lang="en-CA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Dependent Variable:  </a:t>
            </a: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Order Status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returns have large order size and/or high processing time.</a:t>
            </a:r>
          </a:p>
          <a:p>
            <a:pPr lvl="2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Returned: 1, </a:t>
            </a:r>
            <a:r>
              <a:rPr lang="en-CA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Returned: 0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endParaRPr lang="en-CA"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Independent</a:t>
            </a:r>
            <a:r>
              <a:rPr lang="en-CA" sz="2400" u="sng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Variables: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defRPr/>
            </a:pPr>
            <a:r>
              <a:rPr lang="en-CA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Order Size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defRPr/>
            </a:pP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Processing Time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endParaRPr lang="en-CA" sz="2400" kern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buFont typeface="Wingdings" pitchFamily="2" charset="2"/>
              <a:buChar char="§"/>
              <a:defRPr/>
            </a:pPr>
            <a:r>
              <a:rPr lang="en-CA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Approaches</a:t>
            </a:r>
          </a:p>
          <a:p>
            <a:pPr lvl="1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-CA" sz="2400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K Mean Analysis</a:t>
            </a:r>
          </a:p>
          <a:p>
            <a:pPr lvl="1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-CA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Logistic Regression  - Better suited for accuracy</a:t>
            </a:r>
            <a:endParaRPr lang="en-CA" sz="2400" kern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100000"/>
              <a:defRPr/>
            </a:pPr>
            <a:endParaRPr lang="en-CA" sz="2400" kern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100000"/>
              <a:defRPr/>
            </a:pPr>
            <a:endParaRPr lang="en-CA" sz="2400" kern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C963B-F775-4C7F-9B9A-8F8FD0E0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24" y="1619921"/>
            <a:ext cx="6466625" cy="36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673224"/>
            <a:ext cx="9753600" cy="620688"/>
          </a:xfrm>
        </p:spPr>
        <p:txBody>
          <a:bodyPr>
            <a:normAutofit/>
          </a:bodyPr>
          <a:lstStyle/>
          <a:p>
            <a:r>
              <a:rPr lang="en-US" sz="3200" dirty="0"/>
              <a:t>Clustering based on K –Mean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596" y="1347695"/>
            <a:ext cx="9753600" cy="4768521"/>
          </a:xfrm>
        </p:spPr>
        <p:txBody>
          <a:bodyPr/>
          <a:lstStyle/>
          <a:p>
            <a:pPr marL="45720" lvl="0" indent="0">
              <a:buNone/>
            </a:pPr>
            <a:r>
              <a:rPr lang="en-US" dirty="0"/>
              <a:t>The data is divided into 3 cluster and the highlighted ones are the returned ones in each cluster</a:t>
            </a:r>
          </a:p>
          <a:p>
            <a:pPr lvl="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42E4D-8FAF-4724-8DE8-2FE5FAF6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2348642"/>
            <a:ext cx="7776864" cy="437728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49DF85-BC1B-4190-8D8A-118150454508}"/>
              </a:ext>
            </a:extLst>
          </p:cNvPr>
          <p:cNvSpPr/>
          <p:nvPr/>
        </p:nvSpPr>
        <p:spPr>
          <a:xfrm>
            <a:off x="5806380" y="4121697"/>
            <a:ext cx="4016671" cy="273630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1D467-9FBC-4426-A00B-8DCE369379E1}"/>
              </a:ext>
            </a:extLst>
          </p:cNvPr>
          <p:cNvSpPr txBox="1"/>
          <p:nvPr/>
        </p:nvSpPr>
        <p:spPr>
          <a:xfrm>
            <a:off x="4150196" y="6453336"/>
            <a:ext cx="165618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1200" b="1" dirty="0"/>
              <a:t>Order</a:t>
            </a:r>
            <a:r>
              <a:rPr lang="en-CA" sz="1200" dirty="0"/>
              <a:t> </a:t>
            </a:r>
            <a:r>
              <a:rPr lang="en-CA" sz="1200" b="1" dirty="0"/>
              <a:t>Size</a:t>
            </a:r>
            <a:r>
              <a:rPr lang="en-CA" sz="1200" dirty="0"/>
              <a:t> </a:t>
            </a:r>
            <a:r>
              <a:rPr lang="en-CA" sz="1200" dirty="0">
                <a:sym typeface="Wingdings" panose="05000000000000000000" pitchFamily="2" charset="2"/>
              </a:rPr>
              <a:t>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18768-E247-4377-9868-20B3747FDD0F}"/>
              </a:ext>
            </a:extLst>
          </p:cNvPr>
          <p:cNvSpPr txBox="1"/>
          <p:nvPr/>
        </p:nvSpPr>
        <p:spPr>
          <a:xfrm rot="16200000">
            <a:off x="1723179" y="5063929"/>
            <a:ext cx="108011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CA" sz="1200" b="1" dirty="0"/>
              <a:t>Time Taken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92CD5-5643-4238-9DEC-F16A63DB95FE}"/>
              </a:ext>
            </a:extLst>
          </p:cNvPr>
          <p:cNvSpPr/>
          <p:nvPr/>
        </p:nvSpPr>
        <p:spPr>
          <a:xfrm>
            <a:off x="2349997" y="2294859"/>
            <a:ext cx="7473054" cy="2226207"/>
          </a:xfrm>
          <a:prstGeom prst="ellipse">
            <a:avLst/>
          </a:prstGeom>
          <a:solidFill>
            <a:srgbClr val="F9D3B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118B99-F618-42C8-BB19-E49502588334}"/>
              </a:ext>
            </a:extLst>
          </p:cNvPr>
          <p:cNvSpPr/>
          <p:nvPr/>
        </p:nvSpPr>
        <p:spPr>
          <a:xfrm>
            <a:off x="2133972" y="4365104"/>
            <a:ext cx="3888431" cy="2230016"/>
          </a:xfrm>
          <a:prstGeom prst="ellipse">
            <a:avLst/>
          </a:prstGeom>
          <a:solidFill>
            <a:srgbClr val="AAD18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96CBA3C-D071-EF4B-B259-D4005D78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6632"/>
            <a:ext cx="9753600" cy="792088"/>
          </a:xfrm>
        </p:spPr>
        <p:txBody>
          <a:bodyPr>
            <a:normAutofit/>
          </a:bodyPr>
          <a:lstStyle/>
          <a:p>
            <a:r>
              <a:rPr lang="en-US" sz="3200" dirty="0"/>
              <a:t>K –Mean Analysis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038EF-C51E-4498-838E-ED7C409B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908720"/>
            <a:ext cx="820891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BBDF-DA32-1740-8651-2CA2AA3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ORDERSIZE and Order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FE5C-CCA1-9A4F-BA61-824F9750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Inferences from 3 clusters</a:t>
            </a:r>
          </a:p>
          <a:p>
            <a:r>
              <a:rPr lang="en-US" dirty="0"/>
              <a:t>In Cluster 0[Blue] ,as the size of the order is increasing but the processing time is      less, the probability of </a:t>
            </a:r>
            <a:r>
              <a:rPr lang="en-US" b="1" dirty="0"/>
              <a:t>order return is rising</a:t>
            </a:r>
          </a:p>
          <a:p>
            <a:r>
              <a:rPr lang="en-US" dirty="0"/>
              <a:t>Cluster 1[Red] has </a:t>
            </a:r>
            <a:r>
              <a:rPr lang="en-US" b="1" dirty="0"/>
              <a:t>mixed response</a:t>
            </a:r>
            <a:r>
              <a:rPr lang="en-US" dirty="0"/>
              <a:t> because there is no clarity on judgement.</a:t>
            </a:r>
          </a:p>
          <a:p>
            <a:r>
              <a:rPr lang="en-US" dirty="0"/>
              <a:t>Cluster 2 [Green] has due minimum order size and order time.</a:t>
            </a:r>
            <a:r>
              <a:rPr lang="en-US" b="1" dirty="0"/>
              <a:t> negligible returns </a:t>
            </a:r>
            <a:endParaRPr lang="en-CA" b="1" kern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CA" b="1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 time and Order size both have high impact on Returns .</a:t>
            </a:r>
            <a:r>
              <a:rPr lang="en-CA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CA" b="1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Both are equally correlated </a:t>
            </a:r>
            <a:r>
              <a:rPr lang="en-CA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Returns, and both are </a:t>
            </a:r>
            <a:r>
              <a:rPr lang="en-CA" b="1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statistically significant predictor</a:t>
            </a:r>
            <a:r>
              <a:rPr lang="en-CA" kern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404664"/>
            <a:ext cx="9753600" cy="619472"/>
          </a:xfrm>
        </p:spPr>
        <p:txBody>
          <a:bodyPr>
            <a:normAutofit/>
          </a:bodyPr>
          <a:lstStyle/>
          <a:p>
            <a:r>
              <a:rPr lang="en-US" sz="3200" dirty="0"/>
              <a:t>Assumptions for BINARY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484784"/>
            <a:ext cx="9753600" cy="4343400"/>
          </a:xfrm>
        </p:spPr>
        <p:txBody>
          <a:bodyPr>
            <a:normAutofit/>
          </a:bodyPr>
          <a:lstStyle/>
          <a:p>
            <a:pPr marL="342900" indent="-342900"/>
            <a:r>
              <a:rPr lang="en-CA"/>
              <a:t>Binary </a:t>
            </a:r>
            <a:r>
              <a:rPr lang="en-CA" dirty="0"/>
              <a:t>logistic regression model assumes binomial distribution of the response. The dependent variable does NOT need to be normally distributed</a:t>
            </a:r>
          </a:p>
          <a:p>
            <a:pPr marL="342900" indent="-342900"/>
            <a:r>
              <a:rPr lang="en-CA" dirty="0"/>
              <a:t>Does NOT assume a linear relationship between the dependent variable and the independent variables, but it does assume linear relationship between the logit of the response and the predictor variables; </a:t>
            </a:r>
          </a:p>
          <a:p>
            <a:pPr marL="342900" indent="-342900"/>
            <a:r>
              <a:rPr lang="en-CA" dirty="0"/>
              <a:t>Errors need to be independent but NOT normally distributed.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74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9F178B-D8B4-4844-A4A3-45506FEB1F4B}"/>
              </a:ext>
            </a:extLst>
          </p:cNvPr>
          <p:cNvSpPr txBox="1">
            <a:spLocks/>
          </p:cNvSpPr>
          <p:nvPr/>
        </p:nvSpPr>
        <p:spPr>
          <a:xfrm>
            <a:off x="1053852" y="116632"/>
            <a:ext cx="9753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Logistic REGRESSION RESULT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E2AADC-3F42-4113-8744-C9E0B2D3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908720"/>
            <a:ext cx="112204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9247-3319-DD4B-892D-9610CA4A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5" y="163753"/>
            <a:ext cx="5040559" cy="913869"/>
          </a:xfrm>
        </p:spPr>
        <p:txBody>
          <a:bodyPr/>
          <a:lstStyle/>
          <a:p>
            <a:pPr algn="ctr"/>
            <a:r>
              <a:rPr lang="en-US" sz="2800" dirty="0"/>
              <a:t> Graph for bubbling for order size , time and P -value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7AB0439-6394-49CA-8AD3-A17423FEEA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39" r="10539"/>
          <a:stretch>
            <a:fillRect/>
          </a:stretch>
        </p:blipFill>
        <p:spPr>
          <a:xfrm>
            <a:off x="5734372" y="620688"/>
            <a:ext cx="56388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7B25A-18E8-4A04-993C-D9CAAFE6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1363388"/>
            <a:ext cx="3933825" cy="53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419</Words>
  <Application>Microsoft Office PowerPoint</Application>
  <PresentationFormat>Custom</PresentationFormat>
  <Paragraphs>52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Wingdings</vt:lpstr>
      <vt:lpstr>State history report presentation</vt:lpstr>
      <vt:lpstr>LanCO Catalogue Sales</vt:lpstr>
      <vt:lpstr>Case Data</vt:lpstr>
      <vt:lpstr>PowerPoint Presentation</vt:lpstr>
      <vt:lpstr>Clustering based on K –Mean Analysis</vt:lpstr>
      <vt:lpstr>K –Mean Analysis Result</vt:lpstr>
      <vt:lpstr>Influence of ORDERSIZE and Order Time</vt:lpstr>
      <vt:lpstr>Assumptions for BINARY LOGISTIC REGRESSION</vt:lpstr>
      <vt:lpstr>PowerPoint Presentation</vt:lpstr>
      <vt:lpstr> Graph for bubbling for order size , time and P -value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LanCO Catalogue Sales</dc:title>
  <dc:creator>Bhagya Shree</dc:creator>
  <cp:lastModifiedBy>Vinay Govindan -</cp:lastModifiedBy>
  <cp:revision>35</cp:revision>
  <dcterms:created xsi:type="dcterms:W3CDTF">2018-10-16T05:26:04Z</dcterms:created>
  <dcterms:modified xsi:type="dcterms:W3CDTF">2018-10-16T15:58:51Z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v-asharm@microsoft.com</vt:lpwstr>
  </property>
  <property fmtid="{D5CDD505-2E9C-101B-9397-08002B2CF9AE}" pid="15" name="MSIP_Label_f42aa342-8706-4288-bd11-ebb85995028c_SetDate">
    <vt:lpwstr>2017-11-17T04:13:46.1587428Z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