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77" r:id="rId3"/>
    <p:sldId id="278" r:id="rId4"/>
    <p:sldId id="274" r:id="rId5"/>
    <p:sldId id="257" r:id="rId6"/>
    <p:sldId id="280" r:id="rId7"/>
    <p:sldId id="279" r:id="rId8"/>
    <p:sldId id="276" r:id="rId9"/>
    <p:sldId id="281" r:id="rId10"/>
    <p:sldId id="28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3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46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6B66-04D4-4888-A385-34B49674A1D3}" type="datetimeFigureOut">
              <a:rPr lang="en-IN" smtClean="0"/>
              <a:pPr/>
              <a:t>30-10-2018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F38A83C2-448E-425B-9606-12B2DEEB85A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9310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6B66-04D4-4888-A385-34B49674A1D3}" type="datetimeFigureOut">
              <a:rPr lang="en-IN" smtClean="0"/>
              <a:pPr/>
              <a:t>30-10-2018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83C2-448E-425B-9606-12B2DEEB85A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058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6B66-04D4-4888-A385-34B49674A1D3}" type="datetimeFigureOut">
              <a:rPr lang="en-IN" smtClean="0"/>
              <a:pPr/>
              <a:t>30-10-2018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83C2-448E-425B-9606-12B2DEEB85A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856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6B66-04D4-4888-A385-34B49674A1D3}" type="datetimeFigureOut">
              <a:rPr lang="en-IN" smtClean="0"/>
              <a:pPr/>
              <a:t>30-10-2018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83C2-448E-425B-9606-12B2DEEB85A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916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90C86B66-04D4-4888-A385-34B49674A1D3}" type="datetimeFigureOut">
              <a:rPr lang="en-IN" smtClean="0"/>
              <a:pPr/>
              <a:t>30-10-2018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38A83C2-448E-425B-9606-12B2DEEB85A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7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6B66-04D4-4888-A385-34B49674A1D3}" type="datetimeFigureOut">
              <a:rPr lang="en-IN" smtClean="0"/>
              <a:pPr/>
              <a:t>30-10-2018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83C2-448E-425B-9606-12B2DEEB85A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46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6B66-04D4-4888-A385-34B49674A1D3}" type="datetimeFigureOut">
              <a:rPr lang="en-IN" smtClean="0"/>
              <a:pPr/>
              <a:t>30-10-2018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83C2-448E-425B-9606-12B2DEEB85A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393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6B66-04D4-4888-A385-34B49674A1D3}" type="datetimeFigureOut">
              <a:rPr lang="en-IN" smtClean="0"/>
              <a:pPr/>
              <a:t>30-10-2018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83C2-448E-425B-9606-12B2DEEB85A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445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6B66-04D4-4888-A385-34B49674A1D3}" type="datetimeFigureOut">
              <a:rPr lang="en-IN" smtClean="0"/>
              <a:pPr/>
              <a:t>30-10-2018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83C2-448E-425B-9606-12B2DEEB85A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1567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6B66-04D4-4888-A385-34B49674A1D3}" type="datetimeFigureOut">
              <a:rPr lang="en-IN" smtClean="0"/>
              <a:pPr/>
              <a:t>30-10-2018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83C2-448E-425B-9606-12B2DEEB85A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8801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90C86B66-04D4-4888-A385-34B49674A1D3}" type="datetimeFigureOut">
              <a:rPr lang="en-IN" smtClean="0"/>
              <a:pPr/>
              <a:t>30-10-2018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83C2-448E-425B-9606-12B2DEEB85A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86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90C86B66-04D4-4888-A385-34B49674A1D3}" type="datetimeFigureOut">
              <a:rPr lang="en-IN" smtClean="0"/>
              <a:pPr/>
              <a:t>30-10-2018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38A83C2-448E-425B-9606-12B2DEEB85A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7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88FB-1C78-4853-950F-37E1C5476C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Orion Bus Industries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F40D2E-83DE-460B-A6E1-AEBE8D08E9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Group- 7</a:t>
            </a:r>
          </a:p>
        </p:txBody>
      </p:sp>
    </p:spTree>
    <p:extLst>
      <p:ext uri="{BB962C8B-B14F-4D97-AF65-F5344CB8AC3E}">
        <p14:creationId xmlns:p14="http://schemas.microsoft.com/office/powerpoint/2010/main" val="897890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18C74-E9B9-4997-BCD2-43E1AA17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Recommendations: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27C07-B21B-4BF6-9FB6-7B841B9A1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Priority should be given to produce buses that will fulfill existing commitment </a:t>
            </a:r>
            <a:r>
              <a:rPr lang="en-CA"/>
              <a:t>, because track </a:t>
            </a:r>
            <a:r>
              <a:rPr lang="en-CA" dirty="0"/>
              <a:t>record implies higher probability of winning a contract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2  Production in categories with high mark-up potential and high probability of winning contract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Next they should consider production of buses with high markup potential but lower probability of winning contract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94205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Orion is a urban transit bus manufacturer that supplies buses to transit authorities across North America.</a:t>
            </a:r>
          </a:p>
          <a:p>
            <a:r>
              <a:rPr lang="en-IN" dirty="0"/>
              <a:t>Contracts to supply buses were done based on bidding</a:t>
            </a:r>
          </a:p>
          <a:p>
            <a:r>
              <a:rPr lang="en-IN" dirty="0"/>
              <a:t>Two bid types were used:</a:t>
            </a:r>
          </a:p>
          <a:p>
            <a:r>
              <a:rPr lang="en-IN" dirty="0"/>
              <a:t>low tender bid : manufacturer could submit a bid and the lowest bid that met the technical specifications of the buyer was given the supply contract</a:t>
            </a:r>
          </a:p>
          <a:p>
            <a:r>
              <a:rPr lang="en-IN" dirty="0"/>
              <a:t>negotiated bid : exceptions to the technical specifications of the buyer could be</a:t>
            </a:r>
            <a:br>
              <a:rPr lang="en-IN" dirty="0"/>
            </a:br>
            <a:r>
              <a:rPr lang="en-IN" dirty="0"/>
              <a:t>  submitted with the bid and the lowest technical compliant bid</a:t>
            </a:r>
            <a:br>
              <a:rPr lang="en-IN" dirty="0"/>
            </a:br>
            <a:r>
              <a:rPr lang="en-IN" dirty="0"/>
              <a:t>  would normally be given the supply contract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 Goal: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Build model to predict winning bid.</a:t>
            </a:r>
          </a:p>
          <a:p>
            <a:r>
              <a:rPr lang="en-IN" sz="3600" dirty="0"/>
              <a:t>State advantages and disadvantages of the model</a:t>
            </a:r>
          </a:p>
          <a:p>
            <a:r>
              <a:rPr lang="en-IN" sz="3600" dirty="0"/>
              <a:t>Predict bid for 5, 30’ LF D based on Orion’s estimated cost of $234,229 per bus.</a:t>
            </a:r>
            <a:br>
              <a:rPr lang="en-IN" dirty="0"/>
            </a:b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CE100D-A0EA-2E48-974F-8DF0AFE1E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94" y="0"/>
            <a:ext cx="1084006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B949D-560F-4CDC-9541-95102F981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430" y="262959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Build a model that will help Orion to predict winning bids and allow the company to maximize</a:t>
            </a:r>
            <a:br>
              <a:rPr lang="en-IN" sz="3600" dirty="0"/>
            </a:br>
            <a:r>
              <a:rPr lang="en-IN" sz="3600" dirty="0"/>
              <a:t>total contribution (profit).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93601"/>
              </p:ext>
            </p:extLst>
          </p:nvPr>
        </p:nvGraphicFramePr>
        <p:xfrm>
          <a:off x="457201" y="2244437"/>
          <a:ext cx="11254510" cy="3561461"/>
        </p:xfrm>
        <a:graphic>
          <a:graphicData uri="http://schemas.openxmlformats.org/drawingml/2006/table">
            <a:tbl>
              <a:tblPr/>
              <a:tblGrid>
                <a:gridCol w="1578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8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2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25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31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86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92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92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0295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7365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Coefficients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Standard Error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 Stat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P-value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Lower 95%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Upper 95%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Lower 95.0%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Upper 95.0%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76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Intercept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-14925.2526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26475.04663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-0.56375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0.576520306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-68672.45433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38821.95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-68672.5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38821.9491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76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Quan.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19.16520501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222.0966562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0.086292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0.931725935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-431.7149747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470.0454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-431.715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470.045385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48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Length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1971.518928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461.6492426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4.270599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0.000141732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1034.321147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2908.717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1034.321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2908.71671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176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Fuel_D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10455.80337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6229.708249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1.678378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0.102181902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-2191.176656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23102.78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-2191.18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23102.7834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176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Floor_HF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8678.806066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4407.791922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1.968969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0.056914615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-269.4872037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17627.1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-269.487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17627.0993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40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Orion Cost per Bus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0.859422211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0.078641582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10.92834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7.90109E-13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0.699771312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1.019073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0.699771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1.01907311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2498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BCB204-3DD6-2C43-B0E9-C0D92C342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8565" y="1350010"/>
            <a:ext cx="5143500" cy="1803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57941C4-6581-B14E-B97E-CD05936C46A0}"/>
              </a:ext>
            </a:extLst>
          </p:cNvPr>
          <p:cNvSpPr/>
          <p:nvPr/>
        </p:nvSpPr>
        <p:spPr>
          <a:xfrm>
            <a:off x="331470" y="4053185"/>
            <a:ext cx="119976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Winning Bid = </a:t>
            </a:r>
            <a:r>
              <a:rPr lang="en-IN" sz="2400" b="1" dirty="0">
                <a:solidFill>
                  <a:srgbClr val="000000"/>
                </a:solidFill>
                <a:latin typeface="Calibri"/>
              </a:rPr>
              <a:t>-14925.25</a:t>
            </a:r>
            <a:r>
              <a:rPr lang="el-GR" sz="2400" b="1" dirty="0"/>
              <a:t> + </a:t>
            </a:r>
            <a:r>
              <a:rPr lang="en-IN" sz="2400" b="1" dirty="0">
                <a:solidFill>
                  <a:srgbClr val="000000"/>
                </a:solidFill>
                <a:latin typeface="Calibri"/>
              </a:rPr>
              <a:t>19.16</a:t>
            </a:r>
            <a:r>
              <a:rPr lang="en-IN" sz="2400" b="1" dirty="0"/>
              <a:t> (Number Of Buses In Contract) + </a:t>
            </a:r>
            <a:r>
              <a:rPr lang="en-IN" sz="2400" b="1" dirty="0">
                <a:solidFill>
                  <a:srgbClr val="000000"/>
                </a:solidFill>
                <a:latin typeface="Calibri"/>
              </a:rPr>
              <a:t>0.859</a:t>
            </a:r>
            <a:r>
              <a:rPr lang="en-IN" sz="2400" b="1" dirty="0"/>
              <a:t> (Orions Estimated Cost) + </a:t>
            </a:r>
            <a:r>
              <a:rPr lang="en-IN" sz="2400" b="1" dirty="0">
                <a:solidFill>
                  <a:srgbClr val="000000"/>
                </a:solidFill>
                <a:latin typeface="Calibri"/>
              </a:rPr>
              <a:t>1971.51</a:t>
            </a:r>
            <a:r>
              <a:rPr lang="en-IN" sz="2400" b="1" dirty="0"/>
              <a:t> (Length) + </a:t>
            </a:r>
            <a:r>
              <a:rPr lang="en-IN" sz="2400" b="1" dirty="0">
                <a:solidFill>
                  <a:srgbClr val="000000"/>
                </a:solidFill>
                <a:latin typeface="Calibri"/>
              </a:rPr>
              <a:t>10455.8</a:t>
            </a:r>
            <a:r>
              <a:rPr lang="en-IN" sz="2400" b="1" dirty="0"/>
              <a:t> (Diesel) + </a:t>
            </a:r>
            <a:r>
              <a:rPr lang="en-IN" sz="2400" b="1" dirty="0">
                <a:solidFill>
                  <a:srgbClr val="000000"/>
                </a:solidFill>
                <a:latin typeface="Calibri"/>
              </a:rPr>
              <a:t>8678.80 (</a:t>
            </a:r>
            <a:r>
              <a:rPr lang="en-IN" sz="2400" b="1" dirty="0"/>
              <a:t>High Floor) + </a:t>
            </a:r>
            <a:r>
              <a:rPr lang="el-GR" sz="2400" b="1" dirty="0"/>
              <a:t>ε</a:t>
            </a:r>
            <a:r>
              <a:rPr lang="en-IN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5782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1026" y="0"/>
            <a:ext cx="9777222" cy="1408176"/>
          </a:xfrm>
        </p:spPr>
        <p:txBody>
          <a:bodyPr>
            <a:normAutofit/>
          </a:bodyPr>
          <a:lstStyle/>
          <a:p>
            <a:r>
              <a:rPr lang="en-US" sz="4000" dirty="0"/>
              <a:t>Advantages and Limitations of Model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2990" y="1760220"/>
            <a:ext cx="10065258" cy="4411980"/>
          </a:xfrm>
        </p:spPr>
        <p:txBody>
          <a:bodyPr>
            <a:normAutofit/>
          </a:bodyPr>
          <a:lstStyle/>
          <a:p>
            <a:r>
              <a:rPr lang="en-IN" sz="2800" dirty="0"/>
              <a:t>Pros:</a:t>
            </a:r>
          </a:p>
          <a:p>
            <a:pPr lvl="1"/>
            <a:r>
              <a:rPr lang="en-IN" dirty="0"/>
              <a:t>Our model is simple to understand </a:t>
            </a:r>
          </a:p>
          <a:p>
            <a:pPr lvl="1"/>
            <a:r>
              <a:rPr lang="en-IN" dirty="0"/>
              <a:t>The company can potentially improve their win percentage.</a:t>
            </a:r>
          </a:p>
          <a:p>
            <a:pPr lvl="1"/>
            <a:r>
              <a:rPr lang="en-IN" dirty="0"/>
              <a:t>Good interpretability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r>
              <a:rPr lang="en-IN" sz="2800" dirty="0"/>
              <a:t>Cons:</a:t>
            </a:r>
          </a:p>
          <a:p>
            <a:pPr lvl="1"/>
            <a:r>
              <a:rPr lang="en-CA" dirty="0"/>
              <a:t>Even though the p-value was not significant among variables, yet we considered these in our model as they drove our prediction.</a:t>
            </a:r>
          </a:p>
          <a:p>
            <a:pPr lvl="1"/>
            <a:r>
              <a:rPr lang="en-CA" dirty="0"/>
              <a:t>Prone to outliers</a:t>
            </a:r>
          </a:p>
          <a:p>
            <a:pPr lvl="1"/>
            <a:r>
              <a:rPr lang="en-IN" dirty="0"/>
              <a:t>Drawbacks as any other forecasting model , since we are trying to forecast bid.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Autofit/>
          </a:bodyPr>
          <a:lstStyle/>
          <a:p>
            <a:pPr lvl="0"/>
            <a:r>
              <a:rPr lang="en-US" sz="2400"/>
              <a:t>The city of Louisville, Kentucky is interested in purchasing five 30-foot, low-floor, diesel-fuelled buses. As the vice-president of sales for Orion, how much would you bid for this contract, based on Orion’s estimated cost of $234,229 per bus?</a:t>
            </a:r>
            <a:br>
              <a:rPr lang="en-IN" sz="2400"/>
            </a:b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4118" y="2807208"/>
            <a:ext cx="10074402" cy="2964942"/>
          </a:xfrm>
        </p:spPr>
        <p:txBody>
          <a:bodyPr>
            <a:normAutofit/>
          </a:bodyPr>
          <a:lstStyle/>
          <a:p>
            <a:r>
              <a:rPr lang="en-IN" dirty="0"/>
              <a:t>Winning Bid = </a:t>
            </a:r>
            <a:r>
              <a:rPr lang="el-GR" dirty="0"/>
              <a:t>β0 + β1</a:t>
            </a:r>
            <a:r>
              <a:rPr lang="en-IN" dirty="0"/>
              <a:t> Number Of Buses In Contract + </a:t>
            </a:r>
            <a:r>
              <a:rPr lang="el-GR" dirty="0"/>
              <a:t>β2</a:t>
            </a:r>
            <a:r>
              <a:rPr lang="en-IN" dirty="0"/>
              <a:t> Orions Estimated Cost + </a:t>
            </a:r>
            <a:r>
              <a:rPr lang="el-GR" dirty="0"/>
              <a:t>β3</a:t>
            </a:r>
            <a:r>
              <a:rPr lang="en-IN" dirty="0"/>
              <a:t> Length + </a:t>
            </a:r>
            <a:r>
              <a:rPr lang="el-GR" dirty="0"/>
              <a:t>β4</a:t>
            </a:r>
            <a:r>
              <a:rPr lang="en-IN" dirty="0"/>
              <a:t> Diesel + </a:t>
            </a:r>
            <a:r>
              <a:rPr lang="el-GR" dirty="0"/>
              <a:t>β5</a:t>
            </a:r>
            <a:r>
              <a:rPr lang="en-IN" dirty="0"/>
              <a:t>High Floor + </a:t>
            </a:r>
            <a:r>
              <a:rPr lang="el-GR" dirty="0"/>
              <a:t>ε</a:t>
            </a:r>
            <a:r>
              <a:rPr lang="en-IN" dirty="0"/>
              <a:t> </a:t>
            </a:r>
          </a:p>
          <a:p>
            <a:r>
              <a:rPr lang="en-IN" sz="2400" dirty="0"/>
              <a:t>Taking the following factors into consideration: Intercept, </a:t>
            </a:r>
            <a:r>
              <a:rPr lang="en-IN" sz="2400" dirty="0" err="1"/>
              <a:t>Quan</a:t>
            </a:r>
            <a:r>
              <a:rPr lang="en-IN" sz="2400" dirty="0"/>
              <a:t>., Length, </a:t>
            </a:r>
            <a:r>
              <a:rPr lang="en-IN" sz="2400" dirty="0" err="1"/>
              <a:t>Fuel_D</a:t>
            </a:r>
            <a:r>
              <a:rPr lang="en-IN" sz="2400" dirty="0"/>
              <a:t>, </a:t>
            </a:r>
            <a:r>
              <a:rPr lang="en-IN" sz="2400" dirty="0" err="1"/>
              <a:t>Floor_HF</a:t>
            </a:r>
            <a:r>
              <a:rPr lang="en-IN" sz="2400" dirty="0"/>
              <a:t>, Orion Cost per Bus</a:t>
            </a:r>
          </a:p>
          <a:p>
            <a:r>
              <a:rPr lang="nn-NO" sz="2400" b="1" i="1" dirty="0"/>
              <a:t>y</a:t>
            </a:r>
            <a:r>
              <a:rPr lang="nn-NO" sz="2400" b="1" baseline="-25000" dirty="0"/>
              <a:t>i</a:t>
            </a:r>
            <a:r>
              <a:rPr lang="nn-NO" sz="2400" b="1" dirty="0"/>
              <a:t> =</a:t>
            </a:r>
            <a:r>
              <a:rPr lang="nn-NO" sz="1800" b="1" dirty="0"/>
              <a:t> </a:t>
            </a:r>
            <a:r>
              <a:rPr lang="el-GR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-14925.25</a:t>
            </a:r>
            <a:r>
              <a:rPr lang="nn-NO" sz="1800" dirty="0">
                <a:latin typeface="Arial" pitchFamily="34" charset="0"/>
                <a:cs typeface="Arial" pitchFamily="34" charset="0"/>
              </a:rPr>
              <a:t> + </a:t>
            </a:r>
            <a:r>
              <a:rPr lang="en-IN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19.16 * 5</a:t>
            </a:r>
            <a:r>
              <a:rPr lang="nn-NO" sz="1800" dirty="0">
                <a:latin typeface="Arial" pitchFamily="34" charset="0"/>
                <a:cs typeface="Arial" pitchFamily="34" charset="0"/>
              </a:rPr>
              <a:t> + </a:t>
            </a:r>
            <a:r>
              <a:rPr lang="en-IN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1971.51 * 30</a:t>
            </a:r>
            <a:r>
              <a:rPr lang="nn-NO" sz="1800" dirty="0">
                <a:latin typeface="Arial" pitchFamily="34" charset="0"/>
                <a:cs typeface="Arial" pitchFamily="34" charset="0"/>
              </a:rPr>
              <a:t> + 10455.80 * 1 + 8678.80 * 0  + 0.8594 * 234229</a:t>
            </a:r>
          </a:p>
          <a:p>
            <a:r>
              <a:rPr lang="nn-NO" sz="2400" b="1" i="1" dirty="0"/>
              <a:t>y</a:t>
            </a:r>
            <a:r>
              <a:rPr lang="nn-NO" sz="2400" b="1" baseline="-25000" dirty="0"/>
              <a:t>i</a:t>
            </a:r>
            <a:r>
              <a:rPr lang="nn-NO" sz="2400" b="1" dirty="0"/>
              <a:t> =</a:t>
            </a:r>
            <a:r>
              <a:rPr lang="nn-NO" sz="2400" dirty="0"/>
              <a:t> $</a:t>
            </a:r>
            <a:r>
              <a:rPr lang="nn-NO" dirty="0"/>
              <a:t>256,073.55</a:t>
            </a:r>
            <a:endParaRPr lang="nn-NO" baseline="-25000" dirty="0">
              <a:latin typeface="Arial" pitchFamily="34" charset="0"/>
              <a:cs typeface="Arial" pitchFamily="34" charset="0"/>
            </a:endParaRPr>
          </a:p>
          <a:p>
            <a:endParaRPr lang="en-IN" sz="2400" dirty="0"/>
          </a:p>
          <a:p>
            <a:endParaRPr lang="en-IN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ACCA72-A1A1-B34C-A14B-DB18E3271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445286"/>
              </p:ext>
            </p:extLst>
          </p:nvPr>
        </p:nvGraphicFramePr>
        <p:xfrm>
          <a:off x="353060" y="491490"/>
          <a:ext cx="5461814" cy="52437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0042">
                  <a:extLst>
                    <a:ext uri="{9D8B030D-6E8A-4147-A177-3AD203B41FA5}">
                      <a16:colId xmlns:a16="http://schemas.microsoft.com/office/drawing/2014/main" val="681883776"/>
                    </a:ext>
                  </a:extLst>
                </a:gridCol>
                <a:gridCol w="791393">
                  <a:extLst>
                    <a:ext uri="{9D8B030D-6E8A-4147-A177-3AD203B41FA5}">
                      <a16:colId xmlns:a16="http://schemas.microsoft.com/office/drawing/2014/main" val="419242703"/>
                    </a:ext>
                  </a:extLst>
                </a:gridCol>
                <a:gridCol w="911302">
                  <a:extLst>
                    <a:ext uri="{9D8B030D-6E8A-4147-A177-3AD203B41FA5}">
                      <a16:colId xmlns:a16="http://schemas.microsoft.com/office/drawing/2014/main" val="3290245561"/>
                    </a:ext>
                  </a:extLst>
                </a:gridCol>
                <a:gridCol w="1717684">
                  <a:extLst>
                    <a:ext uri="{9D8B030D-6E8A-4147-A177-3AD203B41FA5}">
                      <a16:colId xmlns:a16="http://schemas.microsoft.com/office/drawing/2014/main" val="905879203"/>
                    </a:ext>
                  </a:extLst>
                </a:gridCol>
                <a:gridCol w="791393">
                  <a:extLst>
                    <a:ext uri="{9D8B030D-6E8A-4147-A177-3AD203B41FA5}">
                      <a16:colId xmlns:a16="http://schemas.microsoft.com/office/drawing/2014/main" val="1507759869"/>
                    </a:ext>
                  </a:extLst>
                </a:gridCol>
              </a:tblGrid>
              <a:tr h="302993">
                <a:tc>
                  <a:txBody>
                    <a:bodyPr/>
                    <a:lstStyle/>
                    <a:p>
                      <a:pPr algn="l" fontAlgn="b"/>
                      <a:r>
                        <a:rPr lang="en-CA" sz="1050" u="none" strike="noStrike">
                          <a:effectLst/>
                        </a:rPr>
                        <a:t>Bidding Price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Mark Up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P(lose)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dirty="0">
                          <a:effectLst/>
                        </a:rPr>
                        <a:t>P(win)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expected profit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7" marR="7137" marT="7137" marB="0" anchor="b"/>
                </a:tc>
                <a:extLst>
                  <a:ext uri="{0D108BD9-81ED-4DB2-BD59-A6C34878D82A}">
                    <a16:rowId xmlns:a16="http://schemas.microsoft.com/office/drawing/2014/main" val="133982804"/>
                  </a:ext>
                </a:extLst>
              </a:tr>
              <a:tr h="195875"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243000.00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8771.00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0.14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0.86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7586.06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extLst>
                  <a:ext uri="{0D108BD9-81ED-4DB2-BD59-A6C34878D82A}">
                    <a16:rowId xmlns:a16="http://schemas.microsoft.com/office/drawing/2014/main" val="3872639170"/>
                  </a:ext>
                </a:extLst>
              </a:tr>
              <a:tr h="195875"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244000.00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9771.00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0.15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0.85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8263.59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extLst>
                  <a:ext uri="{0D108BD9-81ED-4DB2-BD59-A6C34878D82A}">
                    <a16:rowId xmlns:a16="http://schemas.microsoft.com/office/drawing/2014/main" val="1810467861"/>
                  </a:ext>
                </a:extLst>
              </a:tr>
              <a:tr h="195875"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245000.00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10771.00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0.18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0.82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8884.26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extLst>
                  <a:ext uri="{0D108BD9-81ED-4DB2-BD59-A6C34878D82A}">
                    <a16:rowId xmlns:a16="http://schemas.microsoft.com/office/drawing/2014/main" val="2497342887"/>
                  </a:ext>
                </a:extLst>
              </a:tr>
              <a:tr h="195875"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246000.00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11771.00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0.20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0.80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9442.99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extLst>
                  <a:ext uri="{0D108BD9-81ED-4DB2-BD59-A6C34878D82A}">
                    <a16:rowId xmlns:a16="http://schemas.microsoft.com/office/drawing/2014/main" val="1498944580"/>
                  </a:ext>
                </a:extLst>
              </a:tr>
              <a:tr h="195875"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247000.00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12771.00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0.22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0.78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9935.08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extLst>
                  <a:ext uri="{0D108BD9-81ED-4DB2-BD59-A6C34878D82A}">
                    <a16:rowId xmlns:a16="http://schemas.microsoft.com/office/drawing/2014/main" val="3618478207"/>
                  </a:ext>
                </a:extLst>
              </a:tr>
              <a:tr h="195875"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248000.00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13771.00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0.25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0.75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10356.32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extLst>
                  <a:ext uri="{0D108BD9-81ED-4DB2-BD59-A6C34878D82A}">
                    <a16:rowId xmlns:a16="http://schemas.microsoft.com/office/drawing/2014/main" val="818712987"/>
                  </a:ext>
                </a:extLst>
              </a:tr>
              <a:tr h="195875"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249000.00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14771.00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0.28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0.72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10703.15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extLst>
                  <a:ext uri="{0D108BD9-81ED-4DB2-BD59-A6C34878D82A}">
                    <a16:rowId xmlns:a16="http://schemas.microsoft.com/office/drawing/2014/main" val="1004759651"/>
                  </a:ext>
                </a:extLst>
              </a:tr>
              <a:tr h="195875"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250000.00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15771.00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0.30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0.70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10972.80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extLst>
                  <a:ext uri="{0D108BD9-81ED-4DB2-BD59-A6C34878D82A}">
                    <a16:rowId xmlns:a16="http://schemas.microsoft.com/office/drawing/2014/main" val="3350298908"/>
                  </a:ext>
                </a:extLst>
              </a:tr>
              <a:tr h="195875"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251000.00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16771.00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0.33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0.67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11163.41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extLst>
                  <a:ext uri="{0D108BD9-81ED-4DB2-BD59-A6C34878D82A}">
                    <a16:rowId xmlns:a16="http://schemas.microsoft.com/office/drawing/2014/main" val="2919128204"/>
                  </a:ext>
                </a:extLst>
              </a:tr>
              <a:tr h="195875"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 dirty="0">
                          <a:effectLst/>
                        </a:rPr>
                        <a:t>252000.00</a:t>
                      </a:r>
                      <a:endParaRPr lang="en-CA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17771.00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0.37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0.63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11274.13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extLst>
                  <a:ext uri="{0D108BD9-81ED-4DB2-BD59-A6C34878D82A}">
                    <a16:rowId xmlns:a16="http://schemas.microsoft.com/office/drawing/2014/main" val="1731929881"/>
                  </a:ext>
                </a:extLst>
              </a:tr>
              <a:tr h="227530"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253000.00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18771.00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0.40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0.60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11305.17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extLst>
                  <a:ext uri="{0D108BD9-81ED-4DB2-BD59-A6C34878D82A}">
                    <a16:rowId xmlns:a16="http://schemas.microsoft.com/office/drawing/2014/main" val="3987733097"/>
                  </a:ext>
                </a:extLst>
              </a:tr>
              <a:tr h="195875"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254000.00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 dirty="0">
                          <a:effectLst/>
                        </a:rPr>
                        <a:t>19771.00</a:t>
                      </a:r>
                      <a:endParaRPr lang="en-CA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 dirty="0">
                          <a:effectLst/>
                        </a:rPr>
                        <a:t>0.43</a:t>
                      </a:r>
                      <a:endParaRPr lang="en-CA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 dirty="0">
                          <a:effectLst/>
                        </a:rPr>
                        <a:t>0.57</a:t>
                      </a:r>
                      <a:endParaRPr lang="en-CA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11257.88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extLst>
                  <a:ext uri="{0D108BD9-81ED-4DB2-BD59-A6C34878D82A}">
                    <a16:rowId xmlns:a16="http://schemas.microsoft.com/office/drawing/2014/main" val="66866695"/>
                  </a:ext>
                </a:extLst>
              </a:tr>
              <a:tr h="195875"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255000.00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20771.00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0.46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0.54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11134.75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extLst>
                  <a:ext uri="{0D108BD9-81ED-4DB2-BD59-A6C34878D82A}">
                    <a16:rowId xmlns:a16="http://schemas.microsoft.com/office/drawing/2014/main" val="3769772068"/>
                  </a:ext>
                </a:extLst>
              </a:tr>
              <a:tr h="195875"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256000.00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21771.00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0.50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0.50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10939.38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extLst>
                  <a:ext uri="{0D108BD9-81ED-4DB2-BD59-A6C34878D82A}">
                    <a16:rowId xmlns:a16="http://schemas.microsoft.com/office/drawing/2014/main" val="3479976216"/>
                  </a:ext>
                </a:extLst>
              </a:tr>
              <a:tr h="195875"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257000.00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22771.00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0.53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0.47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10676.41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extLst>
                  <a:ext uri="{0D108BD9-81ED-4DB2-BD59-A6C34878D82A}">
                    <a16:rowId xmlns:a16="http://schemas.microsoft.com/office/drawing/2014/main" val="1595756020"/>
                  </a:ext>
                </a:extLst>
              </a:tr>
              <a:tr h="195875"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258000.00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23771.00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0.56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0.44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10351.46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extLst>
                  <a:ext uri="{0D108BD9-81ED-4DB2-BD59-A6C34878D82A}">
                    <a16:rowId xmlns:a16="http://schemas.microsoft.com/office/drawing/2014/main" val="3507628288"/>
                  </a:ext>
                </a:extLst>
              </a:tr>
              <a:tr h="195875"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259000.00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24771.00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0.60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0.40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9970.97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extLst>
                  <a:ext uri="{0D108BD9-81ED-4DB2-BD59-A6C34878D82A}">
                    <a16:rowId xmlns:a16="http://schemas.microsoft.com/office/drawing/2014/main" val="2685391323"/>
                  </a:ext>
                </a:extLst>
              </a:tr>
              <a:tr h="195875"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260000.00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25771.00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0.63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0.37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9542.08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extLst>
                  <a:ext uri="{0D108BD9-81ED-4DB2-BD59-A6C34878D82A}">
                    <a16:rowId xmlns:a16="http://schemas.microsoft.com/office/drawing/2014/main" val="4013752788"/>
                  </a:ext>
                </a:extLst>
              </a:tr>
              <a:tr h="195875"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261000.00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26771.00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0.66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0.34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9072.44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extLst>
                  <a:ext uri="{0D108BD9-81ED-4DB2-BD59-A6C34878D82A}">
                    <a16:rowId xmlns:a16="http://schemas.microsoft.com/office/drawing/2014/main" val="2825693460"/>
                  </a:ext>
                </a:extLst>
              </a:tr>
              <a:tr h="195875"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262000.00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27771.00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0.69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0.31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8570.03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extLst>
                  <a:ext uri="{0D108BD9-81ED-4DB2-BD59-A6C34878D82A}">
                    <a16:rowId xmlns:a16="http://schemas.microsoft.com/office/drawing/2014/main" val="193462122"/>
                  </a:ext>
                </a:extLst>
              </a:tr>
              <a:tr h="195875"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263000.00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28771.00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0.72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0.28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8043.00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extLst>
                  <a:ext uri="{0D108BD9-81ED-4DB2-BD59-A6C34878D82A}">
                    <a16:rowId xmlns:a16="http://schemas.microsoft.com/office/drawing/2014/main" val="4258619061"/>
                  </a:ext>
                </a:extLst>
              </a:tr>
              <a:tr h="195875"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264000.00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29771.00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0.75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0.25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7499.43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extLst>
                  <a:ext uri="{0D108BD9-81ED-4DB2-BD59-A6C34878D82A}">
                    <a16:rowId xmlns:a16="http://schemas.microsoft.com/office/drawing/2014/main" val="2723965744"/>
                  </a:ext>
                </a:extLst>
              </a:tr>
              <a:tr h="195875"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265000.00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30771.00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0.77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0.23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6947.17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extLst>
                  <a:ext uri="{0D108BD9-81ED-4DB2-BD59-A6C34878D82A}">
                    <a16:rowId xmlns:a16="http://schemas.microsoft.com/office/drawing/2014/main" val="3991389054"/>
                  </a:ext>
                </a:extLst>
              </a:tr>
              <a:tr h="195875"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266000.00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31771.00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0.80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0.20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6393.69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extLst>
                  <a:ext uri="{0D108BD9-81ED-4DB2-BD59-A6C34878D82A}">
                    <a16:rowId xmlns:a16="http://schemas.microsoft.com/office/drawing/2014/main" val="2469544347"/>
                  </a:ext>
                </a:extLst>
              </a:tr>
              <a:tr h="208118"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267000.00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32771.00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0.82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>
                          <a:effectLst/>
                        </a:rPr>
                        <a:t>0.18</a:t>
                      </a:r>
                      <a:endParaRPr lang="en-CA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50" u="none" strike="noStrike" dirty="0">
                          <a:effectLst/>
                        </a:rPr>
                        <a:t>5845.93</a:t>
                      </a:r>
                      <a:endParaRPr lang="en-CA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37" marR="7137" marT="7137" marB="0" anchor="b"/>
                </a:tc>
                <a:extLst>
                  <a:ext uri="{0D108BD9-81ED-4DB2-BD59-A6C34878D82A}">
                    <a16:rowId xmlns:a16="http://schemas.microsoft.com/office/drawing/2014/main" val="142351683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DA9D1BC-0AA0-FE41-971B-2AB5E10C2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880" y="491485"/>
            <a:ext cx="5814060" cy="39108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39DCD0-CC4A-40E3-8115-F4F3DA8BF014}"/>
              </a:ext>
            </a:extLst>
          </p:cNvPr>
          <p:cNvSpPr txBox="1"/>
          <p:nvPr/>
        </p:nvSpPr>
        <p:spPr>
          <a:xfrm>
            <a:off x="6096000" y="4696287"/>
            <a:ext cx="53561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bidding price $253000 has the maximum expected profit of 11305.17 with a good chance of wining the bid.</a:t>
            </a:r>
          </a:p>
        </p:txBody>
      </p:sp>
    </p:spTree>
    <p:extLst>
      <p:ext uri="{BB962C8B-B14F-4D97-AF65-F5344CB8AC3E}">
        <p14:creationId xmlns:p14="http://schemas.microsoft.com/office/powerpoint/2010/main" val="42244141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0</TotalTime>
  <Words>536</Words>
  <Application>Microsoft Office PowerPoint</Application>
  <PresentationFormat>Widescreen</PresentationFormat>
  <Paragraphs>228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Bookman Old Style</vt:lpstr>
      <vt:lpstr>Calibri</vt:lpstr>
      <vt:lpstr>Cambria</vt:lpstr>
      <vt:lpstr>Century Gothic</vt:lpstr>
      <vt:lpstr>Wingdings</vt:lpstr>
      <vt:lpstr>Wood Type</vt:lpstr>
      <vt:lpstr>Orion Bus Industries</vt:lpstr>
      <vt:lpstr>Introduction </vt:lpstr>
      <vt:lpstr>Case Goal:</vt:lpstr>
      <vt:lpstr>PowerPoint Presentation</vt:lpstr>
      <vt:lpstr>Build a model that will help Orion to predict winning bids and allow the company to maximize total contribution (profit).</vt:lpstr>
      <vt:lpstr>PowerPoint Presentation</vt:lpstr>
      <vt:lpstr>Advantages and Limitations of Model</vt:lpstr>
      <vt:lpstr>The city of Louisville, Kentucky is interested in purchasing five 30-foot, low-floor, diesel-fuelled buses. As the vice-president of sales for Orion, how much would you bid for this contract, based on Orion’s estimated cost of $234,229 per bus? </vt:lpstr>
      <vt:lpstr>PowerPoint Presentation</vt:lpstr>
      <vt:lpstr>Recommendations: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Vinay Govindan -</cp:lastModifiedBy>
  <cp:revision>70</cp:revision>
  <dcterms:created xsi:type="dcterms:W3CDTF">2018-10-23T02:03:54Z</dcterms:created>
  <dcterms:modified xsi:type="dcterms:W3CDTF">2018-10-30T17:57:58Z</dcterms:modified>
</cp:coreProperties>
</file>