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82" r:id="rId6"/>
    <p:sldId id="292" r:id="rId7"/>
    <p:sldId id="293" r:id="rId8"/>
    <p:sldId id="294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6A6A6"/>
    <a:srgbClr val="FFFFFF"/>
    <a:srgbClr val="FFFF00"/>
    <a:srgbClr val="586EA6"/>
    <a:srgbClr val="81BCC7"/>
    <a:srgbClr val="80BBCA"/>
    <a:srgbClr val="92BECA"/>
    <a:srgbClr val="90BB23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4703" autoAdjust="0"/>
  </p:normalViewPr>
  <p:slideViewPr>
    <p:cSldViewPr snapToGrid="0">
      <p:cViewPr varScale="1">
        <p:scale>
          <a:sx n="131" d="100"/>
          <a:sy n="131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8F17-591D-4FAE-B71A-8A081249D769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6859-042C-4B80-873A-544528B0A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2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>
                <a:lumMod val="75000"/>
              </a:schemeClr>
            </a:gs>
            <a:gs pos="28000">
              <a:schemeClr val="tx1">
                <a:lumMod val="50000"/>
                <a:lumOff val="50000"/>
              </a:schemeClr>
            </a:gs>
            <a:gs pos="98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EA8470-A4B0-4D85-98ED-0A822041BAB0}"/>
              </a:ext>
            </a:extLst>
          </p:cNvPr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80598-73E8-41A4-A29B-4E29C2791D7E}"/>
              </a:ext>
            </a:extLst>
          </p:cNvPr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24467-2B73-4438-AD75-4AE0A86FA910}"/>
              </a:ext>
            </a:extLst>
          </p:cNvPr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4876090"/>
            <a:ext cx="7187529" cy="9144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1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1906FD-7264-467E-8A95-6A1598BB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3974" y="2684769"/>
            <a:ext cx="4213601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D9479BE-4889-4C54-8C9E-50648BC02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684769"/>
            <a:ext cx="4731990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CBEFBB2-2C32-4339-A0D7-FE21D7329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25243"/>
            <a:ext cx="473199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D350AFD-FA04-40B5-BB0C-750B9131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974" y="3225243"/>
            <a:ext cx="421360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81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8439C3-2539-4484-8848-B8140826D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3974" y="2684769"/>
            <a:ext cx="4235826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8FBFBF-CD25-4076-8A61-06DD30C04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84768"/>
            <a:ext cx="4731991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2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  <a:p>
            <a:r>
              <a:rPr lang="en-US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7/14/2018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54FB1F0-6244-4B59-A42E-7B0515D37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920" y="2686640"/>
            <a:ext cx="2947481" cy="3244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2A72E56-7D9E-4CDE-9E60-7770E79C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4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65B3165-6F10-4D0F-9BC8-B4C45144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466" y="2684770"/>
            <a:ext cx="1259814" cy="3304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EC084C-1181-4416-B55B-179995FC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974" y="2684770"/>
            <a:ext cx="9120217" cy="33045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0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0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A5E670-4D55-43E7-A5BE-FE9C809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163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62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  <a:p>
            <a:r>
              <a:rPr lang="en-US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16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op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0772FB0-32ED-4DB8-9F56-587A5BEF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3974" y="2684770"/>
            <a:ext cx="9120216" cy="3304549"/>
          </a:xfrm>
        </p:spPr>
        <p:txBody>
          <a:bodyPr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619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90D47E-B3B8-440E-9F42-8E8BF157EBFB}"/>
              </a:ext>
            </a:extLst>
          </p:cNvPr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71A73-3F86-47BC-8F23-CF55E86418C3}"/>
              </a:ext>
            </a:extLst>
          </p:cNvPr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34" y="860611"/>
            <a:ext cx="7315200" cy="51206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  <a:p>
            <a:r>
              <a:rPr lang="en-US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7/14/2018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A5BF5-DE7F-4460-817D-AE1BAC336C92}"/>
              </a:ext>
            </a:extLst>
          </p:cNvPr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3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and 4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  <a:p>
            <a:r>
              <a:rPr lang="en-US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7/14/2018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1F6AA6-44A2-4F03-9FFE-66D0E2F0C9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40240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AA51A-AC54-4EAF-98E6-2A338021A4D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869268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25DB2A-A40E-4DE5-8DA6-5FB847C0F0D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40240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7275" y="263842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95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7C12-8635-490F-AC5E-880EE5EFB9F2}"/>
              </a:ext>
            </a:extLst>
          </p:cNvPr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CA687-AB7D-4035-849A-4D9F7C0401C1}"/>
              </a:ext>
            </a:extLst>
          </p:cNvPr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4D011-4812-426A-AF72-052AC843FFB5}"/>
              </a:ext>
            </a:extLst>
          </p:cNvPr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193E2-84B1-4994-8F97-4A2EBCE6D1A5}"/>
              </a:ext>
            </a:extLst>
          </p:cNvPr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9071-305C-4C40-87F4-0EE8553B6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03" y="263337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022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A5CF-263B-4BE3-8A0F-4F64C91A3E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B4BDF-0731-43A1-9FA4-B813CCABFFBD}"/>
              </a:ext>
            </a:extLst>
          </p:cNvPr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936B2-F67D-47E2-B4EF-BFB09DFAE723}"/>
              </a:ext>
            </a:extLst>
          </p:cNvPr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99AE2-0582-4909-A290-DE0718ED189B}"/>
              </a:ext>
            </a:extLst>
          </p:cNvPr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F68EA6-727E-4DCD-8AC2-A483CE5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000"/>
              <a:t>Click to edit Master title style</a:t>
            </a:r>
            <a:endParaRPr lang="en-ZA" sz="3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504EF3-1237-4467-9FD5-E0E43C1B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197" y="1206481"/>
            <a:ext cx="4079631" cy="446912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Add a footer 	</a:t>
            </a:r>
          </a:p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68056DE-DA3F-41EF-A93F-C50A4A78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dirty="0"/>
              <a:t>7/14/2018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81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7/14/2018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US"/>
          </a:p>
          <a:p>
            <a:r>
              <a:rPr lang="en-US"/>
              <a:t> Add a footer 	</a:t>
            </a:r>
          </a:p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41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2" r:id="rId4"/>
    <p:sldLayoutId id="2147483676" r:id="rId5"/>
    <p:sldLayoutId id="2147483677" r:id="rId6"/>
    <p:sldLayoutId id="2147483673" r:id="rId7"/>
    <p:sldLayoutId id="2147483678" r:id="rId8"/>
    <p:sldLayoutId id="2147483674" r:id="rId9"/>
    <p:sldLayoutId id="2147483682" r:id="rId10"/>
    <p:sldLayoutId id="2147483684" r:id="rId11"/>
    <p:sldLayoutId id="2147483680" r:id="rId12"/>
    <p:sldLayoutId id="2147483683" r:id="rId13"/>
    <p:sldLayoutId id="2147483679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blackGray">
      <p:bgPr>
        <a:gradFill flip="none" rotWithShape="1">
          <a:gsLst>
            <a:gs pos="0">
              <a:schemeClr val="tx1">
                <a:lumMod val="50000"/>
              </a:schemeClr>
            </a:gs>
            <a:gs pos="49000">
              <a:schemeClr val="tx1">
                <a:lumMod val="50000"/>
              </a:schemeClr>
            </a:gs>
            <a:gs pos="97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decorative element">
            <a:extLst>
              <a:ext uri="{FF2B5EF4-FFF2-40B4-BE49-F238E27FC236}">
                <a16:creationId xmlns:a16="http://schemas.microsoft.com/office/drawing/2014/main" id="{1C9E9A52-DC4D-4073-B101-9B4108DA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0" dirty="0"/>
              <a:t>Ra</a:t>
            </a:r>
          </a:p>
        </p:txBody>
      </p:sp>
      <p:sp>
        <p:nvSpPr>
          <p:cNvPr id="13" name="Rectangle 12" descr="decorative element">
            <a:extLst>
              <a:ext uri="{FF2B5EF4-FFF2-40B4-BE49-F238E27FC236}">
                <a16:creationId xmlns:a16="http://schemas.microsoft.com/office/drawing/2014/main" id="{902B5859-9D6F-46C0-ABF0-023C6B74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 descr="decorative element">
            <a:extLst>
              <a:ext uri="{FF2B5EF4-FFF2-40B4-BE49-F238E27FC236}">
                <a16:creationId xmlns:a16="http://schemas.microsoft.com/office/drawing/2014/main" id="{6B9AC2C2-8572-458B-92E0-FCFC56DAF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MSCDA 5510 </a:t>
            </a:r>
            <a:br>
              <a:rPr lang="en-US" sz="4000" dirty="0"/>
            </a:br>
            <a:r>
              <a:rPr lang="en-US" sz="4000" dirty="0"/>
              <a:t>Case 1: Firestone</a:t>
            </a:r>
            <a:endParaRPr lang="en-Z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9152" y="4665887"/>
            <a:ext cx="8649050" cy="1500022"/>
          </a:xfrm>
        </p:spPr>
        <p:txBody>
          <a:bodyPr numCol="2">
            <a:normAutofit/>
          </a:bodyPr>
          <a:lstStyle/>
          <a:p>
            <a:r>
              <a:rPr lang="en-US" dirty="0" err="1"/>
              <a:t>Rishab</a:t>
            </a:r>
            <a:r>
              <a:rPr lang="en-US" dirty="0"/>
              <a:t> Gupta</a:t>
            </a:r>
          </a:p>
          <a:p>
            <a:r>
              <a:rPr lang="en-US" dirty="0" err="1"/>
              <a:t>Vivek</a:t>
            </a:r>
            <a:r>
              <a:rPr lang="en-US" dirty="0"/>
              <a:t> Anand</a:t>
            </a:r>
          </a:p>
          <a:p>
            <a:r>
              <a:rPr lang="en-US" dirty="0" err="1"/>
              <a:t>Mohd</a:t>
            </a:r>
            <a:r>
              <a:rPr lang="en-US" dirty="0"/>
              <a:t> Nawaz Hussain</a:t>
            </a:r>
          </a:p>
          <a:p>
            <a:r>
              <a:rPr lang="en-US" dirty="0"/>
              <a:t>Vinay Govindan</a:t>
            </a:r>
          </a:p>
          <a:p>
            <a:r>
              <a:rPr lang="en-US" dirty="0" err="1"/>
              <a:t>Ravneet</a:t>
            </a:r>
            <a:r>
              <a:rPr lang="en-US"/>
              <a:t> Singh Oberoi</a:t>
            </a:r>
            <a:endParaRPr lang="en-US" dirty="0"/>
          </a:p>
          <a:p>
            <a:r>
              <a:rPr lang="en-US" dirty="0"/>
              <a:t>Bhagya Shree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AEE3CC4A-1C1A-47EE-A13F-126EC5A9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808200" y="2230057"/>
            <a:ext cx="1584000" cy="1584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48344" y="3570775"/>
            <a:ext cx="2743200" cy="72908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335499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(Q4)   </a:t>
            </a:r>
            <a:r>
              <a:rPr lang="en-IN" dirty="0"/>
              <a:t>Expected value of the program to the consumer buying a snow tire in these cities?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nn-NO" b="1" u="sng" dirty="0">
                <a:solidFill>
                  <a:schemeClr val="tx2"/>
                </a:solidFill>
              </a:rPr>
              <a:t>For Toronto</a:t>
            </a: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P(X&lt;20)=((0.2*137.94)-137.94)/(26.6943273208205) 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 (z&lt;</a:t>
            </a:r>
            <a:r>
              <a:rPr lang="en-IN" dirty="0">
                <a:solidFill>
                  <a:schemeClr val="tx2"/>
                </a:solidFill>
              </a:rPr>
              <a:t>-4.13391 </a:t>
            </a:r>
            <a:r>
              <a:rPr lang="nn-NO" dirty="0">
                <a:solidFill>
                  <a:schemeClr val="tx2"/>
                </a:solidFill>
              </a:rPr>
              <a:t>) =  0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P(X&lt;30)==((0.3*137.94)-137.94))/(26.6943273208205)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P(Z&lt;</a:t>
            </a:r>
            <a:r>
              <a:rPr lang="en-IN" dirty="0">
                <a:solidFill>
                  <a:schemeClr val="tx2"/>
                </a:solidFill>
              </a:rPr>
              <a:t>-3.61717 </a:t>
            </a:r>
            <a:r>
              <a:rPr lang="nn-NO" dirty="0">
                <a:solidFill>
                  <a:schemeClr val="tx2"/>
                </a:solidFill>
              </a:rPr>
              <a:t>) =  0</a:t>
            </a: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P(X&lt;40)=((0.4*137.94)-137.94))/(26.6943273208205)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P(Z&lt;</a:t>
            </a:r>
            <a:r>
              <a:rPr lang="en-IN" dirty="0">
                <a:solidFill>
                  <a:schemeClr val="tx2"/>
                </a:solidFill>
              </a:rPr>
              <a:t>-3.10043 </a:t>
            </a:r>
            <a:r>
              <a:rPr lang="nn-NO" dirty="0">
                <a:solidFill>
                  <a:schemeClr val="tx2"/>
                </a:solidFill>
              </a:rPr>
              <a:t>) =  </a:t>
            </a:r>
            <a:r>
              <a:rPr lang="en-IN" dirty="0">
                <a:solidFill>
                  <a:schemeClr val="tx2"/>
                </a:solidFill>
              </a:rPr>
              <a:t>0.001 </a:t>
            </a: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nn-NO" dirty="0" err="1">
                <a:solidFill>
                  <a:schemeClr val="tx2"/>
                </a:solidFill>
              </a:rPr>
              <a:t>Plugging</a:t>
            </a:r>
            <a:r>
              <a:rPr lang="nn-NO" dirty="0">
                <a:solidFill>
                  <a:schemeClr val="tx2"/>
                </a:solidFill>
              </a:rPr>
              <a:t> Value in E(X)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E(</a:t>
            </a:r>
            <a:r>
              <a:rPr lang="nn-NO" dirty="0" err="1">
                <a:solidFill>
                  <a:schemeClr val="tx2"/>
                </a:solidFill>
              </a:rPr>
              <a:t>X</a:t>
            </a:r>
            <a:r>
              <a:rPr lang="nn-NO" baseline="-25000" dirty="0" err="1">
                <a:solidFill>
                  <a:schemeClr val="tx2"/>
                </a:solidFill>
              </a:rPr>
              <a:t>Toronto</a:t>
            </a:r>
            <a:r>
              <a:rPr lang="nn-NO" dirty="0">
                <a:solidFill>
                  <a:schemeClr val="tx2"/>
                </a:solidFill>
              </a:rPr>
              <a:t>) = </a:t>
            </a:r>
            <a:r>
              <a:rPr lang="en-IN" dirty="0">
                <a:solidFill>
                  <a:schemeClr val="tx2"/>
                </a:solidFill>
              </a:rPr>
              <a:t>0.9995 </a:t>
            </a:r>
          </a:p>
          <a:p>
            <a:pPr>
              <a:buNone/>
            </a:pPr>
            <a:r>
              <a:rPr lang="en-IN" dirty="0">
                <a:solidFill>
                  <a:schemeClr val="tx2"/>
                </a:solidFill>
              </a:rPr>
              <a:t>The Value for the customer = 1- 0.9995 = 0.0005 </a:t>
            </a: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2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(Q4)   </a:t>
            </a:r>
            <a:r>
              <a:rPr lang="en-IN" dirty="0"/>
              <a:t>Expected value of the program to the consumer buying a snow tire in these cities?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470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nn-NO" b="1" u="sng" dirty="0">
                <a:solidFill>
                  <a:schemeClr val="tx2"/>
                </a:solidFill>
              </a:rPr>
              <a:t>For Vancouver</a:t>
            </a: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/>
                </a:solidFill>
              </a:rPr>
              <a:t>P(X&lt;20)=((0.2*43.22)-43.22))/(30.1646150315233)</a:t>
            </a: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/>
                </a:solidFill>
              </a:rPr>
              <a:t>P(Z&lt;-1.14624) =  0.1271</a:t>
            </a:r>
          </a:p>
          <a:p>
            <a:pPr>
              <a:lnSpc>
                <a:spcPct val="80000"/>
              </a:lnSpc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/>
                </a:solidFill>
              </a:rPr>
              <a:t>P(X&lt;30)=((0.3*43.22)-43.22))/(30.1646150315233) </a:t>
            </a: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/>
                </a:solidFill>
              </a:rPr>
              <a:t>P(Z&lt;-1.00296) = 0.1587 </a:t>
            </a:r>
          </a:p>
          <a:p>
            <a:pPr>
              <a:lnSpc>
                <a:spcPct val="80000"/>
              </a:lnSpc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/>
                </a:solidFill>
              </a:rPr>
              <a:t>P(X&lt;40)=((0.4*43.22)-43.22))/(30.1646150315233) </a:t>
            </a:r>
          </a:p>
          <a:p>
            <a:pPr>
              <a:lnSpc>
                <a:spcPct val="80000"/>
              </a:lnSpc>
              <a:buNone/>
            </a:pPr>
            <a:r>
              <a:rPr lang="nn-NO" dirty="0">
                <a:solidFill>
                  <a:schemeClr val="tx2"/>
                </a:solidFill>
              </a:rPr>
              <a:t>P(Z&lt;-0.85968)  = 0.1977 </a:t>
            </a:r>
          </a:p>
          <a:p>
            <a:pPr>
              <a:lnSpc>
                <a:spcPct val="80000"/>
              </a:lnSpc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nn-NO" sz="1600" dirty="0" err="1">
                <a:solidFill>
                  <a:schemeClr val="tx2"/>
                </a:solidFill>
              </a:rPr>
              <a:t>Plugging</a:t>
            </a:r>
            <a:r>
              <a:rPr lang="nn-NO" sz="1600" dirty="0">
                <a:solidFill>
                  <a:schemeClr val="tx2"/>
                </a:solidFill>
              </a:rPr>
              <a:t> Value in E(X)</a:t>
            </a:r>
          </a:p>
          <a:p>
            <a:pPr>
              <a:buNone/>
            </a:pPr>
            <a:r>
              <a:rPr lang="nn-NO" sz="1600" dirty="0">
                <a:solidFill>
                  <a:schemeClr val="tx2"/>
                </a:solidFill>
              </a:rPr>
              <a:t>E(</a:t>
            </a:r>
            <a:r>
              <a:rPr lang="nn-NO" sz="1600" dirty="0" err="1">
                <a:solidFill>
                  <a:schemeClr val="tx2"/>
                </a:solidFill>
              </a:rPr>
              <a:t>X</a:t>
            </a:r>
            <a:r>
              <a:rPr lang="nn-NO" sz="1600" baseline="-25000" dirty="0" err="1">
                <a:solidFill>
                  <a:schemeClr val="tx2"/>
                </a:solidFill>
              </a:rPr>
              <a:t>Vancouver</a:t>
            </a:r>
            <a:r>
              <a:rPr lang="nn-NO" sz="1600" dirty="0">
                <a:solidFill>
                  <a:schemeClr val="tx2"/>
                </a:solidFill>
              </a:rPr>
              <a:t>) = </a:t>
            </a:r>
            <a:r>
              <a:rPr lang="en-IN" sz="1600" dirty="0">
                <a:solidFill>
                  <a:schemeClr val="tx2"/>
                </a:solidFill>
              </a:rPr>
              <a:t>0.8297 </a:t>
            </a:r>
          </a:p>
          <a:p>
            <a:pPr>
              <a:buNone/>
            </a:pPr>
            <a:endParaRPr lang="en-IN" sz="1600" dirty="0">
              <a:solidFill>
                <a:schemeClr val="tx2"/>
              </a:solidFill>
            </a:endParaRPr>
          </a:p>
          <a:p>
            <a:r>
              <a:rPr lang="en-IN" sz="1600" dirty="0">
                <a:solidFill>
                  <a:schemeClr val="tx2"/>
                </a:solidFill>
              </a:rPr>
              <a:t>The Value for the customer = 1- 0.8297 = 0.1703 </a:t>
            </a:r>
            <a:endParaRPr lang="nn-NO" sz="1600" dirty="0">
              <a:solidFill>
                <a:schemeClr val="tx2"/>
              </a:solidFill>
            </a:endParaRPr>
          </a:p>
          <a:p>
            <a:pPr>
              <a:buNone/>
            </a:pPr>
            <a:endParaRPr lang="nn-NO" sz="1600" dirty="0">
              <a:solidFill>
                <a:schemeClr val="tx2"/>
              </a:solidFill>
            </a:endParaRPr>
          </a:p>
          <a:p>
            <a:pPr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3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(Q4)   </a:t>
            </a:r>
            <a:r>
              <a:rPr lang="en-IN" dirty="0"/>
              <a:t>Expected value of the program to the consumer buying a snow tire in these cities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b="1" u="sng" dirty="0">
                <a:solidFill>
                  <a:schemeClr val="tx2"/>
                </a:solidFill>
              </a:rPr>
              <a:t>For London</a:t>
            </a:r>
          </a:p>
          <a:p>
            <a:pPr algn="ctr">
              <a:buNone/>
            </a:pPr>
            <a:endParaRPr lang="en-IN" b="1" u="sng" dirty="0">
              <a:solidFill>
                <a:schemeClr val="tx2"/>
              </a:solidFill>
            </a:endParaRPr>
          </a:p>
          <a:p>
            <a:pPr algn="ctr">
              <a:buNone/>
            </a:pPr>
            <a:endParaRPr lang="en-IN" b="1" u="sng" dirty="0">
              <a:solidFill>
                <a:schemeClr val="tx2"/>
              </a:solidFill>
            </a:endParaRPr>
          </a:p>
          <a:p>
            <a:pPr algn="ctr">
              <a:buNone/>
            </a:pPr>
            <a:endParaRPr lang="en-IN" b="1" u="sng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P(X&lt;20)=((0.2*199.17)-199.17))/(61.7307423862338) 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P(Z&lt; -2.58115) = 0.0049 </a:t>
            </a: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P(X&lt;30)=((0.3*199.17)-199.17))/(61.7307423862338)   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P(Z&lt;-2.2585 ) =  0.0122 </a:t>
            </a: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P(X&lt;40)=((0.4*199.17)-199.17))/(61.7307423862338)   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P(Z&lt;-1.93586 ) =  0.0268 </a:t>
            </a: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nn-NO" dirty="0" err="1">
                <a:solidFill>
                  <a:schemeClr val="tx2"/>
                </a:solidFill>
              </a:rPr>
              <a:t>Plugging</a:t>
            </a:r>
            <a:r>
              <a:rPr lang="nn-NO" dirty="0">
                <a:solidFill>
                  <a:schemeClr val="tx2"/>
                </a:solidFill>
              </a:rPr>
              <a:t> Values in E(X)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E(</a:t>
            </a:r>
            <a:r>
              <a:rPr lang="nn-NO" dirty="0" err="1">
                <a:solidFill>
                  <a:schemeClr val="tx2"/>
                </a:solidFill>
              </a:rPr>
              <a:t>X</a:t>
            </a:r>
            <a:r>
              <a:rPr lang="nn-NO" baseline="-25000" dirty="0" err="1">
                <a:solidFill>
                  <a:schemeClr val="tx2"/>
                </a:solidFill>
              </a:rPr>
              <a:t>London</a:t>
            </a:r>
            <a:r>
              <a:rPr lang="nn-NO" dirty="0">
                <a:solidFill>
                  <a:schemeClr val="tx2"/>
                </a:solidFill>
              </a:rPr>
              <a:t>) = </a:t>
            </a:r>
            <a:r>
              <a:rPr lang="en-IN" dirty="0">
                <a:solidFill>
                  <a:schemeClr val="tx2"/>
                </a:solidFill>
              </a:rPr>
              <a:t>0.982325 </a:t>
            </a:r>
          </a:p>
          <a:p>
            <a:r>
              <a:rPr lang="en-IN" dirty="0">
                <a:solidFill>
                  <a:schemeClr val="tx2"/>
                </a:solidFill>
              </a:rPr>
              <a:t>The value for the customer = 1- 0.982325 = 0.017675 </a:t>
            </a: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8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(Q5)   Should Firestone Go Ahead With The Program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3A10C-5677-6543-974D-1667958B1135}"/>
              </a:ext>
            </a:extLst>
          </p:cNvPr>
          <p:cNvSpPr txBox="1"/>
          <p:nvPr/>
        </p:nvSpPr>
        <p:spPr>
          <a:xfrm>
            <a:off x="282102" y="1750979"/>
            <a:ext cx="11537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Based on the last decade’s data, the probability of refunds range from very low to low (Toronto at 0.1%, London at 2.6% and Vancouver at 19.4%)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Furthermore, the expected value to the consumers of these snow tires to them is high according to our calculations (Toronto at 0.05%, Vancouver at 17% and London at 1.8%)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Therefore looking at this information, we conclude that Firestone should go ahead with the program.</a:t>
            </a:r>
          </a:p>
        </p:txBody>
      </p:sp>
    </p:spTree>
    <p:extLst>
      <p:ext uri="{BB962C8B-B14F-4D97-AF65-F5344CB8AC3E}">
        <p14:creationId xmlns:p14="http://schemas.microsoft.com/office/powerpoint/2010/main" val="1178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67428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IN" dirty="0"/>
              <a:t>         (Q1) </a:t>
            </a:r>
            <a:r>
              <a:rPr lang="en-IN" sz="2800" dirty="0"/>
              <a:t>Refund Probabilities Based On Last 10 Years Average Snowfall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20842"/>
              </p:ext>
            </p:extLst>
          </p:nvPr>
        </p:nvGraphicFramePr>
        <p:xfrm>
          <a:off x="1534886" y="1893373"/>
          <a:ext cx="10657116" cy="43223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7696">
                  <a:extLst>
                    <a:ext uri="{9D8B030D-6E8A-4147-A177-3AD203B41FA5}">
                      <a16:colId xmlns:a16="http://schemas.microsoft.com/office/drawing/2014/main" val="2313685614"/>
                    </a:ext>
                  </a:extLst>
                </a:gridCol>
                <a:gridCol w="6840601">
                  <a:extLst>
                    <a:ext uri="{9D8B030D-6E8A-4147-A177-3AD203B41FA5}">
                      <a16:colId xmlns:a16="http://schemas.microsoft.com/office/drawing/2014/main" val="3245020254"/>
                    </a:ext>
                  </a:extLst>
                </a:gridCol>
                <a:gridCol w="2378819">
                  <a:extLst>
                    <a:ext uri="{9D8B030D-6E8A-4147-A177-3AD203B41FA5}">
                      <a16:colId xmlns:a16="http://schemas.microsoft.com/office/drawing/2014/main" val="3243590122"/>
                    </a:ext>
                  </a:extLst>
                </a:gridCol>
              </a:tblGrid>
              <a:tr h="1440790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Mean</a:t>
                      </a:r>
                      <a:r>
                        <a:rPr lang="en-IN" sz="14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:</a:t>
                      </a:r>
                      <a:r>
                        <a:rPr lang="en-IN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137.94</a:t>
                      </a:r>
                    </a:p>
                    <a:p>
                      <a:r>
                        <a:rPr lang="en-IN" sz="14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Std Dev :</a:t>
                      </a:r>
                      <a:r>
                        <a:rPr lang="en-IN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26.69</a:t>
                      </a:r>
                      <a:endParaRPr lang="en-IN" sz="16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P(X&lt;=40%) = ((0.4 * 137.94) -137.94)/26.69 = -3.10 = z</a:t>
                      </a:r>
                      <a:r>
                        <a:rPr lang="en-IN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=0.0010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Refund Probability</a:t>
                      </a:r>
                    </a:p>
                    <a:p>
                      <a:r>
                        <a:rPr lang="en-IN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(June</a:t>
                      </a:r>
                      <a:r>
                        <a:rPr lang="en-IN" sz="14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1983-May1984)</a:t>
                      </a:r>
                      <a:endParaRPr lang="en-IN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IN" sz="2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24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0.0010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494907"/>
                  </a:ext>
                </a:extLst>
              </a:tr>
              <a:tr h="144079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Mean :</a:t>
                      </a:r>
                      <a:r>
                        <a:rPr lang="en-IN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44.1</a:t>
                      </a:r>
                    </a:p>
                    <a:p>
                      <a:r>
                        <a:rPr lang="en-IN" sz="1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Std</a:t>
                      </a:r>
                      <a:r>
                        <a:rPr lang="en-IN" sz="14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Dev :</a:t>
                      </a:r>
                      <a:r>
                        <a:rPr lang="en-IN" sz="16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30.16</a:t>
                      </a:r>
                      <a:endParaRPr lang="en-IN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P(X&lt;=40%) = ((.4 * 43.22) -43.22)/30.16 =-0.86 =z</a:t>
                      </a:r>
                      <a:r>
                        <a:rPr lang="en-I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=0.1949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latinLnBrk="0" hangingPunct="1"/>
                      <a:r>
                        <a:rPr lang="en-IN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Refund Probability</a:t>
                      </a:r>
                    </a:p>
                    <a:p>
                      <a:pPr marL="0" defTabSz="914400" rtl="0" eaLnBrk="1" latinLnBrk="0" hangingPunct="1"/>
                      <a:r>
                        <a:rPr lang="en-IN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(June</a:t>
                      </a:r>
                      <a:r>
                        <a:rPr lang="en-IN" sz="14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1983-May1984)</a:t>
                      </a:r>
                      <a:endParaRPr lang="en-IN" sz="1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defTabSz="914400" rtl="0" eaLnBrk="1" latinLnBrk="0" hangingPunct="1"/>
                      <a:r>
                        <a:rPr lang="en-IN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24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0.1949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363253"/>
                  </a:ext>
                </a:extLst>
              </a:tr>
              <a:tr h="144079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Mean:</a:t>
                      </a:r>
                      <a:r>
                        <a:rPr lang="en-IN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203.3</a:t>
                      </a:r>
                    </a:p>
                    <a:p>
                      <a:r>
                        <a:rPr lang="en-IN" sz="1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Std</a:t>
                      </a:r>
                      <a:r>
                        <a:rPr lang="en-IN" sz="14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Dev: </a:t>
                      </a:r>
                      <a:r>
                        <a:rPr lang="en-IN" sz="16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61.73</a:t>
                      </a:r>
                      <a:endParaRPr lang="en-IN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P(X&lt;=40%) = ((.4 * 199.17) -199.17)/61.73 =-1.94 =z</a:t>
                      </a:r>
                      <a:r>
                        <a:rPr lang="en-I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=0.0264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Refund Probability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IN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(June</a:t>
                      </a:r>
                      <a:r>
                        <a:rPr lang="en-IN" sz="14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1983-May1984)</a:t>
                      </a:r>
                      <a:endParaRPr lang="en-IN" sz="14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0.0264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63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49499"/>
              </p:ext>
            </p:extLst>
          </p:nvPr>
        </p:nvGraphicFramePr>
        <p:xfrm>
          <a:off x="0" y="1893371"/>
          <a:ext cx="1534886" cy="43223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34886">
                  <a:extLst>
                    <a:ext uri="{9D8B030D-6E8A-4147-A177-3AD203B41FA5}">
                      <a16:colId xmlns:a16="http://schemas.microsoft.com/office/drawing/2014/main" val="26558320"/>
                    </a:ext>
                  </a:extLst>
                </a:gridCol>
              </a:tblGrid>
              <a:tr h="144079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Toronto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79925"/>
                  </a:ext>
                </a:extLst>
              </a:tr>
              <a:tr h="14407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Vancouver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22633"/>
                  </a:ext>
                </a:extLst>
              </a:tr>
              <a:tr h="14407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London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2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TORONTO </a:t>
            </a:r>
            <a:r>
              <a:rPr lang="en-US" dirty="0" err="1"/>
              <a:t>HISTO.png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(Q2)   Do the snowfall distributions (in </a:t>
            </a:r>
            <a:r>
              <a:rPr lang="en-US" dirty="0" err="1"/>
              <a:t>cms</a:t>
            </a:r>
            <a:r>
              <a:rPr lang="en-US" dirty="0"/>
              <a:t>/year) fit normal distribution?</a:t>
            </a:r>
            <a:br>
              <a:rPr lang="en-US" dirty="0"/>
            </a:b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64BCE-F836-564D-BDA3-8EB2325A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3" y="1766709"/>
            <a:ext cx="4838700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57869-8D18-FE47-A9B1-A03EF8E4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753" y="1766708"/>
            <a:ext cx="5037866" cy="34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48525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TORONTO </a:t>
            </a:r>
            <a:r>
              <a:rPr lang="en-US" dirty="0" err="1"/>
              <a:t>HISTO.png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(Q2)   Do the snowfall distributions (in </a:t>
            </a:r>
            <a:r>
              <a:rPr lang="en-US" dirty="0" err="1"/>
              <a:t>cms</a:t>
            </a:r>
            <a:r>
              <a:rPr lang="en-US" dirty="0"/>
              <a:t>/year) fit normal distribution?</a:t>
            </a:r>
            <a:br>
              <a:rPr lang="en-US" dirty="0"/>
            </a:b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A338C-97A7-E44A-939E-50B63D17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0" y="1747889"/>
            <a:ext cx="4406900" cy="448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8DBCF-B16A-8646-B86B-98AA272AF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24" y="1827048"/>
            <a:ext cx="6160804" cy="42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48525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TORONTO </a:t>
            </a:r>
            <a:r>
              <a:rPr lang="en-US" dirty="0" err="1"/>
              <a:t>HISTO.png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(Q2)   Do the snowfall distributions (in </a:t>
            </a:r>
            <a:r>
              <a:rPr lang="en-US" dirty="0" err="1"/>
              <a:t>cms</a:t>
            </a:r>
            <a:r>
              <a:rPr lang="en-US" dirty="0"/>
              <a:t>/year) fit normal distribution?</a:t>
            </a:r>
            <a:br>
              <a:rPr lang="en-US" dirty="0"/>
            </a:b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BF4F5-D0AE-1E41-A1EC-D2493881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4" y="2029096"/>
            <a:ext cx="46609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0055A4-DA0F-8A49-A855-96BF985C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25" y="1950437"/>
            <a:ext cx="5997678" cy="41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(Q3)   Does the way in which the official mean is computed affect the refund probabilities?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official mean calculated by the insurance company was the period of  10 years till 31st may 1983.</a:t>
            </a:r>
          </a:p>
          <a:p>
            <a:r>
              <a:rPr lang="en-US" dirty="0">
                <a:solidFill>
                  <a:schemeClr val="tx2"/>
                </a:solidFill>
              </a:rPr>
              <a:t>the probability of refund calculated for the 3 cities using the above mean is as follows: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Toronto :    0.1%     London :  2.6%        Vancouver: 19.5%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(Q3)   Does the way in which the official mean is computed affect the refund probabilities?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0" y="1873544"/>
            <a:ext cx="115856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Lets take a new official mean to be calculated for the entire data set provided for the 3 cities to see if the probability of refund is affected.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The probability of refund calculated as per the new official mean is :</a:t>
            </a:r>
          </a:p>
          <a:p>
            <a:r>
              <a:rPr lang="en-US" dirty="0">
                <a:solidFill>
                  <a:schemeClr val="tx2"/>
                </a:solidFill>
              </a:rPr>
              <a:t>Toronto:  0.6%        London :  1.4%         Vancouver : 21.8%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As seen above the probability of return is high when the entire data set is considered opposed to just 10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5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(Q4)   </a:t>
            </a:r>
            <a:r>
              <a:rPr lang="en-IN" dirty="0"/>
              <a:t>Expected value of the program to the consumer buying a snow tire in these cities?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800" dirty="0">
                <a:solidFill>
                  <a:schemeClr val="tx2"/>
                </a:solidFill>
              </a:rPr>
              <a:t>Expected value is the sum of: [(each of the possible outcomes) × (the probability of the outcome occurring)] </a:t>
            </a:r>
          </a:p>
          <a:p>
            <a:pPr>
              <a:buNone/>
            </a:pPr>
            <a:endParaRPr lang="en-IN" sz="28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sz="2800" dirty="0">
                <a:solidFill>
                  <a:schemeClr val="tx2"/>
                </a:solidFill>
              </a:rPr>
              <a:t>E(X)=P(less than 20% snowfall)*(0/100)+</a:t>
            </a:r>
          </a:p>
          <a:p>
            <a:pPr>
              <a:buNone/>
            </a:pPr>
            <a:r>
              <a:rPr lang="en-IN" sz="2800" dirty="0">
                <a:solidFill>
                  <a:schemeClr val="tx2"/>
                </a:solidFill>
              </a:rPr>
              <a:t>	P(between 30%-20% snowfall)*(25/100)+</a:t>
            </a:r>
          </a:p>
          <a:p>
            <a:pPr>
              <a:buNone/>
            </a:pPr>
            <a:r>
              <a:rPr lang="en-IN" sz="2800" dirty="0">
                <a:solidFill>
                  <a:schemeClr val="tx2"/>
                </a:solidFill>
              </a:rPr>
              <a:t>     P(between 40%-30% snowfall )*(50/100)+</a:t>
            </a:r>
          </a:p>
          <a:p>
            <a:pPr>
              <a:buNone/>
            </a:pPr>
            <a:r>
              <a:rPr lang="en-IN" sz="2800" dirty="0">
                <a:solidFill>
                  <a:schemeClr val="tx2"/>
                </a:solidFill>
              </a:rPr>
              <a:t>        P(greater than 40)*(100/100)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7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DBCAC-36C0-3346-84FB-7689CAAB09B0}"/>
              </a:ext>
            </a:extLst>
          </p:cNvPr>
          <p:cNvSpPr/>
          <p:nvPr/>
        </p:nvSpPr>
        <p:spPr>
          <a:xfrm>
            <a:off x="1" y="583660"/>
            <a:ext cx="12191999" cy="6061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594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(Q4)   </a:t>
            </a:r>
            <a:r>
              <a:rPr lang="en-IN" dirty="0"/>
              <a:t>Expected value of the program to the consumer buying a snow tire in these cities?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6E38-724B-F74C-A10E-3A243AD1BF3C}"/>
              </a:ext>
            </a:extLst>
          </p:cNvPr>
          <p:cNvSpPr txBox="1"/>
          <p:nvPr/>
        </p:nvSpPr>
        <p:spPr>
          <a:xfrm>
            <a:off x="408562" y="1867711"/>
            <a:ext cx="115856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n-NO" sz="3200" dirty="0">
                <a:solidFill>
                  <a:schemeClr val="tx2"/>
                </a:solidFill>
              </a:rPr>
              <a:t>E(X)=P(X&lt;20)*(0)+</a:t>
            </a:r>
          </a:p>
          <a:p>
            <a:pPr>
              <a:buNone/>
            </a:pPr>
            <a:r>
              <a:rPr lang="nn-NO" sz="3200" dirty="0">
                <a:solidFill>
                  <a:schemeClr val="tx2"/>
                </a:solidFill>
              </a:rPr>
              <a:t>			(P(X&lt;30)-P(X&lt;20))*(0.25)+</a:t>
            </a:r>
          </a:p>
          <a:p>
            <a:pPr>
              <a:buNone/>
            </a:pPr>
            <a:r>
              <a:rPr lang="nn-NO" sz="3200" dirty="0">
                <a:solidFill>
                  <a:schemeClr val="tx2"/>
                </a:solidFill>
              </a:rPr>
              <a:t>				(P(X&lt;40)-P(X&lt;30))*(0.5)+</a:t>
            </a:r>
          </a:p>
          <a:p>
            <a:pPr>
              <a:buNone/>
            </a:pPr>
            <a:r>
              <a:rPr lang="nn-NO" sz="3200" dirty="0">
                <a:solidFill>
                  <a:schemeClr val="tx2"/>
                </a:solidFill>
              </a:rPr>
              <a:t>					P(X&gt;40)*(1)</a:t>
            </a:r>
          </a:p>
          <a:p>
            <a:pPr>
              <a:buNone/>
            </a:pPr>
            <a:endParaRPr lang="nn-NO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nn-NO" sz="3200" dirty="0">
                <a:solidFill>
                  <a:schemeClr val="tx2"/>
                </a:solidFill>
              </a:rPr>
              <a:t>E(X)=P(X&lt;20)*(0)+</a:t>
            </a:r>
          </a:p>
          <a:p>
            <a:pPr>
              <a:buNone/>
            </a:pPr>
            <a:r>
              <a:rPr lang="nn-NO" sz="3200" dirty="0">
                <a:solidFill>
                  <a:schemeClr val="tx2"/>
                </a:solidFill>
              </a:rPr>
              <a:t>			(P(X&lt;30)-P(X&lt;20))*(0.25)+</a:t>
            </a:r>
          </a:p>
          <a:p>
            <a:pPr>
              <a:buNone/>
            </a:pPr>
            <a:r>
              <a:rPr lang="nn-NO" sz="3200" dirty="0">
                <a:solidFill>
                  <a:schemeClr val="tx2"/>
                </a:solidFill>
              </a:rPr>
              <a:t>				(P(X&lt;40)-P(X&lt;30))*(0.5)+</a:t>
            </a:r>
          </a:p>
          <a:p>
            <a:pPr>
              <a:buNone/>
            </a:pPr>
            <a:r>
              <a:rPr lang="nn-NO" sz="3200" dirty="0">
                <a:solidFill>
                  <a:schemeClr val="tx2"/>
                </a:solidFill>
              </a:rPr>
              <a:t>					(1-P(X&lt;40))*(1) </a:t>
            </a:r>
          </a:p>
          <a:p>
            <a:pPr>
              <a:buNone/>
            </a:pPr>
            <a:r>
              <a:rPr lang="nn-NO" dirty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endParaRPr lang="nn-NO" dirty="0">
              <a:solidFill>
                <a:schemeClr val="tx2"/>
              </a:solidFill>
            </a:endParaRPr>
          </a:p>
          <a:p>
            <a:pPr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744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tting to Know Your Classmate_SL_v5" id="{F7BDBF93-F99E-477E-80E5-70B80526AC74}" vid="{0E473229-F23F-4015-B78F-8AF7719C5B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C165FA1-54F4-4811-8922-8A0B39611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96E4C0-B315-4C7B-B90A-75B6C747C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0A2498-0E80-4BD8-B955-2DA7BEA40D5A}">
  <ds:schemaRefs>
    <ds:schemaRef ds:uri="http://purl.org/dc/dcmitype/"/>
    <ds:schemaRef ds:uri="http://purl.org/dc/elements/1.1/"/>
    <ds:schemaRef ds:uri="http://schemas.microsoft.com/office/infopath/2007/PartnerControls"/>
    <ds:schemaRef ds:uri="fb0879af-3eba-417a-a55a-ffe6dcd6ca77"/>
    <ds:schemaRef ds:uri="http://schemas.microsoft.com/office/2006/documentManagement/types"/>
    <ds:schemaRef ds:uri="http://purl.org/dc/terms/"/>
    <ds:schemaRef ds:uri="6dc4bcd6-49db-4c07-9060-8acfc67cef9f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</Words>
  <Application>Microsoft Macintosh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 2</vt:lpstr>
      <vt:lpstr>Frame</vt:lpstr>
      <vt:lpstr>MSCDA 5510  Case 1: Firestone</vt:lpstr>
      <vt:lpstr>         (Q1) Refund Probabilities Based On Last 10 Years Average Snowfall </vt:lpstr>
      <vt:lpstr>(Q2)   Do the snowfall distributions (in cms/year) fit normal distribution? </vt:lpstr>
      <vt:lpstr>(Q2)   Do the snowfall distributions (in cms/year) fit normal distribution? </vt:lpstr>
      <vt:lpstr>(Q2)   Do the snowfall distributions (in cms/year) fit normal distribution? </vt:lpstr>
      <vt:lpstr>(Q3)   Does the way in which the official mean is computed affect the refund probabilities?</vt:lpstr>
      <vt:lpstr>(Q3)   Does the way in which the official mean is computed affect the refund probabilities?</vt:lpstr>
      <vt:lpstr>(Q4)   Expected value of the program to the consumer buying a snow tire in these cities? </vt:lpstr>
      <vt:lpstr>(Q4)   Expected value of the program to the consumer buying a snow tire in these cities? </vt:lpstr>
      <vt:lpstr>(Q4)   Expected value of the program to the consumer buying a snow tire in these cities? </vt:lpstr>
      <vt:lpstr>(Q4)   Expected value of the program to the consumer buying a snow tire in these cities? </vt:lpstr>
      <vt:lpstr>(Q4)   Expected value of the program to the consumer buying a snow tire in these cities </vt:lpstr>
      <vt:lpstr>(Q5)   Should Firestone Go Ahead With The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2018-09-12T02:03:21Z</dcterms:created>
  <dcterms:modified xsi:type="dcterms:W3CDTF">2018-09-13T16:49:25Z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