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9" r:id="rId4"/>
    <p:sldId id="281" r:id="rId5"/>
    <p:sldId id="282" r:id="rId6"/>
    <p:sldId id="283" r:id="rId7"/>
    <p:sldId id="284" r:id="rId8"/>
    <p:sldId id="286" r:id="rId9"/>
    <p:sldId id="285" r:id="rId10"/>
    <p:sldId id="290" r:id="rId11"/>
    <p:sldId id="289" r:id="rId12"/>
    <p:sldId id="288" r:id="rId13"/>
    <p:sldId id="287" r:id="rId14"/>
    <p:sldId id="268" r:id="rId15"/>
    <p:sldId id="280" r:id="rId16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0D23"/>
    <a:srgbClr val="F4CECE"/>
    <a:srgbClr val="FBEFEF"/>
    <a:srgbClr val="A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16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17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>
          <a:gsLst>
            <a:gs pos="28000">
              <a:schemeClr val="accent1">
                <a:lumMod val="5000"/>
                <a:lumOff val="95000"/>
              </a:schemeClr>
            </a:gs>
            <a:gs pos="85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10E20019-EA58-42AF-A2D2-B947AB4EB44C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2A08CF3C-19D8-4B6C-8053-4282D8356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16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10E20019-EA58-42AF-A2D2-B947AB4EB44C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2A08CF3C-19D8-4B6C-8053-4282D8356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843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10E20019-EA58-42AF-A2D2-B947AB4EB44C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2A08CF3C-19D8-4B6C-8053-4282D8356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044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10E20019-EA58-42AF-A2D2-B947AB4EB44C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2A08CF3C-19D8-4B6C-8053-4282D8356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904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10E20019-EA58-42AF-A2D2-B947AB4EB44C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2A08CF3C-19D8-4B6C-8053-4282D8356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804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10E20019-EA58-42AF-A2D2-B947AB4EB44C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2A08CF3C-19D8-4B6C-8053-4282D8356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932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10E20019-EA58-42AF-A2D2-B947AB4EB44C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2A08CF3C-19D8-4B6C-8053-4282D8356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864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10E20019-EA58-42AF-A2D2-B947AB4EB44C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2A08CF3C-19D8-4B6C-8053-4282D8356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048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10E20019-EA58-42AF-A2D2-B947AB4EB44C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2A08CF3C-19D8-4B6C-8053-4282D8356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760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10E20019-EA58-42AF-A2D2-B947AB4EB44C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2A08CF3C-19D8-4B6C-8053-4282D83563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5239128" y="45261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115197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10E20019-EA58-42AF-A2D2-B947AB4EB44C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2A08CF3C-19D8-4B6C-8053-4282D8356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424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8000">
              <a:schemeClr val="accent1">
                <a:lumMod val="5000"/>
                <a:lumOff val="95000"/>
              </a:schemeClr>
            </a:gs>
            <a:gs pos="85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0351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ca/url?sa=i&amp;rct=j&amp;q=&amp;esrc=s&amp;source=images&amp;cd=&amp;cad=rja&amp;uact=8&amp;ved=2ahUKEwj0-o2c07XdAhWQdd8KHT36AfUQjRx6BAgBEAU&amp;url=http://www.heartfm.ca/news/local-news/reflecting-on-firestones-history-in-woodstock/&amp;psig=AOvVaw149Pb6k865HHrKfQ_S9On-&amp;ust=1536848018374682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3.jpg"/><Relationship Id="rId7" Type="http://schemas.openxmlformats.org/officeDocument/2006/relationships/hyperlink" Target="https://www.google.ca/url?sa=i&amp;rct=j&amp;q=&amp;esrc=s&amp;source=images&amp;cd=&amp;cad=rja&amp;uact=8&amp;ved=2ahUKEwjZpL3LjrbdAhXvkOAKHe0ZAkkQjRx6BAgBEAU&amp;url=http://www.sihs.com/order-fulfillment-improves-customer-retention/&amp;psig=AOvVaw14ZEIo_1UZk_g59nfSvXfj&amp;ust=1536863802655577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hyperlink" Target="https://www.google.ca/url?sa=i&amp;rct=j&amp;q=&amp;esrc=s&amp;source=images&amp;cd=&amp;cad=rja&amp;uact=8&amp;ved=2ahUKEwjS_qK0jLbdAhWqVN8KHRnzCoYQjRx6BAgBEAU&amp;url=http://semaphoreslsc.com.au/uniform-shop-sale-weekend/&amp;psig=AOvVaw1LBwlkNgWNmH_d49x55DIy&amp;ust=1536863376502551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a/url?sa=i&amp;rct=j&amp;q=&amp;esrc=s&amp;source=images&amp;cd=&amp;cad=rja&amp;uact=8&amp;ved=2ahUKEwiQnMeTi7bdAhWFMd8KHTTcDocQjRx6BAgBEAU&amp;url=http://www.vatti-china.com/&amp;psig=AOvVaw1JfuD7_7WMVWbzymoN5Zn0&amp;ust=1536863033553713" TargetMode="External"/><Relationship Id="rId5" Type="http://schemas.openxmlformats.org/officeDocument/2006/relationships/image" Target="../media/image18.jpeg"/><Relationship Id="rId4" Type="http://schemas.openxmlformats.org/officeDocument/2006/relationships/hyperlink" Target="https://www.google.ca/url?sa=i&amp;rct=j&amp;q=&amp;esrc=s&amp;source=images&amp;cd=&amp;cad=rja&amp;uact=8&amp;ved=2ahUKEwjHrMz2irbdAhUyTd8KHTEVD1sQjRx6BAgBEAU&amp;url=https://www.yicaiglobal.com/news/vatti-will-give-away-free-kitchen-appliances-if-france-win-world-cup&amp;psig=AOvVaw3i_fLGvgv3M9t_0D2oS2YJ&amp;ust=1536862888646961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3.jpg"/><Relationship Id="rId7" Type="http://schemas.openxmlformats.org/officeDocument/2006/relationships/image" Target="../media/image11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Relationship Id="rId9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794522"/>
            <a:ext cx="9144000" cy="1296000"/>
          </a:xfrm>
          <a:prstGeom prst="rect">
            <a:avLst/>
          </a:prstGeom>
          <a:solidFill>
            <a:srgbClr val="C30D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28735" y="2819400"/>
            <a:ext cx="8042987" cy="662297"/>
          </a:xfrm>
          <a:prstGeom prst="rect">
            <a:avLst/>
          </a:prstGeom>
          <a:effectLst>
            <a:outerShdw blurRad="63500" dir="12600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46292" tIns="23146" rIns="46292" bIns="23146">
            <a:spAutoFit/>
          </a:bodyPr>
          <a:lstStyle/>
          <a:p>
            <a:pPr algn="ctr"/>
            <a:r>
              <a:rPr lang="en-CA" altLang="zh-CN" sz="4000" b="1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ea typeface="黑体" panose="02010609060101010101" pitchFamily="49" charset="-122"/>
              </a:rPr>
              <a:t>“Pay No Dough If It Doesn’t Snow!”</a:t>
            </a:r>
            <a:endParaRPr lang="zh-CN" altLang="en-US" sz="4000" b="1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267743" y="3506575"/>
            <a:ext cx="4608514" cy="339324"/>
          </a:xfrm>
          <a:prstGeom prst="rect">
            <a:avLst/>
          </a:prstGeom>
        </p:spPr>
        <p:txBody>
          <a:bodyPr wrap="square" lIns="61722" tIns="30861" rIns="61722" bIns="30861">
            <a:spAutoFit/>
          </a:bodyPr>
          <a:lstStyle/>
          <a:p>
            <a:pPr algn="ctr"/>
            <a:r>
              <a:rPr lang="en-CA" altLang="zh-CN" sz="1800" dirty="0">
                <a:solidFill>
                  <a:schemeClr val="bg1"/>
                </a:solidFill>
                <a:latin typeface="Adobe Gothic Std B" pitchFamily="34" charset="-128"/>
                <a:ea typeface="微软雅黑" pitchFamily="34" charset="-122"/>
              </a:rPr>
              <a:t>Program Statistics Analysis</a:t>
            </a:r>
            <a:endParaRPr lang="zh-CN" altLang="en-US" sz="1800" dirty="0">
              <a:solidFill>
                <a:schemeClr val="bg1"/>
              </a:solidFill>
              <a:latin typeface="Adobe Gothic Std B" pitchFamily="34" charset="-128"/>
              <a:ea typeface="微软雅黑" pitchFamily="34" charset="-122"/>
            </a:endParaRPr>
          </a:p>
        </p:txBody>
      </p:sp>
      <p:sp>
        <p:nvSpPr>
          <p:cNvPr id="24" name="TextBox 62"/>
          <p:cNvSpPr txBox="1"/>
          <p:nvPr/>
        </p:nvSpPr>
        <p:spPr>
          <a:xfrm>
            <a:off x="236376" y="4415616"/>
            <a:ext cx="511939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Present By: Caner </a:t>
            </a:r>
            <a:r>
              <a:rPr lang="en-CA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Irfanoglu</a:t>
            </a:r>
            <a:r>
              <a:rPr lang="en-CA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CA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Diven</a:t>
            </a:r>
            <a:r>
              <a:rPr lang="en-CA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CA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Sambhwani</a:t>
            </a:r>
            <a:r>
              <a:rPr lang="en-CA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    Madeleine Leong, </a:t>
            </a:r>
            <a:r>
              <a:rPr lang="en-CA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Sreeraj</a:t>
            </a:r>
            <a:r>
              <a:rPr lang="en-CA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CA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Punnoli</a:t>
            </a:r>
            <a:r>
              <a:rPr lang="en-CA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and Tom Tong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63"/>
          <p:cNvSpPr txBox="1"/>
          <p:nvPr/>
        </p:nvSpPr>
        <p:spPr>
          <a:xfrm>
            <a:off x="6550089" y="4415616"/>
            <a:ext cx="237626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September 13</a:t>
            </a:r>
            <a:r>
              <a:rPr lang="en-US" altLang="zh-CN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2018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Image result for fireston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493" y="293780"/>
            <a:ext cx="2875470" cy="208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170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45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95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75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2" grpId="0"/>
      <p:bldP spid="23" grpId="0"/>
      <p:bldP spid="24" grpId="0"/>
      <p:bldP spid="2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3585" y="110728"/>
            <a:ext cx="8176022" cy="346472"/>
            <a:chOff x="138112" y="147638"/>
            <a:chExt cx="10901363" cy="461962"/>
          </a:xfrm>
        </p:grpSpPr>
        <p:sp>
          <p:nvSpPr>
            <p:cNvPr id="5" name="Freeform 5"/>
            <p:cNvSpPr>
              <a:spLocks noEditPoints="1"/>
            </p:cNvSpPr>
            <p:nvPr/>
          </p:nvSpPr>
          <p:spPr bwMode="auto">
            <a:xfrm>
              <a:off x="138112" y="147638"/>
              <a:ext cx="354093" cy="461962"/>
            </a:xfrm>
            <a:custGeom>
              <a:avLst/>
              <a:gdLst>
                <a:gd name="T0" fmla="*/ 189 w 316"/>
                <a:gd name="T1" fmla="*/ 16 h 467"/>
                <a:gd name="T2" fmla="*/ 225 w 316"/>
                <a:gd name="T3" fmla="*/ 7 h 467"/>
                <a:gd name="T4" fmla="*/ 300 w 316"/>
                <a:gd name="T5" fmla="*/ 52 h 467"/>
                <a:gd name="T6" fmla="*/ 309 w 316"/>
                <a:gd name="T7" fmla="*/ 89 h 467"/>
                <a:gd name="T8" fmla="*/ 298 w 316"/>
                <a:gd name="T9" fmla="*/ 105 h 467"/>
                <a:gd name="T10" fmla="*/ 179 w 316"/>
                <a:gd name="T11" fmla="*/ 33 h 467"/>
                <a:gd name="T12" fmla="*/ 189 w 316"/>
                <a:gd name="T13" fmla="*/ 16 h 467"/>
                <a:gd name="T14" fmla="*/ 164 w 316"/>
                <a:gd name="T15" fmla="*/ 58 h 467"/>
                <a:gd name="T16" fmla="*/ 147 w 316"/>
                <a:gd name="T17" fmla="*/ 85 h 467"/>
                <a:gd name="T18" fmla="*/ 266 w 316"/>
                <a:gd name="T19" fmla="*/ 157 h 467"/>
                <a:gd name="T20" fmla="*/ 283 w 316"/>
                <a:gd name="T21" fmla="*/ 130 h 467"/>
                <a:gd name="T22" fmla="*/ 164 w 316"/>
                <a:gd name="T23" fmla="*/ 58 h 467"/>
                <a:gd name="T24" fmla="*/ 2 w 316"/>
                <a:gd name="T25" fmla="*/ 446 h 467"/>
                <a:gd name="T26" fmla="*/ 13 w 316"/>
                <a:gd name="T27" fmla="*/ 354 h 467"/>
                <a:gd name="T28" fmla="*/ 90 w 316"/>
                <a:gd name="T29" fmla="*/ 401 h 467"/>
                <a:gd name="T30" fmla="*/ 13 w 316"/>
                <a:gd name="T31" fmla="*/ 453 h 467"/>
                <a:gd name="T32" fmla="*/ 2 w 316"/>
                <a:gd name="T33" fmla="*/ 446 h 467"/>
                <a:gd name="T34" fmla="*/ 20 w 316"/>
                <a:gd name="T35" fmla="*/ 296 h 467"/>
                <a:gd name="T36" fmla="*/ 133 w 316"/>
                <a:gd name="T37" fmla="*/ 109 h 467"/>
                <a:gd name="T38" fmla="*/ 172 w 316"/>
                <a:gd name="T39" fmla="*/ 133 h 467"/>
                <a:gd name="T40" fmla="*/ 59 w 316"/>
                <a:gd name="T41" fmla="*/ 320 h 467"/>
                <a:gd name="T42" fmla="*/ 20 w 316"/>
                <a:gd name="T43" fmla="*/ 296 h 467"/>
                <a:gd name="T44" fmla="*/ 99 w 316"/>
                <a:gd name="T45" fmla="*/ 344 h 467"/>
                <a:gd name="T46" fmla="*/ 212 w 316"/>
                <a:gd name="T47" fmla="*/ 158 h 467"/>
                <a:gd name="T48" fmla="*/ 252 w 316"/>
                <a:gd name="T49" fmla="*/ 182 h 467"/>
                <a:gd name="T50" fmla="*/ 139 w 316"/>
                <a:gd name="T51" fmla="*/ 368 h 467"/>
                <a:gd name="T52" fmla="*/ 99 w 316"/>
                <a:gd name="T53" fmla="*/ 344 h 467"/>
                <a:gd name="T54" fmla="*/ 95 w 316"/>
                <a:gd name="T55" fmla="*/ 446 h 467"/>
                <a:gd name="T56" fmla="*/ 301 w 316"/>
                <a:gd name="T57" fmla="*/ 446 h 467"/>
                <a:gd name="T58" fmla="*/ 311 w 316"/>
                <a:gd name="T59" fmla="*/ 456 h 467"/>
                <a:gd name="T60" fmla="*/ 301 w 316"/>
                <a:gd name="T61" fmla="*/ 467 h 467"/>
                <a:gd name="T62" fmla="*/ 95 w 316"/>
                <a:gd name="T63" fmla="*/ 467 h 467"/>
                <a:gd name="T64" fmla="*/ 84 w 316"/>
                <a:gd name="T65" fmla="*/ 456 h 467"/>
                <a:gd name="T66" fmla="*/ 95 w 316"/>
                <a:gd name="T67" fmla="*/ 446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6" h="467">
                  <a:moveTo>
                    <a:pt x="189" y="16"/>
                  </a:moveTo>
                  <a:cubicBezTo>
                    <a:pt x="197" y="4"/>
                    <a:pt x="213" y="0"/>
                    <a:pt x="225" y="7"/>
                  </a:cubicBezTo>
                  <a:cubicBezTo>
                    <a:pt x="300" y="52"/>
                    <a:pt x="300" y="52"/>
                    <a:pt x="300" y="52"/>
                  </a:cubicBezTo>
                  <a:cubicBezTo>
                    <a:pt x="312" y="60"/>
                    <a:pt x="316" y="76"/>
                    <a:pt x="309" y="89"/>
                  </a:cubicBezTo>
                  <a:cubicBezTo>
                    <a:pt x="298" y="105"/>
                    <a:pt x="298" y="105"/>
                    <a:pt x="298" y="105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89" y="16"/>
                  </a:lnTo>
                  <a:close/>
                  <a:moveTo>
                    <a:pt x="164" y="58"/>
                  </a:moveTo>
                  <a:cubicBezTo>
                    <a:pt x="147" y="85"/>
                    <a:pt x="147" y="85"/>
                    <a:pt x="147" y="85"/>
                  </a:cubicBezTo>
                  <a:cubicBezTo>
                    <a:pt x="266" y="157"/>
                    <a:pt x="266" y="157"/>
                    <a:pt x="266" y="157"/>
                  </a:cubicBezTo>
                  <a:cubicBezTo>
                    <a:pt x="283" y="130"/>
                    <a:pt x="283" y="130"/>
                    <a:pt x="283" y="130"/>
                  </a:cubicBezTo>
                  <a:lnTo>
                    <a:pt x="164" y="58"/>
                  </a:lnTo>
                  <a:close/>
                  <a:moveTo>
                    <a:pt x="2" y="446"/>
                  </a:moveTo>
                  <a:cubicBezTo>
                    <a:pt x="13" y="354"/>
                    <a:pt x="13" y="354"/>
                    <a:pt x="13" y="354"/>
                  </a:cubicBezTo>
                  <a:cubicBezTo>
                    <a:pt x="90" y="401"/>
                    <a:pt x="90" y="401"/>
                    <a:pt x="90" y="401"/>
                  </a:cubicBezTo>
                  <a:cubicBezTo>
                    <a:pt x="13" y="453"/>
                    <a:pt x="13" y="453"/>
                    <a:pt x="13" y="453"/>
                  </a:cubicBezTo>
                  <a:cubicBezTo>
                    <a:pt x="5" y="459"/>
                    <a:pt x="0" y="456"/>
                    <a:pt x="2" y="446"/>
                  </a:cubicBezTo>
                  <a:close/>
                  <a:moveTo>
                    <a:pt x="20" y="296"/>
                  </a:moveTo>
                  <a:cubicBezTo>
                    <a:pt x="133" y="109"/>
                    <a:pt x="133" y="109"/>
                    <a:pt x="133" y="109"/>
                  </a:cubicBezTo>
                  <a:cubicBezTo>
                    <a:pt x="172" y="133"/>
                    <a:pt x="172" y="133"/>
                    <a:pt x="172" y="133"/>
                  </a:cubicBezTo>
                  <a:cubicBezTo>
                    <a:pt x="59" y="320"/>
                    <a:pt x="59" y="320"/>
                    <a:pt x="59" y="320"/>
                  </a:cubicBezTo>
                  <a:lnTo>
                    <a:pt x="20" y="296"/>
                  </a:lnTo>
                  <a:close/>
                  <a:moveTo>
                    <a:pt x="99" y="344"/>
                  </a:moveTo>
                  <a:cubicBezTo>
                    <a:pt x="212" y="158"/>
                    <a:pt x="212" y="158"/>
                    <a:pt x="212" y="158"/>
                  </a:cubicBezTo>
                  <a:cubicBezTo>
                    <a:pt x="252" y="182"/>
                    <a:pt x="252" y="182"/>
                    <a:pt x="252" y="182"/>
                  </a:cubicBezTo>
                  <a:cubicBezTo>
                    <a:pt x="139" y="368"/>
                    <a:pt x="139" y="368"/>
                    <a:pt x="139" y="368"/>
                  </a:cubicBezTo>
                  <a:lnTo>
                    <a:pt x="99" y="344"/>
                  </a:lnTo>
                  <a:close/>
                  <a:moveTo>
                    <a:pt x="95" y="446"/>
                  </a:moveTo>
                  <a:cubicBezTo>
                    <a:pt x="301" y="446"/>
                    <a:pt x="301" y="446"/>
                    <a:pt x="301" y="446"/>
                  </a:cubicBezTo>
                  <a:cubicBezTo>
                    <a:pt x="307" y="446"/>
                    <a:pt x="311" y="450"/>
                    <a:pt x="311" y="456"/>
                  </a:cubicBezTo>
                  <a:cubicBezTo>
                    <a:pt x="311" y="462"/>
                    <a:pt x="307" y="467"/>
                    <a:pt x="301" y="467"/>
                  </a:cubicBezTo>
                  <a:cubicBezTo>
                    <a:pt x="95" y="467"/>
                    <a:pt x="95" y="467"/>
                    <a:pt x="95" y="467"/>
                  </a:cubicBezTo>
                  <a:cubicBezTo>
                    <a:pt x="89" y="467"/>
                    <a:pt x="84" y="462"/>
                    <a:pt x="84" y="456"/>
                  </a:cubicBezTo>
                  <a:cubicBezTo>
                    <a:pt x="84" y="450"/>
                    <a:pt x="89" y="446"/>
                    <a:pt x="95" y="446"/>
                  </a:cubicBezTo>
                  <a:close/>
                </a:path>
              </a:pathLst>
            </a:custGeom>
            <a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solidFill>
                <a:srgbClr val="C40001"/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sz="1013">
                <a:solidFill>
                  <a:schemeClr val="bg1"/>
                </a:solidFill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482680" y="600075"/>
              <a:ext cx="10556795" cy="0"/>
            </a:xfrm>
            <a:prstGeom prst="line">
              <a:avLst/>
            </a:prstGeom>
            <a:ln w="28575">
              <a:solidFill>
                <a:srgbClr val="C400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478630" y="82154"/>
            <a:ext cx="47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blipFill>
                  <a:blip r:embed="rId3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Toronto</a:t>
            </a:r>
            <a:endParaRPr lang="zh-CN" altLang="en-US" sz="1800" b="1" dirty="0">
              <a:blipFill>
                <a:blip r:embed="rId3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0EEF7B-BD8C-49B2-9F34-3A9CC17F3FAE}"/>
              </a:ext>
            </a:extLst>
          </p:cNvPr>
          <p:cNvSpPr/>
          <p:nvPr/>
        </p:nvSpPr>
        <p:spPr>
          <a:xfrm>
            <a:off x="236370" y="457200"/>
            <a:ext cx="8764799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Let C be the Cost of the Tyre.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Expected Value (Pay)= C * (Probability of snowfall &gt; 40% of the average) +</a:t>
            </a:r>
          </a:p>
          <a:p>
            <a:pPr algn="just"/>
            <a:r>
              <a:rPr lang="en-IN" dirty="0"/>
              <a:t>     		0.5 * C * (Probability of snowfall &lt; 40% and &gt; 30% of the average) +</a:t>
            </a:r>
          </a:p>
          <a:p>
            <a:pPr algn="just"/>
            <a:r>
              <a:rPr lang="en-IN" dirty="0"/>
              <a:t>     		0.25*C * (Probability of snowfall &lt; 30% and &gt; 20% of the average) +</a:t>
            </a:r>
          </a:p>
          <a:p>
            <a:pPr algn="just"/>
            <a:r>
              <a:rPr lang="en-IN" dirty="0"/>
              <a:t>     		0   *  C * (Probability of snowfall &lt; 20% of the average)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		= C * 0.999033814 + 0.5 * C * 0.000817267 + 0.25 * C * 0.000131087 + 0 * C * 0.000017832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		= C * 0.999 </a:t>
            </a:r>
          </a:p>
          <a:p>
            <a:pPr algn="just"/>
            <a:endParaRPr lang="en-I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Expected Value (Ref) = 0 * C * (Probability of snowfall &gt; 40% of the average) +</a:t>
            </a:r>
          </a:p>
          <a:p>
            <a:pPr algn="just"/>
            <a:r>
              <a:rPr lang="en-IN" dirty="0"/>
              <a:t>     		0.5   * C * (Probability of snowfall &lt; 40% and &gt; 30% of the average) +</a:t>
            </a:r>
          </a:p>
          <a:p>
            <a:pPr algn="just"/>
            <a:r>
              <a:rPr lang="en-IN" dirty="0"/>
              <a:t>     		0.75 * C * (Probability of snowfall &lt; 30% and &gt; 20% of the average) +</a:t>
            </a:r>
          </a:p>
          <a:p>
            <a:pPr algn="just"/>
            <a:r>
              <a:rPr lang="en-IN" dirty="0"/>
              <a:t>     		1      * C * (Probability of snowfall &lt; 20% of the average)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		= 0*C * 0.999033814 + 0.5*C * 0.000817267 + 0.75*C * 0.000131087 +1*C * 0.000017832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		= C * 0.000524781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So the Expected Value of Refund is 0.05 % of the Cost of the Tyre.</a:t>
            </a:r>
          </a:p>
        </p:txBody>
      </p:sp>
    </p:spTree>
    <p:extLst>
      <p:ext uri="{BB962C8B-B14F-4D97-AF65-F5344CB8AC3E}">
        <p14:creationId xmlns:p14="http://schemas.microsoft.com/office/powerpoint/2010/main" val="91657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airplan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3585" y="110728"/>
            <a:ext cx="8176022" cy="346472"/>
            <a:chOff x="138112" y="147638"/>
            <a:chExt cx="10901363" cy="461962"/>
          </a:xfrm>
        </p:grpSpPr>
        <p:sp>
          <p:nvSpPr>
            <p:cNvPr id="5" name="Freeform 5"/>
            <p:cNvSpPr>
              <a:spLocks noEditPoints="1"/>
            </p:cNvSpPr>
            <p:nvPr/>
          </p:nvSpPr>
          <p:spPr bwMode="auto">
            <a:xfrm>
              <a:off x="138112" y="147638"/>
              <a:ext cx="354093" cy="461962"/>
            </a:xfrm>
            <a:custGeom>
              <a:avLst/>
              <a:gdLst>
                <a:gd name="T0" fmla="*/ 189 w 316"/>
                <a:gd name="T1" fmla="*/ 16 h 467"/>
                <a:gd name="T2" fmla="*/ 225 w 316"/>
                <a:gd name="T3" fmla="*/ 7 h 467"/>
                <a:gd name="T4" fmla="*/ 300 w 316"/>
                <a:gd name="T5" fmla="*/ 52 h 467"/>
                <a:gd name="T6" fmla="*/ 309 w 316"/>
                <a:gd name="T7" fmla="*/ 89 h 467"/>
                <a:gd name="T8" fmla="*/ 298 w 316"/>
                <a:gd name="T9" fmla="*/ 105 h 467"/>
                <a:gd name="T10" fmla="*/ 179 w 316"/>
                <a:gd name="T11" fmla="*/ 33 h 467"/>
                <a:gd name="T12" fmla="*/ 189 w 316"/>
                <a:gd name="T13" fmla="*/ 16 h 467"/>
                <a:gd name="T14" fmla="*/ 164 w 316"/>
                <a:gd name="T15" fmla="*/ 58 h 467"/>
                <a:gd name="T16" fmla="*/ 147 w 316"/>
                <a:gd name="T17" fmla="*/ 85 h 467"/>
                <a:gd name="T18" fmla="*/ 266 w 316"/>
                <a:gd name="T19" fmla="*/ 157 h 467"/>
                <a:gd name="T20" fmla="*/ 283 w 316"/>
                <a:gd name="T21" fmla="*/ 130 h 467"/>
                <a:gd name="T22" fmla="*/ 164 w 316"/>
                <a:gd name="T23" fmla="*/ 58 h 467"/>
                <a:gd name="T24" fmla="*/ 2 w 316"/>
                <a:gd name="T25" fmla="*/ 446 h 467"/>
                <a:gd name="T26" fmla="*/ 13 w 316"/>
                <a:gd name="T27" fmla="*/ 354 h 467"/>
                <a:gd name="T28" fmla="*/ 90 w 316"/>
                <a:gd name="T29" fmla="*/ 401 h 467"/>
                <a:gd name="T30" fmla="*/ 13 w 316"/>
                <a:gd name="T31" fmla="*/ 453 h 467"/>
                <a:gd name="T32" fmla="*/ 2 w 316"/>
                <a:gd name="T33" fmla="*/ 446 h 467"/>
                <a:gd name="T34" fmla="*/ 20 w 316"/>
                <a:gd name="T35" fmla="*/ 296 h 467"/>
                <a:gd name="T36" fmla="*/ 133 w 316"/>
                <a:gd name="T37" fmla="*/ 109 h 467"/>
                <a:gd name="T38" fmla="*/ 172 w 316"/>
                <a:gd name="T39" fmla="*/ 133 h 467"/>
                <a:gd name="T40" fmla="*/ 59 w 316"/>
                <a:gd name="T41" fmla="*/ 320 h 467"/>
                <a:gd name="T42" fmla="*/ 20 w 316"/>
                <a:gd name="T43" fmla="*/ 296 h 467"/>
                <a:gd name="T44" fmla="*/ 99 w 316"/>
                <a:gd name="T45" fmla="*/ 344 h 467"/>
                <a:gd name="T46" fmla="*/ 212 w 316"/>
                <a:gd name="T47" fmla="*/ 158 h 467"/>
                <a:gd name="T48" fmla="*/ 252 w 316"/>
                <a:gd name="T49" fmla="*/ 182 h 467"/>
                <a:gd name="T50" fmla="*/ 139 w 316"/>
                <a:gd name="T51" fmla="*/ 368 h 467"/>
                <a:gd name="T52" fmla="*/ 99 w 316"/>
                <a:gd name="T53" fmla="*/ 344 h 467"/>
                <a:gd name="T54" fmla="*/ 95 w 316"/>
                <a:gd name="T55" fmla="*/ 446 h 467"/>
                <a:gd name="T56" fmla="*/ 301 w 316"/>
                <a:gd name="T57" fmla="*/ 446 h 467"/>
                <a:gd name="T58" fmla="*/ 311 w 316"/>
                <a:gd name="T59" fmla="*/ 456 h 467"/>
                <a:gd name="T60" fmla="*/ 301 w 316"/>
                <a:gd name="T61" fmla="*/ 467 h 467"/>
                <a:gd name="T62" fmla="*/ 95 w 316"/>
                <a:gd name="T63" fmla="*/ 467 h 467"/>
                <a:gd name="T64" fmla="*/ 84 w 316"/>
                <a:gd name="T65" fmla="*/ 456 h 467"/>
                <a:gd name="T66" fmla="*/ 95 w 316"/>
                <a:gd name="T67" fmla="*/ 446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6" h="467">
                  <a:moveTo>
                    <a:pt x="189" y="16"/>
                  </a:moveTo>
                  <a:cubicBezTo>
                    <a:pt x="197" y="4"/>
                    <a:pt x="213" y="0"/>
                    <a:pt x="225" y="7"/>
                  </a:cubicBezTo>
                  <a:cubicBezTo>
                    <a:pt x="300" y="52"/>
                    <a:pt x="300" y="52"/>
                    <a:pt x="300" y="52"/>
                  </a:cubicBezTo>
                  <a:cubicBezTo>
                    <a:pt x="312" y="60"/>
                    <a:pt x="316" y="76"/>
                    <a:pt x="309" y="89"/>
                  </a:cubicBezTo>
                  <a:cubicBezTo>
                    <a:pt x="298" y="105"/>
                    <a:pt x="298" y="105"/>
                    <a:pt x="298" y="105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89" y="16"/>
                  </a:lnTo>
                  <a:close/>
                  <a:moveTo>
                    <a:pt x="164" y="58"/>
                  </a:moveTo>
                  <a:cubicBezTo>
                    <a:pt x="147" y="85"/>
                    <a:pt x="147" y="85"/>
                    <a:pt x="147" y="85"/>
                  </a:cubicBezTo>
                  <a:cubicBezTo>
                    <a:pt x="266" y="157"/>
                    <a:pt x="266" y="157"/>
                    <a:pt x="266" y="157"/>
                  </a:cubicBezTo>
                  <a:cubicBezTo>
                    <a:pt x="283" y="130"/>
                    <a:pt x="283" y="130"/>
                    <a:pt x="283" y="130"/>
                  </a:cubicBezTo>
                  <a:lnTo>
                    <a:pt x="164" y="58"/>
                  </a:lnTo>
                  <a:close/>
                  <a:moveTo>
                    <a:pt x="2" y="446"/>
                  </a:moveTo>
                  <a:cubicBezTo>
                    <a:pt x="13" y="354"/>
                    <a:pt x="13" y="354"/>
                    <a:pt x="13" y="354"/>
                  </a:cubicBezTo>
                  <a:cubicBezTo>
                    <a:pt x="90" y="401"/>
                    <a:pt x="90" y="401"/>
                    <a:pt x="90" y="401"/>
                  </a:cubicBezTo>
                  <a:cubicBezTo>
                    <a:pt x="13" y="453"/>
                    <a:pt x="13" y="453"/>
                    <a:pt x="13" y="453"/>
                  </a:cubicBezTo>
                  <a:cubicBezTo>
                    <a:pt x="5" y="459"/>
                    <a:pt x="0" y="456"/>
                    <a:pt x="2" y="446"/>
                  </a:cubicBezTo>
                  <a:close/>
                  <a:moveTo>
                    <a:pt x="20" y="296"/>
                  </a:moveTo>
                  <a:cubicBezTo>
                    <a:pt x="133" y="109"/>
                    <a:pt x="133" y="109"/>
                    <a:pt x="133" y="109"/>
                  </a:cubicBezTo>
                  <a:cubicBezTo>
                    <a:pt x="172" y="133"/>
                    <a:pt x="172" y="133"/>
                    <a:pt x="172" y="133"/>
                  </a:cubicBezTo>
                  <a:cubicBezTo>
                    <a:pt x="59" y="320"/>
                    <a:pt x="59" y="320"/>
                    <a:pt x="59" y="320"/>
                  </a:cubicBezTo>
                  <a:lnTo>
                    <a:pt x="20" y="296"/>
                  </a:lnTo>
                  <a:close/>
                  <a:moveTo>
                    <a:pt x="99" y="344"/>
                  </a:moveTo>
                  <a:cubicBezTo>
                    <a:pt x="212" y="158"/>
                    <a:pt x="212" y="158"/>
                    <a:pt x="212" y="158"/>
                  </a:cubicBezTo>
                  <a:cubicBezTo>
                    <a:pt x="252" y="182"/>
                    <a:pt x="252" y="182"/>
                    <a:pt x="252" y="182"/>
                  </a:cubicBezTo>
                  <a:cubicBezTo>
                    <a:pt x="139" y="368"/>
                    <a:pt x="139" y="368"/>
                    <a:pt x="139" y="368"/>
                  </a:cubicBezTo>
                  <a:lnTo>
                    <a:pt x="99" y="344"/>
                  </a:lnTo>
                  <a:close/>
                  <a:moveTo>
                    <a:pt x="95" y="446"/>
                  </a:moveTo>
                  <a:cubicBezTo>
                    <a:pt x="301" y="446"/>
                    <a:pt x="301" y="446"/>
                    <a:pt x="301" y="446"/>
                  </a:cubicBezTo>
                  <a:cubicBezTo>
                    <a:pt x="307" y="446"/>
                    <a:pt x="311" y="450"/>
                    <a:pt x="311" y="456"/>
                  </a:cubicBezTo>
                  <a:cubicBezTo>
                    <a:pt x="311" y="462"/>
                    <a:pt x="307" y="467"/>
                    <a:pt x="301" y="467"/>
                  </a:cubicBezTo>
                  <a:cubicBezTo>
                    <a:pt x="95" y="467"/>
                    <a:pt x="95" y="467"/>
                    <a:pt x="95" y="467"/>
                  </a:cubicBezTo>
                  <a:cubicBezTo>
                    <a:pt x="89" y="467"/>
                    <a:pt x="84" y="462"/>
                    <a:pt x="84" y="456"/>
                  </a:cubicBezTo>
                  <a:cubicBezTo>
                    <a:pt x="84" y="450"/>
                    <a:pt x="89" y="446"/>
                    <a:pt x="95" y="446"/>
                  </a:cubicBezTo>
                  <a:close/>
                </a:path>
              </a:pathLst>
            </a:custGeom>
            <a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solidFill>
                <a:srgbClr val="C40001"/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sz="1013">
                <a:solidFill>
                  <a:schemeClr val="bg1"/>
                </a:solidFill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482680" y="600075"/>
              <a:ext cx="10556795" cy="0"/>
            </a:xfrm>
            <a:prstGeom prst="line">
              <a:avLst/>
            </a:prstGeom>
            <a:ln w="28575">
              <a:solidFill>
                <a:srgbClr val="C400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478630" y="82154"/>
            <a:ext cx="47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blipFill>
                  <a:blip r:embed="rId3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Vancouver</a:t>
            </a:r>
            <a:endParaRPr lang="zh-CN" altLang="en-US" sz="1800" b="1" dirty="0">
              <a:blipFill>
                <a:blip r:embed="rId3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6EDF25-FF07-4387-AD1E-D05FD1603D26}"/>
              </a:ext>
            </a:extLst>
          </p:cNvPr>
          <p:cNvSpPr/>
          <p:nvPr/>
        </p:nvSpPr>
        <p:spPr>
          <a:xfrm>
            <a:off x="236370" y="789385"/>
            <a:ext cx="83796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Expected Value (Ref) = 0 * C * (Probability of snowfall &gt; 40% of the average) +</a:t>
            </a:r>
          </a:p>
          <a:p>
            <a:pPr algn="just"/>
            <a:r>
              <a:rPr lang="en-IN" dirty="0"/>
              <a:t>     		0.5   * C * (Probability of snowfall &lt; 40% and &gt; 30% of the average) +</a:t>
            </a:r>
          </a:p>
          <a:p>
            <a:pPr algn="just"/>
            <a:r>
              <a:rPr lang="en-IN" dirty="0"/>
              <a:t>     		0.75 * C * (Probability of snowfall &lt; 30% and &gt; 20% of the average) +</a:t>
            </a:r>
          </a:p>
          <a:p>
            <a:pPr algn="just"/>
            <a:r>
              <a:rPr lang="en-IN" dirty="0"/>
              <a:t>     		1      * C * (Probability of snowfall &lt; 20% of the average)</a:t>
            </a:r>
          </a:p>
          <a:p>
            <a:pPr algn="just"/>
            <a:r>
              <a:rPr lang="en-IN" dirty="0"/>
              <a:t>		</a:t>
            </a:r>
          </a:p>
          <a:p>
            <a:pPr algn="just"/>
            <a:r>
              <a:rPr lang="en-IN" dirty="0"/>
              <a:t>		=0*C * 0.805018034 + 0.5*C * 0.037042667 + 0.75*C * 0.032092134 +1*C * 0.125847165</a:t>
            </a:r>
          </a:p>
          <a:p>
            <a:pPr algn="just"/>
            <a:r>
              <a:rPr lang="en-IN" dirty="0"/>
              <a:t>		</a:t>
            </a:r>
          </a:p>
          <a:p>
            <a:pPr algn="just"/>
            <a:r>
              <a:rPr lang="en-IN" dirty="0"/>
              <a:t>		= C * 0.1684</a:t>
            </a:r>
          </a:p>
          <a:p>
            <a:pPr algn="just"/>
            <a:endParaRPr lang="en-I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Expected Value (Pay) = 1 * C - Expected Value (Ref)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/>
          </a:p>
          <a:p>
            <a:pPr lvl="2" algn="just"/>
            <a:r>
              <a:rPr lang="en-IN" dirty="0"/>
              <a:t>	= 1 * C - C * 0.1684</a:t>
            </a:r>
          </a:p>
          <a:p>
            <a:pPr lvl="2" algn="just"/>
            <a:endParaRPr lang="en-IN" dirty="0"/>
          </a:p>
          <a:p>
            <a:pPr lvl="2" algn="just"/>
            <a:r>
              <a:rPr lang="en-IN" dirty="0"/>
              <a:t>	= C * 0.8316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So the Expected Value of Refund is 16.84 % of the Cost of the Tyre.</a:t>
            </a:r>
          </a:p>
        </p:txBody>
      </p:sp>
    </p:spTree>
    <p:extLst>
      <p:ext uri="{BB962C8B-B14F-4D97-AF65-F5344CB8AC3E}">
        <p14:creationId xmlns:p14="http://schemas.microsoft.com/office/powerpoint/2010/main" val="6416222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airplan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3585" y="110728"/>
            <a:ext cx="8176022" cy="346472"/>
            <a:chOff x="138112" y="147638"/>
            <a:chExt cx="10901363" cy="461962"/>
          </a:xfrm>
        </p:grpSpPr>
        <p:sp>
          <p:nvSpPr>
            <p:cNvPr id="5" name="Freeform 5"/>
            <p:cNvSpPr>
              <a:spLocks noEditPoints="1"/>
            </p:cNvSpPr>
            <p:nvPr/>
          </p:nvSpPr>
          <p:spPr bwMode="auto">
            <a:xfrm>
              <a:off x="138112" y="147638"/>
              <a:ext cx="354093" cy="461962"/>
            </a:xfrm>
            <a:custGeom>
              <a:avLst/>
              <a:gdLst>
                <a:gd name="T0" fmla="*/ 189 w 316"/>
                <a:gd name="T1" fmla="*/ 16 h 467"/>
                <a:gd name="T2" fmla="*/ 225 w 316"/>
                <a:gd name="T3" fmla="*/ 7 h 467"/>
                <a:gd name="T4" fmla="*/ 300 w 316"/>
                <a:gd name="T5" fmla="*/ 52 h 467"/>
                <a:gd name="T6" fmla="*/ 309 w 316"/>
                <a:gd name="T7" fmla="*/ 89 h 467"/>
                <a:gd name="T8" fmla="*/ 298 w 316"/>
                <a:gd name="T9" fmla="*/ 105 h 467"/>
                <a:gd name="T10" fmla="*/ 179 w 316"/>
                <a:gd name="T11" fmla="*/ 33 h 467"/>
                <a:gd name="T12" fmla="*/ 189 w 316"/>
                <a:gd name="T13" fmla="*/ 16 h 467"/>
                <a:gd name="T14" fmla="*/ 164 w 316"/>
                <a:gd name="T15" fmla="*/ 58 h 467"/>
                <a:gd name="T16" fmla="*/ 147 w 316"/>
                <a:gd name="T17" fmla="*/ 85 h 467"/>
                <a:gd name="T18" fmla="*/ 266 w 316"/>
                <a:gd name="T19" fmla="*/ 157 h 467"/>
                <a:gd name="T20" fmla="*/ 283 w 316"/>
                <a:gd name="T21" fmla="*/ 130 h 467"/>
                <a:gd name="T22" fmla="*/ 164 w 316"/>
                <a:gd name="T23" fmla="*/ 58 h 467"/>
                <a:gd name="T24" fmla="*/ 2 w 316"/>
                <a:gd name="T25" fmla="*/ 446 h 467"/>
                <a:gd name="T26" fmla="*/ 13 w 316"/>
                <a:gd name="T27" fmla="*/ 354 h 467"/>
                <a:gd name="T28" fmla="*/ 90 w 316"/>
                <a:gd name="T29" fmla="*/ 401 h 467"/>
                <a:gd name="T30" fmla="*/ 13 w 316"/>
                <a:gd name="T31" fmla="*/ 453 h 467"/>
                <a:gd name="T32" fmla="*/ 2 w 316"/>
                <a:gd name="T33" fmla="*/ 446 h 467"/>
                <a:gd name="T34" fmla="*/ 20 w 316"/>
                <a:gd name="T35" fmla="*/ 296 h 467"/>
                <a:gd name="T36" fmla="*/ 133 w 316"/>
                <a:gd name="T37" fmla="*/ 109 h 467"/>
                <a:gd name="T38" fmla="*/ 172 w 316"/>
                <a:gd name="T39" fmla="*/ 133 h 467"/>
                <a:gd name="T40" fmla="*/ 59 w 316"/>
                <a:gd name="T41" fmla="*/ 320 h 467"/>
                <a:gd name="T42" fmla="*/ 20 w 316"/>
                <a:gd name="T43" fmla="*/ 296 h 467"/>
                <a:gd name="T44" fmla="*/ 99 w 316"/>
                <a:gd name="T45" fmla="*/ 344 h 467"/>
                <a:gd name="T46" fmla="*/ 212 w 316"/>
                <a:gd name="T47" fmla="*/ 158 h 467"/>
                <a:gd name="T48" fmla="*/ 252 w 316"/>
                <a:gd name="T49" fmla="*/ 182 h 467"/>
                <a:gd name="T50" fmla="*/ 139 w 316"/>
                <a:gd name="T51" fmla="*/ 368 h 467"/>
                <a:gd name="T52" fmla="*/ 99 w 316"/>
                <a:gd name="T53" fmla="*/ 344 h 467"/>
                <a:gd name="T54" fmla="*/ 95 w 316"/>
                <a:gd name="T55" fmla="*/ 446 h 467"/>
                <a:gd name="T56" fmla="*/ 301 w 316"/>
                <a:gd name="T57" fmla="*/ 446 h 467"/>
                <a:gd name="T58" fmla="*/ 311 w 316"/>
                <a:gd name="T59" fmla="*/ 456 h 467"/>
                <a:gd name="T60" fmla="*/ 301 w 316"/>
                <a:gd name="T61" fmla="*/ 467 h 467"/>
                <a:gd name="T62" fmla="*/ 95 w 316"/>
                <a:gd name="T63" fmla="*/ 467 h 467"/>
                <a:gd name="T64" fmla="*/ 84 w 316"/>
                <a:gd name="T65" fmla="*/ 456 h 467"/>
                <a:gd name="T66" fmla="*/ 95 w 316"/>
                <a:gd name="T67" fmla="*/ 446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6" h="467">
                  <a:moveTo>
                    <a:pt x="189" y="16"/>
                  </a:moveTo>
                  <a:cubicBezTo>
                    <a:pt x="197" y="4"/>
                    <a:pt x="213" y="0"/>
                    <a:pt x="225" y="7"/>
                  </a:cubicBezTo>
                  <a:cubicBezTo>
                    <a:pt x="300" y="52"/>
                    <a:pt x="300" y="52"/>
                    <a:pt x="300" y="52"/>
                  </a:cubicBezTo>
                  <a:cubicBezTo>
                    <a:pt x="312" y="60"/>
                    <a:pt x="316" y="76"/>
                    <a:pt x="309" y="89"/>
                  </a:cubicBezTo>
                  <a:cubicBezTo>
                    <a:pt x="298" y="105"/>
                    <a:pt x="298" y="105"/>
                    <a:pt x="298" y="105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89" y="16"/>
                  </a:lnTo>
                  <a:close/>
                  <a:moveTo>
                    <a:pt x="164" y="58"/>
                  </a:moveTo>
                  <a:cubicBezTo>
                    <a:pt x="147" y="85"/>
                    <a:pt x="147" y="85"/>
                    <a:pt x="147" y="85"/>
                  </a:cubicBezTo>
                  <a:cubicBezTo>
                    <a:pt x="266" y="157"/>
                    <a:pt x="266" y="157"/>
                    <a:pt x="266" y="157"/>
                  </a:cubicBezTo>
                  <a:cubicBezTo>
                    <a:pt x="283" y="130"/>
                    <a:pt x="283" y="130"/>
                    <a:pt x="283" y="130"/>
                  </a:cubicBezTo>
                  <a:lnTo>
                    <a:pt x="164" y="58"/>
                  </a:lnTo>
                  <a:close/>
                  <a:moveTo>
                    <a:pt x="2" y="446"/>
                  </a:moveTo>
                  <a:cubicBezTo>
                    <a:pt x="13" y="354"/>
                    <a:pt x="13" y="354"/>
                    <a:pt x="13" y="354"/>
                  </a:cubicBezTo>
                  <a:cubicBezTo>
                    <a:pt x="90" y="401"/>
                    <a:pt x="90" y="401"/>
                    <a:pt x="90" y="401"/>
                  </a:cubicBezTo>
                  <a:cubicBezTo>
                    <a:pt x="13" y="453"/>
                    <a:pt x="13" y="453"/>
                    <a:pt x="13" y="453"/>
                  </a:cubicBezTo>
                  <a:cubicBezTo>
                    <a:pt x="5" y="459"/>
                    <a:pt x="0" y="456"/>
                    <a:pt x="2" y="446"/>
                  </a:cubicBezTo>
                  <a:close/>
                  <a:moveTo>
                    <a:pt x="20" y="296"/>
                  </a:moveTo>
                  <a:cubicBezTo>
                    <a:pt x="133" y="109"/>
                    <a:pt x="133" y="109"/>
                    <a:pt x="133" y="109"/>
                  </a:cubicBezTo>
                  <a:cubicBezTo>
                    <a:pt x="172" y="133"/>
                    <a:pt x="172" y="133"/>
                    <a:pt x="172" y="133"/>
                  </a:cubicBezTo>
                  <a:cubicBezTo>
                    <a:pt x="59" y="320"/>
                    <a:pt x="59" y="320"/>
                    <a:pt x="59" y="320"/>
                  </a:cubicBezTo>
                  <a:lnTo>
                    <a:pt x="20" y="296"/>
                  </a:lnTo>
                  <a:close/>
                  <a:moveTo>
                    <a:pt x="99" y="344"/>
                  </a:moveTo>
                  <a:cubicBezTo>
                    <a:pt x="212" y="158"/>
                    <a:pt x="212" y="158"/>
                    <a:pt x="212" y="158"/>
                  </a:cubicBezTo>
                  <a:cubicBezTo>
                    <a:pt x="252" y="182"/>
                    <a:pt x="252" y="182"/>
                    <a:pt x="252" y="182"/>
                  </a:cubicBezTo>
                  <a:cubicBezTo>
                    <a:pt x="139" y="368"/>
                    <a:pt x="139" y="368"/>
                    <a:pt x="139" y="368"/>
                  </a:cubicBezTo>
                  <a:lnTo>
                    <a:pt x="99" y="344"/>
                  </a:lnTo>
                  <a:close/>
                  <a:moveTo>
                    <a:pt x="95" y="446"/>
                  </a:moveTo>
                  <a:cubicBezTo>
                    <a:pt x="301" y="446"/>
                    <a:pt x="301" y="446"/>
                    <a:pt x="301" y="446"/>
                  </a:cubicBezTo>
                  <a:cubicBezTo>
                    <a:pt x="307" y="446"/>
                    <a:pt x="311" y="450"/>
                    <a:pt x="311" y="456"/>
                  </a:cubicBezTo>
                  <a:cubicBezTo>
                    <a:pt x="311" y="462"/>
                    <a:pt x="307" y="467"/>
                    <a:pt x="301" y="467"/>
                  </a:cubicBezTo>
                  <a:cubicBezTo>
                    <a:pt x="95" y="467"/>
                    <a:pt x="95" y="467"/>
                    <a:pt x="95" y="467"/>
                  </a:cubicBezTo>
                  <a:cubicBezTo>
                    <a:pt x="89" y="467"/>
                    <a:pt x="84" y="462"/>
                    <a:pt x="84" y="456"/>
                  </a:cubicBezTo>
                  <a:cubicBezTo>
                    <a:pt x="84" y="450"/>
                    <a:pt x="89" y="446"/>
                    <a:pt x="95" y="446"/>
                  </a:cubicBezTo>
                  <a:close/>
                </a:path>
              </a:pathLst>
            </a:custGeom>
            <a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solidFill>
                <a:srgbClr val="C40001"/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sz="1013">
                <a:solidFill>
                  <a:schemeClr val="bg1"/>
                </a:solidFill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482680" y="600075"/>
              <a:ext cx="10556795" cy="0"/>
            </a:xfrm>
            <a:prstGeom prst="line">
              <a:avLst/>
            </a:prstGeom>
            <a:ln w="28575">
              <a:solidFill>
                <a:srgbClr val="C400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478630" y="82154"/>
            <a:ext cx="47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blipFill>
                  <a:blip r:embed="rId3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London</a:t>
            </a:r>
            <a:endParaRPr lang="zh-CN" altLang="en-US" sz="1800" b="1" dirty="0">
              <a:blipFill>
                <a:blip r:embed="rId3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ADED70-9145-47D0-815F-D99A6CEF52EE}"/>
              </a:ext>
            </a:extLst>
          </p:cNvPr>
          <p:cNvSpPr/>
          <p:nvPr/>
        </p:nvSpPr>
        <p:spPr>
          <a:xfrm>
            <a:off x="236370" y="789385"/>
            <a:ext cx="818674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Expected Value (Ref) = 0 * C * (Probability of snowfall &gt; 40% of the average) +</a:t>
            </a:r>
          </a:p>
          <a:p>
            <a:pPr algn="just"/>
            <a:r>
              <a:rPr lang="en-IN" dirty="0"/>
              <a:t>     		0.5   * C * (Probability of snowfall &lt; 40% and &gt; 30% of the average) +</a:t>
            </a:r>
          </a:p>
          <a:p>
            <a:pPr algn="just"/>
            <a:r>
              <a:rPr lang="en-IN" dirty="0"/>
              <a:t>     		0.75 * C * (Probability of snowfall &lt; 30% and &gt; 20% of the average) +</a:t>
            </a:r>
          </a:p>
          <a:p>
            <a:pPr algn="just"/>
            <a:r>
              <a:rPr lang="en-IN" dirty="0"/>
              <a:t>     		1      * C * (Probability of snowfall &lt; 20% of the average)</a:t>
            </a:r>
          </a:p>
          <a:p>
            <a:pPr algn="just"/>
            <a:r>
              <a:rPr lang="en-IN" dirty="0"/>
              <a:t>		</a:t>
            </a:r>
          </a:p>
          <a:p>
            <a:pPr algn="just"/>
            <a:r>
              <a:rPr lang="en-IN" dirty="0"/>
              <a:t>		=0*C * 0.974898309 + 0.5*C * 0.013933491 + 0.75*C * 0.006653901 +1*C * 0.004514299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		= C * 0.01647</a:t>
            </a:r>
          </a:p>
          <a:p>
            <a:pPr algn="just"/>
            <a:endParaRPr lang="en-I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Expected Value (Pay) = 1 * C - Expected Value (Ref)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/>
          </a:p>
          <a:p>
            <a:pPr lvl="2" algn="just"/>
            <a:r>
              <a:rPr lang="en-IN" dirty="0"/>
              <a:t>	= 1 * C - C * 0.01647</a:t>
            </a:r>
          </a:p>
          <a:p>
            <a:pPr lvl="2" algn="just"/>
            <a:endParaRPr lang="en-IN" dirty="0"/>
          </a:p>
          <a:p>
            <a:pPr lvl="2" algn="just"/>
            <a:r>
              <a:rPr lang="en-IN" dirty="0"/>
              <a:t>	= C * 0.98353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So the Expected Value of Refund is 0.016 % of the Cost of the Tyre.</a:t>
            </a:r>
          </a:p>
        </p:txBody>
      </p:sp>
    </p:spTree>
    <p:extLst>
      <p:ext uri="{BB962C8B-B14F-4D97-AF65-F5344CB8AC3E}">
        <p14:creationId xmlns:p14="http://schemas.microsoft.com/office/powerpoint/2010/main" val="23918455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airplan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3585" y="110728"/>
            <a:ext cx="8176022" cy="346472"/>
            <a:chOff x="138112" y="147638"/>
            <a:chExt cx="10901363" cy="461962"/>
          </a:xfrm>
        </p:grpSpPr>
        <p:sp>
          <p:nvSpPr>
            <p:cNvPr id="5" name="Freeform 5"/>
            <p:cNvSpPr>
              <a:spLocks noEditPoints="1"/>
            </p:cNvSpPr>
            <p:nvPr/>
          </p:nvSpPr>
          <p:spPr bwMode="auto">
            <a:xfrm>
              <a:off x="138112" y="147638"/>
              <a:ext cx="354093" cy="461962"/>
            </a:xfrm>
            <a:custGeom>
              <a:avLst/>
              <a:gdLst>
                <a:gd name="T0" fmla="*/ 189 w 316"/>
                <a:gd name="T1" fmla="*/ 16 h 467"/>
                <a:gd name="T2" fmla="*/ 225 w 316"/>
                <a:gd name="T3" fmla="*/ 7 h 467"/>
                <a:gd name="T4" fmla="*/ 300 w 316"/>
                <a:gd name="T5" fmla="*/ 52 h 467"/>
                <a:gd name="T6" fmla="*/ 309 w 316"/>
                <a:gd name="T7" fmla="*/ 89 h 467"/>
                <a:gd name="T8" fmla="*/ 298 w 316"/>
                <a:gd name="T9" fmla="*/ 105 h 467"/>
                <a:gd name="T10" fmla="*/ 179 w 316"/>
                <a:gd name="T11" fmla="*/ 33 h 467"/>
                <a:gd name="T12" fmla="*/ 189 w 316"/>
                <a:gd name="T13" fmla="*/ 16 h 467"/>
                <a:gd name="T14" fmla="*/ 164 w 316"/>
                <a:gd name="T15" fmla="*/ 58 h 467"/>
                <a:gd name="T16" fmla="*/ 147 w 316"/>
                <a:gd name="T17" fmla="*/ 85 h 467"/>
                <a:gd name="T18" fmla="*/ 266 w 316"/>
                <a:gd name="T19" fmla="*/ 157 h 467"/>
                <a:gd name="T20" fmla="*/ 283 w 316"/>
                <a:gd name="T21" fmla="*/ 130 h 467"/>
                <a:gd name="T22" fmla="*/ 164 w 316"/>
                <a:gd name="T23" fmla="*/ 58 h 467"/>
                <a:gd name="T24" fmla="*/ 2 w 316"/>
                <a:gd name="T25" fmla="*/ 446 h 467"/>
                <a:gd name="T26" fmla="*/ 13 w 316"/>
                <a:gd name="T27" fmla="*/ 354 h 467"/>
                <a:gd name="T28" fmla="*/ 90 w 316"/>
                <a:gd name="T29" fmla="*/ 401 h 467"/>
                <a:gd name="T30" fmla="*/ 13 w 316"/>
                <a:gd name="T31" fmla="*/ 453 h 467"/>
                <a:gd name="T32" fmla="*/ 2 w 316"/>
                <a:gd name="T33" fmla="*/ 446 h 467"/>
                <a:gd name="T34" fmla="*/ 20 w 316"/>
                <a:gd name="T35" fmla="*/ 296 h 467"/>
                <a:gd name="T36" fmla="*/ 133 w 316"/>
                <a:gd name="T37" fmla="*/ 109 h 467"/>
                <a:gd name="T38" fmla="*/ 172 w 316"/>
                <a:gd name="T39" fmla="*/ 133 h 467"/>
                <a:gd name="T40" fmla="*/ 59 w 316"/>
                <a:gd name="T41" fmla="*/ 320 h 467"/>
                <a:gd name="T42" fmla="*/ 20 w 316"/>
                <a:gd name="T43" fmla="*/ 296 h 467"/>
                <a:gd name="T44" fmla="*/ 99 w 316"/>
                <a:gd name="T45" fmla="*/ 344 h 467"/>
                <a:gd name="T46" fmla="*/ 212 w 316"/>
                <a:gd name="T47" fmla="*/ 158 h 467"/>
                <a:gd name="T48" fmla="*/ 252 w 316"/>
                <a:gd name="T49" fmla="*/ 182 h 467"/>
                <a:gd name="T50" fmla="*/ 139 w 316"/>
                <a:gd name="T51" fmla="*/ 368 h 467"/>
                <a:gd name="T52" fmla="*/ 99 w 316"/>
                <a:gd name="T53" fmla="*/ 344 h 467"/>
                <a:gd name="T54" fmla="*/ 95 w 316"/>
                <a:gd name="T55" fmla="*/ 446 h 467"/>
                <a:gd name="T56" fmla="*/ 301 w 316"/>
                <a:gd name="T57" fmla="*/ 446 h 467"/>
                <a:gd name="T58" fmla="*/ 311 w 316"/>
                <a:gd name="T59" fmla="*/ 456 h 467"/>
                <a:gd name="T60" fmla="*/ 301 w 316"/>
                <a:gd name="T61" fmla="*/ 467 h 467"/>
                <a:gd name="T62" fmla="*/ 95 w 316"/>
                <a:gd name="T63" fmla="*/ 467 h 467"/>
                <a:gd name="T64" fmla="*/ 84 w 316"/>
                <a:gd name="T65" fmla="*/ 456 h 467"/>
                <a:gd name="T66" fmla="*/ 95 w 316"/>
                <a:gd name="T67" fmla="*/ 446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6" h="467">
                  <a:moveTo>
                    <a:pt x="189" y="16"/>
                  </a:moveTo>
                  <a:cubicBezTo>
                    <a:pt x="197" y="4"/>
                    <a:pt x="213" y="0"/>
                    <a:pt x="225" y="7"/>
                  </a:cubicBezTo>
                  <a:cubicBezTo>
                    <a:pt x="300" y="52"/>
                    <a:pt x="300" y="52"/>
                    <a:pt x="300" y="52"/>
                  </a:cubicBezTo>
                  <a:cubicBezTo>
                    <a:pt x="312" y="60"/>
                    <a:pt x="316" y="76"/>
                    <a:pt x="309" y="89"/>
                  </a:cubicBezTo>
                  <a:cubicBezTo>
                    <a:pt x="298" y="105"/>
                    <a:pt x="298" y="105"/>
                    <a:pt x="298" y="105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89" y="16"/>
                  </a:lnTo>
                  <a:close/>
                  <a:moveTo>
                    <a:pt x="164" y="58"/>
                  </a:moveTo>
                  <a:cubicBezTo>
                    <a:pt x="147" y="85"/>
                    <a:pt x="147" y="85"/>
                    <a:pt x="147" y="85"/>
                  </a:cubicBezTo>
                  <a:cubicBezTo>
                    <a:pt x="266" y="157"/>
                    <a:pt x="266" y="157"/>
                    <a:pt x="266" y="157"/>
                  </a:cubicBezTo>
                  <a:cubicBezTo>
                    <a:pt x="283" y="130"/>
                    <a:pt x="283" y="130"/>
                    <a:pt x="283" y="130"/>
                  </a:cubicBezTo>
                  <a:lnTo>
                    <a:pt x="164" y="58"/>
                  </a:lnTo>
                  <a:close/>
                  <a:moveTo>
                    <a:pt x="2" y="446"/>
                  </a:moveTo>
                  <a:cubicBezTo>
                    <a:pt x="13" y="354"/>
                    <a:pt x="13" y="354"/>
                    <a:pt x="13" y="354"/>
                  </a:cubicBezTo>
                  <a:cubicBezTo>
                    <a:pt x="90" y="401"/>
                    <a:pt x="90" y="401"/>
                    <a:pt x="90" y="401"/>
                  </a:cubicBezTo>
                  <a:cubicBezTo>
                    <a:pt x="13" y="453"/>
                    <a:pt x="13" y="453"/>
                    <a:pt x="13" y="453"/>
                  </a:cubicBezTo>
                  <a:cubicBezTo>
                    <a:pt x="5" y="459"/>
                    <a:pt x="0" y="456"/>
                    <a:pt x="2" y="446"/>
                  </a:cubicBezTo>
                  <a:close/>
                  <a:moveTo>
                    <a:pt x="20" y="296"/>
                  </a:moveTo>
                  <a:cubicBezTo>
                    <a:pt x="133" y="109"/>
                    <a:pt x="133" y="109"/>
                    <a:pt x="133" y="109"/>
                  </a:cubicBezTo>
                  <a:cubicBezTo>
                    <a:pt x="172" y="133"/>
                    <a:pt x="172" y="133"/>
                    <a:pt x="172" y="133"/>
                  </a:cubicBezTo>
                  <a:cubicBezTo>
                    <a:pt x="59" y="320"/>
                    <a:pt x="59" y="320"/>
                    <a:pt x="59" y="320"/>
                  </a:cubicBezTo>
                  <a:lnTo>
                    <a:pt x="20" y="296"/>
                  </a:lnTo>
                  <a:close/>
                  <a:moveTo>
                    <a:pt x="99" y="344"/>
                  </a:moveTo>
                  <a:cubicBezTo>
                    <a:pt x="212" y="158"/>
                    <a:pt x="212" y="158"/>
                    <a:pt x="212" y="158"/>
                  </a:cubicBezTo>
                  <a:cubicBezTo>
                    <a:pt x="252" y="182"/>
                    <a:pt x="252" y="182"/>
                    <a:pt x="252" y="182"/>
                  </a:cubicBezTo>
                  <a:cubicBezTo>
                    <a:pt x="139" y="368"/>
                    <a:pt x="139" y="368"/>
                    <a:pt x="139" y="368"/>
                  </a:cubicBezTo>
                  <a:lnTo>
                    <a:pt x="99" y="344"/>
                  </a:lnTo>
                  <a:close/>
                  <a:moveTo>
                    <a:pt x="95" y="446"/>
                  </a:moveTo>
                  <a:cubicBezTo>
                    <a:pt x="301" y="446"/>
                    <a:pt x="301" y="446"/>
                    <a:pt x="301" y="446"/>
                  </a:cubicBezTo>
                  <a:cubicBezTo>
                    <a:pt x="307" y="446"/>
                    <a:pt x="311" y="450"/>
                    <a:pt x="311" y="456"/>
                  </a:cubicBezTo>
                  <a:cubicBezTo>
                    <a:pt x="311" y="462"/>
                    <a:pt x="307" y="467"/>
                    <a:pt x="301" y="467"/>
                  </a:cubicBezTo>
                  <a:cubicBezTo>
                    <a:pt x="95" y="467"/>
                    <a:pt x="95" y="467"/>
                    <a:pt x="95" y="467"/>
                  </a:cubicBezTo>
                  <a:cubicBezTo>
                    <a:pt x="89" y="467"/>
                    <a:pt x="84" y="462"/>
                    <a:pt x="84" y="456"/>
                  </a:cubicBezTo>
                  <a:cubicBezTo>
                    <a:pt x="84" y="450"/>
                    <a:pt x="89" y="446"/>
                    <a:pt x="95" y="446"/>
                  </a:cubicBezTo>
                  <a:close/>
                </a:path>
              </a:pathLst>
            </a:custGeom>
            <a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solidFill>
                <a:srgbClr val="C40001"/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sz="1013">
                <a:solidFill>
                  <a:schemeClr val="bg1"/>
                </a:solidFill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482680" y="600075"/>
              <a:ext cx="10556795" cy="0"/>
            </a:xfrm>
            <a:prstGeom prst="line">
              <a:avLst/>
            </a:prstGeom>
            <a:ln w="28575">
              <a:solidFill>
                <a:srgbClr val="C400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478630" y="82154"/>
            <a:ext cx="47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blipFill>
                  <a:blip r:embed="rId3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Should Firestone Execute This Program?</a:t>
            </a:r>
            <a:endParaRPr lang="zh-CN" altLang="en-US" sz="1800" b="1" dirty="0">
              <a:blipFill>
                <a:blip r:embed="rId3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38"/>
          <p:cNvSpPr>
            <a:spLocks noChangeArrowheads="1"/>
          </p:cNvSpPr>
          <p:nvPr/>
        </p:nvSpPr>
        <p:spPr bwMode="auto">
          <a:xfrm>
            <a:off x="3184875" y="1501867"/>
            <a:ext cx="6069806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171450" indent="-171450" defTabSz="456724">
              <a:buFont typeface="Arial" panose="020B0604020202020204" pitchFamily="34" charset="0"/>
              <a:buChar char="•"/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Promote Name Awareness</a:t>
            </a:r>
          </a:p>
          <a:p>
            <a:pPr marL="171450" indent="-171450" defTabSz="456724">
              <a:buFont typeface="Arial" panose="020B0604020202020204" pitchFamily="34" charset="0"/>
              <a:buChar char="•"/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Attract Customer Traffic</a:t>
            </a:r>
          </a:p>
          <a:p>
            <a:pPr marL="171450" indent="-171450" defTabSz="456724">
              <a:buFont typeface="Arial" panose="020B0604020202020204" pitchFamily="34" charset="0"/>
              <a:buChar char="•"/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Potential Boost Sales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47"/>
          <p:cNvSpPr>
            <a:spLocks noChangeArrowheads="1"/>
          </p:cNvSpPr>
          <p:nvPr/>
        </p:nvSpPr>
        <p:spPr bwMode="auto">
          <a:xfrm>
            <a:off x="3184875" y="2688206"/>
            <a:ext cx="606980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171450" indent="-171450" defTabSz="456724">
              <a:buFont typeface="Arial" panose="020B0604020202020204" pitchFamily="34" charset="0"/>
              <a:buChar char="•"/>
            </a:pPr>
            <a:r>
              <a:rPr lang="en-CA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Potential Loss Revenue</a:t>
            </a:r>
          </a:p>
          <a:p>
            <a:pPr marL="171450" indent="-171450" defTabSz="456724">
              <a:buFont typeface="Arial" panose="020B0604020202020204" pitchFamily="34" charset="0"/>
              <a:buChar char="•"/>
            </a:pPr>
            <a:r>
              <a:rPr lang="en-CA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Reduce Profit Margin</a:t>
            </a:r>
          </a:p>
          <a:p>
            <a:pPr marL="171450" indent="-171450" defTabSz="456724">
              <a:buFont typeface="Arial" panose="020B0604020202020204" pitchFamily="34" charset="0"/>
              <a:buChar char="•"/>
            </a:pPr>
            <a:r>
              <a:rPr lang="en-CA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May Hurt Company Reputation</a:t>
            </a:r>
          </a:p>
          <a:p>
            <a:pPr marL="171450" indent="-171450" defTabSz="456724">
              <a:buFont typeface="Arial" panose="020B0604020202020204" pitchFamily="34" charset="0"/>
              <a:buChar char="•"/>
            </a:pP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48"/>
          <p:cNvSpPr>
            <a:spLocks noChangeArrowheads="1"/>
          </p:cNvSpPr>
          <p:nvPr/>
        </p:nvSpPr>
        <p:spPr bwMode="auto">
          <a:xfrm>
            <a:off x="3184875" y="3900739"/>
            <a:ext cx="6069806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171450" indent="-171450" defTabSz="456724">
              <a:buFont typeface="Arial" panose="020B0604020202020204" pitchFamily="34" charset="0"/>
              <a:buChar char="•"/>
            </a:pPr>
            <a:r>
              <a:rPr lang="en-CA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$15,000,000.00 Profit Last Year</a:t>
            </a:r>
          </a:p>
          <a:p>
            <a:pPr marL="171450" indent="-171450" defTabSz="456724">
              <a:buFont typeface="Arial" panose="020B0604020202020204" pitchFamily="34" charset="0"/>
              <a:buChar char="•"/>
            </a:pPr>
            <a:r>
              <a:rPr lang="en-CA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$500,000.00 Total Program Cost</a:t>
            </a:r>
          </a:p>
          <a:p>
            <a:pPr marL="171450" indent="-171450" defTabSz="456724">
              <a:buFont typeface="Arial" panose="020B0604020202020204" pitchFamily="34" charset="0"/>
              <a:buChar char="•"/>
            </a:pPr>
            <a:r>
              <a:rPr lang="en-CA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10,000 to 20,000 Anticipated Tires for 2.5 Months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85"/>
          <p:cNvSpPr>
            <a:spLocks noChangeArrowheads="1"/>
          </p:cNvSpPr>
          <p:nvPr/>
        </p:nvSpPr>
        <p:spPr bwMode="auto">
          <a:xfrm>
            <a:off x="3152882" y="1248892"/>
            <a:ext cx="3939247" cy="338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1601" dirty="0">
                <a:ln/>
                <a:solidFill>
                  <a:srgbClr val="C4000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Sales Promotion Benefits</a:t>
            </a:r>
            <a:endParaRPr lang="zh-CN" altLang="en-US" sz="1601" dirty="0">
              <a:ln/>
              <a:solidFill>
                <a:srgbClr val="C4000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85"/>
          <p:cNvSpPr>
            <a:spLocks noChangeArrowheads="1"/>
          </p:cNvSpPr>
          <p:nvPr/>
        </p:nvSpPr>
        <p:spPr bwMode="auto">
          <a:xfrm>
            <a:off x="3152882" y="2452156"/>
            <a:ext cx="2838235" cy="338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1601" dirty="0">
                <a:ln/>
                <a:solidFill>
                  <a:srgbClr val="C4000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Sales Promotion Risks</a:t>
            </a:r>
            <a:endParaRPr lang="zh-CN" altLang="en-US" sz="1601" dirty="0">
              <a:ln/>
              <a:solidFill>
                <a:srgbClr val="C4000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85"/>
          <p:cNvSpPr>
            <a:spLocks noChangeArrowheads="1"/>
          </p:cNvSpPr>
          <p:nvPr/>
        </p:nvSpPr>
        <p:spPr bwMode="auto">
          <a:xfrm>
            <a:off x="3152882" y="3656373"/>
            <a:ext cx="2570757" cy="338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CA" altLang="zh-CN" sz="1601" dirty="0">
                <a:ln/>
                <a:solidFill>
                  <a:srgbClr val="C4000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Profit Over the Program</a:t>
            </a:r>
            <a:endParaRPr lang="zh-CN" altLang="en-US" sz="1601" dirty="0">
              <a:ln/>
              <a:solidFill>
                <a:srgbClr val="C4000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11"/>
          <p:cNvSpPr/>
          <p:nvPr/>
        </p:nvSpPr>
        <p:spPr>
          <a:xfrm>
            <a:off x="1306286" y="1136766"/>
            <a:ext cx="1353869" cy="987229"/>
          </a:xfrm>
          <a:prstGeom prst="rect">
            <a:avLst/>
          </a:prstGeom>
          <a:solidFill>
            <a:srgbClr val="C30D23"/>
          </a:solidFill>
          <a:ln>
            <a:noFill/>
          </a:ln>
          <a:effectLst>
            <a:outerShdw blurRad="279400" sx="104000" sy="104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11"/>
          <p:cNvSpPr/>
          <p:nvPr/>
        </p:nvSpPr>
        <p:spPr>
          <a:xfrm>
            <a:off x="1306284" y="2340506"/>
            <a:ext cx="1353869" cy="987229"/>
          </a:xfrm>
          <a:prstGeom prst="rect">
            <a:avLst/>
          </a:prstGeom>
          <a:solidFill>
            <a:srgbClr val="C30D23"/>
          </a:solidFill>
          <a:ln>
            <a:noFill/>
          </a:ln>
          <a:effectLst>
            <a:outerShdw blurRad="279400" sx="104000" sy="104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11"/>
          <p:cNvSpPr/>
          <p:nvPr/>
        </p:nvSpPr>
        <p:spPr>
          <a:xfrm>
            <a:off x="1306284" y="3544247"/>
            <a:ext cx="1353869" cy="987229"/>
          </a:xfrm>
          <a:prstGeom prst="rect">
            <a:avLst/>
          </a:prstGeom>
          <a:solidFill>
            <a:srgbClr val="C30D23"/>
          </a:solidFill>
          <a:ln>
            <a:noFill/>
          </a:ln>
          <a:effectLst>
            <a:outerShdw blurRad="279400" sx="104000" sy="104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 descr="Image result for sale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948" y="1203994"/>
            <a:ext cx="1208539" cy="84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1789" y="2416546"/>
            <a:ext cx="1222856" cy="835149"/>
          </a:xfrm>
          <a:prstGeom prst="rect">
            <a:avLst/>
          </a:prstGeom>
        </p:spPr>
      </p:pic>
      <p:pic>
        <p:nvPicPr>
          <p:cNvPr id="2054" name="Picture 6" descr="Related image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789" y="3611527"/>
            <a:ext cx="1222121" cy="847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2054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airplan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20" grpId="0"/>
      <p:bldP spid="21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3585" y="110728"/>
            <a:ext cx="8176022" cy="346472"/>
            <a:chOff x="138112" y="147638"/>
            <a:chExt cx="10901363" cy="461962"/>
          </a:xfrm>
        </p:grpSpPr>
        <p:sp>
          <p:nvSpPr>
            <p:cNvPr id="5" name="Freeform 5"/>
            <p:cNvSpPr>
              <a:spLocks noEditPoints="1"/>
            </p:cNvSpPr>
            <p:nvPr/>
          </p:nvSpPr>
          <p:spPr bwMode="auto">
            <a:xfrm>
              <a:off x="138112" y="147638"/>
              <a:ext cx="354093" cy="461962"/>
            </a:xfrm>
            <a:custGeom>
              <a:avLst/>
              <a:gdLst>
                <a:gd name="T0" fmla="*/ 189 w 316"/>
                <a:gd name="T1" fmla="*/ 16 h 467"/>
                <a:gd name="T2" fmla="*/ 225 w 316"/>
                <a:gd name="T3" fmla="*/ 7 h 467"/>
                <a:gd name="T4" fmla="*/ 300 w 316"/>
                <a:gd name="T5" fmla="*/ 52 h 467"/>
                <a:gd name="T6" fmla="*/ 309 w 316"/>
                <a:gd name="T7" fmla="*/ 89 h 467"/>
                <a:gd name="T8" fmla="*/ 298 w 316"/>
                <a:gd name="T9" fmla="*/ 105 h 467"/>
                <a:gd name="T10" fmla="*/ 179 w 316"/>
                <a:gd name="T11" fmla="*/ 33 h 467"/>
                <a:gd name="T12" fmla="*/ 189 w 316"/>
                <a:gd name="T13" fmla="*/ 16 h 467"/>
                <a:gd name="T14" fmla="*/ 164 w 316"/>
                <a:gd name="T15" fmla="*/ 58 h 467"/>
                <a:gd name="T16" fmla="*/ 147 w 316"/>
                <a:gd name="T17" fmla="*/ 85 h 467"/>
                <a:gd name="T18" fmla="*/ 266 w 316"/>
                <a:gd name="T19" fmla="*/ 157 h 467"/>
                <a:gd name="T20" fmla="*/ 283 w 316"/>
                <a:gd name="T21" fmla="*/ 130 h 467"/>
                <a:gd name="T22" fmla="*/ 164 w 316"/>
                <a:gd name="T23" fmla="*/ 58 h 467"/>
                <a:gd name="T24" fmla="*/ 2 w 316"/>
                <a:gd name="T25" fmla="*/ 446 h 467"/>
                <a:gd name="T26" fmla="*/ 13 w 316"/>
                <a:gd name="T27" fmla="*/ 354 h 467"/>
                <a:gd name="T28" fmla="*/ 90 w 316"/>
                <a:gd name="T29" fmla="*/ 401 h 467"/>
                <a:gd name="T30" fmla="*/ 13 w 316"/>
                <a:gd name="T31" fmla="*/ 453 h 467"/>
                <a:gd name="T32" fmla="*/ 2 w 316"/>
                <a:gd name="T33" fmla="*/ 446 h 467"/>
                <a:gd name="T34" fmla="*/ 20 w 316"/>
                <a:gd name="T35" fmla="*/ 296 h 467"/>
                <a:gd name="T36" fmla="*/ 133 w 316"/>
                <a:gd name="T37" fmla="*/ 109 h 467"/>
                <a:gd name="T38" fmla="*/ 172 w 316"/>
                <a:gd name="T39" fmla="*/ 133 h 467"/>
                <a:gd name="T40" fmla="*/ 59 w 316"/>
                <a:gd name="T41" fmla="*/ 320 h 467"/>
                <a:gd name="T42" fmla="*/ 20 w 316"/>
                <a:gd name="T43" fmla="*/ 296 h 467"/>
                <a:gd name="T44" fmla="*/ 99 w 316"/>
                <a:gd name="T45" fmla="*/ 344 h 467"/>
                <a:gd name="T46" fmla="*/ 212 w 316"/>
                <a:gd name="T47" fmla="*/ 158 h 467"/>
                <a:gd name="T48" fmla="*/ 252 w 316"/>
                <a:gd name="T49" fmla="*/ 182 h 467"/>
                <a:gd name="T50" fmla="*/ 139 w 316"/>
                <a:gd name="T51" fmla="*/ 368 h 467"/>
                <a:gd name="T52" fmla="*/ 99 w 316"/>
                <a:gd name="T53" fmla="*/ 344 h 467"/>
                <a:gd name="T54" fmla="*/ 95 w 316"/>
                <a:gd name="T55" fmla="*/ 446 h 467"/>
                <a:gd name="T56" fmla="*/ 301 w 316"/>
                <a:gd name="T57" fmla="*/ 446 h 467"/>
                <a:gd name="T58" fmla="*/ 311 w 316"/>
                <a:gd name="T59" fmla="*/ 456 h 467"/>
                <a:gd name="T60" fmla="*/ 301 w 316"/>
                <a:gd name="T61" fmla="*/ 467 h 467"/>
                <a:gd name="T62" fmla="*/ 95 w 316"/>
                <a:gd name="T63" fmla="*/ 467 h 467"/>
                <a:gd name="T64" fmla="*/ 84 w 316"/>
                <a:gd name="T65" fmla="*/ 456 h 467"/>
                <a:gd name="T66" fmla="*/ 95 w 316"/>
                <a:gd name="T67" fmla="*/ 446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6" h="467">
                  <a:moveTo>
                    <a:pt x="189" y="16"/>
                  </a:moveTo>
                  <a:cubicBezTo>
                    <a:pt x="197" y="4"/>
                    <a:pt x="213" y="0"/>
                    <a:pt x="225" y="7"/>
                  </a:cubicBezTo>
                  <a:cubicBezTo>
                    <a:pt x="300" y="52"/>
                    <a:pt x="300" y="52"/>
                    <a:pt x="300" y="52"/>
                  </a:cubicBezTo>
                  <a:cubicBezTo>
                    <a:pt x="312" y="60"/>
                    <a:pt x="316" y="76"/>
                    <a:pt x="309" y="89"/>
                  </a:cubicBezTo>
                  <a:cubicBezTo>
                    <a:pt x="298" y="105"/>
                    <a:pt x="298" y="105"/>
                    <a:pt x="298" y="105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89" y="16"/>
                  </a:lnTo>
                  <a:close/>
                  <a:moveTo>
                    <a:pt x="164" y="58"/>
                  </a:moveTo>
                  <a:cubicBezTo>
                    <a:pt x="147" y="85"/>
                    <a:pt x="147" y="85"/>
                    <a:pt x="147" y="85"/>
                  </a:cubicBezTo>
                  <a:cubicBezTo>
                    <a:pt x="266" y="157"/>
                    <a:pt x="266" y="157"/>
                    <a:pt x="266" y="157"/>
                  </a:cubicBezTo>
                  <a:cubicBezTo>
                    <a:pt x="283" y="130"/>
                    <a:pt x="283" y="130"/>
                    <a:pt x="283" y="130"/>
                  </a:cubicBezTo>
                  <a:lnTo>
                    <a:pt x="164" y="58"/>
                  </a:lnTo>
                  <a:close/>
                  <a:moveTo>
                    <a:pt x="2" y="446"/>
                  </a:moveTo>
                  <a:cubicBezTo>
                    <a:pt x="13" y="354"/>
                    <a:pt x="13" y="354"/>
                    <a:pt x="13" y="354"/>
                  </a:cubicBezTo>
                  <a:cubicBezTo>
                    <a:pt x="90" y="401"/>
                    <a:pt x="90" y="401"/>
                    <a:pt x="90" y="401"/>
                  </a:cubicBezTo>
                  <a:cubicBezTo>
                    <a:pt x="13" y="453"/>
                    <a:pt x="13" y="453"/>
                    <a:pt x="13" y="453"/>
                  </a:cubicBezTo>
                  <a:cubicBezTo>
                    <a:pt x="5" y="459"/>
                    <a:pt x="0" y="456"/>
                    <a:pt x="2" y="446"/>
                  </a:cubicBezTo>
                  <a:close/>
                  <a:moveTo>
                    <a:pt x="20" y="296"/>
                  </a:moveTo>
                  <a:cubicBezTo>
                    <a:pt x="133" y="109"/>
                    <a:pt x="133" y="109"/>
                    <a:pt x="133" y="109"/>
                  </a:cubicBezTo>
                  <a:cubicBezTo>
                    <a:pt x="172" y="133"/>
                    <a:pt x="172" y="133"/>
                    <a:pt x="172" y="133"/>
                  </a:cubicBezTo>
                  <a:cubicBezTo>
                    <a:pt x="59" y="320"/>
                    <a:pt x="59" y="320"/>
                    <a:pt x="59" y="320"/>
                  </a:cubicBezTo>
                  <a:lnTo>
                    <a:pt x="20" y="296"/>
                  </a:lnTo>
                  <a:close/>
                  <a:moveTo>
                    <a:pt x="99" y="344"/>
                  </a:moveTo>
                  <a:cubicBezTo>
                    <a:pt x="212" y="158"/>
                    <a:pt x="212" y="158"/>
                    <a:pt x="212" y="158"/>
                  </a:cubicBezTo>
                  <a:cubicBezTo>
                    <a:pt x="252" y="182"/>
                    <a:pt x="252" y="182"/>
                    <a:pt x="252" y="182"/>
                  </a:cubicBezTo>
                  <a:cubicBezTo>
                    <a:pt x="139" y="368"/>
                    <a:pt x="139" y="368"/>
                    <a:pt x="139" y="368"/>
                  </a:cubicBezTo>
                  <a:lnTo>
                    <a:pt x="99" y="344"/>
                  </a:lnTo>
                  <a:close/>
                  <a:moveTo>
                    <a:pt x="95" y="446"/>
                  </a:moveTo>
                  <a:cubicBezTo>
                    <a:pt x="301" y="446"/>
                    <a:pt x="301" y="446"/>
                    <a:pt x="301" y="446"/>
                  </a:cubicBezTo>
                  <a:cubicBezTo>
                    <a:pt x="307" y="446"/>
                    <a:pt x="311" y="450"/>
                    <a:pt x="311" y="456"/>
                  </a:cubicBezTo>
                  <a:cubicBezTo>
                    <a:pt x="311" y="462"/>
                    <a:pt x="307" y="467"/>
                    <a:pt x="301" y="467"/>
                  </a:cubicBezTo>
                  <a:cubicBezTo>
                    <a:pt x="95" y="467"/>
                    <a:pt x="95" y="467"/>
                    <a:pt x="95" y="467"/>
                  </a:cubicBezTo>
                  <a:cubicBezTo>
                    <a:pt x="89" y="467"/>
                    <a:pt x="84" y="462"/>
                    <a:pt x="84" y="456"/>
                  </a:cubicBezTo>
                  <a:cubicBezTo>
                    <a:pt x="84" y="450"/>
                    <a:pt x="89" y="446"/>
                    <a:pt x="95" y="446"/>
                  </a:cubicBezTo>
                  <a:close/>
                </a:path>
              </a:pathLst>
            </a:custGeom>
            <a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solidFill>
                <a:srgbClr val="C40001"/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sz="1013">
                <a:solidFill>
                  <a:schemeClr val="bg1"/>
                </a:solidFill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482680" y="600075"/>
              <a:ext cx="10556795" cy="0"/>
            </a:xfrm>
            <a:prstGeom prst="line">
              <a:avLst/>
            </a:prstGeom>
            <a:ln w="28575">
              <a:solidFill>
                <a:srgbClr val="C400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/>
        </p:nvSpPr>
        <p:spPr>
          <a:xfrm>
            <a:off x="8445164" y="200621"/>
            <a:ext cx="662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LOO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8630" y="82154"/>
            <a:ext cx="205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1800" b="1" dirty="0">
                <a:blipFill>
                  <a:blip r:embed="rId3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Case Expanding</a:t>
            </a:r>
            <a:endParaRPr lang="zh-CN" altLang="en-US" sz="1800" b="1" dirty="0">
              <a:blipFill>
                <a:blip r:embed="rId3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Image result for vatti world cup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348" y="1950819"/>
            <a:ext cx="2170922" cy="2924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vatti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589" y="666583"/>
            <a:ext cx="5228440" cy="1019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979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739765"/>
            <a:ext cx="9144000" cy="1296000"/>
          </a:xfrm>
          <a:prstGeom prst="rect">
            <a:avLst/>
          </a:prstGeom>
          <a:solidFill>
            <a:srgbClr val="C30D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965649" y="1883530"/>
            <a:ext cx="50260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6600" dirty="0">
                <a:solidFill>
                  <a:schemeClr val="bg1"/>
                </a:solidFill>
                <a:latin typeface="Matura MT Script Capitals" panose="03020802060602070202" pitchFamily="66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184485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 advTm="0">
        <p15:prstTrans prst="origami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3585" y="110728"/>
            <a:ext cx="8176022" cy="346472"/>
            <a:chOff x="138112" y="147638"/>
            <a:chExt cx="10901363" cy="461962"/>
          </a:xfrm>
        </p:grpSpPr>
        <p:sp>
          <p:nvSpPr>
            <p:cNvPr id="5" name="Freeform 5"/>
            <p:cNvSpPr>
              <a:spLocks noEditPoints="1"/>
            </p:cNvSpPr>
            <p:nvPr/>
          </p:nvSpPr>
          <p:spPr bwMode="auto">
            <a:xfrm>
              <a:off x="138112" y="147638"/>
              <a:ext cx="354093" cy="461962"/>
            </a:xfrm>
            <a:custGeom>
              <a:avLst/>
              <a:gdLst>
                <a:gd name="T0" fmla="*/ 189 w 316"/>
                <a:gd name="T1" fmla="*/ 16 h 467"/>
                <a:gd name="T2" fmla="*/ 225 w 316"/>
                <a:gd name="T3" fmla="*/ 7 h 467"/>
                <a:gd name="T4" fmla="*/ 300 w 316"/>
                <a:gd name="T5" fmla="*/ 52 h 467"/>
                <a:gd name="T6" fmla="*/ 309 w 316"/>
                <a:gd name="T7" fmla="*/ 89 h 467"/>
                <a:gd name="T8" fmla="*/ 298 w 316"/>
                <a:gd name="T9" fmla="*/ 105 h 467"/>
                <a:gd name="T10" fmla="*/ 179 w 316"/>
                <a:gd name="T11" fmla="*/ 33 h 467"/>
                <a:gd name="T12" fmla="*/ 189 w 316"/>
                <a:gd name="T13" fmla="*/ 16 h 467"/>
                <a:gd name="T14" fmla="*/ 164 w 316"/>
                <a:gd name="T15" fmla="*/ 58 h 467"/>
                <a:gd name="T16" fmla="*/ 147 w 316"/>
                <a:gd name="T17" fmla="*/ 85 h 467"/>
                <a:gd name="T18" fmla="*/ 266 w 316"/>
                <a:gd name="T19" fmla="*/ 157 h 467"/>
                <a:gd name="T20" fmla="*/ 283 w 316"/>
                <a:gd name="T21" fmla="*/ 130 h 467"/>
                <a:gd name="T22" fmla="*/ 164 w 316"/>
                <a:gd name="T23" fmla="*/ 58 h 467"/>
                <a:gd name="T24" fmla="*/ 2 w 316"/>
                <a:gd name="T25" fmla="*/ 446 h 467"/>
                <a:gd name="T26" fmla="*/ 13 w 316"/>
                <a:gd name="T27" fmla="*/ 354 h 467"/>
                <a:gd name="T28" fmla="*/ 90 w 316"/>
                <a:gd name="T29" fmla="*/ 401 h 467"/>
                <a:gd name="T30" fmla="*/ 13 w 316"/>
                <a:gd name="T31" fmla="*/ 453 h 467"/>
                <a:gd name="T32" fmla="*/ 2 w 316"/>
                <a:gd name="T33" fmla="*/ 446 h 467"/>
                <a:gd name="T34" fmla="*/ 20 w 316"/>
                <a:gd name="T35" fmla="*/ 296 h 467"/>
                <a:gd name="T36" fmla="*/ 133 w 316"/>
                <a:gd name="T37" fmla="*/ 109 h 467"/>
                <a:gd name="T38" fmla="*/ 172 w 316"/>
                <a:gd name="T39" fmla="*/ 133 h 467"/>
                <a:gd name="T40" fmla="*/ 59 w 316"/>
                <a:gd name="T41" fmla="*/ 320 h 467"/>
                <a:gd name="T42" fmla="*/ 20 w 316"/>
                <a:gd name="T43" fmla="*/ 296 h 467"/>
                <a:gd name="T44" fmla="*/ 99 w 316"/>
                <a:gd name="T45" fmla="*/ 344 h 467"/>
                <a:gd name="T46" fmla="*/ 212 w 316"/>
                <a:gd name="T47" fmla="*/ 158 h 467"/>
                <a:gd name="T48" fmla="*/ 252 w 316"/>
                <a:gd name="T49" fmla="*/ 182 h 467"/>
                <a:gd name="T50" fmla="*/ 139 w 316"/>
                <a:gd name="T51" fmla="*/ 368 h 467"/>
                <a:gd name="T52" fmla="*/ 99 w 316"/>
                <a:gd name="T53" fmla="*/ 344 h 467"/>
                <a:gd name="T54" fmla="*/ 95 w 316"/>
                <a:gd name="T55" fmla="*/ 446 h 467"/>
                <a:gd name="T56" fmla="*/ 301 w 316"/>
                <a:gd name="T57" fmla="*/ 446 h 467"/>
                <a:gd name="T58" fmla="*/ 311 w 316"/>
                <a:gd name="T59" fmla="*/ 456 h 467"/>
                <a:gd name="T60" fmla="*/ 301 w 316"/>
                <a:gd name="T61" fmla="*/ 467 h 467"/>
                <a:gd name="T62" fmla="*/ 95 w 316"/>
                <a:gd name="T63" fmla="*/ 467 h 467"/>
                <a:gd name="T64" fmla="*/ 84 w 316"/>
                <a:gd name="T65" fmla="*/ 456 h 467"/>
                <a:gd name="T66" fmla="*/ 95 w 316"/>
                <a:gd name="T67" fmla="*/ 446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6" h="467">
                  <a:moveTo>
                    <a:pt x="189" y="16"/>
                  </a:moveTo>
                  <a:cubicBezTo>
                    <a:pt x="197" y="4"/>
                    <a:pt x="213" y="0"/>
                    <a:pt x="225" y="7"/>
                  </a:cubicBezTo>
                  <a:cubicBezTo>
                    <a:pt x="300" y="52"/>
                    <a:pt x="300" y="52"/>
                    <a:pt x="300" y="52"/>
                  </a:cubicBezTo>
                  <a:cubicBezTo>
                    <a:pt x="312" y="60"/>
                    <a:pt x="316" y="76"/>
                    <a:pt x="309" y="89"/>
                  </a:cubicBezTo>
                  <a:cubicBezTo>
                    <a:pt x="298" y="105"/>
                    <a:pt x="298" y="105"/>
                    <a:pt x="298" y="105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89" y="16"/>
                  </a:lnTo>
                  <a:close/>
                  <a:moveTo>
                    <a:pt x="164" y="58"/>
                  </a:moveTo>
                  <a:cubicBezTo>
                    <a:pt x="147" y="85"/>
                    <a:pt x="147" y="85"/>
                    <a:pt x="147" y="85"/>
                  </a:cubicBezTo>
                  <a:cubicBezTo>
                    <a:pt x="266" y="157"/>
                    <a:pt x="266" y="157"/>
                    <a:pt x="266" y="157"/>
                  </a:cubicBezTo>
                  <a:cubicBezTo>
                    <a:pt x="283" y="130"/>
                    <a:pt x="283" y="130"/>
                    <a:pt x="283" y="130"/>
                  </a:cubicBezTo>
                  <a:lnTo>
                    <a:pt x="164" y="58"/>
                  </a:lnTo>
                  <a:close/>
                  <a:moveTo>
                    <a:pt x="2" y="446"/>
                  </a:moveTo>
                  <a:cubicBezTo>
                    <a:pt x="13" y="354"/>
                    <a:pt x="13" y="354"/>
                    <a:pt x="13" y="354"/>
                  </a:cubicBezTo>
                  <a:cubicBezTo>
                    <a:pt x="90" y="401"/>
                    <a:pt x="90" y="401"/>
                    <a:pt x="90" y="401"/>
                  </a:cubicBezTo>
                  <a:cubicBezTo>
                    <a:pt x="13" y="453"/>
                    <a:pt x="13" y="453"/>
                    <a:pt x="13" y="453"/>
                  </a:cubicBezTo>
                  <a:cubicBezTo>
                    <a:pt x="5" y="459"/>
                    <a:pt x="0" y="456"/>
                    <a:pt x="2" y="446"/>
                  </a:cubicBezTo>
                  <a:close/>
                  <a:moveTo>
                    <a:pt x="20" y="296"/>
                  </a:moveTo>
                  <a:cubicBezTo>
                    <a:pt x="133" y="109"/>
                    <a:pt x="133" y="109"/>
                    <a:pt x="133" y="109"/>
                  </a:cubicBezTo>
                  <a:cubicBezTo>
                    <a:pt x="172" y="133"/>
                    <a:pt x="172" y="133"/>
                    <a:pt x="172" y="133"/>
                  </a:cubicBezTo>
                  <a:cubicBezTo>
                    <a:pt x="59" y="320"/>
                    <a:pt x="59" y="320"/>
                    <a:pt x="59" y="320"/>
                  </a:cubicBezTo>
                  <a:lnTo>
                    <a:pt x="20" y="296"/>
                  </a:lnTo>
                  <a:close/>
                  <a:moveTo>
                    <a:pt x="99" y="344"/>
                  </a:moveTo>
                  <a:cubicBezTo>
                    <a:pt x="212" y="158"/>
                    <a:pt x="212" y="158"/>
                    <a:pt x="212" y="158"/>
                  </a:cubicBezTo>
                  <a:cubicBezTo>
                    <a:pt x="252" y="182"/>
                    <a:pt x="252" y="182"/>
                    <a:pt x="252" y="182"/>
                  </a:cubicBezTo>
                  <a:cubicBezTo>
                    <a:pt x="139" y="368"/>
                    <a:pt x="139" y="368"/>
                    <a:pt x="139" y="368"/>
                  </a:cubicBezTo>
                  <a:lnTo>
                    <a:pt x="99" y="344"/>
                  </a:lnTo>
                  <a:close/>
                  <a:moveTo>
                    <a:pt x="95" y="446"/>
                  </a:moveTo>
                  <a:cubicBezTo>
                    <a:pt x="301" y="446"/>
                    <a:pt x="301" y="446"/>
                    <a:pt x="301" y="446"/>
                  </a:cubicBezTo>
                  <a:cubicBezTo>
                    <a:pt x="307" y="446"/>
                    <a:pt x="311" y="450"/>
                    <a:pt x="311" y="456"/>
                  </a:cubicBezTo>
                  <a:cubicBezTo>
                    <a:pt x="311" y="462"/>
                    <a:pt x="307" y="467"/>
                    <a:pt x="301" y="467"/>
                  </a:cubicBezTo>
                  <a:cubicBezTo>
                    <a:pt x="95" y="467"/>
                    <a:pt x="95" y="467"/>
                    <a:pt x="95" y="467"/>
                  </a:cubicBezTo>
                  <a:cubicBezTo>
                    <a:pt x="89" y="467"/>
                    <a:pt x="84" y="462"/>
                    <a:pt x="84" y="456"/>
                  </a:cubicBezTo>
                  <a:cubicBezTo>
                    <a:pt x="84" y="450"/>
                    <a:pt x="89" y="446"/>
                    <a:pt x="95" y="446"/>
                  </a:cubicBezTo>
                  <a:close/>
                </a:path>
              </a:pathLst>
            </a:custGeom>
            <a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solidFill>
                <a:srgbClr val="C40001"/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sz="1013">
                <a:solidFill>
                  <a:schemeClr val="bg1"/>
                </a:solidFill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482680" y="600075"/>
              <a:ext cx="10556795" cy="0"/>
            </a:xfrm>
            <a:prstGeom prst="line">
              <a:avLst/>
            </a:prstGeom>
            <a:ln w="28575">
              <a:solidFill>
                <a:srgbClr val="C400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478631" y="82154"/>
            <a:ext cx="165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1800" b="1" dirty="0">
                <a:blipFill>
                  <a:blip r:embed="rId3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1800" b="1" dirty="0">
              <a:blipFill>
                <a:blip r:embed="rId3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816245" y="1758734"/>
            <a:ext cx="1512168" cy="151216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79400" dir="2400000" sx="104000" sy="104000" algn="ctr" rotWithShape="0">
              <a:srgbClr val="000000">
                <a:alpha val="3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空心弧 11"/>
          <p:cNvSpPr/>
          <p:nvPr/>
        </p:nvSpPr>
        <p:spPr>
          <a:xfrm rot="16200000">
            <a:off x="3312189" y="1254678"/>
            <a:ext cx="2520280" cy="2520280"/>
          </a:xfrm>
          <a:prstGeom prst="blockArc">
            <a:avLst>
              <a:gd name="adj1" fmla="val 6148503"/>
              <a:gd name="adj2" fmla="val 21442708"/>
              <a:gd name="adj3" fmla="val 4531"/>
            </a:avLst>
          </a:prstGeom>
          <a:solidFill>
            <a:srgbClr val="C30D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436425" y="2548333"/>
            <a:ext cx="575406" cy="57540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79400" dir="2400000" sx="104000" sy="104000" algn="ctr" rotWithShape="0">
              <a:srgbClr val="000000">
                <a:alpha val="3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05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4356963" y="3414918"/>
            <a:ext cx="575406" cy="57540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79400" dir="2400000" sx="104000" sy="104000" algn="ctr" rotWithShape="0">
              <a:srgbClr val="000000">
                <a:alpha val="3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04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216450" y="2876790"/>
            <a:ext cx="575406" cy="57540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79400" dir="2400000" sx="104000" sy="104000" algn="ctr" rotWithShape="0">
              <a:srgbClr val="000000">
                <a:alpha val="3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03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132169" y="1686726"/>
            <a:ext cx="575406" cy="57540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79400" dir="2400000" sx="104000" sy="104000" algn="ctr" rotWithShape="0">
              <a:srgbClr val="000000">
                <a:alpha val="3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284626" y="1039312"/>
            <a:ext cx="575406" cy="57540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79400" dir="2400000" sx="104000" sy="104000" algn="ctr" rotWithShape="0">
              <a:srgbClr val="000000">
                <a:alpha val="3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02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文本框 7"/>
          <p:cNvSpPr txBox="1">
            <a:spLocks noChangeArrowheads="1"/>
          </p:cNvSpPr>
          <p:nvPr/>
        </p:nvSpPr>
        <p:spPr bwMode="auto">
          <a:xfrm>
            <a:off x="4956405" y="858634"/>
            <a:ext cx="2711939" cy="910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en-CA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</a:rPr>
              <a:t>Normality Test</a:t>
            </a: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CA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</a:rPr>
              <a:t>Perform Visual Examination, Shapiro–Wilk Test, P-P &amp; Q-Q Test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19" name="文本框 7"/>
          <p:cNvSpPr txBox="1">
            <a:spLocks noChangeArrowheads="1"/>
          </p:cNvSpPr>
          <p:nvPr/>
        </p:nvSpPr>
        <p:spPr bwMode="auto">
          <a:xfrm>
            <a:off x="6011831" y="2380722"/>
            <a:ext cx="2711939" cy="910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en-CA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</a:rPr>
              <a:t>Should Firestone Go?</a:t>
            </a: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CA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</a:rPr>
              <a:t>The conclusion: should Firestone go with this program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20" name="文本框 7"/>
          <p:cNvSpPr txBox="1">
            <a:spLocks noChangeArrowheads="1"/>
          </p:cNvSpPr>
          <p:nvPr/>
        </p:nvSpPr>
        <p:spPr bwMode="auto">
          <a:xfrm>
            <a:off x="1579068" y="3954978"/>
            <a:ext cx="2711939" cy="910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r" eaLnBrk="1" hangingPunct="1"/>
            <a:r>
              <a:rPr lang="en-CA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</a:rPr>
              <a:t>Expected Value</a:t>
            </a: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</a:endParaRPr>
          </a:p>
          <a:p>
            <a:pPr algn="r">
              <a:lnSpc>
                <a:spcPct val="150000"/>
              </a:lnSpc>
              <a:spcBef>
                <a:spcPts val="300"/>
              </a:spcBef>
            </a:pPr>
            <a:r>
              <a:rPr lang="en-CA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</a:rPr>
              <a:t>The expected value to the consumer in each cities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21" name="文本框 7"/>
          <p:cNvSpPr txBox="1">
            <a:spLocks noChangeArrowheads="1"/>
          </p:cNvSpPr>
          <p:nvPr/>
        </p:nvSpPr>
        <p:spPr bwMode="auto">
          <a:xfrm>
            <a:off x="179593" y="2756318"/>
            <a:ext cx="2736224" cy="910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r" eaLnBrk="1" hangingPunct="1"/>
            <a:r>
              <a:rPr lang="en-CA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</a:rPr>
              <a:t>Official Mean Computation</a:t>
            </a: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</a:endParaRPr>
          </a:p>
          <a:p>
            <a:pPr algn="r">
              <a:lnSpc>
                <a:spcPct val="150000"/>
              </a:lnSpc>
              <a:spcBef>
                <a:spcPts val="300"/>
              </a:spcBef>
            </a:pPr>
            <a:r>
              <a:rPr lang="en-CA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</a:rPr>
              <a:t>How the official mean is computed affect the refund probabilities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22" name="文本框 7"/>
          <p:cNvSpPr txBox="1">
            <a:spLocks noChangeArrowheads="1"/>
          </p:cNvSpPr>
          <p:nvPr/>
        </p:nvSpPr>
        <p:spPr bwMode="auto">
          <a:xfrm>
            <a:off x="179593" y="1460174"/>
            <a:ext cx="2711939" cy="910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r" eaLnBrk="1" hangingPunct="1"/>
            <a:r>
              <a:rPr lang="en-CA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</a:rPr>
              <a:t>Refund Probabilities</a:t>
            </a: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</a:endParaRPr>
          </a:p>
          <a:p>
            <a:pPr algn="r">
              <a:lnSpc>
                <a:spcPct val="150000"/>
              </a:lnSpc>
              <a:spcBef>
                <a:spcPts val="300"/>
              </a:spcBef>
            </a:pPr>
            <a:r>
              <a:rPr lang="en-CA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</a:rPr>
              <a:t>Calculate the refund probabilities for London, Toronto &amp; Vancouver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095" y="1966717"/>
            <a:ext cx="1106730" cy="110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8133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airplan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50"/>
                            </p:stCondLst>
                            <p:childTnLst>
                              <p:par>
                                <p:cTn id="1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0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000"/>
                            </p:stCondLst>
                            <p:childTnLst>
                              <p:par>
                                <p:cTn id="58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3585" y="110728"/>
            <a:ext cx="8176022" cy="346472"/>
            <a:chOff x="138112" y="147638"/>
            <a:chExt cx="10901363" cy="461962"/>
          </a:xfrm>
        </p:grpSpPr>
        <p:sp>
          <p:nvSpPr>
            <p:cNvPr id="5" name="Freeform 5"/>
            <p:cNvSpPr>
              <a:spLocks noEditPoints="1"/>
            </p:cNvSpPr>
            <p:nvPr/>
          </p:nvSpPr>
          <p:spPr bwMode="auto">
            <a:xfrm>
              <a:off x="138112" y="147638"/>
              <a:ext cx="354093" cy="461962"/>
            </a:xfrm>
            <a:custGeom>
              <a:avLst/>
              <a:gdLst>
                <a:gd name="T0" fmla="*/ 189 w 316"/>
                <a:gd name="T1" fmla="*/ 16 h 467"/>
                <a:gd name="T2" fmla="*/ 225 w 316"/>
                <a:gd name="T3" fmla="*/ 7 h 467"/>
                <a:gd name="T4" fmla="*/ 300 w 316"/>
                <a:gd name="T5" fmla="*/ 52 h 467"/>
                <a:gd name="T6" fmla="*/ 309 w 316"/>
                <a:gd name="T7" fmla="*/ 89 h 467"/>
                <a:gd name="T8" fmla="*/ 298 w 316"/>
                <a:gd name="T9" fmla="*/ 105 h 467"/>
                <a:gd name="T10" fmla="*/ 179 w 316"/>
                <a:gd name="T11" fmla="*/ 33 h 467"/>
                <a:gd name="T12" fmla="*/ 189 w 316"/>
                <a:gd name="T13" fmla="*/ 16 h 467"/>
                <a:gd name="T14" fmla="*/ 164 w 316"/>
                <a:gd name="T15" fmla="*/ 58 h 467"/>
                <a:gd name="T16" fmla="*/ 147 w 316"/>
                <a:gd name="T17" fmla="*/ 85 h 467"/>
                <a:gd name="T18" fmla="*/ 266 w 316"/>
                <a:gd name="T19" fmla="*/ 157 h 467"/>
                <a:gd name="T20" fmla="*/ 283 w 316"/>
                <a:gd name="T21" fmla="*/ 130 h 467"/>
                <a:gd name="T22" fmla="*/ 164 w 316"/>
                <a:gd name="T23" fmla="*/ 58 h 467"/>
                <a:gd name="T24" fmla="*/ 2 w 316"/>
                <a:gd name="T25" fmla="*/ 446 h 467"/>
                <a:gd name="T26" fmla="*/ 13 w 316"/>
                <a:gd name="T27" fmla="*/ 354 h 467"/>
                <a:gd name="T28" fmla="*/ 90 w 316"/>
                <a:gd name="T29" fmla="*/ 401 h 467"/>
                <a:gd name="T30" fmla="*/ 13 w 316"/>
                <a:gd name="T31" fmla="*/ 453 h 467"/>
                <a:gd name="T32" fmla="*/ 2 w 316"/>
                <a:gd name="T33" fmla="*/ 446 h 467"/>
                <a:gd name="T34" fmla="*/ 20 w 316"/>
                <a:gd name="T35" fmla="*/ 296 h 467"/>
                <a:gd name="T36" fmla="*/ 133 w 316"/>
                <a:gd name="T37" fmla="*/ 109 h 467"/>
                <a:gd name="T38" fmla="*/ 172 w 316"/>
                <a:gd name="T39" fmla="*/ 133 h 467"/>
                <a:gd name="T40" fmla="*/ 59 w 316"/>
                <a:gd name="T41" fmla="*/ 320 h 467"/>
                <a:gd name="T42" fmla="*/ 20 w 316"/>
                <a:gd name="T43" fmla="*/ 296 h 467"/>
                <a:gd name="T44" fmla="*/ 99 w 316"/>
                <a:gd name="T45" fmla="*/ 344 h 467"/>
                <a:gd name="T46" fmla="*/ 212 w 316"/>
                <a:gd name="T47" fmla="*/ 158 h 467"/>
                <a:gd name="T48" fmla="*/ 252 w 316"/>
                <a:gd name="T49" fmla="*/ 182 h 467"/>
                <a:gd name="T50" fmla="*/ 139 w 316"/>
                <a:gd name="T51" fmla="*/ 368 h 467"/>
                <a:gd name="T52" fmla="*/ 99 w 316"/>
                <a:gd name="T53" fmla="*/ 344 h 467"/>
                <a:gd name="T54" fmla="*/ 95 w 316"/>
                <a:gd name="T55" fmla="*/ 446 h 467"/>
                <a:gd name="T56" fmla="*/ 301 w 316"/>
                <a:gd name="T57" fmla="*/ 446 h 467"/>
                <a:gd name="T58" fmla="*/ 311 w 316"/>
                <a:gd name="T59" fmla="*/ 456 h 467"/>
                <a:gd name="T60" fmla="*/ 301 w 316"/>
                <a:gd name="T61" fmla="*/ 467 h 467"/>
                <a:gd name="T62" fmla="*/ 95 w 316"/>
                <a:gd name="T63" fmla="*/ 467 h 467"/>
                <a:gd name="T64" fmla="*/ 84 w 316"/>
                <a:gd name="T65" fmla="*/ 456 h 467"/>
                <a:gd name="T66" fmla="*/ 95 w 316"/>
                <a:gd name="T67" fmla="*/ 446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6" h="467">
                  <a:moveTo>
                    <a:pt x="189" y="16"/>
                  </a:moveTo>
                  <a:cubicBezTo>
                    <a:pt x="197" y="4"/>
                    <a:pt x="213" y="0"/>
                    <a:pt x="225" y="7"/>
                  </a:cubicBezTo>
                  <a:cubicBezTo>
                    <a:pt x="300" y="52"/>
                    <a:pt x="300" y="52"/>
                    <a:pt x="300" y="52"/>
                  </a:cubicBezTo>
                  <a:cubicBezTo>
                    <a:pt x="312" y="60"/>
                    <a:pt x="316" y="76"/>
                    <a:pt x="309" y="89"/>
                  </a:cubicBezTo>
                  <a:cubicBezTo>
                    <a:pt x="298" y="105"/>
                    <a:pt x="298" y="105"/>
                    <a:pt x="298" y="105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89" y="16"/>
                  </a:lnTo>
                  <a:close/>
                  <a:moveTo>
                    <a:pt x="164" y="58"/>
                  </a:moveTo>
                  <a:cubicBezTo>
                    <a:pt x="147" y="85"/>
                    <a:pt x="147" y="85"/>
                    <a:pt x="147" y="85"/>
                  </a:cubicBezTo>
                  <a:cubicBezTo>
                    <a:pt x="266" y="157"/>
                    <a:pt x="266" y="157"/>
                    <a:pt x="266" y="157"/>
                  </a:cubicBezTo>
                  <a:cubicBezTo>
                    <a:pt x="283" y="130"/>
                    <a:pt x="283" y="130"/>
                    <a:pt x="283" y="130"/>
                  </a:cubicBezTo>
                  <a:lnTo>
                    <a:pt x="164" y="58"/>
                  </a:lnTo>
                  <a:close/>
                  <a:moveTo>
                    <a:pt x="2" y="446"/>
                  </a:moveTo>
                  <a:cubicBezTo>
                    <a:pt x="13" y="354"/>
                    <a:pt x="13" y="354"/>
                    <a:pt x="13" y="354"/>
                  </a:cubicBezTo>
                  <a:cubicBezTo>
                    <a:pt x="90" y="401"/>
                    <a:pt x="90" y="401"/>
                    <a:pt x="90" y="401"/>
                  </a:cubicBezTo>
                  <a:cubicBezTo>
                    <a:pt x="13" y="453"/>
                    <a:pt x="13" y="453"/>
                    <a:pt x="13" y="453"/>
                  </a:cubicBezTo>
                  <a:cubicBezTo>
                    <a:pt x="5" y="459"/>
                    <a:pt x="0" y="456"/>
                    <a:pt x="2" y="446"/>
                  </a:cubicBezTo>
                  <a:close/>
                  <a:moveTo>
                    <a:pt x="20" y="296"/>
                  </a:moveTo>
                  <a:cubicBezTo>
                    <a:pt x="133" y="109"/>
                    <a:pt x="133" y="109"/>
                    <a:pt x="133" y="109"/>
                  </a:cubicBezTo>
                  <a:cubicBezTo>
                    <a:pt x="172" y="133"/>
                    <a:pt x="172" y="133"/>
                    <a:pt x="172" y="133"/>
                  </a:cubicBezTo>
                  <a:cubicBezTo>
                    <a:pt x="59" y="320"/>
                    <a:pt x="59" y="320"/>
                    <a:pt x="59" y="320"/>
                  </a:cubicBezTo>
                  <a:lnTo>
                    <a:pt x="20" y="296"/>
                  </a:lnTo>
                  <a:close/>
                  <a:moveTo>
                    <a:pt x="99" y="344"/>
                  </a:moveTo>
                  <a:cubicBezTo>
                    <a:pt x="212" y="158"/>
                    <a:pt x="212" y="158"/>
                    <a:pt x="212" y="158"/>
                  </a:cubicBezTo>
                  <a:cubicBezTo>
                    <a:pt x="252" y="182"/>
                    <a:pt x="252" y="182"/>
                    <a:pt x="252" y="182"/>
                  </a:cubicBezTo>
                  <a:cubicBezTo>
                    <a:pt x="139" y="368"/>
                    <a:pt x="139" y="368"/>
                    <a:pt x="139" y="368"/>
                  </a:cubicBezTo>
                  <a:lnTo>
                    <a:pt x="99" y="344"/>
                  </a:lnTo>
                  <a:close/>
                  <a:moveTo>
                    <a:pt x="95" y="446"/>
                  </a:moveTo>
                  <a:cubicBezTo>
                    <a:pt x="301" y="446"/>
                    <a:pt x="301" y="446"/>
                    <a:pt x="301" y="446"/>
                  </a:cubicBezTo>
                  <a:cubicBezTo>
                    <a:pt x="307" y="446"/>
                    <a:pt x="311" y="450"/>
                    <a:pt x="311" y="456"/>
                  </a:cubicBezTo>
                  <a:cubicBezTo>
                    <a:pt x="311" y="462"/>
                    <a:pt x="307" y="467"/>
                    <a:pt x="301" y="467"/>
                  </a:cubicBezTo>
                  <a:cubicBezTo>
                    <a:pt x="95" y="467"/>
                    <a:pt x="95" y="467"/>
                    <a:pt x="95" y="467"/>
                  </a:cubicBezTo>
                  <a:cubicBezTo>
                    <a:pt x="89" y="467"/>
                    <a:pt x="84" y="462"/>
                    <a:pt x="84" y="456"/>
                  </a:cubicBezTo>
                  <a:cubicBezTo>
                    <a:pt x="84" y="450"/>
                    <a:pt x="89" y="446"/>
                    <a:pt x="95" y="446"/>
                  </a:cubicBezTo>
                  <a:close/>
                </a:path>
              </a:pathLst>
            </a:custGeom>
            <a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solidFill>
                <a:srgbClr val="C40001"/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sz="1013">
                <a:solidFill>
                  <a:schemeClr val="bg1"/>
                </a:solidFill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482680" y="600075"/>
              <a:ext cx="10556795" cy="0"/>
            </a:xfrm>
            <a:prstGeom prst="line">
              <a:avLst/>
            </a:prstGeom>
            <a:ln w="28575">
              <a:solidFill>
                <a:srgbClr val="C400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478630" y="82154"/>
            <a:ext cx="5188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1800" b="1" dirty="0">
                <a:blipFill>
                  <a:blip r:embed="rId3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Visual Examination of Normal Distribution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3E545F-F729-4D68-A47A-F9CE1B4E00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1336"/>
            <a:ext cx="3345323" cy="33453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90694A-D419-45DA-9C03-3CE63B12FC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551" y="867403"/>
            <a:ext cx="3199676" cy="33492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EABE12-A079-4D6A-B403-A7249147DB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822" y="865973"/>
            <a:ext cx="3345323" cy="334532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FCB308E-70A5-4EF5-8F20-92A24BF26C93}"/>
              </a:ext>
            </a:extLst>
          </p:cNvPr>
          <p:cNvSpPr/>
          <p:nvPr/>
        </p:nvSpPr>
        <p:spPr>
          <a:xfrm>
            <a:off x="362010" y="4272164"/>
            <a:ext cx="482580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AC0000"/>
                </a:solidFill>
              </a:rPr>
              <a:t>Figure: Histograms of Snow Depth vs. Frequencies in Given Cities</a:t>
            </a:r>
          </a:p>
        </p:txBody>
      </p:sp>
    </p:spTree>
    <p:extLst>
      <p:ext uri="{BB962C8B-B14F-4D97-AF65-F5344CB8AC3E}">
        <p14:creationId xmlns:p14="http://schemas.microsoft.com/office/powerpoint/2010/main" val="23175014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airplan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3585" y="110728"/>
            <a:ext cx="8176022" cy="346472"/>
            <a:chOff x="138112" y="147638"/>
            <a:chExt cx="10901363" cy="461962"/>
          </a:xfrm>
        </p:grpSpPr>
        <p:sp>
          <p:nvSpPr>
            <p:cNvPr id="5" name="Freeform 5"/>
            <p:cNvSpPr>
              <a:spLocks noEditPoints="1"/>
            </p:cNvSpPr>
            <p:nvPr/>
          </p:nvSpPr>
          <p:spPr bwMode="auto">
            <a:xfrm>
              <a:off x="138112" y="147638"/>
              <a:ext cx="354093" cy="461962"/>
            </a:xfrm>
            <a:custGeom>
              <a:avLst/>
              <a:gdLst>
                <a:gd name="T0" fmla="*/ 189 w 316"/>
                <a:gd name="T1" fmla="*/ 16 h 467"/>
                <a:gd name="T2" fmla="*/ 225 w 316"/>
                <a:gd name="T3" fmla="*/ 7 h 467"/>
                <a:gd name="T4" fmla="*/ 300 w 316"/>
                <a:gd name="T5" fmla="*/ 52 h 467"/>
                <a:gd name="T6" fmla="*/ 309 w 316"/>
                <a:gd name="T7" fmla="*/ 89 h 467"/>
                <a:gd name="T8" fmla="*/ 298 w 316"/>
                <a:gd name="T9" fmla="*/ 105 h 467"/>
                <a:gd name="T10" fmla="*/ 179 w 316"/>
                <a:gd name="T11" fmla="*/ 33 h 467"/>
                <a:gd name="T12" fmla="*/ 189 w 316"/>
                <a:gd name="T13" fmla="*/ 16 h 467"/>
                <a:gd name="T14" fmla="*/ 164 w 316"/>
                <a:gd name="T15" fmla="*/ 58 h 467"/>
                <a:gd name="T16" fmla="*/ 147 w 316"/>
                <a:gd name="T17" fmla="*/ 85 h 467"/>
                <a:gd name="T18" fmla="*/ 266 w 316"/>
                <a:gd name="T19" fmla="*/ 157 h 467"/>
                <a:gd name="T20" fmla="*/ 283 w 316"/>
                <a:gd name="T21" fmla="*/ 130 h 467"/>
                <a:gd name="T22" fmla="*/ 164 w 316"/>
                <a:gd name="T23" fmla="*/ 58 h 467"/>
                <a:gd name="T24" fmla="*/ 2 w 316"/>
                <a:gd name="T25" fmla="*/ 446 h 467"/>
                <a:gd name="T26" fmla="*/ 13 w 316"/>
                <a:gd name="T27" fmla="*/ 354 h 467"/>
                <a:gd name="T28" fmla="*/ 90 w 316"/>
                <a:gd name="T29" fmla="*/ 401 h 467"/>
                <a:gd name="T30" fmla="*/ 13 w 316"/>
                <a:gd name="T31" fmla="*/ 453 h 467"/>
                <a:gd name="T32" fmla="*/ 2 w 316"/>
                <a:gd name="T33" fmla="*/ 446 h 467"/>
                <a:gd name="T34" fmla="*/ 20 w 316"/>
                <a:gd name="T35" fmla="*/ 296 h 467"/>
                <a:gd name="T36" fmla="*/ 133 w 316"/>
                <a:gd name="T37" fmla="*/ 109 h 467"/>
                <a:gd name="T38" fmla="*/ 172 w 316"/>
                <a:gd name="T39" fmla="*/ 133 h 467"/>
                <a:gd name="T40" fmla="*/ 59 w 316"/>
                <a:gd name="T41" fmla="*/ 320 h 467"/>
                <a:gd name="T42" fmla="*/ 20 w 316"/>
                <a:gd name="T43" fmla="*/ 296 h 467"/>
                <a:gd name="T44" fmla="*/ 99 w 316"/>
                <a:gd name="T45" fmla="*/ 344 h 467"/>
                <a:gd name="T46" fmla="*/ 212 w 316"/>
                <a:gd name="T47" fmla="*/ 158 h 467"/>
                <a:gd name="T48" fmla="*/ 252 w 316"/>
                <a:gd name="T49" fmla="*/ 182 h 467"/>
                <a:gd name="T50" fmla="*/ 139 w 316"/>
                <a:gd name="T51" fmla="*/ 368 h 467"/>
                <a:gd name="T52" fmla="*/ 99 w 316"/>
                <a:gd name="T53" fmla="*/ 344 h 467"/>
                <a:gd name="T54" fmla="*/ 95 w 316"/>
                <a:gd name="T55" fmla="*/ 446 h 467"/>
                <a:gd name="T56" fmla="*/ 301 w 316"/>
                <a:gd name="T57" fmla="*/ 446 h 467"/>
                <a:gd name="T58" fmla="*/ 311 w 316"/>
                <a:gd name="T59" fmla="*/ 456 h 467"/>
                <a:gd name="T60" fmla="*/ 301 w 316"/>
                <a:gd name="T61" fmla="*/ 467 h 467"/>
                <a:gd name="T62" fmla="*/ 95 w 316"/>
                <a:gd name="T63" fmla="*/ 467 h 467"/>
                <a:gd name="T64" fmla="*/ 84 w 316"/>
                <a:gd name="T65" fmla="*/ 456 h 467"/>
                <a:gd name="T66" fmla="*/ 95 w 316"/>
                <a:gd name="T67" fmla="*/ 446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6" h="467">
                  <a:moveTo>
                    <a:pt x="189" y="16"/>
                  </a:moveTo>
                  <a:cubicBezTo>
                    <a:pt x="197" y="4"/>
                    <a:pt x="213" y="0"/>
                    <a:pt x="225" y="7"/>
                  </a:cubicBezTo>
                  <a:cubicBezTo>
                    <a:pt x="300" y="52"/>
                    <a:pt x="300" y="52"/>
                    <a:pt x="300" y="52"/>
                  </a:cubicBezTo>
                  <a:cubicBezTo>
                    <a:pt x="312" y="60"/>
                    <a:pt x="316" y="76"/>
                    <a:pt x="309" y="89"/>
                  </a:cubicBezTo>
                  <a:cubicBezTo>
                    <a:pt x="298" y="105"/>
                    <a:pt x="298" y="105"/>
                    <a:pt x="298" y="105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89" y="16"/>
                  </a:lnTo>
                  <a:close/>
                  <a:moveTo>
                    <a:pt x="164" y="58"/>
                  </a:moveTo>
                  <a:cubicBezTo>
                    <a:pt x="147" y="85"/>
                    <a:pt x="147" y="85"/>
                    <a:pt x="147" y="85"/>
                  </a:cubicBezTo>
                  <a:cubicBezTo>
                    <a:pt x="266" y="157"/>
                    <a:pt x="266" y="157"/>
                    <a:pt x="266" y="157"/>
                  </a:cubicBezTo>
                  <a:cubicBezTo>
                    <a:pt x="283" y="130"/>
                    <a:pt x="283" y="130"/>
                    <a:pt x="283" y="130"/>
                  </a:cubicBezTo>
                  <a:lnTo>
                    <a:pt x="164" y="58"/>
                  </a:lnTo>
                  <a:close/>
                  <a:moveTo>
                    <a:pt x="2" y="446"/>
                  </a:moveTo>
                  <a:cubicBezTo>
                    <a:pt x="13" y="354"/>
                    <a:pt x="13" y="354"/>
                    <a:pt x="13" y="354"/>
                  </a:cubicBezTo>
                  <a:cubicBezTo>
                    <a:pt x="90" y="401"/>
                    <a:pt x="90" y="401"/>
                    <a:pt x="90" y="401"/>
                  </a:cubicBezTo>
                  <a:cubicBezTo>
                    <a:pt x="13" y="453"/>
                    <a:pt x="13" y="453"/>
                    <a:pt x="13" y="453"/>
                  </a:cubicBezTo>
                  <a:cubicBezTo>
                    <a:pt x="5" y="459"/>
                    <a:pt x="0" y="456"/>
                    <a:pt x="2" y="446"/>
                  </a:cubicBezTo>
                  <a:close/>
                  <a:moveTo>
                    <a:pt x="20" y="296"/>
                  </a:moveTo>
                  <a:cubicBezTo>
                    <a:pt x="133" y="109"/>
                    <a:pt x="133" y="109"/>
                    <a:pt x="133" y="109"/>
                  </a:cubicBezTo>
                  <a:cubicBezTo>
                    <a:pt x="172" y="133"/>
                    <a:pt x="172" y="133"/>
                    <a:pt x="172" y="133"/>
                  </a:cubicBezTo>
                  <a:cubicBezTo>
                    <a:pt x="59" y="320"/>
                    <a:pt x="59" y="320"/>
                    <a:pt x="59" y="320"/>
                  </a:cubicBezTo>
                  <a:lnTo>
                    <a:pt x="20" y="296"/>
                  </a:lnTo>
                  <a:close/>
                  <a:moveTo>
                    <a:pt x="99" y="344"/>
                  </a:moveTo>
                  <a:cubicBezTo>
                    <a:pt x="212" y="158"/>
                    <a:pt x="212" y="158"/>
                    <a:pt x="212" y="158"/>
                  </a:cubicBezTo>
                  <a:cubicBezTo>
                    <a:pt x="252" y="182"/>
                    <a:pt x="252" y="182"/>
                    <a:pt x="252" y="182"/>
                  </a:cubicBezTo>
                  <a:cubicBezTo>
                    <a:pt x="139" y="368"/>
                    <a:pt x="139" y="368"/>
                    <a:pt x="139" y="368"/>
                  </a:cubicBezTo>
                  <a:lnTo>
                    <a:pt x="99" y="344"/>
                  </a:lnTo>
                  <a:close/>
                  <a:moveTo>
                    <a:pt x="95" y="446"/>
                  </a:moveTo>
                  <a:cubicBezTo>
                    <a:pt x="301" y="446"/>
                    <a:pt x="301" y="446"/>
                    <a:pt x="301" y="446"/>
                  </a:cubicBezTo>
                  <a:cubicBezTo>
                    <a:pt x="307" y="446"/>
                    <a:pt x="311" y="450"/>
                    <a:pt x="311" y="456"/>
                  </a:cubicBezTo>
                  <a:cubicBezTo>
                    <a:pt x="311" y="462"/>
                    <a:pt x="307" y="467"/>
                    <a:pt x="301" y="467"/>
                  </a:cubicBezTo>
                  <a:cubicBezTo>
                    <a:pt x="95" y="467"/>
                    <a:pt x="95" y="467"/>
                    <a:pt x="95" y="467"/>
                  </a:cubicBezTo>
                  <a:cubicBezTo>
                    <a:pt x="89" y="467"/>
                    <a:pt x="84" y="462"/>
                    <a:pt x="84" y="456"/>
                  </a:cubicBezTo>
                  <a:cubicBezTo>
                    <a:pt x="84" y="450"/>
                    <a:pt x="89" y="446"/>
                    <a:pt x="95" y="446"/>
                  </a:cubicBezTo>
                  <a:close/>
                </a:path>
              </a:pathLst>
            </a:custGeom>
            <a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solidFill>
                <a:srgbClr val="C40001"/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sz="1013">
                <a:solidFill>
                  <a:schemeClr val="bg1"/>
                </a:solidFill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482680" y="600075"/>
              <a:ext cx="10556795" cy="0"/>
            </a:xfrm>
            <a:prstGeom prst="line">
              <a:avLst/>
            </a:prstGeom>
            <a:ln w="28575">
              <a:solidFill>
                <a:srgbClr val="C400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478630" y="82154"/>
            <a:ext cx="47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blipFill>
                  <a:blip r:embed="rId3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Shapiro- Wilk Normality Test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E2D9E8F-36F9-4EFB-A7F2-505C6C783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338605"/>
              </p:ext>
            </p:extLst>
          </p:nvPr>
        </p:nvGraphicFramePr>
        <p:xfrm>
          <a:off x="256809" y="1154536"/>
          <a:ext cx="8127999" cy="1417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85819912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8093164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71520375"/>
                    </a:ext>
                  </a:extLst>
                </a:gridCol>
              </a:tblGrid>
              <a:tr h="304694"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>
                    <a:solidFill>
                      <a:srgbClr val="AC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>
                    <a:solidFill>
                      <a:srgbClr val="AC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Significant</a:t>
                      </a:r>
                    </a:p>
                  </a:txBody>
                  <a:tcPr>
                    <a:solidFill>
                      <a:srgbClr val="AC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917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Toronto</a:t>
                      </a:r>
                    </a:p>
                  </a:txBody>
                  <a:tcPr>
                    <a:solidFill>
                      <a:srgbClr val="F4CE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0.586</a:t>
                      </a:r>
                    </a:p>
                  </a:txBody>
                  <a:tcPr>
                    <a:solidFill>
                      <a:srgbClr val="F4CE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rgbClr val="F4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861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London</a:t>
                      </a:r>
                    </a:p>
                  </a:txBody>
                  <a:tcPr>
                    <a:solidFill>
                      <a:srgbClr val="FBEF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0.079</a:t>
                      </a:r>
                    </a:p>
                  </a:txBody>
                  <a:tcPr>
                    <a:solidFill>
                      <a:srgbClr val="FBEF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rgbClr val="FB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223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Vancouver</a:t>
                      </a:r>
                    </a:p>
                  </a:txBody>
                  <a:tcPr>
                    <a:solidFill>
                      <a:srgbClr val="F4CE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0.003</a:t>
                      </a:r>
                    </a:p>
                  </a:txBody>
                  <a:tcPr>
                    <a:solidFill>
                      <a:srgbClr val="F4CE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rgbClr val="F4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229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6FEBA188-B913-4237-96EE-4FE56439658B}"/>
              </a:ext>
            </a:extLst>
          </p:cNvPr>
          <p:cNvSpPr/>
          <p:nvPr/>
        </p:nvSpPr>
        <p:spPr>
          <a:xfrm>
            <a:off x="236370" y="2672398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>
                <a:solidFill>
                  <a:srgbClr val="AC0000"/>
                </a:solidFill>
              </a:rPr>
              <a:t>Table: Shapiro- Wilk Test Results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7A84C07-A342-450A-A43D-E96A8A86DE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049" y="3123824"/>
            <a:ext cx="1694759" cy="156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1553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airplan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3585" y="110728"/>
            <a:ext cx="8176022" cy="346472"/>
            <a:chOff x="138112" y="147638"/>
            <a:chExt cx="10901363" cy="461962"/>
          </a:xfrm>
        </p:grpSpPr>
        <p:sp>
          <p:nvSpPr>
            <p:cNvPr id="5" name="Freeform 5"/>
            <p:cNvSpPr>
              <a:spLocks noEditPoints="1"/>
            </p:cNvSpPr>
            <p:nvPr/>
          </p:nvSpPr>
          <p:spPr bwMode="auto">
            <a:xfrm>
              <a:off x="138112" y="147638"/>
              <a:ext cx="354093" cy="461962"/>
            </a:xfrm>
            <a:custGeom>
              <a:avLst/>
              <a:gdLst>
                <a:gd name="T0" fmla="*/ 189 w 316"/>
                <a:gd name="T1" fmla="*/ 16 h 467"/>
                <a:gd name="T2" fmla="*/ 225 w 316"/>
                <a:gd name="T3" fmla="*/ 7 h 467"/>
                <a:gd name="T4" fmla="*/ 300 w 316"/>
                <a:gd name="T5" fmla="*/ 52 h 467"/>
                <a:gd name="T6" fmla="*/ 309 w 316"/>
                <a:gd name="T7" fmla="*/ 89 h 467"/>
                <a:gd name="T8" fmla="*/ 298 w 316"/>
                <a:gd name="T9" fmla="*/ 105 h 467"/>
                <a:gd name="T10" fmla="*/ 179 w 316"/>
                <a:gd name="T11" fmla="*/ 33 h 467"/>
                <a:gd name="T12" fmla="*/ 189 w 316"/>
                <a:gd name="T13" fmla="*/ 16 h 467"/>
                <a:gd name="T14" fmla="*/ 164 w 316"/>
                <a:gd name="T15" fmla="*/ 58 h 467"/>
                <a:gd name="T16" fmla="*/ 147 w 316"/>
                <a:gd name="T17" fmla="*/ 85 h 467"/>
                <a:gd name="T18" fmla="*/ 266 w 316"/>
                <a:gd name="T19" fmla="*/ 157 h 467"/>
                <a:gd name="T20" fmla="*/ 283 w 316"/>
                <a:gd name="T21" fmla="*/ 130 h 467"/>
                <a:gd name="T22" fmla="*/ 164 w 316"/>
                <a:gd name="T23" fmla="*/ 58 h 467"/>
                <a:gd name="T24" fmla="*/ 2 w 316"/>
                <a:gd name="T25" fmla="*/ 446 h 467"/>
                <a:gd name="T26" fmla="*/ 13 w 316"/>
                <a:gd name="T27" fmla="*/ 354 h 467"/>
                <a:gd name="T28" fmla="*/ 90 w 316"/>
                <a:gd name="T29" fmla="*/ 401 h 467"/>
                <a:gd name="T30" fmla="*/ 13 w 316"/>
                <a:gd name="T31" fmla="*/ 453 h 467"/>
                <a:gd name="T32" fmla="*/ 2 w 316"/>
                <a:gd name="T33" fmla="*/ 446 h 467"/>
                <a:gd name="T34" fmla="*/ 20 w 316"/>
                <a:gd name="T35" fmla="*/ 296 h 467"/>
                <a:gd name="T36" fmla="*/ 133 w 316"/>
                <a:gd name="T37" fmla="*/ 109 h 467"/>
                <a:gd name="T38" fmla="*/ 172 w 316"/>
                <a:gd name="T39" fmla="*/ 133 h 467"/>
                <a:gd name="T40" fmla="*/ 59 w 316"/>
                <a:gd name="T41" fmla="*/ 320 h 467"/>
                <a:gd name="T42" fmla="*/ 20 w 316"/>
                <a:gd name="T43" fmla="*/ 296 h 467"/>
                <a:gd name="T44" fmla="*/ 99 w 316"/>
                <a:gd name="T45" fmla="*/ 344 h 467"/>
                <a:gd name="T46" fmla="*/ 212 w 316"/>
                <a:gd name="T47" fmla="*/ 158 h 467"/>
                <a:gd name="T48" fmla="*/ 252 w 316"/>
                <a:gd name="T49" fmla="*/ 182 h 467"/>
                <a:gd name="T50" fmla="*/ 139 w 316"/>
                <a:gd name="T51" fmla="*/ 368 h 467"/>
                <a:gd name="T52" fmla="*/ 99 w 316"/>
                <a:gd name="T53" fmla="*/ 344 h 467"/>
                <a:gd name="T54" fmla="*/ 95 w 316"/>
                <a:gd name="T55" fmla="*/ 446 h 467"/>
                <a:gd name="T56" fmla="*/ 301 w 316"/>
                <a:gd name="T57" fmla="*/ 446 h 467"/>
                <a:gd name="T58" fmla="*/ 311 w 316"/>
                <a:gd name="T59" fmla="*/ 456 h 467"/>
                <a:gd name="T60" fmla="*/ 301 w 316"/>
                <a:gd name="T61" fmla="*/ 467 h 467"/>
                <a:gd name="T62" fmla="*/ 95 w 316"/>
                <a:gd name="T63" fmla="*/ 467 h 467"/>
                <a:gd name="T64" fmla="*/ 84 w 316"/>
                <a:gd name="T65" fmla="*/ 456 h 467"/>
                <a:gd name="T66" fmla="*/ 95 w 316"/>
                <a:gd name="T67" fmla="*/ 446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6" h="467">
                  <a:moveTo>
                    <a:pt x="189" y="16"/>
                  </a:moveTo>
                  <a:cubicBezTo>
                    <a:pt x="197" y="4"/>
                    <a:pt x="213" y="0"/>
                    <a:pt x="225" y="7"/>
                  </a:cubicBezTo>
                  <a:cubicBezTo>
                    <a:pt x="300" y="52"/>
                    <a:pt x="300" y="52"/>
                    <a:pt x="300" y="52"/>
                  </a:cubicBezTo>
                  <a:cubicBezTo>
                    <a:pt x="312" y="60"/>
                    <a:pt x="316" y="76"/>
                    <a:pt x="309" y="89"/>
                  </a:cubicBezTo>
                  <a:cubicBezTo>
                    <a:pt x="298" y="105"/>
                    <a:pt x="298" y="105"/>
                    <a:pt x="298" y="105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89" y="16"/>
                  </a:lnTo>
                  <a:close/>
                  <a:moveTo>
                    <a:pt x="164" y="58"/>
                  </a:moveTo>
                  <a:cubicBezTo>
                    <a:pt x="147" y="85"/>
                    <a:pt x="147" y="85"/>
                    <a:pt x="147" y="85"/>
                  </a:cubicBezTo>
                  <a:cubicBezTo>
                    <a:pt x="266" y="157"/>
                    <a:pt x="266" y="157"/>
                    <a:pt x="266" y="157"/>
                  </a:cubicBezTo>
                  <a:cubicBezTo>
                    <a:pt x="283" y="130"/>
                    <a:pt x="283" y="130"/>
                    <a:pt x="283" y="130"/>
                  </a:cubicBezTo>
                  <a:lnTo>
                    <a:pt x="164" y="58"/>
                  </a:lnTo>
                  <a:close/>
                  <a:moveTo>
                    <a:pt x="2" y="446"/>
                  </a:moveTo>
                  <a:cubicBezTo>
                    <a:pt x="13" y="354"/>
                    <a:pt x="13" y="354"/>
                    <a:pt x="13" y="354"/>
                  </a:cubicBezTo>
                  <a:cubicBezTo>
                    <a:pt x="90" y="401"/>
                    <a:pt x="90" y="401"/>
                    <a:pt x="90" y="401"/>
                  </a:cubicBezTo>
                  <a:cubicBezTo>
                    <a:pt x="13" y="453"/>
                    <a:pt x="13" y="453"/>
                    <a:pt x="13" y="453"/>
                  </a:cubicBezTo>
                  <a:cubicBezTo>
                    <a:pt x="5" y="459"/>
                    <a:pt x="0" y="456"/>
                    <a:pt x="2" y="446"/>
                  </a:cubicBezTo>
                  <a:close/>
                  <a:moveTo>
                    <a:pt x="20" y="296"/>
                  </a:moveTo>
                  <a:cubicBezTo>
                    <a:pt x="133" y="109"/>
                    <a:pt x="133" y="109"/>
                    <a:pt x="133" y="109"/>
                  </a:cubicBezTo>
                  <a:cubicBezTo>
                    <a:pt x="172" y="133"/>
                    <a:pt x="172" y="133"/>
                    <a:pt x="172" y="133"/>
                  </a:cubicBezTo>
                  <a:cubicBezTo>
                    <a:pt x="59" y="320"/>
                    <a:pt x="59" y="320"/>
                    <a:pt x="59" y="320"/>
                  </a:cubicBezTo>
                  <a:lnTo>
                    <a:pt x="20" y="296"/>
                  </a:lnTo>
                  <a:close/>
                  <a:moveTo>
                    <a:pt x="99" y="344"/>
                  </a:moveTo>
                  <a:cubicBezTo>
                    <a:pt x="212" y="158"/>
                    <a:pt x="212" y="158"/>
                    <a:pt x="212" y="158"/>
                  </a:cubicBezTo>
                  <a:cubicBezTo>
                    <a:pt x="252" y="182"/>
                    <a:pt x="252" y="182"/>
                    <a:pt x="252" y="182"/>
                  </a:cubicBezTo>
                  <a:cubicBezTo>
                    <a:pt x="139" y="368"/>
                    <a:pt x="139" y="368"/>
                    <a:pt x="139" y="368"/>
                  </a:cubicBezTo>
                  <a:lnTo>
                    <a:pt x="99" y="344"/>
                  </a:lnTo>
                  <a:close/>
                  <a:moveTo>
                    <a:pt x="95" y="446"/>
                  </a:moveTo>
                  <a:cubicBezTo>
                    <a:pt x="301" y="446"/>
                    <a:pt x="301" y="446"/>
                    <a:pt x="301" y="446"/>
                  </a:cubicBezTo>
                  <a:cubicBezTo>
                    <a:pt x="307" y="446"/>
                    <a:pt x="311" y="450"/>
                    <a:pt x="311" y="456"/>
                  </a:cubicBezTo>
                  <a:cubicBezTo>
                    <a:pt x="311" y="462"/>
                    <a:pt x="307" y="467"/>
                    <a:pt x="301" y="467"/>
                  </a:cubicBezTo>
                  <a:cubicBezTo>
                    <a:pt x="95" y="467"/>
                    <a:pt x="95" y="467"/>
                    <a:pt x="95" y="467"/>
                  </a:cubicBezTo>
                  <a:cubicBezTo>
                    <a:pt x="89" y="467"/>
                    <a:pt x="84" y="462"/>
                    <a:pt x="84" y="456"/>
                  </a:cubicBezTo>
                  <a:cubicBezTo>
                    <a:pt x="84" y="450"/>
                    <a:pt x="89" y="446"/>
                    <a:pt x="95" y="446"/>
                  </a:cubicBezTo>
                  <a:close/>
                </a:path>
              </a:pathLst>
            </a:custGeom>
            <a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solidFill>
                <a:srgbClr val="C40001"/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sz="1013">
                <a:solidFill>
                  <a:schemeClr val="bg1"/>
                </a:solidFill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482680" y="600075"/>
              <a:ext cx="10556795" cy="0"/>
            </a:xfrm>
            <a:prstGeom prst="line">
              <a:avLst/>
            </a:prstGeom>
            <a:ln w="28575">
              <a:solidFill>
                <a:srgbClr val="C400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478629" y="82154"/>
            <a:ext cx="682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blipFill>
                  <a:blip r:embed="rId3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Probability-Probability Plots &amp; Quantile-Quantile Plots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7801EAE-FF00-4C88-8802-DECEE56FF0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502" y="2863085"/>
            <a:ext cx="3134553" cy="228041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DA3C553-3460-4D4E-831D-341515B6BB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503" y="501770"/>
            <a:ext cx="3134553" cy="236274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C9CF1D5-B6B3-4863-B66F-B854E57E5A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056" y="2863085"/>
            <a:ext cx="2929944" cy="228041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33626F1-EB8F-4086-89EB-B2B69F1E4A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056" y="500341"/>
            <a:ext cx="2929944" cy="236274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B6815AA-5862-43C5-A1E8-5EECD30C4D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863085"/>
            <a:ext cx="3079503" cy="228041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5CBF10E-0A9D-4423-95CB-F802BAAC338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01770"/>
            <a:ext cx="3079504" cy="236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7997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airplan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3585" y="110728"/>
            <a:ext cx="8176022" cy="346472"/>
            <a:chOff x="138112" y="147638"/>
            <a:chExt cx="10901363" cy="461962"/>
          </a:xfrm>
        </p:grpSpPr>
        <p:sp>
          <p:nvSpPr>
            <p:cNvPr id="5" name="Freeform 5"/>
            <p:cNvSpPr>
              <a:spLocks noEditPoints="1"/>
            </p:cNvSpPr>
            <p:nvPr/>
          </p:nvSpPr>
          <p:spPr bwMode="auto">
            <a:xfrm>
              <a:off x="138112" y="147638"/>
              <a:ext cx="354093" cy="461962"/>
            </a:xfrm>
            <a:custGeom>
              <a:avLst/>
              <a:gdLst>
                <a:gd name="T0" fmla="*/ 189 w 316"/>
                <a:gd name="T1" fmla="*/ 16 h 467"/>
                <a:gd name="T2" fmla="*/ 225 w 316"/>
                <a:gd name="T3" fmla="*/ 7 h 467"/>
                <a:gd name="T4" fmla="*/ 300 w 316"/>
                <a:gd name="T5" fmla="*/ 52 h 467"/>
                <a:gd name="T6" fmla="*/ 309 w 316"/>
                <a:gd name="T7" fmla="*/ 89 h 467"/>
                <a:gd name="T8" fmla="*/ 298 w 316"/>
                <a:gd name="T9" fmla="*/ 105 h 467"/>
                <a:gd name="T10" fmla="*/ 179 w 316"/>
                <a:gd name="T11" fmla="*/ 33 h 467"/>
                <a:gd name="T12" fmla="*/ 189 w 316"/>
                <a:gd name="T13" fmla="*/ 16 h 467"/>
                <a:gd name="T14" fmla="*/ 164 w 316"/>
                <a:gd name="T15" fmla="*/ 58 h 467"/>
                <a:gd name="T16" fmla="*/ 147 w 316"/>
                <a:gd name="T17" fmla="*/ 85 h 467"/>
                <a:gd name="T18" fmla="*/ 266 w 316"/>
                <a:gd name="T19" fmla="*/ 157 h 467"/>
                <a:gd name="T20" fmla="*/ 283 w 316"/>
                <a:gd name="T21" fmla="*/ 130 h 467"/>
                <a:gd name="T22" fmla="*/ 164 w 316"/>
                <a:gd name="T23" fmla="*/ 58 h 467"/>
                <a:gd name="T24" fmla="*/ 2 w 316"/>
                <a:gd name="T25" fmla="*/ 446 h 467"/>
                <a:gd name="T26" fmla="*/ 13 w 316"/>
                <a:gd name="T27" fmla="*/ 354 h 467"/>
                <a:gd name="T28" fmla="*/ 90 w 316"/>
                <a:gd name="T29" fmla="*/ 401 h 467"/>
                <a:gd name="T30" fmla="*/ 13 w 316"/>
                <a:gd name="T31" fmla="*/ 453 h 467"/>
                <a:gd name="T32" fmla="*/ 2 w 316"/>
                <a:gd name="T33" fmla="*/ 446 h 467"/>
                <a:gd name="T34" fmla="*/ 20 w 316"/>
                <a:gd name="T35" fmla="*/ 296 h 467"/>
                <a:gd name="T36" fmla="*/ 133 w 316"/>
                <a:gd name="T37" fmla="*/ 109 h 467"/>
                <a:gd name="T38" fmla="*/ 172 w 316"/>
                <a:gd name="T39" fmla="*/ 133 h 467"/>
                <a:gd name="T40" fmla="*/ 59 w 316"/>
                <a:gd name="T41" fmla="*/ 320 h 467"/>
                <a:gd name="T42" fmla="*/ 20 w 316"/>
                <a:gd name="T43" fmla="*/ 296 h 467"/>
                <a:gd name="T44" fmla="*/ 99 w 316"/>
                <a:gd name="T45" fmla="*/ 344 h 467"/>
                <a:gd name="T46" fmla="*/ 212 w 316"/>
                <a:gd name="T47" fmla="*/ 158 h 467"/>
                <a:gd name="T48" fmla="*/ 252 w 316"/>
                <a:gd name="T49" fmla="*/ 182 h 467"/>
                <a:gd name="T50" fmla="*/ 139 w 316"/>
                <a:gd name="T51" fmla="*/ 368 h 467"/>
                <a:gd name="T52" fmla="*/ 99 w 316"/>
                <a:gd name="T53" fmla="*/ 344 h 467"/>
                <a:gd name="T54" fmla="*/ 95 w 316"/>
                <a:gd name="T55" fmla="*/ 446 h 467"/>
                <a:gd name="T56" fmla="*/ 301 w 316"/>
                <a:gd name="T57" fmla="*/ 446 h 467"/>
                <a:gd name="T58" fmla="*/ 311 w 316"/>
                <a:gd name="T59" fmla="*/ 456 h 467"/>
                <a:gd name="T60" fmla="*/ 301 w 316"/>
                <a:gd name="T61" fmla="*/ 467 h 467"/>
                <a:gd name="T62" fmla="*/ 95 w 316"/>
                <a:gd name="T63" fmla="*/ 467 h 467"/>
                <a:gd name="T64" fmla="*/ 84 w 316"/>
                <a:gd name="T65" fmla="*/ 456 h 467"/>
                <a:gd name="T66" fmla="*/ 95 w 316"/>
                <a:gd name="T67" fmla="*/ 446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6" h="467">
                  <a:moveTo>
                    <a:pt x="189" y="16"/>
                  </a:moveTo>
                  <a:cubicBezTo>
                    <a:pt x="197" y="4"/>
                    <a:pt x="213" y="0"/>
                    <a:pt x="225" y="7"/>
                  </a:cubicBezTo>
                  <a:cubicBezTo>
                    <a:pt x="300" y="52"/>
                    <a:pt x="300" y="52"/>
                    <a:pt x="300" y="52"/>
                  </a:cubicBezTo>
                  <a:cubicBezTo>
                    <a:pt x="312" y="60"/>
                    <a:pt x="316" y="76"/>
                    <a:pt x="309" y="89"/>
                  </a:cubicBezTo>
                  <a:cubicBezTo>
                    <a:pt x="298" y="105"/>
                    <a:pt x="298" y="105"/>
                    <a:pt x="298" y="105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89" y="16"/>
                  </a:lnTo>
                  <a:close/>
                  <a:moveTo>
                    <a:pt x="164" y="58"/>
                  </a:moveTo>
                  <a:cubicBezTo>
                    <a:pt x="147" y="85"/>
                    <a:pt x="147" y="85"/>
                    <a:pt x="147" y="85"/>
                  </a:cubicBezTo>
                  <a:cubicBezTo>
                    <a:pt x="266" y="157"/>
                    <a:pt x="266" y="157"/>
                    <a:pt x="266" y="157"/>
                  </a:cubicBezTo>
                  <a:cubicBezTo>
                    <a:pt x="283" y="130"/>
                    <a:pt x="283" y="130"/>
                    <a:pt x="283" y="130"/>
                  </a:cubicBezTo>
                  <a:lnTo>
                    <a:pt x="164" y="58"/>
                  </a:lnTo>
                  <a:close/>
                  <a:moveTo>
                    <a:pt x="2" y="446"/>
                  </a:moveTo>
                  <a:cubicBezTo>
                    <a:pt x="13" y="354"/>
                    <a:pt x="13" y="354"/>
                    <a:pt x="13" y="354"/>
                  </a:cubicBezTo>
                  <a:cubicBezTo>
                    <a:pt x="90" y="401"/>
                    <a:pt x="90" y="401"/>
                    <a:pt x="90" y="401"/>
                  </a:cubicBezTo>
                  <a:cubicBezTo>
                    <a:pt x="13" y="453"/>
                    <a:pt x="13" y="453"/>
                    <a:pt x="13" y="453"/>
                  </a:cubicBezTo>
                  <a:cubicBezTo>
                    <a:pt x="5" y="459"/>
                    <a:pt x="0" y="456"/>
                    <a:pt x="2" y="446"/>
                  </a:cubicBezTo>
                  <a:close/>
                  <a:moveTo>
                    <a:pt x="20" y="296"/>
                  </a:moveTo>
                  <a:cubicBezTo>
                    <a:pt x="133" y="109"/>
                    <a:pt x="133" y="109"/>
                    <a:pt x="133" y="109"/>
                  </a:cubicBezTo>
                  <a:cubicBezTo>
                    <a:pt x="172" y="133"/>
                    <a:pt x="172" y="133"/>
                    <a:pt x="172" y="133"/>
                  </a:cubicBezTo>
                  <a:cubicBezTo>
                    <a:pt x="59" y="320"/>
                    <a:pt x="59" y="320"/>
                    <a:pt x="59" y="320"/>
                  </a:cubicBezTo>
                  <a:lnTo>
                    <a:pt x="20" y="296"/>
                  </a:lnTo>
                  <a:close/>
                  <a:moveTo>
                    <a:pt x="99" y="344"/>
                  </a:moveTo>
                  <a:cubicBezTo>
                    <a:pt x="212" y="158"/>
                    <a:pt x="212" y="158"/>
                    <a:pt x="212" y="158"/>
                  </a:cubicBezTo>
                  <a:cubicBezTo>
                    <a:pt x="252" y="182"/>
                    <a:pt x="252" y="182"/>
                    <a:pt x="252" y="182"/>
                  </a:cubicBezTo>
                  <a:cubicBezTo>
                    <a:pt x="139" y="368"/>
                    <a:pt x="139" y="368"/>
                    <a:pt x="139" y="368"/>
                  </a:cubicBezTo>
                  <a:lnTo>
                    <a:pt x="99" y="344"/>
                  </a:lnTo>
                  <a:close/>
                  <a:moveTo>
                    <a:pt x="95" y="446"/>
                  </a:moveTo>
                  <a:cubicBezTo>
                    <a:pt x="301" y="446"/>
                    <a:pt x="301" y="446"/>
                    <a:pt x="301" y="446"/>
                  </a:cubicBezTo>
                  <a:cubicBezTo>
                    <a:pt x="307" y="446"/>
                    <a:pt x="311" y="450"/>
                    <a:pt x="311" y="456"/>
                  </a:cubicBezTo>
                  <a:cubicBezTo>
                    <a:pt x="311" y="462"/>
                    <a:pt x="307" y="467"/>
                    <a:pt x="301" y="467"/>
                  </a:cubicBezTo>
                  <a:cubicBezTo>
                    <a:pt x="95" y="467"/>
                    <a:pt x="95" y="467"/>
                    <a:pt x="95" y="467"/>
                  </a:cubicBezTo>
                  <a:cubicBezTo>
                    <a:pt x="89" y="467"/>
                    <a:pt x="84" y="462"/>
                    <a:pt x="84" y="456"/>
                  </a:cubicBezTo>
                  <a:cubicBezTo>
                    <a:pt x="84" y="450"/>
                    <a:pt x="89" y="446"/>
                    <a:pt x="95" y="446"/>
                  </a:cubicBezTo>
                  <a:close/>
                </a:path>
              </a:pathLst>
            </a:custGeom>
            <a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solidFill>
                <a:srgbClr val="C40001"/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sz="1013">
                <a:solidFill>
                  <a:schemeClr val="bg1"/>
                </a:solidFill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482680" y="600075"/>
              <a:ext cx="10556795" cy="0"/>
            </a:xfrm>
            <a:prstGeom prst="line">
              <a:avLst/>
            </a:prstGeom>
            <a:ln w="28575">
              <a:solidFill>
                <a:srgbClr val="C400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478630" y="82154"/>
            <a:ext cx="47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1800" b="1" dirty="0">
                <a:blipFill>
                  <a:blip r:embed="rId3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What Are The Refund Probabilities?</a:t>
            </a:r>
            <a:endParaRPr lang="zh-CN" altLang="en-US" sz="1800" b="1" dirty="0">
              <a:blipFill>
                <a:blip r:embed="rId3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7BB7F178-6D1A-46D7-814B-BD5280C354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868708"/>
                  </p:ext>
                </p:extLst>
              </p:nvPr>
            </p:nvGraphicFramePr>
            <p:xfrm>
              <a:off x="589359" y="853053"/>
              <a:ext cx="7965281" cy="3840391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03539">
                      <a:extLst>
                        <a:ext uri="{9D8B030D-6E8A-4147-A177-3AD203B41FA5}">
                          <a16:colId xmlns:a16="http://schemas.microsoft.com/office/drawing/2014/main" val="3402291730"/>
                        </a:ext>
                      </a:extLst>
                    </a:gridCol>
                    <a:gridCol w="855154">
                      <a:extLst>
                        <a:ext uri="{9D8B030D-6E8A-4147-A177-3AD203B41FA5}">
                          <a16:colId xmlns:a16="http://schemas.microsoft.com/office/drawing/2014/main" val="3054651384"/>
                        </a:ext>
                      </a:extLst>
                    </a:gridCol>
                    <a:gridCol w="962305">
                      <a:extLst>
                        <a:ext uri="{9D8B030D-6E8A-4147-A177-3AD203B41FA5}">
                          <a16:colId xmlns:a16="http://schemas.microsoft.com/office/drawing/2014/main" val="2680146752"/>
                        </a:ext>
                      </a:extLst>
                    </a:gridCol>
                    <a:gridCol w="845294">
                      <a:extLst>
                        <a:ext uri="{9D8B030D-6E8A-4147-A177-3AD203B41FA5}">
                          <a16:colId xmlns:a16="http://schemas.microsoft.com/office/drawing/2014/main" val="2425514241"/>
                        </a:ext>
                      </a:extLst>
                    </a:gridCol>
                    <a:gridCol w="1194372">
                      <a:extLst>
                        <a:ext uri="{9D8B030D-6E8A-4147-A177-3AD203B41FA5}">
                          <a16:colId xmlns:a16="http://schemas.microsoft.com/office/drawing/2014/main" val="251172525"/>
                        </a:ext>
                      </a:extLst>
                    </a:gridCol>
                    <a:gridCol w="1231698">
                      <a:extLst>
                        <a:ext uri="{9D8B030D-6E8A-4147-A177-3AD203B41FA5}">
                          <a16:colId xmlns:a16="http://schemas.microsoft.com/office/drawing/2014/main" val="1342791345"/>
                        </a:ext>
                      </a:extLst>
                    </a:gridCol>
                    <a:gridCol w="887891">
                      <a:extLst>
                        <a:ext uri="{9D8B030D-6E8A-4147-A177-3AD203B41FA5}">
                          <a16:colId xmlns:a16="http://schemas.microsoft.com/office/drawing/2014/main" val="1684925713"/>
                        </a:ext>
                      </a:extLst>
                    </a:gridCol>
                    <a:gridCol w="1085028">
                      <a:extLst>
                        <a:ext uri="{9D8B030D-6E8A-4147-A177-3AD203B41FA5}">
                          <a16:colId xmlns:a16="http://schemas.microsoft.com/office/drawing/2014/main" val="3172730783"/>
                        </a:ext>
                      </a:extLst>
                    </a:gridCol>
                  </a:tblGrid>
                  <a:tr h="951493"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MY" sz="1400" dirty="0"/>
                            <a:t>City</a:t>
                          </a:r>
                        </a:p>
                      </a:txBody>
                      <a:tcPr marL="121920" marR="121920" marT="60961" marB="60961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30D2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MY" sz="1400" dirty="0"/>
                            <a:t>Sample Mean (cm)</a:t>
                          </a:r>
                        </a:p>
                      </a:txBody>
                      <a:tcPr marL="121920" marR="121920" marT="60961" marB="60961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30D2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MY" sz="1400" dirty="0"/>
                            <a:t>Sample Standard Deviation (cm)</a:t>
                          </a:r>
                        </a:p>
                      </a:txBody>
                      <a:tcPr marL="121920" marR="121920" marT="60961" marB="60961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30D2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MY" sz="1400" dirty="0"/>
                            <a:t>Official Mean (cm)*</a:t>
                          </a:r>
                        </a:p>
                      </a:txBody>
                      <a:tcPr marL="121920" marR="121920" marT="60961" marB="60961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30D2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MY" sz="1400" dirty="0"/>
                            <a:t>Percentage of Average Snowfall</a:t>
                          </a:r>
                        </a:p>
                      </a:txBody>
                      <a:tcPr marL="121920" marR="121920" marT="60961" marB="60961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30D2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MY" sz="1400" dirty="0"/>
                            <a:t>Threshold for the Refund Level</a:t>
                          </a:r>
                        </a:p>
                      </a:txBody>
                      <a:tcPr marL="121920" marR="121920" marT="60961" marB="60961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30D2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MY" sz="1400" dirty="0"/>
                            <a:t>Z-Score**</a:t>
                          </a:r>
                        </a:p>
                      </a:txBody>
                      <a:tcPr marL="121920" marR="121920" marT="60961" marB="60961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30D2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MY" sz="1400" dirty="0"/>
                            <a:t>Refund Probability</a:t>
                          </a:r>
                        </a:p>
                      </a:txBody>
                      <a:tcPr marL="121920" marR="121920" marT="60961" marB="60961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30D2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8126669"/>
                      </a:ext>
                    </a:extLst>
                  </a:tr>
                  <a:tr h="705110"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MY" sz="1400" dirty="0"/>
                            <a:t>London</a:t>
                          </a:r>
                        </a:p>
                      </a:txBody>
                      <a:tcPr marL="121920" marR="121920" marT="60961" marB="60961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4CECE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MY" sz="1400" dirty="0"/>
                            <a:t>202.31</a:t>
                          </a:r>
                        </a:p>
                      </a:txBody>
                      <a:tcPr marL="121920" marR="121920" marT="60961" marB="60961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4CECE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MY" sz="1400" dirty="0"/>
                            <a:t>55.37</a:t>
                          </a:r>
                        </a:p>
                      </a:txBody>
                      <a:tcPr marL="121920" marR="121920" marT="60961" marB="60961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4CECE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MY" sz="1400" dirty="0"/>
                            <a:t>203.3</a:t>
                          </a:r>
                        </a:p>
                      </a:txBody>
                      <a:tcPr marL="121920" marR="121920" marT="60961" marB="60961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4CECE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MY" sz="1400" dirty="0"/>
                            <a:t>20% </a:t>
                          </a:r>
                        </a:p>
                        <a:p>
                          <a:pPr algn="ctr"/>
                          <a:r>
                            <a:rPr lang="en-MY" sz="1400" dirty="0"/>
                            <a:t>30%</a:t>
                          </a:r>
                        </a:p>
                        <a:p>
                          <a:pPr algn="ctr"/>
                          <a:r>
                            <a:rPr lang="en-MY" sz="1400" dirty="0"/>
                            <a:t>40%</a:t>
                          </a:r>
                        </a:p>
                      </a:txBody>
                      <a:tcPr marL="121920" marR="121920" marT="60961" marB="60961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4CECE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MY" sz="1400" dirty="0"/>
                            <a:t>40.66</a:t>
                          </a:r>
                        </a:p>
                        <a:p>
                          <a:pPr algn="ctr"/>
                          <a:r>
                            <a:rPr lang="en-MY" sz="1400" dirty="0"/>
                            <a:t>60.99</a:t>
                          </a:r>
                        </a:p>
                        <a:p>
                          <a:pPr algn="ctr"/>
                          <a:r>
                            <a:rPr lang="en-MY" sz="1400" dirty="0"/>
                            <a:t>81.32</a:t>
                          </a:r>
                        </a:p>
                      </a:txBody>
                      <a:tcPr marL="121920" marR="121920" marT="60961" marB="60961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4CECE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MY" sz="1400" b="0" dirty="0">
                              <a:solidFill>
                                <a:schemeClr val="tx1"/>
                              </a:solidFill>
                            </a:rPr>
                            <a:t>-2.92</a:t>
                          </a:r>
                        </a:p>
                        <a:p>
                          <a:pPr algn="ctr"/>
                          <a:r>
                            <a:rPr lang="en-MY" sz="1400" b="0" dirty="0">
                              <a:solidFill>
                                <a:schemeClr val="tx1"/>
                              </a:solidFill>
                            </a:rPr>
                            <a:t>-2.55</a:t>
                          </a:r>
                        </a:p>
                        <a:p>
                          <a:pPr algn="ctr"/>
                          <a:r>
                            <a:rPr lang="en-MY" sz="1400" b="0" dirty="0">
                              <a:solidFill>
                                <a:schemeClr val="tx1"/>
                              </a:solidFill>
                            </a:rPr>
                            <a:t>-2.19</a:t>
                          </a:r>
                        </a:p>
                      </a:txBody>
                      <a:tcPr marL="121920" marR="121920" marT="60961" marB="60961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4CECE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MY" sz="1400" dirty="0"/>
                            <a:t>0.18%</a:t>
                          </a:r>
                        </a:p>
                        <a:p>
                          <a:pPr algn="ctr"/>
                          <a:r>
                            <a:rPr lang="en-MY" sz="1400" dirty="0"/>
                            <a:t>0.53%</a:t>
                          </a:r>
                        </a:p>
                        <a:p>
                          <a:pPr algn="ctr"/>
                          <a:r>
                            <a:rPr lang="en-MY" sz="1400" b="1" dirty="0">
                              <a:solidFill>
                                <a:srgbClr val="FF0000"/>
                              </a:solidFill>
                            </a:rPr>
                            <a:t>1.44%</a:t>
                          </a:r>
                        </a:p>
                      </a:txBody>
                      <a:tcPr marL="121920" marR="121920" marT="60961" marB="60961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4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3489112"/>
                      </a:ext>
                    </a:extLst>
                  </a:tr>
                  <a:tr h="705110"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MY" sz="1400" dirty="0"/>
                            <a:t>Toronto</a:t>
                          </a:r>
                        </a:p>
                      </a:txBody>
                      <a:tcPr marL="121920" marR="121920" marT="60961" marB="60961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BEFE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MY" sz="1400" dirty="0"/>
                            <a:t>140.94</a:t>
                          </a:r>
                        </a:p>
                      </a:txBody>
                      <a:tcPr marL="121920" marR="121920" marT="60961" marB="60961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BEFE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MY" sz="1400" dirty="0"/>
                            <a:t>34.90</a:t>
                          </a:r>
                        </a:p>
                      </a:txBody>
                      <a:tcPr marL="121920" marR="121920" marT="60961" marB="60961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BEFE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MY" sz="1400" dirty="0"/>
                            <a:t>130.9</a:t>
                          </a:r>
                        </a:p>
                      </a:txBody>
                      <a:tcPr marL="121920" marR="121920" marT="60961" marB="60961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BEFE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MY" sz="1400" dirty="0"/>
                            <a:t>20%</a:t>
                          </a:r>
                        </a:p>
                        <a:p>
                          <a:pPr algn="ctr"/>
                          <a:r>
                            <a:rPr lang="en-MY" sz="1400" dirty="0"/>
                            <a:t>30%</a:t>
                          </a:r>
                        </a:p>
                        <a:p>
                          <a:pPr algn="ctr"/>
                          <a:r>
                            <a:rPr lang="en-MY" sz="1400" dirty="0"/>
                            <a:t>40%</a:t>
                          </a:r>
                        </a:p>
                      </a:txBody>
                      <a:tcPr marL="121920" marR="121920" marT="60961" marB="60961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BEFE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MY" sz="1400" dirty="0"/>
                            <a:t>26.18</a:t>
                          </a:r>
                        </a:p>
                        <a:p>
                          <a:pPr algn="ctr"/>
                          <a:r>
                            <a:rPr lang="en-MY" sz="1400" dirty="0"/>
                            <a:t>39.27</a:t>
                          </a:r>
                        </a:p>
                        <a:p>
                          <a:pPr algn="ctr"/>
                          <a:r>
                            <a:rPr lang="en-MY" sz="1400" dirty="0"/>
                            <a:t>52.36</a:t>
                          </a:r>
                        </a:p>
                      </a:txBody>
                      <a:tcPr marL="121920" marR="121920" marT="60961" marB="60961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BEFE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MY" sz="14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-3.29</a:t>
                          </a:r>
                        </a:p>
                        <a:p>
                          <a:pPr algn="ctr"/>
                          <a:r>
                            <a:rPr lang="en-MY" sz="14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-2.91</a:t>
                          </a:r>
                        </a:p>
                        <a:p>
                          <a:pPr algn="ctr"/>
                          <a:r>
                            <a:rPr lang="en-MY" sz="14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-2.54</a:t>
                          </a:r>
                        </a:p>
                      </a:txBody>
                      <a:tcPr marL="121920" marR="121920" marT="60961" marB="60961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BEFE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MY" sz="1400" dirty="0"/>
                            <a:t>0.05%</a:t>
                          </a:r>
                        </a:p>
                        <a:p>
                          <a:pPr algn="ctr"/>
                          <a:r>
                            <a:rPr lang="en-MY" sz="1400" dirty="0"/>
                            <a:t>0.18%</a:t>
                          </a:r>
                        </a:p>
                        <a:p>
                          <a:pPr algn="ctr"/>
                          <a:r>
                            <a:rPr lang="en-MY" sz="1400" b="1" dirty="0">
                              <a:solidFill>
                                <a:srgbClr val="FF0000"/>
                              </a:solidFill>
                            </a:rPr>
                            <a:t>0.56%</a:t>
                          </a:r>
                        </a:p>
                      </a:txBody>
                      <a:tcPr marL="121920" marR="121920" marT="60961" marB="60961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BEF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4736128"/>
                      </a:ext>
                    </a:extLst>
                  </a:tr>
                  <a:tr h="705110"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MY" sz="1200" dirty="0"/>
                            <a:t>Vancouver</a:t>
                          </a:r>
                        </a:p>
                      </a:txBody>
                      <a:tcPr marL="121920" marR="121920" marT="60961" marB="60961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4CECE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MY" sz="1400" dirty="0"/>
                            <a:t>53.84</a:t>
                          </a:r>
                        </a:p>
                      </a:txBody>
                      <a:tcPr marL="121920" marR="121920" marT="60961" marB="60961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4CECE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MY" sz="1400" dirty="0"/>
                            <a:t>45.63</a:t>
                          </a:r>
                        </a:p>
                      </a:txBody>
                      <a:tcPr marL="121920" marR="121920" marT="60961" marB="60961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4CECE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MY" sz="1400" dirty="0"/>
                            <a:t>44.1</a:t>
                          </a:r>
                        </a:p>
                      </a:txBody>
                      <a:tcPr marL="121920" marR="121920" marT="60961" marB="60961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4CECE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MY" sz="1400" dirty="0"/>
                            <a:t>20%</a:t>
                          </a:r>
                        </a:p>
                        <a:p>
                          <a:pPr algn="ctr"/>
                          <a:r>
                            <a:rPr lang="en-MY" sz="1400" dirty="0"/>
                            <a:t>30%</a:t>
                          </a:r>
                        </a:p>
                        <a:p>
                          <a:pPr algn="ctr"/>
                          <a:r>
                            <a:rPr lang="en-MY" sz="1400" dirty="0"/>
                            <a:t>40%</a:t>
                          </a:r>
                        </a:p>
                      </a:txBody>
                      <a:tcPr marL="121920" marR="121920" marT="60961" marB="60961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4CECE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MY" sz="1400" dirty="0"/>
                            <a:t>8.82</a:t>
                          </a:r>
                        </a:p>
                        <a:p>
                          <a:pPr algn="ctr"/>
                          <a:r>
                            <a:rPr lang="en-MY" sz="1400" dirty="0"/>
                            <a:t>13.23</a:t>
                          </a:r>
                        </a:p>
                        <a:p>
                          <a:pPr algn="ctr"/>
                          <a:r>
                            <a:rPr lang="en-MY" sz="1400" dirty="0"/>
                            <a:t>17.64</a:t>
                          </a:r>
                        </a:p>
                      </a:txBody>
                      <a:tcPr marL="121920" marR="121920" marT="60961" marB="60961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4CECE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MY" sz="14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-0.99</a:t>
                          </a:r>
                        </a:p>
                        <a:p>
                          <a:pPr algn="ctr"/>
                          <a:r>
                            <a:rPr lang="en-MY" sz="14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-0.89</a:t>
                          </a:r>
                        </a:p>
                        <a:p>
                          <a:pPr algn="ctr"/>
                          <a:r>
                            <a:rPr lang="en-MY" sz="14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-0.79</a:t>
                          </a:r>
                        </a:p>
                      </a:txBody>
                      <a:tcPr marL="121920" marR="121920" marT="60961" marB="60961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4CECE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MY" sz="1400" dirty="0"/>
                            <a:t>16.19%</a:t>
                          </a:r>
                        </a:p>
                        <a:p>
                          <a:pPr algn="ctr"/>
                          <a:r>
                            <a:rPr lang="en-MY" sz="1400" dirty="0"/>
                            <a:t>18.67%</a:t>
                          </a:r>
                        </a:p>
                        <a:p>
                          <a:pPr algn="ctr"/>
                          <a:r>
                            <a:rPr lang="en-MY" sz="1400" b="1" dirty="0">
                              <a:solidFill>
                                <a:srgbClr val="FF0000"/>
                              </a:solidFill>
                            </a:rPr>
                            <a:t>21.38%</a:t>
                          </a:r>
                        </a:p>
                      </a:txBody>
                      <a:tcPr marL="121920" marR="121920" marT="60961" marB="60961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4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2362145"/>
                      </a:ext>
                    </a:extLst>
                  </a:tr>
                  <a:tr h="579023">
                    <a:tc gridSpan="8"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en-MY" sz="1200" i="1" dirty="0"/>
                            <a:t>*From Exhibit 2</a:t>
                          </a:r>
                        </a:p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en-MY" sz="1200" dirty="0"/>
                            <a:t>**</a:t>
                          </a:r>
                          <a14:m>
                            <m:oMath xmlns:m="http://schemas.openxmlformats.org/officeDocument/2006/math"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f>
                                <m:fPr>
                                  <m:ctrlPr>
                                    <a:rPr lang="en-MY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MY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MY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MY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MY" sz="1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MY" sz="12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  <m:r>
                                <a:rPr lang="en-MY" sz="1200" b="0" i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</a:rPr>
                                <m:t>𝑡h𝑟𝑒𝑠h𝑜𝑙𝑑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</a:rPr>
                                <m:t>𝑡h𝑒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</a:rPr>
                                <m:t>𝑟𝑒𝑓𝑢𝑛𝑑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</a:rPr>
                                <m:t>𝑙𝑒𝑣𝑒𝑙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acc>
                                <m:accPr>
                                  <m:chr m:val="̅"/>
                                  <m:ctrlPr>
                                    <a:rPr lang="en-MY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MY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</a:rPr>
                                <m:t>𝑠𝑎𝑚𝑝𝑙𝑒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</a:rPr>
                                <m:t>𝑚𝑒𝑎𝑛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</a:rPr>
                                <m:t>𝑠𝑎𝑚𝑝𝑙𝑒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</a:rPr>
                                <m:t>𝑠𝑡𝑎𝑛𝑑𝑎𝑟𝑑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</a:rPr>
                                <m:t>𝑑𝑒𝑣𝑖𝑎𝑡𝑖𝑜𝑛</m:t>
                              </m:r>
                            </m:oMath>
                          </a14:m>
                          <a:endParaRPr lang="en-MY" sz="1200" dirty="0"/>
                        </a:p>
                      </a:txBody>
                      <a:tcPr marL="121920" marR="121920" marT="60961" marB="60961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BEFEF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MY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MY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MY" sz="2400"/>
                        </a:p>
                      </a:txBody>
                      <a:tcPr marL="121920" marR="121920" marT="60961" marB="60961"/>
                    </a:tc>
                    <a:tc hMerge="1">
                      <a:txBody>
                        <a:bodyPr/>
                        <a:lstStyle/>
                        <a:p>
                          <a:endParaRPr lang="en-MY" sz="2400" dirty="0"/>
                        </a:p>
                      </a:txBody>
                      <a:tcPr marL="121920" marR="121920" marT="60961" marB="60961"/>
                    </a:tc>
                    <a:tc hMerge="1">
                      <a:txBody>
                        <a:bodyPr/>
                        <a:lstStyle/>
                        <a:p>
                          <a:endParaRPr lang="en-MY" sz="2400" dirty="0"/>
                        </a:p>
                      </a:txBody>
                      <a:tcPr marL="121920" marR="121920" marT="60961" marB="60961"/>
                    </a:tc>
                    <a:tc hMerge="1">
                      <a:txBody>
                        <a:bodyPr/>
                        <a:lstStyle/>
                        <a:p>
                          <a:endParaRPr lang="en-MY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MY" sz="2400" dirty="0"/>
                        </a:p>
                      </a:txBody>
                      <a:tcPr marL="121920" marR="121920" marT="60961" marB="60961"/>
                    </a:tc>
                    <a:extLst>
                      <a:ext uri="{0D108BD9-81ED-4DB2-BD59-A6C34878D82A}">
                        <a16:rowId xmlns:a16="http://schemas.microsoft.com/office/drawing/2014/main" val="102031578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7BB7F178-6D1A-46D7-814B-BD5280C354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868708"/>
                  </p:ext>
                </p:extLst>
              </p:nvPr>
            </p:nvGraphicFramePr>
            <p:xfrm>
              <a:off x="589359" y="853053"/>
              <a:ext cx="7965281" cy="3840391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03539">
                      <a:extLst>
                        <a:ext uri="{9D8B030D-6E8A-4147-A177-3AD203B41FA5}">
                          <a16:colId xmlns:a16="http://schemas.microsoft.com/office/drawing/2014/main" val="3402291730"/>
                        </a:ext>
                      </a:extLst>
                    </a:gridCol>
                    <a:gridCol w="855154">
                      <a:extLst>
                        <a:ext uri="{9D8B030D-6E8A-4147-A177-3AD203B41FA5}">
                          <a16:colId xmlns:a16="http://schemas.microsoft.com/office/drawing/2014/main" val="3054651384"/>
                        </a:ext>
                      </a:extLst>
                    </a:gridCol>
                    <a:gridCol w="962305">
                      <a:extLst>
                        <a:ext uri="{9D8B030D-6E8A-4147-A177-3AD203B41FA5}">
                          <a16:colId xmlns:a16="http://schemas.microsoft.com/office/drawing/2014/main" val="2680146752"/>
                        </a:ext>
                      </a:extLst>
                    </a:gridCol>
                    <a:gridCol w="845294">
                      <a:extLst>
                        <a:ext uri="{9D8B030D-6E8A-4147-A177-3AD203B41FA5}">
                          <a16:colId xmlns:a16="http://schemas.microsoft.com/office/drawing/2014/main" val="2425514241"/>
                        </a:ext>
                      </a:extLst>
                    </a:gridCol>
                    <a:gridCol w="1194372">
                      <a:extLst>
                        <a:ext uri="{9D8B030D-6E8A-4147-A177-3AD203B41FA5}">
                          <a16:colId xmlns:a16="http://schemas.microsoft.com/office/drawing/2014/main" val="251172525"/>
                        </a:ext>
                      </a:extLst>
                    </a:gridCol>
                    <a:gridCol w="1231698">
                      <a:extLst>
                        <a:ext uri="{9D8B030D-6E8A-4147-A177-3AD203B41FA5}">
                          <a16:colId xmlns:a16="http://schemas.microsoft.com/office/drawing/2014/main" val="1342791345"/>
                        </a:ext>
                      </a:extLst>
                    </a:gridCol>
                    <a:gridCol w="887891">
                      <a:extLst>
                        <a:ext uri="{9D8B030D-6E8A-4147-A177-3AD203B41FA5}">
                          <a16:colId xmlns:a16="http://schemas.microsoft.com/office/drawing/2014/main" val="1684925713"/>
                        </a:ext>
                      </a:extLst>
                    </a:gridCol>
                    <a:gridCol w="1085028">
                      <a:extLst>
                        <a:ext uri="{9D8B030D-6E8A-4147-A177-3AD203B41FA5}">
                          <a16:colId xmlns:a16="http://schemas.microsoft.com/office/drawing/2014/main" val="3172730783"/>
                        </a:ext>
                      </a:extLst>
                    </a:gridCol>
                  </a:tblGrid>
                  <a:tr h="975362"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MY" sz="1400" dirty="0"/>
                            <a:t>City</a:t>
                          </a:r>
                        </a:p>
                      </a:txBody>
                      <a:tcPr marL="121920" marR="121920" marT="60961" marB="60961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30D2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MY" sz="1400" dirty="0"/>
                            <a:t>Sample Mean (cm)</a:t>
                          </a:r>
                        </a:p>
                      </a:txBody>
                      <a:tcPr marL="121920" marR="121920" marT="60961" marB="60961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30D2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MY" sz="1400" dirty="0"/>
                            <a:t>Sample Standard Deviation (cm)</a:t>
                          </a:r>
                        </a:p>
                      </a:txBody>
                      <a:tcPr marL="121920" marR="121920" marT="60961" marB="60961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30D2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MY" sz="1400" dirty="0"/>
                            <a:t>Official Mean (cm)*</a:t>
                          </a:r>
                        </a:p>
                      </a:txBody>
                      <a:tcPr marL="121920" marR="121920" marT="60961" marB="60961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30D2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MY" sz="1400" dirty="0"/>
                            <a:t>Percentage of Average Snowfall</a:t>
                          </a:r>
                        </a:p>
                      </a:txBody>
                      <a:tcPr marL="121920" marR="121920" marT="60961" marB="60961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30D2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MY" sz="1400" dirty="0"/>
                            <a:t>Threshold for the Refund Level</a:t>
                          </a:r>
                        </a:p>
                      </a:txBody>
                      <a:tcPr marL="121920" marR="121920" marT="60961" marB="60961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30D2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MY" sz="1400" dirty="0"/>
                            <a:t>Z-Score**</a:t>
                          </a:r>
                        </a:p>
                      </a:txBody>
                      <a:tcPr marL="121920" marR="121920" marT="60961" marB="60961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30D2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MY" sz="1400" dirty="0"/>
                            <a:t>Refund Probability</a:t>
                          </a:r>
                        </a:p>
                      </a:txBody>
                      <a:tcPr marL="121920" marR="121920" marT="60961" marB="60961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30D2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8126669"/>
                      </a:ext>
                    </a:extLst>
                  </a:tr>
                  <a:tr h="762002"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MY" sz="1400" dirty="0"/>
                            <a:t>London</a:t>
                          </a:r>
                        </a:p>
                      </a:txBody>
                      <a:tcPr marL="121920" marR="121920" marT="60961" marB="60961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4CECE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MY" sz="1400" dirty="0"/>
                            <a:t>202.31</a:t>
                          </a:r>
                        </a:p>
                      </a:txBody>
                      <a:tcPr marL="121920" marR="121920" marT="60961" marB="60961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4CECE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MY" sz="1400" dirty="0"/>
                            <a:t>55.37</a:t>
                          </a:r>
                        </a:p>
                      </a:txBody>
                      <a:tcPr marL="121920" marR="121920" marT="60961" marB="60961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4CECE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MY" sz="1400" dirty="0"/>
                            <a:t>203.3</a:t>
                          </a:r>
                        </a:p>
                      </a:txBody>
                      <a:tcPr marL="121920" marR="121920" marT="60961" marB="60961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4CECE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MY" sz="1400" dirty="0"/>
                            <a:t>20% </a:t>
                          </a:r>
                        </a:p>
                        <a:p>
                          <a:pPr algn="ctr"/>
                          <a:r>
                            <a:rPr lang="en-MY" sz="1400" dirty="0"/>
                            <a:t>30%</a:t>
                          </a:r>
                        </a:p>
                        <a:p>
                          <a:pPr algn="ctr"/>
                          <a:r>
                            <a:rPr lang="en-MY" sz="1400" dirty="0"/>
                            <a:t>40%</a:t>
                          </a:r>
                        </a:p>
                      </a:txBody>
                      <a:tcPr marL="121920" marR="121920" marT="60961" marB="60961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4CECE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MY" sz="1400" dirty="0"/>
                            <a:t>40.66</a:t>
                          </a:r>
                        </a:p>
                        <a:p>
                          <a:pPr algn="ctr"/>
                          <a:r>
                            <a:rPr lang="en-MY" sz="1400" dirty="0"/>
                            <a:t>60.99</a:t>
                          </a:r>
                        </a:p>
                        <a:p>
                          <a:pPr algn="ctr"/>
                          <a:r>
                            <a:rPr lang="en-MY" sz="1400" dirty="0"/>
                            <a:t>81.32</a:t>
                          </a:r>
                        </a:p>
                      </a:txBody>
                      <a:tcPr marL="121920" marR="121920" marT="60961" marB="60961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4CECE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MY" sz="1400" b="0" dirty="0">
                              <a:solidFill>
                                <a:schemeClr val="tx1"/>
                              </a:solidFill>
                            </a:rPr>
                            <a:t>-2.92</a:t>
                          </a:r>
                        </a:p>
                        <a:p>
                          <a:pPr algn="ctr"/>
                          <a:r>
                            <a:rPr lang="en-MY" sz="1400" b="0" dirty="0">
                              <a:solidFill>
                                <a:schemeClr val="tx1"/>
                              </a:solidFill>
                            </a:rPr>
                            <a:t>-2.55</a:t>
                          </a:r>
                        </a:p>
                        <a:p>
                          <a:pPr algn="ctr"/>
                          <a:r>
                            <a:rPr lang="en-MY" sz="1400" b="0" dirty="0">
                              <a:solidFill>
                                <a:schemeClr val="tx1"/>
                              </a:solidFill>
                            </a:rPr>
                            <a:t>-2.19</a:t>
                          </a:r>
                        </a:p>
                      </a:txBody>
                      <a:tcPr marL="121920" marR="121920" marT="60961" marB="60961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4CECE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MY" sz="1400" dirty="0"/>
                            <a:t>0.18%</a:t>
                          </a:r>
                        </a:p>
                        <a:p>
                          <a:pPr algn="ctr"/>
                          <a:r>
                            <a:rPr lang="en-MY" sz="1400" dirty="0"/>
                            <a:t>0.53%</a:t>
                          </a:r>
                        </a:p>
                        <a:p>
                          <a:pPr algn="ctr"/>
                          <a:r>
                            <a:rPr lang="en-MY" sz="1400" b="1" dirty="0">
                              <a:solidFill>
                                <a:srgbClr val="FF0000"/>
                              </a:solidFill>
                            </a:rPr>
                            <a:t>1.44%</a:t>
                          </a:r>
                        </a:p>
                      </a:txBody>
                      <a:tcPr marL="121920" marR="121920" marT="60961" marB="60961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4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3489112"/>
                      </a:ext>
                    </a:extLst>
                  </a:tr>
                  <a:tr h="762002"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MY" sz="1400" dirty="0"/>
                            <a:t>Toronto</a:t>
                          </a:r>
                        </a:p>
                      </a:txBody>
                      <a:tcPr marL="121920" marR="121920" marT="60961" marB="60961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BEFE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MY" sz="1400" dirty="0"/>
                            <a:t>140.94</a:t>
                          </a:r>
                        </a:p>
                      </a:txBody>
                      <a:tcPr marL="121920" marR="121920" marT="60961" marB="60961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BEFE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MY" sz="1400" dirty="0"/>
                            <a:t>34.90</a:t>
                          </a:r>
                        </a:p>
                      </a:txBody>
                      <a:tcPr marL="121920" marR="121920" marT="60961" marB="60961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BEFE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MY" sz="1400" dirty="0"/>
                            <a:t>130.9</a:t>
                          </a:r>
                        </a:p>
                      </a:txBody>
                      <a:tcPr marL="121920" marR="121920" marT="60961" marB="60961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BEFE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MY" sz="1400" dirty="0"/>
                            <a:t>20%</a:t>
                          </a:r>
                        </a:p>
                        <a:p>
                          <a:pPr algn="ctr"/>
                          <a:r>
                            <a:rPr lang="en-MY" sz="1400" dirty="0"/>
                            <a:t>30%</a:t>
                          </a:r>
                        </a:p>
                        <a:p>
                          <a:pPr algn="ctr"/>
                          <a:r>
                            <a:rPr lang="en-MY" sz="1400" dirty="0"/>
                            <a:t>40%</a:t>
                          </a:r>
                        </a:p>
                      </a:txBody>
                      <a:tcPr marL="121920" marR="121920" marT="60961" marB="60961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BEFE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MY" sz="1400" dirty="0"/>
                            <a:t>26.18</a:t>
                          </a:r>
                        </a:p>
                        <a:p>
                          <a:pPr algn="ctr"/>
                          <a:r>
                            <a:rPr lang="en-MY" sz="1400" dirty="0"/>
                            <a:t>39.27</a:t>
                          </a:r>
                        </a:p>
                        <a:p>
                          <a:pPr algn="ctr"/>
                          <a:r>
                            <a:rPr lang="en-MY" sz="1400" dirty="0"/>
                            <a:t>52.36</a:t>
                          </a:r>
                        </a:p>
                      </a:txBody>
                      <a:tcPr marL="121920" marR="121920" marT="60961" marB="60961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BEFE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MY" sz="14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-3.29</a:t>
                          </a:r>
                        </a:p>
                        <a:p>
                          <a:pPr algn="ctr"/>
                          <a:r>
                            <a:rPr lang="en-MY" sz="14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-2.91</a:t>
                          </a:r>
                        </a:p>
                        <a:p>
                          <a:pPr algn="ctr"/>
                          <a:r>
                            <a:rPr lang="en-MY" sz="14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-2.54</a:t>
                          </a:r>
                        </a:p>
                      </a:txBody>
                      <a:tcPr marL="121920" marR="121920" marT="60961" marB="60961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BEFE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MY" sz="1400" dirty="0"/>
                            <a:t>0.05%</a:t>
                          </a:r>
                        </a:p>
                        <a:p>
                          <a:pPr algn="ctr"/>
                          <a:r>
                            <a:rPr lang="en-MY" sz="1400" dirty="0"/>
                            <a:t>0.18%</a:t>
                          </a:r>
                        </a:p>
                        <a:p>
                          <a:pPr algn="ctr"/>
                          <a:r>
                            <a:rPr lang="en-MY" sz="1400" b="1" dirty="0">
                              <a:solidFill>
                                <a:srgbClr val="FF0000"/>
                              </a:solidFill>
                            </a:rPr>
                            <a:t>0.56%</a:t>
                          </a:r>
                        </a:p>
                      </a:txBody>
                      <a:tcPr marL="121920" marR="121920" marT="60961" marB="60961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BEF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4736128"/>
                      </a:ext>
                    </a:extLst>
                  </a:tr>
                  <a:tr h="762002"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MY" sz="1200" dirty="0"/>
                            <a:t>Vancouver</a:t>
                          </a:r>
                        </a:p>
                      </a:txBody>
                      <a:tcPr marL="121920" marR="121920" marT="60961" marB="60961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4CECE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MY" sz="1400" dirty="0"/>
                            <a:t>53.84</a:t>
                          </a:r>
                        </a:p>
                      </a:txBody>
                      <a:tcPr marL="121920" marR="121920" marT="60961" marB="60961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4CECE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MY" sz="1400" dirty="0"/>
                            <a:t>45.63</a:t>
                          </a:r>
                        </a:p>
                      </a:txBody>
                      <a:tcPr marL="121920" marR="121920" marT="60961" marB="60961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4CECE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MY" sz="1400" dirty="0"/>
                            <a:t>44.1</a:t>
                          </a:r>
                        </a:p>
                      </a:txBody>
                      <a:tcPr marL="121920" marR="121920" marT="60961" marB="60961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4CECE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MY" sz="1400" dirty="0"/>
                            <a:t>20%</a:t>
                          </a:r>
                        </a:p>
                        <a:p>
                          <a:pPr algn="ctr"/>
                          <a:r>
                            <a:rPr lang="en-MY" sz="1400" dirty="0"/>
                            <a:t>30%</a:t>
                          </a:r>
                        </a:p>
                        <a:p>
                          <a:pPr algn="ctr"/>
                          <a:r>
                            <a:rPr lang="en-MY" sz="1400" dirty="0"/>
                            <a:t>40%</a:t>
                          </a:r>
                        </a:p>
                      </a:txBody>
                      <a:tcPr marL="121920" marR="121920" marT="60961" marB="60961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4CECE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MY" sz="1400" dirty="0"/>
                            <a:t>8.82</a:t>
                          </a:r>
                        </a:p>
                        <a:p>
                          <a:pPr algn="ctr"/>
                          <a:r>
                            <a:rPr lang="en-MY" sz="1400" dirty="0"/>
                            <a:t>13.23</a:t>
                          </a:r>
                        </a:p>
                        <a:p>
                          <a:pPr algn="ctr"/>
                          <a:r>
                            <a:rPr lang="en-MY" sz="1400" dirty="0"/>
                            <a:t>17.64</a:t>
                          </a:r>
                        </a:p>
                      </a:txBody>
                      <a:tcPr marL="121920" marR="121920" marT="60961" marB="60961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4CECE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MY" sz="14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-0.99</a:t>
                          </a:r>
                        </a:p>
                        <a:p>
                          <a:pPr algn="ctr"/>
                          <a:r>
                            <a:rPr lang="en-MY" sz="14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-0.89</a:t>
                          </a:r>
                        </a:p>
                        <a:p>
                          <a:pPr algn="ctr"/>
                          <a:r>
                            <a:rPr lang="en-MY" sz="14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-0.79</a:t>
                          </a:r>
                        </a:p>
                      </a:txBody>
                      <a:tcPr marL="121920" marR="121920" marT="60961" marB="60961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4CECE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3429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6858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0287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3716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17145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0574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24003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2743200" algn="l" defTabSz="685800" rtl="0" eaLnBrk="1" latinLnBrk="0" hangingPunct="1">
                            <a:defRPr sz="135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MY" sz="1400" dirty="0"/>
                            <a:t>16.19%</a:t>
                          </a:r>
                        </a:p>
                        <a:p>
                          <a:pPr algn="ctr"/>
                          <a:r>
                            <a:rPr lang="en-MY" sz="1400" dirty="0"/>
                            <a:t>18.67%</a:t>
                          </a:r>
                        </a:p>
                        <a:p>
                          <a:pPr algn="ctr"/>
                          <a:r>
                            <a:rPr lang="en-MY" sz="1400" b="1" dirty="0">
                              <a:solidFill>
                                <a:srgbClr val="FF0000"/>
                              </a:solidFill>
                            </a:rPr>
                            <a:t>21.38%</a:t>
                          </a:r>
                        </a:p>
                      </a:txBody>
                      <a:tcPr marL="121920" marR="121920" marT="60961" marB="60961"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4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2362145"/>
                      </a:ext>
                    </a:extLst>
                  </a:tr>
                  <a:tr h="579023">
                    <a:tc gridSpan="8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1" marB="60961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6" t="-565263" r="-306" b="-315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MY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MY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MY" sz="2400"/>
                        </a:p>
                      </a:txBody>
                      <a:tcPr marL="121920" marR="121920" marT="60961" marB="60961"/>
                    </a:tc>
                    <a:tc hMerge="1">
                      <a:txBody>
                        <a:bodyPr/>
                        <a:lstStyle/>
                        <a:p>
                          <a:endParaRPr lang="en-MY" sz="2400" dirty="0"/>
                        </a:p>
                      </a:txBody>
                      <a:tcPr marL="121920" marR="121920" marT="60961" marB="60961"/>
                    </a:tc>
                    <a:tc hMerge="1">
                      <a:txBody>
                        <a:bodyPr/>
                        <a:lstStyle/>
                        <a:p>
                          <a:endParaRPr lang="en-MY" sz="2400" dirty="0"/>
                        </a:p>
                      </a:txBody>
                      <a:tcPr marL="121920" marR="121920" marT="60961" marB="60961"/>
                    </a:tc>
                    <a:tc hMerge="1">
                      <a:txBody>
                        <a:bodyPr/>
                        <a:lstStyle/>
                        <a:p>
                          <a:endParaRPr lang="en-MY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MY" sz="2400" dirty="0"/>
                        </a:p>
                      </a:txBody>
                      <a:tcPr marL="121920" marR="121920" marT="60961" marB="60961"/>
                    </a:tc>
                    <a:extLst>
                      <a:ext uri="{0D108BD9-81ED-4DB2-BD59-A6C34878D82A}">
                        <a16:rowId xmlns:a16="http://schemas.microsoft.com/office/drawing/2014/main" val="102031578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678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airplan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3585" y="110728"/>
            <a:ext cx="8176022" cy="346472"/>
            <a:chOff x="138112" y="147638"/>
            <a:chExt cx="10901363" cy="461962"/>
          </a:xfrm>
        </p:grpSpPr>
        <p:sp>
          <p:nvSpPr>
            <p:cNvPr id="5" name="Freeform 5"/>
            <p:cNvSpPr>
              <a:spLocks noEditPoints="1"/>
            </p:cNvSpPr>
            <p:nvPr/>
          </p:nvSpPr>
          <p:spPr bwMode="auto">
            <a:xfrm>
              <a:off x="138112" y="147638"/>
              <a:ext cx="354093" cy="461962"/>
            </a:xfrm>
            <a:custGeom>
              <a:avLst/>
              <a:gdLst>
                <a:gd name="T0" fmla="*/ 189 w 316"/>
                <a:gd name="T1" fmla="*/ 16 h 467"/>
                <a:gd name="T2" fmla="*/ 225 w 316"/>
                <a:gd name="T3" fmla="*/ 7 h 467"/>
                <a:gd name="T4" fmla="*/ 300 w 316"/>
                <a:gd name="T5" fmla="*/ 52 h 467"/>
                <a:gd name="T6" fmla="*/ 309 w 316"/>
                <a:gd name="T7" fmla="*/ 89 h 467"/>
                <a:gd name="T8" fmla="*/ 298 w 316"/>
                <a:gd name="T9" fmla="*/ 105 h 467"/>
                <a:gd name="T10" fmla="*/ 179 w 316"/>
                <a:gd name="T11" fmla="*/ 33 h 467"/>
                <a:gd name="T12" fmla="*/ 189 w 316"/>
                <a:gd name="T13" fmla="*/ 16 h 467"/>
                <a:gd name="T14" fmla="*/ 164 w 316"/>
                <a:gd name="T15" fmla="*/ 58 h 467"/>
                <a:gd name="T16" fmla="*/ 147 w 316"/>
                <a:gd name="T17" fmla="*/ 85 h 467"/>
                <a:gd name="T18" fmla="*/ 266 w 316"/>
                <a:gd name="T19" fmla="*/ 157 h 467"/>
                <a:gd name="T20" fmla="*/ 283 w 316"/>
                <a:gd name="T21" fmla="*/ 130 h 467"/>
                <a:gd name="T22" fmla="*/ 164 w 316"/>
                <a:gd name="T23" fmla="*/ 58 h 467"/>
                <a:gd name="T24" fmla="*/ 2 w 316"/>
                <a:gd name="T25" fmla="*/ 446 h 467"/>
                <a:gd name="T26" fmla="*/ 13 w 316"/>
                <a:gd name="T27" fmla="*/ 354 h 467"/>
                <a:gd name="T28" fmla="*/ 90 w 316"/>
                <a:gd name="T29" fmla="*/ 401 h 467"/>
                <a:gd name="T30" fmla="*/ 13 w 316"/>
                <a:gd name="T31" fmla="*/ 453 h 467"/>
                <a:gd name="T32" fmla="*/ 2 w 316"/>
                <a:gd name="T33" fmla="*/ 446 h 467"/>
                <a:gd name="T34" fmla="*/ 20 w 316"/>
                <a:gd name="T35" fmla="*/ 296 h 467"/>
                <a:gd name="T36" fmla="*/ 133 w 316"/>
                <a:gd name="T37" fmla="*/ 109 h 467"/>
                <a:gd name="T38" fmla="*/ 172 w 316"/>
                <a:gd name="T39" fmla="*/ 133 h 467"/>
                <a:gd name="T40" fmla="*/ 59 w 316"/>
                <a:gd name="T41" fmla="*/ 320 h 467"/>
                <a:gd name="T42" fmla="*/ 20 w 316"/>
                <a:gd name="T43" fmla="*/ 296 h 467"/>
                <a:gd name="T44" fmla="*/ 99 w 316"/>
                <a:gd name="T45" fmla="*/ 344 h 467"/>
                <a:gd name="T46" fmla="*/ 212 w 316"/>
                <a:gd name="T47" fmla="*/ 158 h 467"/>
                <a:gd name="T48" fmla="*/ 252 w 316"/>
                <a:gd name="T49" fmla="*/ 182 h 467"/>
                <a:gd name="T50" fmla="*/ 139 w 316"/>
                <a:gd name="T51" fmla="*/ 368 h 467"/>
                <a:gd name="T52" fmla="*/ 99 w 316"/>
                <a:gd name="T53" fmla="*/ 344 h 467"/>
                <a:gd name="T54" fmla="*/ 95 w 316"/>
                <a:gd name="T55" fmla="*/ 446 h 467"/>
                <a:gd name="T56" fmla="*/ 301 w 316"/>
                <a:gd name="T57" fmla="*/ 446 h 467"/>
                <a:gd name="T58" fmla="*/ 311 w 316"/>
                <a:gd name="T59" fmla="*/ 456 h 467"/>
                <a:gd name="T60" fmla="*/ 301 w 316"/>
                <a:gd name="T61" fmla="*/ 467 h 467"/>
                <a:gd name="T62" fmla="*/ 95 w 316"/>
                <a:gd name="T63" fmla="*/ 467 h 467"/>
                <a:gd name="T64" fmla="*/ 84 w 316"/>
                <a:gd name="T65" fmla="*/ 456 h 467"/>
                <a:gd name="T66" fmla="*/ 95 w 316"/>
                <a:gd name="T67" fmla="*/ 446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6" h="467">
                  <a:moveTo>
                    <a:pt x="189" y="16"/>
                  </a:moveTo>
                  <a:cubicBezTo>
                    <a:pt x="197" y="4"/>
                    <a:pt x="213" y="0"/>
                    <a:pt x="225" y="7"/>
                  </a:cubicBezTo>
                  <a:cubicBezTo>
                    <a:pt x="300" y="52"/>
                    <a:pt x="300" y="52"/>
                    <a:pt x="300" y="52"/>
                  </a:cubicBezTo>
                  <a:cubicBezTo>
                    <a:pt x="312" y="60"/>
                    <a:pt x="316" y="76"/>
                    <a:pt x="309" y="89"/>
                  </a:cubicBezTo>
                  <a:cubicBezTo>
                    <a:pt x="298" y="105"/>
                    <a:pt x="298" y="105"/>
                    <a:pt x="298" y="105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89" y="16"/>
                  </a:lnTo>
                  <a:close/>
                  <a:moveTo>
                    <a:pt x="164" y="58"/>
                  </a:moveTo>
                  <a:cubicBezTo>
                    <a:pt x="147" y="85"/>
                    <a:pt x="147" y="85"/>
                    <a:pt x="147" y="85"/>
                  </a:cubicBezTo>
                  <a:cubicBezTo>
                    <a:pt x="266" y="157"/>
                    <a:pt x="266" y="157"/>
                    <a:pt x="266" y="157"/>
                  </a:cubicBezTo>
                  <a:cubicBezTo>
                    <a:pt x="283" y="130"/>
                    <a:pt x="283" y="130"/>
                    <a:pt x="283" y="130"/>
                  </a:cubicBezTo>
                  <a:lnTo>
                    <a:pt x="164" y="58"/>
                  </a:lnTo>
                  <a:close/>
                  <a:moveTo>
                    <a:pt x="2" y="446"/>
                  </a:moveTo>
                  <a:cubicBezTo>
                    <a:pt x="13" y="354"/>
                    <a:pt x="13" y="354"/>
                    <a:pt x="13" y="354"/>
                  </a:cubicBezTo>
                  <a:cubicBezTo>
                    <a:pt x="90" y="401"/>
                    <a:pt x="90" y="401"/>
                    <a:pt x="90" y="401"/>
                  </a:cubicBezTo>
                  <a:cubicBezTo>
                    <a:pt x="13" y="453"/>
                    <a:pt x="13" y="453"/>
                    <a:pt x="13" y="453"/>
                  </a:cubicBezTo>
                  <a:cubicBezTo>
                    <a:pt x="5" y="459"/>
                    <a:pt x="0" y="456"/>
                    <a:pt x="2" y="446"/>
                  </a:cubicBezTo>
                  <a:close/>
                  <a:moveTo>
                    <a:pt x="20" y="296"/>
                  </a:moveTo>
                  <a:cubicBezTo>
                    <a:pt x="133" y="109"/>
                    <a:pt x="133" y="109"/>
                    <a:pt x="133" y="109"/>
                  </a:cubicBezTo>
                  <a:cubicBezTo>
                    <a:pt x="172" y="133"/>
                    <a:pt x="172" y="133"/>
                    <a:pt x="172" y="133"/>
                  </a:cubicBezTo>
                  <a:cubicBezTo>
                    <a:pt x="59" y="320"/>
                    <a:pt x="59" y="320"/>
                    <a:pt x="59" y="320"/>
                  </a:cubicBezTo>
                  <a:lnTo>
                    <a:pt x="20" y="296"/>
                  </a:lnTo>
                  <a:close/>
                  <a:moveTo>
                    <a:pt x="99" y="344"/>
                  </a:moveTo>
                  <a:cubicBezTo>
                    <a:pt x="212" y="158"/>
                    <a:pt x="212" y="158"/>
                    <a:pt x="212" y="158"/>
                  </a:cubicBezTo>
                  <a:cubicBezTo>
                    <a:pt x="252" y="182"/>
                    <a:pt x="252" y="182"/>
                    <a:pt x="252" y="182"/>
                  </a:cubicBezTo>
                  <a:cubicBezTo>
                    <a:pt x="139" y="368"/>
                    <a:pt x="139" y="368"/>
                    <a:pt x="139" y="368"/>
                  </a:cubicBezTo>
                  <a:lnTo>
                    <a:pt x="99" y="344"/>
                  </a:lnTo>
                  <a:close/>
                  <a:moveTo>
                    <a:pt x="95" y="446"/>
                  </a:moveTo>
                  <a:cubicBezTo>
                    <a:pt x="301" y="446"/>
                    <a:pt x="301" y="446"/>
                    <a:pt x="301" y="446"/>
                  </a:cubicBezTo>
                  <a:cubicBezTo>
                    <a:pt x="307" y="446"/>
                    <a:pt x="311" y="450"/>
                    <a:pt x="311" y="456"/>
                  </a:cubicBezTo>
                  <a:cubicBezTo>
                    <a:pt x="311" y="462"/>
                    <a:pt x="307" y="467"/>
                    <a:pt x="301" y="467"/>
                  </a:cubicBezTo>
                  <a:cubicBezTo>
                    <a:pt x="95" y="467"/>
                    <a:pt x="95" y="467"/>
                    <a:pt x="95" y="467"/>
                  </a:cubicBezTo>
                  <a:cubicBezTo>
                    <a:pt x="89" y="467"/>
                    <a:pt x="84" y="462"/>
                    <a:pt x="84" y="456"/>
                  </a:cubicBezTo>
                  <a:cubicBezTo>
                    <a:pt x="84" y="450"/>
                    <a:pt x="89" y="446"/>
                    <a:pt x="95" y="446"/>
                  </a:cubicBezTo>
                  <a:close/>
                </a:path>
              </a:pathLst>
            </a:custGeom>
            <a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solidFill>
                <a:srgbClr val="C40001"/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sz="1013">
                <a:solidFill>
                  <a:schemeClr val="bg1"/>
                </a:solidFill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482680" y="600075"/>
              <a:ext cx="10556795" cy="0"/>
            </a:xfrm>
            <a:prstGeom prst="line">
              <a:avLst/>
            </a:prstGeom>
            <a:ln w="28575">
              <a:solidFill>
                <a:srgbClr val="C400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478630" y="82154"/>
            <a:ext cx="47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blipFill>
                  <a:blip r:embed="rId3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Average Snowfall in cm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19599A6-CEBB-4769-BEB3-B07920EB2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555952"/>
              </p:ext>
            </p:extLst>
          </p:nvPr>
        </p:nvGraphicFramePr>
        <p:xfrm>
          <a:off x="628650" y="1370013"/>
          <a:ext cx="7239000" cy="15543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3120243463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209089507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1490604725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55850437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AC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bg1"/>
                          </a:solidFill>
                        </a:rPr>
                        <a:t>Last 10 Years</a:t>
                      </a:r>
                      <a:endParaRPr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AC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bg1"/>
                          </a:solidFill>
                        </a:rPr>
                        <a:t>All Years</a:t>
                      </a:r>
                      <a:endParaRPr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AC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bg1"/>
                          </a:solidFill>
                        </a:rPr>
                        <a:t>Toro’s Interval</a:t>
                      </a:r>
                      <a:endParaRPr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AC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52254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Toronto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4CEC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130.9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4CEC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141.0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4CEC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139.2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F4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1720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Vancouver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B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44.1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B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53.8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B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60.3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FB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32827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London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4CEC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203.3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4CEC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202.3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4CEC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208.8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F4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463744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3503222F-7373-4807-93D6-B31F559B71C0}"/>
              </a:ext>
            </a:extLst>
          </p:cNvPr>
          <p:cNvSpPr/>
          <p:nvPr/>
        </p:nvSpPr>
        <p:spPr>
          <a:xfrm>
            <a:off x="478630" y="3335069"/>
            <a:ext cx="706050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AC0000"/>
                </a:solidFill>
              </a:rPr>
              <a:t>“Official mean” is calculated on basis of last 10 years data</a:t>
            </a:r>
          </a:p>
          <a:p>
            <a:r>
              <a:rPr lang="en-CA" dirty="0">
                <a:solidFill>
                  <a:srgbClr val="AC0000"/>
                </a:solidFill>
              </a:rPr>
              <a:t>If the mean is lower that means there is less snowfall and so the company has to pay less refund.</a:t>
            </a:r>
          </a:p>
        </p:txBody>
      </p:sp>
    </p:spTree>
    <p:extLst>
      <p:ext uri="{BB962C8B-B14F-4D97-AF65-F5344CB8AC3E}">
        <p14:creationId xmlns:p14="http://schemas.microsoft.com/office/powerpoint/2010/main" val="13708808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airplan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3585" y="110728"/>
            <a:ext cx="8176022" cy="346472"/>
            <a:chOff x="138112" y="147638"/>
            <a:chExt cx="10901363" cy="461962"/>
          </a:xfrm>
        </p:grpSpPr>
        <p:sp>
          <p:nvSpPr>
            <p:cNvPr id="5" name="Freeform 5"/>
            <p:cNvSpPr>
              <a:spLocks noEditPoints="1"/>
            </p:cNvSpPr>
            <p:nvPr/>
          </p:nvSpPr>
          <p:spPr bwMode="auto">
            <a:xfrm>
              <a:off x="138112" y="147638"/>
              <a:ext cx="354093" cy="461962"/>
            </a:xfrm>
            <a:custGeom>
              <a:avLst/>
              <a:gdLst>
                <a:gd name="T0" fmla="*/ 189 w 316"/>
                <a:gd name="T1" fmla="*/ 16 h 467"/>
                <a:gd name="T2" fmla="*/ 225 w 316"/>
                <a:gd name="T3" fmla="*/ 7 h 467"/>
                <a:gd name="T4" fmla="*/ 300 w 316"/>
                <a:gd name="T5" fmla="*/ 52 h 467"/>
                <a:gd name="T6" fmla="*/ 309 w 316"/>
                <a:gd name="T7" fmla="*/ 89 h 467"/>
                <a:gd name="T8" fmla="*/ 298 w 316"/>
                <a:gd name="T9" fmla="*/ 105 h 467"/>
                <a:gd name="T10" fmla="*/ 179 w 316"/>
                <a:gd name="T11" fmla="*/ 33 h 467"/>
                <a:gd name="T12" fmla="*/ 189 w 316"/>
                <a:gd name="T13" fmla="*/ 16 h 467"/>
                <a:gd name="T14" fmla="*/ 164 w 316"/>
                <a:gd name="T15" fmla="*/ 58 h 467"/>
                <a:gd name="T16" fmla="*/ 147 w 316"/>
                <a:gd name="T17" fmla="*/ 85 h 467"/>
                <a:gd name="T18" fmla="*/ 266 w 316"/>
                <a:gd name="T19" fmla="*/ 157 h 467"/>
                <a:gd name="T20" fmla="*/ 283 w 316"/>
                <a:gd name="T21" fmla="*/ 130 h 467"/>
                <a:gd name="T22" fmla="*/ 164 w 316"/>
                <a:gd name="T23" fmla="*/ 58 h 467"/>
                <a:gd name="T24" fmla="*/ 2 w 316"/>
                <a:gd name="T25" fmla="*/ 446 h 467"/>
                <a:gd name="T26" fmla="*/ 13 w 316"/>
                <a:gd name="T27" fmla="*/ 354 h 467"/>
                <a:gd name="T28" fmla="*/ 90 w 316"/>
                <a:gd name="T29" fmla="*/ 401 h 467"/>
                <a:gd name="T30" fmla="*/ 13 w 316"/>
                <a:gd name="T31" fmla="*/ 453 h 467"/>
                <a:gd name="T32" fmla="*/ 2 w 316"/>
                <a:gd name="T33" fmla="*/ 446 h 467"/>
                <a:gd name="T34" fmla="*/ 20 w 316"/>
                <a:gd name="T35" fmla="*/ 296 h 467"/>
                <a:gd name="T36" fmla="*/ 133 w 316"/>
                <a:gd name="T37" fmla="*/ 109 h 467"/>
                <a:gd name="T38" fmla="*/ 172 w 316"/>
                <a:gd name="T39" fmla="*/ 133 h 467"/>
                <a:gd name="T40" fmla="*/ 59 w 316"/>
                <a:gd name="T41" fmla="*/ 320 h 467"/>
                <a:gd name="T42" fmla="*/ 20 w 316"/>
                <a:gd name="T43" fmla="*/ 296 h 467"/>
                <a:gd name="T44" fmla="*/ 99 w 316"/>
                <a:gd name="T45" fmla="*/ 344 h 467"/>
                <a:gd name="T46" fmla="*/ 212 w 316"/>
                <a:gd name="T47" fmla="*/ 158 h 467"/>
                <a:gd name="T48" fmla="*/ 252 w 316"/>
                <a:gd name="T49" fmla="*/ 182 h 467"/>
                <a:gd name="T50" fmla="*/ 139 w 316"/>
                <a:gd name="T51" fmla="*/ 368 h 467"/>
                <a:gd name="T52" fmla="*/ 99 w 316"/>
                <a:gd name="T53" fmla="*/ 344 h 467"/>
                <a:gd name="T54" fmla="*/ 95 w 316"/>
                <a:gd name="T55" fmla="*/ 446 h 467"/>
                <a:gd name="T56" fmla="*/ 301 w 316"/>
                <a:gd name="T57" fmla="*/ 446 h 467"/>
                <a:gd name="T58" fmla="*/ 311 w 316"/>
                <a:gd name="T59" fmla="*/ 456 h 467"/>
                <a:gd name="T60" fmla="*/ 301 w 316"/>
                <a:gd name="T61" fmla="*/ 467 h 467"/>
                <a:gd name="T62" fmla="*/ 95 w 316"/>
                <a:gd name="T63" fmla="*/ 467 h 467"/>
                <a:gd name="T64" fmla="*/ 84 w 316"/>
                <a:gd name="T65" fmla="*/ 456 h 467"/>
                <a:gd name="T66" fmla="*/ 95 w 316"/>
                <a:gd name="T67" fmla="*/ 446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6" h="467">
                  <a:moveTo>
                    <a:pt x="189" y="16"/>
                  </a:moveTo>
                  <a:cubicBezTo>
                    <a:pt x="197" y="4"/>
                    <a:pt x="213" y="0"/>
                    <a:pt x="225" y="7"/>
                  </a:cubicBezTo>
                  <a:cubicBezTo>
                    <a:pt x="300" y="52"/>
                    <a:pt x="300" y="52"/>
                    <a:pt x="300" y="52"/>
                  </a:cubicBezTo>
                  <a:cubicBezTo>
                    <a:pt x="312" y="60"/>
                    <a:pt x="316" y="76"/>
                    <a:pt x="309" y="89"/>
                  </a:cubicBezTo>
                  <a:cubicBezTo>
                    <a:pt x="298" y="105"/>
                    <a:pt x="298" y="105"/>
                    <a:pt x="298" y="105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89" y="16"/>
                  </a:lnTo>
                  <a:close/>
                  <a:moveTo>
                    <a:pt x="164" y="58"/>
                  </a:moveTo>
                  <a:cubicBezTo>
                    <a:pt x="147" y="85"/>
                    <a:pt x="147" y="85"/>
                    <a:pt x="147" y="85"/>
                  </a:cubicBezTo>
                  <a:cubicBezTo>
                    <a:pt x="266" y="157"/>
                    <a:pt x="266" y="157"/>
                    <a:pt x="266" y="157"/>
                  </a:cubicBezTo>
                  <a:cubicBezTo>
                    <a:pt x="283" y="130"/>
                    <a:pt x="283" y="130"/>
                    <a:pt x="283" y="130"/>
                  </a:cubicBezTo>
                  <a:lnTo>
                    <a:pt x="164" y="58"/>
                  </a:lnTo>
                  <a:close/>
                  <a:moveTo>
                    <a:pt x="2" y="446"/>
                  </a:moveTo>
                  <a:cubicBezTo>
                    <a:pt x="13" y="354"/>
                    <a:pt x="13" y="354"/>
                    <a:pt x="13" y="354"/>
                  </a:cubicBezTo>
                  <a:cubicBezTo>
                    <a:pt x="90" y="401"/>
                    <a:pt x="90" y="401"/>
                    <a:pt x="90" y="401"/>
                  </a:cubicBezTo>
                  <a:cubicBezTo>
                    <a:pt x="13" y="453"/>
                    <a:pt x="13" y="453"/>
                    <a:pt x="13" y="453"/>
                  </a:cubicBezTo>
                  <a:cubicBezTo>
                    <a:pt x="5" y="459"/>
                    <a:pt x="0" y="456"/>
                    <a:pt x="2" y="446"/>
                  </a:cubicBezTo>
                  <a:close/>
                  <a:moveTo>
                    <a:pt x="20" y="296"/>
                  </a:moveTo>
                  <a:cubicBezTo>
                    <a:pt x="133" y="109"/>
                    <a:pt x="133" y="109"/>
                    <a:pt x="133" y="109"/>
                  </a:cubicBezTo>
                  <a:cubicBezTo>
                    <a:pt x="172" y="133"/>
                    <a:pt x="172" y="133"/>
                    <a:pt x="172" y="133"/>
                  </a:cubicBezTo>
                  <a:cubicBezTo>
                    <a:pt x="59" y="320"/>
                    <a:pt x="59" y="320"/>
                    <a:pt x="59" y="320"/>
                  </a:cubicBezTo>
                  <a:lnTo>
                    <a:pt x="20" y="296"/>
                  </a:lnTo>
                  <a:close/>
                  <a:moveTo>
                    <a:pt x="99" y="344"/>
                  </a:moveTo>
                  <a:cubicBezTo>
                    <a:pt x="212" y="158"/>
                    <a:pt x="212" y="158"/>
                    <a:pt x="212" y="158"/>
                  </a:cubicBezTo>
                  <a:cubicBezTo>
                    <a:pt x="252" y="182"/>
                    <a:pt x="252" y="182"/>
                    <a:pt x="252" y="182"/>
                  </a:cubicBezTo>
                  <a:cubicBezTo>
                    <a:pt x="139" y="368"/>
                    <a:pt x="139" y="368"/>
                    <a:pt x="139" y="368"/>
                  </a:cubicBezTo>
                  <a:lnTo>
                    <a:pt x="99" y="344"/>
                  </a:lnTo>
                  <a:close/>
                  <a:moveTo>
                    <a:pt x="95" y="446"/>
                  </a:moveTo>
                  <a:cubicBezTo>
                    <a:pt x="301" y="446"/>
                    <a:pt x="301" y="446"/>
                    <a:pt x="301" y="446"/>
                  </a:cubicBezTo>
                  <a:cubicBezTo>
                    <a:pt x="307" y="446"/>
                    <a:pt x="311" y="450"/>
                    <a:pt x="311" y="456"/>
                  </a:cubicBezTo>
                  <a:cubicBezTo>
                    <a:pt x="311" y="462"/>
                    <a:pt x="307" y="467"/>
                    <a:pt x="301" y="467"/>
                  </a:cubicBezTo>
                  <a:cubicBezTo>
                    <a:pt x="95" y="467"/>
                    <a:pt x="95" y="467"/>
                    <a:pt x="95" y="467"/>
                  </a:cubicBezTo>
                  <a:cubicBezTo>
                    <a:pt x="89" y="467"/>
                    <a:pt x="84" y="462"/>
                    <a:pt x="84" y="456"/>
                  </a:cubicBezTo>
                  <a:cubicBezTo>
                    <a:pt x="84" y="450"/>
                    <a:pt x="89" y="446"/>
                    <a:pt x="95" y="446"/>
                  </a:cubicBezTo>
                  <a:close/>
                </a:path>
              </a:pathLst>
            </a:custGeom>
            <a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solidFill>
                <a:srgbClr val="C40001"/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sz="1013">
                <a:solidFill>
                  <a:schemeClr val="bg1"/>
                </a:solidFill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482680" y="600075"/>
              <a:ext cx="10556795" cy="0"/>
            </a:xfrm>
            <a:prstGeom prst="line">
              <a:avLst/>
            </a:prstGeom>
            <a:ln w="28575">
              <a:solidFill>
                <a:srgbClr val="C400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478630" y="82154"/>
            <a:ext cx="47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blipFill>
                  <a:blip r:embed="rId3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Probability of Getting Refund</a:t>
            </a:r>
          </a:p>
        </p:txBody>
      </p:sp>
      <p:graphicFrame>
        <p:nvGraphicFramePr>
          <p:cNvPr id="18" name="Google Shape;63;p14">
            <a:extLst>
              <a:ext uri="{FF2B5EF4-FFF2-40B4-BE49-F238E27FC236}">
                <a16:creationId xmlns:a16="http://schemas.microsoft.com/office/drawing/2014/main" id="{F5735055-BBDA-4083-8492-36F249B630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7489502"/>
              </p:ext>
            </p:extLst>
          </p:nvPr>
        </p:nvGraphicFramePr>
        <p:xfrm>
          <a:off x="701309" y="1275573"/>
          <a:ext cx="7239000" cy="15543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AC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bg1"/>
                          </a:solidFill>
                        </a:rPr>
                        <a:t>Last 10 Years</a:t>
                      </a:r>
                      <a:endParaRPr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AC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bg1"/>
                          </a:solidFill>
                        </a:rPr>
                        <a:t>All Years</a:t>
                      </a:r>
                      <a:endParaRPr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AC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bg1"/>
                          </a:solidFill>
                        </a:rPr>
                        <a:t>Toro’s Interval</a:t>
                      </a:r>
                      <a:endParaRPr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AC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Toronto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4CEC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0.56%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F4CEC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0.77%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F4CEC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0.73%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F4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Vancouver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B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21.4%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FB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23.9%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FB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25.8%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FB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London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4CEC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1.44%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F4CEC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1.42%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F4CEC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1.60%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F4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46283683-85E8-479E-9649-18949EC4DEAB}"/>
              </a:ext>
            </a:extLst>
          </p:cNvPr>
          <p:cNvSpPr/>
          <p:nvPr/>
        </p:nvSpPr>
        <p:spPr>
          <a:xfrm>
            <a:off x="544114" y="3146189"/>
            <a:ext cx="6491167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C30D23"/>
                </a:solidFill>
              </a:rPr>
              <a:t>Yes, the way in which the official mean is computed do affect the refund probabilities.</a:t>
            </a:r>
          </a:p>
        </p:txBody>
      </p:sp>
    </p:spTree>
    <p:extLst>
      <p:ext uri="{BB962C8B-B14F-4D97-AF65-F5344CB8AC3E}">
        <p14:creationId xmlns:p14="http://schemas.microsoft.com/office/powerpoint/2010/main" val="35887851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airplan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3585" y="110728"/>
            <a:ext cx="8176022" cy="346472"/>
            <a:chOff x="138112" y="147638"/>
            <a:chExt cx="10901363" cy="461962"/>
          </a:xfrm>
        </p:grpSpPr>
        <p:sp>
          <p:nvSpPr>
            <p:cNvPr id="5" name="Freeform 5"/>
            <p:cNvSpPr>
              <a:spLocks noEditPoints="1"/>
            </p:cNvSpPr>
            <p:nvPr/>
          </p:nvSpPr>
          <p:spPr bwMode="auto">
            <a:xfrm>
              <a:off x="138112" y="147638"/>
              <a:ext cx="354093" cy="461962"/>
            </a:xfrm>
            <a:custGeom>
              <a:avLst/>
              <a:gdLst>
                <a:gd name="T0" fmla="*/ 189 w 316"/>
                <a:gd name="T1" fmla="*/ 16 h 467"/>
                <a:gd name="T2" fmla="*/ 225 w 316"/>
                <a:gd name="T3" fmla="*/ 7 h 467"/>
                <a:gd name="T4" fmla="*/ 300 w 316"/>
                <a:gd name="T5" fmla="*/ 52 h 467"/>
                <a:gd name="T6" fmla="*/ 309 w 316"/>
                <a:gd name="T7" fmla="*/ 89 h 467"/>
                <a:gd name="T8" fmla="*/ 298 w 316"/>
                <a:gd name="T9" fmla="*/ 105 h 467"/>
                <a:gd name="T10" fmla="*/ 179 w 316"/>
                <a:gd name="T11" fmla="*/ 33 h 467"/>
                <a:gd name="T12" fmla="*/ 189 w 316"/>
                <a:gd name="T13" fmla="*/ 16 h 467"/>
                <a:gd name="T14" fmla="*/ 164 w 316"/>
                <a:gd name="T15" fmla="*/ 58 h 467"/>
                <a:gd name="T16" fmla="*/ 147 w 316"/>
                <a:gd name="T17" fmla="*/ 85 h 467"/>
                <a:gd name="T18" fmla="*/ 266 w 316"/>
                <a:gd name="T19" fmla="*/ 157 h 467"/>
                <a:gd name="T20" fmla="*/ 283 w 316"/>
                <a:gd name="T21" fmla="*/ 130 h 467"/>
                <a:gd name="T22" fmla="*/ 164 w 316"/>
                <a:gd name="T23" fmla="*/ 58 h 467"/>
                <a:gd name="T24" fmla="*/ 2 w 316"/>
                <a:gd name="T25" fmla="*/ 446 h 467"/>
                <a:gd name="T26" fmla="*/ 13 w 316"/>
                <a:gd name="T27" fmla="*/ 354 h 467"/>
                <a:gd name="T28" fmla="*/ 90 w 316"/>
                <a:gd name="T29" fmla="*/ 401 h 467"/>
                <a:gd name="T30" fmla="*/ 13 w 316"/>
                <a:gd name="T31" fmla="*/ 453 h 467"/>
                <a:gd name="T32" fmla="*/ 2 w 316"/>
                <a:gd name="T33" fmla="*/ 446 h 467"/>
                <a:gd name="T34" fmla="*/ 20 w 316"/>
                <a:gd name="T35" fmla="*/ 296 h 467"/>
                <a:gd name="T36" fmla="*/ 133 w 316"/>
                <a:gd name="T37" fmla="*/ 109 h 467"/>
                <a:gd name="T38" fmla="*/ 172 w 316"/>
                <a:gd name="T39" fmla="*/ 133 h 467"/>
                <a:gd name="T40" fmla="*/ 59 w 316"/>
                <a:gd name="T41" fmla="*/ 320 h 467"/>
                <a:gd name="T42" fmla="*/ 20 w 316"/>
                <a:gd name="T43" fmla="*/ 296 h 467"/>
                <a:gd name="T44" fmla="*/ 99 w 316"/>
                <a:gd name="T45" fmla="*/ 344 h 467"/>
                <a:gd name="T46" fmla="*/ 212 w 316"/>
                <a:gd name="T47" fmla="*/ 158 h 467"/>
                <a:gd name="T48" fmla="*/ 252 w 316"/>
                <a:gd name="T49" fmla="*/ 182 h 467"/>
                <a:gd name="T50" fmla="*/ 139 w 316"/>
                <a:gd name="T51" fmla="*/ 368 h 467"/>
                <a:gd name="T52" fmla="*/ 99 w 316"/>
                <a:gd name="T53" fmla="*/ 344 h 467"/>
                <a:gd name="T54" fmla="*/ 95 w 316"/>
                <a:gd name="T55" fmla="*/ 446 h 467"/>
                <a:gd name="T56" fmla="*/ 301 w 316"/>
                <a:gd name="T57" fmla="*/ 446 h 467"/>
                <a:gd name="T58" fmla="*/ 311 w 316"/>
                <a:gd name="T59" fmla="*/ 456 h 467"/>
                <a:gd name="T60" fmla="*/ 301 w 316"/>
                <a:gd name="T61" fmla="*/ 467 h 467"/>
                <a:gd name="T62" fmla="*/ 95 w 316"/>
                <a:gd name="T63" fmla="*/ 467 h 467"/>
                <a:gd name="T64" fmla="*/ 84 w 316"/>
                <a:gd name="T65" fmla="*/ 456 h 467"/>
                <a:gd name="T66" fmla="*/ 95 w 316"/>
                <a:gd name="T67" fmla="*/ 446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6" h="467">
                  <a:moveTo>
                    <a:pt x="189" y="16"/>
                  </a:moveTo>
                  <a:cubicBezTo>
                    <a:pt x="197" y="4"/>
                    <a:pt x="213" y="0"/>
                    <a:pt x="225" y="7"/>
                  </a:cubicBezTo>
                  <a:cubicBezTo>
                    <a:pt x="300" y="52"/>
                    <a:pt x="300" y="52"/>
                    <a:pt x="300" y="52"/>
                  </a:cubicBezTo>
                  <a:cubicBezTo>
                    <a:pt x="312" y="60"/>
                    <a:pt x="316" y="76"/>
                    <a:pt x="309" y="89"/>
                  </a:cubicBezTo>
                  <a:cubicBezTo>
                    <a:pt x="298" y="105"/>
                    <a:pt x="298" y="105"/>
                    <a:pt x="298" y="105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89" y="16"/>
                  </a:lnTo>
                  <a:close/>
                  <a:moveTo>
                    <a:pt x="164" y="58"/>
                  </a:moveTo>
                  <a:cubicBezTo>
                    <a:pt x="147" y="85"/>
                    <a:pt x="147" y="85"/>
                    <a:pt x="147" y="85"/>
                  </a:cubicBezTo>
                  <a:cubicBezTo>
                    <a:pt x="266" y="157"/>
                    <a:pt x="266" y="157"/>
                    <a:pt x="266" y="157"/>
                  </a:cubicBezTo>
                  <a:cubicBezTo>
                    <a:pt x="283" y="130"/>
                    <a:pt x="283" y="130"/>
                    <a:pt x="283" y="130"/>
                  </a:cubicBezTo>
                  <a:lnTo>
                    <a:pt x="164" y="58"/>
                  </a:lnTo>
                  <a:close/>
                  <a:moveTo>
                    <a:pt x="2" y="446"/>
                  </a:moveTo>
                  <a:cubicBezTo>
                    <a:pt x="13" y="354"/>
                    <a:pt x="13" y="354"/>
                    <a:pt x="13" y="354"/>
                  </a:cubicBezTo>
                  <a:cubicBezTo>
                    <a:pt x="90" y="401"/>
                    <a:pt x="90" y="401"/>
                    <a:pt x="90" y="401"/>
                  </a:cubicBezTo>
                  <a:cubicBezTo>
                    <a:pt x="13" y="453"/>
                    <a:pt x="13" y="453"/>
                    <a:pt x="13" y="453"/>
                  </a:cubicBezTo>
                  <a:cubicBezTo>
                    <a:pt x="5" y="459"/>
                    <a:pt x="0" y="456"/>
                    <a:pt x="2" y="446"/>
                  </a:cubicBezTo>
                  <a:close/>
                  <a:moveTo>
                    <a:pt x="20" y="296"/>
                  </a:moveTo>
                  <a:cubicBezTo>
                    <a:pt x="133" y="109"/>
                    <a:pt x="133" y="109"/>
                    <a:pt x="133" y="109"/>
                  </a:cubicBezTo>
                  <a:cubicBezTo>
                    <a:pt x="172" y="133"/>
                    <a:pt x="172" y="133"/>
                    <a:pt x="172" y="133"/>
                  </a:cubicBezTo>
                  <a:cubicBezTo>
                    <a:pt x="59" y="320"/>
                    <a:pt x="59" y="320"/>
                    <a:pt x="59" y="320"/>
                  </a:cubicBezTo>
                  <a:lnTo>
                    <a:pt x="20" y="296"/>
                  </a:lnTo>
                  <a:close/>
                  <a:moveTo>
                    <a:pt x="99" y="344"/>
                  </a:moveTo>
                  <a:cubicBezTo>
                    <a:pt x="212" y="158"/>
                    <a:pt x="212" y="158"/>
                    <a:pt x="212" y="158"/>
                  </a:cubicBezTo>
                  <a:cubicBezTo>
                    <a:pt x="252" y="182"/>
                    <a:pt x="252" y="182"/>
                    <a:pt x="252" y="182"/>
                  </a:cubicBezTo>
                  <a:cubicBezTo>
                    <a:pt x="139" y="368"/>
                    <a:pt x="139" y="368"/>
                    <a:pt x="139" y="368"/>
                  </a:cubicBezTo>
                  <a:lnTo>
                    <a:pt x="99" y="344"/>
                  </a:lnTo>
                  <a:close/>
                  <a:moveTo>
                    <a:pt x="95" y="446"/>
                  </a:moveTo>
                  <a:cubicBezTo>
                    <a:pt x="301" y="446"/>
                    <a:pt x="301" y="446"/>
                    <a:pt x="301" y="446"/>
                  </a:cubicBezTo>
                  <a:cubicBezTo>
                    <a:pt x="307" y="446"/>
                    <a:pt x="311" y="450"/>
                    <a:pt x="311" y="456"/>
                  </a:cubicBezTo>
                  <a:cubicBezTo>
                    <a:pt x="311" y="462"/>
                    <a:pt x="307" y="467"/>
                    <a:pt x="301" y="467"/>
                  </a:cubicBezTo>
                  <a:cubicBezTo>
                    <a:pt x="95" y="467"/>
                    <a:pt x="95" y="467"/>
                    <a:pt x="95" y="467"/>
                  </a:cubicBezTo>
                  <a:cubicBezTo>
                    <a:pt x="89" y="467"/>
                    <a:pt x="84" y="462"/>
                    <a:pt x="84" y="456"/>
                  </a:cubicBezTo>
                  <a:cubicBezTo>
                    <a:pt x="84" y="450"/>
                    <a:pt x="89" y="446"/>
                    <a:pt x="95" y="446"/>
                  </a:cubicBezTo>
                  <a:close/>
                </a:path>
              </a:pathLst>
            </a:custGeom>
            <a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solidFill>
                <a:srgbClr val="C40001"/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en-US" sz="1013">
                <a:solidFill>
                  <a:schemeClr val="bg1"/>
                </a:solidFill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482680" y="600075"/>
              <a:ext cx="10556795" cy="0"/>
            </a:xfrm>
            <a:prstGeom prst="line">
              <a:avLst/>
            </a:prstGeom>
            <a:ln w="28575">
              <a:solidFill>
                <a:srgbClr val="C400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478630" y="82154"/>
            <a:ext cx="6192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1800" b="1" dirty="0">
                <a:blipFill>
                  <a:blip r:embed="rId3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The Expected Value to the Consumer in Each Cities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479AEB-FC9A-4A73-8275-C1EADE500170}"/>
              </a:ext>
            </a:extLst>
          </p:cNvPr>
          <p:cNvSpPr/>
          <p:nvPr/>
        </p:nvSpPr>
        <p:spPr>
          <a:xfrm>
            <a:off x="240713" y="688435"/>
            <a:ext cx="830335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probability theory, the expected value of a random variable, intuitively, is the long-run average value of repetitions of the experiment it represents. Expected value is the sum of all of the possible outcomes by the probability of it happening. 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Expected Value = Sum of (Possible outcomes*Probability)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Expected value of refund would be:</a:t>
            </a:r>
          </a:p>
          <a:p>
            <a:endParaRPr lang="en-IN" dirty="0"/>
          </a:p>
          <a:p>
            <a:pPr lvl="1"/>
            <a:r>
              <a:rPr lang="en-IN" dirty="0"/>
              <a:t>  Expected Value(Ref) = 0 % of Cost of Tyre * (Probability of snowfall &gt; 40% of the average) +</a:t>
            </a:r>
          </a:p>
          <a:p>
            <a:r>
              <a:rPr lang="en-IN" dirty="0"/>
              <a:t>     		50% of Cost of Tyre * (Probability of snowfall &lt; 40% and &gt; 30% of the average) +</a:t>
            </a:r>
          </a:p>
          <a:p>
            <a:r>
              <a:rPr lang="en-IN" dirty="0"/>
              <a:t>     		75% of Cost of Tyre * (Probability of snowfall &lt; 30% and &gt; 20% of the average) +</a:t>
            </a:r>
          </a:p>
          <a:p>
            <a:r>
              <a:rPr lang="en-IN" dirty="0"/>
              <a:t>     		100% of Cost of Tyre * (Probability of snowfall &lt; 20% of the average)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Expected Value of Customer Has to pay would be:</a:t>
            </a:r>
          </a:p>
          <a:p>
            <a:r>
              <a:rPr lang="en-IN" dirty="0"/>
              <a:t>	</a:t>
            </a:r>
          </a:p>
          <a:p>
            <a:r>
              <a:rPr lang="en-IN" dirty="0"/>
              <a:t>           Expected Value(Pay) = 100 % of Cost of Tyre * (Probability of snowfall &gt; 40% of the average) +</a:t>
            </a:r>
          </a:p>
          <a:p>
            <a:r>
              <a:rPr lang="en-IN" dirty="0"/>
              <a:t>     		50% of Cost of Tyre * (Probability of snowfall &lt; 40% and &gt; 30% of the average) +</a:t>
            </a:r>
          </a:p>
          <a:p>
            <a:r>
              <a:rPr lang="en-IN" dirty="0"/>
              <a:t>     		25% of Cost of Tyre * (Probability of snowfall &lt; 30% and &gt; 20% of the average) +</a:t>
            </a:r>
          </a:p>
          <a:p>
            <a:r>
              <a:rPr lang="en-IN" dirty="0"/>
              <a:t>     		0 %  of Cost of Tyre * (Probability of snowfall &lt; 20% of the average)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96986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airplan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530</TotalTime>
  <Words>629</Words>
  <Application>Microsoft Office PowerPoint</Application>
  <PresentationFormat>On-screen Show (16:9)</PresentationFormat>
  <Paragraphs>222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Adobe Gothic Std B</vt:lpstr>
      <vt:lpstr>宋体</vt:lpstr>
      <vt:lpstr>微软雅黑</vt:lpstr>
      <vt:lpstr>黑体</vt:lpstr>
      <vt:lpstr>Arial</vt:lpstr>
      <vt:lpstr>Calibri</vt:lpstr>
      <vt:lpstr>Calibri Light</vt:lpstr>
      <vt:lpstr>Cambria Math</vt:lpstr>
      <vt:lpstr>Matura MT Script Capitals</vt:lpstr>
      <vt:lpstr>第一PPT，www.1ppt.com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简洁微立体</dc:title>
  <dc:creator>第一PPT</dc:creator>
  <cp:keywords>www.1ppt.com</cp:keywords>
  <cp:lastModifiedBy>Xinyun Tong</cp:lastModifiedBy>
  <cp:revision>46</cp:revision>
  <dcterms:created xsi:type="dcterms:W3CDTF">2016-11-17T11:20:58Z</dcterms:created>
  <dcterms:modified xsi:type="dcterms:W3CDTF">2018-09-13T00:35:17Z</dcterms:modified>
</cp:coreProperties>
</file>