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5" r:id="rId4"/>
    <p:sldId id="266" r:id="rId5"/>
    <p:sldId id="267" r:id="rId6"/>
    <p:sldId id="272" r:id="rId7"/>
    <p:sldId id="271" r:id="rId8"/>
    <p:sldId id="269"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shan Murugeppa" initials="DM" lastIdx="1" clrIdx="0">
    <p:extLst>
      <p:ext uri="{19B8F6BF-5375-455C-9EA6-DF929625EA0E}">
        <p15:presenceInfo xmlns:p15="http://schemas.microsoft.com/office/powerpoint/2012/main" userId="Darshan Murugeppa" providerId="None"/>
      </p:ext>
    </p:extLst>
  </p:cmAuthor>
  <p:cmAuthor id="2" name="Gyaneshwar Rao Nampally" initials="GRN" lastIdx="3" clrIdx="1">
    <p:extLst>
      <p:ext uri="{19B8F6BF-5375-455C-9EA6-DF929625EA0E}">
        <p15:presenceInfo xmlns:p15="http://schemas.microsoft.com/office/powerpoint/2012/main" userId="Gyaneshwar Rao Nampa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9000"/>
    <a:srgbClr val="7C7F7D"/>
    <a:srgbClr val="000000"/>
    <a:srgbClr val="FDFDFD"/>
    <a:srgbClr val="303030"/>
    <a:srgbClr val="A3A3A3"/>
    <a:srgbClr val="EFF3F1"/>
    <a:srgbClr val="0F0910"/>
    <a:srgbClr val="867C83"/>
    <a:srgbClr val="3C3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879A9-743A-4904-8CD4-5EFD8F64B59A}" v="474" dt="2019-02-06T22:48:51.628"/>
    <p1510:client id="{53251B78-F5F8-3777-AC75-8671D62DA53B}" v="201" dt="2019-02-06T22:30:22.078"/>
    <p1510:client id="{EBB12C08-2AE4-47CE-8729-50C4394182E9}" v="1354" dt="2019-02-07T01:32:37.093"/>
    <p1510:client id="{BB1B8B34-B7C9-D0B8-ED67-63725D933147}" v="27" dt="2019-02-06T22:55:49.115"/>
    <p1510:client id="{DF22DC6F-CCB7-4EAC-8051-48AD213F0201}" v="149" dt="2019-02-06T23:50:31.195"/>
    <p1510:client id="{8D584C30-1CB5-48D9-A898-8D7C7FCF5E7C}" v="533" dt="2019-02-07T00:02:23.541"/>
    <p1510:client id="{18832412-604E-40C6-96FE-CD7E51B4CEAD}" v="58" dt="2019-02-07T00:26:42.666"/>
    <p1510:client id="{A386DA90-E5A7-187D-DE76-D26C50DA7375}" v="62" dt="2019-02-07T00:47:26.800"/>
    <p1510:client id="{71A36AE4-B711-4A2D-A1B3-2C8580516C99}" v="9" dt="2019-02-06T22:46:40.874"/>
    <p1510:client id="{F0DA57A5-44E1-A20A-8DBE-29DCDEB82463}" v="11" dt="2019-02-07T00:01:53.631"/>
    <p1510:client id="{096899ED-0C2F-4440-8CFB-D9ED0D6F64A3}" v="7" dt="2019-02-07T01:58:08.034"/>
    <p1510:client id="{466949C0-35F6-AB43-2B37-EDBB6B89CDC7}" v="50" dt="2019-02-07T13:12:12.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ee\AppData\Local\Microsoft\Windows\INetCache\Content.Outlook\PW10GKUN\Data_Case_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CA"/>
              <a:t>Indexing Waste per Unit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[2]Sheet1!$L$1</c:f>
              <c:strCache>
                <c:ptCount val="1"/>
                <c:pt idx="0">
                  <c:v>Index Total Waste per Unit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[2]Sheet1!$K$2:$K$13</c:f>
              <c:numCache>
                <c:formatCode>General</c:formatCode>
                <c:ptCount val="12"/>
                <c:pt idx="0">
                  <c:v>33604</c:v>
                </c:pt>
                <c:pt idx="1">
                  <c:v>33786</c:v>
                </c:pt>
                <c:pt idx="2">
                  <c:v>33970</c:v>
                </c:pt>
                <c:pt idx="3">
                  <c:v>34151</c:v>
                </c:pt>
                <c:pt idx="4">
                  <c:v>34335</c:v>
                </c:pt>
                <c:pt idx="5">
                  <c:v>34486</c:v>
                </c:pt>
                <c:pt idx="6">
                  <c:v>34700</c:v>
                </c:pt>
                <c:pt idx="7">
                  <c:v>34881</c:v>
                </c:pt>
                <c:pt idx="8">
                  <c:v>35065</c:v>
                </c:pt>
                <c:pt idx="9">
                  <c:v>35247</c:v>
                </c:pt>
                <c:pt idx="10">
                  <c:v>35431</c:v>
                </c:pt>
                <c:pt idx="11">
                  <c:v>35612</c:v>
                </c:pt>
              </c:numCache>
            </c:numRef>
          </c:cat>
          <c:val>
            <c:numRef>
              <c:f>[2]Sheet1!$L$2:$L$13</c:f>
              <c:numCache>
                <c:formatCode>General</c:formatCode>
                <c:ptCount val="12"/>
                <c:pt idx="0">
                  <c:v>100</c:v>
                </c:pt>
                <c:pt idx="1">
                  <c:v>103.90891553940232</c:v>
                </c:pt>
                <c:pt idx="2">
                  <c:v>93.302964819466069</c:v>
                </c:pt>
                <c:pt idx="3">
                  <c:v>98.925086370766493</c:v>
                </c:pt>
                <c:pt idx="4">
                  <c:v>92.816139535929608</c:v>
                </c:pt>
                <c:pt idx="5">
                  <c:v>89.944613367871597</c:v>
                </c:pt>
                <c:pt idx="6">
                  <c:v>94.762962588190888</c:v>
                </c:pt>
                <c:pt idx="7">
                  <c:v>95.515869569786389</c:v>
                </c:pt>
                <c:pt idx="8">
                  <c:v>81.353843828019606</c:v>
                </c:pt>
                <c:pt idx="9">
                  <c:v>77.135732265910065</c:v>
                </c:pt>
                <c:pt idx="10">
                  <c:v>73.17578287871801</c:v>
                </c:pt>
                <c:pt idx="11">
                  <c:v>73.932937791030213</c:v>
                </c:pt>
              </c:numCache>
            </c:numRef>
          </c:val>
          <c:smooth val="0"/>
          <c:extLst>
            <c:ext xmlns:c16="http://schemas.microsoft.com/office/drawing/2014/chart" uri="{C3380CC4-5D6E-409C-BE32-E72D297353CC}">
              <c16:uniqueId val="{00000000-1639-478D-8C01-50853F467DC1}"/>
            </c:ext>
          </c:extLst>
        </c:ser>
        <c:ser>
          <c:idx val="1"/>
          <c:order val="1"/>
          <c:tx>
            <c:strRef>
              <c:f>[2]Sheet1!$M$1</c:f>
              <c:strCache>
                <c:ptCount val="1"/>
                <c:pt idx="0">
                  <c:v>Index solid waste per unit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[2]Sheet1!$K$2:$K$13</c:f>
              <c:numCache>
                <c:formatCode>General</c:formatCode>
                <c:ptCount val="12"/>
                <c:pt idx="0">
                  <c:v>33604</c:v>
                </c:pt>
                <c:pt idx="1">
                  <c:v>33786</c:v>
                </c:pt>
                <c:pt idx="2">
                  <c:v>33970</c:v>
                </c:pt>
                <c:pt idx="3">
                  <c:v>34151</c:v>
                </c:pt>
                <c:pt idx="4">
                  <c:v>34335</c:v>
                </c:pt>
                <c:pt idx="5">
                  <c:v>34486</c:v>
                </c:pt>
                <c:pt idx="6">
                  <c:v>34700</c:v>
                </c:pt>
                <c:pt idx="7">
                  <c:v>34881</c:v>
                </c:pt>
                <c:pt idx="8">
                  <c:v>35065</c:v>
                </c:pt>
                <c:pt idx="9">
                  <c:v>35247</c:v>
                </c:pt>
                <c:pt idx="10">
                  <c:v>35431</c:v>
                </c:pt>
                <c:pt idx="11">
                  <c:v>35612</c:v>
                </c:pt>
              </c:numCache>
            </c:numRef>
          </c:cat>
          <c:val>
            <c:numRef>
              <c:f>[2]Sheet1!$M$2:$M$13</c:f>
              <c:numCache>
                <c:formatCode>General</c:formatCode>
                <c:ptCount val="12"/>
                <c:pt idx="0">
                  <c:v>100</c:v>
                </c:pt>
                <c:pt idx="1">
                  <c:v>104.01915070379911</c:v>
                </c:pt>
                <c:pt idx="2">
                  <c:v>71.19083689755773</c:v>
                </c:pt>
                <c:pt idx="3">
                  <c:v>54.170309111688738</c:v>
                </c:pt>
                <c:pt idx="4">
                  <c:v>41.73148812961572</c:v>
                </c:pt>
                <c:pt idx="5">
                  <c:v>37.91618584201116</c:v>
                </c:pt>
                <c:pt idx="6">
                  <c:v>34.827278550453784</c:v>
                </c:pt>
                <c:pt idx="7">
                  <c:v>40.189115140458725</c:v>
                </c:pt>
                <c:pt idx="8">
                  <c:v>19.003592081066365</c:v>
                </c:pt>
                <c:pt idx="9">
                  <c:v>35.24639920127607</c:v>
                </c:pt>
                <c:pt idx="10">
                  <c:v>19.867010673670787</c:v>
                </c:pt>
                <c:pt idx="11">
                  <c:v>13.346721824671574</c:v>
                </c:pt>
              </c:numCache>
            </c:numRef>
          </c:val>
          <c:smooth val="0"/>
          <c:extLst>
            <c:ext xmlns:c16="http://schemas.microsoft.com/office/drawing/2014/chart" uri="{C3380CC4-5D6E-409C-BE32-E72D297353CC}">
              <c16:uniqueId val="{00000001-1639-478D-8C01-50853F467DC1}"/>
            </c:ext>
          </c:extLst>
        </c:ser>
        <c:ser>
          <c:idx val="2"/>
          <c:order val="2"/>
          <c:tx>
            <c:strRef>
              <c:f>[2]Sheet1!$N$1</c:f>
              <c:strCache>
                <c:ptCount val="1"/>
                <c:pt idx="0">
                  <c:v>Index occ waste per unit</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[2]Sheet1!$K$2:$K$13</c:f>
              <c:numCache>
                <c:formatCode>General</c:formatCode>
                <c:ptCount val="12"/>
                <c:pt idx="0">
                  <c:v>33604</c:v>
                </c:pt>
                <c:pt idx="1">
                  <c:v>33786</c:v>
                </c:pt>
                <c:pt idx="2">
                  <c:v>33970</c:v>
                </c:pt>
                <c:pt idx="3">
                  <c:v>34151</c:v>
                </c:pt>
                <c:pt idx="4">
                  <c:v>34335</c:v>
                </c:pt>
                <c:pt idx="5">
                  <c:v>34486</c:v>
                </c:pt>
                <c:pt idx="6">
                  <c:v>34700</c:v>
                </c:pt>
                <c:pt idx="7">
                  <c:v>34881</c:v>
                </c:pt>
                <c:pt idx="8">
                  <c:v>35065</c:v>
                </c:pt>
                <c:pt idx="9">
                  <c:v>35247</c:v>
                </c:pt>
                <c:pt idx="10">
                  <c:v>35431</c:v>
                </c:pt>
                <c:pt idx="11">
                  <c:v>35612</c:v>
                </c:pt>
              </c:numCache>
            </c:numRef>
          </c:cat>
          <c:val>
            <c:numRef>
              <c:f>[2]Sheet1!$N$2:$N$13</c:f>
              <c:numCache>
                <c:formatCode>General</c:formatCode>
                <c:ptCount val="12"/>
                <c:pt idx="0">
                  <c:v>100</c:v>
                </c:pt>
                <c:pt idx="1">
                  <c:v>94.740170037516847</c:v>
                </c:pt>
                <c:pt idx="2">
                  <c:v>96.931009031148108</c:v>
                </c:pt>
                <c:pt idx="3">
                  <c:v>110.86117308241667</c:v>
                </c:pt>
                <c:pt idx="4">
                  <c:v>101.62912195711657</c:v>
                </c:pt>
                <c:pt idx="5">
                  <c:v>102.96977701771533</c:v>
                </c:pt>
                <c:pt idx="6">
                  <c:v>110.14365562508938</c:v>
                </c:pt>
                <c:pt idx="7">
                  <c:v>102.37429079132474</c:v>
                </c:pt>
                <c:pt idx="8">
                  <c:v>93.071231322546552</c:v>
                </c:pt>
                <c:pt idx="9">
                  <c:v>78.241659168370404</c:v>
                </c:pt>
                <c:pt idx="10">
                  <c:v>93.180913271188871</c:v>
                </c:pt>
                <c:pt idx="11">
                  <c:v>95.251471114727295</c:v>
                </c:pt>
              </c:numCache>
            </c:numRef>
          </c:val>
          <c:smooth val="0"/>
          <c:extLst>
            <c:ext xmlns:c16="http://schemas.microsoft.com/office/drawing/2014/chart" uri="{C3380CC4-5D6E-409C-BE32-E72D297353CC}">
              <c16:uniqueId val="{00000002-1639-478D-8C01-50853F467DC1}"/>
            </c:ext>
          </c:extLst>
        </c:ser>
        <c:ser>
          <c:idx val="3"/>
          <c:order val="3"/>
          <c:tx>
            <c:strRef>
              <c:f>[2]Sheet1!$O$1</c:f>
              <c:strCache>
                <c:ptCount val="1"/>
                <c:pt idx="0">
                  <c:v>Index Pallets waste per unit</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[2]Sheet1!$K$2:$K$13</c:f>
              <c:numCache>
                <c:formatCode>General</c:formatCode>
                <c:ptCount val="12"/>
                <c:pt idx="0">
                  <c:v>33604</c:v>
                </c:pt>
                <c:pt idx="1">
                  <c:v>33786</c:v>
                </c:pt>
                <c:pt idx="2">
                  <c:v>33970</c:v>
                </c:pt>
                <c:pt idx="3">
                  <c:v>34151</c:v>
                </c:pt>
                <c:pt idx="4">
                  <c:v>34335</c:v>
                </c:pt>
                <c:pt idx="5">
                  <c:v>34486</c:v>
                </c:pt>
                <c:pt idx="6">
                  <c:v>34700</c:v>
                </c:pt>
                <c:pt idx="7">
                  <c:v>34881</c:v>
                </c:pt>
                <c:pt idx="8">
                  <c:v>35065</c:v>
                </c:pt>
                <c:pt idx="9">
                  <c:v>35247</c:v>
                </c:pt>
                <c:pt idx="10">
                  <c:v>35431</c:v>
                </c:pt>
                <c:pt idx="11">
                  <c:v>35612</c:v>
                </c:pt>
              </c:numCache>
            </c:numRef>
          </c:cat>
          <c:val>
            <c:numRef>
              <c:f>[2]Sheet1!$O$2:$O$13</c:f>
              <c:numCache>
                <c:formatCode>General</c:formatCode>
                <c:ptCount val="12"/>
                <c:pt idx="0">
                  <c:v>100</c:v>
                </c:pt>
                <c:pt idx="1">
                  <c:v>141.35785597335004</c:v>
                </c:pt>
                <c:pt idx="2">
                  <c:v>184.7084944850308</c:v>
                </c:pt>
                <c:pt idx="3">
                  <c:v>264.90386332654668</c:v>
                </c:pt>
                <c:pt idx="4">
                  <c:v>302.2104742563896</c:v>
                </c:pt>
                <c:pt idx="5">
                  <c:v>286.42291598582824</c:v>
                </c:pt>
                <c:pt idx="6">
                  <c:v>319.54456889370044</c:v>
                </c:pt>
                <c:pt idx="7">
                  <c:v>333.03403474149616</c:v>
                </c:pt>
                <c:pt idx="8">
                  <c:v>332.9321150976786</c:v>
                </c:pt>
                <c:pt idx="9">
                  <c:v>274.18365026701827</c:v>
                </c:pt>
                <c:pt idx="10">
                  <c:v>246.90386067955612</c:v>
                </c:pt>
                <c:pt idx="11">
                  <c:v>277.21186299415103</c:v>
                </c:pt>
              </c:numCache>
            </c:numRef>
          </c:val>
          <c:smooth val="0"/>
          <c:extLst>
            <c:ext xmlns:c16="http://schemas.microsoft.com/office/drawing/2014/chart" uri="{C3380CC4-5D6E-409C-BE32-E72D297353CC}">
              <c16:uniqueId val="{00000003-1639-478D-8C01-50853F467DC1}"/>
            </c:ext>
          </c:extLst>
        </c:ser>
        <c:dLbls>
          <c:showLegendKey val="0"/>
          <c:showVal val="0"/>
          <c:showCatName val="0"/>
          <c:showSerName val="0"/>
          <c:showPercent val="0"/>
          <c:showBubbleSize val="0"/>
        </c:dLbls>
        <c:smooth val="0"/>
        <c:axId val="433249839"/>
        <c:axId val="599929919"/>
      </c:lineChart>
      <c:catAx>
        <c:axId val="43324983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929919"/>
        <c:crosses val="autoZero"/>
        <c:auto val="1"/>
        <c:lblAlgn val="ctr"/>
        <c:lblOffset val="100"/>
        <c:noMultiLvlLbl val="1"/>
      </c:catAx>
      <c:valAx>
        <c:axId val="599929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3249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02-06T21:18:08.045" idx="3">
    <p:pos x="7680" y="0"/>
    <p:text>@sri , can u make the black background fadein before operation 3</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854E-AEAF-4B44-9B6B-D6C1AA1A9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F5CEB4-4BB5-4C2A-A080-EDDEDD554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78AC7A-2836-40FE-B25B-8FCD25374C32}"/>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5" name="Footer Placeholder 4">
            <a:extLst>
              <a:ext uri="{FF2B5EF4-FFF2-40B4-BE49-F238E27FC236}">
                <a16:creationId xmlns:a16="http://schemas.microsoft.com/office/drawing/2014/main" id="{73BC5252-0573-41CC-BAB4-FD40E8438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5BB05-F867-4B34-B458-C19F82CAB126}"/>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286844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D2C3-F704-40EE-BE61-4E80D55300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B02D2-D2CE-4EF3-BCFA-8AD3B00DDE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300D6-EA27-49FA-AAB6-FF979E9C3C38}"/>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5" name="Footer Placeholder 4">
            <a:extLst>
              <a:ext uri="{FF2B5EF4-FFF2-40B4-BE49-F238E27FC236}">
                <a16:creationId xmlns:a16="http://schemas.microsoft.com/office/drawing/2014/main" id="{55E9F28B-2149-480C-9248-32928D865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BC048-71CB-4A1A-90E7-484E0DFDC914}"/>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252982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634B8-6A0F-448B-A32B-9BC75F7257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DCC659-B0D3-4563-A69F-643956DA62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DA1ED-D12D-4ABF-9E13-EBD96BAFE51C}"/>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5" name="Footer Placeholder 4">
            <a:extLst>
              <a:ext uri="{FF2B5EF4-FFF2-40B4-BE49-F238E27FC236}">
                <a16:creationId xmlns:a16="http://schemas.microsoft.com/office/drawing/2014/main" id="{501E8B92-CB16-448C-89FF-0AE9EAA8A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85E90-9BD6-403A-80CB-567C2ECAA290}"/>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97083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FA0F-1387-4EEB-8364-669090F3F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F8629A-AB1A-450D-9083-CCB58AC528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8F424-7CEB-4FC6-AC09-7E06C4CF8E5B}"/>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5" name="Footer Placeholder 4">
            <a:extLst>
              <a:ext uri="{FF2B5EF4-FFF2-40B4-BE49-F238E27FC236}">
                <a16:creationId xmlns:a16="http://schemas.microsoft.com/office/drawing/2014/main" id="{B2814D9D-839C-4739-B9EC-CA9E3E46B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B6160-3886-4326-AEBC-C5E443A1CF8E}"/>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419461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8396-B484-46E8-8DCF-6A56ED3C9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7208A3-6B1C-42E8-B62F-8428EB6EA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6CBF56-54C7-4412-A796-F23B56EAF0E6}"/>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5" name="Footer Placeholder 4">
            <a:extLst>
              <a:ext uri="{FF2B5EF4-FFF2-40B4-BE49-F238E27FC236}">
                <a16:creationId xmlns:a16="http://schemas.microsoft.com/office/drawing/2014/main" id="{8E08A381-846D-4315-ADDA-1A7825BEC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31DDF-3687-471E-8A70-F7BB97D98237}"/>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318994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7C72-FD9D-481C-8BFB-FCD9C1FBB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F36854-B42F-4C0A-8B67-04C3A67ED5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D5B07D-8839-482C-A757-35B38F2B69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3793E2-5875-4AC5-90E3-FEDC7D786E51}"/>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6" name="Footer Placeholder 5">
            <a:extLst>
              <a:ext uri="{FF2B5EF4-FFF2-40B4-BE49-F238E27FC236}">
                <a16:creationId xmlns:a16="http://schemas.microsoft.com/office/drawing/2014/main" id="{4BA9DB50-3E2F-41ED-AC73-F54BE059D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03D00-D437-4368-9639-0176706AFE18}"/>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169231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0441-1139-450B-86B7-EA80A2826F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0A378-4229-4EC4-B5C3-55FE56C4B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42347C-BDD0-460F-9437-2A102EBC7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B07CCE-217C-4E8D-88B6-C2551EF3D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994515-5CCF-48EC-8326-56464E051C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453B96-F4F9-4BB9-B2BD-66703BB9F3BB}"/>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8" name="Footer Placeholder 7">
            <a:extLst>
              <a:ext uri="{FF2B5EF4-FFF2-40B4-BE49-F238E27FC236}">
                <a16:creationId xmlns:a16="http://schemas.microsoft.com/office/drawing/2014/main" id="{6A2F6F0B-EDA8-4044-A330-2F75E41A1C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0E6A34-3889-4694-A959-8B46977D19EB}"/>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82273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83D1-19F5-4F31-B82A-780734FD2D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2E5B83-057C-4183-989A-FE4B2E3BBBC3}"/>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4" name="Footer Placeholder 3">
            <a:extLst>
              <a:ext uri="{FF2B5EF4-FFF2-40B4-BE49-F238E27FC236}">
                <a16:creationId xmlns:a16="http://schemas.microsoft.com/office/drawing/2014/main" id="{B9E9630F-118C-4E32-A24B-124DA75D28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27D524-BB4B-43D6-B9DB-48135B6685B2}"/>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264832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A4B2D-771A-4630-BE4D-8FC72A82B2F3}"/>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3" name="Footer Placeholder 2">
            <a:extLst>
              <a:ext uri="{FF2B5EF4-FFF2-40B4-BE49-F238E27FC236}">
                <a16:creationId xmlns:a16="http://schemas.microsoft.com/office/drawing/2014/main" id="{41534B18-2E2A-4174-A9B0-D3AA3AAD01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968616-A738-43EE-9100-62AA2837415B}"/>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298682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4383-5E35-438B-8259-CA2BB72F6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E5CB50-38BD-4B09-A93E-276A74C1F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FFE8F6-81D6-4B48-A8D8-91662C3E6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6468FF-EF2D-4C45-8E77-2FA1AF762297}"/>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6" name="Footer Placeholder 5">
            <a:extLst>
              <a:ext uri="{FF2B5EF4-FFF2-40B4-BE49-F238E27FC236}">
                <a16:creationId xmlns:a16="http://schemas.microsoft.com/office/drawing/2014/main" id="{1B643499-DF4B-413A-9B82-B31C3C24C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6E409A-5831-4163-8A75-CB77ADA53840}"/>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134567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6F90-C62C-40C7-9941-283047E85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BAA4BC-5380-4694-B0C6-18B0E7BEB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091D5F-A8F2-41E1-AEB0-A6D6A1423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1A22D1-6442-47D6-BF7E-9EFBF14C5AC5}"/>
              </a:ext>
            </a:extLst>
          </p:cNvPr>
          <p:cNvSpPr>
            <a:spLocks noGrp="1"/>
          </p:cNvSpPr>
          <p:nvPr>
            <p:ph type="dt" sz="half" idx="10"/>
          </p:nvPr>
        </p:nvSpPr>
        <p:spPr/>
        <p:txBody>
          <a:bodyPr/>
          <a:lstStyle/>
          <a:p>
            <a:fld id="{2B4299F4-C0AD-4AAD-8667-72BC53F351C2}" type="datetimeFigureOut">
              <a:rPr lang="en-IN" smtClean="0"/>
              <a:t>07-02-2019</a:t>
            </a:fld>
            <a:endParaRPr lang="en-IN"/>
          </a:p>
        </p:txBody>
      </p:sp>
      <p:sp>
        <p:nvSpPr>
          <p:cNvPr id="6" name="Footer Placeholder 5">
            <a:extLst>
              <a:ext uri="{FF2B5EF4-FFF2-40B4-BE49-F238E27FC236}">
                <a16:creationId xmlns:a16="http://schemas.microsoft.com/office/drawing/2014/main" id="{B3F78D21-C322-471A-A590-FD916421B0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5AA3C-6650-4D28-B408-F1F282FBB760}"/>
              </a:ext>
            </a:extLst>
          </p:cNvPr>
          <p:cNvSpPr>
            <a:spLocks noGrp="1"/>
          </p:cNvSpPr>
          <p:nvPr>
            <p:ph type="sldNum" sz="quarter" idx="12"/>
          </p:nvPr>
        </p:nvSpPr>
        <p:spPr/>
        <p:txBody>
          <a:bodyPr/>
          <a:lstStyle/>
          <a:p>
            <a:fld id="{39B162E4-C2AD-4B0C-BB92-2AACAE1B3D39}" type="slidenum">
              <a:rPr lang="en-IN" smtClean="0"/>
              <a:t>‹#›</a:t>
            </a:fld>
            <a:endParaRPr lang="en-IN"/>
          </a:p>
        </p:txBody>
      </p:sp>
    </p:spTree>
    <p:extLst>
      <p:ext uri="{BB962C8B-B14F-4D97-AF65-F5344CB8AC3E}">
        <p14:creationId xmlns:p14="http://schemas.microsoft.com/office/powerpoint/2010/main" val="233596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FD8CA-DBB4-417D-8588-FFFECA09B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EAF06-2FED-4333-AF54-E2948A8F4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429DC-9487-40D9-922E-23E8A976E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299F4-C0AD-4AAD-8667-72BC53F351C2}" type="datetimeFigureOut">
              <a:rPr lang="en-IN" smtClean="0"/>
              <a:t>07-02-2019</a:t>
            </a:fld>
            <a:endParaRPr lang="en-IN"/>
          </a:p>
        </p:txBody>
      </p:sp>
      <p:sp>
        <p:nvSpPr>
          <p:cNvPr id="5" name="Footer Placeholder 4">
            <a:extLst>
              <a:ext uri="{FF2B5EF4-FFF2-40B4-BE49-F238E27FC236}">
                <a16:creationId xmlns:a16="http://schemas.microsoft.com/office/drawing/2014/main" id="{D347C94C-B582-461F-BDD6-76DE68D18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B7258C-E631-4A82-BC6D-49120EED7D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162E4-C2AD-4B0C-BB92-2AACAE1B3D39}" type="slidenum">
              <a:rPr lang="en-IN" smtClean="0"/>
              <a:t>‹#›</a:t>
            </a:fld>
            <a:endParaRPr lang="en-IN"/>
          </a:p>
        </p:txBody>
      </p:sp>
    </p:spTree>
    <p:extLst>
      <p:ext uri="{BB962C8B-B14F-4D97-AF65-F5344CB8AC3E}">
        <p14:creationId xmlns:p14="http://schemas.microsoft.com/office/powerpoint/2010/main" val="118423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B129D1-9EB6-4BAC-81D2-BFB7894CE8CE}"/>
              </a:ext>
            </a:extLst>
          </p:cNvPr>
          <p:cNvSpPr/>
          <p:nvPr/>
        </p:nvSpPr>
        <p:spPr>
          <a:xfrm>
            <a:off x="4607104" y="164976"/>
            <a:ext cx="5381385" cy="1569660"/>
          </a:xfrm>
          <a:prstGeom prst="rect">
            <a:avLst/>
          </a:prstGeom>
          <a:noFill/>
        </p:spPr>
        <p:txBody>
          <a:bodyPr wrap="square" lIns="91440" tIns="45720" rIns="91440" bIns="45720">
            <a:spAutoFit/>
          </a:bodyPr>
          <a:lstStyle/>
          <a:p>
            <a:pPr algn="ctr"/>
            <a:r>
              <a:rPr lang="en-US" sz="4800" b="0" i="1" cap="none" spc="0">
                <a:ln w="0"/>
                <a:solidFill>
                  <a:srgbClr val="000000"/>
                </a:solidFill>
                <a:effectLst>
                  <a:outerShdw blurRad="38100" dist="19050" dir="2700000" algn="tl" rotWithShape="0">
                    <a:schemeClr val="dk1">
                      <a:alpha val="40000"/>
                    </a:schemeClr>
                  </a:outerShdw>
                </a:effectLst>
                <a:latin typeface="Arial Black" panose="020B0A04020102020204" pitchFamily="34" charset="0"/>
              </a:rPr>
              <a:t>Ford Motor Case</a:t>
            </a:r>
          </a:p>
        </p:txBody>
      </p:sp>
      <p:sp>
        <p:nvSpPr>
          <p:cNvPr id="4" name="Rectangle 3">
            <a:extLst>
              <a:ext uri="{FF2B5EF4-FFF2-40B4-BE49-F238E27FC236}">
                <a16:creationId xmlns:a16="http://schemas.microsoft.com/office/drawing/2014/main" id="{4A4311FE-7F2E-466A-BA05-4EB16A9993B8}"/>
              </a:ext>
            </a:extLst>
          </p:cNvPr>
          <p:cNvSpPr/>
          <p:nvPr/>
        </p:nvSpPr>
        <p:spPr>
          <a:xfrm>
            <a:off x="7715490" y="6153150"/>
            <a:ext cx="5381385" cy="830997"/>
          </a:xfrm>
          <a:prstGeom prst="rect">
            <a:avLst/>
          </a:prstGeom>
          <a:noFill/>
        </p:spPr>
        <p:txBody>
          <a:bodyPr wrap="square" lIns="91440" tIns="45720" rIns="91440" bIns="45720">
            <a:spAutoFit/>
          </a:bodyPr>
          <a:lstStyle/>
          <a:p>
            <a:pPr algn="ctr"/>
            <a:r>
              <a:rPr lang="en-US" sz="4800" b="0" i="1" cap="none" spc="0">
                <a:ln w="0"/>
                <a:solidFill>
                  <a:schemeClr val="bg1">
                    <a:lumMod val="85000"/>
                  </a:schemeClr>
                </a:solidFill>
                <a:effectLst>
                  <a:outerShdw blurRad="38100" dist="19050" dir="2700000" algn="tl" rotWithShape="0">
                    <a:schemeClr val="dk1">
                      <a:alpha val="40000"/>
                    </a:schemeClr>
                  </a:outerShdw>
                </a:effectLst>
                <a:latin typeface="Arial Black" panose="020B0A04020102020204" pitchFamily="34" charset="0"/>
              </a:rPr>
              <a:t>Team 1</a:t>
            </a:r>
          </a:p>
        </p:txBody>
      </p:sp>
    </p:spTree>
    <p:extLst>
      <p:ext uri="{BB962C8B-B14F-4D97-AF65-F5344CB8AC3E}">
        <p14:creationId xmlns:p14="http://schemas.microsoft.com/office/powerpoint/2010/main" val="97921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5577" y="-51878"/>
            <a:ext cx="12249510" cy="6814867"/>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836F8FD2-206F-4CE4-BAF0-20B7BE825D51}"/>
              </a:ext>
            </a:extLst>
          </p:cNvPr>
          <p:cNvSpPr/>
          <p:nvPr/>
        </p:nvSpPr>
        <p:spPr>
          <a:xfrm>
            <a:off x="2528133" y="2258208"/>
            <a:ext cx="7135736" cy="1862048"/>
          </a:xfrm>
          <a:prstGeom prst="rect">
            <a:avLst/>
          </a:prstGeom>
          <a:solidFill>
            <a:schemeClr val="dk1">
              <a:alpha val="50000"/>
            </a:schemeClr>
          </a:solidFill>
        </p:spPr>
        <p:txBody>
          <a:bodyPr wrap="none" lIns="91440" tIns="45720" rIns="91440" bIns="45720">
            <a:spAutoFit/>
          </a:bodyPr>
          <a:lstStyle/>
          <a:p>
            <a:pPr algn="ctr"/>
            <a:r>
              <a:rPr lang="en-US" sz="11500" b="0" cap="none" spc="0" dirty="0">
                <a:ln w="0"/>
                <a:solidFill>
                  <a:schemeClr val="bg1"/>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38470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9" name="TextBox 8">
            <a:extLst>
              <a:ext uri="{FF2B5EF4-FFF2-40B4-BE49-F238E27FC236}">
                <a16:creationId xmlns:a16="http://schemas.microsoft.com/office/drawing/2014/main" id="{62CD7271-8DA4-49C2-8183-EC86D620D716}"/>
              </a:ext>
            </a:extLst>
          </p:cNvPr>
          <p:cNvSpPr txBox="1"/>
          <p:nvPr/>
        </p:nvSpPr>
        <p:spPr>
          <a:xfrm>
            <a:off x="636232" y="3152775"/>
            <a:ext cx="10253709" cy="923330"/>
          </a:xfrm>
          <a:prstGeom prst="rect">
            <a:avLst/>
          </a:prstGeom>
          <a:solidFill>
            <a:srgbClr val="000000">
              <a:alpha val="63000"/>
            </a:srgbClr>
          </a:solidFill>
        </p:spPr>
        <p:txBody>
          <a:bodyPr wrap="square" rtlCol="0">
            <a:spAutoFit/>
          </a:bodyPr>
          <a:lstStyle/>
          <a:p>
            <a:r>
              <a:rPr lang="en-CA" dirty="0">
                <a:solidFill>
                  <a:schemeClr val="bg1"/>
                </a:solidFill>
              </a:rPr>
              <a:t>On checking the trend of the waste generated from various sources it is seen that the solid waste generation has declined over the time whereas an increase has been observed in OCC and Pallets. Additionally, the increase trend of OCC is very similar to the production units</a:t>
            </a:r>
          </a:p>
        </p:txBody>
      </p:sp>
      <p:pic>
        <p:nvPicPr>
          <p:cNvPr id="12" name="Picture 12">
            <a:extLst>
              <a:ext uri="{FF2B5EF4-FFF2-40B4-BE49-F238E27FC236}">
                <a16:creationId xmlns:a16="http://schemas.microsoft.com/office/drawing/2014/main" id="{8A281A56-BA9C-46DC-AA28-E057E92F1383}"/>
              </a:ext>
            </a:extLst>
          </p:cNvPr>
          <p:cNvPicPr>
            <a:picLocks noChangeAspect="1"/>
          </p:cNvPicPr>
          <p:nvPr/>
        </p:nvPicPr>
        <p:blipFill>
          <a:blip r:embed="rId3"/>
          <a:stretch>
            <a:fillRect/>
          </a:stretch>
        </p:blipFill>
        <p:spPr>
          <a:xfrm>
            <a:off x="377780" y="320040"/>
            <a:ext cx="4460382" cy="2654765"/>
          </a:xfrm>
          <a:prstGeom prst="rect">
            <a:avLst/>
          </a:prstGeom>
        </p:spPr>
      </p:pic>
      <p:pic>
        <p:nvPicPr>
          <p:cNvPr id="14" name="Picture 14">
            <a:extLst>
              <a:ext uri="{FF2B5EF4-FFF2-40B4-BE49-F238E27FC236}">
                <a16:creationId xmlns:a16="http://schemas.microsoft.com/office/drawing/2014/main" id="{089DF8C1-1CE9-412C-A901-86BE40319FBB}"/>
              </a:ext>
            </a:extLst>
          </p:cNvPr>
          <p:cNvPicPr>
            <a:picLocks noChangeAspect="1"/>
          </p:cNvPicPr>
          <p:nvPr/>
        </p:nvPicPr>
        <p:blipFill>
          <a:blip r:embed="rId4"/>
          <a:stretch>
            <a:fillRect/>
          </a:stretch>
        </p:blipFill>
        <p:spPr>
          <a:xfrm>
            <a:off x="7192851" y="395167"/>
            <a:ext cx="4417452" cy="2579638"/>
          </a:xfrm>
          <a:prstGeom prst="rect">
            <a:avLst/>
          </a:prstGeom>
        </p:spPr>
      </p:pic>
      <p:pic>
        <p:nvPicPr>
          <p:cNvPr id="16" name="Picture 16" descr="A screenshot of a video game&#10;&#10;Description generated with high confidence">
            <a:extLst>
              <a:ext uri="{FF2B5EF4-FFF2-40B4-BE49-F238E27FC236}">
                <a16:creationId xmlns:a16="http://schemas.microsoft.com/office/drawing/2014/main" id="{3F4C8745-4A56-46F1-ACF0-6282FB440A05}"/>
              </a:ext>
            </a:extLst>
          </p:cNvPr>
          <p:cNvPicPr>
            <a:picLocks noChangeAspect="1"/>
          </p:cNvPicPr>
          <p:nvPr/>
        </p:nvPicPr>
        <p:blipFill>
          <a:blip r:embed="rId5"/>
          <a:stretch>
            <a:fillRect/>
          </a:stretch>
        </p:blipFill>
        <p:spPr>
          <a:xfrm>
            <a:off x="377780" y="4344688"/>
            <a:ext cx="4385256" cy="2407920"/>
          </a:xfrm>
          <a:prstGeom prst="rect">
            <a:avLst/>
          </a:prstGeom>
        </p:spPr>
      </p:pic>
      <p:pic>
        <p:nvPicPr>
          <p:cNvPr id="18" name="Picture 18" descr="A screenshot of a computer&#10;&#10;Description generated with high confidence">
            <a:extLst>
              <a:ext uri="{FF2B5EF4-FFF2-40B4-BE49-F238E27FC236}">
                <a16:creationId xmlns:a16="http://schemas.microsoft.com/office/drawing/2014/main" id="{5578D037-083B-44B0-9710-070E0B4511F7}"/>
              </a:ext>
            </a:extLst>
          </p:cNvPr>
          <p:cNvPicPr>
            <a:picLocks noChangeAspect="1"/>
          </p:cNvPicPr>
          <p:nvPr/>
        </p:nvPicPr>
        <p:blipFill>
          <a:blip r:embed="rId6"/>
          <a:stretch>
            <a:fillRect/>
          </a:stretch>
        </p:blipFill>
        <p:spPr>
          <a:xfrm>
            <a:off x="7192851" y="4258829"/>
            <a:ext cx="4417453" cy="2493779"/>
          </a:xfrm>
          <a:prstGeom prst="rect">
            <a:avLst/>
          </a:prstGeom>
        </p:spPr>
      </p:pic>
    </p:spTree>
    <p:extLst>
      <p:ext uri="{BB962C8B-B14F-4D97-AF65-F5344CB8AC3E}">
        <p14:creationId xmlns:p14="http://schemas.microsoft.com/office/powerpoint/2010/main" val="109324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2CD7271-8DA4-49C2-8183-EC86D620D716}"/>
              </a:ext>
            </a:extLst>
          </p:cNvPr>
          <p:cNvSpPr txBox="1"/>
          <p:nvPr/>
        </p:nvSpPr>
        <p:spPr>
          <a:xfrm>
            <a:off x="648867" y="4552463"/>
            <a:ext cx="10253709" cy="646331"/>
          </a:xfrm>
          <a:prstGeom prst="rect">
            <a:avLst/>
          </a:prstGeom>
          <a:solidFill>
            <a:srgbClr val="000000">
              <a:alpha val="63000"/>
            </a:srgbClr>
          </a:solidFill>
        </p:spPr>
        <p:txBody>
          <a:bodyPr wrap="square" rtlCol="0">
            <a:spAutoFit/>
          </a:bodyPr>
          <a:lstStyle/>
          <a:p>
            <a:pPr marL="285750" indent="-285750">
              <a:buFont typeface="Arial" panose="020B0604020202020204" pitchFamily="34" charset="0"/>
              <a:buChar char="•"/>
            </a:pPr>
            <a:r>
              <a:rPr lang="en-CA" dirty="0">
                <a:solidFill>
                  <a:schemeClr val="bg1"/>
                </a:solidFill>
              </a:rPr>
              <a:t>As per the graph, OCC and Pallets are highly corelated with Units produced by Ford during the time frame Jan-92 and Jul-97.</a:t>
            </a:r>
          </a:p>
        </p:txBody>
      </p:sp>
      <p:pic>
        <p:nvPicPr>
          <p:cNvPr id="4" name="Picture 5" descr="A screenshot of a video game&#10;&#10;Description generated with high confidence">
            <a:extLst>
              <a:ext uri="{FF2B5EF4-FFF2-40B4-BE49-F238E27FC236}">
                <a16:creationId xmlns:a16="http://schemas.microsoft.com/office/drawing/2014/main" id="{91633016-055D-405D-853D-62991F585022}"/>
              </a:ext>
            </a:extLst>
          </p:cNvPr>
          <p:cNvPicPr>
            <a:picLocks noChangeAspect="1"/>
          </p:cNvPicPr>
          <p:nvPr/>
        </p:nvPicPr>
        <p:blipFill>
          <a:blip r:embed="rId3"/>
          <a:stretch>
            <a:fillRect/>
          </a:stretch>
        </p:blipFill>
        <p:spPr>
          <a:xfrm>
            <a:off x="1983317" y="442847"/>
            <a:ext cx="7812616" cy="3686305"/>
          </a:xfrm>
          <a:prstGeom prst="rect">
            <a:avLst/>
          </a:prstGeom>
        </p:spPr>
      </p:pic>
      <p:sp>
        <p:nvSpPr>
          <p:cNvPr id="6" name="TextBox 5">
            <a:extLst>
              <a:ext uri="{FF2B5EF4-FFF2-40B4-BE49-F238E27FC236}">
                <a16:creationId xmlns:a16="http://schemas.microsoft.com/office/drawing/2014/main" id="{C042C675-37C1-487C-A5DD-B9F1BF5EC180}"/>
              </a:ext>
            </a:extLst>
          </p:cNvPr>
          <p:cNvSpPr txBox="1"/>
          <p:nvPr/>
        </p:nvSpPr>
        <p:spPr>
          <a:xfrm>
            <a:off x="648866" y="5474399"/>
            <a:ext cx="10253709" cy="369332"/>
          </a:xfrm>
          <a:prstGeom prst="rect">
            <a:avLst/>
          </a:prstGeom>
          <a:solidFill>
            <a:srgbClr val="000000">
              <a:alpha val="63000"/>
            </a:srgbClr>
          </a:solidFill>
        </p:spPr>
        <p:txBody>
          <a:bodyPr wrap="square" rtlCol="0">
            <a:spAutoFit/>
          </a:bodyPr>
          <a:lstStyle/>
          <a:p>
            <a:pPr marL="285750" indent="-285750">
              <a:buFont typeface="Arial" panose="020B0604020202020204" pitchFamily="34" charset="0"/>
              <a:buChar char="•"/>
            </a:pPr>
            <a:r>
              <a:rPr lang="en-CA" dirty="0">
                <a:solidFill>
                  <a:schemeClr val="bg1"/>
                </a:solidFill>
              </a:rPr>
              <a:t>Although, the Solid Waste shows no relation with the units produced.</a:t>
            </a:r>
          </a:p>
        </p:txBody>
      </p:sp>
    </p:spTree>
    <p:extLst>
      <p:ext uri="{BB962C8B-B14F-4D97-AF65-F5344CB8AC3E}">
        <p14:creationId xmlns:p14="http://schemas.microsoft.com/office/powerpoint/2010/main" val="312614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a:p>
            <a:pPr algn="ctr"/>
            <a:endParaRPr lang="en-IN">
              <a:cs typeface="Calibri"/>
            </a:endParaRPr>
          </a:p>
        </p:txBody>
      </p:sp>
      <p:sp>
        <p:nvSpPr>
          <p:cNvPr id="9" name="TextBox 8">
            <a:extLst>
              <a:ext uri="{FF2B5EF4-FFF2-40B4-BE49-F238E27FC236}">
                <a16:creationId xmlns:a16="http://schemas.microsoft.com/office/drawing/2014/main" id="{62CD7271-8DA4-49C2-8183-EC86D620D716}"/>
              </a:ext>
            </a:extLst>
          </p:cNvPr>
          <p:cNvSpPr txBox="1"/>
          <p:nvPr/>
        </p:nvSpPr>
        <p:spPr>
          <a:xfrm>
            <a:off x="969145" y="5168506"/>
            <a:ext cx="10253709" cy="923330"/>
          </a:xfrm>
          <a:prstGeom prst="rect">
            <a:avLst/>
          </a:prstGeom>
          <a:solidFill>
            <a:srgbClr val="000000">
              <a:alpha val="63000"/>
            </a:srgbClr>
          </a:solidFill>
        </p:spPr>
        <p:txBody>
          <a:bodyPr wrap="square" rtlCol="0">
            <a:spAutoFit/>
          </a:bodyPr>
          <a:lstStyle/>
          <a:p>
            <a:r>
              <a:rPr lang="en-CA" dirty="0">
                <a:solidFill>
                  <a:schemeClr val="bg1"/>
                </a:solidFill>
              </a:rPr>
              <a:t>Although, the Solid Waste shows no relation with the units produced. As per the Indexed values calculated on the basis of Waste/Unit over the period of time, it can be inferred that Waste/Unit has decreased by 26%.</a:t>
            </a:r>
          </a:p>
        </p:txBody>
      </p:sp>
      <p:pic>
        <p:nvPicPr>
          <p:cNvPr id="21" name="Picture 21" descr="A screen shot of a monitor&#10;&#10;Description generated with high confidence">
            <a:extLst>
              <a:ext uri="{FF2B5EF4-FFF2-40B4-BE49-F238E27FC236}">
                <a16:creationId xmlns:a16="http://schemas.microsoft.com/office/drawing/2014/main" id="{D74858AC-4BC1-4D4F-AA6E-79AE26425E04}"/>
              </a:ext>
            </a:extLst>
          </p:cNvPr>
          <p:cNvPicPr>
            <a:picLocks noChangeAspect="1"/>
          </p:cNvPicPr>
          <p:nvPr/>
        </p:nvPicPr>
        <p:blipFill>
          <a:blip r:embed="rId3"/>
          <a:stretch>
            <a:fillRect/>
          </a:stretch>
        </p:blipFill>
        <p:spPr>
          <a:xfrm>
            <a:off x="1354428" y="346538"/>
            <a:ext cx="9214835" cy="4608728"/>
          </a:xfrm>
          <a:prstGeom prst="rect">
            <a:avLst/>
          </a:prstGeom>
        </p:spPr>
      </p:pic>
    </p:spTree>
    <p:extLst>
      <p:ext uri="{BB962C8B-B14F-4D97-AF65-F5344CB8AC3E}">
        <p14:creationId xmlns:p14="http://schemas.microsoft.com/office/powerpoint/2010/main" val="130209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384A06F4-E320-42AC-A2BF-28A5C7CC9643}"/>
              </a:ext>
            </a:extLst>
          </p:cNvPr>
          <p:cNvSpPr/>
          <p:nvPr/>
        </p:nvSpPr>
        <p:spPr>
          <a:xfrm>
            <a:off x="3331823" y="3021746"/>
            <a:ext cx="5212601" cy="3484483"/>
          </a:xfrm>
          <a:prstGeom prst="rect">
            <a:avLst/>
          </a:prstGeom>
          <a:solidFill>
            <a:schemeClr val="dk1">
              <a:alpha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84D4B3-CCF7-4AE6-BBD8-38C3ED2803A1}"/>
              </a:ext>
            </a:extLst>
          </p:cNvPr>
          <p:cNvSpPr txBox="1"/>
          <p:nvPr/>
        </p:nvSpPr>
        <p:spPr>
          <a:xfrm>
            <a:off x="188095" y="305395"/>
            <a:ext cx="4619431" cy="400110"/>
          </a:xfrm>
          <a:prstGeom prst="rect">
            <a:avLst/>
          </a:prstGeom>
          <a:solidFill>
            <a:srgbClr val="000000">
              <a:alpha val="63000"/>
            </a:srgbClr>
          </a:solidFill>
        </p:spPr>
        <p:txBody>
          <a:bodyPr wrap="square" rtlCol="0" anchor="t">
            <a:spAutoFit/>
          </a:bodyPr>
          <a:lstStyle/>
          <a:p>
            <a:r>
              <a:rPr lang="en-US" sz="2000" b="1">
                <a:solidFill>
                  <a:schemeClr val="accent4">
                    <a:lumMod val="75000"/>
                  </a:schemeClr>
                </a:solidFill>
              </a:rPr>
              <a:t>How many tugs can we remove?</a:t>
            </a:r>
            <a:endParaRPr lang="en-IN" sz="2000">
              <a:solidFill>
                <a:schemeClr val="accent4">
                  <a:lumMod val="75000"/>
                </a:schemeClr>
              </a:solidFill>
            </a:endParaRPr>
          </a:p>
        </p:txBody>
      </p:sp>
      <p:sp>
        <p:nvSpPr>
          <p:cNvPr id="7" name="TextBox 6">
            <a:extLst>
              <a:ext uri="{FF2B5EF4-FFF2-40B4-BE49-F238E27FC236}">
                <a16:creationId xmlns:a16="http://schemas.microsoft.com/office/drawing/2014/main" id="{39B845FC-33DC-4B60-8266-AAF8D93CE5DC}"/>
              </a:ext>
            </a:extLst>
          </p:cNvPr>
          <p:cNvSpPr txBox="1"/>
          <p:nvPr/>
        </p:nvSpPr>
        <p:spPr>
          <a:xfrm>
            <a:off x="188096" y="847963"/>
            <a:ext cx="12003904" cy="2031325"/>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Estimate according to supervisor feedback</a:t>
            </a:r>
            <a:r>
              <a:rPr lang="en-US" b="1" dirty="0">
                <a:solidFill>
                  <a:schemeClr val="bg1"/>
                </a:solidFill>
                <a:cs typeface="Calibri"/>
              </a:rPr>
              <a:t>: </a:t>
            </a:r>
          </a:p>
          <a:p>
            <a:endParaRPr lang="en-US" b="1" dirty="0">
              <a:solidFill>
                <a:schemeClr val="bg1"/>
              </a:solidFill>
              <a:cs typeface="Calibri"/>
            </a:endParaRPr>
          </a:p>
          <a:p>
            <a:pPr marL="285750" indent="-285750">
              <a:buFont typeface="Wingdings" panose="05000000000000000000" pitchFamily="2" charset="2"/>
              <a:buChar char="§"/>
            </a:pPr>
            <a:r>
              <a:rPr lang="en-US" dirty="0">
                <a:solidFill>
                  <a:schemeClr val="bg1"/>
                </a:solidFill>
                <a:cs typeface="Calibri"/>
              </a:rPr>
              <a:t>2 hours / tug operator wastage per shift = 25% of time.</a:t>
            </a:r>
          </a:p>
          <a:p>
            <a:pPr marL="285750" indent="-285750">
              <a:buFont typeface="Wingdings" panose="05000000000000000000" pitchFamily="2" charset="2"/>
              <a:buChar char="§"/>
            </a:pPr>
            <a:r>
              <a:rPr lang="en-IN" dirty="0">
                <a:solidFill>
                  <a:schemeClr val="bg1"/>
                </a:solidFill>
                <a:cs typeface="Calibri"/>
              </a:rPr>
              <a:t>25% of investment of 100,000$ is going in vain per tug operator.</a:t>
            </a:r>
          </a:p>
          <a:p>
            <a:pPr marL="285750" indent="-285750">
              <a:buFont typeface="Wingdings" panose="05000000000000000000" pitchFamily="2" charset="2"/>
              <a:buChar char="§"/>
            </a:pPr>
            <a:r>
              <a:rPr lang="en-IN" dirty="0">
                <a:solidFill>
                  <a:schemeClr val="bg1"/>
                </a:solidFill>
                <a:cs typeface="Calibri"/>
              </a:rPr>
              <a:t>Data matches accurately according to the supervisors observations.</a:t>
            </a:r>
          </a:p>
          <a:p>
            <a:pPr marL="285750" indent="-285750">
              <a:buFont typeface="Wingdings" panose="05000000000000000000" pitchFamily="2" charset="2"/>
              <a:buChar char="§"/>
            </a:pPr>
            <a:r>
              <a:rPr lang="en-IN" dirty="0">
                <a:solidFill>
                  <a:schemeClr val="bg1"/>
                </a:solidFill>
                <a:cs typeface="Calibri"/>
              </a:rPr>
              <a:t>As the waste per unit is being reduced, tug operators can be reduced.</a:t>
            </a:r>
            <a:br>
              <a:rPr lang="en-IN" dirty="0">
                <a:solidFill>
                  <a:schemeClr val="bg1"/>
                </a:solidFill>
                <a:cs typeface="Calibri"/>
              </a:rPr>
            </a:br>
            <a:endParaRPr lang="en-IN" dirty="0">
              <a:solidFill>
                <a:schemeClr val="bg1"/>
              </a:solidFill>
              <a:cs typeface="Calibri"/>
            </a:endParaRPr>
          </a:p>
        </p:txBody>
      </p:sp>
      <p:sp>
        <p:nvSpPr>
          <p:cNvPr id="21" name="Rectangle 20">
            <a:extLst>
              <a:ext uri="{FF2B5EF4-FFF2-40B4-BE49-F238E27FC236}">
                <a16:creationId xmlns:a16="http://schemas.microsoft.com/office/drawing/2014/main" id="{4F218895-D9BF-4D9E-89B2-83EEAC1F859D}"/>
              </a:ext>
            </a:extLst>
          </p:cNvPr>
          <p:cNvSpPr/>
          <p:nvPr/>
        </p:nvSpPr>
        <p:spPr>
          <a:xfrm>
            <a:off x="3549672" y="3451323"/>
            <a:ext cx="4900701" cy="830997"/>
          </a:xfrm>
          <a:prstGeom prst="rect">
            <a:avLst/>
          </a:prstGeom>
          <a:noFill/>
        </p:spPr>
        <p:txBody>
          <a:bodyPr wrap="none" lIns="91440" tIns="45720" rIns="91440" bIns="45720">
            <a:spAutoFit/>
          </a:bodyPr>
          <a:lstStyle/>
          <a:p>
            <a:pPr algn="ctr"/>
            <a:r>
              <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Calibri"/>
              </a:rPr>
              <a:t>5 tug operators for 100 waste/unit </a:t>
            </a:r>
          </a:p>
          <a:p>
            <a:pPr algn="ctr"/>
            <a:r>
              <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Calibri"/>
              </a:rPr>
              <a:t>1 tug operator handles 20 waste/unit.</a:t>
            </a:r>
            <a:endPar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 name="Rectangle 21">
            <a:extLst>
              <a:ext uri="{FF2B5EF4-FFF2-40B4-BE49-F238E27FC236}">
                <a16:creationId xmlns:a16="http://schemas.microsoft.com/office/drawing/2014/main" id="{E498E987-12F7-45BA-80BE-89A869319EA0}"/>
              </a:ext>
            </a:extLst>
          </p:cNvPr>
          <p:cNvSpPr/>
          <p:nvPr/>
        </p:nvSpPr>
        <p:spPr>
          <a:xfrm>
            <a:off x="4066586" y="4567237"/>
            <a:ext cx="3743076" cy="1938992"/>
          </a:xfrm>
          <a:prstGeom prst="rect">
            <a:avLst/>
          </a:prstGeom>
          <a:noFill/>
        </p:spPr>
        <p:txBody>
          <a:bodyPr wrap="none" lIns="91440" tIns="45720" rIns="91440" bIns="45720">
            <a:spAutoFit/>
          </a:bodyPr>
          <a:lstStyle/>
          <a:p>
            <a:pPr algn="ctr"/>
            <a:r>
              <a:rPr lang="en-IN" sz="2400" b="0" cap="none" spc="0" dirty="0">
                <a:ln w="0"/>
                <a:solidFill>
                  <a:schemeClr val="accent1"/>
                </a:solidFill>
                <a:effectLst>
                  <a:outerShdw blurRad="38100" dist="25400" dir="5400000" algn="ctr" rotWithShape="0">
                    <a:srgbClr val="6E747A">
                      <a:alpha val="43000"/>
                    </a:srgbClr>
                  </a:outerShdw>
                </a:effectLst>
                <a:cs typeface="Calibri"/>
              </a:rPr>
              <a:t>Since we have 74 waste/unit</a:t>
            </a:r>
          </a:p>
          <a:p>
            <a:pPr algn="ctr"/>
            <a:endParaRPr lang="en-IN" sz="2400" b="0" cap="none" spc="0" dirty="0">
              <a:ln w="0"/>
              <a:solidFill>
                <a:schemeClr val="accent1"/>
              </a:solidFill>
              <a:effectLst>
                <a:outerShdw blurRad="38100" dist="25400" dir="5400000" algn="ctr" rotWithShape="0">
                  <a:srgbClr val="6E747A">
                    <a:alpha val="43000"/>
                  </a:srgbClr>
                </a:outerShdw>
              </a:effectLst>
              <a:cs typeface="Calibri"/>
            </a:endParaRPr>
          </a:p>
          <a:p>
            <a:pPr algn="ctr"/>
            <a:r>
              <a:rPr lang="en-IN" sz="2400" b="0" cap="none" spc="0" dirty="0">
                <a:ln w="0"/>
                <a:solidFill>
                  <a:schemeClr val="accent1"/>
                </a:solidFill>
                <a:effectLst>
                  <a:outerShdw blurRad="38100" dist="25400" dir="5400000" algn="ctr" rotWithShape="0">
                    <a:srgbClr val="6E747A">
                      <a:alpha val="43000"/>
                    </a:srgbClr>
                  </a:outerShdw>
                </a:effectLst>
                <a:cs typeface="Calibri"/>
              </a:rPr>
              <a:t> required tug operators is </a:t>
            </a:r>
          </a:p>
          <a:p>
            <a:pPr algn="ctr"/>
            <a:endParaRPr lang="en-IN" sz="2400" dirty="0">
              <a:ln w="0"/>
              <a:solidFill>
                <a:schemeClr val="accent1"/>
              </a:solidFill>
              <a:effectLst>
                <a:outerShdw blurRad="38100" dist="25400" dir="5400000" algn="ctr" rotWithShape="0">
                  <a:srgbClr val="6E747A">
                    <a:alpha val="43000"/>
                  </a:srgbClr>
                </a:outerShdw>
              </a:effectLst>
              <a:cs typeface="Calibri"/>
            </a:endParaRPr>
          </a:p>
          <a:p>
            <a:pPr algn="ct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23" name="Rectangle 22">
            <a:extLst>
              <a:ext uri="{FF2B5EF4-FFF2-40B4-BE49-F238E27FC236}">
                <a16:creationId xmlns:a16="http://schemas.microsoft.com/office/drawing/2014/main" id="{95187E99-B385-49BB-8627-5ADCD096AE30}"/>
              </a:ext>
            </a:extLst>
          </p:cNvPr>
          <p:cNvSpPr/>
          <p:nvPr/>
        </p:nvSpPr>
        <p:spPr>
          <a:xfrm>
            <a:off x="5670262" y="5725358"/>
            <a:ext cx="535724" cy="923330"/>
          </a:xfrm>
          <a:prstGeom prst="rect">
            <a:avLst/>
          </a:prstGeom>
          <a:noFill/>
        </p:spPr>
        <p:txBody>
          <a:bodyPr wrap="none" lIns="91440" tIns="45720" rIns="91440" bIns="45720">
            <a:spAutoFit/>
          </a:bodyPr>
          <a:lstStyle/>
          <a:p>
            <a:pPr algn="ctr"/>
            <a:r>
              <a:rPr lang="en-IN" sz="5400" b="1" cap="none" spc="0" dirty="0">
                <a:ln w="12700" cmpd="sng">
                  <a:solidFill>
                    <a:schemeClr val="accent4"/>
                  </a:solidFill>
                  <a:prstDash val="solid"/>
                </a:ln>
                <a:solidFill>
                  <a:srgbClr val="BF9000"/>
                </a:solidFill>
                <a:effectLst/>
                <a:cs typeface="Calibri"/>
              </a:rPr>
              <a:t>4</a:t>
            </a:r>
            <a:endParaRPr lang="en-US" sz="5400" b="1" cap="none" spc="0" dirty="0">
              <a:ln w="12700" cmpd="sng">
                <a:solidFill>
                  <a:schemeClr val="accent4"/>
                </a:solidFill>
                <a:prstDash val="solid"/>
              </a:ln>
              <a:solidFill>
                <a:srgbClr val="BF9000"/>
              </a:solidFill>
              <a:effectLst/>
            </a:endParaRPr>
          </a:p>
        </p:txBody>
      </p:sp>
    </p:spTree>
    <p:extLst>
      <p:ext uri="{BB962C8B-B14F-4D97-AF65-F5344CB8AC3E}">
        <p14:creationId xmlns:p14="http://schemas.microsoft.com/office/powerpoint/2010/main" val="115131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 grpId="0" animBg="1"/>
      <p:bldP spid="7" grpId="0" animBg="1"/>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2CD7271-8DA4-49C2-8183-EC86D620D716}"/>
              </a:ext>
            </a:extLst>
          </p:cNvPr>
          <p:cNvSpPr txBox="1"/>
          <p:nvPr/>
        </p:nvSpPr>
        <p:spPr>
          <a:xfrm>
            <a:off x="188096" y="1116506"/>
            <a:ext cx="12003904" cy="369332"/>
          </a:xfrm>
          <a:prstGeom prst="rect">
            <a:avLst/>
          </a:prstGeom>
          <a:solidFill>
            <a:srgbClr val="000000">
              <a:alpha val="63000"/>
            </a:srgbClr>
          </a:solidFill>
        </p:spPr>
        <p:txBody>
          <a:bodyPr wrap="square" rtlCol="0" anchor="t">
            <a:spAutoFit/>
          </a:bodyPr>
          <a:lstStyle/>
          <a:p>
            <a:pPr lvl="0"/>
            <a:r>
              <a:rPr lang="en-US" b="1" dirty="0">
                <a:solidFill>
                  <a:schemeClr val="accent4">
                    <a:lumMod val="75000"/>
                  </a:schemeClr>
                </a:solidFill>
              </a:rPr>
              <a:t>Gondola capacity </a:t>
            </a:r>
            <a:r>
              <a:rPr lang="en-US" b="1" dirty="0">
                <a:solidFill>
                  <a:schemeClr val="bg1"/>
                </a:solidFill>
              </a:rPr>
              <a:t>- </a:t>
            </a:r>
            <a:r>
              <a:rPr lang="en-US" dirty="0">
                <a:solidFill>
                  <a:schemeClr val="bg1"/>
                </a:solidFill>
              </a:rPr>
              <a:t>If we increase the gondola capacity, then we can reduce the frequency of tugs to garbage dump.</a:t>
            </a:r>
            <a:endParaRPr lang="en-IN" dirty="0">
              <a:solidFill>
                <a:schemeClr val="bg1"/>
              </a:solidFill>
            </a:endParaRPr>
          </a:p>
        </p:txBody>
      </p:sp>
      <p:sp>
        <p:nvSpPr>
          <p:cNvPr id="6" name="TextBox 5">
            <a:extLst>
              <a:ext uri="{FF2B5EF4-FFF2-40B4-BE49-F238E27FC236}">
                <a16:creationId xmlns:a16="http://schemas.microsoft.com/office/drawing/2014/main" id="{4184D4B3-CCF7-4AE6-BBD8-38C3ED2803A1}"/>
              </a:ext>
            </a:extLst>
          </p:cNvPr>
          <p:cNvSpPr txBox="1"/>
          <p:nvPr/>
        </p:nvSpPr>
        <p:spPr>
          <a:xfrm>
            <a:off x="188096" y="305395"/>
            <a:ext cx="3069454" cy="400110"/>
          </a:xfrm>
          <a:prstGeom prst="rect">
            <a:avLst/>
          </a:prstGeom>
          <a:solidFill>
            <a:srgbClr val="000000">
              <a:alpha val="63000"/>
            </a:srgbClr>
          </a:solidFill>
        </p:spPr>
        <p:txBody>
          <a:bodyPr wrap="square" rtlCol="0" anchor="t">
            <a:spAutoFit/>
          </a:bodyPr>
          <a:lstStyle/>
          <a:p>
            <a:r>
              <a:rPr lang="en-US" sz="2000" b="1">
                <a:solidFill>
                  <a:schemeClr val="accent4">
                    <a:lumMod val="75000"/>
                  </a:schemeClr>
                </a:solidFill>
              </a:rPr>
              <a:t>Additional Data Required:</a:t>
            </a:r>
            <a:endParaRPr lang="en-IN" sz="2000">
              <a:solidFill>
                <a:schemeClr val="accent4">
                  <a:lumMod val="75000"/>
                </a:schemeClr>
              </a:solidFill>
            </a:endParaRPr>
          </a:p>
        </p:txBody>
      </p:sp>
      <p:sp>
        <p:nvSpPr>
          <p:cNvPr id="7" name="TextBox 6">
            <a:extLst>
              <a:ext uri="{FF2B5EF4-FFF2-40B4-BE49-F238E27FC236}">
                <a16:creationId xmlns:a16="http://schemas.microsoft.com/office/drawing/2014/main" id="{39B845FC-33DC-4B60-8266-AAF8D93CE5DC}"/>
              </a:ext>
            </a:extLst>
          </p:cNvPr>
          <p:cNvSpPr txBox="1"/>
          <p:nvPr/>
        </p:nvSpPr>
        <p:spPr>
          <a:xfrm>
            <a:off x="188096" y="5540655"/>
            <a:ext cx="12003904" cy="646331"/>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Time logs of tug operator</a:t>
            </a:r>
            <a:r>
              <a:rPr lang="en-US" b="1" dirty="0">
                <a:solidFill>
                  <a:schemeClr val="bg1"/>
                </a:solidFill>
                <a:cs typeface="Calibri"/>
              </a:rPr>
              <a:t> : </a:t>
            </a:r>
            <a:r>
              <a:rPr lang="en-US" dirty="0">
                <a:solidFill>
                  <a:schemeClr val="bg1"/>
                </a:solidFill>
                <a:cs typeface="Calibri"/>
              </a:rPr>
              <a:t>This is required, when tug operator is coming and leaving the work and how often</a:t>
            </a:r>
            <a:endParaRPr lang="en-IN" dirty="0">
              <a:solidFill>
                <a:schemeClr val="bg1"/>
              </a:solidFill>
              <a:cs typeface="Calibri"/>
            </a:endParaRPr>
          </a:p>
          <a:p>
            <a:r>
              <a:rPr lang="en-US" dirty="0">
                <a:solidFill>
                  <a:schemeClr val="bg1"/>
                </a:solidFill>
                <a:cs typeface="Calibri"/>
              </a:rPr>
              <a:t> and how much time he/she is taking breaks. It is needed to calculate the efficiency of tug operator.</a:t>
            </a:r>
            <a:endParaRPr lang="en-IN" dirty="0">
              <a:solidFill>
                <a:schemeClr val="bg1"/>
              </a:solidFill>
              <a:cs typeface="Calibri"/>
            </a:endParaRPr>
          </a:p>
        </p:txBody>
      </p:sp>
      <p:sp>
        <p:nvSpPr>
          <p:cNvPr id="8" name="TextBox 7">
            <a:extLst>
              <a:ext uri="{FF2B5EF4-FFF2-40B4-BE49-F238E27FC236}">
                <a16:creationId xmlns:a16="http://schemas.microsoft.com/office/drawing/2014/main" id="{A184CA14-C529-4168-AC47-B9FB7AEEF20B}"/>
              </a:ext>
            </a:extLst>
          </p:cNvPr>
          <p:cNvSpPr txBox="1"/>
          <p:nvPr/>
        </p:nvSpPr>
        <p:spPr>
          <a:xfrm>
            <a:off x="188095" y="4346475"/>
            <a:ext cx="12003904" cy="923330"/>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Time taken per trip to empty the gondola and replace</a:t>
            </a:r>
            <a:r>
              <a:rPr lang="en-US" b="1" dirty="0">
                <a:solidFill>
                  <a:schemeClr val="bg1"/>
                </a:solidFill>
                <a:cs typeface="Calibri"/>
              </a:rPr>
              <a:t> - </a:t>
            </a:r>
            <a:r>
              <a:rPr lang="en-US" dirty="0">
                <a:solidFill>
                  <a:schemeClr val="bg1"/>
                </a:solidFill>
                <a:cs typeface="Calibri"/>
              </a:rPr>
              <a:t>This is required, to check efficiency of tug operators and the gondola emptying process. If the gondola is being taken to garbage room and then returned to replace, then</a:t>
            </a:r>
            <a:endParaRPr lang="en-IN" dirty="0">
              <a:solidFill>
                <a:schemeClr val="bg1"/>
              </a:solidFill>
              <a:cs typeface="Calibri"/>
            </a:endParaRPr>
          </a:p>
          <a:p>
            <a:r>
              <a:rPr lang="en-US" dirty="0">
                <a:solidFill>
                  <a:schemeClr val="bg1"/>
                </a:solidFill>
                <a:cs typeface="Calibri"/>
              </a:rPr>
              <a:t> there are some lags in the process and needs to be changed.</a:t>
            </a:r>
            <a:endParaRPr lang="en-IN" dirty="0">
              <a:solidFill>
                <a:schemeClr val="bg1"/>
              </a:solidFill>
              <a:cs typeface="Calibri"/>
            </a:endParaRPr>
          </a:p>
        </p:txBody>
      </p:sp>
      <p:sp>
        <p:nvSpPr>
          <p:cNvPr id="10" name="TextBox 9">
            <a:extLst>
              <a:ext uri="{FF2B5EF4-FFF2-40B4-BE49-F238E27FC236}">
                <a16:creationId xmlns:a16="http://schemas.microsoft.com/office/drawing/2014/main" id="{4209E85C-7A44-47BF-90A4-27F106C3A696}"/>
              </a:ext>
            </a:extLst>
          </p:cNvPr>
          <p:cNvSpPr txBox="1"/>
          <p:nvPr/>
        </p:nvSpPr>
        <p:spPr>
          <a:xfrm>
            <a:off x="188095" y="2867966"/>
            <a:ext cx="12003904" cy="1200329"/>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Volume and weight of garbage being produced per location </a:t>
            </a:r>
            <a:r>
              <a:rPr lang="en-US" b="1" dirty="0">
                <a:solidFill>
                  <a:schemeClr val="bg1"/>
                </a:solidFill>
                <a:cs typeface="Calibri"/>
              </a:rPr>
              <a:t>-</a:t>
            </a:r>
            <a:r>
              <a:rPr lang="en-US" dirty="0">
                <a:solidFill>
                  <a:schemeClr val="bg1"/>
                </a:solidFill>
                <a:cs typeface="Calibri"/>
              </a:rPr>
              <a:t> This is required because not all the gondolas are being filled at the same rate. If we can change the positions of gondolas strategically, so that all the gondolas are filled </a:t>
            </a:r>
            <a:endParaRPr lang="en-IN" dirty="0">
              <a:solidFill>
                <a:schemeClr val="bg1"/>
              </a:solidFill>
              <a:cs typeface="Calibri"/>
            </a:endParaRPr>
          </a:p>
          <a:p>
            <a:r>
              <a:rPr lang="en-US" dirty="0">
                <a:solidFill>
                  <a:schemeClr val="bg1"/>
                </a:solidFill>
                <a:cs typeface="Calibri"/>
              </a:rPr>
              <a:t>nearly at same time, then we can reduce the number of trips to garbage room, as the gondolas can be stacked</a:t>
            </a:r>
            <a:endParaRPr lang="en-IN" dirty="0">
              <a:solidFill>
                <a:schemeClr val="bg1"/>
              </a:solidFill>
              <a:cs typeface="Calibri"/>
            </a:endParaRPr>
          </a:p>
          <a:p>
            <a:r>
              <a:rPr lang="en-US" dirty="0">
                <a:solidFill>
                  <a:schemeClr val="bg1"/>
                </a:solidFill>
                <a:cs typeface="Calibri"/>
              </a:rPr>
              <a:t> behind each other in same vehicle, hence the number of operators required.</a:t>
            </a:r>
            <a:endParaRPr lang="en-IN" dirty="0">
              <a:solidFill>
                <a:schemeClr val="bg1"/>
              </a:solidFill>
              <a:cs typeface="Calibri"/>
            </a:endParaRPr>
          </a:p>
        </p:txBody>
      </p:sp>
      <p:sp>
        <p:nvSpPr>
          <p:cNvPr id="11" name="TextBox 10">
            <a:extLst>
              <a:ext uri="{FF2B5EF4-FFF2-40B4-BE49-F238E27FC236}">
                <a16:creationId xmlns:a16="http://schemas.microsoft.com/office/drawing/2014/main" id="{E49C83A7-88AE-4493-A5FD-32ACAC252335}"/>
              </a:ext>
            </a:extLst>
          </p:cNvPr>
          <p:cNvSpPr txBox="1"/>
          <p:nvPr/>
        </p:nvSpPr>
        <p:spPr>
          <a:xfrm>
            <a:off x="188094" y="1912623"/>
            <a:ext cx="12003904" cy="646331"/>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Positions of gondolas</a:t>
            </a:r>
            <a:r>
              <a:rPr lang="en-US" b="1" dirty="0">
                <a:solidFill>
                  <a:schemeClr val="bg1"/>
                </a:solidFill>
                <a:cs typeface="Calibri"/>
              </a:rPr>
              <a:t>- </a:t>
            </a:r>
            <a:r>
              <a:rPr lang="en-US" dirty="0">
                <a:solidFill>
                  <a:schemeClr val="bg1"/>
                </a:solidFill>
                <a:cs typeface="Calibri"/>
              </a:rPr>
              <a:t>Frequency of waste being filled – We will be able to observe the trajectory followed by tugs, and optimize the path followed by tugs per round. This will allow tug operators to cover more rounds per shift.</a:t>
            </a:r>
            <a:endParaRPr lang="en-IN" dirty="0">
              <a:solidFill>
                <a:schemeClr val="bg1"/>
              </a:solidFill>
            </a:endParaRPr>
          </a:p>
        </p:txBody>
      </p:sp>
      <p:pic>
        <p:nvPicPr>
          <p:cNvPr id="2" name="Picture 2">
            <a:extLst>
              <a:ext uri="{FF2B5EF4-FFF2-40B4-BE49-F238E27FC236}">
                <a16:creationId xmlns:a16="http://schemas.microsoft.com/office/drawing/2014/main" id="{BF20D464-17F7-4718-8036-2AEC7E8B568B}"/>
              </a:ext>
            </a:extLst>
          </p:cNvPr>
          <p:cNvPicPr>
            <a:picLocks noChangeAspect="1"/>
          </p:cNvPicPr>
          <p:nvPr/>
        </p:nvPicPr>
        <p:blipFill>
          <a:blip r:embed="rId3"/>
          <a:stretch>
            <a:fillRect/>
          </a:stretch>
        </p:blipFill>
        <p:spPr>
          <a:xfrm>
            <a:off x="3143535" y="-23885"/>
            <a:ext cx="730157" cy="730157"/>
          </a:xfrm>
          <a:prstGeom prst="rect">
            <a:avLst/>
          </a:prstGeom>
        </p:spPr>
      </p:pic>
      <p:pic>
        <p:nvPicPr>
          <p:cNvPr id="4" name="Picture 11" descr="A close up of a logo&#10;&#10;Description generated with very high confidence">
            <a:extLst>
              <a:ext uri="{FF2B5EF4-FFF2-40B4-BE49-F238E27FC236}">
                <a16:creationId xmlns:a16="http://schemas.microsoft.com/office/drawing/2014/main" id="{33ADB253-E501-4B29-B597-E4E324BB0863}"/>
              </a:ext>
            </a:extLst>
          </p:cNvPr>
          <p:cNvPicPr>
            <a:picLocks noChangeAspect="1"/>
          </p:cNvPicPr>
          <p:nvPr/>
        </p:nvPicPr>
        <p:blipFill>
          <a:blip r:embed="rId4"/>
          <a:stretch>
            <a:fillRect/>
          </a:stretch>
        </p:blipFill>
        <p:spPr>
          <a:xfrm>
            <a:off x="11150222" y="931458"/>
            <a:ext cx="752903" cy="752903"/>
          </a:xfrm>
          <a:prstGeom prst="rect">
            <a:avLst/>
          </a:prstGeom>
        </p:spPr>
      </p:pic>
      <p:pic>
        <p:nvPicPr>
          <p:cNvPr id="13" name="Picture 13">
            <a:extLst>
              <a:ext uri="{FF2B5EF4-FFF2-40B4-BE49-F238E27FC236}">
                <a16:creationId xmlns:a16="http://schemas.microsoft.com/office/drawing/2014/main" id="{85CC1003-5734-4606-8C1A-FB56E430989D}"/>
              </a:ext>
            </a:extLst>
          </p:cNvPr>
          <p:cNvPicPr>
            <a:picLocks noChangeAspect="1"/>
          </p:cNvPicPr>
          <p:nvPr/>
        </p:nvPicPr>
        <p:blipFill>
          <a:blip r:embed="rId5"/>
          <a:stretch>
            <a:fillRect/>
          </a:stretch>
        </p:blipFill>
        <p:spPr>
          <a:xfrm>
            <a:off x="11013743" y="1909549"/>
            <a:ext cx="605051" cy="627797"/>
          </a:xfrm>
          <a:prstGeom prst="rect">
            <a:avLst/>
          </a:prstGeom>
        </p:spPr>
      </p:pic>
      <p:pic>
        <p:nvPicPr>
          <p:cNvPr id="17" name="Picture 17">
            <a:extLst>
              <a:ext uri="{FF2B5EF4-FFF2-40B4-BE49-F238E27FC236}">
                <a16:creationId xmlns:a16="http://schemas.microsoft.com/office/drawing/2014/main" id="{D6259C7C-D078-4908-B53C-0D3F9C388CEB}"/>
              </a:ext>
            </a:extLst>
          </p:cNvPr>
          <p:cNvPicPr>
            <a:picLocks noChangeAspect="1"/>
          </p:cNvPicPr>
          <p:nvPr/>
        </p:nvPicPr>
        <p:blipFill>
          <a:blip r:embed="rId6"/>
          <a:stretch>
            <a:fillRect/>
          </a:stretch>
        </p:blipFill>
        <p:spPr>
          <a:xfrm>
            <a:off x="10831774" y="3285696"/>
            <a:ext cx="639172" cy="650545"/>
          </a:xfrm>
          <a:prstGeom prst="rect">
            <a:avLst/>
          </a:prstGeom>
        </p:spPr>
      </p:pic>
      <p:pic>
        <p:nvPicPr>
          <p:cNvPr id="19" name="Picture 19">
            <a:extLst>
              <a:ext uri="{FF2B5EF4-FFF2-40B4-BE49-F238E27FC236}">
                <a16:creationId xmlns:a16="http://schemas.microsoft.com/office/drawing/2014/main" id="{A735B4BE-5CFF-42AB-AE40-54CC3B823292}"/>
              </a:ext>
            </a:extLst>
          </p:cNvPr>
          <p:cNvPicPr>
            <a:picLocks noChangeAspect="1"/>
          </p:cNvPicPr>
          <p:nvPr/>
        </p:nvPicPr>
        <p:blipFill>
          <a:blip r:embed="rId7"/>
          <a:stretch>
            <a:fillRect/>
          </a:stretch>
        </p:blipFill>
        <p:spPr>
          <a:xfrm>
            <a:off x="11445731" y="4643145"/>
            <a:ext cx="616425" cy="650545"/>
          </a:xfrm>
          <a:prstGeom prst="rect">
            <a:avLst/>
          </a:prstGeom>
        </p:spPr>
      </p:pic>
      <p:pic>
        <p:nvPicPr>
          <p:cNvPr id="21" name="Picture 21">
            <a:extLst>
              <a:ext uri="{FF2B5EF4-FFF2-40B4-BE49-F238E27FC236}">
                <a16:creationId xmlns:a16="http://schemas.microsoft.com/office/drawing/2014/main" id="{D0547466-4A6E-473D-BFF8-908199696C29}"/>
              </a:ext>
            </a:extLst>
          </p:cNvPr>
          <p:cNvPicPr>
            <a:picLocks noChangeAspect="1"/>
          </p:cNvPicPr>
          <p:nvPr/>
        </p:nvPicPr>
        <p:blipFill>
          <a:blip r:embed="rId8"/>
          <a:stretch>
            <a:fillRect/>
          </a:stretch>
        </p:blipFill>
        <p:spPr>
          <a:xfrm>
            <a:off x="10490579" y="5355607"/>
            <a:ext cx="1048604" cy="1025858"/>
          </a:xfrm>
          <a:prstGeom prst="rect">
            <a:avLst/>
          </a:prstGeom>
        </p:spPr>
      </p:pic>
    </p:spTree>
    <p:extLst>
      <p:ext uri="{BB962C8B-B14F-4D97-AF65-F5344CB8AC3E}">
        <p14:creationId xmlns:p14="http://schemas.microsoft.com/office/powerpoint/2010/main" val="24338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2CD7271-8DA4-49C2-8183-EC86D620D716}"/>
              </a:ext>
            </a:extLst>
          </p:cNvPr>
          <p:cNvSpPr txBox="1"/>
          <p:nvPr/>
        </p:nvSpPr>
        <p:spPr>
          <a:xfrm>
            <a:off x="188096" y="1116506"/>
            <a:ext cx="12003904" cy="923330"/>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rPr>
              <a:t>Observing the work area and process in general: </a:t>
            </a:r>
            <a:r>
              <a:rPr lang="en-US" dirty="0">
                <a:solidFill>
                  <a:schemeClr val="accent4">
                    <a:lumMod val="75000"/>
                  </a:schemeClr>
                </a:solidFill>
              </a:rPr>
              <a:t> </a:t>
            </a:r>
            <a:r>
              <a:rPr lang="en-US" dirty="0">
                <a:solidFill>
                  <a:schemeClr val="bg1"/>
                </a:solidFill>
              </a:rPr>
              <a:t>The entire process can be observed closely in person, to get better idea of what actually is happening. This may also reveal some possible lags in the process which is not obvious otherwise from the data.</a:t>
            </a:r>
          </a:p>
        </p:txBody>
      </p:sp>
      <p:sp>
        <p:nvSpPr>
          <p:cNvPr id="6" name="TextBox 5">
            <a:extLst>
              <a:ext uri="{FF2B5EF4-FFF2-40B4-BE49-F238E27FC236}">
                <a16:creationId xmlns:a16="http://schemas.microsoft.com/office/drawing/2014/main" id="{4184D4B3-CCF7-4AE6-BBD8-38C3ED2803A1}"/>
              </a:ext>
            </a:extLst>
          </p:cNvPr>
          <p:cNvSpPr txBox="1"/>
          <p:nvPr/>
        </p:nvSpPr>
        <p:spPr>
          <a:xfrm>
            <a:off x="188096" y="305395"/>
            <a:ext cx="3069454" cy="400110"/>
          </a:xfrm>
          <a:prstGeom prst="rect">
            <a:avLst/>
          </a:prstGeom>
          <a:solidFill>
            <a:srgbClr val="000000">
              <a:alpha val="63000"/>
            </a:srgbClr>
          </a:solidFill>
        </p:spPr>
        <p:txBody>
          <a:bodyPr wrap="square" rtlCol="0" anchor="t">
            <a:spAutoFit/>
          </a:bodyPr>
          <a:lstStyle/>
          <a:p>
            <a:r>
              <a:rPr lang="en-US" sz="2000" b="1">
                <a:solidFill>
                  <a:schemeClr val="accent4">
                    <a:lumMod val="75000"/>
                  </a:schemeClr>
                </a:solidFill>
              </a:rPr>
              <a:t>Methods to collect data:</a:t>
            </a:r>
            <a:endParaRPr lang="en-US" sz="2000">
              <a:solidFill>
                <a:schemeClr val="accent4">
                  <a:lumMod val="75000"/>
                </a:schemeClr>
              </a:solidFill>
            </a:endParaRPr>
          </a:p>
        </p:txBody>
      </p:sp>
      <p:sp>
        <p:nvSpPr>
          <p:cNvPr id="8" name="TextBox 7">
            <a:extLst>
              <a:ext uri="{FF2B5EF4-FFF2-40B4-BE49-F238E27FC236}">
                <a16:creationId xmlns:a16="http://schemas.microsoft.com/office/drawing/2014/main" id="{A184CA14-C529-4168-AC47-B9FB7AEEF20B}"/>
              </a:ext>
            </a:extLst>
          </p:cNvPr>
          <p:cNvSpPr txBox="1"/>
          <p:nvPr/>
        </p:nvSpPr>
        <p:spPr>
          <a:xfrm>
            <a:off x="188094" y="3253326"/>
            <a:ext cx="12003904" cy="646331"/>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Depth sensors (SONAR): </a:t>
            </a:r>
            <a:r>
              <a:rPr lang="en-US" dirty="0">
                <a:solidFill>
                  <a:schemeClr val="bg1"/>
                </a:solidFill>
                <a:cs typeface="Calibri"/>
              </a:rPr>
              <a:t>These are required to check the time in which the gondolas are being filled. The data will be recorded when the certain depth will be reached, indicating that the gondola is filled.</a:t>
            </a:r>
            <a:endParaRPr lang="en-IN" dirty="0">
              <a:solidFill>
                <a:schemeClr val="bg1"/>
              </a:solidFill>
              <a:cs typeface="Calibri"/>
            </a:endParaRPr>
          </a:p>
        </p:txBody>
      </p:sp>
      <p:sp>
        <p:nvSpPr>
          <p:cNvPr id="11" name="TextBox 10">
            <a:extLst>
              <a:ext uri="{FF2B5EF4-FFF2-40B4-BE49-F238E27FC236}">
                <a16:creationId xmlns:a16="http://schemas.microsoft.com/office/drawing/2014/main" id="{E49C83A7-88AE-4493-A5FD-32ACAC252335}"/>
              </a:ext>
            </a:extLst>
          </p:cNvPr>
          <p:cNvSpPr txBox="1"/>
          <p:nvPr/>
        </p:nvSpPr>
        <p:spPr>
          <a:xfrm>
            <a:off x="188094" y="2219697"/>
            <a:ext cx="12003904" cy="646331"/>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Using GPS system- </a:t>
            </a:r>
            <a:r>
              <a:rPr lang="en-US" dirty="0">
                <a:solidFill>
                  <a:schemeClr val="bg1"/>
                </a:solidFill>
                <a:cs typeface="Calibri"/>
              </a:rPr>
              <a:t>GPS can be used to get the trajectory of the tugs. We can see how much time the tugs are taking per gondola.</a:t>
            </a:r>
            <a:endParaRPr lang="en-US" dirty="0">
              <a:solidFill>
                <a:schemeClr val="bg1"/>
              </a:solidFill>
            </a:endParaRPr>
          </a:p>
        </p:txBody>
      </p:sp>
      <p:sp>
        <p:nvSpPr>
          <p:cNvPr id="7" name="TextBox 6">
            <a:extLst>
              <a:ext uri="{FF2B5EF4-FFF2-40B4-BE49-F238E27FC236}">
                <a16:creationId xmlns:a16="http://schemas.microsoft.com/office/drawing/2014/main" id="{A087E9E7-E31E-4DFA-9C98-BCF72B2A0772}"/>
              </a:ext>
            </a:extLst>
          </p:cNvPr>
          <p:cNvSpPr txBox="1"/>
          <p:nvPr/>
        </p:nvSpPr>
        <p:spPr>
          <a:xfrm>
            <a:off x="188096" y="4286955"/>
            <a:ext cx="12003904" cy="646331"/>
          </a:xfrm>
          <a:prstGeom prst="rect">
            <a:avLst/>
          </a:prstGeom>
          <a:solidFill>
            <a:srgbClr val="000000">
              <a:alpha val="63000"/>
            </a:srgbClr>
          </a:solidFill>
        </p:spPr>
        <p:txBody>
          <a:bodyPr wrap="square" rtlCol="0" anchor="t">
            <a:spAutoFit/>
          </a:bodyPr>
          <a:lstStyle/>
          <a:p>
            <a:r>
              <a:rPr lang="en-US" b="1" dirty="0">
                <a:solidFill>
                  <a:schemeClr val="accent4">
                    <a:lumMod val="75000"/>
                  </a:schemeClr>
                </a:solidFill>
                <a:cs typeface="Calibri"/>
              </a:rPr>
              <a:t>Weight sensors: </a:t>
            </a:r>
            <a:r>
              <a:rPr lang="en-US" dirty="0">
                <a:solidFill>
                  <a:schemeClr val="bg1"/>
                </a:solidFill>
                <a:cs typeface="Calibri"/>
              </a:rPr>
              <a:t> This will check the weight of the gondolas. This information along with depth sensors will be useful to check if more pallets is being dumped in that gondola or other garbage is being dumped.</a:t>
            </a:r>
            <a:endParaRPr lang="en-US" dirty="0">
              <a:solidFill>
                <a:schemeClr val="bg1"/>
              </a:solidFill>
            </a:endParaRPr>
          </a:p>
        </p:txBody>
      </p:sp>
    </p:spTree>
    <p:extLst>
      <p:ext uri="{BB962C8B-B14F-4D97-AF65-F5344CB8AC3E}">
        <p14:creationId xmlns:p14="http://schemas.microsoft.com/office/powerpoint/2010/main" val="32693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1"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2CD7271-8DA4-49C2-8183-EC86D620D716}"/>
              </a:ext>
            </a:extLst>
          </p:cNvPr>
          <p:cNvSpPr txBox="1"/>
          <p:nvPr/>
        </p:nvSpPr>
        <p:spPr>
          <a:xfrm>
            <a:off x="188096" y="757770"/>
            <a:ext cx="12003904" cy="923330"/>
          </a:xfrm>
          <a:prstGeom prst="rect">
            <a:avLst/>
          </a:prstGeom>
          <a:solidFill>
            <a:srgbClr val="000000">
              <a:alpha val="63000"/>
            </a:srgbClr>
          </a:solidFill>
        </p:spPr>
        <p:txBody>
          <a:bodyPr wrap="square" rtlCol="0" anchor="t">
            <a:spAutoFit/>
          </a:bodyPr>
          <a:lstStyle/>
          <a:p>
            <a:pPr marL="285750" lvl="0" indent="-285750">
              <a:buFont typeface="Arial"/>
              <a:buChar char="•"/>
            </a:pPr>
            <a:r>
              <a:rPr lang="en-US" dirty="0">
                <a:solidFill>
                  <a:schemeClr val="bg1"/>
                </a:solidFill>
              </a:rPr>
              <a:t>The gondolas are to be emptied at garbage room and then replaced with empty gondolas at origin. This way is inefficient as tug operator has to go to garbage room and return to replace. Tug operator can have empty gondolas at all the time which would increase the efficiency of garbage collection and also reduce the time per gondola to half.</a:t>
            </a:r>
            <a:endParaRPr lang="en-IN" dirty="0">
              <a:solidFill>
                <a:schemeClr val="bg1"/>
              </a:solidFill>
              <a:cs typeface="Calibri" panose="020F0502020204030204"/>
            </a:endParaRPr>
          </a:p>
        </p:txBody>
      </p:sp>
      <p:sp>
        <p:nvSpPr>
          <p:cNvPr id="6" name="TextBox 5">
            <a:extLst>
              <a:ext uri="{FF2B5EF4-FFF2-40B4-BE49-F238E27FC236}">
                <a16:creationId xmlns:a16="http://schemas.microsoft.com/office/drawing/2014/main" id="{4184D4B3-CCF7-4AE6-BBD8-38C3ED2803A1}"/>
              </a:ext>
            </a:extLst>
          </p:cNvPr>
          <p:cNvSpPr txBox="1"/>
          <p:nvPr/>
        </p:nvSpPr>
        <p:spPr>
          <a:xfrm>
            <a:off x="188096" y="305395"/>
            <a:ext cx="2621780" cy="400110"/>
          </a:xfrm>
          <a:prstGeom prst="rect">
            <a:avLst/>
          </a:prstGeom>
          <a:solidFill>
            <a:srgbClr val="000000">
              <a:alpha val="63000"/>
            </a:srgbClr>
          </a:solidFill>
        </p:spPr>
        <p:txBody>
          <a:bodyPr wrap="square" rtlCol="0">
            <a:spAutoFit/>
          </a:bodyPr>
          <a:lstStyle/>
          <a:p>
            <a:r>
              <a:rPr lang="en-US" sz="2000" b="1" dirty="0">
                <a:solidFill>
                  <a:schemeClr val="accent4">
                    <a:lumMod val="75000"/>
                  </a:schemeClr>
                </a:solidFill>
              </a:rPr>
              <a:t>Possible Suggestions: </a:t>
            </a:r>
            <a:endParaRPr lang="en-IN" sz="2000" b="1" dirty="0">
              <a:solidFill>
                <a:schemeClr val="accent4">
                  <a:lumMod val="75000"/>
                </a:schemeClr>
              </a:solidFill>
            </a:endParaRPr>
          </a:p>
        </p:txBody>
      </p:sp>
      <p:sp>
        <p:nvSpPr>
          <p:cNvPr id="7" name="TextBox 6">
            <a:extLst>
              <a:ext uri="{FF2B5EF4-FFF2-40B4-BE49-F238E27FC236}">
                <a16:creationId xmlns:a16="http://schemas.microsoft.com/office/drawing/2014/main" id="{F7B3121B-687B-4000-9F2F-2B2181DAB488}"/>
              </a:ext>
            </a:extLst>
          </p:cNvPr>
          <p:cNvSpPr txBox="1"/>
          <p:nvPr/>
        </p:nvSpPr>
        <p:spPr>
          <a:xfrm>
            <a:off x="188096" y="1733365"/>
            <a:ext cx="12003904" cy="646331"/>
          </a:xfrm>
          <a:prstGeom prst="rect">
            <a:avLst/>
          </a:prstGeom>
          <a:solidFill>
            <a:srgbClr val="000000">
              <a:alpha val="63000"/>
            </a:srgbClr>
          </a:solidFill>
        </p:spPr>
        <p:txBody>
          <a:bodyPr wrap="square" rtlCol="0" anchor="t">
            <a:spAutoFit/>
          </a:bodyPr>
          <a:lstStyle/>
          <a:p>
            <a:pPr marL="285750" lvl="0" indent="-285750">
              <a:buFont typeface="Arial"/>
              <a:buChar char="•"/>
            </a:pPr>
            <a:r>
              <a:rPr lang="en-US" dirty="0">
                <a:solidFill>
                  <a:schemeClr val="bg1"/>
                </a:solidFill>
              </a:rPr>
              <a:t>Rather than assigning the same number of gondolas at every location, we could allocate them according to the garbage production to increase the garbage collection efficiency.</a:t>
            </a:r>
            <a:endParaRPr lang="en-IN" dirty="0">
              <a:solidFill>
                <a:schemeClr val="bg1"/>
              </a:solidFill>
              <a:cs typeface="Calibri" panose="020F0502020204030204"/>
            </a:endParaRPr>
          </a:p>
        </p:txBody>
      </p:sp>
      <p:pic>
        <p:nvPicPr>
          <p:cNvPr id="2" name="Picture 2">
            <a:extLst>
              <a:ext uri="{FF2B5EF4-FFF2-40B4-BE49-F238E27FC236}">
                <a16:creationId xmlns:a16="http://schemas.microsoft.com/office/drawing/2014/main" id="{5D3AD374-2375-46CA-BEB0-8C016B2BBE2A}"/>
              </a:ext>
            </a:extLst>
          </p:cNvPr>
          <p:cNvPicPr>
            <a:picLocks noChangeAspect="1"/>
          </p:cNvPicPr>
          <p:nvPr/>
        </p:nvPicPr>
        <p:blipFill>
          <a:blip r:embed="rId3"/>
          <a:stretch>
            <a:fillRect/>
          </a:stretch>
        </p:blipFill>
        <p:spPr>
          <a:xfrm>
            <a:off x="2427026" y="-1139"/>
            <a:ext cx="866634" cy="866634"/>
          </a:xfrm>
          <a:prstGeom prst="rect">
            <a:avLst/>
          </a:prstGeom>
        </p:spPr>
      </p:pic>
      <p:graphicFrame>
        <p:nvGraphicFramePr>
          <p:cNvPr id="8" name="Chart 7">
            <a:extLst>
              <a:ext uri="{FF2B5EF4-FFF2-40B4-BE49-F238E27FC236}">
                <a16:creationId xmlns:a16="http://schemas.microsoft.com/office/drawing/2014/main" id="{6814A5F5-1EFE-4460-AAAB-1B01C2B0BFD5}"/>
              </a:ext>
            </a:extLst>
          </p:cNvPr>
          <p:cNvGraphicFramePr>
            <a:graphicFrameLocks/>
          </p:cNvGraphicFramePr>
          <p:nvPr>
            <p:extLst>
              <p:ext uri="{D42A27DB-BD31-4B8C-83A1-F6EECF244321}">
                <p14:modId xmlns:p14="http://schemas.microsoft.com/office/powerpoint/2010/main" val="3320179722"/>
              </p:ext>
            </p:extLst>
          </p:nvPr>
        </p:nvGraphicFramePr>
        <p:xfrm>
          <a:off x="1029208" y="2431961"/>
          <a:ext cx="9680945" cy="2710214"/>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5E1E2F6A-CC85-41CE-80A5-9B976A627278}"/>
              </a:ext>
            </a:extLst>
          </p:cNvPr>
          <p:cNvSpPr txBox="1"/>
          <p:nvPr/>
        </p:nvSpPr>
        <p:spPr>
          <a:xfrm>
            <a:off x="456444" y="5194440"/>
            <a:ext cx="11430756" cy="369332"/>
          </a:xfrm>
          <a:prstGeom prst="rect">
            <a:avLst/>
          </a:prstGeom>
          <a:solidFill>
            <a:srgbClr val="000000">
              <a:alpha val="75000"/>
            </a:srgbClr>
          </a:solidFill>
        </p:spPr>
        <p:txBody>
          <a:bodyPr wrap="square" rtlCol="0" anchor="t">
            <a:spAutoFit/>
          </a:bodyPr>
          <a:lstStyle/>
          <a:p>
            <a:pPr marL="285750" indent="-285750">
              <a:buFont typeface="Arial" panose="020B0604020202020204" pitchFamily="34" charset="0"/>
              <a:buChar char="•"/>
            </a:pPr>
            <a:r>
              <a:rPr lang="en-US" dirty="0">
                <a:solidFill>
                  <a:schemeClr val="bg1"/>
                </a:solidFill>
              </a:rPr>
              <a:t>Pallets needs to be recycled efficiently as its usage has increased from 0.63 to 1.73 ~ 200% w.r.t units produced. </a:t>
            </a:r>
          </a:p>
        </p:txBody>
      </p:sp>
      <p:sp>
        <p:nvSpPr>
          <p:cNvPr id="11" name="TextBox 10">
            <a:extLst>
              <a:ext uri="{FF2B5EF4-FFF2-40B4-BE49-F238E27FC236}">
                <a16:creationId xmlns:a16="http://schemas.microsoft.com/office/drawing/2014/main" id="{F8D3B7F1-FB9C-4B99-BB06-5717AC301D2D}"/>
              </a:ext>
            </a:extLst>
          </p:cNvPr>
          <p:cNvSpPr txBox="1"/>
          <p:nvPr/>
        </p:nvSpPr>
        <p:spPr>
          <a:xfrm>
            <a:off x="456444" y="5638565"/>
            <a:ext cx="11430756" cy="923330"/>
          </a:xfrm>
          <a:prstGeom prst="rect">
            <a:avLst/>
          </a:prstGeom>
          <a:solidFill>
            <a:srgbClr val="000000">
              <a:alpha val="75000"/>
            </a:srgbClr>
          </a:solidFill>
        </p:spPr>
        <p:txBody>
          <a:bodyPr wrap="square" rtlCol="0" anchor="t">
            <a:spAutoFit/>
          </a:bodyPr>
          <a:lstStyle/>
          <a:p>
            <a:pPr marL="285750" indent="-285750">
              <a:buFont typeface="Arial" panose="020B0604020202020204" pitchFamily="34" charset="0"/>
              <a:buChar char="•"/>
            </a:pPr>
            <a:r>
              <a:rPr lang="en-CA" dirty="0">
                <a:solidFill>
                  <a:schemeClr val="bg1"/>
                </a:solidFill>
                <a:cs typeface="Calibri"/>
              </a:rPr>
              <a:t>Pallets made from plastic, metal or composite materials are a long-lasting alternative to wooden pallets. All three materials are durable, reusable, easy to clean, and recyclable. Despite higher initial costs, these pallets save money in the long run. </a:t>
            </a:r>
            <a:endParaRPr lang="en-CA" dirty="0"/>
          </a:p>
        </p:txBody>
      </p:sp>
    </p:spTree>
    <p:extLst>
      <p:ext uri="{BB962C8B-B14F-4D97-AF65-F5344CB8AC3E}">
        <p14:creationId xmlns:p14="http://schemas.microsoft.com/office/powerpoint/2010/main" val="17747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Graphic spid="8" grpId="0">
        <p:bldAsOne/>
      </p:bldGraphic>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EC8300-23CC-4168-A745-32C767B079B7}"/>
              </a:ext>
            </a:extLst>
          </p:cNvPr>
          <p:cNvSpPr/>
          <p:nvPr/>
        </p:nvSpPr>
        <p:spPr>
          <a:xfrm>
            <a:off x="-5577" y="-51878"/>
            <a:ext cx="12249510" cy="6814867"/>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E7B828B-1694-4497-8D4F-E0EE48224C3F}"/>
              </a:ext>
            </a:extLst>
          </p:cNvPr>
          <p:cNvSpPr txBox="1"/>
          <p:nvPr/>
        </p:nvSpPr>
        <p:spPr>
          <a:xfrm>
            <a:off x="182298" y="1139728"/>
            <a:ext cx="12003904" cy="369332"/>
          </a:xfrm>
          <a:prstGeom prst="rect">
            <a:avLst/>
          </a:prstGeom>
          <a:solidFill>
            <a:srgbClr val="000000">
              <a:alpha val="63000"/>
            </a:srgbClr>
          </a:solidFill>
        </p:spPr>
        <p:txBody>
          <a:bodyPr wrap="square" rtlCol="0" anchor="t">
            <a:spAutoFit/>
          </a:bodyPr>
          <a:lstStyle/>
          <a:p>
            <a:pPr marL="285750" indent="-285750">
              <a:buFont typeface="Arial" panose="020B0604020202020204" pitchFamily="34" charset="0"/>
              <a:buChar char="•"/>
            </a:pPr>
            <a:r>
              <a:rPr lang="en-US" dirty="0">
                <a:solidFill>
                  <a:schemeClr val="bg1">
                    <a:lumMod val="95000"/>
                  </a:schemeClr>
                </a:solidFill>
                <a:highlight>
                  <a:srgbClr val="000000"/>
                </a:highlight>
              </a:rPr>
              <a:t>Usage of GPS might be hard inside STAP(St Thomas Assembly Plant).</a:t>
            </a:r>
            <a:endParaRPr lang="en-US" dirty="0">
              <a:solidFill>
                <a:schemeClr val="bg1"/>
              </a:solidFill>
            </a:endParaRPr>
          </a:p>
        </p:txBody>
      </p:sp>
      <p:sp>
        <p:nvSpPr>
          <p:cNvPr id="7" name="TextBox 6">
            <a:extLst>
              <a:ext uri="{FF2B5EF4-FFF2-40B4-BE49-F238E27FC236}">
                <a16:creationId xmlns:a16="http://schemas.microsoft.com/office/drawing/2014/main" id="{7064BBDE-0C20-4817-9B6A-9E434217210D}"/>
              </a:ext>
            </a:extLst>
          </p:cNvPr>
          <p:cNvSpPr txBox="1"/>
          <p:nvPr/>
        </p:nvSpPr>
        <p:spPr>
          <a:xfrm>
            <a:off x="179293" y="1691007"/>
            <a:ext cx="12003904" cy="646331"/>
          </a:xfrm>
          <a:prstGeom prst="rect">
            <a:avLst/>
          </a:prstGeom>
          <a:solidFill>
            <a:srgbClr val="000000">
              <a:alpha val="63000"/>
            </a:srgbClr>
          </a:solidFill>
        </p:spPr>
        <p:txBody>
          <a:bodyPr wrap="square" rtlCol="0" anchor="t">
            <a:spAutoFit/>
          </a:bodyPr>
          <a:lstStyle/>
          <a:p>
            <a:pPr marL="342900" indent="-342900">
              <a:buFont typeface="Arial" panose="020B0604020202020204" pitchFamily="34" charset="0"/>
              <a:buChar char="•"/>
            </a:pPr>
            <a:r>
              <a:rPr lang="en-US" dirty="0">
                <a:solidFill>
                  <a:schemeClr val="bg1">
                    <a:lumMod val="95000"/>
                  </a:schemeClr>
                </a:solidFill>
                <a:highlight>
                  <a:srgbClr val="000000"/>
                </a:highlight>
              </a:rPr>
              <a:t>Need extra resources to monitor and gather data from multiple locations of STAP. Ford might have to consult Third party which has expertise in gathering this kind of data.</a:t>
            </a:r>
            <a:endParaRPr lang="en-US" dirty="0">
              <a:solidFill>
                <a:schemeClr val="bg1">
                  <a:lumMod val="95000"/>
                </a:schemeClr>
              </a:solidFill>
              <a:highlight>
                <a:srgbClr val="000000"/>
              </a:highlight>
              <a:cs typeface="Calibri"/>
            </a:endParaRPr>
          </a:p>
        </p:txBody>
      </p:sp>
      <p:sp>
        <p:nvSpPr>
          <p:cNvPr id="8" name="TextBox 7">
            <a:extLst>
              <a:ext uri="{FF2B5EF4-FFF2-40B4-BE49-F238E27FC236}">
                <a16:creationId xmlns:a16="http://schemas.microsoft.com/office/drawing/2014/main" id="{376D9709-FEC8-47AC-80C1-5F9DD4055AE9}"/>
              </a:ext>
            </a:extLst>
          </p:cNvPr>
          <p:cNvSpPr txBox="1"/>
          <p:nvPr/>
        </p:nvSpPr>
        <p:spPr>
          <a:xfrm>
            <a:off x="179293" y="2519285"/>
            <a:ext cx="12003904" cy="646331"/>
          </a:xfrm>
          <a:prstGeom prst="rect">
            <a:avLst/>
          </a:prstGeom>
          <a:solidFill>
            <a:srgbClr val="000000">
              <a:alpha val="63000"/>
            </a:srgbClr>
          </a:solidFill>
        </p:spPr>
        <p:txBody>
          <a:bodyPr wrap="square" rtlCol="0" anchor="t">
            <a:spAutoFit/>
          </a:bodyPr>
          <a:lstStyle/>
          <a:p>
            <a:pPr marL="285750" indent="-285750">
              <a:buFont typeface="Arial" panose="020B0604020202020204" pitchFamily="34" charset="0"/>
              <a:buChar char="•"/>
            </a:pPr>
            <a:r>
              <a:rPr lang="en-US" dirty="0">
                <a:solidFill>
                  <a:schemeClr val="bg1">
                    <a:lumMod val="95000"/>
                  </a:schemeClr>
                </a:solidFill>
                <a:highlight>
                  <a:srgbClr val="000000"/>
                </a:highlight>
              </a:rPr>
              <a:t>Different location has to be experimented according to the factory architecture, which makes it challenging for collecting the data and is a recursive process of getting the best model, simulation is the best option for getting Optimum solutions.</a:t>
            </a:r>
            <a:endParaRPr lang="en-US" dirty="0">
              <a:solidFill>
                <a:schemeClr val="bg1">
                  <a:lumMod val="95000"/>
                </a:schemeClr>
              </a:solidFill>
              <a:highlight>
                <a:srgbClr val="000000"/>
              </a:highlight>
              <a:cs typeface="Calibri"/>
            </a:endParaRPr>
          </a:p>
        </p:txBody>
      </p:sp>
      <p:sp>
        <p:nvSpPr>
          <p:cNvPr id="9" name="TextBox 8">
            <a:extLst>
              <a:ext uri="{FF2B5EF4-FFF2-40B4-BE49-F238E27FC236}">
                <a16:creationId xmlns:a16="http://schemas.microsoft.com/office/drawing/2014/main" id="{347E09D5-DAB2-4598-BFC5-826F287C304A}"/>
              </a:ext>
            </a:extLst>
          </p:cNvPr>
          <p:cNvSpPr txBox="1"/>
          <p:nvPr/>
        </p:nvSpPr>
        <p:spPr>
          <a:xfrm>
            <a:off x="188095" y="305395"/>
            <a:ext cx="3516157" cy="400110"/>
          </a:xfrm>
          <a:prstGeom prst="rect">
            <a:avLst/>
          </a:prstGeom>
          <a:solidFill>
            <a:srgbClr val="000000">
              <a:alpha val="63000"/>
            </a:srgbClr>
          </a:solidFill>
        </p:spPr>
        <p:txBody>
          <a:bodyPr wrap="square" rtlCol="0">
            <a:spAutoFit/>
          </a:bodyPr>
          <a:lstStyle/>
          <a:p>
            <a:r>
              <a:rPr lang="en-US" sz="2000" b="1" dirty="0">
                <a:solidFill>
                  <a:schemeClr val="accent4">
                    <a:lumMod val="75000"/>
                  </a:schemeClr>
                </a:solidFill>
              </a:rPr>
              <a:t>Problems For Collecting Data: </a:t>
            </a:r>
            <a:endParaRPr lang="en-IN" sz="2000" b="1" dirty="0">
              <a:solidFill>
                <a:schemeClr val="accent4">
                  <a:lumMod val="75000"/>
                </a:schemeClr>
              </a:solidFill>
            </a:endParaRPr>
          </a:p>
        </p:txBody>
      </p:sp>
    </p:spTree>
    <p:extLst>
      <p:ext uri="{BB962C8B-B14F-4D97-AF65-F5344CB8AC3E}">
        <p14:creationId xmlns:p14="http://schemas.microsoft.com/office/powerpoint/2010/main" val="15919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592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 Babu Nukarapu</dc:creator>
  <cp:lastModifiedBy>Sree Babu Nukarapu</cp:lastModifiedBy>
  <cp:revision>45</cp:revision>
  <dcterms:created xsi:type="dcterms:W3CDTF">2019-02-05T17:04:07Z</dcterms:created>
  <dcterms:modified xsi:type="dcterms:W3CDTF">2019-02-07T14:43:59Z</dcterms:modified>
</cp:coreProperties>
</file>