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A6BECEB-DE30-4916-BE3D-7FDB2995CB49}">
  <a:tblStyle styleId="{BA6BECEB-DE30-4916-BE3D-7FDB2995C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4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0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2b5da4f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2b5da4f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2b5da4f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2b5da4f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2b5da4f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2b5da4f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2b5da4f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2b5da4f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2b5da4f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2b5da4f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2b5da4f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2b5da4f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2b5da4f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2b5da4f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2b5da4f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2b5da4f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2b5da4f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2b5da4f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2b5da4f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2b5da4f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2b5da4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2b5da4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2b5da4f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2b5da4f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ecf8f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ecf8f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ecf8f0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ecf8f0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12b5da4f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12b5da4f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2b5da4f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2b5da4f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2b5da4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2b5da4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2b5da4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2b5da4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2b5da4f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2b5da4f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2b5da4f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2b5da4f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b5da4f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2b5da4f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2b5da4f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2b5da4f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3128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Cadena de Farmacias  </a:t>
            </a:r>
            <a:r>
              <a:rPr lang="es"/>
              <a:t>  </a:t>
            </a:r>
            <a:r>
              <a:rPr lang="es"/>
              <a:t>“PharmaCisar”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6810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Santiago Fernández A01025761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Ruben Hernandez Rivas A01024669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César Bustamante A01024614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Christian Dalma Schultz A01423166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963700" y="3529825"/>
            <a:ext cx="28686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Proveer el sistema de SW y HW para touch screen en 40 sucursales de la cadena de farmacias “PharmaCisar” distribuidas 8 en la CDMX y las restantes una por estado del país. 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2609" l="2190" r="0" t="2171"/>
          <a:stretch/>
        </p:blipFill>
        <p:spPr>
          <a:xfrm>
            <a:off x="5853125" y="192901"/>
            <a:ext cx="1872850" cy="18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precedencia del Data Room 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275" y="1445775"/>
            <a:ext cx="3086800" cy="35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CPM/Ruta </a:t>
            </a:r>
            <a:r>
              <a:rPr lang="es"/>
              <a:t>Crítica</a:t>
            </a:r>
            <a:r>
              <a:rPr lang="es"/>
              <a:t> del Data Room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225" y="1277025"/>
            <a:ext cx="2077798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precedencia del Data Center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5960400" y="2516250"/>
            <a:ext cx="6858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"/>
                <a:ea typeface="Roboto"/>
                <a:cs typeface="Roboto"/>
                <a:sym typeface="Roboto"/>
              </a:rPr>
              <a:t>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200" y="1473125"/>
            <a:ext cx="5402849" cy="3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CPM/Ruta Crítica del Data Center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50" y="1429425"/>
            <a:ext cx="7032463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Elección</a:t>
            </a:r>
            <a:r>
              <a:rPr lang="es"/>
              <a:t> y su </a:t>
            </a:r>
            <a:r>
              <a:rPr lang="es"/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25" y="15289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</a:t>
            </a:r>
            <a:r>
              <a:rPr lang="es"/>
              <a:t> de haber llevado </a:t>
            </a:r>
            <a:r>
              <a:rPr lang="es"/>
              <a:t>a cabo</a:t>
            </a:r>
            <a:r>
              <a:rPr lang="es"/>
              <a:t> nuestro WBS y CPM fue claro para nosotros que en base a nuestros requerimientos nuestra mejor </a:t>
            </a:r>
            <a:r>
              <a:rPr lang="es"/>
              <a:t>opción</a:t>
            </a:r>
            <a:r>
              <a:rPr lang="es"/>
              <a:t> </a:t>
            </a:r>
            <a:r>
              <a:rPr lang="es"/>
              <a:t>sería</a:t>
            </a:r>
            <a:r>
              <a:rPr lang="es"/>
              <a:t> optar por...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...contratar un servicio de Data Center para utilizar en el proyecto de la cadena de farmacias. Y </a:t>
            </a:r>
            <a:r>
              <a:rPr lang="es"/>
              <a:t>además</a:t>
            </a:r>
            <a:r>
              <a:rPr lang="es"/>
              <a:t> aceptar la venta de la misma </a:t>
            </a:r>
            <a:r>
              <a:rPr lang="es"/>
              <a:t>compañía</a:t>
            </a:r>
            <a:r>
              <a:rPr lang="es"/>
              <a:t> de una jaula para colocar en el Center. </a:t>
            </a:r>
            <a:endParaRPr/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983500" y="1598700"/>
            <a:ext cx="39999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Ambas opciones eran </a:t>
            </a:r>
            <a:r>
              <a:rPr lang="es"/>
              <a:t>válidas</a:t>
            </a:r>
            <a:r>
              <a:rPr lang="es"/>
              <a:t> en costo debido a que nuestro presupuesto ya estaba aprobado y ambas </a:t>
            </a:r>
            <a:r>
              <a:rPr lang="es"/>
              <a:t>durarán</a:t>
            </a:r>
            <a:r>
              <a:rPr lang="es"/>
              <a:t> un tiempo similar, la diferencia eran dos </a:t>
            </a:r>
            <a:r>
              <a:rPr lang="es"/>
              <a:t>días</a:t>
            </a:r>
            <a:r>
              <a:rPr lang="es"/>
              <a:t>. Decidimos optar por un Data Center debido a que </a:t>
            </a:r>
            <a:r>
              <a:rPr lang="es"/>
              <a:t>requier</a:t>
            </a:r>
            <a:r>
              <a:rPr lang="es"/>
              <a:t>e de menos acciones y disminuye el </a:t>
            </a:r>
            <a:r>
              <a:rPr lang="es"/>
              <a:t>número</a:t>
            </a:r>
            <a:r>
              <a:rPr lang="es"/>
              <a:t> de </a:t>
            </a:r>
            <a:r>
              <a:rPr lang="es"/>
              <a:t>riesgos</a:t>
            </a:r>
            <a:r>
              <a:rPr lang="es"/>
              <a:t> posibles en una gran magnitud. Y queremos evitar los riesgos a toda costa para evitar que el tiempo se alargue.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</a:t>
            </a:r>
            <a:r>
              <a:rPr lang="es"/>
              <a:t>decisión</a:t>
            </a:r>
            <a:r>
              <a:rPr lang="es"/>
              <a:t> se </a:t>
            </a:r>
            <a:r>
              <a:rPr lang="es"/>
              <a:t>tomó</a:t>
            </a:r>
            <a:r>
              <a:rPr lang="es"/>
              <a:t> en base a que entre menos errores posibles, menos modificaciones de tiempo </a:t>
            </a:r>
            <a:r>
              <a:rPr lang="es"/>
              <a:t>habrán</a:t>
            </a:r>
            <a:r>
              <a:rPr lang="es"/>
              <a:t>, y nuestra prioridad es no salirnos del </a:t>
            </a:r>
            <a:r>
              <a:rPr lang="es"/>
              <a:t>tiempo establecido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Risk Plan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1475"/>
            <a:ext cx="8839200" cy="277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</a:t>
            </a:r>
            <a:r>
              <a:rPr lang="es"/>
              <a:t> 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Reglas de </a:t>
            </a:r>
            <a:r>
              <a:rPr lang="es"/>
              <a:t>operación</a:t>
            </a:r>
            <a:r>
              <a:rPr lang="es"/>
              <a:t> (internas)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Proceso de control de cambios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</a:t>
            </a:r>
            <a:r>
              <a:rPr lang="es"/>
              <a:t>Operación</a:t>
            </a:r>
            <a:r>
              <a:rPr lang="es"/>
              <a:t> 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505700"/>
            <a:ext cx="85206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Regla 1:</a:t>
            </a:r>
            <a:r>
              <a:rPr lang="es"/>
              <a:t> El project Manager debe llevar </a:t>
            </a:r>
            <a:r>
              <a:rPr lang="es"/>
              <a:t>a cabo</a:t>
            </a:r>
            <a:r>
              <a:rPr lang="es"/>
              <a:t> un seguimiento semanal del acondicionamiento del data center para evitar que este se </a:t>
            </a:r>
            <a:r>
              <a:rPr lang="es"/>
              <a:t>posponga</a:t>
            </a:r>
            <a:r>
              <a:rPr lang="es"/>
              <a:t> o que ocurra un error. Ya que este </a:t>
            </a:r>
            <a:r>
              <a:rPr lang="es"/>
              <a:t>sería</a:t>
            </a:r>
            <a:r>
              <a:rPr lang="es"/>
              <a:t> un grave riesgo en caso de fallar.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Regla 2:</a:t>
            </a:r>
            <a:r>
              <a:rPr lang="es"/>
              <a:t> Debe haber una </a:t>
            </a:r>
            <a:r>
              <a:rPr lang="es"/>
              <a:t>sesión</a:t>
            </a:r>
            <a:r>
              <a:rPr lang="es"/>
              <a:t> cada 14 </a:t>
            </a:r>
            <a:r>
              <a:rPr lang="es"/>
              <a:t>días</a:t>
            </a:r>
            <a:r>
              <a:rPr lang="es"/>
              <a:t> (empezando los días lunes) en donde el equipo comparta su seguimiento del proyecto.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Regla 3:</a:t>
            </a:r>
            <a:r>
              <a:rPr lang="es"/>
              <a:t> El director de finanzas debe presentar, </a:t>
            </a:r>
            <a:r>
              <a:rPr lang="es"/>
              <a:t>vía</a:t>
            </a:r>
            <a:r>
              <a:rPr lang="es"/>
              <a:t> correo o en las sesiones informativas, los costos a la empresa </a:t>
            </a:r>
            <a:r>
              <a:rPr lang="es"/>
              <a:t>después</a:t>
            </a:r>
            <a:r>
              <a:rPr lang="es"/>
              <a:t> de cada una de las compras y debe verificar el pago mensual de renta.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Regla 4:</a:t>
            </a:r>
            <a:r>
              <a:rPr lang="es"/>
              <a:t> Se debe verificar la </a:t>
            </a:r>
            <a:r>
              <a:rPr lang="es"/>
              <a:t>desaduanización</a:t>
            </a:r>
            <a:r>
              <a:rPr lang="es"/>
              <a:t> del server y </a:t>
            </a:r>
            <a:r>
              <a:rPr lang="es"/>
              <a:t>habrá</a:t>
            </a:r>
            <a:r>
              <a:rPr lang="es"/>
              <a:t> una junta el </a:t>
            </a:r>
            <a:r>
              <a:rPr lang="es"/>
              <a:t>día</a:t>
            </a:r>
            <a:r>
              <a:rPr lang="es"/>
              <a:t> siguiente al proceso.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Regla 5:</a:t>
            </a:r>
            <a:r>
              <a:rPr lang="es"/>
              <a:t> Se debe de llenar el sistema de </a:t>
            </a:r>
            <a:r>
              <a:rPr lang="es"/>
              <a:t>reporte</a:t>
            </a:r>
            <a:r>
              <a:rPr lang="es"/>
              <a:t> antes de levantar </a:t>
            </a:r>
            <a:r>
              <a:rPr lang="es"/>
              <a:t>noción</a:t>
            </a:r>
            <a:r>
              <a:rPr lang="es"/>
              <a:t> en juntas.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Regla 6:</a:t>
            </a:r>
            <a:r>
              <a:rPr lang="es"/>
              <a:t> Debe haber un cierre antes de terminar el proyecto.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control de cambios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solicitudes de cualquier cambio deben pasar por el PM, y ser presentados en las juntas cada </a:t>
            </a:r>
            <a:r>
              <a:rPr lang="es"/>
              <a:t>catorce</a:t>
            </a:r>
            <a:r>
              <a:rPr lang="es"/>
              <a:t> </a:t>
            </a:r>
            <a:r>
              <a:rPr lang="es"/>
              <a:t>días</a:t>
            </a:r>
            <a:r>
              <a:rPr lang="es"/>
              <a:t> para ser </a:t>
            </a:r>
            <a:r>
              <a:rPr lang="es"/>
              <a:t>presentadas</a:t>
            </a:r>
            <a:r>
              <a:rPr lang="es"/>
              <a:t> a los </a:t>
            </a:r>
            <a:r>
              <a:rPr lang="es"/>
              <a:t>líderes</a:t>
            </a:r>
            <a:r>
              <a:rPr lang="es"/>
              <a:t> de grupo para tomar la </a:t>
            </a:r>
            <a:r>
              <a:rPr lang="es"/>
              <a:t>decisión</a:t>
            </a:r>
            <a:r>
              <a:rPr lang="es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caso de ser solicitudes que no pueden esperar a la </a:t>
            </a:r>
            <a:r>
              <a:rPr lang="es"/>
              <a:t>próxima</a:t>
            </a:r>
            <a:r>
              <a:rPr lang="es"/>
              <a:t> junta, la responsabilidad de </a:t>
            </a:r>
            <a:r>
              <a:rPr lang="es"/>
              <a:t>decisión</a:t>
            </a:r>
            <a:r>
              <a:rPr lang="es"/>
              <a:t> cae sobre el PM en el momento. Y presentar reporte de su </a:t>
            </a:r>
            <a:r>
              <a:rPr lang="es"/>
              <a:t>decisión</a:t>
            </a:r>
            <a:r>
              <a:rPr lang="es"/>
              <a:t> en las juntas. Funcionara como el individuo “autoridad”.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El comité de control de cambios del Proyecto (CCB): es constituido por el personal de finanzas y el PM quienes 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revisan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solicitudes a detalle previo a las aprobaciones.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Monitoreo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Sistema de reportes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Trabajaremos con una cadena de farmacias que tiene las siguientes </a:t>
            </a:r>
            <a:r>
              <a:rPr lang="es"/>
              <a:t>características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1. T</a:t>
            </a:r>
            <a:r>
              <a:rPr lang="es"/>
              <a:t>reinta y dos</a:t>
            </a:r>
            <a:r>
              <a:rPr lang="es"/>
              <a:t> sucursales </a:t>
            </a:r>
            <a:r>
              <a:rPr lang="es"/>
              <a:t>además</a:t>
            </a:r>
            <a:r>
              <a:rPr lang="es"/>
              <a:t> de ocho sucursales en la cdmx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2. Sistema touchscreen para mostrador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3. Software ya instalado y Hardware en cada sitio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Reportes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/>
              <a:t>reportes que se harán durante la elaboración del proyecto deben incluir fecha, notas, costo, tiempo e involucrados. Estos reportes serán presentados en las sesiones informativas y  serán necesarios para registrar un evento ocurrido durante los catorce días entre sesiones informativas.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Ejemplo: </a:t>
            </a:r>
            <a:endParaRPr/>
          </a:p>
        </p:txBody>
      </p:sp>
      <p:graphicFrame>
        <p:nvGraphicFramePr>
          <p:cNvPr id="188" name="Google Shape;188;p32"/>
          <p:cNvGraphicFramePr/>
          <p:nvPr/>
        </p:nvGraphicFramePr>
        <p:xfrm>
          <a:off x="719575" y="315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{BA6BECEB-DE30-4916-BE3D-7FDB2995CB49}</a:tableStyleId>
              </a:tblPr>
              <a:tblGrid>
                <a:gridCol w="1284150"/>
                <a:gridCol w="1284150"/>
                <a:gridCol w="1284150"/>
                <a:gridCol w="1284150"/>
                <a:gridCol w="1284150"/>
                <a:gridCol w="128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fecha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Involucrados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Costo (si aplica)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(si </a:t>
                      </a:r>
                      <a:r>
                        <a:rPr lang="es"/>
                        <a:t>aplica</a:t>
                      </a:r>
                      <a:r>
                        <a:rPr lang="es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Notas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Lista de </a:t>
            </a:r>
            <a:r>
              <a:rPr lang="es">
                <a:solidFill>
                  <a:srgbClr val="000000"/>
                </a:solidFill>
              </a:rPr>
              <a:t>Entregables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Memoria </a:t>
            </a:r>
            <a:r>
              <a:rPr lang="es">
                <a:solidFill>
                  <a:srgbClr val="000000"/>
                </a:solidFill>
              </a:rPr>
              <a:t>Técnica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181500" y="500925"/>
            <a:ext cx="4260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Entregables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Acta Constitutiva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WBS (Ambos proyectos</a:t>
            </a:r>
            <a:r>
              <a:rPr lang="es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CPM (Ambos proyectos)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Excel de costos y tiempo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Registro </a:t>
            </a:r>
            <a:r>
              <a:rPr lang="es"/>
              <a:t>Financiero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Reglas de </a:t>
            </a:r>
            <a:r>
              <a:rPr lang="es"/>
              <a:t>operación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Control de cambios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Documentos de registros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Memoria </a:t>
            </a:r>
            <a:r>
              <a:rPr lang="es"/>
              <a:t>Técnica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Data center contratado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Cuenta de pagos mensuales al center</a:t>
            </a:r>
            <a:endParaRPr/>
          </a:p>
        </p:txBody>
      </p:sp>
      <p:sp>
        <p:nvSpPr>
          <p:cNvPr id="201" name="Google Shape;201;p3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general de la empresa: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cadena de farmacias que tiene Treinta y dos sucursales además de ocho sucursales en la cdmx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Resumen ejecutivo: Finalizamos el proyecto efectivamente eligiendo el data center como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empresa.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sobre las plantas de producción: Se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contrató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data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renta mensual de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2000 USD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un plazo de 3 años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mínimo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Patentes y Registros: Se queda registrado nuestro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financiero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todos los costos de compra.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4702200" y="500925"/>
            <a:ext cx="4260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 </a:t>
            </a:r>
            <a:r>
              <a:rPr lang="es"/>
              <a:t>Técnica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531300" y="741525"/>
            <a:ext cx="8081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Ciudadanía</a:t>
            </a:r>
            <a:r>
              <a:rPr lang="es" sz="5000"/>
              <a:t> Transversal </a:t>
            </a:r>
            <a:endParaRPr sz="5000"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96750" y="2150875"/>
            <a:ext cx="8350500" cy="26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</a:t>
            </a:r>
            <a:r>
              <a:rPr lang="es"/>
              <a:t>instalación</a:t>
            </a:r>
            <a:r>
              <a:rPr lang="es"/>
              <a:t> del sistema touchscreen en la cadena de </a:t>
            </a:r>
            <a:r>
              <a:rPr lang="es"/>
              <a:t>farmacias</a:t>
            </a:r>
            <a:r>
              <a:rPr lang="es"/>
              <a:t> aporta al cuidado de nuestro ambiente ya que reduce el </a:t>
            </a:r>
            <a:r>
              <a:rPr lang="es"/>
              <a:t>uso de</a:t>
            </a:r>
            <a:r>
              <a:rPr lang="es"/>
              <a:t> papel.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Le daremos un producto para facilitar el trabajo de los cajeros en las farmacias.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Tanto las farmacias, como el levantamiento del y </a:t>
            </a:r>
            <a:r>
              <a:rPr lang="es"/>
              <a:t>contratación</a:t>
            </a:r>
            <a:r>
              <a:rPr lang="es"/>
              <a:t> data </a:t>
            </a:r>
            <a:r>
              <a:rPr lang="es"/>
              <a:t>center</a:t>
            </a:r>
            <a:r>
              <a:rPr lang="es"/>
              <a:t>, brindaran trabajo a mexicanos en el </a:t>
            </a:r>
            <a:r>
              <a:rPr lang="es"/>
              <a:t>área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Tiempo, costo y Scope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137100" y="859775"/>
            <a:ext cx="2869800" cy="2579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526350" y="336950"/>
            <a:ext cx="2091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Tiempo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Cinco meses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máximo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256400" y="3219775"/>
            <a:ext cx="1880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Costo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Presupuesto ya aprobado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006900" y="2746100"/>
            <a:ext cx="28119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Alcance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/>
              <a:t>Decidir, en base a nuestro presupuesto y tiempo, si debemos construir Data Room Service o contratar un Data Center service.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Acta constitutiva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Participantes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Roles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Requerimientos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 Constitutiva 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76425" y="1375550"/>
            <a:ext cx="8355900" cy="3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Acta constitutiva del proyecto</a:t>
            </a:r>
            <a:endParaRPr b="1" sz="1200"/>
          </a:p>
          <a:p>
            <a:pPr indent="-29210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Debe haber un sistema touch screen para ventas en cada una de las sucursales. (Actualmente existen 40 sucursales, 8 están en la CDMX).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Software ya instalado y Hardware en cada sitio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Presupuesto ya aprobado</a:t>
            </a:r>
            <a:endParaRPr b="1"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Tiempo máximo es de 5 meses</a:t>
            </a:r>
            <a:r>
              <a:rPr lang="es" sz="1000"/>
              <a:t>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Aparte de las 8 en CDMX debe haber una sucursal para cada estado.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Debe existir un sistema por cada caja existente en los mostradores.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Debe haber un trabajador encargado de instalación en sucursales.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Requerimientos funcionales:</a:t>
            </a:r>
            <a:r>
              <a:rPr lang="es" sz="1000"/>
              <a:t> Conectar el Hardware en cada sucursal.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Requerimientos no funcionales:</a:t>
            </a:r>
            <a:r>
              <a:rPr lang="es" sz="1000"/>
              <a:t> Software que ya está instalado.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El software debe ser capaz de registrar ventas y enviarlas al sistema principal en la sede.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Va a existir a un server principal para almacenar las ventas y cash flow.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El server también será el encargado de enviar a cada sucursal la información de cada medicamento y sus costos.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Producto: </a:t>
            </a:r>
            <a:r>
              <a:rPr lang="es" sz="1000"/>
              <a:t>Eficiente, fiable y que exista portabilidad para que todas las sucursales accedan al programa.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Organizacionales: Se entrega en 5 meses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Externos:</a:t>
            </a:r>
            <a:r>
              <a:rPr lang="es" sz="1000"/>
              <a:t> El programa solo puede ser usado por la farmacia y sus trabajadores, no será público. 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Costos:</a:t>
            </a:r>
            <a:r>
              <a:rPr lang="es" sz="1000"/>
              <a:t> Presupuesto ya aprobado.</a:t>
            </a: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Alcance:</a:t>
            </a:r>
            <a:r>
              <a:rPr lang="es" sz="1000"/>
              <a:t> Decidir, en base a nuestro presupuesto y tiempo, si debemos construir Data Room Service o contratar un Data Center service.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 Constitutiva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072450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100" y="1277025"/>
            <a:ext cx="319567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PLANEACIÓN</a:t>
            </a:r>
            <a:r>
              <a:rPr lang="es"/>
              <a:t>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WBS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TABLA DE PRECEDENCIA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CPM/RUTA </a:t>
            </a:r>
            <a:r>
              <a:rPr lang="es"/>
              <a:t>CRÍTICA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DECISIÓN</a:t>
            </a:r>
            <a:r>
              <a:rPr lang="es"/>
              <a:t> Y </a:t>
            </a:r>
            <a:r>
              <a:rPr lang="es"/>
              <a:t>JUSTIFICACIÓN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RISK PLAN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 </a:t>
            </a:r>
            <a:r>
              <a:rPr lang="es"/>
              <a:t>Breakdown</a:t>
            </a:r>
            <a:r>
              <a:rPr lang="es"/>
              <a:t> Structure del Data Room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525" y="1323500"/>
            <a:ext cx="5670950" cy="371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 Breakdown Structure del Data Center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00" y="1323500"/>
            <a:ext cx="619740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