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0" r:id="rId3"/>
    <p:sldId id="259" r:id="rId4"/>
    <p:sldId id="261" r:id="rId5"/>
    <p:sldId id="267" r:id="rId6"/>
    <p:sldId id="268" r:id="rId7"/>
    <p:sldId id="264" r:id="rId8"/>
    <p:sldId id="269"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59162" autoAdjust="0"/>
  </p:normalViewPr>
  <p:slideViewPr>
    <p:cSldViewPr snapToGrid="0">
      <p:cViewPr varScale="1">
        <p:scale>
          <a:sx n="40" d="100"/>
          <a:sy n="40" d="100"/>
        </p:scale>
        <p:origin x="2016" y="48"/>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64919-5EC4-4C8A-9E6C-0C3906C891DF}" type="datetimeFigureOut">
              <a:rPr lang="en-US" smtClean="0"/>
              <a:t>7/15/2018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34704-03E9-4A76-ACD6-2132D503C18D}" type="slidenum">
              <a:rPr lang="en-US" smtClean="0"/>
              <a:t>‹#›</a:t>
            </a:fld>
            <a:endParaRPr lang="en-US"/>
          </a:p>
        </p:txBody>
      </p:sp>
    </p:spTree>
    <p:extLst>
      <p:ext uri="{BB962C8B-B14F-4D97-AF65-F5344CB8AC3E}">
        <p14:creationId xmlns:p14="http://schemas.microsoft.com/office/powerpoint/2010/main" val="851637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Hey </a:t>
            </a:r>
            <a:r>
              <a:rPr lang="en-US" sz="1200" kern="1200" dirty="0" err="1" smtClean="0">
                <a:solidFill>
                  <a:schemeClr val="tx1"/>
                </a:solidFill>
                <a:effectLst/>
                <a:latin typeface="+mn-lt"/>
                <a:ea typeface="+mn-ea"/>
                <a:cs typeface="+mn-cs"/>
              </a:rPr>
              <a:t>MachoHackers</a:t>
            </a:r>
            <a:r>
              <a:rPr lang="en-US" sz="1200" kern="1200" dirty="0" smtClean="0">
                <a:solidFill>
                  <a:schemeClr val="tx1"/>
                </a:solidFill>
                <a:effectLst/>
                <a:latin typeface="+mn-lt"/>
                <a:ea typeface="+mn-ea"/>
                <a:cs typeface="+mn-cs"/>
              </a:rPr>
              <a:t>!  We’re &lt;team name&gt;.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&lt;Team member introduction&gt;</a:t>
            </a:r>
          </a:p>
        </p:txBody>
      </p:sp>
      <p:sp>
        <p:nvSpPr>
          <p:cNvPr id="4" name="Slide Number Placeholder 3"/>
          <p:cNvSpPr>
            <a:spLocks noGrp="1"/>
          </p:cNvSpPr>
          <p:nvPr>
            <p:ph type="sldNum" sz="quarter" idx="10"/>
          </p:nvPr>
        </p:nvSpPr>
        <p:spPr/>
        <p:txBody>
          <a:bodyPr/>
          <a:lstStyle/>
          <a:p>
            <a:fld id="{EF034704-03E9-4A76-ACD6-2132D503C18D}" type="slidenum">
              <a:rPr lang="en-US" smtClean="0"/>
              <a:t>1</a:t>
            </a:fld>
            <a:endParaRPr lang="en-US"/>
          </a:p>
        </p:txBody>
      </p:sp>
    </p:spTree>
    <p:extLst>
      <p:ext uri="{BB962C8B-B14F-4D97-AF65-F5344CB8AC3E}">
        <p14:creationId xmlns:p14="http://schemas.microsoft.com/office/powerpoint/2010/main" val="4096719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10</a:t>
            </a:fld>
            <a:endParaRPr lang="en-US"/>
          </a:p>
        </p:txBody>
      </p:sp>
    </p:spTree>
    <p:extLst>
      <p:ext uri="{BB962C8B-B14F-4D97-AF65-F5344CB8AC3E}">
        <p14:creationId xmlns:p14="http://schemas.microsoft.com/office/powerpoint/2010/main" val="4131472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Most aspects of our lives have</a:t>
            </a:r>
            <a:r>
              <a:rPr lang="en-US" sz="1200" kern="1200" baseline="0" dirty="0" smtClean="0">
                <a:solidFill>
                  <a:schemeClr val="tx1"/>
                </a:solidFill>
                <a:effectLst/>
                <a:latin typeface="+mn-lt"/>
                <a:ea typeface="+mn-ea"/>
                <a:cs typeface="+mn-cs"/>
              </a:rPr>
              <a:t> been </a:t>
            </a:r>
            <a:r>
              <a:rPr lang="en-US" sz="1200" kern="1200" baseline="0" dirty="0" err="1" smtClean="0">
                <a:solidFill>
                  <a:schemeClr val="tx1"/>
                </a:solidFill>
                <a:effectLst/>
                <a:latin typeface="+mn-lt"/>
                <a:ea typeface="+mn-ea"/>
                <a:cs typeface="+mn-cs"/>
              </a:rPr>
              <a:t>digitised</a:t>
            </a:r>
            <a:r>
              <a:rPr lang="en-US" sz="1200" kern="1200" baseline="0" dirty="0" smtClean="0">
                <a:solidFill>
                  <a:schemeClr val="tx1"/>
                </a:solidFill>
                <a:effectLst/>
                <a:latin typeface="+mn-lt"/>
                <a:ea typeface="+mn-ea"/>
                <a:cs typeface="+mn-cs"/>
              </a:rPr>
              <a:t>, but one area remains resistant to the tides of change.  Most institutions still require hard copies for any official certification, because we’re r</a:t>
            </a:r>
            <a:r>
              <a:rPr lang="en-US" sz="1200" kern="1200" dirty="0" smtClean="0">
                <a:solidFill>
                  <a:schemeClr val="tx1"/>
                </a:solidFill>
                <a:effectLst/>
                <a:latin typeface="+mn-lt"/>
                <a:ea typeface="+mn-ea"/>
                <a:cs typeface="+mn-cs"/>
              </a:rPr>
              <a:t>eliant on physical security features</a:t>
            </a:r>
            <a:r>
              <a:rPr lang="en-US" sz="1200" kern="1200" baseline="0" dirty="0" smtClean="0">
                <a:solidFill>
                  <a:schemeClr val="tx1"/>
                </a:solidFill>
                <a:effectLst/>
                <a:latin typeface="+mn-lt"/>
                <a:ea typeface="+mn-ea"/>
                <a:cs typeface="+mn-cs"/>
              </a:rPr>
              <a:t> such as </a:t>
            </a:r>
            <a:r>
              <a:rPr lang="en-US" sz="1200" kern="1200" dirty="0" smtClean="0">
                <a:solidFill>
                  <a:schemeClr val="tx1"/>
                </a:solidFill>
                <a:effectLst/>
                <a:latin typeface="+mn-lt"/>
                <a:ea typeface="+mn-ea"/>
                <a:cs typeface="+mn-cs"/>
              </a:rPr>
              <a:t>security ink, watermarks, micro-text, or serial numbers printed on special security paper. </a:t>
            </a:r>
          </a:p>
          <a:p>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This reliance on hard copies is slow and inflexible.  But with only 48 hours to deliver our project, we narrowed our focus to something that all six of us have struggled with as students – so we set out with the goal of </a:t>
            </a:r>
            <a:r>
              <a:rPr lang="en-US" sz="1200" kern="1200" baseline="0" dirty="0" err="1" smtClean="0">
                <a:solidFill>
                  <a:schemeClr val="tx1"/>
                </a:solidFill>
                <a:effectLst/>
                <a:latin typeface="+mn-lt"/>
                <a:ea typeface="+mn-ea"/>
                <a:cs typeface="+mn-cs"/>
              </a:rPr>
              <a:t>digitising</a:t>
            </a:r>
            <a:r>
              <a:rPr lang="en-US" sz="1200" kern="1200" baseline="0" dirty="0" smtClean="0">
                <a:solidFill>
                  <a:schemeClr val="tx1"/>
                </a:solidFill>
                <a:effectLst/>
                <a:latin typeface="+mn-lt"/>
                <a:ea typeface="+mn-ea"/>
                <a:cs typeface="+mn-cs"/>
              </a:rPr>
              <a:t> verified academic transcripts with </a:t>
            </a:r>
            <a:r>
              <a:rPr lang="en-US" sz="1200" kern="1200" baseline="0" dirty="0" err="1" smtClean="0">
                <a:solidFill>
                  <a:schemeClr val="tx1"/>
                </a:solidFill>
                <a:effectLst/>
                <a:latin typeface="+mn-lt"/>
                <a:ea typeface="+mn-ea"/>
                <a:cs typeface="+mn-cs"/>
              </a:rPr>
              <a:t>blockchain</a:t>
            </a:r>
            <a:r>
              <a:rPr lang="en-US" sz="1200" kern="1200" baseline="0" dirty="0" smtClean="0">
                <a:solidFill>
                  <a:schemeClr val="tx1"/>
                </a:solidFill>
                <a:effectLst/>
                <a:latin typeface="+mn-lt"/>
                <a:ea typeface="+mn-ea"/>
                <a:cs typeface="+mn-cs"/>
              </a:rPr>
              <a:t>. </a:t>
            </a:r>
            <a:endParaRPr lang="en-US" baseline="0" dirty="0" smtClean="0"/>
          </a:p>
          <a:p>
            <a:endParaRPr lang="en-US" baseline="0" dirty="0" smtClean="0"/>
          </a:p>
          <a:p>
            <a:r>
              <a:rPr lang="en-US" baseline="0" dirty="0" smtClean="0"/>
              <a:t>Right now, it can be painful </a:t>
            </a:r>
            <a:r>
              <a:rPr lang="en-US" dirty="0" smtClean="0"/>
              <a:t>applying to university</a:t>
            </a:r>
            <a:r>
              <a:rPr lang="en-US" baseline="0" dirty="0" smtClean="0"/>
              <a:t> or college.</a:t>
            </a:r>
          </a:p>
          <a:p>
            <a:endParaRPr lang="en-US" baseline="0" dirty="0" smtClean="0"/>
          </a:p>
          <a:p>
            <a:r>
              <a:rPr lang="en-US" baseline="0" dirty="0" smtClean="0"/>
              <a:t>It can take days or up to weeks to request, receive and submit transcripts to schools of our choice.  As students, we had to pay $10 to get a physical copy of our transcript, scan it, and then send the scanned image to BCIT.  </a:t>
            </a:r>
          </a:p>
          <a:p>
            <a:endParaRPr lang="en-US" baseline="0" dirty="0" smtClean="0"/>
          </a:p>
          <a:p>
            <a:r>
              <a:rPr lang="en-US" baseline="0" dirty="0" smtClean="0"/>
              <a:t>Going from digital to physical and back to digital makes no sense.  </a:t>
            </a:r>
            <a:endParaRPr lang="en-US" dirty="0"/>
          </a:p>
        </p:txBody>
      </p:sp>
      <p:sp>
        <p:nvSpPr>
          <p:cNvPr id="4" name="Slide Number Placeholder 3"/>
          <p:cNvSpPr>
            <a:spLocks noGrp="1"/>
          </p:cNvSpPr>
          <p:nvPr>
            <p:ph type="sldNum" sz="quarter" idx="10"/>
          </p:nvPr>
        </p:nvSpPr>
        <p:spPr/>
        <p:txBody>
          <a:bodyPr/>
          <a:lstStyle/>
          <a:p>
            <a:fld id="{EF034704-03E9-4A76-ACD6-2132D503C18D}" type="slidenum">
              <a:rPr lang="en-US" smtClean="0"/>
              <a:t>2</a:t>
            </a:fld>
            <a:endParaRPr lang="en-US"/>
          </a:p>
        </p:txBody>
      </p:sp>
    </p:spTree>
    <p:extLst>
      <p:ext uri="{BB962C8B-B14F-4D97-AF65-F5344CB8AC3E}">
        <p14:creationId xmlns:p14="http://schemas.microsoft.com/office/powerpoint/2010/main" val="395568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Our solution is to take advantage of </a:t>
            </a:r>
            <a:r>
              <a:rPr lang="en-US" sz="1200" kern="1200" dirty="0" err="1" smtClean="0">
                <a:solidFill>
                  <a:schemeClr val="tx1"/>
                </a:solidFill>
                <a:effectLst/>
                <a:latin typeface="+mn-lt"/>
                <a:ea typeface="+mn-ea"/>
                <a:cs typeface="+mn-cs"/>
              </a:rPr>
              <a:t>blockchain</a:t>
            </a:r>
            <a:r>
              <a:rPr lang="en-US" sz="1200" kern="1200" dirty="0" smtClean="0">
                <a:solidFill>
                  <a:schemeClr val="tx1"/>
                </a:solidFill>
                <a:effectLst/>
                <a:latin typeface="+mn-lt"/>
                <a:ea typeface="+mn-ea"/>
                <a:cs typeface="+mn-cs"/>
              </a:rPr>
              <a:t> cryptocurrencies beyond its intended use for financial transactions.  We can use it to store an immutable and highly tamper resistant verification that</a:t>
            </a:r>
            <a:r>
              <a:rPr lang="en-US" sz="1200" kern="1200" baseline="0" dirty="0" smtClean="0">
                <a:solidFill>
                  <a:schemeClr val="tx1"/>
                </a:solidFill>
                <a:effectLst/>
                <a:latin typeface="+mn-lt"/>
                <a:ea typeface="+mn-ea"/>
                <a:cs typeface="+mn-cs"/>
              </a:rPr>
              <a:t> everyone can trust. </a:t>
            </a:r>
          </a:p>
        </p:txBody>
      </p:sp>
      <p:sp>
        <p:nvSpPr>
          <p:cNvPr id="4" name="Slide Number Placeholder 3"/>
          <p:cNvSpPr>
            <a:spLocks noGrp="1"/>
          </p:cNvSpPr>
          <p:nvPr>
            <p:ph type="sldNum" sz="quarter" idx="10"/>
          </p:nvPr>
        </p:nvSpPr>
        <p:spPr/>
        <p:txBody>
          <a:bodyPr/>
          <a:lstStyle/>
          <a:p>
            <a:fld id="{EF034704-03E9-4A76-ACD6-2132D503C18D}" type="slidenum">
              <a:rPr lang="en-US" smtClean="0"/>
              <a:t>3</a:t>
            </a:fld>
            <a:endParaRPr lang="en-US"/>
          </a:p>
        </p:txBody>
      </p:sp>
    </p:spTree>
    <p:extLst>
      <p:ext uri="{BB962C8B-B14F-4D97-AF65-F5344CB8AC3E}">
        <p14:creationId xmlns:p14="http://schemas.microsoft.com/office/powerpoint/2010/main" val="1755848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We decided to piggyback on an existing cryptocurrency – namely, either Bitcoin or </a:t>
            </a:r>
            <a:r>
              <a:rPr lang="en-US" sz="1200" b="0" i="0" u="none" strike="noStrike" kern="1200" dirty="0" err="1" smtClean="0">
                <a:solidFill>
                  <a:schemeClr val="tx1"/>
                </a:solidFill>
                <a:effectLst/>
                <a:latin typeface="+mn-lt"/>
                <a:ea typeface="+mn-ea"/>
                <a:cs typeface="+mn-cs"/>
              </a:rPr>
              <a:t>Namecoin</a:t>
            </a:r>
            <a:r>
              <a:rPr lang="en-US" sz="1200" b="0" i="0" u="none" strike="noStrike" kern="1200" dirty="0" smtClean="0">
                <a:solidFill>
                  <a:schemeClr val="tx1"/>
                </a:solidFill>
                <a:effectLst/>
                <a:latin typeface="+mn-lt"/>
                <a:ea typeface="+mn-ea"/>
                <a:cs typeface="+mn-cs"/>
              </a:rPr>
              <a:t>. They’re well established and trusted, and not as susceptible to attacks because of the size of their P2P network.</a:t>
            </a:r>
            <a:endParaRPr lang="en-US" b="0" dirty="0" smtClean="0">
              <a:effectLst/>
            </a:endParaRPr>
          </a:p>
          <a:p>
            <a:pPr rtl="0"/>
            <a:r>
              <a:rPr lang="en-US" sz="1200" b="0" i="0" u="none" strike="noStrike" kern="1200" dirty="0" smtClean="0">
                <a:solidFill>
                  <a:schemeClr val="tx1"/>
                </a:solidFill>
                <a:effectLst/>
                <a:latin typeface="+mn-lt"/>
                <a:ea typeface="+mn-ea"/>
                <a:cs typeface="+mn-cs"/>
              </a:rPr>
              <a:t>The way it works is, a school would verify by signing off on a transaction that holds hashed student info as arbitrary data.</a:t>
            </a:r>
            <a:endParaRPr lang="en-US" b="0" dirty="0" smtClean="0">
              <a:effectLst/>
            </a:endParaRPr>
          </a:p>
          <a:p>
            <a:r>
              <a:rPr lang="en-US" dirty="0" smtClean="0"/>
              <a:t/>
            </a:r>
            <a:br>
              <a:rPr lang="en-US" dirty="0" smtClean="0"/>
            </a:br>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4</a:t>
            </a:fld>
            <a:endParaRPr lang="en-US"/>
          </a:p>
        </p:txBody>
      </p:sp>
    </p:spTree>
    <p:extLst>
      <p:ext uri="{BB962C8B-B14F-4D97-AF65-F5344CB8AC3E}">
        <p14:creationId xmlns:p14="http://schemas.microsoft.com/office/powerpoint/2010/main" val="3627453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We want to </a:t>
            </a:r>
            <a:r>
              <a:rPr lang="en-US" sz="1200" b="0" i="0" u="none" strike="noStrike" kern="1200" dirty="0" err="1" smtClean="0">
                <a:solidFill>
                  <a:schemeClr val="tx1"/>
                </a:solidFill>
                <a:effectLst/>
                <a:latin typeface="+mn-lt"/>
                <a:ea typeface="+mn-ea"/>
                <a:cs typeface="+mn-cs"/>
              </a:rPr>
              <a:t>emphasise</a:t>
            </a:r>
            <a:r>
              <a:rPr lang="en-US" sz="1200" b="0" i="0" u="none" strike="noStrike" kern="1200" dirty="0" smtClean="0">
                <a:solidFill>
                  <a:schemeClr val="tx1"/>
                </a:solidFill>
                <a:effectLst/>
                <a:latin typeface="+mn-lt"/>
                <a:ea typeface="+mn-ea"/>
                <a:cs typeface="+mn-cs"/>
              </a:rPr>
              <a:t> that </a:t>
            </a:r>
            <a:r>
              <a:rPr lang="en-US" sz="1200" b="0" i="0" u="none" strike="noStrike" kern="1200" dirty="0" err="1" smtClean="0">
                <a:solidFill>
                  <a:schemeClr val="tx1"/>
                </a:solidFill>
                <a:effectLst/>
                <a:latin typeface="+mn-lt"/>
                <a:ea typeface="+mn-ea"/>
                <a:cs typeface="+mn-cs"/>
              </a:rPr>
              <a:t>blockchain</a:t>
            </a:r>
            <a:r>
              <a:rPr lang="en-US" sz="1200" b="0" i="0" u="none" strike="noStrike" kern="1200" dirty="0" smtClean="0">
                <a:solidFill>
                  <a:schemeClr val="tx1"/>
                </a:solidFill>
                <a:effectLst/>
                <a:latin typeface="+mn-lt"/>
                <a:ea typeface="+mn-ea"/>
                <a:cs typeface="+mn-cs"/>
              </a:rPr>
              <a:t> is only used to verify approval/accuracy from the school, and not the transcript itself.  All student info is stored on a school database. </a:t>
            </a:r>
            <a:endParaRPr lang="en-US" b="0" dirty="0" smtClean="0">
              <a:effectLst/>
            </a:endParaRPr>
          </a:p>
          <a:p>
            <a:pPr rtl="0"/>
            <a:r>
              <a:rPr lang="en-US" sz="1200" b="0" i="0" u="none" strike="noStrike" kern="1200" dirty="0" smtClean="0">
                <a:solidFill>
                  <a:schemeClr val="tx1"/>
                </a:solidFill>
                <a:effectLst/>
                <a:latin typeface="+mn-lt"/>
                <a:ea typeface="+mn-ea"/>
                <a:cs typeface="+mn-cs"/>
              </a:rPr>
              <a:t>On a lower level, we take student info as inputs to generate a hash and store it as arbitrary data in provably </a:t>
            </a:r>
            <a:r>
              <a:rPr lang="en-US" sz="1200" b="0" i="0" u="none" strike="noStrike" kern="1200" dirty="0" err="1" smtClean="0">
                <a:solidFill>
                  <a:schemeClr val="tx1"/>
                </a:solidFill>
                <a:effectLst/>
                <a:latin typeface="+mn-lt"/>
                <a:ea typeface="+mn-ea"/>
                <a:cs typeface="+mn-cs"/>
              </a:rPr>
              <a:t>unspendable</a:t>
            </a:r>
            <a:r>
              <a:rPr lang="en-US" sz="1200" b="0" i="0" u="none" strike="noStrike" kern="1200" dirty="0" smtClean="0">
                <a:solidFill>
                  <a:schemeClr val="tx1"/>
                </a:solidFill>
                <a:effectLst/>
                <a:latin typeface="+mn-lt"/>
                <a:ea typeface="+mn-ea"/>
                <a:cs typeface="+mn-cs"/>
              </a:rPr>
              <a:t> commitments.</a:t>
            </a:r>
            <a:endParaRPr lang="en-US" b="0" dirty="0" smtClean="0">
              <a:effectLst/>
            </a:endParaRPr>
          </a:p>
          <a:p>
            <a:r>
              <a:rPr lang="en-US" dirty="0" smtClean="0"/>
              <a:t/>
            </a:r>
            <a:br>
              <a:rPr lang="en-US" dirty="0" smtClean="0"/>
            </a:br>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5</a:t>
            </a:fld>
            <a:endParaRPr lang="en-US"/>
          </a:p>
        </p:txBody>
      </p:sp>
    </p:spTree>
    <p:extLst>
      <p:ext uri="{BB962C8B-B14F-4D97-AF65-F5344CB8AC3E}">
        <p14:creationId xmlns:p14="http://schemas.microsoft.com/office/powerpoint/2010/main" val="314149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From the student’s perspective, they would log in to their school account and request a transcript.  A verification key and transcript are generated. Depending on what the recipient (school/employer) wants, they could either submit the verification key alone, or send or print out the transcript that has the verification key on it as a “stamp” of approval.</a:t>
            </a:r>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6</a:t>
            </a:fld>
            <a:endParaRPr lang="en-US"/>
          </a:p>
        </p:txBody>
      </p:sp>
    </p:spTree>
    <p:extLst>
      <p:ext uri="{BB962C8B-B14F-4D97-AF65-F5344CB8AC3E}">
        <p14:creationId xmlns:p14="http://schemas.microsoft.com/office/powerpoint/2010/main" val="2018885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the hash commitment, students can log in to their school account to select the term grades they want to share.  A random key and transcript file are generated based on their choice, and the random key is stored in the student database.</a:t>
            </a:r>
          </a:p>
          <a:p>
            <a:endParaRPr lang="en-US" baseline="0" dirty="0" smtClean="0"/>
          </a:p>
          <a:p>
            <a:r>
              <a:rPr lang="en-US" baseline="0" dirty="0" smtClean="0"/>
              <a:t>This key is used to (a) pull up the relevant transcript information and (b) to calculate the hash and verify that the information displayed is correct.</a:t>
            </a:r>
          </a:p>
        </p:txBody>
      </p:sp>
      <p:sp>
        <p:nvSpPr>
          <p:cNvPr id="4" name="Slide Number Placeholder 3"/>
          <p:cNvSpPr>
            <a:spLocks noGrp="1"/>
          </p:cNvSpPr>
          <p:nvPr>
            <p:ph type="sldNum" sz="quarter" idx="10"/>
          </p:nvPr>
        </p:nvSpPr>
        <p:spPr/>
        <p:txBody>
          <a:bodyPr/>
          <a:lstStyle/>
          <a:p>
            <a:fld id="{EF034704-03E9-4A76-ACD6-2132D503C18D}" type="slidenum">
              <a:rPr lang="en-US" smtClean="0"/>
              <a:t>7</a:t>
            </a:fld>
            <a:endParaRPr lang="en-US"/>
          </a:p>
        </p:txBody>
      </p:sp>
    </p:spTree>
    <p:extLst>
      <p:ext uri="{BB962C8B-B14F-4D97-AF65-F5344CB8AC3E}">
        <p14:creationId xmlns:p14="http://schemas.microsoft.com/office/powerpoint/2010/main" val="252918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the hash commitment, students can log in to their school account to select the term grades they want to share.  A random key and transcript file are generated based on their choice, and the random key is stored in the student database.</a:t>
            </a:r>
          </a:p>
          <a:p>
            <a:endParaRPr lang="en-US" baseline="0" dirty="0" smtClean="0"/>
          </a:p>
          <a:p>
            <a:r>
              <a:rPr lang="en-US" baseline="0" dirty="0" smtClean="0"/>
              <a:t>This key is used to (a) pull up the relevant transcript information and (b) to calculate the hash and verify that the information displayed is correct.</a:t>
            </a:r>
          </a:p>
        </p:txBody>
      </p:sp>
      <p:sp>
        <p:nvSpPr>
          <p:cNvPr id="4" name="Slide Number Placeholder 3"/>
          <p:cNvSpPr>
            <a:spLocks noGrp="1"/>
          </p:cNvSpPr>
          <p:nvPr>
            <p:ph type="sldNum" sz="quarter" idx="10"/>
          </p:nvPr>
        </p:nvSpPr>
        <p:spPr/>
        <p:txBody>
          <a:bodyPr/>
          <a:lstStyle/>
          <a:p>
            <a:fld id="{EF034704-03E9-4A76-ACD6-2132D503C18D}" type="slidenum">
              <a:rPr lang="en-US" smtClean="0"/>
              <a:t>8</a:t>
            </a:fld>
            <a:endParaRPr lang="en-US"/>
          </a:p>
        </p:txBody>
      </p:sp>
    </p:spTree>
    <p:extLst>
      <p:ext uri="{BB962C8B-B14F-4D97-AF65-F5344CB8AC3E}">
        <p14:creationId xmlns:p14="http://schemas.microsoft.com/office/powerpoint/2010/main" val="4087188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a:t>
            </a:r>
            <a:r>
              <a:rPr lang="en-US" baseline="0" dirty="0" err="1" smtClean="0"/>
              <a:t>blockchain</a:t>
            </a:r>
            <a:r>
              <a:rPr lang="en-US" baseline="0" dirty="0" smtClean="0"/>
              <a:t> gains further acceptance and understanding, institutions can certify documents on their own privately maintained </a:t>
            </a:r>
            <a:r>
              <a:rPr lang="en-US" baseline="0" dirty="0" err="1" smtClean="0"/>
              <a:t>blockchain</a:t>
            </a:r>
            <a:r>
              <a:rPr lang="en-US" baseline="0" dirty="0" smtClean="0"/>
              <a:t> for further </a:t>
            </a:r>
            <a:r>
              <a:rPr lang="en-US" baseline="0" dirty="0" err="1" smtClean="0"/>
              <a:t>customisation</a:t>
            </a:r>
            <a:r>
              <a:rPr lang="en-US" baseline="0" dirty="0" smtClean="0"/>
              <a:t>. </a:t>
            </a:r>
          </a:p>
          <a:p>
            <a:endParaRPr lang="en-US" baseline="0" dirty="0" smtClean="0"/>
          </a:p>
          <a:p>
            <a:r>
              <a:rPr lang="en-US" baseline="0" dirty="0" smtClean="0"/>
              <a:t>We can also </a:t>
            </a:r>
            <a:r>
              <a:rPr lang="en-US" baseline="0" dirty="0" err="1" smtClean="0"/>
              <a:t>optimise</a:t>
            </a:r>
            <a:r>
              <a:rPr lang="en-US" baseline="0" dirty="0" smtClean="0"/>
              <a:t> this by committing the hash of a </a:t>
            </a:r>
            <a:r>
              <a:rPr lang="en-US" baseline="0" dirty="0" err="1" smtClean="0"/>
              <a:t>Merkle</a:t>
            </a:r>
            <a:r>
              <a:rPr lang="en-US" baseline="0" dirty="0" smtClean="0"/>
              <a:t> root.  This way, we can logically store large batches of information, like transcripts from all computer science students from the same graduating year.</a:t>
            </a:r>
          </a:p>
          <a:p>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9</a:t>
            </a:fld>
            <a:endParaRPr lang="en-US"/>
          </a:p>
        </p:txBody>
      </p:sp>
    </p:spTree>
    <p:extLst>
      <p:ext uri="{BB962C8B-B14F-4D97-AF65-F5344CB8AC3E}">
        <p14:creationId xmlns:p14="http://schemas.microsoft.com/office/powerpoint/2010/main" val="4204968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7/15/2018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4873" y="1964267"/>
            <a:ext cx="11342254" cy="2421464"/>
          </a:xfrm>
        </p:spPr>
        <p:txBody>
          <a:bodyPr>
            <a:noAutofit/>
          </a:bodyPr>
          <a:lstStyle/>
          <a:p>
            <a:r>
              <a:rPr lang="en-US" sz="7000" b="1" dirty="0" smtClean="0"/>
              <a:t>Transcript </a:t>
            </a:r>
            <a:r>
              <a:rPr lang="en-US" sz="7000" b="1" dirty="0" smtClean="0"/>
              <a:t>verification</a:t>
            </a:r>
            <a:endParaRPr lang="en-US" sz="7000" b="1" dirty="0"/>
          </a:p>
        </p:txBody>
      </p:sp>
      <p:sp>
        <p:nvSpPr>
          <p:cNvPr id="3" name="Subtitle 2"/>
          <p:cNvSpPr>
            <a:spLocks noGrp="1"/>
          </p:cNvSpPr>
          <p:nvPr>
            <p:ph type="subTitle" idx="1"/>
          </p:nvPr>
        </p:nvSpPr>
        <p:spPr>
          <a:xfrm>
            <a:off x="2650834" y="4385731"/>
            <a:ext cx="9023929" cy="1742353"/>
          </a:xfrm>
        </p:spPr>
        <p:txBody>
          <a:bodyPr>
            <a:normAutofit fontScale="85000" lnSpcReduction="20000"/>
          </a:bodyPr>
          <a:lstStyle/>
          <a:p>
            <a:r>
              <a:rPr lang="en-US" sz="4900" b="1" dirty="0" smtClean="0"/>
              <a:t>Using </a:t>
            </a:r>
            <a:r>
              <a:rPr lang="en-US" sz="4900" b="1" dirty="0" err="1" smtClean="0"/>
              <a:t>Blockchain</a:t>
            </a:r>
            <a:endParaRPr lang="en-US" sz="4900" b="1" dirty="0" smtClean="0"/>
          </a:p>
          <a:p>
            <a:endParaRPr lang="en-US" sz="4000" dirty="0" smtClean="0"/>
          </a:p>
          <a:p>
            <a:r>
              <a:rPr lang="en-US" sz="4000" dirty="0" smtClean="0"/>
              <a:t>Team</a:t>
            </a:r>
            <a:r>
              <a:rPr lang="en-US" sz="4000" dirty="0" smtClean="0"/>
              <a:t>: NKB</a:t>
            </a:r>
          </a:p>
        </p:txBody>
      </p:sp>
    </p:spTree>
    <p:extLst>
      <p:ext uri="{BB962C8B-B14F-4D97-AF65-F5344CB8AC3E}">
        <p14:creationId xmlns:p14="http://schemas.microsoft.com/office/powerpoint/2010/main" val="3989666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827" y="331305"/>
            <a:ext cx="10131425" cy="1456267"/>
          </a:xfrm>
        </p:spPr>
        <p:txBody>
          <a:bodyPr>
            <a:normAutofit/>
          </a:bodyPr>
          <a:lstStyle/>
          <a:p>
            <a:endParaRPr lang="en-US" sz="6000" b="1" dirty="0"/>
          </a:p>
        </p:txBody>
      </p:sp>
      <p:sp>
        <p:nvSpPr>
          <p:cNvPr id="3" name="Content Placeholder 2"/>
          <p:cNvSpPr>
            <a:spLocks noGrp="1"/>
          </p:cNvSpPr>
          <p:nvPr>
            <p:ph idx="1"/>
          </p:nvPr>
        </p:nvSpPr>
        <p:spPr>
          <a:xfrm>
            <a:off x="844826" y="1602041"/>
            <a:ext cx="10131425" cy="3649133"/>
          </a:xfrm>
        </p:spPr>
        <p:txBody>
          <a:bodyPr>
            <a:noAutofit/>
          </a:bodyPr>
          <a:lstStyle/>
          <a:p>
            <a:pPr marL="0" indent="0" algn="ctr">
              <a:buNone/>
            </a:pPr>
            <a:r>
              <a:rPr lang="en-US" sz="8000" b="1" dirty="0" smtClean="0"/>
              <a:t>THANK YOU!</a:t>
            </a:r>
            <a:endParaRPr lang="en-US" sz="8000" dirty="0" smtClean="0"/>
          </a:p>
        </p:txBody>
      </p:sp>
    </p:spTree>
    <p:extLst>
      <p:ext uri="{BB962C8B-B14F-4D97-AF65-F5344CB8AC3E}">
        <p14:creationId xmlns:p14="http://schemas.microsoft.com/office/powerpoint/2010/main" val="34529679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CURRENT problem</a:t>
            </a:r>
            <a:endParaRPr lang="en-US" sz="6000" b="1" dirty="0"/>
          </a:p>
        </p:txBody>
      </p:sp>
      <p:sp>
        <p:nvSpPr>
          <p:cNvPr id="3" name="Content Placeholder 2"/>
          <p:cNvSpPr>
            <a:spLocks noGrp="1"/>
          </p:cNvSpPr>
          <p:nvPr>
            <p:ph idx="1"/>
          </p:nvPr>
        </p:nvSpPr>
        <p:spPr>
          <a:xfrm>
            <a:off x="685801" y="1888726"/>
            <a:ext cx="10131425" cy="3649133"/>
          </a:xfrm>
        </p:spPr>
        <p:txBody>
          <a:bodyPr>
            <a:noAutofit/>
          </a:bodyPr>
          <a:lstStyle/>
          <a:p>
            <a:pPr marL="0" indent="0">
              <a:buNone/>
            </a:pPr>
            <a:r>
              <a:rPr lang="en-US" sz="5000" dirty="0" smtClean="0"/>
              <a:t>Verification is:</a:t>
            </a:r>
          </a:p>
          <a:p>
            <a:r>
              <a:rPr lang="en-US" sz="5000" dirty="0" smtClean="0"/>
              <a:t>Physical</a:t>
            </a:r>
          </a:p>
          <a:p>
            <a:r>
              <a:rPr lang="en-US" sz="5000" dirty="0" smtClean="0"/>
              <a:t>Slow (1 – 2 weeks)</a:t>
            </a:r>
          </a:p>
          <a:p>
            <a:r>
              <a:rPr lang="en-US" sz="5000" dirty="0" smtClean="0"/>
              <a:t>Costly</a:t>
            </a:r>
          </a:p>
        </p:txBody>
      </p:sp>
      <p:pic>
        <p:nvPicPr>
          <p:cNvPr id="3074" name="Picture 2" descr="Nice Design Ideas Tortoise Clipart PNG Transparent Images 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6314" y="2944097"/>
            <a:ext cx="5168278" cy="305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6501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SOLUTION</a:t>
            </a:r>
            <a:endParaRPr lang="en-US" sz="6000" b="1" dirty="0"/>
          </a:p>
        </p:txBody>
      </p:sp>
      <p:sp>
        <p:nvSpPr>
          <p:cNvPr id="3" name="Content Placeholder 2"/>
          <p:cNvSpPr>
            <a:spLocks noGrp="1"/>
          </p:cNvSpPr>
          <p:nvPr>
            <p:ph idx="1"/>
          </p:nvPr>
        </p:nvSpPr>
        <p:spPr>
          <a:xfrm>
            <a:off x="685801" y="1975812"/>
            <a:ext cx="6443869" cy="3649133"/>
          </a:xfrm>
        </p:spPr>
        <p:txBody>
          <a:bodyPr>
            <a:noAutofit/>
          </a:bodyPr>
          <a:lstStyle/>
          <a:p>
            <a:r>
              <a:rPr lang="en-US" sz="5000" dirty="0" err="1" smtClean="0"/>
              <a:t>Digitised</a:t>
            </a:r>
            <a:r>
              <a:rPr lang="en-US" sz="5000" dirty="0" smtClean="0"/>
              <a:t> transcripts from schools</a:t>
            </a:r>
          </a:p>
          <a:p>
            <a:r>
              <a:rPr lang="en-US" sz="5000" dirty="0" smtClean="0"/>
              <a:t>Use </a:t>
            </a:r>
            <a:r>
              <a:rPr lang="en-US" sz="5000" dirty="0" err="1" smtClean="0"/>
              <a:t>blockchain</a:t>
            </a:r>
            <a:r>
              <a:rPr lang="en-US" sz="5000" dirty="0" smtClean="0"/>
              <a:t> as immutable verification</a:t>
            </a:r>
            <a:endParaRPr lang="en-US" sz="5000" dirty="0"/>
          </a:p>
        </p:txBody>
      </p:sp>
      <p:pic>
        <p:nvPicPr>
          <p:cNvPr id="2050" name="Picture 2" descr="Learn Blockch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232" y="2266508"/>
            <a:ext cx="4847073" cy="2536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138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Implementation</a:t>
            </a:r>
            <a:endParaRPr lang="en-US" sz="6000" b="1" dirty="0"/>
          </a:p>
        </p:txBody>
      </p:sp>
      <p:sp>
        <p:nvSpPr>
          <p:cNvPr id="3" name="Content Placeholder 2"/>
          <p:cNvSpPr>
            <a:spLocks noGrp="1"/>
          </p:cNvSpPr>
          <p:nvPr>
            <p:ph idx="1"/>
          </p:nvPr>
        </p:nvSpPr>
        <p:spPr>
          <a:xfrm>
            <a:off x="685801" y="1975812"/>
            <a:ext cx="10131425" cy="3649133"/>
          </a:xfrm>
        </p:spPr>
        <p:txBody>
          <a:bodyPr>
            <a:noAutofit/>
          </a:bodyPr>
          <a:lstStyle/>
          <a:p>
            <a:r>
              <a:rPr lang="en-US" sz="5000" dirty="0" smtClean="0"/>
              <a:t>Piggyback on existing cryptocurrency</a:t>
            </a:r>
          </a:p>
          <a:p>
            <a:r>
              <a:rPr lang="en-US" sz="5000" dirty="0" smtClean="0"/>
              <a:t>Store hashed student info on </a:t>
            </a:r>
            <a:r>
              <a:rPr lang="en-US" sz="5000" dirty="0" err="1" smtClean="0"/>
              <a:t>blockchain</a:t>
            </a:r>
            <a:r>
              <a:rPr lang="en-US" sz="5000" dirty="0" smtClean="0"/>
              <a:t> in transaction signed by school</a:t>
            </a:r>
          </a:p>
        </p:txBody>
      </p:sp>
    </p:spTree>
    <p:extLst>
      <p:ext uri="{BB962C8B-B14F-4D97-AF65-F5344CB8AC3E}">
        <p14:creationId xmlns:p14="http://schemas.microsoft.com/office/powerpoint/2010/main" val="5160137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How it works (school)</a:t>
            </a:r>
            <a:endParaRPr lang="en-US" sz="6000" b="1" dirty="0"/>
          </a:p>
        </p:txBody>
      </p:sp>
      <p:sp>
        <p:nvSpPr>
          <p:cNvPr id="3" name="Content Placeholder 2"/>
          <p:cNvSpPr>
            <a:spLocks noGrp="1"/>
          </p:cNvSpPr>
          <p:nvPr>
            <p:ph idx="1"/>
          </p:nvPr>
        </p:nvSpPr>
        <p:spPr>
          <a:xfrm>
            <a:off x="584200" y="1389252"/>
            <a:ext cx="10131425" cy="2150760"/>
          </a:xfrm>
        </p:spPr>
        <p:txBody>
          <a:bodyPr>
            <a:noAutofit/>
          </a:bodyPr>
          <a:lstStyle/>
          <a:p>
            <a:pPr marL="0" indent="0">
              <a:buNone/>
            </a:pPr>
            <a:r>
              <a:rPr lang="en-US" sz="5000" dirty="0" smtClean="0"/>
              <a:t>School </a:t>
            </a:r>
            <a:r>
              <a:rPr lang="en-US" sz="5000" dirty="0" smtClean="0"/>
              <a:t>Database</a:t>
            </a:r>
          </a:p>
        </p:txBody>
      </p:sp>
      <p:pic>
        <p:nvPicPr>
          <p:cNvPr id="5" name="Picture 4"/>
          <p:cNvPicPr>
            <a:picLocks noChangeAspect="1"/>
          </p:cNvPicPr>
          <p:nvPr/>
        </p:nvPicPr>
        <p:blipFill>
          <a:blip r:embed="rId3"/>
          <a:stretch>
            <a:fillRect/>
          </a:stretch>
        </p:blipFill>
        <p:spPr>
          <a:xfrm>
            <a:off x="685801" y="2863397"/>
            <a:ext cx="10925175" cy="1885950"/>
          </a:xfrm>
          <a:prstGeom prst="rect">
            <a:avLst/>
          </a:prstGeom>
        </p:spPr>
      </p:pic>
    </p:spTree>
    <p:extLst>
      <p:ext uri="{BB962C8B-B14F-4D97-AF65-F5344CB8AC3E}">
        <p14:creationId xmlns:p14="http://schemas.microsoft.com/office/powerpoint/2010/main" val="34568011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How it works (student)</a:t>
            </a:r>
            <a:endParaRPr lang="en-US" sz="6000" b="1" dirty="0"/>
          </a:p>
        </p:txBody>
      </p:sp>
      <p:sp>
        <p:nvSpPr>
          <p:cNvPr id="3" name="Content Placeholder 2"/>
          <p:cNvSpPr>
            <a:spLocks noGrp="1"/>
          </p:cNvSpPr>
          <p:nvPr>
            <p:ph idx="1"/>
          </p:nvPr>
        </p:nvSpPr>
        <p:spPr>
          <a:xfrm>
            <a:off x="484774" y="2926306"/>
            <a:ext cx="6918157" cy="3649133"/>
          </a:xfrm>
        </p:spPr>
        <p:txBody>
          <a:bodyPr>
            <a:noAutofit/>
          </a:bodyPr>
          <a:lstStyle/>
          <a:p>
            <a:pPr marL="514350" indent="-514350">
              <a:buFont typeface="+mj-lt"/>
              <a:buAutoNum type="arabicPeriod"/>
            </a:pPr>
            <a:r>
              <a:rPr lang="en-US" sz="4500" dirty="0" smtClean="0"/>
              <a:t>Submit </a:t>
            </a:r>
            <a:r>
              <a:rPr lang="en-US" sz="4500" dirty="0" smtClean="0"/>
              <a:t>verification key </a:t>
            </a:r>
            <a:r>
              <a:rPr lang="en-US" sz="4500" dirty="0" smtClean="0"/>
              <a:t>alone</a:t>
            </a:r>
            <a:endParaRPr lang="en-US" sz="4500" dirty="0"/>
          </a:p>
          <a:p>
            <a:pPr marL="514350" indent="-514350">
              <a:buFont typeface="+mj-lt"/>
              <a:buAutoNum type="arabicPeriod"/>
            </a:pPr>
            <a:r>
              <a:rPr lang="en-US" sz="4500" dirty="0"/>
              <a:t>Send / print PDF file of transcript with </a:t>
            </a:r>
            <a:r>
              <a:rPr lang="en-US" sz="4500" dirty="0" smtClean="0"/>
              <a:t>verification key</a:t>
            </a:r>
            <a:endParaRPr lang="en-US" sz="4500" dirty="0"/>
          </a:p>
          <a:p>
            <a:endParaRPr lang="en-US" sz="4500" dirty="0"/>
          </a:p>
          <a:p>
            <a:endParaRPr lang="en-US" sz="4500" dirty="0" smtClean="0"/>
          </a:p>
        </p:txBody>
      </p:sp>
      <p:pic>
        <p:nvPicPr>
          <p:cNvPr id="12" name="Picture 11"/>
          <p:cNvPicPr>
            <a:picLocks noChangeAspect="1"/>
          </p:cNvPicPr>
          <p:nvPr/>
        </p:nvPicPr>
        <p:blipFill>
          <a:blip r:embed="rId3"/>
          <a:stretch>
            <a:fillRect/>
          </a:stretch>
        </p:blipFill>
        <p:spPr>
          <a:xfrm>
            <a:off x="7402931" y="1926119"/>
            <a:ext cx="3714750" cy="3838575"/>
          </a:xfrm>
          <a:prstGeom prst="rect">
            <a:avLst/>
          </a:prstGeom>
        </p:spPr>
      </p:pic>
    </p:spTree>
    <p:extLst>
      <p:ext uri="{BB962C8B-B14F-4D97-AF65-F5344CB8AC3E}">
        <p14:creationId xmlns:p14="http://schemas.microsoft.com/office/powerpoint/2010/main" val="38695848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How it works (recipient)</a:t>
            </a:r>
            <a:endParaRPr lang="en-US" sz="6000" b="1" dirty="0"/>
          </a:p>
        </p:txBody>
      </p:sp>
      <p:sp>
        <p:nvSpPr>
          <p:cNvPr id="3" name="Content Placeholder 2"/>
          <p:cNvSpPr>
            <a:spLocks noGrp="1"/>
          </p:cNvSpPr>
          <p:nvPr>
            <p:ph idx="1"/>
          </p:nvPr>
        </p:nvSpPr>
        <p:spPr>
          <a:xfrm>
            <a:off x="878307" y="1442857"/>
            <a:ext cx="6388767" cy="4749396"/>
          </a:xfrm>
        </p:spPr>
        <p:txBody>
          <a:bodyPr>
            <a:noAutofit/>
          </a:bodyPr>
          <a:lstStyle/>
          <a:p>
            <a:pPr marL="0" indent="0">
              <a:buNone/>
            </a:pPr>
            <a:r>
              <a:rPr lang="en-US" sz="5000" dirty="0"/>
              <a:t>V</a:t>
            </a:r>
            <a:r>
              <a:rPr lang="en-US" sz="5000" dirty="0" smtClean="0"/>
              <a:t>erification key</a:t>
            </a:r>
          </a:p>
          <a:p>
            <a:pPr marL="0" indent="0">
              <a:buNone/>
            </a:pPr>
            <a:r>
              <a:rPr lang="en-US" sz="5000" dirty="0"/>
              <a:t>1</a:t>
            </a:r>
            <a:r>
              <a:rPr lang="en-US" sz="5000" dirty="0" smtClean="0"/>
              <a:t>. Pulls relevant transcript info</a:t>
            </a:r>
          </a:p>
        </p:txBody>
      </p:sp>
      <p:pic>
        <p:nvPicPr>
          <p:cNvPr id="4" name="Picture 3"/>
          <p:cNvPicPr>
            <a:picLocks noChangeAspect="1"/>
          </p:cNvPicPr>
          <p:nvPr/>
        </p:nvPicPr>
        <p:blipFill>
          <a:blip r:embed="rId3"/>
          <a:stretch>
            <a:fillRect/>
          </a:stretch>
        </p:blipFill>
        <p:spPr>
          <a:xfrm>
            <a:off x="5571623" y="2591301"/>
            <a:ext cx="5705977" cy="2526932"/>
          </a:xfrm>
          <a:prstGeom prst="rect">
            <a:avLst/>
          </a:prstGeom>
        </p:spPr>
      </p:pic>
    </p:spTree>
    <p:extLst>
      <p:ext uri="{BB962C8B-B14F-4D97-AF65-F5344CB8AC3E}">
        <p14:creationId xmlns:p14="http://schemas.microsoft.com/office/powerpoint/2010/main" val="5288884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How it works (recipient)</a:t>
            </a:r>
            <a:endParaRPr lang="en-US" sz="6000" b="1" dirty="0"/>
          </a:p>
        </p:txBody>
      </p:sp>
      <p:sp>
        <p:nvSpPr>
          <p:cNvPr id="3" name="Content Placeholder 2"/>
          <p:cNvSpPr>
            <a:spLocks noGrp="1"/>
          </p:cNvSpPr>
          <p:nvPr>
            <p:ph idx="1"/>
          </p:nvPr>
        </p:nvSpPr>
        <p:spPr>
          <a:xfrm>
            <a:off x="878307" y="2142513"/>
            <a:ext cx="5428998" cy="3649133"/>
          </a:xfrm>
        </p:spPr>
        <p:txBody>
          <a:bodyPr>
            <a:noAutofit/>
          </a:bodyPr>
          <a:lstStyle/>
          <a:p>
            <a:pPr marL="0" indent="0">
              <a:buNone/>
            </a:pPr>
            <a:r>
              <a:rPr lang="en-US" sz="5000" dirty="0"/>
              <a:t>V</a:t>
            </a:r>
            <a:r>
              <a:rPr lang="en-US" sz="5000" dirty="0" smtClean="0"/>
              <a:t>erification key</a:t>
            </a:r>
          </a:p>
          <a:p>
            <a:pPr marL="0" indent="0">
              <a:buNone/>
            </a:pPr>
            <a:r>
              <a:rPr lang="en-US" sz="5000" dirty="0" smtClean="0"/>
              <a:t>2. Recalculates hashed student info to verify info is correct</a:t>
            </a:r>
          </a:p>
        </p:txBody>
      </p:sp>
      <p:pic>
        <p:nvPicPr>
          <p:cNvPr id="1026" name="Picture 2" descr="https://lh6.googleusercontent.com/eCsDvZRlDUFPM77UrzpudU04-P3Ej3_R0KIxUo73CxSNRg_9xPfHtmWoLT0GXJ9fBEvLYO7VfEPW5s0zVCCNRgzoFw8inuMfLKMCHIo1aSeL0w5vuyQhcMkJq0Hy8Qk-vT5NM2M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450" y="2398450"/>
            <a:ext cx="4804192" cy="3137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9270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Future improvements</a:t>
            </a:r>
            <a:endParaRPr lang="en-US" sz="6000" b="1" dirty="0"/>
          </a:p>
        </p:txBody>
      </p:sp>
      <p:sp>
        <p:nvSpPr>
          <p:cNvPr id="3" name="Content Placeholder 2"/>
          <p:cNvSpPr>
            <a:spLocks noGrp="1"/>
          </p:cNvSpPr>
          <p:nvPr>
            <p:ph idx="1"/>
          </p:nvPr>
        </p:nvSpPr>
        <p:spPr>
          <a:xfrm>
            <a:off x="685801" y="1975812"/>
            <a:ext cx="10131425" cy="3649133"/>
          </a:xfrm>
        </p:spPr>
        <p:txBody>
          <a:bodyPr>
            <a:noAutofit/>
          </a:bodyPr>
          <a:lstStyle/>
          <a:p>
            <a:r>
              <a:rPr lang="en-US" sz="5000" dirty="0" smtClean="0"/>
              <a:t>Schools can maintain their own </a:t>
            </a:r>
            <a:r>
              <a:rPr lang="en-US" sz="5000" dirty="0" err="1" smtClean="0"/>
              <a:t>blockchain</a:t>
            </a:r>
            <a:endParaRPr lang="en-US" sz="5000" dirty="0" smtClean="0"/>
          </a:p>
          <a:p>
            <a:r>
              <a:rPr lang="en-US" sz="5000" dirty="0" err="1" smtClean="0"/>
              <a:t>Optimising</a:t>
            </a:r>
            <a:r>
              <a:rPr lang="en-US" sz="5000" dirty="0" smtClean="0"/>
              <a:t> by </a:t>
            </a:r>
            <a:r>
              <a:rPr lang="en-US" sz="5000" dirty="0" smtClean="0"/>
              <a:t>using </a:t>
            </a:r>
            <a:r>
              <a:rPr lang="en-US" sz="5000" dirty="0" err="1" smtClean="0"/>
              <a:t>Merkle</a:t>
            </a:r>
            <a:r>
              <a:rPr lang="en-US" sz="5000" dirty="0" smtClean="0"/>
              <a:t> trees</a:t>
            </a:r>
            <a:endParaRPr lang="en-US" sz="5000" dirty="0" smtClean="0"/>
          </a:p>
        </p:txBody>
      </p:sp>
    </p:spTree>
    <p:extLst>
      <p:ext uri="{BB962C8B-B14F-4D97-AF65-F5344CB8AC3E}">
        <p14:creationId xmlns:p14="http://schemas.microsoft.com/office/powerpoint/2010/main" val="7017946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856</TotalTime>
  <Words>686</Words>
  <Application>Microsoft Office PowerPoint</Application>
  <PresentationFormat>Widescreen</PresentationFormat>
  <Paragraphs>69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Transcript verification</vt:lpstr>
      <vt:lpstr>CURRENT problem</vt:lpstr>
      <vt:lpstr>SOLUTION</vt:lpstr>
      <vt:lpstr>Implementation</vt:lpstr>
      <vt:lpstr>How it works (school)</vt:lpstr>
      <vt:lpstr>How it works (student)</vt:lpstr>
      <vt:lpstr>How it works (recipient)</vt:lpstr>
      <vt:lpstr>How it works (recipient)</vt:lpstr>
      <vt:lpstr>Future improvements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Digital verification</dc:title>
  <dc:creator>abstruse.amaranth@hotmail.com</dc:creator>
  <cp:lastModifiedBy>abstruse.amaranth@hotmail.com</cp:lastModifiedBy>
  <cp:revision>72</cp:revision>
  <dcterms:created xsi:type="dcterms:W3CDTF">2018-07-15T04:08:12Z</dcterms:created>
  <dcterms:modified xsi:type="dcterms:W3CDTF">2018-07-15T23:34:30Z</dcterms:modified>
</cp:coreProperties>
</file>