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9" r:id="rId4"/>
    <p:sldId id="260" r:id="rId5"/>
    <p:sldId id="261" r:id="rId6"/>
    <p:sldId id="263" r:id="rId7"/>
    <p:sldId id="264"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69372" autoAdjust="0"/>
  </p:normalViewPr>
  <p:slideViewPr>
    <p:cSldViewPr snapToGrid="0">
      <p:cViewPr varScale="1">
        <p:scale>
          <a:sx n="48" d="100"/>
          <a:sy n="48" d="100"/>
        </p:scale>
        <p:origin x="16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think about it, proving that original documents you own are genuine is still mostly reliant on physical security features. Passports or academic certificates rely on things like security ink, watermarks, micro-text, or serial numbers printed on special security paper.  Scanned or</a:t>
            </a:r>
            <a:r>
              <a:rPr lang="en-US" sz="1200" kern="1200" baseline="0" dirty="0" smtClean="0">
                <a:solidFill>
                  <a:schemeClr val="tx1"/>
                </a:solidFill>
                <a:effectLst/>
                <a:latin typeface="+mn-lt"/>
                <a:ea typeface="+mn-ea"/>
                <a:cs typeface="+mn-cs"/>
              </a:rPr>
              <a:t> otherwise electronic documents have to be additionally verified by the issuer.</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makes official documents very difficult to store and access safely.  If you put it in a physically secure spot,</a:t>
            </a:r>
            <a:r>
              <a:rPr lang="en-US" baseline="0" dirty="0" smtClean="0"/>
              <a:t> like a safety deposit box, you’re restricted by when your bank is open.  If you want to send something to several places, you have to request physical copies from the issuer, wait for it to be sent to you through snail mail, and then send it off again to whatever you’re applying for.  Or worse, you’ll have to go in person with your copy, perhaps repeatedly.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67975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students, we are especially concerned about verifying our academic </a:t>
            </a:r>
            <a:r>
              <a:rPr lang="en-US" baseline="0" dirty="0" smtClean="0"/>
              <a:t>transcripts so we’ll be using this as an example.  </a:t>
            </a:r>
            <a:r>
              <a:rPr lang="en-US" baseline="0" dirty="0" smtClean="0"/>
              <a:t>It’s painful </a:t>
            </a:r>
            <a:r>
              <a:rPr lang="en-US" dirty="0" smtClean="0"/>
              <a:t>applying to university</a:t>
            </a:r>
            <a:r>
              <a:rPr lang="en-US" baseline="0" dirty="0" smtClean="0"/>
              <a:t> or college. We think it’s pretty unacceptable that it can take days or up to weeks to submit our transcripts.  We’re all BCIT students, and the six of us had to pay to get a physical copy of our transcript, scan it, and then send it to BCIT.  Going from digital to physical and back to digital is redundant, and our grades are stored inefficiently as JPEG or PDF files.</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to 51% attacks as a newly </a:t>
            </a:r>
            <a:r>
              <a:rPr lang="en-US" baseline="0" dirty="0" smtClean="0"/>
              <a:t>minted </a:t>
            </a:r>
            <a:r>
              <a:rPr lang="en-US" baseline="0" dirty="0" err="1" smtClean="0"/>
              <a:t>blockchains</a:t>
            </a:r>
            <a:r>
              <a:rPr lang="en-US" baseline="0" dirty="0" smtClean="0"/>
              <a:t> because of the size of their P2P network.</a:t>
            </a:r>
          </a:p>
          <a:p>
            <a:endParaRPr lang="en-US" baseline="0" dirty="0" smtClean="0"/>
          </a:p>
          <a:p>
            <a:r>
              <a:rPr lang="en-US" baseline="0" dirty="0" smtClean="0"/>
              <a:t>If a university or college burns a small amount of money from their public address in provably </a:t>
            </a:r>
            <a:r>
              <a:rPr lang="en-US" baseline="0" dirty="0" err="1" smtClean="0"/>
              <a:t>unspendable</a:t>
            </a:r>
            <a:r>
              <a:rPr lang="en-US" baseline="0" dirty="0" smtClean="0"/>
              <a:t> </a:t>
            </a:r>
            <a:r>
              <a:rPr lang="en-US" baseline="0" dirty="0" smtClean="0"/>
              <a:t>commitments, they can use student and transcript information as inputs in creating a hash commitment on the </a:t>
            </a:r>
            <a:r>
              <a:rPr lang="en-US" baseline="0" dirty="0" err="1" smtClean="0"/>
              <a:t>blockchain</a:t>
            </a:r>
            <a:r>
              <a:rPr lang="en-US" baseline="0" dirty="0" smtClean="0"/>
              <a:t>.  This data can be signed by the issuer, and stored in the OP_RETURN field.</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felt that student information was too sensitive to store </a:t>
            </a:r>
            <a:r>
              <a:rPr lang="en-US" baseline="0" dirty="0" smtClean="0"/>
              <a:t>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a:t>
            </a:r>
            <a:r>
              <a:rPr lang="en-US" baseline="0" dirty="0" smtClean="0"/>
              <a:t>important to note that our primary goal is efficiency </a:t>
            </a:r>
            <a:r>
              <a:rPr lang="en-US" baseline="0" dirty="0" smtClean="0"/>
              <a:t>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itself, and </a:t>
            </a:r>
            <a:r>
              <a:rPr lang="en-US" baseline="0" dirty="0" err="1" smtClean="0"/>
              <a:t>blockchain</a:t>
            </a:r>
            <a:r>
              <a:rPr lang="en-US" baseline="0" dirty="0" smtClean="0"/>
              <a:t> is at most used to notify us if information has been tampered with.</a:t>
            </a:r>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2296405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is committed to the </a:t>
            </a:r>
            <a:r>
              <a:rPr lang="en-US" baseline="0" dirty="0" err="1" smtClean="0"/>
              <a:t>blockchain</a:t>
            </a:r>
            <a:r>
              <a:rPr lang="en-US" baseline="0" dirty="0" smtClean="0"/>
              <a:t>, students can log in to their school account to select the term grades they want to share.  A random key is generated and stored in the student database.</a:t>
            </a:r>
          </a:p>
          <a:p>
            <a:endParaRPr lang="en-US" baseline="0" dirty="0" smtClean="0"/>
          </a:p>
          <a:p>
            <a:r>
              <a:rPr lang="en-US" baseline="0" dirty="0" smtClean="0"/>
              <a:t>This key is used to both pull up the relevant transcript information and to verify that the information displayed is correct.</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and verify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concept by committing a </a:t>
            </a:r>
            <a:r>
              <a:rPr lang="en-US" baseline="0" dirty="0" err="1" smtClean="0"/>
              <a:t>Merkle</a:t>
            </a:r>
            <a:r>
              <a:rPr lang="en-US" baseline="0" dirty="0" smtClean="0"/>
              <a:t> root’s hash.  This way, we can logically store batches of information, like transcripts from all computer science students from the same graduating year.</a:t>
            </a:r>
          </a:p>
          <a:p>
            <a:endParaRPr lang="en-US" baseline="0" dirty="0" smtClean="0"/>
          </a:p>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verification.</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4204968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131472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err="1" smtClean="0"/>
              <a:t>Blockchain</a:t>
            </a:r>
            <a:r>
              <a:rPr lang="en-US" sz="7000" b="1" dirty="0" smtClean="0"/>
              <a:t> document certification</a:t>
            </a:r>
            <a:endParaRPr lang="en-US" sz="7000" b="1" dirty="0"/>
          </a:p>
        </p:txBody>
      </p:sp>
      <p:sp>
        <p:nvSpPr>
          <p:cNvPr id="3" name="Subtitle 2"/>
          <p:cNvSpPr>
            <a:spLocks noGrp="1"/>
          </p:cNvSpPr>
          <p:nvPr>
            <p:ph type="subTitle" idx="1"/>
          </p:nvPr>
        </p:nvSpPr>
        <p:spPr>
          <a:xfrm>
            <a:off x="2650834" y="4385731"/>
            <a:ext cx="9023929" cy="1405467"/>
          </a:xfrm>
        </p:spPr>
        <p:txBody>
          <a:bodyPr>
            <a:normAutofit/>
          </a:bodyPr>
          <a:lstStyle/>
          <a:p>
            <a:r>
              <a:rPr lang="en-US" sz="4000" dirty="0" smtClean="0"/>
              <a:t>Team: </a:t>
            </a:r>
            <a:r>
              <a:rPr lang="en-US" sz="4000" dirty="0" smtClean="0"/>
              <a:t>Bubble three</a:t>
            </a:r>
            <a:endParaRPr lang="en-US" sz="4000" dirty="0" smtClean="0"/>
          </a:p>
        </p:txBody>
      </p:sp>
    </p:spTree>
    <p:extLst>
      <p:ext uri="{BB962C8B-B14F-4D97-AF65-F5344CB8AC3E}">
        <p14:creationId xmlns:p14="http://schemas.microsoft.com/office/powerpoint/2010/main" val="398966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Problem</a:t>
            </a:r>
            <a:endParaRPr lang="en-US" sz="6000" b="1" dirty="0"/>
          </a:p>
        </p:txBody>
      </p:sp>
      <p:sp>
        <p:nvSpPr>
          <p:cNvPr id="3" name="Content Placeholder 2"/>
          <p:cNvSpPr>
            <a:spLocks noGrp="1"/>
          </p:cNvSpPr>
          <p:nvPr>
            <p:ph idx="1"/>
          </p:nvPr>
        </p:nvSpPr>
        <p:spPr>
          <a:xfrm>
            <a:off x="685800" y="1975812"/>
            <a:ext cx="7835347" cy="3649133"/>
          </a:xfrm>
        </p:spPr>
        <p:txBody>
          <a:bodyPr>
            <a:noAutofit/>
          </a:bodyPr>
          <a:lstStyle/>
          <a:p>
            <a:pPr marL="0" indent="0">
              <a:buNone/>
            </a:pPr>
            <a:r>
              <a:rPr lang="en-US" sz="5000" dirty="0" smtClean="0"/>
              <a:t>Verified certificates and documents are difficult to store, access, &amp; send quickly</a:t>
            </a:r>
          </a:p>
        </p:txBody>
      </p:sp>
      <p:pic>
        <p:nvPicPr>
          <p:cNvPr id="1026" name="Picture 2" descr="Modano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472" y="2655694"/>
            <a:ext cx="2969521" cy="237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52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a:t>
            </a:r>
            <a:r>
              <a:rPr lang="en-US" sz="5000" dirty="0" smtClean="0"/>
              <a:t> credentials from issuers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025876"/>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CURRENTLY…</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pPr marL="0" indent="0">
              <a:buNone/>
            </a:pPr>
            <a:r>
              <a:rPr lang="en-US" sz="5000" dirty="0" smtClean="0"/>
              <a:t>Verifying academic transcripts is:</a:t>
            </a:r>
            <a:endParaRPr lang="en-US" sz="5000" dirty="0"/>
          </a:p>
          <a:p>
            <a:r>
              <a:rPr lang="en-US" sz="5000" dirty="0" smtClean="0"/>
              <a:t>Slow</a:t>
            </a:r>
          </a:p>
          <a:p>
            <a:r>
              <a:rPr lang="en-US" sz="5000" dirty="0" smtClean="0"/>
              <a:t>Redundant</a:t>
            </a:r>
          </a:p>
          <a:p>
            <a:r>
              <a:rPr lang="en-US" sz="5000" dirty="0" smtClean="0"/>
              <a:t>Inefficient </a:t>
            </a:r>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Use provably </a:t>
            </a:r>
            <a:r>
              <a:rPr lang="en-US" sz="5000" dirty="0" err="1" smtClean="0"/>
              <a:t>unspendable</a:t>
            </a:r>
            <a:r>
              <a:rPr lang="en-US" sz="5000" dirty="0" smtClean="0"/>
              <a:t> </a:t>
            </a:r>
            <a:r>
              <a:rPr lang="en-US" sz="5000" dirty="0" smtClean="0"/>
              <a:t>commitments </a:t>
            </a:r>
            <a:r>
              <a:rPr lang="en-US" sz="5000" dirty="0" smtClean="0"/>
              <a:t>to store hashes signed by issuer in OP_RETURN field</a:t>
            </a:r>
          </a:p>
        </p:txBody>
      </p:sp>
    </p:spTree>
    <p:extLst>
      <p:ext uri="{BB962C8B-B14F-4D97-AF65-F5344CB8AC3E}">
        <p14:creationId xmlns:p14="http://schemas.microsoft.com/office/powerpoint/2010/main" val="51601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2" y="1975812"/>
            <a:ext cx="6735416" cy="3649133"/>
          </a:xfrm>
        </p:spPr>
        <p:txBody>
          <a:bodyPr>
            <a:noAutofit/>
          </a:bodyPr>
          <a:lstStyle/>
          <a:p>
            <a:r>
              <a:rPr lang="en-US" sz="5000" dirty="0" err="1" smtClean="0"/>
              <a:t>Centralised</a:t>
            </a:r>
            <a:r>
              <a:rPr lang="en-US" sz="5000" dirty="0" smtClean="0"/>
              <a:t> </a:t>
            </a:r>
            <a:r>
              <a:rPr lang="en-US" sz="5000" dirty="0" smtClean="0"/>
              <a:t>database to protect confidential info</a:t>
            </a:r>
          </a:p>
          <a:p>
            <a:r>
              <a:rPr lang="en-US" sz="5000" dirty="0" smtClean="0"/>
              <a:t>Still reliant on database security</a:t>
            </a:r>
            <a:endParaRPr lang="en-US" sz="5000" dirty="0" smtClean="0"/>
          </a:p>
        </p:txBody>
      </p:sp>
      <p:pic>
        <p:nvPicPr>
          <p:cNvPr id="1026" name="Picture 2" descr="Database symbol by eternalty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534" y="1715555"/>
            <a:ext cx="2819647" cy="390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8441773" cy="3649133"/>
          </a:xfrm>
        </p:spPr>
        <p:txBody>
          <a:bodyPr>
            <a:noAutofit/>
          </a:bodyPr>
          <a:lstStyle/>
          <a:p>
            <a:pPr marL="0" indent="0">
              <a:buNone/>
            </a:pPr>
            <a:r>
              <a:rPr lang="en-US" sz="5000" dirty="0"/>
              <a:t>V</a:t>
            </a:r>
            <a:r>
              <a:rPr lang="en-US" sz="5000" dirty="0" smtClean="0"/>
              <a:t>erification key</a:t>
            </a:r>
            <a:br>
              <a:rPr lang="en-US" sz="5000" dirty="0" smtClean="0"/>
            </a:br>
            <a:r>
              <a:rPr lang="en-US" sz="5000" dirty="0" smtClean="0"/>
              <a:t>(a) pulls relevant transcript info</a:t>
            </a:r>
            <a:br>
              <a:rPr lang="en-US" sz="5000" dirty="0" smtClean="0"/>
            </a:br>
            <a:r>
              <a:rPr lang="en-US" sz="5000" dirty="0" smtClean="0"/>
              <a:t>(b) calculates hash and verifies it against </a:t>
            </a:r>
            <a:r>
              <a:rPr lang="en-US" sz="5000" dirty="0" err="1" smtClean="0"/>
              <a:t>blockchain</a:t>
            </a:r>
            <a:r>
              <a:rPr lang="en-US" sz="5000" dirty="0" smtClean="0"/>
              <a:t> hash commitment</a:t>
            </a:r>
          </a:p>
        </p:txBody>
      </p:sp>
      <p:pic>
        <p:nvPicPr>
          <p:cNvPr id="2050" name="Picture 2" descr="Lovely Report Card Clipart P A C Year End Lord Tweedsmuir PAC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574" y="2405494"/>
            <a:ext cx="2286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8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directions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Institutions </a:t>
            </a:r>
            <a:r>
              <a:rPr lang="en-US" sz="5000" dirty="0" smtClean="0"/>
              <a:t>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610</TotalTime>
  <Words>718</Words>
  <Application>Microsoft Office PowerPoint</Application>
  <PresentationFormat>Widescreen</PresentationFormat>
  <Paragraphs>51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Blockchain document certification</vt:lpstr>
      <vt:lpstr>Problem</vt:lpstr>
      <vt:lpstr>SOLUTION</vt:lpstr>
      <vt:lpstr>CURRENTLY…</vt:lpstr>
      <vt:lpstr>Implementation</vt:lpstr>
      <vt:lpstr>Implementation</vt:lpstr>
      <vt:lpstr>Implementation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29</cp:revision>
  <dcterms:created xsi:type="dcterms:W3CDTF">2018-07-15T04:08:12Z</dcterms:created>
  <dcterms:modified xsi:type="dcterms:W3CDTF">2018-07-15T14:41:45Z</dcterms:modified>
</cp:coreProperties>
</file>