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0" r:id="rId3"/>
    <p:sldId id="259" r:id="rId4"/>
    <p:sldId id="261" r:id="rId5"/>
    <p:sldId id="263" r:id="rId6"/>
    <p:sldId id="267" r:id="rId7"/>
    <p:sldId id="264" r:id="rId8"/>
    <p:sldId id="268" r:id="rId9"/>
    <p:sldId id="262"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76832" autoAdjust="0"/>
  </p:normalViewPr>
  <p:slideViewPr>
    <p:cSldViewPr snapToGrid="0">
      <p:cViewPr varScale="1">
        <p:scale>
          <a:sx n="53" d="100"/>
          <a:sy n="53" d="100"/>
        </p:scale>
        <p:origin x="1508" y="3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64919-5EC4-4C8A-9E6C-0C3906C891DF}" type="datetimeFigureOut">
              <a:rPr lang="en-US" smtClean="0"/>
              <a:t>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34704-03E9-4A76-ACD6-2132D503C18D}" type="slidenum">
              <a:rPr lang="en-US" smtClean="0"/>
              <a:t>‹#›</a:t>
            </a:fld>
            <a:endParaRPr lang="en-US"/>
          </a:p>
        </p:txBody>
      </p:sp>
    </p:spTree>
    <p:extLst>
      <p:ext uri="{BB962C8B-B14F-4D97-AF65-F5344CB8AC3E}">
        <p14:creationId xmlns:p14="http://schemas.microsoft.com/office/powerpoint/2010/main" val="851637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Hey </a:t>
            </a:r>
            <a:r>
              <a:rPr lang="en-US" sz="1200" kern="1200" dirty="0" err="1" smtClean="0">
                <a:solidFill>
                  <a:schemeClr val="tx1"/>
                </a:solidFill>
                <a:effectLst/>
                <a:latin typeface="+mn-lt"/>
                <a:ea typeface="+mn-ea"/>
                <a:cs typeface="+mn-cs"/>
              </a:rPr>
              <a:t>MachoHackers</a:t>
            </a:r>
            <a:r>
              <a:rPr lang="en-US" sz="1200" kern="1200" dirty="0" smtClean="0">
                <a:solidFill>
                  <a:schemeClr val="tx1"/>
                </a:solidFill>
                <a:effectLst/>
                <a:latin typeface="+mn-lt"/>
                <a:ea typeface="+mn-ea"/>
                <a:cs typeface="+mn-cs"/>
              </a:rPr>
              <a:t>!  We’re &lt;team name&gt;.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&lt;Team member introduction&gt;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Most aspects of our lives have</a:t>
            </a:r>
            <a:r>
              <a:rPr lang="en-US" sz="1200" kern="1200" baseline="0" dirty="0" smtClean="0">
                <a:solidFill>
                  <a:schemeClr val="tx1"/>
                </a:solidFill>
                <a:effectLst/>
                <a:latin typeface="+mn-lt"/>
                <a:ea typeface="+mn-ea"/>
                <a:cs typeface="+mn-cs"/>
              </a:rPr>
              <a:t> been </a:t>
            </a:r>
            <a:r>
              <a:rPr lang="en-US" sz="1200" kern="1200" baseline="0" dirty="0" err="1" smtClean="0">
                <a:solidFill>
                  <a:schemeClr val="tx1"/>
                </a:solidFill>
                <a:effectLst/>
                <a:latin typeface="+mn-lt"/>
                <a:ea typeface="+mn-ea"/>
                <a:cs typeface="+mn-cs"/>
              </a:rPr>
              <a:t>digitised</a:t>
            </a:r>
            <a:r>
              <a:rPr lang="en-US" sz="1200" kern="1200" baseline="0" dirty="0" smtClean="0">
                <a:solidFill>
                  <a:schemeClr val="tx1"/>
                </a:solidFill>
                <a:effectLst/>
                <a:latin typeface="+mn-lt"/>
                <a:ea typeface="+mn-ea"/>
                <a:cs typeface="+mn-cs"/>
              </a:rPr>
              <a:t>, but one area remains resistant to the tides of change.  Most institutions still require hard copies for any official certification, because we’re r</a:t>
            </a:r>
            <a:r>
              <a:rPr lang="en-US" sz="1200" kern="1200" dirty="0" smtClean="0">
                <a:solidFill>
                  <a:schemeClr val="tx1"/>
                </a:solidFill>
                <a:effectLst/>
                <a:latin typeface="+mn-lt"/>
                <a:ea typeface="+mn-ea"/>
                <a:cs typeface="+mn-cs"/>
              </a:rPr>
              <a:t>eliant on physical security features</a:t>
            </a:r>
            <a:r>
              <a:rPr lang="en-US" sz="1200" kern="1200" baseline="0" dirty="0" smtClean="0">
                <a:solidFill>
                  <a:schemeClr val="tx1"/>
                </a:solidFill>
                <a:effectLst/>
                <a:latin typeface="+mn-lt"/>
                <a:ea typeface="+mn-ea"/>
                <a:cs typeface="+mn-cs"/>
              </a:rPr>
              <a:t> such as </a:t>
            </a:r>
            <a:r>
              <a:rPr lang="en-US" sz="1200" kern="1200" dirty="0" smtClean="0">
                <a:solidFill>
                  <a:schemeClr val="tx1"/>
                </a:solidFill>
                <a:effectLst/>
                <a:latin typeface="+mn-lt"/>
                <a:ea typeface="+mn-ea"/>
                <a:cs typeface="+mn-cs"/>
              </a:rPr>
              <a:t>security ink, watermarks, micro-text, or serial numbers printed on special security paper. </a:t>
            </a:r>
          </a:p>
          <a:p>
            <a:endParaRPr lang="en-US" sz="12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reliance on hard copies is slow and inflexible.  But with only 48 hours to deliver our project, we narrowed our focus to something that all six of us have struggled with as students – so we set out with the goal of </a:t>
            </a:r>
            <a:r>
              <a:rPr lang="en-US" sz="1200" kern="1200" baseline="0" dirty="0" err="1" smtClean="0">
                <a:solidFill>
                  <a:schemeClr val="tx1"/>
                </a:solidFill>
                <a:effectLst/>
                <a:latin typeface="+mn-lt"/>
                <a:ea typeface="+mn-ea"/>
                <a:cs typeface="+mn-cs"/>
              </a:rPr>
              <a:t>digitising</a:t>
            </a:r>
            <a:r>
              <a:rPr lang="en-US" sz="1200" kern="1200" baseline="0" dirty="0" smtClean="0">
                <a:solidFill>
                  <a:schemeClr val="tx1"/>
                </a:solidFill>
                <a:effectLst/>
                <a:latin typeface="+mn-lt"/>
                <a:ea typeface="+mn-ea"/>
                <a:cs typeface="+mn-cs"/>
              </a:rPr>
              <a:t> verified academic transcripts with </a:t>
            </a:r>
            <a:r>
              <a:rPr lang="en-US" sz="1200" kern="1200" baseline="0" dirty="0" err="1" smtClean="0">
                <a:solidFill>
                  <a:schemeClr val="tx1"/>
                </a:solidFill>
                <a:effectLst/>
                <a:latin typeface="+mn-lt"/>
                <a:ea typeface="+mn-ea"/>
                <a:cs typeface="+mn-cs"/>
              </a:rPr>
              <a:t>blockchain</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F034704-03E9-4A76-ACD6-2132D503C18D}" type="slidenum">
              <a:rPr lang="en-US" smtClean="0"/>
              <a:t>1</a:t>
            </a:fld>
            <a:endParaRPr lang="en-US"/>
          </a:p>
        </p:txBody>
      </p:sp>
    </p:spTree>
    <p:extLst>
      <p:ext uri="{BB962C8B-B14F-4D97-AF65-F5344CB8AC3E}">
        <p14:creationId xmlns:p14="http://schemas.microsoft.com/office/powerpoint/2010/main" val="4096719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While </a:t>
            </a:r>
            <a:r>
              <a:rPr lang="en-US" baseline="0" dirty="0" err="1" smtClean="0"/>
              <a:t>blockchain</a:t>
            </a:r>
            <a:r>
              <a:rPr lang="en-US" baseline="0" dirty="0" smtClean="0"/>
              <a:t> cryptocurrencies were originally conceived as a way to </a:t>
            </a:r>
            <a:r>
              <a:rPr lang="en-US" baseline="0" dirty="0" err="1" smtClean="0"/>
              <a:t>decentralise</a:t>
            </a:r>
            <a:r>
              <a:rPr lang="en-US" baseline="0" dirty="0" smtClean="0"/>
              <a:t> information, its properties as an immutable append-only ledger makes it an excellent choice for digital verification of any kind.</a:t>
            </a:r>
          </a:p>
          <a:p>
            <a:endParaRPr lang="en-US" baseline="0" dirty="0" smtClean="0"/>
          </a:p>
          <a:p>
            <a:r>
              <a:rPr lang="en-US" baseline="0" dirty="0" smtClean="0"/>
              <a:t>And most importantly, it’s safe to use with confidential information.  So our solution is compatible with tracking things as sensitive as medical records as well.</a:t>
            </a:r>
          </a:p>
        </p:txBody>
      </p:sp>
      <p:sp>
        <p:nvSpPr>
          <p:cNvPr id="4" name="Slide Number Placeholder 3"/>
          <p:cNvSpPr>
            <a:spLocks noGrp="1"/>
          </p:cNvSpPr>
          <p:nvPr>
            <p:ph type="sldNum" sz="quarter" idx="10"/>
          </p:nvPr>
        </p:nvSpPr>
        <p:spPr/>
        <p:txBody>
          <a:bodyPr/>
          <a:lstStyle/>
          <a:p>
            <a:fld id="{EF034704-03E9-4A76-ACD6-2132D503C18D}" type="slidenum">
              <a:rPr lang="en-US" smtClean="0"/>
              <a:t>10</a:t>
            </a:fld>
            <a:endParaRPr lang="en-US"/>
          </a:p>
        </p:txBody>
      </p:sp>
    </p:spTree>
    <p:extLst>
      <p:ext uri="{BB962C8B-B14F-4D97-AF65-F5344CB8AC3E}">
        <p14:creationId xmlns:p14="http://schemas.microsoft.com/office/powerpoint/2010/main" val="232514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11</a:t>
            </a:fld>
            <a:endParaRPr lang="en-US"/>
          </a:p>
        </p:txBody>
      </p:sp>
    </p:spTree>
    <p:extLst>
      <p:ext uri="{BB962C8B-B14F-4D97-AF65-F5344CB8AC3E}">
        <p14:creationId xmlns:p14="http://schemas.microsoft.com/office/powerpoint/2010/main" val="413147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Right now, it can be painful </a:t>
            </a:r>
            <a:r>
              <a:rPr lang="en-US" dirty="0" smtClean="0"/>
              <a:t>applying to university</a:t>
            </a:r>
            <a:r>
              <a:rPr lang="en-US" baseline="0" dirty="0" smtClean="0"/>
              <a:t> or college.</a:t>
            </a:r>
          </a:p>
          <a:p>
            <a:endParaRPr lang="en-US" baseline="0" dirty="0" smtClean="0"/>
          </a:p>
          <a:p>
            <a:r>
              <a:rPr lang="en-US" baseline="0" dirty="0" smtClean="0"/>
              <a:t>It can take days or up to weeks to request, receive and submit transcripts to schools of our choice.  As students, we had to pay $10 to get a physical copy of our transcript, scan it, and then send the scanned image to BCIT.  </a:t>
            </a:r>
          </a:p>
          <a:p>
            <a:endParaRPr lang="en-US" baseline="0" dirty="0" smtClean="0"/>
          </a:p>
          <a:p>
            <a:r>
              <a:rPr lang="en-US" baseline="0" dirty="0" smtClean="0"/>
              <a:t>Going from digital to physical and back to digital makes no sense.  </a:t>
            </a:r>
            <a:endParaRPr lang="en-US" dirty="0"/>
          </a:p>
        </p:txBody>
      </p:sp>
      <p:sp>
        <p:nvSpPr>
          <p:cNvPr id="4" name="Slide Number Placeholder 3"/>
          <p:cNvSpPr>
            <a:spLocks noGrp="1"/>
          </p:cNvSpPr>
          <p:nvPr>
            <p:ph type="sldNum" sz="quarter" idx="10"/>
          </p:nvPr>
        </p:nvSpPr>
        <p:spPr/>
        <p:txBody>
          <a:bodyPr/>
          <a:lstStyle/>
          <a:p>
            <a:fld id="{EF034704-03E9-4A76-ACD6-2132D503C18D}" type="slidenum">
              <a:rPr lang="en-US" smtClean="0"/>
              <a:t>2</a:t>
            </a:fld>
            <a:endParaRPr lang="en-US"/>
          </a:p>
        </p:txBody>
      </p:sp>
    </p:spTree>
    <p:extLst>
      <p:ext uri="{BB962C8B-B14F-4D97-AF65-F5344CB8AC3E}">
        <p14:creationId xmlns:p14="http://schemas.microsoft.com/office/powerpoint/2010/main" val="3955689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solution is to take advantage of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cryptocurrencies beyond its intended use for financial transactions.  We can use it to store an immutable and highly tamper resistant verification that</a:t>
            </a:r>
            <a:r>
              <a:rPr lang="en-US" sz="1200" kern="1200" baseline="0" dirty="0" smtClean="0">
                <a:solidFill>
                  <a:schemeClr val="tx1"/>
                </a:solidFill>
                <a:effectLst/>
                <a:latin typeface="+mn-lt"/>
                <a:ea typeface="+mn-ea"/>
                <a:cs typeface="+mn-cs"/>
              </a:rPr>
              <a:t> everyone can trust. </a:t>
            </a:r>
          </a:p>
        </p:txBody>
      </p:sp>
      <p:sp>
        <p:nvSpPr>
          <p:cNvPr id="4" name="Slide Number Placeholder 3"/>
          <p:cNvSpPr>
            <a:spLocks noGrp="1"/>
          </p:cNvSpPr>
          <p:nvPr>
            <p:ph type="sldNum" sz="quarter" idx="10"/>
          </p:nvPr>
        </p:nvSpPr>
        <p:spPr/>
        <p:txBody>
          <a:bodyPr/>
          <a:lstStyle/>
          <a:p>
            <a:fld id="{EF034704-03E9-4A76-ACD6-2132D503C18D}" type="slidenum">
              <a:rPr lang="en-US" smtClean="0"/>
              <a:t>3</a:t>
            </a:fld>
            <a:endParaRPr lang="en-US"/>
          </a:p>
        </p:txBody>
      </p:sp>
    </p:spTree>
    <p:extLst>
      <p:ext uri="{BB962C8B-B14F-4D97-AF65-F5344CB8AC3E}">
        <p14:creationId xmlns:p14="http://schemas.microsoft.com/office/powerpoint/2010/main" val="1755848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piggyback on an</a:t>
            </a:r>
            <a:r>
              <a:rPr lang="en-US" baseline="0" dirty="0" smtClean="0"/>
              <a:t> existing cryptocurrency – namely, either Bitcoin or </a:t>
            </a:r>
            <a:r>
              <a:rPr lang="en-US" baseline="0" dirty="0" err="1" smtClean="0"/>
              <a:t>Namecoin</a:t>
            </a:r>
            <a:r>
              <a:rPr lang="en-US" baseline="0" dirty="0" smtClean="0"/>
              <a:t>. They’re well established and trusted, and not as susceptible to attacks because of the size of their P2P network.</a:t>
            </a:r>
          </a:p>
          <a:p>
            <a:endParaRPr lang="en-US" baseline="0" dirty="0" smtClean="0"/>
          </a:p>
          <a:p>
            <a:r>
              <a:rPr lang="en-US" baseline="0" dirty="0" smtClean="0"/>
              <a:t>We store hashes </a:t>
            </a:r>
            <a:r>
              <a:rPr lang="en-US" baseline="0" dirty="0" smtClean="0"/>
              <a:t>on </a:t>
            </a:r>
            <a:r>
              <a:rPr lang="en-US" baseline="0" dirty="0" smtClean="0"/>
              <a:t>the </a:t>
            </a:r>
            <a:r>
              <a:rPr lang="en-US" baseline="0" dirty="0" err="1" smtClean="0"/>
              <a:t>blockchain</a:t>
            </a:r>
            <a:r>
              <a:rPr lang="en-US" baseline="0" dirty="0" smtClean="0"/>
              <a:t> after the school signs the transaction.</a:t>
            </a:r>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4</a:t>
            </a:fld>
            <a:endParaRPr lang="en-US"/>
          </a:p>
        </p:txBody>
      </p:sp>
    </p:spTree>
    <p:extLst>
      <p:ext uri="{BB962C8B-B14F-4D97-AF65-F5344CB8AC3E}">
        <p14:creationId xmlns:p14="http://schemas.microsoft.com/office/powerpoint/2010/main" val="3627453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felt that student information was too sensitive to store publicly, so our solution still uses a </a:t>
            </a:r>
            <a:r>
              <a:rPr lang="en-US" baseline="0" dirty="0" err="1" smtClean="0"/>
              <a:t>centralised</a:t>
            </a:r>
            <a:r>
              <a:rPr lang="en-US" baseline="0" dirty="0" smtClean="0"/>
              <a:t> database.</a:t>
            </a:r>
          </a:p>
          <a:p>
            <a:endParaRPr lang="en-US" baseline="0" dirty="0" smtClean="0"/>
          </a:p>
          <a:p>
            <a:r>
              <a:rPr lang="en-US" baseline="0" dirty="0" smtClean="0"/>
              <a:t>It’s important to note that our </a:t>
            </a:r>
            <a:r>
              <a:rPr lang="en-US" b="1" baseline="0" dirty="0" smtClean="0"/>
              <a:t>primary goal </a:t>
            </a:r>
            <a:r>
              <a:rPr lang="en-US" baseline="0" dirty="0" smtClean="0"/>
              <a:t>is improving efficiency and </a:t>
            </a:r>
            <a:r>
              <a:rPr lang="en-US" baseline="0" dirty="0" err="1" smtClean="0"/>
              <a:t>digitising</a:t>
            </a:r>
            <a:r>
              <a:rPr lang="en-US" baseline="0" dirty="0" smtClean="0"/>
              <a:t> verification. Using </a:t>
            </a:r>
            <a:r>
              <a:rPr lang="en-US" baseline="0" dirty="0" err="1" smtClean="0"/>
              <a:t>blockchain</a:t>
            </a:r>
            <a:r>
              <a:rPr lang="en-US" baseline="0" dirty="0" smtClean="0"/>
              <a:t> for security is secondary.  Our implementation relies on the security of the database itself.</a:t>
            </a:r>
          </a:p>
        </p:txBody>
      </p:sp>
      <p:sp>
        <p:nvSpPr>
          <p:cNvPr id="4" name="Slide Number Placeholder 3"/>
          <p:cNvSpPr>
            <a:spLocks noGrp="1"/>
          </p:cNvSpPr>
          <p:nvPr>
            <p:ph type="sldNum" sz="quarter" idx="10"/>
          </p:nvPr>
        </p:nvSpPr>
        <p:spPr/>
        <p:txBody>
          <a:bodyPr/>
          <a:lstStyle/>
          <a:p>
            <a:fld id="{EF034704-03E9-4A76-ACD6-2132D503C18D}" type="slidenum">
              <a:rPr lang="en-US" smtClean="0"/>
              <a:t>5</a:t>
            </a:fld>
            <a:endParaRPr lang="en-US"/>
          </a:p>
        </p:txBody>
      </p:sp>
    </p:spTree>
    <p:extLst>
      <p:ext uri="{BB962C8B-B14F-4D97-AF65-F5344CB8AC3E}">
        <p14:creationId xmlns:p14="http://schemas.microsoft.com/office/powerpoint/2010/main" val="229640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take a closer look at the nuts and bolts.  </a:t>
            </a:r>
          </a:p>
          <a:p>
            <a:endParaRPr lang="en-US" baseline="0" dirty="0" smtClean="0"/>
          </a:p>
          <a:p>
            <a:r>
              <a:rPr lang="en-US" baseline="0" dirty="0" smtClean="0"/>
              <a:t>We take information from the student database as inputs to generate a hash that is verified by the school.  The school burns a small amount of money from their public address in </a:t>
            </a:r>
            <a:r>
              <a:rPr lang="en-US" b="1" baseline="0" dirty="0" smtClean="0"/>
              <a:t>provably </a:t>
            </a:r>
            <a:r>
              <a:rPr lang="en-US" b="1" baseline="0" dirty="0" err="1" smtClean="0"/>
              <a:t>unspendable</a:t>
            </a:r>
            <a:r>
              <a:rPr lang="en-US" b="1" baseline="0" dirty="0" smtClean="0"/>
              <a:t> commitments </a:t>
            </a:r>
            <a:r>
              <a:rPr lang="en-US" b="0" baseline="0" dirty="0" smtClean="0"/>
              <a:t>to store hashes</a:t>
            </a:r>
            <a:r>
              <a:rPr lang="en-US" baseline="0" dirty="0" smtClean="0"/>
              <a:t> in the OP_RETURN field on a </a:t>
            </a:r>
            <a:r>
              <a:rPr lang="en-US" baseline="0" dirty="0" err="1" smtClean="0"/>
              <a:t>blockchain</a:t>
            </a:r>
            <a:r>
              <a:rPr lang="en-US" baseline="0" dirty="0" smtClean="0"/>
              <a:t>.</a:t>
            </a:r>
          </a:p>
        </p:txBody>
      </p:sp>
      <p:sp>
        <p:nvSpPr>
          <p:cNvPr id="4" name="Slide Number Placeholder 3"/>
          <p:cNvSpPr>
            <a:spLocks noGrp="1"/>
          </p:cNvSpPr>
          <p:nvPr>
            <p:ph type="sldNum" sz="quarter" idx="10"/>
          </p:nvPr>
        </p:nvSpPr>
        <p:spPr/>
        <p:txBody>
          <a:bodyPr/>
          <a:lstStyle/>
          <a:p>
            <a:fld id="{EF034704-03E9-4A76-ACD6-2132D503C18D}" type="slidenum">
              <a:rPr lang="en-US" smtClean="0"/>
              <a:t>6</a:t>
            </a:fld>
            <a:endParaRPr lang="en-US"/>
          </a:p>
        </p:txBody>
      </p:sp>
    </p:spTree>
    <p:extLst>
      <p:ext uri="{BB962C8B-B14F-4D97-AF65-F5344CB8AC3E}">
        <p14:creationId xmlns:p14="http://schemas.microsoft.com/office/powerpoint/2010/main" val="3141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hash commitment, students can log in to their school account to select the term grades they want to share.  A random key and transcript file are generated based on their choice, and the random key is stored in the student database.</a:t>
            </a:r>
          </a:p>
          <a:p>
            <a:endParaRPr lang="en-US" baseline="0" dirty="0" smtClean="0"/>
          </a:p>
          <a:p>
            <a:r>
              <a:rPr lang="en-US" baseline="0" dirty="0" smtClean="0"/>
              <a:t>This key is used to (a) pull up the relevant transcript information and (b) to calculate the hash and verify that the information displayed is correct.</a:t>
            </a:r>
          </a:p>
        </p:txBody>
      </p:sp>
      <p:sp>
        <p:nvSpPr>
          <p:cNvPr id="4" name="Slide Number Placeholder 3"/>
          <p:cNvSpPr>
            <a:spLocks noGrp="1"/>
          </p:cNvSpPr>
          <p:nvPr>
            <p:ph type="sldNum" sz="quarter" idx="10"/>
          </p:nvPr>
        </p:nvSpPr>
        <p:spPr/>
        <p:txBody>
          <a:bodyPr/>
          <a:lstStyle/>
          <a:p>
            <a:fld id="{EF034704-03E9-4A76-ACD6-2132D503C18D}" type="slidenum">
              <a:rPr lang="en-US" smtClean="0"/>
              <a:t>7</a:t>
            </a:fld>
            <a:endParaRPr lang="en-US"/>
          </a:p>
        </p:txBody>
      </p:sp>
    </p:spTree>
    <p:extLst>
      <p:ext uri="{BB962C8B-B14F-4D97-AF65-F5344CB8AC3E}">
        <p14:creationId xmlns:p14="http://schemas.microsoft.com/office/powerpoint/2010/main" val="25291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8</a:t>
            </a:fld>
            <a:endParaRPr lang="en-US"/>
          </a:p>
        </p:txBody>
      </p:sp>
    </p:spTree>
    <p:extLst>
      <p:ext uri="{BB962C8B-B14F-4D97-AF65-F5344CB8AC3E}">
        <p14:creationId xmlns:p14="http://schemas.microsoft.com/office/powerpoint/2010/main" val="201888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a:t>
            </a:r>
            <a:r>
              <a:rPr lang="en-US" baseline="0" dirty="0" err="1" smtClean="0"/>
              <a:t>blockchain</a:t>
            </a:r>
            <a:r>
              <a:rPr lang="en-US" baseline="0" dirty="0" smtClean="0"/>
              <a:t> gains further acceptance and understanding, institutions can certify documents on their own privately maintained </a:t>
            </a:r>
            <a:r>
              <a:rPr lang="en-US" baseline="0" dirty="0" err="1" smtClean="0"/>
              <a:t>blockchain</a:t>
            </a:r>
            <a:r>
              <a:rPr lang="en-US" baseline="0" dirty="0" smtClean="0"/>
              <a:t> for further </a:t>
            </a:r>
            <a:r>
              <a:rPr lang="en-US" baseline="0" dirty="0" err="1" smtClean="0"/>
              <a:t>customisation</a:t>
            </a:r>
            <a:r>
              <a:rPr lang="en-US" baseline="0" dirty="0" smtClean="0"/>
              <a:t>. </a:t>
            </a:r>
          </a:p>
          <a:p>
            <a:endParaRPr lang="en-US" baseline="0" dirty="0" smtClean="0"/>
          </a:p>
          <a:p>
            <a:r>
              <a:rPr lang="en-US" baseline="0" dirty="0" smtClean="0"/>
              <a:t>We can also </a:t>
            </a:r>
            <a:r>
              <a:rPr lang="en-US" baseline="0" dirty="0" err="1" smtClean="0"/>
              <a:t>optimise</a:t>
            </a:r>
            <a:r>
              <a:rPr lang="en-US" baseline="0" dirty="0" smtClean="0"/>
              <a:t> this by committing the hash of a </a:t>
            </a:r>
            <a:r>
              <a:rPr lang="en-US" baseline="0" dirty="0" err="1" smtClean="0"/>
              <a:t>Merkle</a:t>
            </a:r>
            <a:r>
              <a:rPr lang="en-US" baseline="0" dirty="0" smtClean="0"/>
              <a:t> root.  This way, we can logically store large batches of information, like transcripts from all computer science students from the same graduating year.</a:t>
            </a:r>
          </a:p>
          <a:p>
            <a:endParaRPr lang="en-US" baseline="0" dirty="0" smtClean="0"/>
          </a:p>
        </p:txBody>
      </p:sp>
      <p:sp>
        <p:nvSpPr>
          <p:cNvPr id="4" name="Slide Number Placeholder 3"/>
          <p:cNvSpPr>
            <a:spLocks noGrp="1"/>
          </p:cNvSpPr>
          <p:nvPr>
            <p:ph type="sldNum" sz="quarter" idx="10"/>
          </p:nvPr>
        </p:nvSpPr>
        <p:spPr/>
        <p:txBody>
          <a:bodyPr/>
          <a:lstStyle/>
          <a:p>
            <a:fld id="{EF034704-03E9-4A76-ACD6-2132D503C18D}" type="slidenum">
              <a:rPr lang="en-US" smtClean="0"/>
              <a:t>9</a:t>
            </a:fld>
            <a:endParaRPr lang="en-US"/>
          </a:p>
        </p:txBody>
      </p:sp>
    </p:spTree>
    <p:extLst>
      <p:ext uri="{BB962C8B-B14F-4D97-AF65-F5344CB8AC3E}">
        <p14:creationId xmlns:p14="http://schemas.microsoft.com/office/powerpoint/2010/main" val="4204968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873" y="1964267"/>
            <a:ext cx="11342254" cy="2421464"/>
          </a:xfrm>
        </p:spPr>
        <p:txBody>
          <a:bodyPr>
            <a:noAutofit/>
          </a:bodyPr>
          <a:lstStyle/>
          <a:p>
            <a:r>
              <a:rPr lang="en-US" sz="7000" b="1" dirty="0" err="1" smtClean="0"/>
              <a:t>Blockchain</a:t>
            </a:r>
            <a:r>
              <a:rPr lang="en-US" sz="7000" b="1" dirty="0" smtClean="0"/>
              <a:t> certification</a:t>
            </a:r>
            <a:endParaRPr lang="en-US" sz="7000" b="1" dirty="0"/>
          </a:p>
        </p:txBody>
      </p:sp>
      <p:sp>
        <p:nvSpPr>
          <p:cNvPr id="3" name="Subtitle 2"/>
          <p:cNvSpPr>
            <a:spLocks noGrp="1"/>
          </p:cNvSpPr>
          <p:nvPr>
            <p:ph type="subTitle" idx="1"/>
          </p:nvPr>
        </p:nvSpPr>
        <p:spPr>
          <a:xfrm>
            <a:off x="2650834" y="4385731"/>
            <a:ext cx="9023929" cy="1405467"/>
          </a:xfrm>
        </p:spPr>
        <p:txBody>
          <a:bodyPr>
            <a:normAutofit/>
          </a:bodyPr>
          <a:lstStyle/>
          <a:p>
            <a:r>
              <a:rPr lang="en-US" sz="4000" dirty="0" smtClean="0"/>
              <a:t>Team: NKB</a:t>
            </a:r>
          </a:p>
        </p:txBody>
      </p:sp>
    </p:spTree>
    <p:extLst>
      <p:ext uri="{BB962C8B-B14F-4D97-AF65-F5344CB8AC3E}">
        <p14:creationId xmlns:p14="http://schemas.microsoft.com/office/powerpoint/2010/main" val="398966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Other applications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Certification of any kind</a:t>
            </a:r>
            <a:r>
              <a:rPr lang="en-US" sz="5000" dirty="0"/>
              <a:t> </a:t>
            </a:r>
            <a:r>
              <a:rPr lang="en-US" sz="5000" dirty="0" smtClean="0"/>
              <a:t>from an issuer that consumers trust</a:t>
            </a:r>
          </a:p>
          <a:p>
            <a:r>
              <a:rPr lang="en-US" sz="5000" dirty="0" smtClean="0"/>
              <a:t>Safe to use for confidential info</a:t>
            </a:r>
            <a:br>
              <a:rPr lang="en-US" sz="5000" dirty="0" smtClean="0"/>
            </a:br>
            <a:r>
              <a:rPr lang="en-US" sz="5000" dirty="0" smtClean="0"/>
              <a:t>(e.g. medical records)</a:t>
            </a:r>
          </a:p>
        </p:txBody>
      </p:sp>
    </p:spTree>
    <p:extLst>
      <p:ext uri="{BB962C8B-B14F-4D97-AF65-F5344CB8AC3E}">
        <p14:creationId xmlns:p14="http://schemas.microsoft.com/office/powerpoint/2010/main" val="85999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827" y="331305"/>
            <a:ext cx="10131425" cy="1456267"/>
          </a:xfrm>
        </p:spPr>
        <p:txBody>
          <a:bodyPr>
            <a:normAutofit/>
          </a:bodyPr>
          <a:lstStyle/>
          <a:p>
            <a:endParaRPr lang="en-US" sz="6000" b="1" dirty="0"/>
          </a:p>
        </p:txBody>
      </p:sp>
      <p:sp>
        <p:nvSpPr>
          <p:cNvPr id="3" name="Content Placeholder 2"/>
          <p:cNvSpPr>
            <a:spLocks noGrp="1"/>
          </p:cNvSpPr>
          <p:nvPr>
            <p:ph idx="1"/>
          </p:nvPr>
        </p:nvSpPr>
        <p:spPr>
          <a:xfrm>
            <a:off x="844826" y="1602041"/>
            <a:ext cx="10131425" cy="3649133"/>
          </a:xfrm>
        </p:spPr>
        <p:txBody>
          <a:bodyPr>
            <a:noAutofit/>
          </a:bodyPr>
          <a:lstStyle/>
          <a:p>
            <a:pPr marL="0" indent="0" algn="ctr">
              <a:buNone/>
            </a:pPr>
            <a:r>
              <a:rPr lang="en-US" sz="8000" b="1" dirty="0" smtClean="0"/>
              <a:t>THANK YOU!</a:t>
            </a:r>
            <a:endParaRPr lang="en-US" sz="8000" dirty="0" smtClean="0"/>
          </a:p>
        </p:txBody>
      </p:sp>
    </p:spTree>
    <p:extLst>
      <p:ext uri="{BB962C8B-B14F-4D97-AF65-F5344CB8AC3E}">
        <p14:creationId xmlns:p14="http://schemas.microsoft.com/office/powerpoint/2010/main" val="345296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CURRENTLY…</a:t>
            </a:r>
            <a:endParaRPr lang="en-US" sz="6000" b="1" dirty="0"/>
          </a:p>
        </p:txBody>
      </p:sp>
      <p:sp>
        <p:nvSpPr>
          <p:cNvPr id="3" name="Content Placeholder 2"/>
          <p:cNvSpPr>
            <a:spLocks noGrp="1"/>
          </p:cNvSpPr>
          <p:nvPr>
            <p:ph idx="1"/>
          </p:nvPr>
        </p:nvSpPr>
        <p:spPr>
          <a:xfrm>
            <a:off x="685801" y="1583926"/>
            <a:ext cx="10131425" cy="3649133"/>
          </a:xfrm>
        </p:spPr>
        <p:txBody>
          <a:bodyPr>
            <a:noAutofit/>
          </a:bodyPr>
          <a:lstStyle/>
          <a:p>
            <a:pPr marL="0" indent="0">
              <a:buNone/>
            </a:pPr>
            <a:r>
              <a:rPr lang="en-US" sz="5000" dirty="0" smtClean="0"/>
              <a:t>Verification is:</a:t>
            </a:r>
            <a:endParaRPr lang="en-US" sz="5000" dirty="0"/>
          </a:p>
          <a:p>
            <a:r>
              <a:rPr lang="en-US" sz="5000" dirty="0" smtClean="0"/>
              <a:t>Slow (1 – 2 weeks)</a:t>
            </a:r>
          </a:p>
          <a:p>
            <a:r>
              <a:rPr lang="en-US" sz="5000" dirty="0" smtClean="0"/>
              <a:t>$10</a:t>
            </a:r>
          </a:p>
        </p:txBody>
      </p:sp>
      <p:pic>
        <p:nvPicPr>
          <p:cNvPr id="3074" name="Picture 2" descr="Nice Design Ideas Tortoise Clipart PNG Transparent Images 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314" y="2944097"/>
            <a:ext cx="5168278" cy="305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5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SOLUTION</a:t>
            </a:r>
            <a:endParaRPr lang="en-US" sz="6000" b="1" dirty="0"/>
          </a:p>
        </p:txBody>
      </p:sp>
      <p:sp>
        <p:nvSpPr>
          <p:cNvPr id="3" name="Content Placeholder 2"/>
          <p:cNvSpPr>
            <a:spLocks noGrp="1"/>
          </p:cNvSpPr>
          <p:nvPr>
            <p:ph idx="1"/>
          </p:nvPr>
        </p:nvSpPr>
        <p:spPr>
          <a:xfrm>
            <a:off x="685801" y="1975812"/>
            <a:ext cx="6443869" cy="3649133"/>
          </a:xfrm>
        </p:spPr>
        <p:txBody>
          <a:bodyPr>
            <a:noAutofit/>
          </a:bodyPr>
          <a:lstStyle/>
          <a:p>
            <a:r>
              <a:rPr lang="en-US" sz="5000" dirty="0" err="1" smtClean="0"/>
              <a:t>Digitise</a:t>
            </a:r>
            <a:r>
              <a:rPr lang="en-US" sz="5000" dirty="0" smtClean="0"/>
              <a:t> credentials from issuers</a:t>
            </a:r>
          </a:p>
          <a:p>
            <a:r>
              <a:rPr lang="en-US" sz="5000" dirty="0" smtClean="0"/>
              <a:t>Use </a:t>
            </a:r>
            <a:r>
              <a:rPr lang="en-US" sz="5000" dirty="0" err="1" smtClean="0"/>
              <a:t>blockchain</a:t>
            </a:r>
            <a:r>
              <a:rPr lang="en-US" sz="5000" dirty="0" smtClean="0"/>
              <a:t> as immutable verification</a:t>
            </a:r>
            <a:endParaRPr lang="en-US" sz="5000" dirty="0"/>
          </a:p>
        </p:txBody>
      </p:sp>
      <p:pic>
        <p:nvPicPr>
          <p:cNvPr id="2050" name="Picture 2" descr="Learn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148" y="2025876"/>
            <a:ext cx="5062157" cy="264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1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Piggyback on existing cryptocurrency</a:t>
            </a:r>
          </a:p>
          <a:p>
            <a:r>
              <a:rPr lang="en-US" sz="5000" dirty="0" smtClean="0"/>
              <a:t>Store </a:t>
            </a:r>
            <a:r>
              <a:rPr lang="en-US" sz="5000" dirty="0" smtClean="0"/>
              <a:t>hashes on </a:t>
            </a:r>
            <a:r>
              <a:rPr lang="en-US" sz="5000" dirty="0" err="1" smtClean="0"/>
              <a:t>blockchain</a:t>
            </a:r>
            <a:r>
              <a:rPr lang="en-US" sz="5000" dirty="0" smtClean="0"/>
              <a:t> in transaction signed by issuer</a:t>
            </a:r>
            <a:endParaRPr lang="en-US" sz="5000" dirty="0" smtClean="0"/>
          </a:p>
        </p:txBody>
      </p:sp>
    </p:spTree>
    <p:extLst>
      <p:ext uri="{BB962C8B-B14F-4D97-AF65-F5344CB8AC3E}">
        <p14:creationId xmlns:p14="http://schemas.microsoft.com/office/powerpoint/2010/main" val="51601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2" y="1975812"/>
            <a:ext cx="6735416" cy="3649133"/>
          </a:xfrm>
        </p:spPr>
        <p:txBody>
          <a:bodyPr>
            <a:noAutofit/>
          </a:bodyPr>
          <a:lstStyle/>
          <a:p>
            <a:r>
              <a:rPr lang="en-US" sz="5000" dirty="0" err="1" smtClean="0"/>
              <a:t>Centralised</a:t>
            </a:r>
            <a:r>
              <a:rPr lang="en-US" sz="5000" dirty="0" smtClean="0"/>
              <a:t> database to protect confidential info</a:t>
            </a:r>
          </a:p>
          <a:p>
            <a:r>
              <a:rPr lang="en-US" sz="5000" dirty="0" smtClean="0"/>
              <a:t>Still reliant on database security</a:t>
            </a:r>
          </a:p>
        </p:txBody>
      </p:sp>
      <p:pic>
        <p:nvPicPr>
          <p:cNvPr id="1026" name="Picture 2" descr="Database symbol by eternalty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534" y="1715555"/>
            <a:ext cx="2819647" cy="390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7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A closer look…</a:t>
            </a:r>
            <a:endParaRPr lang="en-US" sz="6000" b="1" dirty="0"/>
          </a:p>
        </p:txBody>
      </p:sp>
      <p:sp>
        <p:nvSpPr>
          <p:cNvPr id="3" name="Content Placeholder 2"/>
          <p:cNvSpPr>
            <a:spLocks noGrp="1"/>
          </p:cNvSpPr>
          <p:nvPr>
            <p:ph idx="1"/>
          </p:nvPr>
        </p:nvSpPr>
        <p:spPr>
          <a:xfrm>
            <a:off x="584200" y="1389252"/>
            <a:ext cx="10131425" cy="2150760"/>
          </a:xfrm>
        </p:spPr>
        <p:txBody>
          <a:bodyPr>
            <a:noAutofit/>
          </a:bodyPr>
          <a:lstStyle/>
          <a:p>
            <a:pPr marL="0" indent="0">
              <a:buNone/>
            </a:pPr>
            <a:r>
              <a:rPr lang="en-US" sz="5000" dirty="0" err="1" smtClean="0"/>
              <a:t>Centralised</a:t>
            </a:r>
            <a:r>
              <a:rPr lang="en-US" sz="5000" dirty="0" smtClean="0"/>
              <a:t> Database</a:t>
            </a:r>
          </a:p>
        </p:txBody>
      </p:sp>
      <p:pic>
        <p:nvPicPr>
          <p:cNvPr id="5" name="Picture 4"/>
          <p:cNvPicPr>
            <a:picLocks noChangeAspect="1"/>
          </p:cNvPicPr>
          <p:nvPr/>
        </p:nvPicPr>
        <p:blipFill>
          <a:blip r:embed="rId3"/>
          <a:stretch>
            <a:fillRect/>
          </a:stretch>
        </p:blipFill>
        <p:spPr>
          <a:xfrm>
            <a:off x="685801" y="2863397"/>
            <a:ext cx="10925175" cy="1885950"/>
          </a:xfrm>
          <a:prstGeom prst="rect">
            <a:avLst/>
          </a:prstGeom>
        </p:spPr>
      </p:pic>
    </p:spTree>
    <p:extLst>
      <p:ext uri="{BB962C8B-B14F-4D97-AF65-F5344CB8AC3E}">
        <p14:creationId xmlns:p14="http://schemas.microsoft.com/office/powerpoint/2010/main" val="345680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Implementation</a:t>
            </a:r>
            <a:endParaRPr lang="en-US" sz="6000" b="1" dirty="0"/>
          </a:p>
        </p:txBody>
      </p:sp>
      <p:sp>
        <p:nvSpPr>
          <p:cNvPr id="3" name="Content Placeholder 2"/>
          <p:cNvSpPr>
            <a:spLocks noGrp="1"/>
          </p:cNvSpPr>
          <p:nvPr>
            <p:ph idx="1"/>
          </p:nvPr>
        </p:nvSpPr>
        <p:spPr>
          <a:xfrm>
            <a:off x="685801" y="1975812"/>
            <a:ext cx="8441773" cy="3649133"/>
          </a:xfrm>
        </p:spPr>
        <p:txBody>
          <a:bodyPr>
            <a:noAutofit/>
          </a:bodyPr>
          <a:lstStyle/>
          <a:p>
            <a:pPr marL="0" indent="0">
              <a:buNone/>
            </a:pPr>
            <a:r>
              <a:rPr lang="en-US" sz="5000" dirty="0"/>
              <a:t>V</a:t>
            </a:r>
            <a:r>
              <a:rPr lang="en-US" sz="5000" dirty="0" smtClean="0"/>
              <a:t>erification key</a:t>
            </a:r>
            <a:br>
              <a:rPr lang="en-US" sz="5000" dirty="0" smtClean="0"/>
            </a:br>
            <a:r>
              <a:rPr lang="en-US" sz="5000" dirty="0" smtClean="0"/>
              <a:t>(a) pulls relevant transcript info</a:t>
            </a:r>
            <a:br>
              <a:rPr lang="en-US" sz="5000" dirty="0" smtClean="0"/>
            </a:br>
            <a:r>
              <a:rPr lang="en-US" sz="5000" dirty="0" smtClean="0"/>
              <a:t>(b) calculates hash and verifies it against </a:t>
            </a:r>
            <a:r>
              <a:rPr lang="en-US" sz="5000" dirty="0" err="1" smtClean="0"/>
              <a:t>blockchain</a:t>
            </a:r>
            <a:r>
              <a:rPr lang="en-US" sz="5000" dirty="0" smtClean="0"/>
              <a:t> hash commitment</a:t>
            </a:r>
          </a:p>
        </p:txBody>
      </p:sp>
      <p:pic>
        <p:nvPicPr>
          <p:cNvPr id="2050" name="Picture 2" descr="Lovely Report Card Clipart P A C Year End Lord Tweedsmuir PAC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7574" y="2405494"/>
            <a:ext cx="2286000"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88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How to use it</a:t>
            </a:r>
            <a:endParaRPr lang="en-US" sz="6000" b="1" dirty="0"/>
          </a:p>
        </p:txBody>
      </p:sp>
      <p:sp>
        <p:nvSpPr>
          <p:cNvPr id="3" name="Content Placeholder 2"/>
          <p:cNvSpPr>
            <a:spLocks noGrp="1"/>
          </p:cNvSpPr>
          <p:nvPr>
            <p:ph idx="1"/>
          </p:nvPr>
        </p:nvSpPr>
        <p:spPr>
          <a:xfrm>
            <a:off x="484774" y="2685674"/>
            <a:ext cx="6918157" cy="3649133"/>
          </a:xfrm>
        </p:spPr>
        <p:txBody>
          <a:bodyPr>
            <a:noAutofit/>
          </a:bodyPr>
          <a:lstStyle/>
          <a:p>
            <a:pPr marL="514350" indent="-514350">
              <a:buFont typeface="+mj-lt"/>
              <a:buAutoNum type="arabicPeriod"/>
            </a:pPr>
            <a:r>
              <a:rPr lang="en-US" sz="5000" dirty="0" smtClean="0"/>
              <a:t>Submit key alone</a:t>
            </a:r>
            <a:endParaRPr lang="en-US" sz="5000" dirty="0"/>
          </a:p>
          <a:p>
            <a:pPr marL="514350" indent="-514350">
              <a:buFont typeface="+mj-lt"/>
              <a:buAutoNum type="arabicPeriod"/>
            </a:pPr>
            <a:r>
              <a:rPr lang="en-US" sz="5000" dirty="0"/>
              <a:t>Send / print PDF file of transcript with </a:t>
            </a:r>
            <a:r>
              <a:rPr lang="en-US" sz="5000" dirty="0" smtClean="0"/>
              <a:t>key</a:t>
            </a:r>
            <a:endParaRPr lang="en-US" sz="5000" dirty="0"/>
          </a:p>
          <a:p>
            <a:endParaRPr lang="en-US" sz="5000" dirty="0"/>
          </a:p>
          <a:p>
            <a:endParaRPr lang="en-US" sz="5000" dirty="0" smtClean="0"/>
          </a:p>
        </p:txBody>
      </p:sp>
      <p:pic>
        <p:nvPicPr>
          <p:cNvPr id="12" name="Picture 11"/>
          <p:cNvPicPr>
            <a:picLocks noChangeAspect="1"/>
          </p:cNvPicPr>
          <p:nvPr/>
        </p:nvPicPr>
        <p:blipFill>
          <a:blip r:embed="rId3"/>
          <a:stretch>
            <a:fillRect/>
          </a:stretch>
        </p:blipFill>
        <p:spPr>
          <a:xfrm>
            <a:off x="7402931" y="1926119"/>
            <a:ext cx="3714750" cy="3838575"/>
          </a:xfrm>
          <a:prstGeom prst="rect">
            <a:avLst/>
          </a:prstGeom>
        </p:spPr>
      </p:pic>
    </p:spTree>
    <p:extLst>
      <p:ext uri="{BB962C8B-B14F-4D97-AF65-F5344CB8AC3E}">
        <p14:creationId xmlns:p14="http://schemas.microsoft.com/office/powerpoint/2010/main" val="38695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Future improvements</a:t>
            </a:r>
            <a:endParaRPr lang="en-US" sz="6000" b="1" dirty="0"/>
          </a:p>
        </p:txBody>
      </p:sp>
      <p:sp>
        <p:nvSpPr>
          <p:cNvPr id="3" name="Content Placeholder 2"/>
          <p:cNvSpPr>
            <a:spLocks noGrp="1"/>
          </p:cNvSpPr>
          <p:nvPr>
            <p:ph idx="1"/>
          </p:nvPr>
        </p:nvSpPr>
        <p:spPr>
          <a:xfrm>
            <a:off x="685801" y="1975812"/>
            <a:ext cx="10131425" cy="3649133"/>
          </a:xfrm>
        </p:spPr>
        <p:txBody>
          <a:bodyPr>
            <a:noAutofit/>
          </a:bodyPr>
          <a:lstStyle/>
          <a:p>
            <a:r>
              <a:rPr lang="en-US" sz="5000" dirty="0" smtClean="0"/>
              <a:t>Schools can maintain their own </a:t>
            </a:r>
            <a:r>
              <a:rPr lang="en-US" sz="5000" dirty="0" err="1" smtClean="0"/>
              <a:t>blockchain</a:t>
            </a:r>
            <a:endParaRPr lang="en-US" sz="5000" dirty="0" smtClean="0"/>
          </a:p>
          <a:p>
            <a:r>
              <a:rPr lang="en-US" sz="5000" dirty="0" err="1" smtClean="0"/>
              <a:t>Optimising</a:t>
            </a:r>
            <a:r>
              <a:rPr lang="en-US" sz="5000" dirty="0" smtClean="0"/>
              <a:t> by collecting commitments with </a:t>
            </a:r>
            <a:r>
              <a:rPr lang="en-US" sz="5000" dirty="0" err="1" smtClean="0"/>
              <a:t>Merkle</a:t>
            </a:r>
            <a:r>
              <a:rPr lang="en-US" sz="5000" dirty="0" smtClean="0"/>
              <a:t> root hash</a:t>
            </a:r>
          </a:p>
        </p:txBody>
      </p:sp>
    </p:spTree>
    <p:extLst>
      <p:ext uri="{BB962C8B-B14F-4D97-AF65-F5344CB8AC3E}">
        <p14:creationId xmlns:p14="http://schemas.microsoft.com/office/powerpoint/2010/main" val="701794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723</TotalTime>
  <Words>722</Words>
  <Application>Microsoft Office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Blockchain certification</vt:lpstr>
      <vt:lpstr>CURRENTLY…</vt:lpstr>
      <vt:lpstr>SOLUTION</vt:lpstr>
      <vt:lpstr>Implementation</vt:lpstr>
      <vt:lpstr>Implementation</vt:lpstr>
      <vt:lpstr>A closer look…</vt:lpstr>
      <vt:lpstr>Implementation</vt:lpstr>
      <vt:lpstr>How to use it</vt:lpstr>
      <vt:lpstr>Future improvements</vt:lpstr>
      <vt:lpstr>Other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Digital verification</dc:title>
  <dc:creator>abstruse.amaranth@hotmail.com</dc:creator>
  <cp:lastModifiedBy>abstruse.amaranth@hotmail.com</cp:lastModifiedBy>
  <cp:revision>58</cp:revision>
  <dcterms:created xsi:type="dcterms:W3CDTF">2018-07-15T04:08:12Z</dcterms:created>
  <dcterms:modified xsi:type="dcterms:W3CDTF">2018-07-15T21:00:57Z</dcterms:modified>
</cp:coreProperties>
</file>