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60" r:id="rId3"/>
    <p:sldId id="259" r:id="rId4"/>
    <p:sldId id="261" r:id="rId5"/>
    <p:sldId id="263" r:id="rId6"/>
    <p:sldId id="264" r:id="rId7"/>
    <p:sldId id="262" r:id="rId8"/>
    <p:sldId id="266"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322" autoAdjust="0"/>
    <p:restoredTop sz="64136" autoAdjust="0"/>
  </p:normalViewPr>
  <p:slideViewPr>
    <p:cSldViewPr snapToGrid="0">
      <p:cViewPr varScale="1">
        <p:scale>
          <a:sx n="44" d="100"/>
          <a:sy n="44" d="100"/>
        </p:scale>
        <p:origin x="185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464919-5EC4-4C8A-9E6C-0C3906C891DF}" type="datetimeFigureOut">
              <a:rPr lang="en-US" smtClean="0"/>
              <a:t>7/15/2018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034704-03E9-4A76-ACD6-2132D503C18D}" type="slidenum">
              <a:rPr lang="en-US" smtClean="0"/>
              <a:t>‹#›</a:t>
            </a:fld>
            <a:endParaRPr lang="en-US"/>
          </a:p>
        </p:txBody>
      </p:sp>
    </p:spTree>
    <p:extLst>
      <p:ext uri="{BB962C8B-B14F-4D97-AF65-F5344CB8AC3E}">
        <p14:creationId xmlns:p14="http://schemas.microsoft.com/office/powerpoint/2010/main" val="851637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Hey </a:t>
            </a:r>
            <a:r>
              <a:rPr lang="en-US" sz="1200" kern="1200" dirty="0" err="1" smtClean="0">
                <a:solidFill>
                  <a:schemeClr val="tx1"/>
                </a:solidFill>
                <a:effectLst/>
                <a:latin typeface="+mn-lt"/>
                <a:ea typeface="+mn-ea"/>
                <a:cs typeface="+mn-cs"/>
              </a:rPr>
              <a:t>MachoHackers</a:t>
            </a:r>
            <a:r>
              <a:rPr lang="en-US" sz="1200" kern="1200" dirty="0" smtClean="0">
                <a:solidFill>
                  <a:schemeClr val="tx1"/>
                </a:solidFill>
                <a:effectLst/>
                <a:latin typeface="+mn-lt"/>
                <a:ea typeface="+mn-ea"/>
                <a:cs typeface="+mn-cs"/>
              </a:rPr>
              <a:t>!  We’re &lt;team name&gt;.</a:t>
            </a:r>
            <a:r>
              <a:rPr lang="en-US" sz="1200" kern="1200" baseline="0" dirty="0" smtClean="0">
                <a:solidFill>
                  <a:schemeClr val="tx1"/>
                </a:solidFill>
                <a:effectLst/>
                <a:latin typeface="+mn-lt"/>
                <a:ea typeface="+mn-ea"/>
                <a:cs typeface="+mn-cs"/>
              </a:rPr>
              <a: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&lt;Team member introduction&gt;</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Most aspects of our lives have</a:t>
            </a:r>
            <a:r>
              <a:rPr lang="en-US" sz="1200" kern="1200" baseline="0" dirty="0" smtClean="0">
                <a:solidFill>
                  <a:schemeClr val="tx1"/>
                </a:solidFill>
                <a:effectLst/>
                <a:latin typeface="+mn-lt"/>
                <a:ea typeface="+mn-ea"/>
                <a:cs typeface="+mn-cs"/>
              </a:rPr>
              <a:t> been </a:t>
            </a:r>
            <a:r>
              <a:rPr lang="en-US" sz="1200" kern="1200" baseline="0" dirty="0" err="1" smtClean="0">
                <a:solidFill>
                  <a:schemeClr val="tx1"/>
                </a:solidFill>
                <a:effectLst/>
                <a:latin typeface="+mn-lt"/>
                <a:ea typeface="+mn-ea"/>
                <a:cs typeface="+mn-cs"/>
              </a:rPr>
              <a:t>digitised</a:t>
            </a:r>
            <a:r>
              <a:rPr lang="en-US" sz="1200" kern="1200" baseline="0" dirty="0" smtClean="0">
                <a:solidFill>
                  <a:schemeClr val="tx1"/>
                </a:solidFill>
                <a:effectLst/>
                <a:latin typeface="+mn-lt"/>
                <a:ea typeface="+mn-ea"/>
                <a:cs typeface="+mn-cs"/>
              </a:rPr>
              <a:t>, but one area remains resistant to the tides of change.  Most institutions still require hard copies for any official certification, because we’re r</a:t>
            </a:r>
            <a:r>
              <a:rPr lang="en-US" sz="1200" kern="1200" dirty="0" smtClean="0">
                <a:solidFill>
                  <a:schemeClr val="tx1"/>
                </a:solidFill>
                <a:effectLst/>
                <a:latin typeface="+mn-lt"/>
                <a:ea typeface="+mn-ea"/>
                <a:cs typeface="+mn-cs"/>
              </a:rPr>
              <a:t>eliant on physical security features</a:t>
            </a:r>
            <a:r>
              <a:rPr lang="en-US" sz="1200" kern="1200" baseline="0" dirty="0" smtClean="0">
                <a:solidFill>
                  <a:schemeClr val="tx1"/>
                </a:solidFill>
                <a:effectLst/>
                <a:latin typeface="+mn-lt"/>
                <a:ea typeface="+mn-ea"/>
                <a:cs typeface="+mn-cs"/>
              </a:rPr>
              <a:t> such as </a:t>
            </a:r>
            <a:r>
              <a:rPr lang="en-US" sz="1200" kern="1200" dirty="0" smtClean="0">
                <a:solidFill>
                  <a:schemeClr val="tx1"/>
                </a:solidFill>
                <a:effectLst/>
                <a:latin typeface="+mn-lt"/>
                <a:ea typeface="+mn-ea"/>
                <a:cs typeface="+mn-cs"/>
              </a:rPr>
              <a:t>security ink, watermarks, micro-text, or serial numbers printed on special security paper. </a:t>
            </a:r>
          </a:p>
          <a:p>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This reliance on hard copies is slow and inflexible.  But with only 48 hours to deliver our project, we narrowed our focus to something that all six of us have struggled with as students -- we set out with the goal of </a:t>
            </a:r>
            <a:r>
              <a:rPr lang="en-US" sz="1200" kern="1200" baseline="0" dirty="0" err="1" smtClean="0">
                <a:solidFill>
                  <a:schemeClr val="tx1"/>
                </a:solidFill>
                <a:effectLst/>
                <a:latin typeface="+mn-lt"/>
                <a:ea typeface="+mn-ea"/>
                <a:cs typeface="+mn-cs"/>
              </a:rPr>
              <a:t>digitising</a:t>
            </a:r>
            <a:r>
              <a:rPr lang="en-US" sz="1200" kern="1200" baseline="0" dirty="0" smtClean="0">
                <a:solidFill>
                  <a:schemeClr val="tx1"/>
                </a:solidFill>
                <a:effectLst/>
                <a:latin typeface="+mn-lt"/>
                <a:ea typeface="+mn-ea"/>
                <a:cs typeface="+mn-cs"/>
              </a:rPr>
              <a:t> verified academic transcripts with </a:t>
            </a:r>
            <a:r>
              <a:rPr lang="en-US" sz="1200" kern="1200" baseline="0" dirty="0" err="1" smtClean="0">
                <a:solidFill>
                  <a:schemeClr val="tx1"/>
                </a:solidFill>
                <a:effectLst/>
                <a:latin typeface="+mn-lt"/>
                <a:ea typeface="+mn-ea"/>
                <a:cs typeface="+mn-cs"/>
              </a:rPr>
              <a:t>blockchain</a:t>
            </a:r>
            <a:r>
              <a:rPr lang="en-US" sz="1200" kern="1200" baseline="0" dirty="0" smtClean="0">
                <a:solidFill>
                  <a:schemeClr val="tx1"/>
                </a:solidFill>
                <a:effectLst/>
                <a:latin typeface="+mn-lt"/>
                <a:ea typeface="+mn-ea"/>
                <a:cs typeface="+mn-cs"/>
              </a:rPr>
              <a:t>.</a:t>
            </a: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F034704-03E9-4A76-ACD6-2132D503C18D}" type="slidenum">
              <a:rPr lang="en-US" smtClean="0"/>
              <a:t>1</a:t>
            </a:fld>
            <a:endParaRPr lang="en-US"/>
          </a:p>
        </p:txBody>
      </p:sp>
    </p:spTree>
    <p:extLst>
      <p:ext uri="{BB962C8B-B14F-4D97-AF65-F5344CB8AC3E}">
        <p14:creationId xmlns:p14="http://schemas.microsoft.com/office/powerpoint/2010/main" val="4096719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Right now, it can be painful </a:t>
            </a:r>
            <a:r>
              <a:rPr lang="en-US" dirty="0" smtClean="0"/>
              <a:t>applying to university</a:t>
            </a:r>
            <a:r>
              <a:rPr lang="en-US" baseline="0" dirty="0" smtClean="0"/>
              <a:t> or college. </a:t>
            </a:r>
            <a:endParaRPr lang="en-US" baseline="0" dirty="0" smtClean="0"/>
          </a:p>
          <a:p>
            <a:endParaRPr lang="en-US" baseline="0" dirty="0" smtClean="0"/>
          </a:p>
          <a:p>
            <a:r>
              <a:rPr lang="en-US" baseline="0" dirty="0" smtClean="0"/>
              <a:t>We </a:t>
            </a:r>
            <a:r>
              <a:rPr lang="en-US" baseline="0" dirty="0" smtClean="0"/>
              <a:t>think it’s </a:t>
            </a:r>
            <a:r>
              <a:rPr lang="en-US" baseline="0" dirty="0" smtClean="0"/>
              <a:t>unacceptable </a:t>
            </a:r>
            <a:r>
              <a:rPr lang="en-US" baseline="0" dirty="0" smtClean="0"/>
              <a:t>that it can take days or up to weeks </a:t>
            </a:r>
            <a:r>
              <a:rPr lang="en-US" baseline="0" dirty="0" smtClean="0"/>
              <a:t>to request, receive, and submit transcripts to schools of our choice.  The six of us are </a:t>
            </a:r>
            <a:r>
              <a:rPr lang="en-US" baseline="0" dirty="0" smtClean="0"/>
              <a:t>BCIT students, and </a:t>
            </a:r>
            <a:r>
              <a:rPr lang="en-US" baseline="0" dirty="0" smtClean="0"/>
              <a:t>we had </a:t>
            </a:r>
            <a:r>
              <a:rPr lang="en-US" baseline="0" dirty="0" smtClean="0"/>
              <a:t>to pay to get a physical copy of our transcript, scan it, and then </a:t>
            </a:r>
            <a:r>
              <a:rPr lang="en-US" baseline="0" dirty="0" smtClean="0"/>
              <a:t>send the scanned image </a:t>
            </a:r>
            <a:r>
              <a:rPr lang="en-US" baseline="0" dirty="0" smtClean="0"/>
              <a:t>to BCIT.  </a:t>
            </a:r>
            <a:endParaRPr lang="en-US" baseline="0" dirty="0" smtClean="0"/>
          </a:p>
          <a:p>
            <a:endParaRPr lang="en-US" baseline="0" dirty="0" smtClean="0"/>
          </a:p>
          <a:p>
            <a:r>
              <a:rPr lang="en-US" baseline="0" dirty="0" smtClean="0"/>
              <a:t>Going </a:t>
            </a:r>
            <a:r>
              <a:rPr lang="en-US" baseline="0" dirty="0" smtClean="0"/>
              <a:t>from digital to physical and back to digital </a:t>
            </a:r>
            <a:r>
              <a:rPr lang="en-US" baseline="0" dirty="0" smtClean="0"/>
              <a:t>makes no sense.  Our </a:t>
            </a:r>
            <a:r>
              <a:rPr lang="en-US" baseline="0" dirty="0" smtClean="0"/>
              <a:t>grades are stored inefficiently as JPEG or PDF files.</a:t>
            </a:r>
            <a:endParaRPr lang="en-US" dirty="0"/>
          </a:p>
        </p:txBody>
      </p:sp>
      <p:sp>
        <p:nvSpPr>
          <p:cNvPr id="4" name="Slide Number Placeholder 3"/>
          <p:cNvSpPr>
            <a:spLocks noGrp="1"/>
          </p:cNvSpPr>
          <p:nvPr>
            <p:ph type="sldNum" sz="quarter" idx="10"/>
          </p:nvPr>
        </p:nvSpPr>
        <p:spPr/>
        <p:txBody>
          <a:bodyPr/>
          <a:lstStyle/>
          <a:p>
            <a:fld id="{EF034704-03E9-4A76-ACD6-2132D503C18D}" type="slidenum">
              <a:rPr lang="en-US" smtClean="0"/>
              <a:t>2</a:t>
            </a:fld>
            <a:endParaRPr lang="en-US"/>
          </a:p>
        </p:txBody>
      </p:sp>
    </p:spTree>
    <p:extLst>
      <p:ext uri="{BB962C8B-B14F-4D97-AF65-F5344CB8AC3E}">
        <p14:creationId xmlns:p14="http://schemas.microsoft.com/office/powerpoint/2010/main" val="3955689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Our solution is to take advantage of </a:t>
            </a:r>
            <a:r>
              <a:rPr lang="en-US" sz="1200" kern="1200" dirty="0" err="1" smtClean="0">
                <a:solidFill>
                  <a:schemeClr val="tx1"/>
                </a:solidFill>
                <a:effectLst/>
                <a:latin typeface="+mn-lt"/>
                <a:ea typeface="+mn-ea"/>
                <a:cs typeface="+mn-cs"/>
              </a:rPr>
              <a:t>blockchain</a:t>
            </a:r>
            <a:r>
              <a:rPr lang="en-US" sz="1200" kern="1200" dirty="0" smtClean="0">
                <a:solidFill>
                  <a:schemeClr val="tx1"/>
                </a:solidFill>
                <a:effectLst/>
                <a:latin typeface="+mn-lt"/>
                <a:ea typeface="+mn-ea"/>
                <a:cs typeface="+mn-cs"/>
              </a:rPr>
              <a:t> cryptocurrencies beyond its intended use for financial transactions.  We can use it to store an immutable and highly tamper resistant verification that</a:t>
            </a:r>
            <a:r>
              <a:rPr lang="en-US" sz="1200" kern="1200" baseline="0" dirty="0" smtClean="0">
                <a:solidFill>
                  <a:schemeClr val="tx1"/>
                </a:solidFill>
                <a:effectLst/>
                <a:latin typeface="+mn-lt"/>
                <a:ea typeface="+mn-ea"/>
                <a:cs typeface="+mn-cs"/>
              </a:rPr>
              <a:t> everyone can trust</a:t>
            </a:r>
            <a:r>
              <a:rPr lang="en-US" sz="1200" kern="1200" baseline="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EF034704-03E9-4A76-ACD6-2132D503C18D}" type="slidenum">
              <a:rPr lang="en-US" smtClean="0"/>
              <a:t>3</a:t>
            </a:fld>
            <a:endParaRPr lang="en-US"/>
          </a:p>
        </p:txBody>
      </p:sp>
    </p:spTree>
    <p:extLst>
      <p:ext uri="{BB962C8B-B14F-4D97-AF65-F5344CB8AC3E}">
        <p14:creationId xmlns:p14="http://schemas.microsoft.com/office/powerpoint/2010/main" val="1755848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decided to piggyback on an</a:t>
            </a:r>
            <a:r>
              <a:rPr lang="en-US" baseline="0" dirty="0" smtClean="0"/>
              <a:t> existing cryptocurrency – namely, either Bitcoin or </a:t>
            </a:r>
            <a:r>
              <a:rPr lang="en-US" baseline="0" dirty="0" err="1" smtClean="0"/>
              <a:t>Namecoin</a:t>
            </a:r>
            <a:r>
              <a:rPr lang="en-US" baseline="0" dirty="0" smtClean="0"/>
              <a:t>. They’re well established and trusted, and not as susceptible </a:t>
            </a:r>
            <a:r>
              <a:rPr lang="en-US" baseline="0" dirty="0" smtClean="0"/>
              <a:t>to attacks because </a:t>
            </a:r>
            <a:r>
              <a:rPr lang="en-US" baseline="0" dirty="0" smtClean="0"/>
              <a:t>of the size of their P2P network.</a:t>
            </a:r>
          </a:p>
          <a:p>
            <a:endParaRPr lang="en-US" baseline="0" dirty="0" smtClean="0"/>
          </a:p>
          <a:p>
            <a:r>
              <a:rPr lang="en-US" baseline="0" dirty="0" smtClean="0"/>
              <a:t>If a university or college burns a small amount of money from their public address in provably </a:t>
            </a:r>
            <a:r>
              <a:rPr lang="en-US" baseline="0" dirty="0" err="1" smtClean="0"/>
              <a:t>unspendable</a:t>
            </a:r>
            <a:r>
              <a:rPr lang="en-US" baseline="0" dirty="0" smtClean="0"/>
              <a:t> commitments, they can use student and transcript information as inputs in creating a hash commitment on the </a:t>
            </a:r>
            <a:r>
              <a:rPr lang="en-US" baseline="0" dirty="0" err="1" smtClean="0"/>
              <a:t>blockchain</a:t>
            </a:r>
            <a:r>
              <a:rPr lang="en-US" baseline="0" dirty="0" smtClean="0"/>
              <a:t>.  This data can be signed by the issuer, and stored in the OP_RETURN field.</a:t>
            </a:r>
          </a:p>
        </p:txBody>
      </p:sp>
      <p:sp>
        <p:nvSpPr>
          <p:cNvPr id="4" name="Slide Number Placeholder 3"/>
          <p:cNvSpPr>
            <a:spLocks noGrp="1"/>
          </p:cNvSpPr>
          <p:nvPr>
            <p:ph type="sldNum" sz="quarter" idx="10"/>
          </p:nvPr>
        </p:nvSpPr>
        <p:spPr/>
        <p:txBody>
          <a:bodyPr/>
          <a:lstStyle/>
          <a:p>
            <a:fld id="{EF034704-03E9-4A76-ACD6-2132D503C18D}" type="slidenum">
              <a:rPr lang="en-US" smtClean="0"/>
              <a:t>4</a:t>
            </a:fld>
            <a:endParaRPr lang="en-US"/>
          </a:p>
        </p:txBody>
      </p:sp>
    </p:spTree>
    <p:extLst>
      <p:ext uri="{BB962C8B-B14F-4D97-AF65-F5344CB8AC3E}">
        <p14:creationId xmlns:p14="http://schemas.microsoft.com/office/powerpoint/2010/main" val="3627453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felt that student information was too sensitive to store publicly, so our solution still uses a </a:t>
            </a:r>
            <a:r>
              <a:rPr lang="en-US" baseline="0" dirty="0" err="1" smtClean="0"/>
              <a:t>centralised</a:t>
            </a:r>
            <a:r>
              <a:rPr lang="en-US" baseline="0" dirty="0" smtClean="0"/>
              <a:t> database.</a:t>
            </a:r>
          </a:p>
          <a:p>
            <a:endParaRPr lang="en-US" baseline="0" dirty="0" smtClean="0"/>
          </a:p>
          <a:p>
            <a:r>
              <a:rPr lang="en-US" baseline="0" dirty="0" smtClean="0"/>
              <a:t>It’s important to note that our primary goal is </a:t>
            </a:r>
            <a:r>
              <a:rPr lang="en-US" baseline="0" dirty="0" smtClean="0"/>
              <a:t>improving efficiency </a:t>
            </a:r>
            <a:r>
              <a:rPr lang="en-US" baseline="0" dirty="0" smtClean="0"/>
              <a:t>and </a:t>
            </a:r>
            <a:r>
              <a:rPr lang="en-US" baseline="0" dirty="0" err="1" smtClean="0"/>
              <a:t>digitising</a:t>
            </a:r>
            <a:r>
              <a:rPr lang="en-US" baseline="0" dirty="0" smtClean="0"/>
              <a:t> verification. Using </a:t>
            </a:r>
            <a:r>
              <a:rPr lang="en-US" baseline="0" dirty="0" err="1" smtClean="0"/>
              <a:t>blockchain</a:t>
            </a:r>
            <a:r>
              <a:rPr lang="en-US" baseline="0" dirty="0" smtClean="0"/>
              <a:t> for security is secondary.  Our implementation relies on the security of the database itself, and </a:t>
            </a:r>
            <a:r>
              <a:rPr lang="en-US" baseline="0" dirty="0" err="1" smtClean="0"/>
              <a:t>blockchain</a:t>
            </a:r>
            <a:r>
              <a:rPr lang="en-US" baseline="0" dirty="0" smtClean="0"/>
              <a:t> is at most used to notify us if information has been tampered with.</a:t>
            </a:r>
          </a:p>
        </p:txBody>
      </p:sp>
      <p:sp>
        <p:nvSpPr>
          <p:cNvPr id="4" name="Slide Number Placeholder 3"/>
          <p:cNvSpPr>
            <a:spLocks noGrp="1"/>
          </p:cNvSpPr>
          <p:nvPr>
            <p:ph type="sldNum" sz="quarter" idx="10"/>
          </p:nvPr>
        </p:nvSpPr>
        <p:spPr/>
        <p:txBody>
          <a:bodyPr/>
          <a:lstStyle/>
          <a:p>
            <a:fld id="{EF034704-03E9-4A76-ACD6-2132D503C18D}" type="slidenum">
              <a:rPr lang="en-US" smtClean="0"/>
              <a:t>5</a:t>
            </a:fld>
            <a:endParaRPr lang="en-US"/>
          </a:p>
        </p:txBody>
      </p:sp>
    </p:spTree>
    <p:extLst>
      <p:ext uri="{BB962C8B-B14F-4D97-AF65-F5344CB8AC3E}">
        <p14:creationId xmlns:p14="http://schemas.microsoft.com/office/powerpoint/2010/main" val="2296405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After the hash is committed to the </a:t>
            </a:r>
            <a:r>
              <a:rPr lang="en-US" baseline="0" dirty="0" err="1" smtClean="0"/>
              <a:t>blockchain</a:t>
            </a:r>
            <a:r>
              <a:rPr lang="en-US" baseline="0" dirty="0" smtClean="0"/>
              <a:t>, students can log in to their school account to select the term grades they want to share.  A random key is generated and stored in the student database.</a:t>
            </a:r>
          </a:p>
          <a:p>
            <a:endParaRPr lang="en-US" baseline="0" dirty="0" smtClean="0"/>
          </a:p>
          <a:p>
            <a:r>
              <a:rPr lang="en-US" baseline="0" dirty="0" smtClean="0"/>
              <a:t>This key is used to both pull up the relevant transcript information and to verify that the information displayed is correct.</a:t>
            </a:r>
          </a:p>
        </p:txBody>
      </p:sp>
      <p:sp>
        <p:nvSpPr>
          <p:cNvPr id="4" name="Slide Number Placeholder 3"/>
          <p:cNvSpPr>
            <a:spLocks noGrp="1"/>
          </p:cNvSpPr>
          <p:nvPr>
            <p:ph type="sldNum" sz="quarter" idx="10"/>
          </p:nvPr>
        </p:nvSpPr>
        <p:spPr/>
        <p:txBody>
          <a:bodyPr/>
          <a:lstStyle/>
          <a:p>
            <a:fld id="{EF034704-03E9-4A76-ACD6-2132D503C18D}" type="slidenum">
              <a:rPr lang="en-US" smtClean="0"/>
              <a:t>6</a:t>
            </a:fld>
            <a:endParaRPr lang="en-US"/>
          </a:p>
        </p:txBody>
      </p:sp>
    </p:spTree>
    <p:extLst>
      <p:ext uri="{BB962C8B-B14F-4D97-AF65-F5344CB8AC3E}">
        <p14:creationId xmlns:p14="http://schemas.microsoft.com/office/powerpoint/2010/main" val="2529185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a:t>
            </a:r>
            <a:r>
              <a:rPr lang="en-US" baseline="0" dirty="0" err="1" smtClean="0"/>
              <a:t>blockchain</a:t>
            </a:r>
            <a:r>
              <a:rPr lang="en-US" baseline="0" dirty="0" smtClean="0"/>
              <a:t> gains further acceptance and understanding, institutions can certify and verify documents on their own privately maintained </a:t>
            </a:r>
            <a:r>
              <a:rPr lang="en-US" baseline="0" dirty="0" err="1" smtClean="0"/>
              <a:t>blockchain</a:t>
            </a:r>
            <a:r>
              <a:rPr lang="en-US" baseline="0" dirty="0" smtClean="0"/>
              <a:t> for further </a:t>
            </a:r>
            <a:r>
              <a:rPr lang="en-US" baseline="0" dirty="0" err="1" smtClean="0"/>
              <a:t>customisation</a:t>
            </a:r>
            <a:r>
              <a:rPr lang="en-US" baseline="0" dirty="0" smtClean="0"/>
              <a:t>. </a:t>
            </a:r>
          </a:p>
          <a:p>
            <a:endParaRPr lang="en-US" baseline="0" dirty="0" smtClean="0"/>
          </a:p>
          <a:p>
            <a:r>
              <a:rPr lang="en-US" baseline="0" dirty="0" smtClean="0"/>
              <a:t>We can also </a:t>
            </a:r>
            <a:r>
              <a:rPr lang="en-US" baseline="0" dirty="0" err="1" smtClean="0"/>
              <a:t>optimise</a:t>
            </a:r>
            <a:r>
              <a:rPr lang="en-US" baseline="0" dirty="0" smtClean="0"/>
              <a:t> this concept by committing a </a:t>
            </a:r>
            <a:r>
              <a:rPr lang="en-US" baseline="0" dirty="0" err="1" smtClean="0"/>
              <a:t>Merkle</a:t>
            </a:r>
            <a:r>
              <a:rPr lang="en-US" baseline="0" dirty="0" smtClean="0"/>
              <a:t> root’s hash.  This way, we can logically store batches of information, like transcripts from all computer science students from the same graduating year.</a:t>
            </a:r>
          </a:p>
          <a:p>
            <a:endParaRPr lang="en-US" baseline="0" dirty="0" smtClean="0"/>
          </a:p>
          <a:p>
            <a:r>
              <a:rPr lang="en-US" baseline="0" dirty="0" smtClean="0"/>
              <a:t>While </a:t>
            </a:r>
            <a:r>
              <a:rPr lang="en-US" baseline="0" dirty="0" err="1" smtClean="0"/>
              <a:t>blockchain</a:t>
            </a:r>
            <a:r>
              <a:rPr lang="en-US" baseline="0" dirty="0" smtClean="0"/>
              <a:t> cryptocurrencies were originally conceived as a way to </a:t>
            </a:r>
            <a:r>
              <a:rPr lang="en-US" baseline="0" dirty="0" err="1" smtClean="0"/>
              <a:t>decentralise</a:t>
            </a:r>
            <a:r>
              <a:rPr lang="en-US" baseline="0" dirty="0" smtClean="0"/>
              <a:t> information, its properties as an immutable append-only ledger makes it an excellent choice for digital verification.</a:t>
            </a:r>
          </a:p>
        </p:txBody>
      </p:sp>
      <p:sp>
        <p:nvSpPr>
          <p:cNvPr id="4" name="Slide Number Placeholder 3"/>
          <p:cNvSpPr>
            <a:spLocks noGrp="1"/>
          </p:cNvSpPr>
          <p:nvPr>
            <p:ph type="sldNum" sz="quarter" idx="10"/>
          </p:nvPr>
        </p:nvSpPr>
        <p:spPr/>
        <p:txBody>
          <a:bodyPr/>
          <a:lstStyle/>
          <a:p>
            <a:fld id="{EF034704-03E9-4A76-ACD6-2132D503C18D}" type="slidenum">
              <a:rPr lang="en-US" smtClean="0"/>
              <a:t>7</a:t>
            </a:fld>
            <a:endParaRPr lang="en-US"/>
          </a:p>
        </p:txBody>
      </p:sp>
    </p:spTree>
    <p:extLst>
      <p:ext uri="{BB962C8B-B14F-4D97-AF65-F5344CB8AC3E}">
        <p14:creationId xmlns:p14="http://schemas.microsoft.com/office/powerpoint/2010/main" val="4204968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a:t>
            </a:r>
            <a:r>
              <a:rPr lang="en-US" baseline="0" dirty="0" err="1" smtClean="0"/>
              <a:t>blockchain</a:t>
            </a:r>
            <a:r>
              <a:rPr lang="en-US" baseline="0" dirty="0" smtClean="0"/>
              <a:t> gains further acceptance and understanding, institutions can certify and verify documents on their own privately maintained </a:t>
            </a:r>
            <a:r>
              <a:rPr lang="en-US" baseline="0" dirty="0" err="1" smtClean="0"/>
              <a:t>blockchain</a:t>
            </a:r>
            <a:r>
              <a:rPr lang="en-US" baseline="0" dirty="0" smtClean="0"/>
              <a:t> for further </a:t>
            </a:r>
            <a:r>
              <a:rPr lang="en-US" baseline="0" dirty="0" err="1" smtClean="0"/>
              <a:t>customisation</a:t>
            </a:r>
            <a:r>
              <a:rPr lang="en-US" baseline="0" dirty="0" smtClean="0"/>
              <a:t>. </a:t>
            </a:r>
          </a:p>
          <a:p>
            <a:endParaRPr lang="en-US" baseline="0" dirty="0" smtClean="0"/>
          </a:p>
          <a:p>
            <a:r>
              <a:rPr lang="en-US" baseline="0" dirty="0" smtClean="0"/>
              <a:t>We can also </a:t>
            </a:r>
            <a:r>
              <a:rPr lang="en-US" baseline="0" dirty="0" err="1" smtClean="0"/>
              <a:t>optimise</a:t>
            </a:r>
            <a:r>
              <a:rPr lang="en-US" baseline="0" dirty="0" smtClean="0"/>
              <a:t> this concept by committing a </a:t>
            </a:r>
            <a:r>
              <a:rPr lang="en-US" baseline="0" dirty="0" err="1" smtClean="0"/>
              <a:t>Merkle</a:t>
            </a:r>
            <a:r>
              <a:rPr lang="en-US" baseline="0" dirty="0" smtClean="0"/>
              <a:t> root’s hash.  This way, we can logically store batches of information, like transcripts from all computer science students from the same graduating year.</a:t>
            </a:r>
          </a:p>
          <a:p>
            <a:endParaRPr lang="en-US" baseline="0" dirty="0" smtClean="0"/>
          </a:p>
          <a:p>
            <a:r>
              <a:rPr lang="en-US" baseline="0" dirty="0" smtClean="0"/>
              <a:t>While </a:t>
            </a:r>
            <a:r>
              <a:rPr lang="en-US" baseline="0" dirty="0" err="1" smtClean="0"/>
              <a:t>blockchain</a:t>
            </a:r>
            <a:r>
              <a:rPr lang="en-US" baseline="0" dirty="0" smtClean="0"/>
              <a:t> cryptocurrencies were originally conceived as a way to </a:t>
            </a:r>
            <a:r>
              <a:rPr lang="en-US" baseline="0" dirty="0" err="1" smtClean="0"/>
              <a:t>decentralise</a:t>
            </a:r>
            <a:r>
              <a:rPr lang="en-US" baseline="0" dirty="0" smtClean="0"/>
              <a:t> information, its properties as an immutable append-only ledger makes it an excellent choice for digital verification.</a:t>
            </a:r>
          </a:p>
        </p:txBody>
      </p:sp>
      <p:sp>
        <p:nvSpPr>
          <p:cNvPr id="4" name="Slide Number Placeholder 3"/>
          <p:cNvSpPr>
            <a:spLocks noGrp="1"/>
          </p:cNvSpPr>
          <p:nvPr>
            <p:ph type="sldNum" sz="quarter" idx="10"/>
          </p:nvPr>
        </p:nvSpPr>
        <p:spPr/>
        <p:txBody>
          <a:bodyPr/>
          <a:lstStyle/>
          <a:p>
            <a:fld id="{EF034704-03E9-4A76-ACD6-2132D503C18D}" type="slidenum">
              <a:rPr lang="en-US" smtClean="0"/>
              <a:t>8</a:t>
            </a:fld>
            <a:endParaRPr lang="en-US"/>
          </a:p>
        </p:txBody>
      </p:sp>
    </p:spTree>
    <p:extLst>
      <p:ext uri="{BB962C8B-B14F-4D97-AF65-F5344CB8AC3E}">
        <p14:creationId xmlns:p14="http://schemas.microsoft.com/office/powerpoint/2010/main" val="2325144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F034704-03E9-4A76-ACD6-2132D503C18D}" type="slidenum">
              <a:rPr lang="en-US" smtClean="0"/>
              <a:t>9</a:t>
            </a:fld>
            <a:endParaRPr lang="en-US"/>
          </a:p>
        </p:txBody>
      </p:sp>
    </p:spTree>
    <p:extLst>
      <p:ext uri="{BB962C8B-B14F-4D97-AF65-F5344CB8AC3E}">
        <p14:creationId xmlns:p14="http://schemas.microsoft.com/office/powerpoint/2010/main" val="41314726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7/15/2018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4873" y="1964267"/>
            <a:ext cx="11342254" cy="2421464"/>
          </a:xfrm>
        </p:spPr>
        <p:txBody>
          <a:bodyPr>
            <a:noAutofit/>
          </a:bodyPr>
          <a:lstStyle/>
          <a:p>
            <a:r>
              <a:rPr lang="en-US" sz="7000" b="1" dirty="0" err="1" smtClean="0"/>
              <a:t>Blockchain</a:t>
            </a:r>
            <a:r>
              <a:rPr lang="en-US" sz="7000" b="1" dirty="0" smtClean="0"/>
              <a:t> </a:t>
            </a:r>
            <a:r>
              <a:rPr lang="en-US" sz="7000" b="1" dirty="0" smtClean="0"/>
              <a:t>certification</a:t>
            </a:r>
            <a:endParaRPr lang="en-US" sz="7000" b="1" dirty="0"/>
          </a:p>
        </p:txBody>
      </p:sp>
      <p:sp>
        <p:nvSpPr>
          <p:cNvPr id="3" name="Subtitle 2"/>
          <p:cNvSpPr>
            <a:spLocks noGrp="1"/>
          </p:cNvSpPr>
          <p:nvPr>
            <p:ph type="subTitle" idx="1"/>
          </p:nvPr>
        </p:nvSpPr>
        <p:spPr>
          <a:xfrm>
            <a:off x="2650834" y="4385731"/>
            <a:ext cx="9023929" cy="1405467"/>
          </a:xfrm>
        </p:spPr>
        <p:txBody>
          <a:bodyPr>
            <a:normAutofit/>
          </a:bodyPr>
          <a:lstStyle/>
          <a:p>
            <a:r>
              <a:rPr lang="en-US" sz="4000" dirty="0" smtClean="0"/>
              <a:t>Team: </a:t>
            </a:r>
            <a:r>
              <a:rPr lang="en-US" sz="4000" dirty="0" smtClean="0"/>
              <a:t>NKB</a:t>
            </a:r>
            <a:endParaRPr lang="en-US" sz="4000" dirty="0" smtClean="0"/>
          </a:p>
        </p:txBody>
      </p:sp>
    </p:spTree>
    <p:extLst>
      <p:ext uri="{BB962C8B-B14F-4D97-AF65-F5344CB8AC3E}">
        <p14:creationId xmlns:p14="http://schemas.microsoft.com/office/powerpoint/2010/main" val="3989666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CURRENTLY…</a:t>
            </a:r>
            <a:endParaRPr lang="en-US" sz="6000" b="1" dirty="0"/>
          </a:p>
        </p:txBody>
      </p:sp>
      <p:sp>
        <p:nvSpPr>
          <p:cNvPr id="3" name="Content Placeholder 2"/>
          <p:cNvSpPr>
            <a:spLocks noGrp="1"/>
          </p:cNvSpPr>
          <p:nvPr>
            <p:ph idx="1"/>
          </p:nvPr>
        </p:nvSpPr>
        <p:spPr>
          <a:xfrm>
            <a:off x="685801" y="1975812"/>
            <a:ext cx="10131425" cy="3649133"/>
          </a:xfrm>
        </p:spPr>
        <p:txBody>
          <a:bodyPr>
            <a:noAutofit/>
          </a:bodyPr>
          <a:lstStyle/>
          <a:p>
            <a:pPr marL="0" indent="0">
              <a:buNone/>
            </a:pPr>
            <a:r>
              <a:rPr lang="en-US" sz="5000" dirty="0" smtClean="0"/>
              <a:t>Verification is</a:t>
            </a:r>
            <a:r>
              <a:rPr lang="en-US" sz="5000" dirty="0" smtClean="0"/>
              <a:t>:</a:t>
            </a:r>
            <a:endParaRPr lang="en-US" sz="5000" dirty="0"/>
          </a:p>
          <a:p>
            <a:r>
              <a:rPr lang="en-US" sz="5000" dirty="0" smtClean="0"/>
              <a:t>Slow</a:t>
            </a:r>
          </a:p>
          <a:p>
            <a:r>
              <a:rPr lang="en-US" sz="5000" dirty="0" smtClean="0"/>
              <a:t>Redundant</a:t>
            </a:r>
          </a:p>
          <a:p>
            <a:r>
              <a:rPr lang="en-US" sz="5000" dirty="0" smtClean="0"/>
              <a:t>Inefficient </a:t>
            </a:r>
          </a:p>
        </p:txBody>
      </p:sp>
      <p:pic>
        <p:nvPicPr>
          <p:cNvPr id="3074" name="Picture 2" descr="Nice Design Ideas Tortoise Clipart PNG Transparent Images 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6314" y="2944097"/>
            <a:ext cx="5168278" cy="3059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650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SOLUTION</a:t>
            </a:r>
            <a:endParaRPr lang="en-US" sz="6000" b="1" dirty="0"/>
          </a:p>
        </p:txBody>
      </p:sp>
      <p:sp>
        <p:nvSpPr>
          <p:cNvPr id="3" name="Content Placeholder 2"/>
          <p:cNvSpPr>
            <a:spLocks noGrp="1"/>
          </p:cNvSpPr>
          <p:nvPr>
            <p:ph idx="1"/>
          </p:nvPr>
        </p:nvSpPr>
        <p:spPr>
          <a:xfrm>
            <a:off x="685801" y="1975812"/>
            <a:ext cx="6443869" cy="3649133"/>
          </a:xfrm>
        </p:spPr>
        <p:txBody>
          <a:bodyPr>
            <a:noAutofit/>
          </a:bodyPr>
          <a:lstStyle/>
          <a:p>
            <a:r>
              <a:rPr lang="en-US" sz="5000" dirty="0" err="1" smtClean="0"/>
              <a:t>Digitise</a:t>
            </a:r>
            <a:r>
              <a:rPr lang="en-US" sz="5000" dirty="0" smtClean="0"/>
              <a:t> credentials from issuers</a:t>
            </a:r>
          </a:p>
          <a:p>
            <a:r>
              <a:rPr lang="en-US" sz="5000" dirty="0" smtClean="0"/>
              <a:t>Use </a:t>
            </a:r>
            <a:r>
              <a:rPr lang="en-US" sz="5000" dirty="0" err="1" smtClean="0"/>
              <a:t>blockchain</a:t>
            </a:r>
            <a:r>
              <a:rPr lang="en-US" sz="5000" dirty="0" smtClean="0"/>
              <a:t> as immutable verification</a:t>
            </a:r>
            <a:endParaRPr lang="en-US" sz="5000" dirty="0"/>
          </a:p>
        </p:txBody>
      </p:sp>
      <p:pic>
        <p:nvPicPr>
          <p:cNvPr id="2050" name="Picture 2" descr="Learn Blockcha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148" y="2025876"/>
            <a:ext cx="5062157" cy="2649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138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Implementation</a:t>
            </a:r>
            <a:endParaRPr lang="en-US" sz="6000" b="1" dirty="0"/>
          </a:p>
        </p:txBody>
      </p:sp>
      <p:sp>
        <p:nvSpPr>
          <p:cNvPr id="3" name="Content Placeholder 2"/>
          <p:cNvSpPr>
            <a:spLocks noGrp="1"/>
          </p:cNvSpPr>
          <p:nvPr>
            <p:ph idx="1"/>
          </p:nvPr>
        </p:nvSpPr>
        <p:spPr>
          <a:xfrm>
            <a:off x="685801" y="1975812"/>
            <a:ext cx="10131425" cy="3649133"/>
          </a:xfrm>
        </p:spPr>
        <p:txBody>
          <a:bodyPr>
            <a:noAutofit/>
          </a:bodyPr>
          <a:lstStyle/>
          <a:p>
            <a:r>
              <a:rPr lang="en-US" sz="5000" dirty="0" smtClean="0"/>
              <a:t>Piggyback on existing cryptocurrency</a:t>
            </a:r>
          </a:p>
          <a:p>
            <a:r>
              <a:rPr lang="en-US" sz="5000" dirty="0" smtClean="0"/>
              <a:t>Use provably </a:t>
            </a:r>
            <a:r>
              <a:rPr lang="en-US" sz="5000" dirty="0" err="1" smtClean="0"/>
              <a:t>unspendable</a:t>
            </a:r>
            <a:r>
              <a:rPr lang="en-US" sz="5000" dirty="0" smtClean="0"/>
              <a:t> commitments to store hashes signed by issuer in OP_RETURN field</a:t>
            </a:r>
          </a:p>
        </p:txBody>
      </p:sp>
    </p:spTree>
    <p:extLst>
      <p:ext uri="{BB962C8B-B14F-4D97-AF65-F5344CB8AC3E}">
        <p14:creationId xmlns:p14="http://schemas.microsoft.com/office/powerpoint/2010/main" val="516013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Implementation</a:t>
            </a:r>
            <a:endParaRPr lang="en-US" sz="6000" b="1" dirty="0"/>
          </a:p>
        </p:txBody>
      </p:sp>
      <p:sp>
        <p:nvSpPr>
          <p:cNvPr id="3" name="Content Placeholder 2"/>
          <p:cNvSpPr>
            <a:spLocks noGrp="1"/>
          </p:cNvSpPr>
          <p:nvPr>
            <p:ph idx="1"/>
          </p:nvPr>
        </p:nvSpPr>
        <p:spPr>
          <a:xfrm>
            <a:off x="685802" y="1975812"/>
            <a:ext cx="6735416" cy="3649133"/>
          </a:xfrm>
        </p:spPr>
        <p:txBody>
          <a:bodyPr>
            <a:noAutofit/>
          </a:bodyPr>
          <a:lstStyle/>
          <a:p>
            <a:r>
              <a:rPr lang="en-US" sz="5000" dirty="0" err="1" smtClean="0"/>
              <a:t>Centralised</a:t>
            </a:r>
            <a:r>
              <a:rPr lang="en-US" sz="5000" dirty="0" smtClean="0"/>
              <a:t> database to protect confidential info</a:t>
            </a:r>
          </a:p>
          <a:p>
            <a:r>
              <a:rPr lang="en-US" sz="5000" dirty="0" smtClean="0"/>
              <a:t>Still reliant on database security</a:t>
            </a:r>
          </a:p>
        </p:txBody>
      </p:sp>
      <p:pic>
        <p:nvPicPr>
          <p:cNvPr id="1026" name="Picture 2" descr="Database symbol by eternaltyr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2534" y="1715555"/>
            <a:ext cx="2819647" cy="3909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172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Implementation</a:t>
            </a:r>
            <a:endParaRPr lang="en-US" sz="6000" b="1" dirty="0"/>
          </a:p>
        </p:txBody>
      </p:sp>
      <p:sp>
        <p:nvSpPr>
          <p:cNvPr id="3" name="Content Placeholder 2"/>
          <p:cNvSpPr>
            <a:spLocks noGrp="1"/>
          </p:cNvSpPr>
          <p:nvPr>
            <p:ph idx="1"/>
          </p:nvPr>
        </p:nvSpPr>
        <p:spPr>
          <a:xfrm>
            <a:off x="685801" y="1975812"/>
            <a:ext cx="8441773" cy="3649133"/>
          </a:xfrm>
        </p:spPr>
        <p:txBody>
          <a:bodyPr>
            <a:noAutofit/>
          </a:bodyPr>
          <a:lstStyle/>
          <a:p>
            <a:pPr marL="0" indent="0">
              <a:buNone/>
            </a:pPr>
            <a:r>
              <a:rPr lang="en-US" sz="5000" dirty="0"/>
              <a:t>V</a:t>
            </a:r>
            <a:r>
              <a:rPr lang="en-US" sz="5000" dirty="0" smtClean="0"/>
              <a:t>erification key</a:t>
            </a:r>
            <a:br>
              <a:rPr lang="en-US" sz="5000" dirty="0" smtClean="0"/>
            </a:br>
            <a:r>
              <a:rPr lang="en-US" sz="5000" dirty="0" smtClean="0"/>
              <a:t>(a) pulls relevant transcript info</a:t>
            </a:r>
            <a:br>
              <a:rPr lang="en-US" sz="5000" dirty="0" smtClean="0"/>
            </a:br>
            <a:r>
              <a:rPr lang="en-US" sz="5000" dirty="0" smtClean="0"/>
              <a:t>(b) calculates hash and verifies it against </a:t>
            </a:r>
            <a:r>
              <a:rPr lang="en-US" sz="5000" dirty="0" err="1" smtClean="0"/>
              <a:t>blockchain</a:t>
            </a:r>
            <a:r>
              <a:rPr lang="en-US" sz="5000" dirty="0" smtClean="0"/>
              <a:t> hash commitment</a:t>
            </a:r>
          </a:p>
        </p:txBody>
      </p:sp>
      <p:pic>
        <p:nvPicPr>
          <p:cNvPr id="2050" name="Picture 2" descr="Lovely Report Card Clipart P A C Year End Lord Tweedsmuir PAC B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7574" y="2405494"/>
            <a:ext cx="2286000" cy="3219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888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Future </a:t>
            </a:r>
            <a:r>
              <a:rPr lang="en-US" sz="6000" b="1" dirty="0" smtClean="0"/>
              <a:t>improvements</a:t>
            </a:r>
            <a:endParaRPr lang="en-US" sz="6000" b="1" dirty="0"/>
          </a:p>
        </p:txBody>
      </p:sp>
      <p:sp>
        <p:nvSpPr>
          <p:cNvPr id="3" name="Content Placeholder 2"/>
          <p:cNvSpPr>
            <a:spLocks noGrp="1"/>
          </p:cNvSpPr>
          <p:nvPr>
            <p:ph idx="1"/>
          </p:nvPr>
        </p:nvSpPr>
        <p:spPr>
          <a:xfrm>
            <a:off x="685801" y="1975812"/>
            <a:ext cx="10131425" cy="3649133"/>
          </a:xfrm>
        </p:spPr>
        <p:txBody>
          <a:bodyPr>
            <a:noAutofit/>
          </a:bodyPr>
          <a:lstStyle/>
          <a:p>
            <a:r>
              <a:rPr lang="en-US" sz="5000" dirty="0" smtClean="0"/>
              <a:t>Schools </a:t>
            </a:r>
            <a:r>
              <a:rPr lang="en-US" sz="5000" dirty="0" smtClean="0"/>
              <a:t>can maintain their own </a:t>
            </a:r>
            <a:r>
              <a:rPr lang="en-US" sz="5000" dirty="0" err="1" smtClean="0"/>
              <a:t>blockchain</a:t>
            </a:r>
            <a:endParaRPr lang="en-US" sz="5000" dirty="0" smtClean="0"/>
          </a:p>
          <a:p>
            <a:r>
              <a:rPr lang="en-US" sz="5000" dirty="0" err="1" smtClean="0"/>
              <a:t>Optimising</a:t>
            </a:r>
            <a:r>
              <a:rPr lang="en-US" sz="5000" dirty="0" smtClean="0"/>
              <a:t> by collecting commitments with </a:t>
            </a:r>
            <a:r>
              <a:rPr lang="en-US" sz="5000" dirty="0" err="1" smtClean="0"/>
              <a:t>Merkle</a:t>
            </a:r>
            <a:r>
              <a:rPr lang="en-US" sz="5000" dirty="0" smtClean="0"/>
              <a:t> root hash</a:t>
            </a:r>
          </a:p>
        </p:txBody>
      </p:sp>
    </p:spTree>
    <p:extLst>
      <p:ext uri="{BB962C8B-B14F-4D97-AF65-F5344CB8AC3E}">
        <p14:creationId xmlns:p14="http://schemas.microsoft.com/office/powerpoint/2010/main" val="701794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Other applications</a:t>
            </a:r>
            <a:endParaRPr lang="en-US" sz="6000" b="1" dirty="0"/>
          </a:p>
        </p:txBody>
      </p:sp>
      <p:sp>
        <p:nvSpPr>
          <p:cNvPr id="3" name="Content Placeholder 2"/>
          <p:cNvSpPr>
            <a:spLocks noGrp="1"/>
          </p:cNvSpPr>
          <p:nvPr>
            <p:ph idx="1"/>
          </p:nvPr>
        </p:nvSpPr>
        <p:spPr>
          <a:xfrm>
            <a:off x="685801" y="1975812"/>
            <a:ext cx="10131425" cy="3649133"/>
          </a:xfrm>
        </p:spPr>
        <p:txBody>
          <a:bodyPr>
            <a:noAutofit/>
          </a:bodyPr>
          <a:lstStyle/>
          <a:p>
            <a:r>
              <a:rPr lang="en-US" sz="5000" dirty="0" smtClean="0"/>
              <a:t>Certification of any kind</a:t>
            </a:r>
            <a:r>
              <a:rPr lang="en-US" sz="5000" dirty="0"/>
              <a:t> </a:t>
            </a:r>
            <a:r>
              <a:rPr lang="en-US" sz="5000" dirty="0" smtClean="0"/>
              <a:t>from an issuer that consumers trust</a:t>
            </a:r>
          </a:p>
          <a:p>
            <a:r>
              <a:rPr lang="en-US" sz="5000" dirty="0" smtClean="0"/>
              <a:t>Safe to use for confidential info</a:t>
            </a:r>
            <a:br>
              <a:rPr lang="en-US" sz="5000" dirty="0" smtClean="0"/>
            </a:br>
            <a:r>
              <a:rPr lang="en-US" sz="5000" dirty="0" smtClean="0"/>
              <a:t>(e.g. medical records)</a:t>
            </a:r>
          </a:p>
        </p:txBody>
      </p:sp>
    </p:spTree>
    <p:extLst>
      <p:ext uri="{BB962C8B-B14F-4D97-AF65-F5344CB8AC3E}">
        <p14:creationId xmlns:p14="http://schemas.microsoft.com/office/powerpoint/2010/main" val="859995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827" y="331305"/>
            <a:ext cx="10131425" cy="1456267"/>
          </a:xfrm>
        </p:spPr>
        <p:txBody>
          <a:bodyPr>
            <a:normAutofit/>
          </a:bodyPr>
          <a:lstStyle/>
          <a:p>
            <a:endParaRPr lang="en-US" sz="6000" b="1" dirty="0"/>
          </a:p>
        </p:txBody>
      </p:sp>
      <p:sp>
        <p:nvSpPr>
          <p:cNvPr id="3" name="Content Placeholder 2"/>
          <p:cNvSpPr>
            <a:spLocks noGrp="1"/>
          </p:cNvSpPr>
          <p:nvPr>
            <p:ph idx="1"/>
          </p:nvPr>
        </p:nvSpPr>
        <p:spPr>
          <a:xfrm>
            <a:off x="844826" y="1602041"/>
            <a:ext cx="10131425" cy="3649133"/>
          </a:xfrm>
        </p:spPr>
        <p:txBody>
          <a:bodyPr>
            <a:noAutofit/>
          </a:bodyPr>
          <a:lstStyle/>
          <a:p>
            <a:pPr marL="0" indent="0" algn="ctr">
              <a:buNone/>
            </a:pPr>
            <a:r>
              <a:rPr lang="en-US" sz="8000" b="1" dirty="0" smtClean="0"/>
              <a:t>THANK YOU!</a:t>
            </a:r>
            <a:endParaRPr lang="en-US" sz="8000" dirty="0" smtClean="0"/>
          </a:p>
        </p:txBody>
      </p:sp>
    </p:spTree>
    <p:extLst>
      <p:ext uri="{BB962C8B-B14F-4D97-AF65-F5344CB8AC3E}">
        <p14:creationId xmlns:p14="http://schemas.microsoft.com/office/powerpoint/2010/main" val="34529679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664</TotalTime>
  <Words>757</Words>
  <Application>Microsoft Office PowerPoint</Application>
  <PresentationFormat>Widescreen</PresentationFormat>
  <Paragraphs>66</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Celestial</vt:lpstr>
      <vt:lpstr>Blockchain certification</vt:lpstr>
      <vt:lpstr>CURRENTLY…</vt:lpstr>
      <vt:lpstr>SOLUTION</vt:lpstr>
      <vt:lpstr>Implementation</vt:lpstr>
      <vt:lpstr>Implementation</vt:lpstr>
      <vt:lpstr>Implementation</vt:lpstr>
      <vt:lpstr>Future improvements</vt:lpstr>
      <vt:lpstr>Other applications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Digital verification</dc:title>
  <dc:creator>abstruse.amaranth@hotmail.com</dc:creator>
  <cp:lastModifiedBy>abstruse.amaranth@hotmail.com</cp:lastModifiedBy>
  <cp:revision>44</cp:revision>
  <dcterms:created xsi:type="dcterms:W3CDTF">2018-07-15T04:08:12Z</dcterms:created>
  <dcterms:modified xsi:type="dcterms:W3CDTF">2018-07-15T19:11:44Z</dcterms:modified>
</cp:coreProperties>
</file>