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0" r:id="rId3"/>
    <p:sldId id="259" r:id="rId4"/>
    <p:sldId id="261" r:id="rId5"/>
    <p:sldId id="263" r:id="rId6"/>
    <p:sldId id="267" r:id="rId7"/>
    <p:sldId id="264" r:id="rId8"/>
    <p:sldId id="268" r:id="rId9"/>
    <p:sldId id="262"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59162" autoAdjust="0"/>
  </p:normalViewPr>
  <p:slideViewPr>
    <p:cSldViewPr snapToGrid="0">
      <p:cViewPr varScale="1">
        <p:scale>
          <a:sx n="40" d="100"/>
          <a:sy n="40" d="100"/>
        </p:scale>
        <p:origin x="2016"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introduction&gt;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 so we 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verification of any kind.</a:t>
            </a:r>
          </a:p>
          <a:p>
            <a:endParaRPr lang="en-US" baseline="0" dirty="0" smtClean="0"/>
          </a:p>
          <a:p>
            <a:r>
              <a:rPr lang="en-US" baseline="0" dirty="0" smtClean="0"/>
              <a:t>And most importantly, it’s safe to use with confidential information.  So our solution is compatible with tracking things as sensitive as medical records as well.</a:t>
            </a:r>
          </a:p>
        </p:txBody>
      </p:sp>
      <p:sp>
        <p:nvSpPr>
          <p:cNvPr id="4" name="Slide Number Placeholder 3"/>
          <p:cNvSpPr>
            <a:spLocks noGrp="1"/>
          </p:cNvSpPr>
          <p:nvPr>
            <p:ph type="sldNum" sz="quarter" idx="10"/>
          </p:nvPr>
        </p:nvSpPr>
        <p:spPr/>
        <p:txBody>
          <a:bodyPr/>
          <a:lstStyle/>
          <a:p>
            <a:fld id="{EF034704-03E9-4A76-ACD6-2132D503C18D}" type="slidenum">
              <a:rPr lang="en-US" smtClean="0"/>
              <a:t>10</a:t>
            </a:fld>
            <a:endParaRPr lang="en-US"/>
          </a:p>
        </p:txBody>
      </p:sp>
    </p:spTree>
    <p:extLst>
      <p:ext uri="{BB962C8B-B14F-4D97-AF65-F5344CB8AC3E}">
        <p14:creationId xmlns:p14="http://schemas.microsoft.com/office/powerpoint/2010/main" val="23251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11</a:t>
            </a:fld>
            <a:endParaRPr lang="en-US"/>
          </a:p>
        </p:txBody>
      </p:sp>
    </p:spTree>
    <p:extLst>
      <p:ext uri="{BB962C8B-B14F-4D97-AF65-F5344CB8AC3E}">
        <p14:creationId xmlns:p14="http://schemas.microsoft.com/office/powerpoint/2010/main" val="413147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Right now, it can be painful </a:t>
            </a:r>
            <a:r>
              <a:rPr lang="en-US" dirty="0" smtClean="0"/>
              <a:t>applying to university</a:t>
            </a:r>
            <a:r>
              <a:rPr lang="en-US" baseline="0" dirty="0" smtClean="0"/>
              <a:t> or college.</a:t>
            </a:r>
          </a:p>
          <a:p>
            <a:endParaRPr lang="en-US" baseline="0" dirty="0" smtClean="0"/>
          </a:p>
          <a:p>
            <a:r>
              <a:rPr lang="en-US" baseline="0" dirty="0" smtClean="0"/>
              <a:t>It can take days or up to weeks to request, receive and submit transcripts to schools of our choice.  As students, we had to pay $10 to get a physical copy of our transcript, scan it, and then send the scanned image to BCIT.  </a:t>
            </a:r>
          </a:p>
          <a:p>
            <a:endParaRPr lang="en-US" baseline="0" dirty="0" smtClean="0"/>
          </a:p>
          <a:p>
            <a:r>
              <a:rPr lang="en-US" baseline="0" dirty="0" smtClean="0"/>
              <a:t>Going from digital to physical and back to digital makes no sense.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to attacks because of the size of their P2P network.</a:t>
            </a:r>
          </a:p>
          <a:p>
            <a:endParaRPr lang="en-US" baseline="0" dirty="0" smtClean="0"/>
          </a:p>
          <a:p>
            <a:r>
              <a:rPr lang="en-US" baseline="0" dirty="0" smtClean="0"/>
              <a:t>We store hashes on the </a:t>
            </a:r>
            <a:r>
              <a:rPr lang="en-US" baseline="0" dirty="0" err="1" smtClean="0"/>
              <a:t>blockchain</a:t>
            </a:r>
            <a:r>
              <a:rPr lang="en-US" baseline="0" dirty="0" smtClean="0"/>
              <a:t> after the school signs the transaction.</a:t>
            </a:r>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felt that student information was too sensitive to store 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important to note that our </a:t>
            </a:r>
            <a:r>
              <a:rPr lang="en-US" b="1" baseline="0" dirty="0" smtClean="0"/>
              <a:t>primary goal </a:t>
            </a:r>
            <a:r>
              <a:rPr lang="en-US" baseline="0" dirty="0" smtClean="0"/>
              <a:t>is improving efficiency 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itself.</a:t>
            </a:r>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229640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take a closer look at the nuts and bolts.  </a:t>
            </a:r>
          </a:p>
          <a:p>
            <a:endParaRPr lang="en-US" baseline="0" dirty="0" smtClean="0"/>
          </a:p>
          <a:p>
            <a:r>
              <a:rPr lang="en-US" baseline="0" dirty="0" smtClean="0"/>
              <a:t>We take information from the student database as inputs to generate a hash that is verified by the school.  The school burns a small amount of money from their public address in </a:t>
            </a:r>
            <a:r>
              <a:rPr lang="en-US" b="1" baseline="0" dirty="0" smtClean="0"/>
              <a:t>provably </a:t>
            </a:r>
            <a:r>
              <a:rPr lang="en-US" b="1" baseline="0" dirty="0" err="1" smtClean="0"/>
              <a:t>unspendable</a:t>
            </a:r>
            <a:r>
              <a:rPr lang="en-US" b="1" baseline="0" dirty="0" smtClean="0"/>
              <a:t> commitments </a:t>
            </a:r>
            <a:r>
              <a:rPr lang="en-US" b="0" baseline="0" dirty="0" smtClean="0"/>
              <a:t>to store hashes</a:t>
            </a:r>
            <a:r>
              <a:rPr lang="en-US" baseline="0" dirty="0" smtClean="0"/>
              <a:t> in the OP_RETURN field on a </a:t>
            </a:r>
            <a:r>
              <a:rPr lang="en-US" baseline="0" dirty="0" err="1" smtClean="0"/>
              <a:t>blockchain</a:t>
            </a:r>
            <a:r>
              <a:rPr lang="en-US" baseline="0" dirty="0" smtClean="0"/>
              <a:t>.</a:t>
            </a:r>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3141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2018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by committing the hash of a </a:t>
            </a:r>
            <a:r>
              <a:rPr lang="en-US" baseline="0" dirty="0" err="1" smtClean="0"/>
              <a:t>Merkle</a:t>
            </a:r>
            <a:r>
              <a:rPr lang="en-US" baseline="0" dirty="0" smtClean="0"/>
              <a:t> root.  This way, we can logically store large batches of information, like transcripts from all computer science students from the same graduating year.</a:t>
            </a:r>
          </a:p>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204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err="1" smtClean="0"/>
              <a:t>Blockchain</a:t>
            </a:r>
            <a:r>
              <a:rPr lang="en-US" sz="7000" b="1" dirty="0" smtClean="0"/>
              <a:t> certification</a:t>
            </a:r>
            <a:endParaRPr lang="en-US" sz="7000" b="1" dirty="0"/>
          </a:p>
        </p:txBody>
      </p:sp>
      <p:sp>
        <p:nvSpPr>
          <p:cNvPr id="3" name="Subtitle 2"/>
          <p:cNvSpPr>
            <a:spLocks noGrp="1"/>
          </p:cNvSpPr>
          <p:nvPr>
            <p:ph type="subTitle" idx="1"/>
          </p:nvPr>
        </p:nvSpPr>
        <p:spPr>
          <a:xfrm>
            <a:off x="2650834" y="4385731"/>
            <a:ext cx="9023929" cy="1405467"/>
          </a:xfrm>
        </p:spPr>
        <p:txBody>
          <a:bodyPr>
            <a:normAutofit/>
          </a:bodyPr>
          <a:lstStyle/>
          <a:p>
            <a:r>
              <a:rPr lang="en-US" sz="4000" dirty="0" smtClean="0"/>
              <a:t>Team: NKB</a:t>
            </a:r>
          </a:p>
        </p:txBody>
      </p:sp>
    </p:spTree>
    <p:extLst>
      <p:ext uri="{BB962C8B-B14F-4D97-AF65-F5344CB8AC3E}">
        <p14:creationId xmlns:p14="http://schemas.microsoft.com/office/powerpoint/2010/main" val="398966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Other applications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Certification of any kind</a:t>
            </a:r>
            <a:r>
              <a:rPr lang="en-US" sz="5000" dirty="0"/>
              <a:t> </a:t>
            </a:r>
            <a:r>
              <a:rPr lang="en-US" sz="5000" dirty="0" smtClean="0"/>
              <a:t>from an issuer that consumers trust</a:t>
            </a:r>
          </a:p>
          <a:p>
            <a:r>
              <a:rPr lang="en-US" sz="5000" dirty="0" smtClean="0"/>
              <a:t>Safe to use for confidential info</a:t>
            </a:r>
            <a:br>
              <a:rPr lang="en-US" sz="5000" dirty="0" smtClean="0"/>
            </a:br>
            <a:r>
              <a:rPr lang="en-US" sz="5000" dirty="0" smtClean="0"/>
              <a:t>(e.g. medical records)</a:t>
            </a:r>
          </a:p>
        </p:txBody>
      </p:sp>
    </p:spTree>
    <p:extLst>
      <p:ext uri="{BB962C8B-B14F-4D97-AF65-F5344CB8AC3E}">
        <p14:creationId xmlns:p14="http://schemas.microsoft.com/office/powerpoint/2010/main" val="8599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CURRENTLY…</a:t>
            </a:r>
            <a:endParaRPr lang="en-US" sz="6000" b="1" dirty="0"/>
          </a:p>
        </p:txBody>
      </p:sp>
      <p:sp>
        <p:nvSpPr>
          <p:cNvPr id="3" name="Content Placeholder 2"/>
          <p:cNvSpPr>
            <a:spLocks noGrp="1"/>
          </p:cNvSpPr>
          <p:nvPr>
            <p:ph idx="1"/>
          </p:nvPr>
        </p:nvSpPr>
        <p:spPr>
          <a:xfrm>
            <a:off x="685801" y="1583926"/>
            <a:ext cx="10131425" cy="3649133"/>
          </a:xfrm>
        </p:spPr>
        <p:txBody>
          <a:bodyPr>
            <a:noAutofit/>
          </a:bodyPr>
          <a:lstStyle/>
          <a:p>
            <a:pPr marL="0" indent="0">
              <a:buNone/>
            </a:pPr>
            <a:r>
              <a:rPr lang="en-US" sz="5000" dirty="0" smtClean="0"/>
              <a:t>Verification is:</a:t>
            </a:r>
            <a:endParaRPr lang="en-US" sz="5000" dirty="0"/>
          </a:p>
          <a:p>
            <a:r>
              <a:rPr lang="en-US" sz="5000" dirty="0" smtClean="0"/>
              <a:t>Slow (1 – 2 weeks)</a:t>
            </a:r>
          </a:p>
          <a:p>
            <a:r>
              <a:rPr lang="en-US" sz="5000" dirty="0" smtClean="0"/>
              <a:t>$10</a:t>
            </a:r>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a:t>
            </a:r>
            <a:r>
              <a:rPr lang="en-US" sz="5000" dirty="0" smtClean="0"/>
              <a:t> credentials from issuers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025876"/>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Store hashes on </a:t>
            </a:r>
            <a:r>
              <a:rPr lang="en-US" sz="5000" dirty="0" err="1" smtClean="0"/>
              <a:t>blockchain</a:t>
            </a:r>
            <a:r>
              <a:rPr lang="en-US" sz="5000" dirty="0" smtClean="0"/>
              <a:t> in transaction signed by issuer</a:t>
            </a:r>
          </a:p>
        </p:txBody>
      </p:sp>
    </p:spTree>
    <p:extLst>
      <p:ext uri="{BB962C8B-B14F-4D97-AF65-F5344CB8AC3E}">
        <p14:creationId xmlns:p14="http://schemas.microsoft.com/office/powerpoint/2010/main" val="5160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2" y="1975812"/>
            <a:ext cx="6735416" cy="3649133"/>
          </a:xfrm>
        </p:spPr>
        <p:txBody>
          <a:bodyPr>
            <a:noAutofit/>
          </a:bodyPr>
          <a:lstStyle/>
          <a:p>
            <a:r>
              <a:rPr lang="en-US" sz="5000" dirty="0" err="1" smtClean="0"/>
              <a:t>Centralised</a:t>
            </a:r>
            <a:r>
              <a:rPr lang="en-US" sz="5000" dirty="0" smtClean="0"/>
              <a:t> database to protect confidential info</a:t>
            </a:r>
          </a:p>
          <a:p>
            <a:r>
              <a:rPr lang="en-US" sz="5000" dirty="0" smtClean="0"/>
              <a:t>Still reliant on database security</a:t>
            </a:r>
          </a:p>
        </p:txBody>
      </p:sp>
      <p:pic>
        <p:nvPicPr>
          <p:cNvPr id="1026" name="Picture 2" descr="Database symbol by eternalty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534" y="1715555"/>
            <a:ext cx="2819647" cy="390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A closer look…</a:t>
            </a:r>
            <a:endParaRPr lang="en-US" sz="6000" b="1" dirty="0"/>
          </a:p>
        </p:txBody>
      </p:sp>
      <p:sp>
        <p:nvSpPr>
          <p:cNvPr id="3" name="Content Placeholder 2"/>
          <p:cNvSpPr>
            <a:spLocks noGrp="1"/>
          </p:cNvSpPr>
          <p:nvPr>
            <p:ph idx="1"/>
          </p:nvPr>
        </p:nvSpPr>
        <p:spPr>
          <a:xfrm>
            <a:off x="584200" y="1389252"/>
            <a:ext cx="10131425" cy="2150760"/>
          </a:xfrm>
        </p:spPr>
        <p:txBody>
          <a:bodyPr>
            <a:noAutofit/>
          </a:bodyPr>
          <a:lstStyle/>
          <a:p>
            <a:pPr marL="0" indent="0">
              <a:buNone/>
            </a:pPr>
            <a:r>
              <a:rPr lang="en-US" sz="5000" dirty="0" err="1" smtClean="0"/>
              <a:t>Centralised</a:t>
            </a:r>
            <a:r>
              <a:rPr lang="en-US" sz="5000" dirty="0" smtClean="0"/>
              <a:t> Database</a:t>
            </a:r>
          </a:p>
        </p:txBody>
      </p:sp>
      <p:pic>
        <p:nvPicPr>
          <p:cNvPr id="5" name="Picture 4"/>
          <p:cNvPicPr>
            <a:picLocks noChangeAspect="1"/>
          </p:cNvPicPr>
          <p:nvPr/>
        </p:nvPicPr>
        <p:blipFill>
          <a:blip r:embed="rId3"/>
          <a:stretch>
            <a:fillRect/>
          </a:stretch>
        </p:blipFill>
        <p:spPr>
          <a:xfrm>
            <a:off x="685801" y="2863397"/>
            <a:ext cx="10925175" cy="1885950"/>
          </a:xfrm>
          <a:prstGeom prst="rect">
            <a:avLst/>
          </a:prstGeom>
        </p:spPr>
      </p:pic>
    </p:spTree>
    <p:extLst>
      <p:ext uri="{BB962C8B-B14F-4D97-AF65-F5344CB8AC3E}">
        <p14:creationId xmlns:p14="http://schemas.microsoft.com/office/powerpoint/2010/main" val="345680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8441773" cy="3649133"/>
          </a:xfrm>
        </p:spPr>
        <p:txBody>
          <a:bodyPr>
            <a:noAutofit/>
          </a:bodyPr>
          <a:lstStyle/>
          <a:p>
            <a:pPr marL="0" indent="0">
              <a:buNone/>
            </a:pPr>
            <a:r>
              <a:rPr lang="en-US" sz="5000" dirty="0"/>
              <a:t>V</a:t>
            </a:r>
            <a:r>
              <a:rPr lang="en-US" sz="5000" dirty="0" smtClean="0"/>
              <a:t>erification key</a:t>
            </a:r>
            <a:br>
              <a:rPr lang="en-US" sz="5000" dirty="0" smtClean="0"/>
            </a:br>
            <a:r>
              <a:rPr lang="en-US" sz="5000" dirty="0" smtClean="0"/>
              <a:t>(a) pulls relevant transcript info</a:t>
            </a:r>
            <a:br>
              <a:rPr lang="en-US" sz="5000" dirty="0" smtClean="0"/>
            </a:br>
            <a:r>
              <a:rPr lang="en-US" sz="5000" dirty="0" smtClean="0"/>
              <a:t>(b) calculates hash and verifies it against </a:t>
            </a:r>
            <a:r>
              <a:rPr lang="en-US" sz="5000" dirty="0" err="1" smtClean="0"/>
              <a:t>blockchain</a:t>
            </a:r>
            <a:r>
              <a:rPr lang="en-US" sz="5000" dirty="0" smtClean="0"/>
              <a:t> hash commitment</a:t>
            </a:r>
          </a:p>
        </p:txBody>
      </p:sp>
      <p:pic>
        <p:nvPicPr>
          <p:cNvPr id="2050" name="Picture 2" descr="Lovely Report Card Clipart P A C Year End Lord Tweedsmuir PAC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574" y="2405494"/>
            <a:ext cx="2286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8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to use it</a:t>
            </a:r>
            <a:endParaRPr lang="en-US" sz="6000" b="1" dirty="0"/>
          </a:p>
        </p:txBody>
      </p:sp>
      <p:sp>
        <p:nvSpPr>
          <p:cNvPr id="3" name="Content Placeholder 2"/>
          <p:cNvSpPr>
            <a:spLocks noGrp="1"/>
          </p:cNvSpPr>
          <p:nvPr>
            <p:ph idx="1"/>
          </p:nvPr>
        </p:nvSpPr>
        <p:spPr>
          <a:xfrm>
            <a:off x="484774" y="2685674"/>
            <a:ext cx="6918157" cy="3649133"/>
          </a:xfrm>
        </p:spPr>
        <p:txBody>
          <a:bodyPr>
            <a:noAutofit/>
          </a:bodyPr>
          <a:lstStyle/>
          <a:p>
            <a:pPr marL="514350" indent="-514350">
              <a:buFont typeface="+mj-lt"/>
              <a:buAutoNum type="arabicPeriod"/>
            </a:pPr>
            <a:r>
              <a:rPr lang="en-US" sz="5000" dirty="0" smtClean="0"/>
              <a:t>Submit key alone</a:t>
            </a:r>
            <a:endParaRPr lang="en-US" sz="5000" dirty="0"/>
          </a:p>
          <a:p>
            <a:pPr marL="514350" indent="-514350">
              <a:buFont typeface="+mj-lt"/>
              <a:buAutoNum type="arabicPeriod"/>
            </a:pPr>
            <a:r>
              <a:rPr lang="en-US" sz="5000" dirty="0"/>
              <a:t>Send / print PDF file of transcript with </a:t>
            </a:r>
            <a:r>
              <a:rPr lang="en-US" sz="5000" dirty="0" smtClean="0"/>
              <a:t>key</a:t>
            </a:r>
            <a:endParaRPr lang="en-US" sz="5000" dirty="0"/>
          </a:p>
          <a:p>
            <a:endParaRPr lang="en-US" sz="5000" dirty="0"/>
          </a:p>
          <a:p>
            <a:endParaRPr lang="en-US" sz="5000" dirty="0" smtClean="0"/>
          </a:p>
        </p:txBody>
      </p:sp>
      <p:pic>
        <p:nvPicPr>
          <p:cNvPr id="12" name="Picture 11"/>
          <p:cNvPicPr>
            <a:picLocks noChangeAspect="1"/>
          </p:cNvPicPr>
          <p:nvPr/>
        </p:nvPicPr>
        <p:blipFill>
          <a:blip r:embed="rId3"/>
          <a:stretch>
            <a:fillRect/>
          </a:stretch>
        </p:blipFill>
        <p:spPr>
          <a:xfrm>
            <a:off x="7402931" y="1926119"/>
            <a:ext cx="3714750" cy="3838575"/>
          </a:xfrm>
          <a:prstGeom prst="rect">
            <a:avLst/>
          </a:prstGeom>
        </p:spPr>
      </p:pic>
    </p:spTree>
    <p:extLst>
      <p:ext uri="{BB962C8B-B14F-4D97-AF65-F5344CB8AC3E}">
        <p14:creationId xmlns:p14="http://schemas.microsoft.com/office/powerpoint/2010/main" val="38695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723</TotalTime>
  <Words>722</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Blockchain certification</vt:lpstr>
      <vt:lpstr>CURRENTLY…</vt:lpstr>
      <vt:lpstr>SOLUTION</vt:lpstr>
      <vt:lpstr>Implementation</vt:lpstr>
      <vt:lpstr>Implementation</vt:lpstr>
      <vt:lpstr>A closer look…</vt:lpstr>
      <vt:lpstr>Implementation</vt:lpstr>
      <vt:lpstr>How to use it</vt:lpstr>
      <vt:lpstr>Future improvements</vt:lpstr>
      <vt:lpstr>Other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59</cp:revision>
  <dcterms:created xsi:type="dcterms:W3CDTF">2018-07-15T04:08:12Z</dcterms:created>
  <dcterms:modified xsi:type="dcterms:W3CDTF">2018-07-15T21:06:54Z</dcterms:modified>
</cp:coreProperties>
</file>