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0" r:id="rId3"/>
    <p:sldId id="259" r:id="rId4"/>
    <p:sldId id="261" r:id="rId5"/>
    <p:sldId id="267" r:id="rId6"/>
    <p:sldId id="268" r:id="rId7"/>
    <p:sldId id="264" r:id="rId8"/>
    <p:sldId id="269"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59162" autoAdjust="0"/>
  </p:normalViewPr>
  <p:slideViewPr>
    <p:cSldViewPr snapToGrid="0">
      <p:cViewPr varScale="1">
        <p:scale>
          <a:sx n="40" d="100"/>
          <a:sy n="40" d="100"/>
        </p:scale>
        <p:origin x="2016" y="4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a:t>
            </a:r>
            <a:r>
              <a:rPr lang="en-US" sz="1200" kern="1200" baseline="0" dirty="0" smtClean="0">
                <a:solidFill>
                  <a:schemeClr val="tx1"/>
                </a:solidFill>
                <a:effectLst/>
                <a:latin typeface="+mn-lt"/>
                <a:ea typeface="+mn-ea"/>
                <a:cs typeface="+mn-cs"/>
              </a:rPr>
              <a:t>&gt;</a:t>
            </a: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10</a:t>
            </a:fld>
            <a:endParaRPr lang="en-US"/>
          </a:p>
        </p:txBody>
      </p:sp>
    </p:spTree>
    <p:extLst>
      <p:ext uri="{BB962C8B-B14F-4D97-AF65-F5344CB8AC3E}">
        <p14:creationId xmlns:p14="http://schemas.microsoft.com/office/powerpoint/2010/main" val="413147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 so we 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 </a:t>
            </a:r>
            <a:endParaRPr lang="en-US" baseline="0" dirty="0" smtClean="0"/>
          </a:p>
          <a:p>
            <a:endParaRPr lang="en-US" baseline="0" dirty="0" smtClean="0"/>
          </a:p>
          <a:p>
            <a:r>
              <a:rPr lang="en-US" baseline="0" dirty="0" smtClean="0"/>
              <a:t>Right </a:t>
            </a:r>
            <a:r>
              <a:rPr lang="en-US" baseline="0" dirty="0" smtClean="0"/>
              <a:t>now, it can be painful </a:t>
            </a:r>
            <a:r>
              <a:rPr lang="en-US" dirty="0" smtClean="0"/>
              <a:t>applying to university</a:t>
            </a:r>
            <a:r>
              <a:rPr lang="en-US" baseline="0" dirty="0" smtClean="0"/>
              <a:t> or college.</a:t>
            </a:r>
          </a:p>
          <a:p>
            <a:endParaRPr lang="en-US" baseline="0" dirty="0" smtClean="0"/>
          </a:p>
          <a:p>
            <a:r>
              <a:rPr lang="en-US" baseline="0" dirty="0" smtClean="0"/>
              <a:t>It can take days or up to weeks to request, receive and submit transcripts to schools of our choice.  As students, we had to pay $10 to get a physical copy of our transcript, scan it, and then send the scanned image to BCIT.  </a:t>
            </a:r>
          </a:p>
          <a:p>
            <a:endParaRPr lang="en-US" baseline="0" dirty="0" smtClean="0"/>
          </a:p>
          <a:p>
            <a:r>
              <a:rPr lang="en-US" baseline="0" dirty="0" smtClean="0"/>
              <a:t>Going from digital to physical and back to digital makes no sense.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to attacks because of the size of their P2P network.</a:t>
            </a:r>
          </a:p>
          <a:p>
            <a:endParaRPr lang="en-US" baseline="0" dirty="0" smtClean="0"/>
          </a:p>
          <a:p>
            <a:r>
              <a:rPr lang="en-US" baseline="0" dirty="0" smtClean="0"/>
              <a:t>We store hashes on the </a:t>
            </a:r>
            <a:r>
              <a:rPr lang="en-US" baseline="0" dirty="0" err="1" smtClean="0"/>
              <a:t>blockchain</a:t>
            </a:r>
            <a:r>
              <a:rPr lang="en-US" baseline="0" dirty="0" smtClean="0"/>
              <a:t> after the school signs the transaction.</a:t>
            </a:r>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Blockchain</a:t>
            </a:r>
            <a:r>
              <a:rPr lang="en-US" sz="1200" dirty="0" smtClean="0"/>
              <a:t> only secures hash of student info</a:t>
            </a:r>
          </a:p>
          <a:p>
            <a:r>
              <a:rPr lang="en-US" sz="1200" dirty="0" err="1" smtClean="0"/>
              <a:t>Centralised</a:t>
            </a:r>
            <a:r>
              <a:rPr lang="en-US" sz="1200" dirty="0" smtClean="0"/>
              <a:t> database to protect private info</a:t>
            </a:r>
          </a:p>
          <a:p>
            <a:r>
              <a:rPr lang="en-US" sz="1200" dirty="0" smtClean="0"/>
              <a:t>Still reliant on database security</a:t>
            </a:r>
          </a:p>
          <a:p>
            <a:endParaRPr lang="en-US" baseline="0" dirty="0" smtClean="0"/>
          </a:p>
          <a:p>
            <a:r>
              <a:rPr lang="en-US" baseline="0" dirty="0" smtClean="0"/>
              <a:t>We felt that student information was too sensitive to store 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important to note that our </a:t>
            </a:r>
            <a:r>
              <a:rPr lang="en-US" b="1" baseline="0" dirty="0" smtClean="0"/>
              <a:t>primary goal </a:t>
            </a:r>
            <a:r>
              <a:rPr lang="en-US" baseline="0" dirty="0" smtClean="0"/>
              <a:t>is improving efficiency 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itself.</a:t>
            </a:r>
          </a:p>
          <a:p>
            <a:endParaRPr lang="en-US" baseline="0" dirty="0" smtClean="0"/>
          </a:p>
          <a:p>
            <a:endParaRPr lang="en-US" baseline="0" dirty="0" smtClean="0"/>
          </a:p>
          <a:p>
            <a:r>
              <a:rPr lang="en-US" baseline="0" dirty="0" smtClean="0"/>
              <a:t>Let’s </a:t>
            </a:r>
            <a:r>
              <a:rPr lang="en-US" baseline="0" dirty="0" smtClean="0"/>
              <a:t>take a closer look at the nuts and bolts.  </a:t>
            </a:r>
          </a:p>
          <a:p>
            <a:endParaRPr lang="en-US" baseline="0" dirty="0" smtClean="0"/>
          </a:p>
          <a:p>
            <a:r>
              <a:rPr lang="en-US" baseline="0" dirty="0" smtClean="0"/>
              <a:t>We take information from the student database as inputs to generate a hash that is verified by the school.  The school burns a small amount of money from their public address in </a:t>
            </a:r>
            <a:r>
              <a:rPr lang="en-US" b="1" baseline="0" dirty="0" smtClean="0"/>
              <a:t>provably </a:t>
            </a:r>
            <a:r>
              <a:rPr lang="en-US" b="1" baseline="0" dirty="0" err="1" smtClean="0"/>
              <a:t>unspendable</a:t>
            </a:r>
            <a:r>
              <a:rPr lang="en-US" b="1" baseline="0" dirty="0" smtClean="0"/>
              <a:t> commitments </a:t>
            </a:r>
            <a:r>
              <a:rPr lang="en-US" b="0" baseline="0" dirty="0" smtClean="0"/>
              <a:t>to store hashes</a:t>
            </a:r>
            <a:r>
              <a:rPr lang="en-US" baseline="0" dirty="0" smtClean="0"/>
              <a:t> in the OP_RETURN field on a </a:t>
            </a:r>
            <a:r>
              <a:rPr lang="en-US" baseline="0" dirty="0" err="1" smtClean="0"/>
              <a:t>blockchain</a:t>
            </a:r>
            <a:r>
              <a:rPr lang="en-US" baseline="0" dirty="0" smtClean="0"/>
              <a:t>.</a:t>
            </a:r>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31414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201888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408718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by committing the hash of a </a:t>
            </a:r>
            <a:r>
              <a:rPr lang="en-US" baseline="0" dirty="0" err="1" smtClean="0"/>
              <a:t>Merkle</a:t>
            </a:r>
            <a:r>
              <a:rPr lang="en-US" baseline="0" dirty="0" smtClean="0"/>
              <a:t> root.  This way, we can logically store large batches of information, like transcripts from all computer science students from the same graduating year.</a:t>
            </a:r>
          </a:p>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204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smtClean="0"/>
              <a:t>Transcript </a:t>
            </a:r>
            <a:r>
              <a:rPr lang="en-US" sz="7000" b="1" dirty="0" err="1" smtClean="0"/>
              <a:t>verifciation</a:t>
            </a:r>
            <a:endParaRPr lang="en-US" sz="7000" b="1" dirty="0"/>
          </a:p>
        </p:txBody>
      </p:sp>
      <p:sp>
        <p:nvSpPr>
          <p:cNvPr id="3" name="Subtitle 2"/>
          <p:cNvSpPr>
            <a:spLocks noGrp="1"/>
          </p:cNvSpPr>
          <p:nvPr>
            <p:ph type="subTitle" idx="1"/>
          </p:nvPr>
        </p:nvSpPr>
        <p:spPr>
          <a:xfrm>
            <a:off x="2650834" y="4385731"/>
            <a:ext cx="9023929" cy="1405467"/>
          </a:xfrm>
        </p:spPr>
        <p:txBody>
          <a:bodyPr>
            <a:normAutofit lnSpcReduction="10000"/>
          </a:bodyPr>
          <a:lstStyle/>
          <a:p>
            <a:r>
              <a:rPr lang="en-US" sz="4000" dirty="0" err="1" smtClean="0"/>
              <a:t>Blockchain</a:t>
            </a:r>
            <a:r>
              <a:rPr lang="en-US" sz="4000" dirty="0" smtClean="0"/>
              <a:t> ----</a:t>
            </a:r>
          </a:p>
          <a:p>
            <a:r>
              <a:rPr lang="en-US" sz="4000" dirty="0" smtClean="0"/>
              <a:t>Team</a:t>
            </a:r>
            <a:r>
              <a:rPr lang="en-US" sz="4000" dirty="0" smtClean="0"/>
              <a:t>: NKB</a:t>
            </a:r>
          </a:p>
        </p:txBody>
      </p:sp>
    </p:spTree>
    <p:extLst>
      <p:ext uri="{BB962C8B-B14F-4D97-AF65-F5344CB8AC3E}">
        <p14:creationId xmlns:p14="http://schemas.microsoft.com/office/powerpoint/2010/main" val="398966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 problem</a:t>
            </a:r>
            <a:endParaRPr lang="en-US" sz="6000" b="1" dirty="0"/>
          </a:p>
        </p:txBody>
      </p:sp>
      <p:sp>
        <p:nvSpPr>
          <p:cNvPr id="3" name="Content Placeholder 2"/>
          <p:cNvSpPr>
            <a:spLocks noGrp="1"/>
          </p:cNvSpPr>
          <p:nvPr>
            <p:ph idx="1"/>
          </p:nvPr>
        </p:nvSpPr>
        <p:spPr>
          <a:xfrm>
            <a:off x="685801" y="1888726"/>
            <a:ext cx="10131425" cy="3649133"/>
          </a:xfrm>
        </p:spPr>
        <p:txBody>
          <a:bodyPr>
            <a:noAutofit/>
          </a:bodyPr>
          <a:lstStyle/>
          <a:p>
            <a:pPr marL="0" indent="0">
              <a:buNone/>
            </a:pPr>
            <a:r>
              <a:rPr lang="en-US" sz="5000" dirty="0" smtClean="0"/>
              <a:t>Verification is</a:t>
            </a:r>
            <a:r>
              <a:rPr lang="en-US" sz="5000" dirty="0" smtClean="0"/>
              <a:t>:</a:t>
            </a:r>
          </a:p>
          <a:p>
            <a:r>
              <a:rPr lang="en-US" sz="5000" dirty="0" smtClean="0"/>
              <a:t>Physical</a:t>
            </a:r>
          </a:p>
          <a:p>
            <a:r>
              <a:rPr lang="en-US" sz="5000" dirty="0" smtClean="0"/>
              <a:t>Slow </a:t>
            </a:r>
            <a:r>
              <a:rPr lang="en-US" sz="5000" dirty="0" smtClean="0"/>
              <a:t>(1 – 2 weeks)</a:t>
            </a:r>
          </a:p>
          <a:p>
            <a:r>
              <a:rPr lang="en-US" sz="5000" dirty="0" smtClean="0"/>
              <a:t>Costly</a:t>
            </a:r>
            <a:endParaRPr lang="en-US" sz="5000" dirty="0" smtClean="0"/>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Digitised</a:t>
            </a:r>
            <a:r>
              <a:rPr lang="en-US" sz="5000" dirty="0" smtClean="0"/>
              <a:t> transcripts from schools</a:t>
            </a:r>
            <a:endParaRPr lang="en-US" sz="5000" dirty="0" smtClean="0"/>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266507"/>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Store </a:t>
            </a:r>
            <a:r>
              <a:rPr lang="en-US" sz="5000" dirty="0" smtClean="0"/>
              <a:t>hashed student info </a:t>
            </a:r>
            <a:r>
              <a:rPr lang="en-US" sz="5000" dirty="0" smtClean="0"/>
              <a:t>on </a:t>
            </a:r>
            <a:r>
              <a:rPr lang="en-US" sz="5000" dirty="0" err="1" smtClean="0"/>
              <a:t>blockchain</a:t>
            </a:r>
            <a:r>
              <a:rPr lang="en-US" sz="5000" dirty="0" smtClean="0"/>
              <a:t> in transaction signed by </a:t>
            </a:r>
            <a:r>
              <a:rPr lang="en-US" sz="5000" dirty="0" smtClean="0"/>
              <a:t>school</a:t>
            </a:r>
            <a:endParaRPr lang="en-US" sz="5000" dirty="0" smtClean="0"/>
          </a:p>
        </p:txBody>
      </p:sp>
    </p:spTree>
    <p:extLst>
      <p:ext uri="{BB962C8B-B14F-4D97-AF65-F5344CB8AC3E}">
        <p14:creationId xmlns:p14="http://schemas.microsoft.com/office/powerpoint/2010/main" val="5160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(school)</a:t>
            </a:r>
            <a:endParaRPr lang="en-US" sz="6000" b="1" dirty="0"/>
          </a:p>
        </p:txBody>
      </p:sp>
      <p:sp>
        <p:nvSpPr>
          <p:cNvPr id="3" name="Content Placeholder 2"/>
          <p:cNvSpPr>
            <a:spLocks noGrp="1"/>
          </p:cNvSpPr>
          <p:nvPr>
            <p:ph idx="1"/>
          </p:nvPr>
        </p:nvSpPr>
        <p:spPr>
          <a:xfrm>
            <a:off x="584200" y="1389252"/>
            <a:ext cx="10131425" cy="2150760"/>
          </a:xfrm>
        </p:spPr>
        <p:txBody>
          <a:bodyPr>
            <a:noAutofit/>
          </a:bodyPr>
          <a:lstStyle/>
          <a:p>
            <a:pPr marL="0" indent="0">
              <a:buNone/>
            </a:pPr>
            <a:r>
              <a:rPr lang="en-US" sz="5000" dirty="0" err="1" smtClean="0"/>
              <a:t>Centralised</a:t>
            </a:r>
            <a:r>
              <a:rPr lang="en-US" sz="5000" dirty="0" smtClean="0"/>
              <a:t> Database</a:t>
            </a:r>
          </a:p>
        </p:txBody>
      </p:sp>
      <p:pic>
        <p:nvPicPr>
          <p:cNvPr id="5" name="Picture 4"/>
          <p:cNvPicPr>
            <a:picLocks noChangeAspect="1"/>
          </p:cNvPicPr>
          <p:nvPr/>
        </p:nvPicPr>
        <p:blipFill>
          <a:blip r:embed="rId3"/>
          <a:stretch>
            <a:fillRect/>
          </a:stretch>
        </p:blipFill>
        <p:spPr>
          <a:xfrm>
            <a:off x="685801" y="2863397"/>
            <a:ext cx="10925175" cy="1885950"/>
          </a:xfrm>
          <a:prstGeom prst="rect">
            <a:avLst/>
          </a:prstGeom>
        </p:spPr>
      </p:pic>
    </p:spTree>
    <p:extLst>
      <p:ext uri="{BB962C8B-B14F-4D97-AF65-F5344CB8AC3E}">
        <p14:creationId xmlns:p14="http://schemas.microsoft.com/office/powerpoint/2010/main" val="345680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a:t>
            </a:r>
            <a:r>
              <a:rPr lang="en-US" sz="6000" b="1" dirty="0" smtClean="0"/>
              <a:t>it works (student)</a:t>
            </a:r>
            <a:endParaRPr lang="en-US" sz="6000" b="1" dirty="0"/>
          </a:p>
        </p:txBody>
      </p:sp>
      <p:sp>
        <p:nvSpPr>
          <p:cNvPr id="3" name="Content Placeholder 2"/>
          <p:cNvSpPr>
            <a:spLocks noGrp="1"/>
          </p:cNvSpPr>
          <p:nvPr>
            <p:ph idx="1"/>
          </p:nvPr>
        </p:nvSpPr>
        <p:spPr>
          <a:xfrm>
            <a:off x="484774" y="2685674"/>
            <a:ext cx="6918157" cy="3649133"/>
          </a:xfrm>
        </p:spPr>
        <p:txBody>
          <a:bodyPr>
            <a:noAutofit/>
          </a:bodyPr>
          <a:lstStyle/>
          <a:p>
            <a:pPr marL="514350" indent="-514350">
              <a:buFont typeface="+mj-lt"/>
              <a:buAutoNum type="arabicPeriod"/>
            </a:pPr>
            <a:r>
              <a:rPr lang="en-US" sz="5000" dirty="0" smtClean="0"/>
              <a:t>Submit key alone</a:t>
            </a:r>
            <a:endParaRPr lang="en-US" sz="5000" dirty="0"/>
          </a:p>
          <a:p>
            <a:pPr marL="514350" indent="-514350">
              <a:buFont typeface="+mj-lt"/>
              <a:buAutoNum type="arabicPeriod"/>
            </a:pPr>
            <a:r>
              <a:rPr lang="en-US" sz="5000" dirty="0"/>
              <a:t>Send / print PDF file of transcript with </a:t>
            </a:r>
            <a:r>
              <a:rPr lang="en-US" sz="5000" dirty="0" smtClean="0"/>
              <a:t>key</a:t>
            </a:r>
            <a:endParaRPr lang="en-US" sz="5000" dirty="0"/>
          </a:p>
          <a:p>
            <a:endParaRPr lang="en-US" sz="5000" dirty="0"/>
          </a:p>
          <a:p>
            <a:endParaRPr lang="en-US" sz="5000" dirty="0" smtClean="0"/>
          </a:p>
        </p:txBody>
      </p:sp>
      <p:pic>
        <p:nvPicPr>
          <p:cNvPr id="12" name="Picture 11"/>
          <p:cNvPicPr>
            <a:picLocks noChangeAspect="1"/>
          </p:cNvPicPr>
          <p:nvPr/>
        </p:nvPicPr>
        <p:blipFill>
          <a:blip r:embed="rId3"/>
          <a:stretch>
            <a:fillRect/>
          </a:stretch>
        </p:blipFill>
        <p:spPr>
          <a:xfrm>
            <a:off x="7402931" y="1926119"/>
            <a:ext cx="3714750" cy="3838575"/>
          </a:xfrm>
          <a:prstGeom prst="rect">
            <a:avLst/>
          </a:prstGeom>
        </p:spPr>
      </p:pic>
    </p:spTree>
    <p:extLst>
      <p:ext uri="{BB962C8B-B14F-4D97-AF65-F5344CB8AC3E}">
        <p14:creationId xmlns:p14="http://schemas.microsoft.com/office/powerpoint/2010/main" val="386958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(recipient)</a:t>
            </a:r>
            <a:endParaRPr lang="en-US" sz="6000" b="1" dirty="0"/>
          </a:p>
        </p:txBody>
      </p:sp>
      <p:sp>
        <p:nvSpPr>
          <p:cNvPr id="3" name="Content Placeholder 2"/>
          <p:cNvSpPr>
            <a:spLocks noGrp="1"/>
          </p:cNvSpPr>
          <p:nvPr>
            <p:ph idx="1"/>
          </p:nvPr>
        </p:nvSpPr>
        <p:spPr>
          <a:xfrm>
            <a:off x="878307" y="1442857"/>
            <a:ext cx="6388767" cy="4749396"/>
          </a:xfrm>
        </p:spPr>
        <p:txBody>
          <a:bodyPr>
            <a:noAutofit/>
          </a:bodyPr>
          <a:lstStyle/>
          <a:p>
            <a:pPr marL="0" indent="0">
              <a:buNone/>
            </a:pPr>
            <a:r>
              <a:rPr lang="en-US" sz="5000" dirty="0"/>
              <a:t>V</a:t>
            </a:r>
            <a:r>
              <a:rPr lang="en-US" sz="5000" dirty="0" smtClean="0"/>
              <a:t>erification </a:t>
            </a:r>
            <a:r>
              <a:rPr lang="en-US" sz="5000" dirty="0" smtClean="0"/>
              <a:t>key</a:t>
            </a:r>
          </a:p>
          <a:p>
            <a:pPr marL="0" indent="0">
              <a:buNone/>
            </a:pPr>
            <a:r>
              <a:rPr lang="en-US" sz="5000" dirty="0"/>
              <a:t>1</a:t>
            </a:r>
            <a:r>
              <a:rPr lang="en-US" sz="5000" dirty="0" smtClean="0"/>
              <a:t>.</a:t>
            </a:r>
            <a:r>
              <a:rPr lang="en-US" sz="5000" dirty="0" smtClean="0"/>
              <a:t> Pulls relevant transcript info</a:t>
            </a:r>
            <a:endParaRPr lang="en-US" sz="5000" dirty="0" smtClean="0"/>
          </a:p>
        </p:txBody>
      </p:sp>
      <p:pic>
        <p:nvPicPr>
          <p:cNvPr id="8" name="Picture 7"/>
          <p:cNvPicPr>
            <a:picLocks noChangeAspect="1"/>
          </p:cNvPicPr>
          <p:nvPr/>
        </p:nvPicPr>
        <p:blipFill>
          <a:blip r:embed="rId3"/>
          <a:stretch>
            <a:fillRect/>
          </a:stretch>
        </p:blipFill>
        <p:spPr>
          <a:xfrm>
            <a:off x="6319506" y="2446490"/>
            <a:ext cx="4956917" cy="3120121"/>
          </a:xfrm>
          <a:prstGeom prst="rect">
            <a:avLst/>
          </a:prstGeom>
        </p:spPr>
      </p:pic>
    </p:spTree>
    <p:extLst>
      <p:ext uri="{BB962C8B-B14F-4D97-AF65-F5344CB8AC3E}">
        <p14:creationId xmlns:p14="http://schemas.microsoft.com/office/powerpoint/2010/main" val="52888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it works (recipient)</a:t>
            </a:r>
            <a:endParaRPr lang="en-US" sz="6000" b="1" dirty="0"/>
          </a:p>
        </p:txBody>
      </p:sp>
      <p:sp>
        <p:nvSpPr>
          <p:cNvPr id="3" name="Content Placeholder 2"/>
          <p:cNvSpPr>
            <a:spLocks noGrp="1"/>
          </p:cNvSpPr>
          <p:nvPr>
            <p:ph idx="1"/>
          </p:nvPr>
        </p:nvSpPr>
        <p:spPr>
          <a:xfrm>
            <a:off x="878307" y="2142513"/>
            <a:ext cx="5428998" cy="3649133"/>
          </a:xfrm>
        </p:spPr>
        <p:txBody>
          <a:bodyPr>
            <a:noAutofit/>
          </a:bodyPr>
          <a:lstStyle/>
          <a:p>
            <a:pPr marL="0" indent="0">
              <a:buNone/>
            </a:pPr>
            <a:r>
              <a:rPr lang="en-US" sz="5000" dirty="0"/>
              <a:t>V</a:t>
            </a:r>
            <a:r>
              <a:rPr lang="en-US" sz="5000" dirty="0" smtClean="0"/>
              <a:t>erification </a:t>
            </a:r>
            <a:r>
              <a:rPr lang="en-US" sz="5000" dirty="0" smtClean="0"/>
              <a:t>key</a:t>
            </a:r>
          </a:p>
          <a:p>
            <a:pPr marL="0" indent="0">
              <a:buNone/>
            </a:pPr>
            <a:r>
              <a:rPr lang="en-US" sz="5000" dirty="0" smtClean="0"/>
              <a:t>2.</a:t>
            </a:r>
            <a:r>
              <a:rPr lang="en-US" sz="5000" dirty="0" smtClean="0"/>
              <a:t> </a:t>
            </a:r>
            <a:r>
              <a:rPr lang="en-US" sz="5000" dirty="0" smtClean="0"/>
              <a:t>Recalculates hashed student info to verify info is correct</a:t>
            </a:r>
            <a:endParaRPr lang="en-US" sz="5000" dirty="0" smtClean="0"/>
          </a:p>
        </p:txBody>
      </p:sp>
      <p:pic>
        <p:nvPicPr>
          <p:cNvPr id="5" name="Picture 4"/>
          <p:cNvPicPr>
            <a:picLocks noChangeAspect="1"/>
          </p:cNvPicPr>
          <p:nvPr/>
        </p:nvPicPr>
        <p:blipFill>
          <a:blip r:embed="rId3"/>
          <a:stretch>
            <a:fillRect/>
          </a:stretch>
        </p:blipFill>
        <p:spPr>
          <a:xfrm>
            <a:off x="6467725" y="2269923"/>
            <a:ext cx="4964357" cy="3276099"/>
          </a:xfrm>
          <a:prstGeom prst="rect">
            <a:avLst/>
          </a:prstGeom>
        </p:spPr>
      </p:pic>
    </p:spTree>
    <p:extLst>
      <p:ext uri="{BB962C8B-B14F-4D97-AF65-F5344CB8AC3E}">
        <p14:creationId xmlns:p14="http://schemas.microsoft.com/office/powerpoint/2010/main" val="142292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769</TotalTime>
  <Words>765</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Transcript verifciation</vt:lpstr>
      <vt:lpstr>CURRENT problem</vt:lpstr>
      <vt:lpstr>SOLUTION</vt:lpstr>
      <vt:lpstr>Implementation</vt:lpstr>
      <vt:lpstr>How it works (school)</vt:lpstr>
      <vt:lpstr>How it works (student)</vt:lpstr>
      <vt:lpstr>How it works (recipient)</vt:lpstr>
      <vt:lpstr>How it works (recipient)</vt:lpstr>
      <vt:lpstr>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66</cp:revision>
  <dcterms:created xsi:type="dcterms:W3CDTF">2018-07-15T04:08:12Z</dcterms:created>
  <dcterms:modified xsi:type="dcterms:W3CDTF">2018-07-15T21:58:53Z</dcterms:modified>
</cp:coreProperties>
</file>