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44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0991084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Clr>
                <a:srgbClr val="FF066D"/>
              </a:buClr>
              <a:buSzPct val="100000"/>
              <a:buFont typeface="Roboto Condensed"/>
              <a:defRPr sz="4800" b="0">
                <a:solidFill>
                  <a:srgbClr val="FF066D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algn="ctr">
              <a:spcBef>
                <a:spcPts val="0"/>
              </a:spcBef>
              <a:buClr>
                <a:srgbClr val="FF066D"/>
              </a:buClr>
              <a:buSzPct val="100000"/>
              <a:buFont typeface="Roboto Condensed"/>
              <a:defRPr sz="4800" b="0">
                <a:solidFill>
                  <a:srgbClr val="FF066D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algn="ctr">
              <a:spcBef>
                <a:spcPts val="0"/>
              </a:spcBef>
              <a:buClr>
                <a:srgbClr val="FF066D"/>
              </a:buClr>
              <a:buSzPct val="100000"/>
              <a:buFont typeface="Roboto Condensed"/>
              <a:defRPr sz="4800" b="0">
                <a:solidFill>
                  <a:srgbClr val="FF066D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algn="ctr">
              <a:spcBef>
                <a:spcPts val="0"/>
              </a:spcBef>
              <a:buClr>
                <a:srgbClr val="FF066D"/>
              </a:buClr>
              <a:buSzPct val="100000"/>
              <a:buFont typeface="Roboto Condensed"/>
              <a:defRPr sz="4800" b="0">
                <a:solidFill>
                  <a:srgbClr val="FF066D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algn="ctr">
              <a:spcBef>
                <a:spcPts val="0"/>
              </a:spcBef>
              <a:buClr>
                <a:srgbClr val="FF066D"/>
              </a:buClr>
              <a:buSzPct val="100000"/>
              <a:buFont typeface="Roboto Condensed"/>
              <a:defRPr sz="4800" b="0">
                <a:solidFill>
                  <a:srgbClr val="FF066D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algn="ctr">
              <a:spcBef>
                <a:spcPts val="0"/>
              </a:spcBef>
              <a:buClr>
                <a:srgbClr val="FF066D"/>
              </a:buClr>
              <a:buSzPct val="100000"/>
              <a:buFont typeface="Roboto Condensed"/>
              <a:defRPr sz="4800" b="0">
                <a:solidFill>
                  <a:srgbClr val="FF066D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algn="ctr">
              <a:spcBef>
                <a:spcPts val="0"/>
              </a:spcBef>
              <a:buClr>
                <a:srgbClr val="FF066D"/>
              </a:buClr>
              <a:buSzPct val="100000"/>
              <a:buFont typeface="Roboto Condensed"/>
              <a:defRPr sz="4800" b="0">
                <a:solidFill>
                  <a:srgbClr val="FF066D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algn="ctr">
              <a:spcBef>
                <a:spcPts val="0"/>
              </a:spcBef>
              <a:buClr>
                <a:srgbClr val="FF066D"/>
              </a:buClr>
              <a:buSzPct val="100000"/>
              <a:buFont typeface="Roboto Condensed"/>
              <a:defRPr sz="4800" b="0">
                <a:solidFill>
                  <a:srgbClr val="FF066D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algn="ctr">
              <a:spcBef>
                <a:spcPts val="0"/>
              </a:spcBef>
              <a:buClr>
                <a:srgbClr val="FF066D"/>
              </a:buClr>
              <a:buSzPct val="100000"/>
              <a:buFont typeface="Roboto Condensed"/>
              <a:defRPr sz="4800" b="0">
                <a:solidFill>
                  <a:srgbClr val="FF066D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rgbClr val="666666"/>
              </a:buClr>
              <a:buNone/>
              <a:defRPr>
                <a:solidFill>
                  <a:srgbClr val="666666"/>
                </a:solidFill>
              </a:defRPr>
            </a:lvl1pPr>
            <a:lvl2pPr algn="ctr">
              <a:spcBef>
                <a:spcPts val="0"/>
              </a:spcBef>
              <a:buClr>
                <a:srgbClr val="666666"/>
              </a:buClr>
              <a:buSzPct val="100000"/>
              <a:buNone/>
              <a:defRPr sz="3000">
                <a:solidFill>
                  <a:srgbClr val="666666"/>
                </a:solidFill>
              </a:defRPr>
            </a:lvl2pPr>
            <a:lvl3pPr algn="ctr">
              <a:spcBef>
                <a:spcPts val="0"/>
              </a:spcBef>
              <a:buClr>
                <a:srgbClr val="666666"/>
              </a:buClr>
              <a:buSzPct val="100000"/>
              <a:buNone/>
              <a:defRPr sz="3000">
                <a:solidFill>
                  <a:srgbClr val="666666"/>
                </a:solidFill>
              </a:defRPr>
            </a:lvl3pPr>
            <a:lvl4pPr algn="ctr">
              <a:spcBef>
                <a:spcPts val="0"/>
              </a:spcBef>
              <a:buClr>
                <a:srgbClr val="666666"/>
              </a:buClr>
              <a:buSzPct val="100000"/>
              <a:buNone/>
              <a:defRPr sz="3000">
                <a:solidFill>
                  <a:srgbClr val="666666"/>
                </a:solidFill>
              </a:defRPr>
            </a:lvl4pPr>
            <a:lvl5pPr algn="ctr">
              <a:spcBef>
                <a:spcPts val="0"/>
              </a:spcBef>
              <a:buClr>
                <a:srgbClr val="666666"/>
              </a:buClr>
              <a:buSzPct val="100000"/>
              <a:buNone/>
              <a:defRPr sz="3000">
                <a:solidFill>
                  <a:srgbClr val="666666"/>
                </a:solidFill>
              </a:defRPr>
            </a:lvl5pPr>
            <a:lvl6pPr algn="ctr">
              <a:spcBef>
                <a:spcPts val="0"/>
              </a:spcBef>
              <a:buClr>
                <a:srgbClr val="666666"/>
              </a:buClr>
              <a:buSzPct val="100000"/>
              <a:buNone/>
              <a:defRPr sz="3000">
                <a:solidFill>
                  <a:srgbClr val="666666"/>
                </a:solidFill>
              </a:defRPr>
            </a:lvl6pPr>
            <a:lvl7pPr algn="ctr">
              <a:spcBef>
                <a:spcPts val="0"/>
              </a:spcBef>
              <a:buClr>
                <a:srgbClr val="666666"/>
              </a:buClr>
              <a:buSzPct val="100000"/>
              <a:buNone/>
              <a:defRPr sz="3000">
                <a:solidFill>
                  <a:srgbClr val="666666"/>
                </a:solidFill>
              </a:defRPr>
            </a:lvl7pPr>
            <a:lvl8pPr algn="ctr">
              <a:spcBef>
                <a:spcPts val="0"/>
              </a:spcBef>
              <a:buClr>
                <a:srgbClr val="666666"/>
              </a:buClr>
              <a:buSzPct val="100000"/>
              <a:buNone/>
              <a:defRPr sz="3000">
                <a:solidFill>
                  <a:srgbClr val="666666"/>
                </a:solidFill>
              </a:defRPr>
            </a:lvl8pPr>
            <a:lvl9pPr algn="ctr">
              <a:spcBef>
                <a:spcPts val="0"/>
              </a:spcBef>
              <a:buClr>
                <a:srgbClr val="666666"/>
              </a:buClr>
              <a:buSzPct val="100000"/>
              <a:buNone/>
              <a:defRPr sz="30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8819150" y="4767450"/>
            <a:ext cx="286199" cy="286199"/>
          </a:xfrm>
          <a:prstGeom prst="ellipse">
            <a:avLst/>
          </a:prstGeom>
          <a:solidFill>
            <a:srgbClr val="CC00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91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rgbClr val="FF066D"/>
              </a:buClr>
              <a:buFont typeface="Roboto Condensed"/>
              <a:defRPr b="0">
                <a:solidFill>
                  <a:srgbClr val="FF066D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>
              <a:spcBef>
                <a:spcPts val="0"/>
              </a:spcBef>
              <a:buClr>
                <a:srgbClr val="FF066D"/>
              </a:buClr>
              <a:buFont typeface="Roboto Condensed"/>
              <a:defRPr b="0">
                <a:solidFill>
                  <a:srgbClr val="FF066D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>
              <a:spcBef>
                <a:spcPts val="0"/>
              </a:spcBef>
              <a:buClr>
                <a:srgbClr val="FF066D"/>
              </a:buClr>
              <a:buFont typeface="Roboto Condensed"/>
              <a:defRPr b="0">
                <a:solidFill>
                  <a:srgbClr val="FF066D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>
              <a:spcBef>
                <a:spcPts val="0"/>
              </a:spcBef>
              <a:buClr>
                <a:srgbClr val="FF066D"/>
              </a:buClr>
              <a:buFont typeface="Roboto Condensed"/>
              <a:defRPr b="0">
                <a:solidFill>
                  <a:srgbClr val="FF066D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>
              <a:spcBef>
                <a:spcPts val="0"/>
              </a:spcBef>
              <a:buClr>
                <a:srgbClr val="FF066D"/>
              </a:buClr>
              <a:buFont typeface="Roboto Condensed"/>
              <a:defRPr b="0">
                <a:solidFill>
                  <a:srgbClr val="FF066D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>
              <a:spcBef>
                <a:spcPts val="0"/>
              </a:spcBef>
              <a:buClr>
                <a:srgbClr val="FF066D"/>
              </a:buClr>
              <a:buFont typeface="Roboto Condensed"/>
              <a:defRPr b="0">
                <a:solidFill>
                  <a:srgbClr val="FF066D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>
              <a:spcBef>
                <a:spcPts val="0"/>
              </a:spcBef>
              <a:buClr>
                <a:srgbClr val="FF066D"/>
              </a:buClr>
              <a:buFont typeface="Roboto Condensed"/>
              <a:defRPr b="0">
                <a:solidFill>
                  <a:srgbClr val="FF066D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>
              <a:spcBef>
                <a:spcPts val="0"/>
              </a:spcBef>
              <a:buClr>
                <a:srgbClr val="FF066D"/>
              </a:buClr>
              <a:buFont typeface="Roboto Condensed"/>
              <a:defRPr b="0">
                <a:solidFill>
                  <a:srgbClr val="FF066D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>
              <a:spcBef>
                <a:spcPts val="0"/>
              </a:spcBef>
              <a:buClr>
                <a:srgbClr val="FF066D"/>
              </a:buClr>
              <a:buFont typeface="Roboto Condensed"/>
              <a:defRPr b="0">
                <a:solidFill>
                  <a:srgbClr val="FF066D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691499"/>
            <a:ext cx="8229600" cy="4234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rgbClr val="1155CC"/>
              </a:buClr>
              <a:buFont typeface="Roboto Condensed"/>
              <a:defRPr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>
              <a:spcBef>
                <a:spcPts val="0"/>
              </a:spcBef>
              <a:buClr>
                <a:srgbClr val="1155CC"/>
              </a:buClr>
              <a:buFont typeface="Roboto Condensed"/>
              <a:defRPr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>
              <a:spcBef>
                <a:spcPts val="0"/>
              </a:spcBef>
              <a:buClr>
                <a:srgbClr val="434343"/>
              </a:buClr>
              <a:buFont typeface="Roboto Condensed"/>
              <a:defRPr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>
              <a:spcBef>
                <a:spcPts val="0"/>
              </a:spcBef>
              <a:buClr>
                <a:srgbClr val="434343"/>
              </a:buClr>
              <a:buFont typeface="Roboto Condensed"/>
              <a:defRPr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>
              <a:spcBef>
                <a:spcPts val="0"/>
              </a:spcBef>
              <a:buClr>
                <a:srgbClr val="434343"/>
              </a:buClr>
              <a:buFont typeface="Roboto Condensed"/>
              <a:defRPr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>
              <a:spcBef>
                <a:spcPts val="0"/>
              </a:spcBef>
              <a:buClr>
                <a:srgbClr val="434343"/>
              </a:buClr>
              <a:buFont typeface="Roboto Condensed"/>
              <a:defRPr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>
              <a:spcBef>
                <a:spcPts val="0"/>
              </a:spcBef>
              <a:buClr>
                <a:srgbClr val="434343"/>
              </a:buClr>
              <a:buFont typeface="Roboto Condensed"/>
              <a:defRPr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>
              <a:spcBef>
                <a:spcPts val="0"/>
              </a:spcBef>
              <a:buClr>
                <a:srgbClr val="434343"/>
              </a:buClr>
              <a:buFont typeface="Roboto Condensed"/>
              <a:defRPr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>
              <a:spcBef>
                <a:spcPts val="0"/>
              </a:spcBef>
              <a:buClr>
                <a:srgbClr val="434343"/>
              </a:buClr>
              <a:buFont typeface="Roboto Condensed"/>
              <a:defRPr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544660" y="47134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 sz="1200">
                <a:solidFill>
                  <a:srgbClr val="FFFFFF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17" name="Shape 17"/>
          <p:cNvSpPr txBox="1"/>
          <p:nvPr/>
        </p:nvSpPr>
        <p:spPr>
          <a:xfrm>
            <a:off x="6930011" y="4713739"/>
            <a:ext cx="17568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b="1">
                <a:solidFill>
                  <a:srgbClr val="674EA7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Team SciFund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ctrTitle"/>
          </p:nvPr>
        </p:nvSpPr>
        <p:spPr>
          <a:xfrm>
            <a:off x="685800" y="18119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No School Left Behind</a:t>
            </a:r>
          </a:p>
        </p:txBody>
      </p:sp>
      <p:sp>
        <p:nvSpPr>
          <p:cNvPr id="33" name="Shape 33"/>
          <p:cNvSpPr txBox="1">
            <a:spLocks noGrp="1"/>
          </p:cNvSpPr>
          <p:nvPr>
            <p:ph type="subTitle" idx="1"/>
          </p:nvPr>
        </p:nvSpPr>
        <p:spPr>
          <a:xfrm>
            <a:off x="685800" y="34496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Science based funding analysis</a:t>
            </a:r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  <p:sp>
        <p:nvSpPr>
          <p:cNvPr id="35" name="Shape 35"/>
          <p:cNvSpPr txBox="1"/>
          <p:nvPr/>
        </p:nvSpPr>
        <p:spPr>
          <a:xfrm>
            <a:off x="2273300" y="228600"/>
            <a:ext cx="4445099" cy="7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4800">
                <a:solidFill>
                  <a:srgbClr val="674EA7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Team SciFund</a:t>
            </a:r>
          </a:p>
        </p:txBody>
      </p:sp>
      <p:sp>
        <p:nvSpPr>
          <p:cNvPr id="36" name="Shape 36"/>
          <p:cNvSpPr txBox="1"/>
          <p:nvPr/>
        </p:nvSpPr>
        <p:spPr>
          <a:xfrm>
            <a:off x="431800" y="1028700"/>
            <a:ext cx="85599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Michael Glazer, Noel Kuriakos, Sanujit Sahoo, Abdulhakim Tlimat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9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Next Steps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691499"/>
            <a:ext cx="8229600" cy="4234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1155CC"/>
              </a:buClr>
              <a:buSzPct val="100000"/>
              <a:buFont typeface="Arial"/>
              <a:buChar char="●"/>
            </a:pPr>
            <a:r>
              <a:rPr lang="en"/>
              <a:t>Validate findings</a:t>
            </a:r>
          </a:p>
          <a:p>
            <a:pPr marL="457200" lvl="0" indent="-228600" rtl="0">
              <a:spcBef>
                <a:spcPts val="0"/>
              </a:spcBef>
              <a:buNone/>
            </a:pPr>
            <a:r>
              <a:rPr lang="en"/>
              <a:t>Data mining of pertinent keywords relating to funding analysis-Logistic Regression, Naive Bayes</a:t>
            </a:r>
          </a:p>
          <a:p>
            <a:pPr marL="457200" lvl="0" indent="-419100" rtl="0">
              <a:spcBef>
                <a:spcPts val="0"/>
              </a:spcBef>
              <a:buClr>
                <a:srgbClr val="1155CC"/>
              </a:buClr>
              <a:buSzPct val="100000"/>
              <a:buFont typeface="Arial"/>
              <a:buChar char="●"/>
            </a:pPr>
            <a:r>
              <a:rPr lang="en"/>
              <a:t>Outreach campaign to schools who have not signed up for donorschoose</a:t>
            </a:r>
          </a:p>
          <a:p>
            <a:pPr marL="457200" lvl="0" indent="-419100" rtl="0">
              <a:spcBef>
                <a:spcPts val="0"/>
              </a:spcBef>
              <a:buClr>
                <a:srgbClr val="1155CC"/>
              </a:buClr>
              <a:buSzPct val="100000"/>
              <a:buFont typeface="Arial"/>
              <a:buChar char="●"/>
            </a:pPr>
            <a:r>
              <a:rPr lang="en"/>
              <a:t>One click sign up</a:t>
            </a:r>
          </a:p>
          <a:p>
            <a:pPr marL="457200" lvl="0" indent="-419100" rtl="0">
              <a:spcBef>
                <a:spcPts val="0"/>
              </a:spcBef>
              <a:buClr>
                <a:srgbClr val="1155CC"/>
              </a:buClr>
              <a:buSzPct val="100000"/>
              <a:buFont typeface="Arial"/>
              <a:buChar char="●"/>
            </a:pPr>
            <a:r>
              <a:rPr lang="en"/>
              <a:t>Provide templates with keyword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8544660" y="47134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Q&amp;C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11</a:t>
            </a:fld>
            <a:endParaRPr lang="en" sz="13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Backup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9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Key Findings -Top “Funding Words”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457200" y="691499"/>
            <a:ext cx="8229600" cy="4234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8544660" y="47134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898837"/>
            <a:ext cx="5343525" cy="38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425" y="1237175"/>
            <a:ext cx="6886575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9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Exploratory Data Analysis- Poverty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457200" y="691499"/>
            <a:ext cx="8229600" cy="4234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8544660" y="47134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863250"/>
            <a:ext cx="7105449" cy="4062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9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Exploratory Data Analysis 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Funding By Secondary Focus Area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457200" y="691499"/>
            <a:ext cx="8229600" cy="4234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8544660" y="47134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125" y="632975"/>
            <a:ext cx="8046874" cy="435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9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Exploratory Data Analysis Funding Primary Focus Area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457200" y="691499"/>
            <a:ext cx="8229600" cy="4234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sldNum" idx="12"/>
          </p:nvPr>
        </p:nvSpPr>
        <p:spPr>
          <a:xfrm>
            <a:off x="8544660" y="47134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691500"/>
            <a:ext cx="5851759" cy="423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9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691499"/>
            <a:ext cx="8229600" cy="4234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1155CC"/>
              </a:buClr>
              <a:buSzPct val="100000"/>
              <a:buFont typeface="Arial"/>
              <a:buChar char="●"/>
            </a:pPr>
            <a:r>
              <a:rPr lang="en"/>
              <a:t>Why do projects get funded?</a:t>
            </a:r>
          </a:p>
          <a:p>
            <a:pPr marL="457200" lvl="0" indent="-419100" rtl="0">
              <a:spcBef>
                <a:spcPts val="0"/>
              </a:spcBef>
              <a:buClr>
                <a:srgbClr val="1155CC"/>
              </a:buClr>
              <a:buSzPct val="100000"/>
              <a:buFont typeface="Arial"/>
              <a:buChar char="●"/>
            </a:pPr>
            <a:r>
              <a:rPr lang="en"/>
              <a:t>What signals do titles of the essays convey?</a:t>
            </a:r>
          </a:p>
          <a:p>
            <a:pPr marL="457200" lvl="0" indent="-419100" rtl="0">
              <a:spcBef>
                <a:spcPts val="0"/>
              </a:spcBef>
              <a:buClr>
                <a:srgbClr val="1155CC"/>
              </a:buClr>
              <a:buSzPct val="100000"/>
              <a:buFont typeface="Arial"/>
              <a:buChar char="●"/>
            </a:pPr>
            <a:r>
              <a:rPr lang="en"/>
              <a:t>Is there a correlation between Title and dollars funded?</a:t>
            </a:r>
          </a:p>
          <a:p>
            <a:pPr marL="457200" lvl="0" indent="-419100" rtl="0">
              <a:spcBef>
                <a:spcPts val="0"/>
              </a:spcBef>
              <a:buClr>
                <a:srgbClr val="1155CC"/>
              </a:buClr>
              <a:buSzPct val="100000"/>
              <a:buFont typeface="Arial"/>
              <a:buChar char="●"/>
            </a:pPr>
            <a:r>
              <a:rPr lang="en"/>
              <a:t>Can the we advise schools who have not requested for funding? </a:t>
            </a:r>
            <a:r>
              <a:rPr lang="en" u="sng">
                <a:solidFill>
                  <a:srgbClr val="FF066D"/>
                </a:solidFill>
              </a:rPr>
              <a:t>32% of schools have not requested funding.</a:t>
            </a:r>
          </a:p>
          <a:p>
            <a:pPr marL="457200" lvl="0" indent="-419100">
              <a:spcBef>
                <a:spcPts val="0"/>
              </a:spcBef>
              <a:buClr>
                <a:srgbClr val="1155CC"/>
              </a:buClr>
              <a:buSzPct val="100000"/>
              <a:buFont typeface="Arial"/>
              <a:buChar char="●"/>
            </a:pPr>
            <a:r>
              <a:rPr lang="en"/>
              <a:t>How can schools that did not get funding, get funding? 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44660" y="47134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9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200" dirty="0"/>
              <a:t>Exploratory Data Analysis-Funding By States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457200" y="691499"/>
            <a:ext cx="8229600" cy="4234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544660" y="47134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pic>
        <p:nvPicPr>
          <p:cNvPr id="51" name="Shape 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691501"/>
            <a:ext cx="8382001" cy="423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691499"/>
            <a:ext cx="8229600" cy="4234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544660" y="47134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sp>
        <p:nvSpPr>
          <p:cNvPr id="58" name="Shape 58"/>
          <p:cNvSpPr txBox="1"/>
          <p:nvPr/>
        </p:nvSpPr>
        <p:spPr>
          <a:xfrm>
            <a:off x="661912" y="1078300"/>
            <a:ext cx="6800999" cy="665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2400"/>
              <a:t>Count Of Subject</a:t>
            </a:r>
          </a:p>
        </p:txBody>
      </p:sp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691500"/>
            <a:ext cx="7210425" cy="44577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39700" y="76200"/>
            <a:ext cx="9144000" cy="69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200" dirty="0"/>
              <a:t>Exploratory Data Analysis Popular Areas to Fund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9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   Title Keyword Mining Process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57200" y="691500"/>
            <a:ext cx="8229600" cy="1200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keywords received the most funding?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544660" y="47134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sp>
        <p:nvSpPr>
          <p:cNvPr id="68" name="Shape 68"/>
          <p:cNvSpPr/>
          <p:nvPr/>
        </p:nvSpPr>
        <p:spPr>
          <a:xfrm>
            <a:off x="457200" y="2603500"/>
            <a:ext cx="1498500" cy="635100"/>
          </a:xfrm>
          <a:prstGeom prst="flowChartAlternateProcess">
            <a:avLst/>
          </a:prstGeom>
          <a:solidFill>
            <a:srgbClr val="EFEFEF"/>
          </a:solidFill>
          <a:ln w="19050" cap="flat">
            <a:solidFill>
              <a:srgbClr val="FF066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Essays (Title)</a:t>
            </a:r>
          </a:p>
        </p:txBody>
      </p:sp>
      <p:sp>
        <p:nvSpPr>
          <p:cNvPr id="69" name="Shape 69"/>
          <p:cNvSpPr/>
          <p:nvPr/>
        </p:nvSpPr>
        <p:spPr>
          <a:xfrm>
            <a:off x="2108200" y="2603500"/>
            <a:ext cx="1498500" cy="635100"/>
          </a:xfrm>
          <a:prstGeom prst="flowChartAlternateProcess">
            <a:avLst/>
          </a:prstGeom>
          <a:solidFill>
            <a:srgbClr val="EFEFEF"/>
          </a:solidFill>
          <a:ln w="19050" cap="flat">
            <a:solidFill>
              <a:srgbClr val="FF066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Break Into Keywords</a:t>
            </a:r>
          </a:p>
        </p:txBody>
      </p:sp>
      <p:sp>
        <p:nvSpPr>
          <p:cNvPr id="70" name="Shape 70"/>
          <p:cNvSpPr/>
          <p:nvPr/>
        </p:nvSpPr>
        <p:spPr>
          <a:xfrm>
            <a:off x="3759200" y="2603500"/>
            <a:ext cx="1498500" cy="635100"/>
          </a:xfrm>
          <a:prstGeom prst="flowChartAlternateProcess">
            <a:avLst/>
          </a:prstGeom>
          <a:solidFill>
            <a:srgbClr val="EFEFEF"/>
          </a:solidFill>
          <a:ln w="19050" cap="flat">
            <a:solidFill>
              <a:srgbClr val="FF066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Donation by keyword</a:t>
            </a:r>
          </a:p>
        </p:txBody>
      </p:sp>
      <p:sp>
        <p:nvSpPr>
          <p:cNvPr id="71" name="Shape 71"/>
          <p:cNvSpPr/>
          <p:nvPr/>
        </p:nvSpPr>
        <p:spPr>
          <a:xfrm>
            <a:off x="5410200" y="2603500"/>
            <a:ext cx="1498500" cy="635100"/>
          </a:xfrm>
          <a:prstGeom prst="flowChartAlternateProcess">
            <a:avLst/>
          </a:prstGeom>
          <a:solidFill>
            <a:srgbClr val="EFEFEF"/>
          </a:solidFill>
          <a:ln w="19050" cap="flat">
            <a:solidFill>
              <a:srgbClr val="FF066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Aggregation</a:t>
            </a:r>
          </a:p>
        </p:txBody>
      </p:sp>
      <p:cxnSp>
        <p:nvCxnSpPr>
          <p:cNvPr id="72" name="Shape 72"/>
          <p:cNvCxnSpPr>
            <a:stCxn id="68" idx="3"/>
            <a:endCxn id="69" idx="1"/>
          </p:cNvCxnSpPr>
          <p:nvPr/>
        </p:nvCxnSpPr>
        <p:spPr>
          <a:xfrm>
            <a:off x="1955700" y="2921050"/>
            <a:ext cx="15240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3" name="Shape 73"/>
          <p:cNvCxnSpPr>
            <a:stCxn id="69" idx="3"/>
            <a:endCxn id="74" idx="1"/>
          </p:cNvCxnSpPr>
          <p:nvPr/>
        </p:nvCxnSpPr>
        <p:spPr>
          <a:xfrm>
            <a:off x="3606700" y="2921050"/>
            <a:ext cx="15240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5" name="Shape 75"/>
          <p:cNvSpPr/>
          <p:nvPr/>
        </p:nvSpPr>
        <p:spPr>
          <a:xfrm>
            <a:off x="7061200" y="2603500"/>
            <a:ext cx="1498500" cy="635100"/>
          </a:xfrm>
          <a:prstGeom prst="flowChartAlternateProcess">
            <a:avLst/>
          </a:prstGeom>
          <a:solidFill>
            <a:srgbClr val="EFEFEF"/>
          </a:solidFill>
          <a:ln w="19050" cap="flat">
            <a:solidFill>
              <a:srgbClr val="FF066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Analysis</a:t>
            </a:r>
          </a:p>
        </p:txBody>
      </p:sp>
      <p:cxnSp>
        <p:nvCxnSpPr>
          <p:cNvPr id="76" name="Shape 76"/>
          <p:cNvCxnSpPr/>
          <p:nvPr/>
        </p:nvCxnSpPr>
        <p:spPr>
          <a:xfrm>
            <a:off x="5257750" y="2921050"/>
            <a:ext cx="1523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7" name="Shape 77"/>
          <p:cNvCxnSpPr/>
          <p:nvPr/>
        </p:nvCxnSpPr>
        <p:spPr>
          <a:xfrm>
            <a:off x="6908700" y="2921050"/>
            <a:ext cx="1523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457200" y="691499"/>
            <a:ext cx="8229600" cy="4234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544660" y="47134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z="1200">
                <a:solidFill>
                  <a:srgbClr val="FFFFFF"/>
                </a:solidFill>
              </a:rPr>
              <a:t>6</a:t>
            </a:fld>
            <a:endParaRPr lang="en" sz="1200">
              <a:solidFill>
                <a:srgbClr val="FFFFFF"/>
              </a:solidFill>
            </a:endParaRPr>
          </a:p>
        </p:txBody>
      </p:sp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9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Word Frequency Of Requested Projects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000" y="691500"/>
            <a:ext cx="7527479" cy="423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544660" y="47134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1200">
                <a:solidFill>
                  <a:srgbClr val="FFFFFF"/>
                </a:solidFill>
              </a:rPr>
              <a:t>7</a:t>
            </a:fld>
            <a:endParaRPr lang="en" sz="1200">
              <a:solidFill>
                <a:srgbClr val="FFFFFF"/>
              </a:solidFill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9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Word Cloud by most funded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691500"/>
            <a:ext cx="7315199" cy="411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8544660" y="47134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1200">
                <a:solidFill>
                  <a:srgbClr val="FFFFFF"/>
                </a:solidFill>
              </a:rPr>
              <a:t>8</a:t>
            </a:fld>
            <a:endParaRPr lang="en" sz="1200">
              <a:solidFill>
                <a:srgbClr val="FFFFFF"/>
              </a:solidFill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9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Word Cloud - Zero Donations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300" y="616651"/>
            <a:ext cx="7855502" cy="441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9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Probability of getting donations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8544660" y="47134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500" y="1048425"/>
            <a:ext cx="8593898" cy="3384424"/>
          </a:xfrm>
          <a:prstGeom prst="rect">
            <a:avLst/>
          </a:prstGeom>
          <a:noFill/>
          <a:ln w="19050" cap="flat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221</Words>
  <Application>Microsoft Office PowerPoint</Application>
  <PresentationFormat>On-screen Show (16:9)</PresentationFormat>
  <Paragraphs>55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simple-light</vt:lpstr>
      <vt:lpstr>No School Left Behind</vt:lpstr>
      <vt:lpstr>Motivation</vt:lpstr>
      <vt:lpstr>Exploratory Data Analysis-Funding By States</vt:lpstr>
      <vt:lpstr>Exploratory Data Analysis Popular Areas to Fund</vt:lpstr>
      <vt:lpstr>     Title Keyword Mining Process</vt:lpstr>
      <vt:lpstr>Word Frequency Of Requested Projects</vt:lpstr>
      <vt:lpstr>Word Cloud by most funded</vt:lpstr>
      <vt:lpstr>Word Cloud - Zero Donations</vt:lpstr>
      <vt:lpstr>Probability of getting donations</vt:lpstr>
      <vt:lpstr>Next Steps</vt:lpstr>
      <vt:lpstr>Q&amp;C</vt:lpstr>
      <vt:lpstr>Backup</vt:lpstr>
      <vt:lpstr>Key Findings -Top “Funding Words”</vt:lpstr>
      <vt:lpstr>PowerPoint Presentation</vt:lpstr>
      <vt:lpstr>Exploratory Data Analysis- Poverty</vt:lpstr>
      <vt:lpstr>Exploratory Data Analysis  Funding By Secondary Focus Area</vt:lpstr>
      <vt:lpstr>Exploratory Data Analysis Funding Primary Focus Area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School Left Behind</dc:title>
  <dc:creator>Michael Glazer</dc:creator>
  <cp:lastModifiedBy>Michael Glazer</cp:lastModifiedBy>
  <cp:revision>3</cp:revision>
  <dcterms:modified xsi:type="dcterms:W3CDTF">2015-04-25T20:58:54Z</dcterms:modified>
</cp:coreProperties>
</file>