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4" r:id="rId6"/>
    <p:sldId id="263" r:id="rId7"/>
    <p:sldId id="260" r:id="rId8"/>
    <p:sldId id="261" r:id="rId9"/>
    <p:sldId id="265" r:id="rId10"/>
    <p:sldId id="266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C8D8-A597-4E5C-8FD7-BE0F06C2D520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1111-FE33-465E-8001-C487FEB7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Wicked </a:t>
            </a:r>
            <a:r>
              <a:rPr lang="en-US" dirty="0" err="1" smtClean="0"/>
              <a:t>Smaht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2743200"/>
          </a:xfrm>
        </p:spPr>
        <p:txBody>
          <a:bodyPr/>
          <a:lstStyle/>
          <a:p>
            <a:r>
              <a:rPr lang="en-US" dirty="0" err="1" smtClean="0"/>
              <a:t>Lalitha</a:t>
            </a:r>
            <a:r>
              <a:rPr lang="en-US" dirty="0" smtClean="0"/>
              <a:t> </a:t>
            </a:r>
            <a:r>
              <a:rPr lang="en-US" dirty="0" err="1" smtClean="0"/>
              <a:t>Agnihotri</a:t>
            </a:r>
            <a:endParaRPr lang="en-US" dirty="0" smtClean="0"/>
          </a:p>
          <a:p>
            <a:r>
              <a:rPr lang="en-US" dirty="0" smtClean="0"/>
              <a:t>Dmitri </a:t>
            </a:r>
            <a:r>
              <a:rPr lang="en-US" dirty="0" err="1" smtClean="0"/>
              <a:t>Artamonov</a:t>
            </a:r>
            <a:endParaRPr lang="en-US" dirty="0" smtClean="0"/>
          </a:p>
          <a:p>
            <a:r>
              <a:rPr lang="en-US" dirty="0" smtClean="0"/>
              <a:t>Aaron </a:t>
            </a:r>
            <a:r>
              <a:rPr lang="en-US" dirty="0" err="1" smtClean="0"/>
              <a:t>Merlob</a:t>
            </a:r>
            <a:endParaRPr lang="en-US" dirty="0" smtClean="0"/>
          </a:p>
          <a:p>
            <a:r>
              <a:rPr lang="en-US" dirty="0" smtClean="0"/>
              <a:t>John Sanders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4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nline image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7" y="1219200"/>
            <a:ext cx="897769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3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Trained KNN model with 401 thousand project information</a:t>
            </a:r>
          </a:p>
          <a:p>
            <a:r>
              <a:rPr lang="en-US" dirty="0" smtClean="0"/>
              <a:t>Used State, Project Ask Size, Month, Primary Focus Subject, Primary Focus Area, and Poverty Level as features</a:t>
            </a:r>
          </a:p>
          <a:p>
            <a:r>
              <a:rPr lang="en-US" dirty="0" smtClean="0"/>
              <a:t>Numbers for correctly labeling failed projects as such:</a:t>
            </a:r>
          </a:p>
          <a:p>
            <a:pPr lvl="1"/>
            <a:r>
              <a:rPr lang="en-US" dirty="0" smtClean="0"/>
              <a:t>AUC: 0.56</a:t>
            </a:r>
          </a:p>
          <a:p>
            <a:pPr lvl="1"/>
            <a:r>
              <a:rPr lang="en-US" dirty="0" smtClean="0"/>
              <a:t>Recall: 23.8%</a:t>
            </a:r>
          </a:p>
          <a:p>
            <a:pPr lvl="1"/>
            <a:r>
              <a:rPr lang="en-US" dirty="0" smtClean="0"/>
              <a:t>Precision: 50.6%</a:t>
            </a:r>
          </a:p>
          <a:p>
            <a:pPr lvl="1"/>
            <a:r>
              <a:rPr lang="en-US" dirty="0" smtClean="0"/>
              <a:t>Overall accuracy: 65%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Further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 social network analysis</a:t>
            </a:r>
          </a:p>
          <a:p>
            <a:r>
              <a:rPr lang="en-US" dirty="0" smtClean="0"/>
              <a:t>More features</a:t>
            </a:r>
          </a:p>
          <a:p>
            <a:pPr lvl="1"/>
            <a:r>
              <a:rPr lang="en-US" dirty="0" smtClean="0"/>
              <a:t>Text sequences/character strings from essays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requency of project characteristics/types</a:t>
            </a:r>
          </a:p>
          <a:p>
            <a:pPr lvl="1"/>
            <a:r>
              <a:rPr lang="en-US" dirty="0" smtClean="0"/>
              <a:t>Elements of appeal e.g. descriptors, tone</a:t>
            </a:r>
          </a:p>
          <a:p>
            <a:r>
              <a:rPr lang="en-US" dirty="0" smtClean="0"/>
              <a:t>Non-economic, non-geographical meta data correlations</a:t>
            </a:r>
            <a:endParaRPr lang="en-US" dirty="0"/>
          </a:p>
          <a:p>
            <a:r>
              <a:rPr lang="en-US" dirty="0" smtClean="0"/>
              <a:t>Smarter models: Ensemble…</a:t>
            </a:r>
          </a:p>
        </p:txBody>
      </p:sp>
    </p:spTree>
    <p:extLst>
      <p:ext uri="{BB962C8B-B14F-4D97-AF65-F5344CB8AC3E}">
        <p14:creationId xmlns:p14="http://schemas.microsoft.com/office/powerpoint/2010/main" val="2643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Abstract/Exec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Question: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Can the success or failure of a Donors Choose campaign be predicted</a:t>
            </a:r>
            <a:r>
              <a:rPr lang="en-US" dirty="0" smtClean="0"/>
              <a:t>?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 smtClean="0"/>
              <a:t>Guiding Framework for Data Analysis:</a:t>
            </a:r>
          </a:p>
          <a:p>
            <a:pPr marL="457200" lvl="1" indent="0">
              <a:buNone/>
            </a:pPr>
            <a:r>
              <a:rPr lang="en-US" dirty="0"/>
              <a:t>What are some traits of a successful campaign </a:t>
            </a:r>
            <a:r>
              <a:rPr lang="en-US" dirty="0" smtClean="0"/>
              <a:t>funded on </a:t>
            </a:r>
            <a:r>
              <a:rPr lang="en-US" dirty="0"/>
              <a:t>Donors Choose?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2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Primary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Features  Information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Key Metrics:</a:t>
            </a:r>
          </a:p>
          <a:p>
            <a:pPr marL="0" indent="0">
              <a:buNone/>
            </a:pPr>
            <a:r>
              <a:rPr lang="en-US" sz="1600" b="1" dirty="0" smtClean="0"/>
              <a:t>	Success		</a:t>
            </a:r>
            <a:r>
              <a:rPr lang="en-US" sz="1600" dirty="0" smtClean="0"/>
              <a:t>logical; amount raised/amount asked</a:t>
            </a:r>
          </a:p>
          <a:p>
            <a:pPr marL="0" indent="0">
              <a:buNone/>
            </a:pPr>
            <a:r>
              <a:rPr lang="en-US" sz="1600" b="1" dirty="0" smtClean="0"/>
              <a:t>	Success Rate	</a:t>
            </a:r>
            <a:r>
              <a:rPr lang="en-US" sz="1600" dirty="0" err="1" smtClean="0"/>
              <a:t>num</a:t>
            </a:r>
            <a:r>
              <a:rPr lang="en-US" sz="1600" dirty="0" smtClean="0"/>
              <a:t> (proportion, successful/total)</a:t>
            </a:r>
          </a:p>
          <a:p>
            <a:pPr marL="0" indent="0">
              <a:buNone/>
            </a:pPr>
            <a:r>
              <a:rPr lang="en-US" sz="1600" b="1" dirty="0" smtClean="0"/>
              <a:t>	Success Ratio</a:t>
            </a:r>
            <a:r>
              <a:rPr lang="en-US" sz="1600" dirty="0"/>
              <a:t>	</a:t>
            </a:r>
            <a:r>
              <a:rPr lang="en-US" sz="1600" dirty="0" err="1" smtClean="0"/>
              <a:t>num</a:t>
            </a:r>
            <a:r>
              <a:rPr lang="en-US" sz="1600" dirty="0" smtClean="0"/>
              <a:t> (ratio, successful/failed)</a:t>
            </a:r>
          </a:p>
          <a:p>
            <a:pPr marL="0" indent="0">
              <a:buNone/>
            </a:pPr>
            <a:r>
              <a:rPr lang="en-US" sz="2400" dirty="0" smtClean="0"/>
              <a:t>Data: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fr-FR" sz="1600" dirty="0" smtClean="0"/>
              <a:t>178,095 unique </a:t>
            </a:r>
            <a:r>
              <a:rPr lang="fr-FR" sz="1600" dirty="0" err="1" smtClean="0"/>
              <a:t>recipients</a:t>
            </a:r>
            <a:r>
              <a:rPr lang="fr-FR" sz="1600" dirty="0" smtClean="0"/>
              <a:t>	</a:t>
            </a:r>
          </a:p>
          <a:p>
            <a:pPr marL="400050" lvl="1" indent="0">
              <a:buNone/>
            </a:pPr>
            <a:r>
              <a:rPr lang="fr-FR" sz="1600" dirty="0" smtClean="0"/>
              <a:t>	224,659 unique </a:t>
            </a:r>
            <a:r>
              <a:rPr lang="fr-FR" sz="1600" dirty="0" err="1" smtClean="0"/>
              <a:t>donors</a:t>
            </a:r>
            <a:endParaRPr lang="fr-FR" sz="1600" dirty="0" smtClean="0"/>
          </a:p>
          <a:p>
            <a:pPr marL="400050" lvl="1" indent="0">
              <a:buNone/>
            </a:pPr>
            <a:r>
              <a:rPr lang="fr-FR" sz="1600" dirty="0" smtClean="0"/>
              <a:t>	401,549 unique </a:t>
            </a:r>
            <a:r>
              <a:rPr lang="fr-FR" sz="1600" dirty="0" err="1" smtClean="0"/>
              <a:t>projects</a:t>
            </a:r>
            <a:endParaRPr lang="fr-FR" sz="16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23902"/>
              </p:ext>
            </p:extLst>
          </p:nvPr>
        </p:nvGraphicFramePr>
        <p:xfrm>
          <a:off x="1371600" y="1676400"/>
          <a:ext cx="6705600" cy="1722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3829"/>
                <a:gridCol w="3831771"/>
              </a:tblGrid>
              <a:tr h="302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 size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Donation received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2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Month</a:t>
                      </a:r>
                      <a:r>
                        <a:rPr lang="en-US" sz="1600" baseline="0" dirty="0" smtClean="0"/>
                        <a:t>/Day of origination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Poverty</a:t>
                      </a:r>
                      <a:r>
                        <a:rPr lang="en-US" sz="1600" baseline="0" dirty="0" smtClean="0"/>
                        <a:t> level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2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Primary</a:t>
                      </a:r>
                      <a:r>
                        <a:rPr lang="en-US" sz="1600" baseline="0" dirty="0" smtClean="0"/>
                        <a:t> focus subject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Primary</a:t>
                      </a:r>
                      <a:r>
                        <a:rPr lang="en-US" sz="1600" baseline="0" dirty="0" smtClean="0"/>
                        <a:t> focus area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162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Home</a:t>
                      </a:r>
                      <a:r>
                        <a:rPr lang="en-US" sz="1600" baseline="0" dirty="0" smtClean="0"/>
                        <a:t> state of project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Resource type (books, technology, trips, visitors, supplies,</a:t>
                      </a:r>
                      <a:r>
                        <a:rPr lang="en-US" sz="1600" baseline="0" dirty="0" smtClean="0"/>
                        <a:t> other)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Project Success by Month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58729" cy="462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1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 v. Poverty Level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9" y="1828800"/>
            <a:ext cx="86412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Success by Resource Type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5" y="1752600"/>
            <a:ext cx="8149388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by State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t="20919" r="2903" b="3995"/>
          <a:stretch/>
        </p:blipFill>
        <p:spPr bwMode="auto">
          <a:xfrm>
            <a:off x="762000" y="1447800"/>
            <a:ext cx="78716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5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by State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66921" cy="442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1190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3-Years’ Annual Projects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57911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752600"/>
            <a:ext cx="259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new projects are going up while number of projects succeeding remain stable. </a:t>
            </a:r>
          </a:p>
          <a:p>
            <a:endParaRPr lang="en-US" sz="2000" dirty="0" smtClean="0"/>
          </a:p>
          <a:p>
            <a:r>
              <a:rPr lang="en-US" sz="2000" dirty="0" smtClean="0"/>
              <a:t>Amount of money donated increased approximately 33% from $45M to $60M+</a:t>
            </a:r>
          </a:p>
          <a:p>
            <a:r>
              <a:rPr lang="en-US" sz="2000" dirty="0" smtClean="0"/>
              <a:t>(including $3M+ toward unsuccessful projects in 2014).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2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Wicked Smaht Team</vt:lpstr>
      <vt:lpstr>Abstract/Exec Summary</vt:lpstr>
      <vt:lpstr>Primary Data</vt:lpstr>
      <vt:lpstr>Project Success by Month</vt:lpstr>
      <vt:lpstr>Resource Type v. Poverty Level</vt:lpstr>
      <vt:lpstr>Project Success by Resource Type</vt:lpstr>
      <vt:lpstr>Projects by State</vt:lpstr>
      <vt:lpstr>Success by State</vt:lpstr>
      <vt:lpstr>3-Years’ Annual Projects</vt:lpstr>
      <vt:lpstr>Feature Importance</vt:lpstr>
      <vt:lpstr>Prediction Modeling</vt:lpstr>
      <vt:lpstr>Recommended Further Analyses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Abstract/Exec Summary</dc:title>
  <dc:creator>Owner</dc:creator>
  <cp:lastModifiedBy>Owner</cp:lastModifiedBy>
  <cp:revision>16</cp:revision>
  <dcterms:created xsi:type="dcterms:W3CDTF">2015-04-25T17:54:51Z</dcterms:created>
  <dcterms:modified xsi:type="dcterms:W3CDTF">2015-04-25T20:52:50Z</dcterms:modified>
</cp:coreProperties>
</file>