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
      <p:font typeface="Helvetica Neue"/>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27" Type="http://schemas.openxmlformats.org/officeDocument/2006/relationships/font" Target="fonts/AlfaSlab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ximaNov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daaf9b29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daaf9b29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daaf9b29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aaf9b29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daaf9b29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daaf9b29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daaf9b292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daaf9b292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daaf9b29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daaf9b29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daaf9b29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daaf9b29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daaf9b2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daaf9b2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daaf9b2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aaf9b2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daaf9b29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daaf9b29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daaf9b29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daaf9b29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aaf9b29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aaf9b29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daaf9b29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daaf9b29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daaf9b29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aaf9b29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daaf9b29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aaf9b29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2284750" y="142600"/>
            <a:ext cx="4574500" cy="1203650"/>
          </a:xfrm>
          <a:prstGeom prst="rect">
            <a:avLst/>
          </a:prstGeom>
          <a:noFill/>
          <a:ln>
            <a:noFill/>
          </a:ln>
        </p:spPr>
      </p:pic>
      <p:sp>
        <p:nvSpPr>
          <p:cNvPr id="57" name="Google Shape;57;p13"/>
          <p:cNvSpPr txBox="1"/>
          <p:nvPr>
            <p:ph idx="4294967295" type="ctrTitle"/>
          </p:nvPr>
        </p:nvSpPr>
        <p:spPr>
          <a:xfrm>
            <a:off x="411575" y="1499913"/>
            <a:ext cx="8520600" cy="19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A86E8"/>
                </a:solidFill>
                <a:latin typeface="Helvetica Neue"/>
                <a:ea typeface="Helvetica Neue"/>
                <a:cs typeface="Helvetica Neue"/>
                <a:sym typeface="Helvetica Neue"/>
              </a:rPr>
              <a:t>Proyecto Madres Siervas de María I.A.P</a:t>
            </a:r>
            <a:endParaRPr sz="4800">
              <a:solidFill>
                <a:srgbClr val="4A86E8"/>
              </a:solidFill>
              <a:latin typeface="Helvetica Neue"/>
              <a:ea typeface="Helvetica Neue"/>
              <a:cs typeface="Helvetica Neue"/>
              <a:sym typeface="Helvetica Neue"/>
            </a:endParaRPr>
          </a:p>
        </p:txBody>
      </p:sp>
      <p:sp>
        <p:nvSpPr>
          <p:cNvPr id="58" name="Google Shape;58;p13"/>
          <p:cNvSpPr txBox="1"/>
          <p:nvPr>
            <p:ph idx="4294967295" type="subTitle"/>
          </p:nvPr>
        </p:nvSpPr>
        <p:spPr>
          <a:xfrm>
            <a:off x="411575" y="3063900"/>
            <a:ext cx="8520600" cy="1795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solidFill>
                  <a:srgbClr val="000000"/>
                </a:solidFill>
                <a:latin typeface="Arial"/>
                <a:ea typeface="Arial"/>
                <a:cs typeface="Arial"/>
                <a:sym typeface="Arial"/>
              </a:rPr>
              <a:t>Integrantes del equipo:</a:t>
            </a:r>
            <a:endParaRPr sz="14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rPr lang="en" sz="1400">
                <a:solidFill>
                  <a:srgbClr val="000000"/>
                </a:solidFill>
                <a:latin typeface="Arial"/>
                <a:ea typeface="Arial"/>
                <a:cs typeface="Arial"/>
                <a:sym typeface="Arial"/>
              </a:rPr>
              <a:t>Ricardo Antonio Vázquez Rodríguez</a:t>
            </a:r>
            <a:endParaRPr sz="14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rPr lang="en" sz="1400">
                <a:solidFill>
                  <a:srgbClr val="000000"/>
                </a:solidFill>
                <a:latin typeface="Arial"/>
                <a:ea typeface="Arial"/>
                <a:cs typeface="Arial"/>
                <a:sym typeface="Arial"/>
              </a:rPr>
              <a:t>Juan José Olivera Loyola</a:t>
            </a:r>
            <a:endParaRPr sz="14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rPr lang="en" sz="1400">
                <a:solidFill>
                  <a:srgbClr val="000000"/>
                </a:solidFill>
                <a:latin typeface="Arial"/>
                <a:ea typeface="Arial"/>
                <a:cs typeface="Arial"/>
                <a:sym typeface="Arial"/>
              </a:rPr>
              <a:t>Francisco Castillo Hernandez</a:t>
            </a:r>
            <a:endParaRPr sz="14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rPr lang="en" sz="1400">
                <a:solidFill>
                  <a:srgbClr val="000000"/>
                </a:solidFill>
                <a:latin typeface="Arial"/>
                <a:ea typeface="Arial"/>
                <a:cs typeface="Arial"/>
                <a:sym typeface="Arial"/>
              </a:rPr>
              <a:t>Samuel Iván Ramírez Centeno</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Beneficios</a:t>
            </a:r>
            <a:endParaRPr>
              <a:solidFill>
                <a:srgbClr val="6AA84F"/>
              </a:solidFill>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rgbClr val="000000"/>
              </a:buClr>
              <a:buSzPts val="1100"/>
              <a:buFont typeface="Arial"/>
              <a:buNone/>
            </a:pPr>
            <a:r>
              <a:rPr lang="en"/>
              <a:t>Facilitar búsquedas de medicamentos</a:t>
            </a:r>
            <a:endParaRPr/>
          </a:p>
          <a:p>
            <a:pPr indent="0" lvl="0" marL="0" rtl="0" algn="l">
              <a:spcBef>
                <a:spcPts val="1600"/>
              </a:spcBef>
              <a:spcAft>
                <a:spcPts val="0"/>
              </a:spcAft>
              <a:buClr>
                <a:srgbClr val="000000"/>
              </a:buClr>
              <a:buSzPts val="1100"/>
              <a:buFont typeface="Arial"/>
              <a:buNone/>
            </a:pPr>
            <a:r>
              <a:rPr lang="en"/>
              <a:t>Organizar por pacientes y evitar pérdidas por medicamento caducos</a:t>
            </a:r>
            <a:endParaRPr/>
          </a:p>
          <a:p>
            <a:pPr indent="0" lvl="0" marL="0" rtl="0" algn="l">
              <a:spcBef>
                <a:spcPts val="1600"/>
              </a:spcBef>
              <a:spcAft>
                <a:spcPts val="0"/>
              </a:spcAft>
              <a:buClr>
                <a:srgbClr val="000000"/>
              </a:buClr>
              <a:buSzPts val="1100"/>
              <a:buFont typeface="Arial"/>
              <a:buNone/>
            </a:pPr>
            <a:r>
              <a:rPr lang="en"/>
              <a:t>Seguimiento actualizado del pacientes</a:t>
            </a:r>
            <a:endParaRPr/>
          </a:p>
          <a:p>
            <a:pPr indent="0" lvl="0" marL="0" rtl="0" algn="l">
              <a:spcBef>
                <a:spcPts val="1600"/>
              </a:spcBef>
              <a:spcAft>
                <a:spcPts val="1600"/>
              </a:spcAft>
              <a:buClr>
                <a:srgbClr val="000000"/>
              </a:buClr>
              <a:buSzPts val="1100"/>
              <a:buFont typeface="Arial"/>
              <a:buNone/>
            </a:pPr>
            <a:r>
              <a:rPr lang="en"/>
              <a:t>El sistema permitirá generar reportes digitales y físicos para presentarles a autoridades, médicos, clientes, etc., o archivarlos.</a:t>
            </a:r>
            <a:endParaRPr/>
          </a:p>
        </p:txBody>
      </p:sp>
      <p:pic>
        <p:nvPicPr>
          <p:cNvPr id="128" name="Google Shape;128;p22"/>
          <p:cNvPicPr preferRelativeResize="0"/>
          <p:nvPr/>
        </p:nvPicPr>
        <p:blipFill>
          <a:blip r:embed="rId3">
            <a:alphaModFix/>
          </a:blip>
          <a:stretch>
            <a:fillRect/>
          </a:stretch>
        </p:blipFill>
        <p:spPr>
          <a:xfrm>
            <a:off x="5155650" y="445025"/>
            <a:ext cx="3676650" cy="123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Problemas abarcados por el Bloque 2</a:t>
            </a:r>
            <a:endParaRPr>
              <a:solidFill>
                <a:srgbClr val="6AA84F"/>
              </a:solidFill>
            </a:endParaRPr>
          </a:p>
        </p:txBody>
      </p:sp>
      <p:sp>
        <p:nvSpPr>
          <p:cNvPr id="134" name="Google Shape;134;p23"/>
          <p:cNvSpPr txBox="1"/>
          <p:nvPr>
            <p:ph idx="1" type="body"/>
          </p:nvPr>
        </p:nvSpPr>
        <p:spPr>
          <a:xfrm>
            <a:off x="1042825" y="1178200"/>
            <a:ext cx="8520600" cy="40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Inventario de medicinas</a:t>
            </a:r>
            <a:endParaRPr/>
          </a:p>
          <a:p>
            <a:pPr indent="-342900" lvl="0" marL="457200" rtl="0" algn="l">
              <a:spcBef>
                <a:spcPts val="0"/>
              </a:spcBef>
              <a:spcAft>
                <a:spcPts val="0"/>
              </a:spcAft>
              <a:buSzPts val="1800"/>
              <a:buAutoNum type="arabicPeriod"/>
            </a:pPr>
            <a:r>
              <a:rPr lang="en"/>
              <a:t>Bitácoras</a:t>
            </a:r>
            <a:r>
              <a:rPr lang="en"/>
              <a:t> de medicación</a:t>
            </a:r>
            <a:endParaRPr/>
          </a:p>
          <a:p>
            <a:pPr indent="-342900" lvl="0" marL="457200" rtl="0" algn="l">
              <a:spcBef>
                <a:spcPts val="0"/>
              </a:spcBef>
              <a:spcAft>
                <a:spcPts val="0"/>
              </a:spcAft>
              <a:buSzPts val="1800"/>
              <a:buAutoNum type="arabicPeriod"/>
            </a:pPr>
            <a:r>
              <a:rPr lang="en"/>
              <a:t>Reportes</a:t>
            </a:r>
            <a:endParaRPr/>
          </a:p>
          <a:p>
            <a:pPr indent="-342900" lvl="0" marL="457200" rtl="0" algn="l">
              <a:spcBef>
                <a:spcPts val="0"/>
              </a:spcBef>
              <a:spcAft>
                <a:spcPts val="0"/>
              </a:spcAft>
              <a:buSzPts val="1800"/>
              <a:buAutoNum type="arabicPeriod"/>
            </a:pPr>
            <a:r>
              <a:rPr lang="en"/>
              <a:t>Mejor administración</a:t>
            </a:r>
            <a:endParaRPr/>
          </a:p>
        </p:txBody>
      </p:sp>
      <p:pic>
        <p:nvPicPr>
          <p:cNvPr id="135" name="Google Shape;135;p23"/>
          <p:cNvPicPr preferRelativeResize="0"/>
          <p:nvPr/>
        </p:nvPicPr>
        <p:blipFill>
          <a:blip r:embed="rId3">
            <a:alphaModFix/>
          </a:blip>
          <a:stretch>
            <a:fillRect/>
          </a:stretch>
        </p:blipFill>
        <p:spPr>
          <a:xfrm>
            <a:off x="5682852" y="1489450"/>
            <a:ext cx="3019025" cy="2164600"/>
          </a:xfrm>
          <a:prstGeom prst="rect">
            <a:avLst/>
          </a:prstGeom>
          <a:noFill/>
          <a:ln>
            <a:noFill/>
          </a:ln>
        </p:spPr>
      </p:pic>
      <p:pic>
        <p:nvPicPr>
          <p:cNvPr id="136" name="Google Shape;136;p23"/>
          <p:cNvPicPr preferRelativeResize="0"/>
          <p:nvPr/>
        </p:nvPicPr>
        <p:blipFill>
          <a:blip r:embed="rId4">
            <a:alphaModFix/>
          </a:blip>
          <a:stretch>
            <a:fillRect/>
          </a:stretch>
        </p:blipFill>
        <p:spPr>
          <a:xfrm>
            <a:off x="2341125" y="2786438"/>
            <a:ext cx="2095500" cy="218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Bloque 3 - Registro Personal Médico de Pacientes</a:t>
            </a:r>
            <a:endParaRPr>
              <a:solidFill>
                <a:schemeClr val="accent5"/>
              </a:solidFill>
            </a:endParaRPr>
          </a:p>
        </p:txBody>
      </p:sp>
      <p:sp>
        <p:nvSpPr>
          <p:cNvPr id="142" name="Google Shape;142;p24"/>
          <p:cNvSpPr txBox="1"/>
          <p:nvPr>
            <p:ph idx="1" type="body"/>
          </p:nvPr>
        </p:nvSpPr>
        <p:spPr>
          <a:xfrm>
            <a:off x="311700" y="1596250"/>
            <a:ext cx="8520600" cy="29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Suele ser conveniente tener un seguimiento digital de los pacientes y de sus condiciones actuales como son síntomas, enfermedades o medicamentos. Este tipo de sistemas facilitan la comunicación médica entre los pacientes y sus cuidadores, o entre los mismos paciente o familiares. Y </a:t>
            </a:r>
            <a:r>
              <a:rPr lang="en"/>
              <a:t>también</a:t>
            </a:r>
            <a:r>
              <a:rPr lang="en"/>
              <a:t> evitar confusiones durante el cuidado, así como servir de evidencia.</a:t>
            </a:r>
            <a:endParaRPr/>
          </a:p>
        </p:txBody>
      </p:sp>
      <p:pic>
        <p:nvPicPr>
          <p:cNvPr id="143" name="Google Shape;143;p24"/>
          <p:cNvPicPr preferRelativeResize="0"/>
          <p:nvPr/>
        </p:nvPicPr>
        <p:blipFill rotWithShape="1">
          <a:blip r:embed="rId3">
            <a:alphaModFix/>
          </a:blip>
          <a:srcRect b="16276" l="15268" r="15517" t="15249"/>
          <a:stretch/>
        </p:blipFill>
        <p:spPr>
          <a:xfrm>
            <a:off x="311700" y="3454088"/>
            <a:ext cx="1382985" cy="13682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78D8"/>
                </a:solidFill>
              </a:rPr>
              <a:t>Beneficios</a:t>
            </a:r>
            <a:endParaRPr>
              <a:solidFill>
                <a:srgbClr val="3C78D8"/>
              </a:solidFill>
            </a:endParaRPr>
          </a:p>
        </p:txBody>
      </p:sp>
      <p:sp>
        <p:nvSpPr>
          <p:cNvPr id="149" name="Google Shape;149;p25"/>
          <p:cNvSpPr txBox="1"/>
          <p:nvPr>
            <p:ph idx="1" type="body"/>
          </p:nvPr>
        </p:nvSpPr>
        <p:spPr>
          <a:xfrm>
            <a:off x="311700" y="1017725"/>
            <a:ext cx="8520600" cy="31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Facilitar registros de pacientes</a:t>
            </a:r>
            <a:endParaRPr/>
          </a:p>
          <a:p>
            <a:pPr indent="0" lvl="0" marL="0" rtl="0" algn="l">
              <a:spcBef>
                <a:spcPts val="1600"/>
              </a:spcBef>
              <a:spcAft>
                <a:spcPts val="0"/>
              </a:spcAft>
              <a:buNone/>
            </a:pPr>
            <a:r>
              <a:rPr lang="en"/>
              <a:t>Seguimiento</a:t>
            </a:r>
            <a:r>
              <a:rPr lang="en"/>
              <a:t> </a:t>
            </a:r>
            <a:r>
              <a:rPr lang="en"/>
              <a:t>clínico</a:t>
            </a:r>
            <a:endParaRPr/>
          </a:p>
          <a:p>
            <a:pPr indent="0" lvl="0" marL="0" rtl="0" algn="l">
              <a:spcBef>
                <a:spcPts val="1600"/>
              </a:spcBef>
              <a:spcAft>
                <a:spcPts val="0"/>
              </a:spcAft>
              <a:buNone/>
            </a:pPr>
            <a:r>
              <a:rPr lang="en"/>
              <a:t>Generar reportes (para gobiernos, archivar, etc.)</a:t>
            </a:r>
            <a:endParaRPr/>
          </a:p>
          <a:p>
            <a:pPr indent="0" lvl="0" marL="0" rtl="0" algn="l">
              <a:spcBef>
                <a:spcPts val="1600"/>
              </a:spcBef>
              <a:spcAft>
                <a:spcPts val="0"/>
              </a:spcAft>
              <a:buNone/>
            </a:pPr>
            <a:r>
              <a:rPr lang="en"/>
              <a:t>Seguimiento actualizado del paciente</a:t>
            </a:r>
            <a:endParaRPr/>
          </a:p>
          <a:p>
            <a:pPr indent="0" lvl="0" marL="0" rtl="0" algn="l">
              <a:spcBef>
                <a:spcPts val="1600"/>
              </a:spcBef>
              <a:spcAft>
                <a:spcPts val="0"/>
              </a:spcAft>
              <a:buNone/>
            </a:pPr>
            <a:r>
              <a:rPr lang="en"/>
              <a:t>Mejorar Comunicación entre pacientes y </a:t>
            </a:r>
            <a:endParaRPr/>
          </a:p>
          <a:p>
            <a:pPr indent="0" lvl="0" marL="0" rtl="0" algn="l">
              <a:spcBef>
                <a:spcPts val="1600"/>
              </a:spcBef>
              <a:spcAft>
                <a:spcPts val="0"/>
              </a:spcAft>
              <a:buNone/>
            </a:pPr>
            <a:r>
              <a:rPr lang="en"/>
              <a:t>enfermeras.</a:t>
            </a:r>
            <a:endParaRPr/>
          </a:p>
          <a:p>
            <a:pPr indent="0" lvl="0" marL="0" rtl="0" algn="l">
              <a:spcBef>
                <a:spcPts val="1600"/>
              </a:spcBef>
              <a:spcAft>
                <a:spcPts val="1600"/>
              </a:spcAft>
              <a:buNone/>
            </a:pPr>
            <a:r>
              <a:t/>
            </a:r>
            <a:endParaRPr/>
          </a:p>
        </p:txBody>
      </p:sp>
      <p:pic>
        <p:nvPicPr>
          <p:cNvPr id="150" name="Google Shape;150;p25"/>
          <p:cNvPicPr preferRelativeResize="0"/>
          <p:nvPr/>
        </p:nvPicPr>
        <p:blipFill>
          <a:blip r:embed="rId3">
            <a:alphaModFix/>
          </a:blip>
          <a:stretch>
            <a:fillRect/>
          </a:stretch>
        </p:blipFill>
        <p:spPr>
          <a:xfrm>
            <a:off x="4928950" y="3305725"/>
            <a:ext cx="3676650"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78D8"/>
                </a:solidFill>
              </a:rPr>
              <a:t>Problemas abarcados por el Bloque 3</a:t>
            </a:r>
            <a:endParaRPr>
              <a:solidFill>
                <a:srgbClr val="3C78D8"/>
              </a:solidFill>
            </a:endParaRPr>
          </a:p>
        </p:txBody>
      </p:sp>
      <p:sp>
        <p:nvSpPr>
          <p:cNvPr id="156" name="Google Shape;156;p26"/>
          <p:cNvSpPr txBox="1"/>
          <p:nvPr>
            <p:ph idx="1" type="body"/>
          </p:nvPr>
        </p:nvSpPr>
        <p:spPr>
          <a:xfrm>
            <a:off x="1042825" y="1292200"/>
            <a:ext cx="8520600" cy="390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Selección específica de pacientes</a:t>
            </a:r>
            <a:endParaRPr/>
          </a:p>
          <a:p>
            <a:pPr indent="-342900" lvl="0" marL="457200" rtl="0" algn="l">
              <a:spcBef>
                <a:spcPts val="0"/>
              </a:spcBef>
              <a:spcAft>
                <a:spcPts val="0"/>
              </a:spcAft>
              <a:buSzPts val="1800"/>
              <a:buAutoNum type="arabicPeriod"/>
            </a:pPr>
            <a:r>
              <a:rPr lang="en"/>
              <a:t>Recibo para pacientes</a:t>
            </a:r>
            <a:endParaRPr/>
          </a:p>
          <a:p>
            <a:pPr indent="-342900" lvl="0" marL="457200" rtl="0" algn="l">
              <a:spcBef>
                <a:spcPts val="0"/>
              </a:spcBef>
              <a:spcAft>
                <a:spcPts val="0"/>
              </a:spcAft>
              <a:buSzPts val="1800"/>
              <a:buAutoNum type="arabicPeriod"/>
            </a:pPr>
            <a:r>
              <a:rPr lang="en"/>
              <a:t>Tratamiento Adecuado</a:t>
            </a:r>
            <a:endParaRPr/>
          </a:p>
        </p:txBody>
      </p:sp>
      <p:pic>
        <p:nvPicPr>
          <p:cNvPr id="157" name="Google Shape;157;p26"/>
          <p:cNvPicPr preferRelativeResize="0"/>
          <p:nvPr/>
        </p:nvPicPr>
        <p:blipFill>
          <a:blip r:embed="rId3">
            <a:alphaModFix/>
          </a:blip>
          <a:stretch>
            <a:fillRect/>
          </a:stretch>
        </p:blipFill>
        <p:spPr>
          <a:xfrm>
            <a:off x="5682852" y="1489450"/>
            <a:ext cx="3019025" cy="2164600"/>
          </a:xfrm>
          <a:prstGeom prst="rect">
            <a:avLst/>
          </a:prstGeom>
          <a:noFill/>
          <a:ln>
            <a:noFill/>
          </a:ln>
        </p:spPr>
      </p:pic>
      <p:pic>
        <p:nvPicPr>
          <p:cNvPr id="158" name="Google Shape;158;p26"/>
          <p:cNvPicPr preferRelativeResize="0"/>
          <p:nvPr/>
        </p:nvPicPr>
        <p:blipFill>
          <a:blip r:embed="rId4">
            <a:alphaModFix/>
          </a:blip>
          <a:stretch>
            <a:fillRect/>
          </a:stretch>
        </p:blipFill>
        <p:spPr>
          <a:xfrm>
            <a:off x="2341125" y="2786438"/>
            <a:ext cx="2095500" cy="218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Objetivo</a:t>
            </a:r>
            <a:endParaRPr>
              <a:solidFill>
                <a:schemeClr val="accent5"/>
              </a:solidFill>
            </a:endParaRPr>
          </a:p>
        </p:txBody>
      </p:sp>
      <p:sp>
        <p:nvSpPr>
          <p:cNvPr id="64" name="Google Shape;64;p1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a:t>
            </a:r>
            <a:r>
              <a:rPr lang="en"/>
              <a:t>desarrollar</a:t>
            </a:r>
            <a:r>
              <a:rPr lang="en"/>
              <a:t> un </a:t>
            </a:r>
            <a:r>
              <a:rPr lang="en"/>
              <a:t>sistema</a:t>
            </a:r>
            <a:r>
              <a:rPr lang="en"/>
              <a:t> de información que genere </a:t>
            </a:r>
            <a:r>
              <a:rPr lang="en"/>
              <a:t>algún</a:t>
            </a:r>
            <a:r>
              <a:rPr lang="en"/>
              <a:t> beneficio para la organización de forma gratuita.</a:t>
            </a:r>
            <a:endParaRPr/>
          </a:p>
          <a:p>
            <a:pPr indent="0" lvl="0" marL="0" rtl="0" algn="l">
              <a:spcBef>
                <a:spcPts val="1600"/>
              </a:spcBef>
              <a:spcAft>
                <a:spcPts val="0"/>
              </a:spcAft>
              <a:buClr>
                <a:srgbClr val="000000"/>
              </a:buClr>
              <a:buSzPts val="1100"/>
              <a:buFont typeface="Arial"/>
              <a:buNone/>
            </a:pPr>
            <a:r>
              <a:rPr lang="en"/>
              <a:t>Solucionar alguna problemática de alto impacto para la organización.</a:t>
            </a:r>
            <a:endParaRPr/>
          </a:p>
          <a:p>
            <a:pPr indent="0" lvl="0" marL="0" rtl="0" algn="l">
              <a:spcBef>
                <a:spcPts val="1600"/>
              </a:spcBef>
              <a:spcAft>
                <a:spcPts val="0"/>
              </a:spcAft>
              <a:buNone/>
            </a:pPr>
            <a:r>
              <a:rPr lang="en"/>
              <a:t>Identificamos tres bloques tentativos de problemáticas a resolver, justificándose en los problemas observados y la necesidad de la organización “Enfermeras Prácticas Gratuitas a Domicilio de Querétaro I.A.P”. De los cuales se seleccionará uno para el proyecto (debido al periodo de tiempo que tenemos para hacerlo).</a:t>
            </a:r>
            <a:endParaRPr/>
          </a:p>
          <a:p>
            <a:pPr indent="0" lvl="0" marL="0" rtl="0" algn="l">
              <a:spcBef>
                <a:spcPts val="1600"/>
              </a:spcBef>
              <a:spcAft>
                <a:spcPts val="0"/>
              </a:spcAft>
              <a:buNone/>
            </a:pPr>
            <a:r>
              <a:rPr lang="en"/>
              <a:t>Hacer feliz al cliente.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65" name="Google Shape;65;p14"/>
          <p:cNvPicPr preferRelativeResize="0"/>
          <p:nvPr/>
        </p:nvPicPr>
        <p:blipFill>
          <a:blip r:embed="rId3">
            <a:alphaModFix/>
          </a:blip>
          <a:stretch>
            <a:fillRect/>
          </a:stretch>
        </p:blipFill>
        <p:spPr>
          <a:xfrm>
            <a:off x="6966200" y="3066275"/>
            <a:ext cx="2401450" cy="240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¿Qué no es un sistema de información?</a:t>
            </a:r>
            <a:r>
              <a:rPr lang="en">
                <a:solidFill>
                  <a:schemeClr val="accent5"/>
                </a:solidFill>
              </a:rPr>
              <a:t>:</a:t>
            </a:r>
            <a:endParaRPr>
              <a:solidFill>
                <a:schemeClr val="accent5"/>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El proyecto no consiste en dar en sí a conocer a la institución como generar páginas de facebook, pagina de promocion, etc.</a:t>
            </a:r>
            <a:endParaRPr/>
          </a:p>
          <a:p>
            <a:pPr indent="0" lvl="0" marL="0" rtl="0" algn="l">
              <a:spcBef>
                <a:spcPts val="1600"/>
              </a:spcBef>
              <a:spcAft>
                <a:spcPts val="0"/>
              </a:spcAft>
              <a:buClr>
                <a:srgbClr val="000000"/>
              </a:buClr>
              <a:buSzPts val="1100"/>
              <a:buFont typeface="Arial"/>
              <a:buNone/>
            </a:pPr>
            <a:r>
              <a:rPr lang="en"/>
              <a:t>No es Publicidad ni difusión de la institución.</a:t>
            </a:r>
            <a:endParaRPr/>
          </a:p>
          <a:p>
            <a:pPr indent="0" lvl="0" marL="0" rtl="0" algn="l">
              <a:spcBef>
                <a:spcPts val="1600"/>
              </a:spcBef>
              <a:spcAft>
                <a:spcPts val="0"/>
              </a:spcAft>
              <a:buClr>
                <a:srgbClr val="000000"/>
              </a:buClr>
              <a:buSzPts val="1100"/>
              <a:buFont typeface="Arial"/>
              <a:buNone/>
            </a:pPr>
            <a:r>
              <a:rPr lang="en"/>
              <a:t>No es un diseño externo de una página web.</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Clr>
                <a:srgbClr val="000000"/>
              </a:buClr>
              <a:buSzPts val="1100"/>
              <a:buFont typeface="Arial"/>
              <a:buNone/>
            </a:pPr>
            <a:r>
              <a:t/>
            </a:r>
            <a:endParaRPr/>
          </a:p>
        </p:txBody>
      </p:sp>
      <p:pic>
        <p:nvPicPr>
          <p:cNvPr id="72" name="Google Shape;72;p15"/>
          <p:cNvPicPr preferRelativeResize="0"/>
          <p:nvPr/>
        </p:nvPicPr>
        <p:blipFill>
          <a:blip r:embed="rId3">
            <a:alphaModFix/>
          </a:blip>
          <a:stretch>
            <a:fillRect/>
          </a:stretch>
        </p:blipFill>
        <p:spPr>
          <a:xfrm>
            <a:off x="5692974" y="2350350"/>
            <a:ext cx="2863125" cy="204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¿Qué es un sistema de información?:</a:t>
            </a:r>
            <a:endParaRPr>
              <a:solidFill>
                <a:schemeClr val="accent5"/>
              </a:solidFill>
            </a:endParaRPr>
          </a:p>
        </p:txBody>
      </p:sp>
      <p:sp>
        <p:nvSpPr>
          <p:cNvPr id="78" name="Google Shape;78;p16"/>
          <p:cNvSpPr txBox="1"/>
          <p:nvPr>
            <p:ph idx="1" type="body"/>
          </p:nvPr>
        </p:nvSpPr>
        <p:spPr>
          <a:xfrm>
            <a:off x="311700" y="1152475"/>
            <a:ext cx="433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Arial"/>
                <a:ea typeface="Arial"/>
                <a:cs typeface="Arial"/>
                <a:sym typeface="Arial"/>
              </a:rPr>
              <a:t>Procesa, </a:t>
            </a:r>
            <a:r>
              <a:rPr lang="en">
                <a:latin typeface="Arial"/>
                <a:ea typeface="Arial"/>
                <a:cs typeface="Arial"/>
                <a:sym typeface="Arial"/>
              </a:rPr>
              <a:t>almacena</a:t>
            </a:r>
            <a:r>
              <a:rPr lang="en">
                <a:latin typeface="Arial"/>
                <a:ea typeface="Arial"/>
                <a:cs typeface="Arial"/>
                <a:sym typeface="Arial"/>
              </a:rPr>
              <a:t> y </a:t>
            </a:r>
            <a:r>
              <a:rPr lang="en">
                <a:latin typeface="Arial"/>
                <a:ea typeface="Arial"/>
                <a:cs typeface="Arial"/>
                <a:sym typeface="Arial"/>
              </a:rPr>
              <a:t>distribuye</a:t>
            </a:r>
            <a:r>
              <a:rPr lang="en">
                <a:latin typeface="Arial"/>
                <a:ea typeface="Arial"/>
                <a:cs typeface="Arial"/>
                <a:sym typeface="Arial"/>
              </a:rPr>
              <a:t> información para soportar la toma de decisiones y el control en la organización.</a:t>
            </a:r>
            <a:endParaRPr>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a:t>En el mercado un sistema de información es muy costoso (Aprox. 30,000- 50,000 pesos).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4649396" y="3319200"/>
            <a:ext cx="2428800" cy="1824300"/>
          </a:xfrm>
          <a:prstGeom prst="rect">
            <a:avLst/>
          </a:prstGeom>
          <a:noFill/>
          <a:ln>
            <a:noFill/>
          </a:ln>
        </p:spPr>
      </p:pic>
      <p:pic>
        <p:nvPicPr>
          <p:cNvPr id="80" name="Google Shape;80;p16"/>
          <p:cNvPicPr preferRelativeResize="0"/>
          <p:nvPr/>
        </p:nvPicPr>
        <p:blipFill rotWithShape="1">
          <a:blip r:embed="rId4">
            <a:alphaModFix/>
          </a:blip>
          <a:srcRect b="8088" l="0" r="0" t="0"/>
          <a:stretch/>
        </p:blipFill>
        <p:spPr>
          <a:xfrm>
            <a:off x="5689066" y="1017725"/>
            <a:ext cx="3143226" cy="21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156350" y="30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Problemas identificados:</a:t>
            </a:r>
            <a:endParaRPr>
              <a:solidFill>
                <a:schemeClr val="accent5"/>
              </a:solidFill>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Inventario en medicinas </a:t>
            </a:r>
            <a:endParaRPr/>
          </a:p>
          <a:p>
            <a:pPr indent="-342900" lvl="0" marL="457200" rtl="0" algn="l">
              <a:spcBef>
                <a:spcPts val="0"/>
              </a:spcBef>
              <a:spcAft>
                <a:spcPts val="0"/>
              </a:spcAft>
              <a:buSzPts val="1800"/>
              <a:buAutoNum type="arabicPeriod"/>
            </a:pPr>
            <a:r>
              <a:rPr lang="en"/>
              <a:t>Historiales </a:t>
            </a:r>
            <a:r>
              <a:rPr lang="en"/>
              <a:t>clínicos</a:t>
            </a:r>
            <a:r>
              <a:rPr lang="en"/>
              <a:t> de los pacientes</a:t>
            </a:r>
            <a:endParaRPr/>
          </a:p>
          <a:p>
            <a:pPr indent="-342900" lvl="0" marL="457200" rtl="0" algn="l">
              <a:spcBef>
                <a:spcPts val="0"/>
              </a:spcBef>
              <a:spcAft>
                <a:spcPts val="0"/>
              </a:spcAft>
              <a:buSzPts val="1800"/>
              <a:buAutoNum type="arabicPeriod"/>
            </a:pPr>
            <a:r>
              <a:rPr lang="en"/>
              <a:t>Selección</a:t>
            </a:r>
            <a:r>
              <a:rPr lang="en"/>
              <a:t> de voluntariado </a:t>
            </a:r>
            <a:endParaRPr/>
          </a:p>
          <a:p>
            <a:pPr indent="-342900" lvl="0" marL="457200" rtl="0" algn="l">
              <a:spcBef>
                <a:spcPts val="0"/>
              </a:spcBef>
              <a:spcAft>
                <a:spcPts val="0"/>
              </a:spcAft>
              <a:buSzPts val="1800"/>
              <a:buAutoNum type="arabicPeriod"/>
            </a:pPr>
            <a:r>
              <a:rPr lang="en"/>
              <a:t>Selección</a:t>
            </a:r>
            <a:r>
              <a:rPr lang="en"/>
              <a:t> </a:t>
            </a:r>
            <a:r>
              <a:rPr lang="en"/>
              <a:t>específica</a:t>
            </a:r>
            <a:r>
              <a:rPr lang="en"/>
              <a:t> de pacientes</a:t>
            </a:r>
            <a:endParaRPr/>
          </a:p>
          <a:p>
            <a:pPr indent="-342900" lvl="0" marL="457200" rtl="0" algn="l">
              <a:spcBef>
                <a:spcPts val="0"/>
              </a:spcBef>
              <a:spcAft>
                <a:spcPts val="0"/>
              </a:spcAft>
              <a:buSzPts val="1800"/>
              <a:buAutoNum type="arabicPeriod"/>
            </a:pPr>
            <a:r>
              <a:rPr lang="en"/>
              <a:t>Donaciones</a:t>
            </a:r>
            <a:endParaRPr/>
          </a:p>
          <a:p>
            <a:pPr indent="-342900" lvl="0" marL="457200" rtl="0" algn="l">
              <a:spcBef>
                <a:spcPts val="0"/>
              </a:spcBef>
              <a:spcAft>
                <a:spcPts val="0"/>
              </a:spcAft>
              <a:buSzPts val="1800"/>
              <a:buAutoNum type="arabicPeriod"/>
            </a:pPr>
            <a:r>
              <a:rPr lang="en"/>
              <a:t>Bitácoras</a:t>
            </a:r>
            <a:r>
              <a:rPr lang="en"/>
              <a:t> de medicación</a:t>
            </a:r>
            <a:endParaRPr/>
          </a:p>
          <a:p>
            <a:pPr indent="-342900" lvl="0" marL="457200" rtl="0" algn="l">
              <a:spcBef>
                <a:spcPts val="0"/>
              </a:spcBef>
              <a:spcAft>
                <a:spcPts val="0"/>
              </a:spcAft>
              <a:buSzPts val="1800"/>
              <a:buAutoNum type="arabicPeriod"/>
            </a:pPr>
            <a:r>
              <a:rPr lang="en"/>
              <a:t>Recibo para pacientes</a:t>
            </a:r>
            <a:endParaRPr/>
          </a:p>
          <a:p>
            <a:pPr indent="0" lvl="0" marL="45720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5440249" y="-38837"/>
            <a:ext cx="3703750" cy="5221174"/>
          </a:xfrm>
          <a:prstGeom prst="rect">
            <a:avLst/>
          </a:prstGeom>
          <a:noFill/>
          <a:ln>
            <a:noFill/>
          </a:ln>
        </p:spPr>
      </p:pic>
      <p:pic>
        <p:nvPicPr>
          <p:cNvPr id="88" name="Google Shape;88;p17"/>
          <p:cNvPicPr preferRelativeResize="0"/>
          <p:nvPr/>
        </p:nvPicPr>
        <p:blipFill rotWithShape="1">
          <a:blip r:embed="rId4">
            <a:alphaModFix/>
          </a:blip>
          <a:srcRect b="17650" l="0" r="74592" t="18950"/>
          <a:stretch/>
        </p:blipFill>
        <p:spPr>
          <a:xfrm>
            <a:off x="156350" y="3534575"/>
            <a:ext cx="1638200" cy="1532925"/>
          </a:xfrm>
          <a:prstGeom prst="rect">
            <a:avLst/>
          </a:prstGeom>
          <a:noFill/>
          <a:ln>
            <a:noFill/>
          </a:ln>
        </p:spPr>
      </p:pic>
      <p:pic>
        <p:nvPicPr>
          <p:cNvPr id="89" name="Google Shape;89;p17"/>
          <p:cNvPicPr preferRelativeResize="0"/>
          <p:nvPr/>
        </p:nvPicPr>
        <p:blipFill rotWithShape="1">
          <a:blip r:embed="rId5">
            <a:alphaModFix/>
          </a:blip>
          <a:srcRect b="10118" l="11782" r="22866" t="13171"/>
          <a:stretch/>
        </p:blipFill>
        <p:spPr>
          <a:xfrm>
            <a:off x="1794550" y="3585250"/>
            <a:ext cx="1553175" cy="1317550"/>
          </a:xfrm>
          <a:prstGeom prst="rect">
            <a:avLst/>
          </a:prstGeom>
          <a:noFill/>
          <a:ln>
            <a:noFill/>
          </a:ln>
        </p:spPr>
      </p:pic>
      <p:pic>
        <p:nvPicPr>
          <p:cNvPr id="90" name="Google Shape;90;p17"/>
          <p:cNvPicPr preferRelativeResize="0"/>
          <p:nvPr/>
        </p:nvPicPr>
        <p:blipFill rotWithShape="1">
          <a:blip r:embed="rId6">
            <a:alphaModFix/>
          </a:blip>
          <a:srcRect b="16276" l="15268" r="15517" t="15249"/>
          <a:stretch/>
        </p:blipFill>
        <p:spPr>
          <a:xfrm>
            <a:off x="3585275" y="3559913"/>
            <a:ext cx="1382985" cy="1368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Bloque 1 - Reclutamiento de Voluntarios y Donaciones</a:t>
            </a:r>
            <a:endParaRPr>
              <a:solidFill>
                <a:srgbClr val="CC0000"/>
              </a:solidFill>
            </a:endParaRPr>
          </a:p>
        </p:txBody>
      </p:sp>
      <p:sp>
        <p:nvSpPr>
          <p:cNvPr id="96" name="Google Shape;96;p18"/>
          <p:cNvSpPr txBox="1"/>
          <p:nvPr>
            <p:ph idx="1" type="body"/>
          </p:nvPr>
        </p:nvSpPr>
        <p:spPr>
          <a:xfrm>
            <a:off x="311700" y="1596250"/>
            <a:ext cx="8520600" cy="29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Enfermeras actualmente </a:t>
            </a:r>
            <a:r>
              <a:rPr lang="en"/>
              <a:t>tienen</a:t>
            </a:r>
            <a:r>
              <a:rPr lang="en"/>
              <a:t> temor de no poder satisfacer las demanda de pacientes en caso de que esta creciera y de no contar con suficientes donativos ni personas para poder cubrir por completo con las necesidades de sus pacientes. Por lo que, antes de recibir mayor demanda es indispensable aumentar su capacidad de oferta, solicitando voluntarios incluso aunque estos sean laicos.</a:t>
            </a:r>
            <a:endParaRPr/>
          </a:p>
          <a:p>
            <a:pPr indent="0" lvl="0" marL="0" rtl="0" algn="l">
              <a:spcBef>
                <a:spcPts val="160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4728988" y="3413475"/>
            <a:ext cx="2867025" cy="1600200"/>
          </a:xfrm>
          <a:prstGeom prst="rect">
            <a:avLst/>
          </a:prstGeom>
          <a:noFill/>
          <a:ln>
            <a:noFill/>
          </a:ln>
        </p:spPr>
      </p:pic>
      <p:pic>
        <p:nvPicPr>
          <p:cNvPr id="98" name="Google Shape;98;p18"/>
          <p:cNvPicPr preferRelativeResize="0"/>
          <p:nvPr/>
        </p:nvPicPr>
        <p:blipFill rotWithShape="1">
          <a:blip r:embed="rId4">
            <a:alphaModFix/>
          </a:blip>
          <a:srcRect b="17650" l="0" r="74592" t="18950"/>
          <a:stretch/>
        </p:blipFill>
        <p:spPr>
          <a:xfrm>
            <a:off x="311700" y="3447113"/>
            <a:ext cx="1638200" cy="153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Beneficios</a:t>
            </a:r>
            <a:endParaRPr>
              <a:solidFill>
                <a:srgbClr val="E06666"/>
              </a:solidFill>
            </a:endParaRPr>
          </a:p>
        </p:txBody>
      </p:sp>
      <p:sp>
        <p:nvSpPr>
          <p:cNvPr id="104" name="Google Shape;104;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El sistema hará accesible el ingreso de más fondos por medio de pago digital en la plataforma, por lo tanto hacer el depósito librará de esfuerzos y tiempo  a las enfermeras para aprovecharlo en otras áreas. </a:t>
            </a:r>
            <a:endParaRPr/>
          </a:p>
          <a:p>
            <a:pPr indent="0" lvl="0" marL="0" rtl="0" algn="l">
              <a:spcBef>
                <a:spcPts val="1600"/>
              </a:spcBef>
              <a:spcAft>
                <a:spcPts val="1600"/>
              </a:spcAft>
              <a:buClr>
                <a:srgbClr val="000000"/>
              </a:buClr>
              <a:buSzPts val="1100"/>
              <a:buFont typeface="Arial"/>
              <a:buNone/>
            </a:pPr>
            <a:r>
              <a:rPr lang="en"/>
              <a:t>Al tener una selección de voluntariado facilitará el comunicado entre la institución y la gente dispuesta a ayudar, como el fácil contactos entre los mismos</a:t>
            </a:r>
            <a:endParaRPr/>
          </a:p>
        </p:txBody>
      </p:sp>
      <p:pic>
        <p:nvPicPr>
          <p:cNvPr id="105" name="Google Shape;105;p19"/>
          <p:cNvPicPr preferRelativeResize="0"/>
          <p:nvPr/>
        </p:nvPicPr>
        <p:blipFill>
          <a:blip r:embed="rId3">
            <a:alphaModFix/>
          </a:blip>
          <a:stretch>
            <a:fillRect/>
          </a:stretch>
        </p:blipFill>
        <p:spPr>
          <a:xfrm>
            <a:off x="5695052" y="2948100"/>
            <a:ext cx="3137248" cy="1990375"/>
          </a:xfrm>
          <a:prstGeom prst="rect">
            <a:avLst/>
          </a:prstGeom>
          <a:noFill/>
          <a:ln>
            <a:noFill/>
          </a:ln>
        </p:spPr>
      </p:pic>
      <p:pic>
        <p:nvPicPr>
          <p:cNvPr id="106" name="Google Shape;106;p19"/>
          <p:cNvPicPr preferRelativeResize="0"/>
          <p:nvPr/>
        </p:nvPicPr>
        <p:blipFill>
          <a:blip r:embed="rId4">
            <a:alphaModFix/>
          </a:blip>
          <a:stretch>
            <a:fillRect/>
          </a:stretch>
        </p:blipFill>
        <p:spPr>
          <a:xfrm>
            <a:off x="805313" y="2948088"/>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Problemas abarcados por el Bloque 1</a:t>
            </a:r>
            <a:endParaRPr>
              <a:solidFill>
                <a:srgbClr val="E06666"/>
              </a:solidFill>
            </a:endParaRPr>
          </a:p>
        </p:txBody>
      </p:sp>
      <p:sp>
        <p:nvSpPr>
          <p:cNvPr id="112" name="Google Shape;112;p20"/>
          <p:cNvSpPr txBox="1"/>
          <p:nvPr>
            <p:ph idx="1" type="body"/>
          </p:nvPr>
        </p:nvSpPr>
        <p:spPr>
          <a:xfrm>
            <a:off x="1042825" y="1596250"/>
            <a:ext cx="8520600" cy="360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Selección e incorporación de voluntariado</a:t>
            </a:r>
            <a:endParaRPr/>
          </a:p>
          <a:p>
            <a:pPr indent="-342900" lvl="0" marL="457200" rtl="0" algn="l">
              <a:spcBef>
                <a:spcPts val="0"/>
              </a:spcBef>
              <a:spcAft>
                <a:spcPts val="0"/>
              </a:spcAft>
              <a:buSzPts val="1800"/>
              <a:buAutoNum type="arabicPeriod"/>
            </a:pPr>
            <a:r>
              <a:rPr lang="en"/>
              <a:t>Aumentar las Donaciones</a:t>
            </a:r>
            <a:endParaRPr/>
          </a:p>
          <a:p>
            <a:pPr indent="-342900" lvl="0" marL="457200" rtl="0" algn="l">
              <a:spcBef>
                <a:spcPts val="0"/>
              </a:spcBef>
              <a:spcAft>
                <a:spcPts val="0"/>
              </a:spcAft>
              <a:buSzPts val="1800"/>
              <a:buAutoNum type="arabicPeriod"/>
            </a:pPr>
            <a:r>
              <a:rPr lang="en"/>
              <a:t>Información de contacto de voluntariado</a:t>
            </a:r>
            <a:endParaRPr/>
          </a:p>
        </p:txBody>
      </p:sp>
      <p:pic>
        <p:nvPicPr>
          <p:cNvPr id="113" name="Google Shape;113;p20"/>
          <p:cNvPicPr preferRelativeResize="0"/>
          <p:nvPr/>
        </p:nvPicPr>
        <p:blipFill>
          <a:blip r:embed="rId3">
            <a:alphaModFix/>
          </a:blip>
          <a:stretch>
            <a:fillRect/>
          </a:stretch>
        </p:blipFill>
        <p:spPr>
          <a:xfrm>
            <a:off x="5986902" y="1489450"/>
            <a:ext cx="3019025" cy="2164600"/>
          </a:xfrm>
          <a:prstGeom prst="rect">
            <a:avLst/>
          </a:prstGeom>
          <a:noFill/>
          <a:ln>
            <a:noFill/>
          </a:ln>
        </p:spPr>
      </p:pic>
      <p:pic>
        <p:nvPicPr>
          <p:cNvPr id="114" name="Google Shape;114;p20"/>
          <p:cNvPicPr preferRelativeResize="0"/>
          <p:nvPr/>
        </p:nvPicPr>
        <p:blipFill>
          <a:blip r:embed="rId4">
            <a:alphaModFix/>
          </a:blip>
          <a:stretch>
            <a:fillRect/>
          </a:stretch>
        </p:blipFill>
        <p:spPr>
          <a:xfrm>
            <a:off x="2341125" y="2786438"/>
            <a:ext cx="2095500" cy="218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rPr>
              <a:t>Bloque 2 - Inventario y Control de Medicinas</a:t>
            </a:r>
            <a:endParaRPr>
              <a:solidFill>
                <a:srgbClr val="00FF00"/>
              </a:solidFill>
            </a:endParaRPr>
          </a:p>
        </p:txBody>
      </p:sp>
      <p:sp>
        <p:nvSpPr>
          <p:cNvPr id="120" name="Google Shape;120;p21"/>
          <p:cNvSpPr txBox="1"/>
          <p:nvPr>
            <p:ph idx="1" type="body"/>
          </p:nvPr>
        </p:nvSpPr>
        <p:spPr>
          <a:xfrm>
            <a:off x="311700" y="1520250"/>
            <a:ext cx="8520600" cy="30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a:r>
            <a:r>
              <a:rPr lang="en"/>
              <a:t>cesidad de digitalizar el inventario de medicinas que actualmente se hace a mano. Esto puede generar problemas como por ejemplo, error humano o daño en las hojas que provocan </a:t>
            </a:r>
            <a:r>
              <a:rPr lang="en"/>
              <a:t>pérdidas</a:t>
            </a:r>
            <a:r>
              <a:rPr lang="en"/>
              <a:t> de registro </a:t>
            </a:r>
            <a:r>
              <a:rPr lang="en"/>
              <a:t>así</a:t>
            </a:r>
            <a:r>
              <a:rPr lang="en"/>
              <a:t> como inconsistencias. Otros posibles inconvenientes pueden ser dificultades al generar reportes, dificultades al hacer </a:t>
            </a:r>
            <a:r>
              <a:rPr lang="en"/>
              <a:t>búsqueda</a:t>
            </a:r>
            <a:r>
              <a:rPr lang="en"/>
              <a:t> de medicinas dentro del inventario, o no poder planear </a:t>
            </a:r>
            <a:r>
              <a:rPr lang="en"/>
              <a:t>óptimamente el uso de las medicinas y su adquisición. </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1" name="Google Shape;121;p21"/>
          <p:cNvPicPr preferRelativeResize="0"/>
          <p:nvPr/>
        </p:nvPicPr>
        <p:blipFill>
          <a:blip r:embed="rId3">
            <a:alphaModFix/>
          </a:blip>
          <a:stretch>
            <a:fillRect/>
          </a:stretch>
        </p:blipFill>
        <p:spPr>
          <a:xfrm>
            <a:off x="7041850" y="3488850"/>
            <a:ext cx="1961050" cy="165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