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7" r:id="rId4"/>
    <p:sldId id="260" r:id="rId5"/>
    <p:sldId id="278" r:id="rId6"/>
    <p:sldId id="262" r:id="rId7"/>
    <p:sldId id="279" r:id="rId8"/>
    <p:sldId id="282" r:id="rId9"/>
    <p:sldId id="283" r:id="rId10"/>
    <p:sldId id="284" r:id="rId11"/>
    <p:sldId id="281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8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STL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Standard </a:t>
            </a:r>
            <a:r>
              <a:rPr lang="es-MX" dirty="0" err="1"/>
              <a:t>template</a:t>
            </a:r>
            <a:r>
              <a:rPr lang="es-MX" dirty="0"/>
              <a:t> </a:t>
            </a:r>
            <a:r>
              <a:rPr lang="es-MX" dirty="0" err="1"/>
              <a:t>library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410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para obtener un </a:t>
            </a:r>
            <a:r>
              <a:rPr lang="es-MX" dirty="0" err="1"/>
              <a:t>iterador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MX" sz="2000" dirty="0" err="1"/>
              <a:t>var_iterador.begin</a:t>
            </a:r>
            <a:r>
              <a:rPr lang="es-MX" sz="2000" dirty="0"/>
              <a:t>()</a:t>
            </a:r>
          </a:p>
          <a:p>
            <a:pPr lvl="1"/>
            <a:r>
              <a:rPr lang="es-MX" sz="1800" dirty="0"/>
              <a:t>Devuelve un </a:t>
            </a:r>
            <a:r>
              <a:rPr lang="es-MX" sz="1800" dirty="0" err="1"/>
              <a:t>iterador</a:t>
            </a:r>
            <a:r>
              <a:rPr lang="es-MX" sz="1800" dirty="0"/>
              <a:t> que referencia el comienzo del vector</a:t>
            </a:r>
          </a:p>
          <a:p>
            <a:r>
              <a:rPr lang="es-MX" sz="2000" dirty="0" err="1"/>
              <a:t>var_iterador.end</a:t>
            </a:r>
            <a:r>
              <a:rPr lang="es-MX" sz="2000" dirty="0"/>
              <a:t>()</a:t>
            </a:r>
          </a:p>
          <a:p>
            <a:pPr lvl="1"/>
            <a:r>
              <a:rPr lang="es-MX" sz="1800" dirty="0"/>
              <a:t>Devuelve un </a:t>
            </a:r>
            <a:r>
              <a:rPr lang="es-MX" sz="1800" dirty="0" err="1"/>
              <a:t>iterador</a:t>
            </a:r>
            <a:r>
              <a:rPr lang="es-MX" sz="1800" dirty="0"/>
              <a:t> que referencia la posición siguiente al final del vector.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7352"/>
          <a:stretch/>
        </p:blipFill>
        <p:spPr>
          <a:xfrm>
            <a:off x="1958143" y="3853481"/>
            <a:ext cx="6629265" cy="214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9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4E3F-C490-4782-A471-2026DD5CA0CC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PMingLiU" panose="02020500000000000000" pitchFamily="18" charset="-120"/>
              </a:rPr>
              <a:t>Usando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  <a:r>
              <a:rPr lang="en-US" altLang="zh-TW" dirty="0" err="1">
                <a:ea typeface="PMingLiU" panose="02020500000000000000" pitchFamily="18" charset="-120"/>
              </a:rPr>
              <a:t>Iteradores</a:t>
            </a:r>
            <a:r>
              <a:rPr lang="en-US" altLang="zh-TW" dirty="0">
                <a:ea typeface="PMingLiU" panose="02020500000000000000" pitchFamily="18" charset="-120"/>
              </a:rPr>
              <a:t> para </a:t>
            </a:r>
            <a:r>
              <a:rPr lang="en-US" altLang="zh-TW" dirty="0" err="1">
                <a:ea typeface="PMingLiU" panose="02020500000000000000" pitchFamily="18" charset="-120"/>
              </a:rPr>
              <a:t>imprimir</a:t>
            </a:r>
            <a:r>
              <a:rPr lang="en-US" altLang="zh-TW" dirty="0">
                <a:ea typeface="PMingLiU" panose="02020500000000000000" pitchFamily="18" charset="-120"/>
              </a:rPr>
              <a:t> el </a:t>
            </a:r>
            <a:r>
              <a:rPr lang="en-US" altLang="zh-TW" dirty="0" err="1">
                <a:ea typeface="PMingLiU" panose="02020500000000000000" pitchFamily="18" charset="-120"/>
              </a:rPr>
              <a:t>contenido</a:t>
            </a:r>
            <a:r>
              <a:rPr lang="en-US" altLang="zh-TW" dirty="0">
                <a:ea typeface="PMingLiU" panose="02020500000000000000" pitchFamily="18" charset="-120"/>
              </a:rPr>
              <a:t> de un vector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007219"/>
            <a:ext cx="11029615" cy="2720897"/>
          </a:xfrm>
        </p:spPr>
        <p:txBody>
          <a:bodyPr>
            <a:normAutofit/>
          </a:bodyPr>
          <a:lstStyle/>
          <a:p>
            <a:pPr lvl="1"/>
            <a:r>
              <a:rPr lang="es-ES" altLang="zh-TW" sz="2000" dirty="0">
                <a:ea typeface="PMingLiU" panose="02020500000000000000" pitchFamily="18" charset="-120"/>
              </a:rPr>
              <a:t>Por ejemplo para poder imprimir el contenido de un vector de enteros llamado </a:t>
            </a:r>
            <a:r>
              <a:rPr lang="es-ES" altLang="zh-TW" sz="2000" dirty="0" err="1">
                <a:ea typeface="PMingLiU" panose="02020500000000000000" pitchFamily="18" charset="-120"/>
              </a:rPr>
              <a:t>vec</a:t>
            </a:r>
            <a:r>
              <a:rPr lang="es-ES" altLang="zh-TW" sz="2000" dirty="0">
                <a:ea typeface="PMingLiU" panose="02020500000000000000" pitchFamily="18" charset="-120"/>
              </a:rPr>
              <a:t>, se crea el </a:t>
            </a:r>
            <a:r>
              <a:rPr lang="es-ES" altLang="zh-TW" sz="2000" dirty="0" err="1">
                <a:ea typeface="PMingLiU" panose="02020500000000000000" pitchFamily="18" charset="-120"/>
              </a:rPr>
              <a:t>iterador</a:t>
            </a:r>
            <a:endParaRPr lang="es-ES" altLang="zh-TW" sz="2000" dirty="0">
              <a:ea typeface="PMingLiU" panose="02020500000000000000" pitchFamily="18" charset="-120"/>
            </a:endParaRPr>
          </a:p>
          <a:p>
            <a:pPr marL="324000" lvl="1" indent="0">
              <a:buNone/>
            </a:pPr>
            <a:r>
              <a:rPr lang="en-US" altLang="zh-TW" sz="2000" dirty="0">
                <a:ea typeface="PMingLiU" panose="02020500000000000000" pitchFamily="18" charset="-120"/>
              </a:rPr>
              <a:t>     vector &lt;</a:t>
            </a:r>
            <a:r>
              <a:rPr lang="en-US" altLang="zh-TW" sz="2000" dirty="0" err="1">
                <a:ea typeface="PMingLiU" panose="02020500000000000000" pitchFamily="18" charset="-120"/>
              </a:rPr>
              <a:t>int</a:t>
            </a:r>
            <a:r>
              <a:rPr lang="en-US" altLang="zh-TW" sz="2000" dirty="0">
                <a:ea typeface="PMingLiU" panose="02020500000000000000" pitchFamily="18" charset="-120"/>
              </a:rPr>
              <a:t>&gt;::iterator </a:t>
            </a:r>
            <a:r>
              <a:rPr lang="en-US" altLang="zh-TW" sz="2000" b="1" dirty="0">
                <a:solidFill>
                  <a:srgbClr val="FF0000"/>
                </a:solidFill>
                <a:ea typeface="PMingLiU" panose="02020500000000000000" pitchFamily="18" charset="-120"/>
              </a:rPr>
              <a:t>x</a:t>
            </a:r>
            <a:r>
              <a:rPr lang="en-US" altLang="zh-TW" sz="2000" dirty="0">
                <a:ea typeface="PMingLiU" panose="02020500000000000000" pitchFamily="18" charset="-120"/>
              </a:rPr>
              <a:t>;</a:t>
            </a:r>
          </a:p>
          <a:p>
            <a:pPr marL="324000" lvl="1" indent="0">
              <a:buNone/>
            </a:pPr>
            <a:r>
              <a:rPr lang="es-MX" altLang="zh-TW" sz="2000" dirty="0">
                <a:ea typeface="PMingLiU" panose="02020500000000000000" pitchFamily="18" charset="-120"/>
              </a:rPr>
              <a:t> </a:t>
            </a:r>
            <a:r>
              <a:rPr lang="en-US" altLang="zh-TW" sz="2000" dirty="0">
                <a:ea typeface="PMingLiU" panose="02020500000000000000" pitchFamily="18" charset="-120"/>
              </a:rPr>
              <a:t>    </a:t>
            </a:r>
          </a:p>
          <a:p>
            <a:pPr marL="324000" lvl="1" indent="0">
              <a:buNone/>
            </a:pPr>
            <a:endParaRPr lang="zh-TW" altLang="en-US" sz="2000" dirty="0">
              <a:ea typeface="PMingLiU" panose="02020500000000000000" pitchFamily="18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1E9A26-B5E6-4D83-863B-F42017385ECE}"/>
              </a:ext>
            </a:extLst>
          </p:cNvPr>
          <p:cNvSpPr/>
          <p:nvPr/>
        </p:nvSpPr>
        <p:spPr>
          <a:xfrm>
            <a:off x="2800224" y="3826228"/>
            <a:ext cx="6096000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printVec</a:t>
            </a:r>
            <a:r>
              <a:rPr lang="en-US" sz="1600" dirty="0"/>
              <a:t>(vector &lt;</a:t>
            </a:r>
            <a:r>
              <a:rPr lang="en-US" sz="1600" dirty="0" err="1"/>
              <a:t>int</a:t>
            </a:r>
            <a:r>
              <a:rPr lang="en-US" sz="1600" dirty="0"/>
              <a:t>&gt; v) {</a:t>
            </a:r>
          </a:p>
          <a:p>
            <a:r>
              <a:rPr lang="en-US" sz="1600" dirty="0"/>
              <a:t>    vector &lt;</a:t>
            </a:r>
            <a:r>
              <a:rPr lang="en-US" sz="1600" dirty="0" err="1"/>
              <a:t>int</a:t>
            </a:r>
            <a:r>
              <a:rPr lang="en-US" sz="1600" dirty="0"/>
              <a:t>&gt; :: iterator 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;</a:t>
            </a:r>
          </a:p>
          <a:p>
            <a:r>
              <a:rPr lang="en-US" sz="1600" dirty="0"/>
              <a:t>    for (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 = </a:t>
            </a:r>
            <a:r>
              <a:rPr lang="en-US" sz="1600" dirty="0" err="1"/>
              <a:t>v.begin</a:t>
            </a:r>
            <a:r>
              <a:rPr lang="en-US" sz="1600" dirty="0"/>
              <a:t>(); 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 != </a:t>
            </a:r>
            <a:r>
              <a:rPr lang="en-US" sz="1600" dirty="0" err="1"/>
              <a:t>v.end</a:t>
            </a:r>
            <a:r>
              <a:rPr lang="en-US" sz="1600" dirty="0"/>
              <a:t>(); </a:t>
            </a:r>
            <a:r>
              <a:rPr lang="en-US" sz="1600" b="1" dirty="0">
                <a:solidFill>
                  <a:srgbClr val="FF0000"/>
                </a:solidFill>
              </a:rPr>
              <a:t>x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&lt;&lt; *</a:t>
            </a:r>
            <a:r>
              <a:rPr lang="en-US" sz="1600" b="1" dirty="0">
                <a:solidFill>
                  <a:srgbClr val="FF0000"/>
                </a:solidFill>
              </a:rPr>
              <a:t>x </a:t>
            </a:r>
            <a:r>
              <a:rPr lang="en-US" sz="1600" dirty="0"/>
              <a:t>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endParaRPr lang="es-MX" sz="1600" dirty="0"/>
          </a:p>
          <a:p>
            <a:r>
              <a:rPr lang="es-MX" sz="1600" dirty="0" err="1"/>
              <a:t>int</a:t>
            </a:r>
            <a:r>
              <a:rPr lang="es-MX" sz="1600" dirty="0"/>
              <a:t> </a:t>
            </a:r>
            <a:r>
              <a:rPr lang="es-MX" sz="1600" dirty="0" err="1"/>
              <a:t>main</a:t>
            </a:r>
            <a:r>
              <a:rPr lang="es-MX" sz="1600" dirty="0"/>
              <a:t>() {</a:t>
            </a:r>
          </a:p>
          <a:p>
            <a:r>
              <a:rPr lang="es-MX" sz="1600" dirty="0">
                <a:latin typeface="Calibri" panose="020F0502020204030204" pitchFamily="34" charset="0"/>
              </a:rPr>
              <a:t>	vector &lt;</a:t>
            </a:r>
            <a:r>
              <a:rPr lang="es-MX" sz="1600" dirty="0" err="1">
                <a:latin typeface="Calibri" panose="020F0502020204030204" pitchFamily="34" charset="0"/>
              </a:rPr>
              <a:t>int</a:t>
            </a:r>
            <a:r>
              <a:rPr lang="es-MX" sz="1600" dirty="0">
                <a:latin typeface="Calibri" panose="020F0502020204030204" pitchFamily="34" charset="0"/>
              </a:rPr>
              <a:t>&gt; </a:t>
            </a:r>
            <a:r>
              <a:rPr lang="es-MX" sz="1600" dirty="0" err="1">
                <a:latin typeface="Calibri" panose="020F0502020204030204" pitchFamily="34" charset="0"/>
              </a:rPr>
              <a:t>vec</a:t>
            </a:r>
            <a:r>
              <a:rPr lang="es-MX" sz="1600" dirty="0">
                <a:latin typeface="Calibri" panose="020F0502020204030204" pitchFamily="34" charset="0"/>
              </a:rPr>
              <a:t>; //se declara el vector</a:t>
            </a:r>
          </a:p>
          <a:p>
            <a:r>
              <a:rPr lang="es-MX" sz="1600" dirty="0">
                <a:latin typeface="Calibri" panose="020F0502020204030204" pitchFamily="34" charset="0"/>
              </a:rPr>
              <a:t>	// asumimos que aquí se llena de información  </a:t>
            </a:r>
            <a:endParaRPr lang="es-MX" sz="1600" dirty="0"/>
          </a:p>
          <a:p>
            <a:r>
              <a:rPr lang="en-US" sz="1600" dirty="0"/>
              <a:t>	</a:t>
            </a:r>
            <a:r>
              <a:rPr lang="en-US" sz="1600" dirty="0" err="1"/>
              <a:t>printVec</a:t>
            </a:r>
            <a:r>
              <a:rPr lang="en-US" sz="1600" dirty="0"/>
              <a:t>(</a:t>
            </a:r>
            <a:r>
              <a:rPr lang="en-US" sz="1600" dirty="0" err="1"/>
              <a:t>vec</a:t>
            </a:r>
            <a:r>
              <a:rPr lang="en-US" sz="1600" dirty="0"/>
              <a:t>);  //</a:t>
            </a:r>
            <a:r>
              <a:rPr lang="es-MX" sz="1600" dirty="0"/>
              <a:t> Se manda llamar con el vector</a:t>
            </a:r>
          </a:p>
          <a:p>
            <a:r>
              <a:rPr lang="es-MX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185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92C3-C343-4644-8DE9-E22580E9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1E74-34BF-4EEC-85B2-268BEEFC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Ivor Horton. (2013). Beggining Visual C++ 2013. USA: Wiley.</a:t>
            </a:r>
          </a:p>
          <a:p>
            <a:r>
              <a:rPr lang="es-MX" dirty="0"/>
              <a:t>Ponce de León Amador, Pedro José; Ruiz Piña, María Ángeles. (2010). SEMINARIO C++ STL: Standard </a:t>
            </a:r>
            <a:r>
              <a:rPr lang="es-MX" dirty="0" err="1"/>
              <a:t>Template</a:t>
            </a:r>
            <a:r>
              <a:rPr lang="es-MX" dirty="0"/>
              <a:t> Library. 2017, de Repositorio Institucional de la Universidad de Alicante Sitio web: https://rua.ua.es/dspace/bitstream/10045/15272/1/seminarioSTL_10-11.pdf</a:t>
            </a:r>
            <a:endParaRPr lang="nn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STL – librería estándar de plantillas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s-MX" altLang="es-MX" dirty="0"/>
              <a:t>Colección de clases útiles para estructuras de datos</a:t>
            </a:r>
          </a:p>
          <a:p>
            <a:pPr eaLnBrk="1" hangingPunct="1"/>
            <a:r>
              <a:rPr lang="es-MX" altLang="es-MX" dirty="0"/>
              <a:t>Existen 3 tipos de contenedores</a:t>
            </a:r>
          </a:p>
          <a:p>
            <a:pPr lvl="1" eaLnBrk="1" hangingPunct="1"/>
            <a:r>
              <a:rPr lang="es-MX" altLang="es-MX" dirty="0"/>
              <a:t>Secuencia </a:t>
            </a:r>
          </a:p>
          <a:p>
            <a:pPr marL="818640" lvl="2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s-MX" b="1" dirty="0"/>
              <a:t>Vector</a:t>
            </a:r>
          </a:p>
          <a:p>
            <a:pPr marL="818640" lvl="2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s-MX" dirty="0" err="1"/>
              <a:t>Deque</a:t>
            </a:r>
            <a:endParaRPr lang="es-MX" dirty="0"/>
          </a:p>
          <a:p>
            <a:pPr marL="818640" lvl="2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s-MX" dirty="0" err="1"/>
              <a:t>List</a:t>
            </a:r>
            <a:endParaRPr lang="es-MX" dirty="0"/>
          </a:p>
          <a:p>
            <a:pPr lvl="1"/>
            <a:r>
              <a:rPr lang="es-MX" altLang="es-MX" dirty="0"/>
              <a:t>Asociativos (</a:t>
            </a:r>
            <a:r>
              <a:rPr lang="es-MX" altLang="en-US" dirty="0"/>
              <a:t>Almacena elementos por clave, como nombre, número de seguro social o número de parte)</a:t>
            </a:r>
          </a:p>
          <a:p>
            <a:pPr marL="818640" lvl="2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s-MX" dirty="0" err="1"/>
              <a:t>Stack</a:t>
            </a:r>
            <a:endParaRPr lang="es-MX" dirty="0"/>
          </a:p>
          <a:p>
            <a:pPr marL="818640" lvl="2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s-MX" dirty="0" err="1"/>
              <a:t>Queue</a:t>
            </a:r>
            <a:endParaRPr lang="es-MX" dirty="0"/>
          </a:p>
          <a:p>
            <a:pPr marL="818640" lvl="2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s-MX" dirty="0" err="1"/>
              <a:t>Priority</a:t>
            </a:r>
            <a:r>
              <a:rPr lang="es-MX" dirty="0"/>
              <a:t> </a:t>
            </a:r>
            <a:r>
              <a:rPr lang="es-MX" dirty="0" err="1"/>
              <a:t>queue</a:t>
            </a:r>
            <a:endParaRPr lang="es-MX" dirty="0"/>
          </a:p>
          <a:p>
            <a:pPr lvl="1" eaLnBrk="1" hangingPunct="1"/>
            <a:r>
              <a:rPr lang="es-MX" altLang="es-MX" dirty="0"/>
              <a:t>Adaptadores (Tienen otro contenedor)</a:t>
            </a:r>
          </a:p>
          <a:p>
            <a:pPr marL="818640" lvl="2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s-MX" dirty="0"/>
              <a:t>Set, </a:t>
            </a:r>
            <a:r>
              <a:rPr lang="es-MX" dirty="0" err="1"/>
              <a:t>multiset</a:t>
            </a:r>
            <a:endParaRPr lang="es-MX" dirty="0"/>
          </a:p>
          <a:p>
            <a:pPr marL="818640" lvl="2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s-MX" dirty="0" err="1"/>
              <a:t>Map</a:t>
            </a:r>
            <a:r>
              <a:rPr lang="es-MX" dirty="0"/>
              <a:t>, </a:t>
            </a:r>
            <a:r>
              <a:rPr lang="es-MX" dirty="0" err="1"/>
              <a:t>multimap</a:t>
            </a:r>
            <a:endParaRPr lang="es-MX" dirty="0"/>
          </a:p>
          <a:p>
            <a:pPr lvl="1" eaLnBrk="1" hangingPunct="1"/>
            <a:endParaRPr lang="es-MX" altLang="es-MX" dirty="0"/>
          </a:p>
        </p:txBody>
      </p:sp>
    </p:spTree>
    <p:extLst>
      <p:ext uri="{BB962C8B-B14F-4D97-AF65-F5344CB8AC3E}">
        <p14:creationId xmlns:p14="http://schemas.microsoft.com/office/powerpoint/2010/main" val="9318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44A8-34D6-4738-B230-C1B9B6F3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9E09-1C9C-4801-A7CE-DA8CD30E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Vector contra array</a:t>
            </a:r>
          </a:p>
          <a:p>
            <a:pPr lvl="2"/>
            <a:r>
              <a:rPr lang="es-MX" sz="2000" dirty="0"/>
              <a:t>Vector tiene operaciones que permitan que su tamaño cambie, ya sea que crezca o disminuya</a:t>
            </a:r>
          </a:p>
          <a:p>
            <a:endParaRPr lang="es-MX" sz="2400" dirty="0"/>
          </a:p>
          <a:p>
            <a:r>
              <a:rPr lang="es-MX" sz="2400" dirty="0"/>
              <a:t>Declaración de objetos de tipo Vector</a:t>
            </a:r>
            <a:endParaRPr lang="en-US" sz="2400" dirty="0"/>
          </a:p>
          <a:p>
            <a:pPr marL="324000" lvl="1" indent="0">
              <a:buNone/>
            </a:pPr>
            <a:r>
              <a:rPr lang="es-MX" sz="1800" dirty="0">
                <a:latin typeface="Calibri" panose="020F0502020204030204" pitchFamily="34" charset="0"/>
              </a:rPr>
              <a:t>#</a:t>
            </a:r>
            <a:r>
              <a:rPr lang="es-MX" sz="1800" dirty="0" err="1">
                <a:latin typeface="Calibri" panose="020F0502020204030204" pitchFamily="34" charset="0"/>
              </a:rPr>
              <a:t>include</a:t>
            </a:r>
            <a:r>
              <a:rPr lang="es-MX" sz="1800" dirty="0">
                <a:latin typeface="Calibri" panose="020F0502020204030204" pitchFamily="34" charset="0"/>
              </a:rPr>
              <a:t> &lt;vector&gt;                       //es necesario incluir la librería</a:t>
            </a:r>
          </a:p>
          <a:p>
            <a:pPr marL="324000" lvl="1" indent="0">
              <a:buNone/>
            </a:pPr>
            <a:r>
              <a:rPr lang="es-MX" sz="1800" dirty="0">
                <a:latin typeface="Calibri" panose="020F0502020204030204" pitchFamily="34" charset="0"/>
              </a:rPr>
              <a:t>vector &lt;</a:t>
            </a:r>
            <a:r>
              <a:rPr lang="es-MX" sz="1800" dirty="0" err="1">
                <a:latin typeface="Calibri" panose="020F0502020204030204" pitchFamily="34" charset="0"/>
              </a:rPr>
              <a:t>int</a:t>
            </a:r>
            <a:r>
              <a:rPr lang="es-MX" sz="1800" dirty="0">
                <a:latin typeface="Calibri" panose="020F0502020204030204" pitchFamily="34" charset="0"/>
              </a:rPr>
              <a:t>&gt; </a:t>
            </a:r>
            <a:r>
              <a:rPr lang="es-MX" sz="1800" dirty="0" err="1">
                <a:latin typeface="Calibri" panose="020F0502020204030204" pitchFamily="34" charset="0"/>
              </a:rPr>
              <a:t>vec</a:t>
            </a:r>
            <a:r>
              <a:rPr lang="es-MX" sz="1800" dirty="0">
                <a:latin typeface="Calibri" panose="020F0502020204030204" pitchFamily="34" charset="0"/>
              </a:rPr>
              <a:t>;                         </a:t>
            </a:r>
            <a:r>
              <a:rPr lang="es-MX" sz="1800" i="1" dirty="0">
                <a:latin typeface="Calibri" panose="020F0502020204030204" pitchFamily="34" charset="0"/>
              </a:rPr>
              <a:t>//declara un vector de enteros sin tamaño aún definido</a:t>
            </a:r>
          </a:p>
          <a:p>
            <a:pPr marL="324000" lvl="1" indent="0">
              <a:buNone/>
            </a:pPr>
            <a:r>
              <a:rPr lang="es-MX" sz="1800" dirty="0">
                <a:latin typeface="Calibri" panose="020F0502020204030204" pitchFamily="34" charset="0"/>
              </a:rPr>
              <a:t>vector &lt;Persona&gt; vec2(20);     </a:t>
            </a:r>
            <a:r>
              <a:rPr lang="es-MX" sz="1800" i="1" dirty="0">
                <a:latin typeface="Calibri" panose="020F0502020204030204" pitchFamily="34" charset="0"/>
              </a:rPr>
              <a:t>//declara un vector de Personas de tamaño 20</a:t>
            </a:r>
            <a:endParaRPr lang="es-MX" sz="1800" dirty="0">
              <a:latin typeface="Calibri" panose="020F0502020204030204" pitchFamily="34" charset="0"/>
            </a:endParaRPr>
          </a:p>
          <a:p>
            <a:pPr marL="324000" lvl="1" indent="0">
              <a:buNone/>
            </a:pPr>
            <a:r>
              <a:rPr lang="es-MX" sz="1800" dirty="0">
                <a:latin typeface="Calibri" panose="020F0502020204030204" pitchFamily="34" charset="0"/>
              </a:rPr>
              <a:t>vector &lt;</a:t>
            </a:r>
            <a:r>
              <a:rPr lang="es-MX" sz="1800" dirty="0" err="1">
                <a:latin typeface="Calibri" panose="020F0502020204030204" pitchFamily="34" charset="0"/>
              </a:rPr>
              <a:t>int</a:t>
            </a:r>
            <a:r>
              <a:rPr lang="es-MX" sz="1800" dirty="0">
                <a:latin typeface="Calibri" panose="020F0502020204030204" pitchFamily="34" charset="0"/>
              </a:rPr>
              <a:t>&gt; vec3(12,0);           </a:t>
            </a:r>
            <a:r>
              <a:rPr lang="es-ES" sz="1800" i="1" dirty="0">
                <a:latin typeface="Calibri" panose="020F0502020204030204" pitchFamily="34" charset="0"/>
              </a:rPr>
              <a:t>//declara un vector de enteros de tamaño 12 y lo inicializa en ceros</a:t>
            </a:r>
            <a:endParaRPr lang="es-MX" sz="20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5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5E7AA-1D5C-455B-9B16-76A0892AD056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zh-TW" dirty="0">
                <a:ea typeface="PMingLiU" panose="02020500000000000000" pitchFamily="18" charset="-120"/>
              </a:rPr>
              <a:t>Funciones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5435295" cy="3678303"/>
          </a:xfrm>
        </p:spPr>
        <p:txBody>
          <a:bodyPr>
            <a:normAutofit/>
          </a:bodyPr>
          <a:lstStyle/>
          <a:p>
            <a:r>
              <a:rPr lang="es-MX" altLang="zh-TW" sz="2200" b="1" dirty="0" err="1">
                <a:latin typeface="Courier New" panose="02070309020205020404" pitchFamily="49" charset="0"/>
                <a:ea typeface="PMingLiU" panose="02020500000000000000" pitchFamily="18" charset="-120"/>
              </a:rPr>
              <a:t>vector.push_back</a:t>
            </a:r>
            <a:r>
              <a:rPr lang="es-MX" altLang="zh-TW" sz="2200" b="1" dirty="0">
                <a:latin typeface="Courier New" panose="02070309020205020404" pitchFamily="49" charset="0"/>
                <a:ea typeface="PMingLiU" panose="02020500000000000000" pitchFamily="18" charset="-120"/>
              </a:rPr>
              <a:t>(valor)</a:t>
            </a:r>
            <a:r>
              <a:rPr lang="es-MX" altLang="zh-TW" sz="2200" dirty="0">
                <a:ea typeface="PMingLiU" panose="02020500000000000000" pitchFamily="18" charset="-120"/>
              </a:rPr>
              <a:t> </a:t>
            </a:r>
          </a:p>
          <a:p>
            <a:pPr lvl="1"/>
            <a:r>
              <a:rPr lang="es-MX" altLang="zh-TW" sz="2000" dirty="0">
                <a:ea typeface="PMingLiU" panose="02020500000000000000" pitchFamily="18" charset="-120"/>
              </a:rPr>
              <a:t>Agrega un elemento al final</a:t>
            </a:r>
          </a:p>
          <a:p>
            <a:r>
              <a:rPr lang="es-MX" altLang="zh-TW" sz="2200" b="1" dirty="0" err="1">
                <a:latin typeface="Courier New" panose="02070309020205020404" pitchFamily="49" charset="0"/>
                <a:ea typeface="PMingLiU" panose="02020500000000000000" pitchFamily="18" charset="-120"/>
              </a:rPr>
              <a:t>vector.pop_back</a:t>
            </a:r>
            <a:r>
              <a:rPr lang="es-MX" altLang="zh-TW" sz="2200" b="1" dirty="0">
                <a:latin typeface="Courier New" panose="02070309020205020404" pitchFamily="49" charset="0"/>
                <a:ea typeface="PMingLiU" panose="02020500000000000000" pitchFamily="18" charset="-120"/>
              </a:rPr>
              <a:t>()</a:t>
            </a:r>
            <a:r>
              <a:rPr lang="es-MX" altLang="zh-TW" sz="2200" dirty="0">
                <a:ea typeface="PMingLiU" panose="02020500000000000000" pitchFamily="18" charset="-120"/>
              </a:rPr>
              <a:t> </a:t>
            </a:r>
          </a:p>
          <a:p>
            <a:pPr lvl="1"/>
            <a:r>
              <a:rPr lang="es-MX" altLang="zh-TW" sz="2000" dirty="0">
                <a:ea typeface="PMingLiU" panose="02020500000000000000" pitchFamily="18" charset="-120"/>
              </a:rPr>
              <a:t>Elimina el último elemento, pero no lo regresa</a:t>
            </a:r>
          </a:p>
          <a:p>
            <a:r>
              <a:rPr lang="es-MX" altLang="zh-TW" sz="2200" b="1" dirty="0" err="1">
                <a:latin typeface="Courier New" panose="02070309020205020404" pitchFamily="49" charset="0"/>
                <a:ea typeface="PMingLiU" panose="02020500000000000000" pitchFamily="18" charset="-120"/>
              </a:rPr>
              <a:t>vector.size</a:t>
            </a:r>
            <a:r>
              <a:rPr lang="es-MX" altLang="zh-TW" sz="2200" b="1" dirty="0">
                <a:latin typeface="Courier New" panose="02070309020205020404" pitchFamily="49" charset="0"/>
                <a:ea typeface="PMingLiU" panose="02020500000000000000" pitchFamily="18" charset="-120"/>
              </a:rPr>
              <a:t>()</a:t>
            </a:r>
            <a:endParaRPr lang="es-MX" altLang="zh-TW" sz="2200" dirty="0">
              <a:ea typeface="PMingLiU" panose="02020500000000000000" pitchFamily="18" charset="-120"/>
            </a:endParaRPr>
          </a:p>
          <a:p>
            <a:pPr lvl="1"/>
            <a:r>
              <a:rPr lang="es-MX" altLang="zh-TW" sz="2000" dirty="0">
                <a:ea typeface="PMingLiU" panose="02020500000000000000" pitchFamily="18" charset="-120"/>
              </a:rPr>
              <a:t>Regresa el tamaño actual del vector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CA8B9-F7FB-485F-8E0D-3B13EF50469F}"/>
              </a:ext>
            </a:extLst>
          </p:cNvPr>
          <p:cNvSpPr txBox="1"/>
          <p:nvPr/>
        </p:nvSpPr>
        <p:spPr>
          <a:xfrm>
            <a:off x="6096000" y="2621394"/>
            <a:ext cx="351064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=0;i&lt;5;i++)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vector.push_back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&lt;&lt;“</a:t>
            </a:r>
            <a:r>
              <a:rPr lang="en-US" sz="1600" dirty="0" err="1"/>
              <a:t>tamaño</a:t>
            </a:r>
            <a:r>
              <a:rPr lang="en-US" sz="1600" dirty="0"/>
              <a:t> “&lt;&lt;</a:t>
            </a:r>
            <a:r>
              <a:rPr lang="en-US" sz="1600" dirty="0" err="1"/>
              <a:t>vector.size</a:t>
            </a:r>
            <a:r>
              <a:rPr lang="en-US" sz="1600" dirty="0"/>
              <a:t>()&lt;&lt;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endParaRPr lang="es-MX" sz="1600" dirty="0"/>
          </a:p>
          <a:p>
            <a:endParaRPr lang="es-MX" sz="1600" dirty="0"/>
          </a:p>
          <a:p>
            <a:r>
              <a:rPr lang="es-MX" sz="1600" dirty="0"/>
              <a:t>v</a:t>
            </a:r>
            <a:r>
              <a:rPr lang="en-US" sz="1600" dirty="0" err="1"/>
              <a:t>ector.pop_back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&lt;&lt;“</a:t>
            </a:r>
            <a:r>
              <a:rPr lang="en-US" sz="1600" dirty="0" err="1"/>
              <a:t>tamaño</a:t>
            </a:r>
            <a:r>
              <a:rPr lang="en-US" sz="1600" dirty="0"/>
              <a:t> “&lt;&lt;</a:t>
            </a:r>
            <a:r>
              <a:rPr lang="en-US" sz="1600" dirty="0" err="1"/>
              <a:t>vector.size</a:t>
            </a:r>
            <a:r>
              <a:rPr lang="en-US" sz="1600" dirty="0"/>
              <a:t>()&lt;&lt;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7E564-4A1F-44AB-A744-1711047E0BA5}"/>
              </a:ext>
            </a:extLst>
          </p:cNvPr>
          <p:cNvSpPr txBox="1"/>
          <p:nvPr/>
        </p:nvSpPr>
        <p:spPr>
          <a:xfrm>
            <a:off x="9920242" y="2083157"/>
            <a:ext cx="1445845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400" dirty="0"/>
              <a:t>vector contendrá</a:t>
            </a:r>
          </a:p>
          <a:p>
            <a:r>
              <a:rPr lang="es-MX" sz="1400" dirty="0"/>
              <a:t>0</a:t>
            </a:r>
          </a:p>
          <a:p>
            <a:r>
              <a:rPr lang="es-MX" sz="1400" dirty="0"/>
              <a:t>1</a:t>
            </a:r>
          </a:p>
          <a:p>
            <a:r>
              <a:rPr lang="es-MX" sz="1400" dirty="0"/>
              <a:t>2</a:t>
            </a:r>
          </a:p>
          <a:p>
            <a:r>
              <a:rPr lang="es-MX" sz="1400" dirty="0"/>
              <a:t>3</a:t>
            </a:r>
          </a:p>
          <a:p>
            <a:r>
              <a:rPr lang="es-MX" sz="1400" dirty="0"/>
              <a:t>4</a:t>
            </a:r>
          </a:p>
          <a:p>
            <a:r>
              <a:rPr lang="es-MX" sz="1400" dirty="0"/>
              <a:t>Tamaño 5 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0D485-CA34-476F-B7C0-E70969F9EBF1}"/>
              </a:ext>
            </a:extLst>
          </p:cNvPr>
          <p:cNvSpPr txBox="1"/>
          <p:nvPr/>
        </p:nvSpPr>
        <p:spPr>
          <a:xfrm>
            <a:off x="9920242" y="4019647"/>
            <a:ext cx="1445845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400" dirty="0"/>
              <a:t>vector contendrá</a:t>
            </a:r>
          </a:p>
          <a:p>
            <a:r>
              <a:rPr lang="es-MX" sz="1400" dirty="0"/>
              <a:t>0</a:t>
            </a:r>
          </a:p>
          <a:p>
            <a:r>
              <a:rPr lang="es-MX" sz="1400" dirty="0"/>
              <a:t>1</a:t>
            </a:r>
          </a:p>
          <a:p>
            <a:r>
              <a:rPr lang="es-MX" sz="1400" dirty="0"/>
              <a:t>2</a:t>
            </a:r>
          </a:p>
          <a:p>
            <a:r>
              <a:rPr lang="es-MX" sz="1400" dirty="0"/>
              <a:t>3</a:t>
            </a:r>
          </a:p>
          <a:p>
            <a:r>
              <a:rPr lang="es-MX" sz="1400" dirty="0"/>
              <a:t>Tamaño 54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022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C5E7AA-1D5C-455B-9B16-76A0892AD056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PMingLiU" panose="02020500000000000000" pitchFamily="18" charset="-120"/>
              </a:rPr>
              <a:t>Funciones</a:t>
            </a:r>
            <a:r>
              <a:rPr lang="en-US" altLang="zh-TW" dirty="0">
                <a:ea typeface="PMingLiU" panose="02020500000000000000" pitchFamily="18" charset="-120"/>
              </a:rPr>
              <a:t> 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52233"/>
            <a:ext cx="7915694" cy="3678303"/>
          </a:xfrm>
        </p:spPr>
        <p:txBody>
          <a:bodyPr>
            <a:normAutofit/>
          </a:bodyPr>
          <a:lstStyle/>
          <a:p>
            <a:r>
              <a:rPr lang="es-MX" altLang="zh-TW" sz="2000" b="1" dirty="0">
                <a:latin typeface="Courier New" panose="02070309020205020404" pitchFamily="49" charset="0"/>
                <a:ea typeface="PMingLiU" panose="02020500000000000000" pitchFamily="18" charset="-120"/>
              </a:rPr>
              <a:t>vector&lt;</a:t>
            </a:r>
            <a:r>
              <a:rPr lang="es-MX" altLang="zh-TW" sz="2000" b="1" i="1" dirty="0">
                <a:latin typeface="Courier New" panose="02070309020205020404" pitchFamily="49" charset="0"/>
                <a:ea typeface="PMingLiU" panose="02020500000000000000" pitchFamily="18" charset="-120"/>
              </a:rPr>
              <a:t>tipo</a:t>
            </a:r>
            <a:r>
              <a:rPr lang="es-MX" altLang="zh-TW" sz="2000" b="1" dirty="0">
                <a:latin typeface="Courier New" panose="02070309020205020404" pitchFamily="49" charset="0"/>
                <a:ea typeface="PMingLiU" panose="02020500000000000000" pitchFamily="18" charset="-120"/>
              </a:rPr>
              <a:t>&gt; </a:t>
            </a:r>
            <a:r>
              <a:rPr lang="es-MX" altLang="zh-TW" sz="2000" b="1" dirty="0" err="1">
                <a:latin typeface="Courier New" panose="02070309020205020404" pitchFamily="49" charset="0"/>
                <a:ea typeface="PMingLiU" panose="02020500000000000000" pitchFamily="18" charset="-120"/>
              </a:rPr>
              <a:t>vec</a:t>
            </a:r>
            <a:r>
              <a:rPr lang="es-MX" altLang="zh-TW" sz="2000" b="1" dirty="0">
                <a:latin typeface="Courier New" panose="02070309020205020404" pitchFamily="49" charset="0"/>
                <a:ea typeface="PMingLiU" panose="02020500000000000000" pitchFamily="18" charset="-120"/>
              </a:rPr>
              <a:t>(vec2) </a:t>
            </a:r>
          </a:p>
          <a:p>
            <a:pPr lvl="1"/>
            <a:r>
              <a:rPr lang="es-MX" altLang="zh-TW" sz="1800" dirty="0">
                <a:ea typeface="PMingLiU" panose="02020500000000000000" pitchFamily="18" charset="-120"/>
              </a:rPr>
              <a:t>Crea el </a:t>
            </a:r>
            <a:r>
              <a:rPr lang="es-MX" altLang="zh-TW" sz="1800" b="1" dirty="0">
                <a:latin typeface="Courier New" panose="02070309020205020404" pitchFamily="49" charset="0"/>
                <a:ea typeface="PMingLiU" panose="02020500000000000000" pitchFamily="18" charset="-120"/>
              </a:rPr>
              <a:t>vector </a:t>
            </a:r>
            <a:r>
              <a:rPr lang="es-MX" altLang="zh-TW" sz="1800" b="1" dirty="0" err="1">
                <a:latin typeface="Courier New" panose="02070309020205020404" pitchFamily="49" charset="0"/>
                <a:ea typeface="PMingLiU" panose="02020500000000000000" pitchFamily="18" charset="-120"/>
              </a:rPr>
              <a:t>vec</a:t>
            </a:r>
            <a:r>
              <a:rPr lang="es-MX" altLang="zh-TW" sz="1800" b="1" dirty="0">
                <a:latin typeface="Courier New" panose="02070309020205020404" pitchFamily="49" charset="0"/>
                <a:ea typeface="PMingLiU" panose="02020500000000000000" pitchFamily="18" charset="-120"/>
              </a:rPr>
              <a:t> </a:t>
            </a:r>
            <a:r>
              <a:rPr lang="es-MX" altLang="zh-TW" sz="1800" dirty="0">
                <a:latin typeface="Courier New" panose="02070309020205020404" pitchFamily="49" charset="0"/>
                <a:ea typeface="PMingLiU" panose="02020500000000000000" pitchFamily="18" charset="-120"/>
              </a:rPr>
              <a:t>con los elementos </a:t>
            </a:r>
            <a:r>
              <a:rPr lang="es-MX" altLang="zh-TW" sz="1800" b="1" dirty="0">
                <a:latin typeface="Courier New" panose="02070309020205020404" pitchFamily="49" charset="0"/>
                <a:ea typeface="PMingLiU" panose="02020500000000000000" pitchFamily="18" charset="-120"/>
              </a:rPr>
              <a:t>de vec2</a:t>
            </a:r>
          </a:p>
          <a:p>
            <a:r>
              <a:rPr lang="es-MX" altLang="zh-TW" sz="2200" b="1" dirty="0" err="1">
                <a:latin typeface="Courier New" panose="02070309020205020404" pitchFamily="49" charset="0"/>
                <a:ea typeface="PMingLiU" panose="02020500000000000000" pitchFamily="18" charset="-120"/>
              </a:rPr>
              <a:t>vector.clear</a:t>
            </a:r>
            <a:r>
              <a:rPr lang="es-MX" altLang="zh-TW" sz="2200" b="1" dirty="0">
                <a:latin typeface="Courier New" panose="02070309020205020404" pitchFamily="49" charset="0"/>
                <a:ea typeface="PMingLiU" panose="02020500000000000000" pitchFamily="18" charset="-120"/>
              </a:rPr>
              <a:t>()</a:t>
            </a:r>
            <a:endParaRPr lang="es-MX" altLang="zh-TW" sz="2200" dirty="0">
              <a:ea typeface="PMingLiU" panose="02020500000000000000" pitchFamily="18" charset="-120"/>
            </a:endParaRPr>
          </a:p>
          <a:p>
            <a:pPr lvl="1"/>
            <a:r>
              <a:rPr lang="es-MX" altLang="zh-TW" sz="2000" dirty="0">
                <a:ea typeface="PMingLiU" panose="02020500000000000000" pitchFamily="18" charset="-120"/>
              </a:rPr>
              <a:t>Borra el contenido del vector</a:t>
            </a:r>
          </a:p>
          <a:p>
            <a:r>
              <a:rPr lang="es-MX" altLang="zh-TW" sz="2200" b="1" dirty="0" err="1">
                <a:latin typeface="Courier New" panose="02070309020205020404" pitchFamily="49" charset="0"/>
                <a:ea typeface="PMingLiU" panose="02020500000000000000" pitchFamily="18" charset="-120"/>
              </a:rPr>
              <a:t>vector.empty</a:t>
            </a:r>
            <a:r>
              <a:rPr lang="es-MX" altLang="zh-TW" sz="2200" b="1" dirty="0">
                <a:latin typeface="Courier New" panose="02070309020205020404" pitchFamily="49" charset="0"/>
                <a:ea typeface="PMingLiU" panose="02020500000000000000" pitchFamily="18" charset="-120"/>
              </a:rPr>
              <a:t>()</a:t>
            </a:r>
            <a:endParaRPr lang="es-MX" altLang="zh-TW" sz="2200" dirty="0">
              <a:ea typeface="PMingLiU" panose="02020500000000000000" pitchFamily="18" charset="-120"/>
            </a:endParaRPr>
          </a:p>
          <a:p>
            <a:pPr lvl="1"/>
            <a:r>
              <a:rPr lang="es-MX" altLang="zh-TW" sz="2000" dirty="0">
                <a:ea typeface="PMingLiU" panose="02020500000000000000" pitchFamily="18" charset="-120"/>
              </a:rPr>
              <a:t>Verdadero si el vector está vacío</a:t>
            </a:r>
          </a:p>
          <a:p>
            <a:pPr lvl="1"/>
            <a:endParaRPr lang="es-MX" altLang="zh-TW" sz="1800" b="1" dirty="0">
              <a:latin typeface="Courier New" panose="02070309020205020404" pitchFamily="49" charset="0"/>
              <a:ea typeface="PMingLiU" panose="02020500000000000000" pitchFamily="18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993C3-7232-41C7-9798-AC63954728BA}"/>
              </a:ext>
            </a:extLst>
          </p:cNvPr>
          <p:cNvSpPr txBox="1"/>
          <p:nvPr/>
        </p:nvSpPr>
        <p:spPr>
          <a:xfrm>
            <a:off x="7432431" y="2410379"/>
            <a:ext cx="2386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=0;i&lt;5;i++)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vector.push_back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r>
              <a:rPr lang="en-US" sz="1600" dirty="0"/>
              <a:t>vector &lt;</a:t>
            </a:r>
            <a:r>
              <a:rPr lang="en-US" sz="1600" dirty="0" err="1"/>
              <a:t>int</a:t>
            </a:r>
            <a:r>
              <a:rPr lang="en-US" sz="1600" dirty="0"/>
              <a:t>&gt; vec2(vector);</a:t>
            </a: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A270A-9806-4129-8F32-E7D3F01DD70A}"/>
              </a:ext>
            </a:extLst>
          </p:cNvPr>
          <p:cNvSpPr txBox="1"/>
          <p:nvPr/>
        </p:nvSpPr>
        <p:spPr>
          <a:xfrm>
            <a:off x="10074986" y="2102602"/>
            <a:ext cx="1306383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1400" dirty="0"/>
              <a:t>vec2 contendrá</a:t>
            </a:r>
          </a:p>
          <a:p>
            <a:r>
              <a:rPr lang="es-MX" sz="1400" dirty="0"/>
              <a:t>0</a:t>
            </a:r>
          </a:p>
          <a:p>
            <a:r>
              <a:rPr lang="es-MX" sz="1400" dirty="0"/>
              <a:t>1</a:t>
            </a:r>
          </a:p>
          <a:p>
            <a:r>
              <a:rPr lang="es-MX" sz="1400" dirty="0"/>
              <a:t>2</a:t>
            </a:r>
          </a:p>
          <a:p>
            <a:r>
              <a:rPr lang="es-MX" sz="1400" dirty="0"/>
              <a:t>3</a:t>
            </a:r>
          </a:p>
          <a:p>
            <a:r>
              <a:rPr lang="es-MX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9494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zh-TW">
                <a:ea typeface="PMingLiU" panose="02020500000000000000" pitchFamily="18" charset="-120"/>
              </a:rPr>
              <a:t>funciones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082018"/>
            <a:ext cx="11029615" cy="3678303"/>
          </a:xfrm>
        </p:spPr>
        <p:txBody>
          <a:bodyPr>
            <a:normAutofit/>
          </a:bodyPr>
          <a:lstStyle/>
          <a:p>
            <a:r>
              <a:rPr lang="en-US" altLang="zh-TW" sz="2200" b="1" dirty="0" err="1">
                <a:latin typeface="Courier New" panose="02070309020205020404" pitchFamily="49" charset="0"/>
                <a:ea typeface="PMingLiU" panose="02020500000000000000" pitchFamily="18" charset="-120"/>
              </a:rPr>
              <a:t>v.front</a:t>
            </a:r>
            <a:r>
              <a:rPr lang="en-US" altLang="zh-TW" sz="2200" b="1" dirty="0">
                <a:latin typeface="Courier New" panose="02070309020205020404" pitchFamily="49" charset="0"/>
                <a:ea typeface="PMingLiU" panose="02020500000000000000" pitchFamily="18" charset="-120"/>
              </a:rPr>
              <a:t>()</a:t>
            </a:r>
          </a:p>
          <a:p>
            <a:pPr lvl="1"/>
            <a:r>
              <a:rPr lang="es-MX" altLang="zh-TW" sz="2000" dirty="0">
                <a:ea typeface="PMingLiU" panose="02020500000000000000" pitchFamily="18" charset="-120"/>
              </a:rPr>
              <a:t>Regresa el elemento que está al inicio del vector</a:t>
            </a:r>
            <a:endParaRPr lang="en-US" altLang="zh-TW" sz="2000" dirty="0">
              <a:ea typeface="PMingLiU" panose="02020500000000000000" pitchFamily="18" charset="-120"/>
            </a:endParaRPr>
          </a:p>
          <a:p>
            <a:r>
              <a:rPr lang="en-US" altLang="zh-TW" sz="2200" b="1" dirty="0" err="1">
                <a:latin typeface="Courier New" panose="02070309020205020404" pitchFamily="49" charset="0"/>
                <a:ea typeface="PMingLiU" panose="02020500000000000000" pitchFamily="18" charset="-120"/>
              </a:rPr>
              <a:t>v.back</a:t>
            </a:r>
            <a:r>
              <a:rPr lang="en-US" altLang="zh-TW" sz="2200" b="1" dirty="0">
                <a:latin typeface="Courier New" panose="02070309020205020404" pitchFamily="49" charset="0"/>
                <a:ea typeface="PMingLiU" panose="02020500000000000000" pitchFamily="18" charset="-120"/>
              </a:rPr>
              <a:t>()</a:t>
            </a:r>
          </a:p>
          <a:p>
            <a:pPr lvl="1"/>
            <a:r>
              <a:rPr lang="es-MX" altLang="zh-TW" sz="2000" dirty="0">
                <a:ea typeface="PMingLiU" panose="02020500000000000000" pitchFamily="18" charset="-120"/>
              </a:rPr>
              <a:t>Regresa el elemento que está al final del vector</a:t>
            </a:r>
            <a:endParaRPr lang="en-US" altLang="zh-TW" sz="2000" dirty="0">
              <a:ea typeface="PMingLiU" panose="02020500000000000000" pitchFamily="18" charset="-120"/>
            </a:endParaRPr>
          </a:p>
          <a:p>
            <a:r>
              <a:rPr lang="en-US" altLang="zh-TW" sz="2200" b="1" dirty="0">
                <a:latin typeface="Courier New" panose="02070309020205020404" pitchFamily="49" charset="0"/>
                <a:ea typeface="PMingLiU" panose="02020500000000000000" pitchFamily="18" charset="-120"/>
              </a:rPr>
              <a:t>v.at[</a:t>
            </a:r>
            <a:r>
              <a:rPr lang="en-US" altLang="zh-TW" sz="2200" b="1" dirty="0" err="1">
                <a:latin typeface="Courier New" panose="02070309020205020404" pitchFamily="49" charset="0"/>
                <a:ea typeface="PMingLiU" panose="02020500000000000000" pitchFamily="18" charset="-120"/>
              </a:rPr>
              <a:t>Posición</a:t>
            </a:r>
            <a:r>
              <a:rPr lang="en-US" altLang="zh-TW" sz="2200" b="1" dirty="0">
                <a:latin typeface="Courier New" panose="02070309020205020404" pitchFamily="49" charset="0"/>
                <a:ea typeface="PMingLiU" panose="02020500000000000000" pitchFamily="18" charset="-120"/>
              </a:rPr>
              <a:t>];</a:t>
            </a:r>
          </a:p>
          <a:p>
            <a:pPr lvl="1"/>
            <a:r>
              <a:rPr lang="es-MX" altLang="zh-TW" sz="2000" dirty="0">
                <a:ea typeface="PMingLiU" panose="02020500000000000000" pitchFamily="18" charset="-120"/>
              </a:rPr>
              <a:t>Regresa el elemento que está en la posición dada en el arreglo</a:t>
            </a:r>
            <a:endParaRPr lang="zh-TW" altLang="en-US" sz="2000" dirty="0">
              <a:ea typeface="PMingLiU" panose="02020500000000000000" pitchFamily="18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7AD39D-2C16-4265-BA78-DEB8D648FE0D}"/>
              </a:ext>
            </a:extLst>
          </p:cNvPr>
          <p:cNvSpPr/>
          <p:nvPr/>
        </p:nvSpPr>
        <p:spPr>
          <a:xfrm>
            <a:off x="8128339" y="4453975"/>
            <a:ext cx="3482468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FF0000"/>
                </a:solidFill>
              </a:rPr>
              <a:t>CUIDADO !!!</a:t>
            </a:r>
          </a:p>
          <a:p>
            <a:r>
              <a:rPr lang="es-MX" sz="1600" dirty="0"/>
              <a:t>Si la posición no existe, causa un error en ejecución, dado que la dirección de memoria no existe.</a:t>
            </a:r>
          </a:p>
        </p:txBody>
      </p:sp>
    </p:spTree>
    <p:extLst>
      <p:ext uri="{BB962C8B-B14F-4D97-AF65-F5344CB8AC3E}">
        <p14:creationId xmlns:p14="http://schemas.microsoft.com/office/powerpoint/2010/main" val="203295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D4E3F-C490-4782-A471-2026DD5CA0CC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PMingLiU" panose="02020500000000000000" pitchFamily="18" charset="-120"/>
              </a:rPr>
              <a:t>Iteradores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705" y="2096429"/>
            <a:ext cx="11029615" cy="3859708"/>
          </a:xfrm>
        </p:spPr>
        <p:txBody>
          <a:bodyPr>
            <a:normAutofit/>
          </a:bodyPr>
          <a:lstStyle/>
          <a:p>
            <a:r>
              <a:rPr lang="es-ES" sz="2000" dirty="0"/>
              <a:t>Los contenedores pueden ser recorridos usando </a:t>
            </a:r>
            <a:r>
              <a:rPr lang="es-ES" sz="2000" b="1" dirty="0" err="1"/>
              <a:t>iteradores</a:t>
            </a:r>
            <a:r>
              <a:rPr lang="es-ES" sz="2000" dirty="0"/>
              <a:t>.</a:t>
            </a:r>
          </a:p>
          <a:p>
            <a:r>
              <a:rPr lang="es-ES" sz="2000" dirty="0"/>
              <a:t>Un </a:t>
            </a:r>
            <a:r>
              <a:rPr lang="es-ES" sz="2000" b="1" dirty="0" err="1"/>
              <a:t>iterador</a:t>
            </a:r>
            <a:r>
              <a:rPr lang="es-ES" sz="2000" dirty="0"/>
              <a:t> es una especie de puntero que es utilizado por un </a:t>
            </a:r>
            <a:r>
              <a:rPr lang="es-ES" sz="2000" b="1" dirty="0"/>
              <a:t>algoritmo</a:t>
            </a:r>
            <a:r>
              <a:rPr lang="es-ES" sz="2000" dirty="0"/>
              <a:t> para recorrer los elementos almacenados en un </a:t>
            </a:r>
            <a:r>
              <a:rPr lang="es-ES" sz="2000" b="1" dirty="0"/>
              <a:t>contenedor</a:t>
            </a:r>
            <a:r>
              <a:rPr lang="es-ES" sz="2000" dirty="0"/>
              <a:t>. Nos permiten</a:t>
            </a:r>
          </a:p>
          <a:p>
            <a:pPr lvl="1"/>
            <a:r>
              <a:rPr lang="es-ES" sz="1800" dirty="0"/>
              <a:t>Colocarnos en el primer elemento</a:t>
            </a:r>
          </a:p>
          <a:p>
            <a:pPr lvl="1"/>
            <a:r>
              <a:rPr lang="es-ES" sz="1800" dirty="0"/>
              <a:t>Avanzar al siguiente</a:t>
            </a:r>
          </a:p>
          <a:p>
            <a:pPr lvl="1"/>
            <a:r>
              <a:rPr lang="es-ES" sz="1800" dirty="0"/>
              <a:t>Comprobar si ya hemos llegado al final</a:t>
            </a:r>
          </a:p>
          <a:p>
            <a:r>
              <a:rPr lang="es-MX" altLang="zh-TW" sz="2000" dirty="0">
                <a:ea typeface="PMingLiU" panose="02020500000000000000" pitchFamily="18" charset="-120"/>
              </a:rPr>
              <a:t>Un </a:t>
            </a:r>
            <a:r>
              <a:rPr lang="es-MX" altLang="zh-TW" sz="2000" dirty="0" err="1">
                <a:ea typeface="PMingLiU" panose="02020500000000000000" pitchFamily="18" charset="-120"/>
              </a:rPr>
              <a:t>iterador</a:t>
            </a:r>
            <a:r>
              <a:rPr lang="es-MX" altLang="zh-TW" sz="2000" dirty="0">
                <a:ea typeface="PMingLiU" panose="02020500000000000000" pitchFamily="18" charset="-120"/>
              </a:rPr>
              <a:t> debe ser del mismo tipo de dato que posee </a:t>
            </a:r>
          </a:p>
          <a:p>
            <a:pPr lvl="1"/>
            <a:r>
              <a:rPr lang="es-MX" altLang="zh-TW" sz="1800" dirty="0">
                <a:ea typeface="PMingLiU" panose="02020500000000000000" pitchFamily="18" charset="-120"/>
              </a:rPr>
              <a:t>Por ejemplo s</a:t>
            </a:r>
            <a:r>
              <a:rPr lang="es-MX" sz="1800" dirty="0"/>
              <a:t>i tenemos un vector que posee datos de tipo entero (</a:t>
            </a:r>
            <a:r>
              <a:rPr lang="es-MX" sz="1800" dirty="0" err="1"/>
              <a:t>int</a:t>
            </a:r>
            <a:r>
              <a:rPr lang="es-MX" sz="1800" dirty="0"/>
              <a:t>) entonces </a:t>
            </a:r>
            <a:r>
              <a:rPr lang="es-MX" sz="1800" b="1" dirty="0"/>
              <a:t>el </a:t>
            </a:r>
            <a:r>
              <a:rPr lang="es-MX" sz="1800" b="1" dirty="0" err="1"/>
              <a:t>iterador</a:t>
            </a:r>
            <a:r>
              <a:rPr lang="es-MX" sz="1800" b="1" dirty="0"/>
              <a:t> será algo similar a un puntero a entero</a:t>
            </a:r>
            <a:endParaRPr lang="en-US" altLang="zh-TW" sz="2000" b="1" dirty="0">
              <a:ea typeface="PMingLiU" panose="02020500000000000000" pitchFamily="18" charset="-120"/>
            </a:endParaRPr>
          </a:p>
          <a:p>
            <a:pPr marL="324000" lvl="1" indent="0">
              <a:buNone/>
            </a:pPr>
            <a:endParaRPr lang="zh-TW" altLang="en-US" sz="1800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730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A9F1980-AA30-47B5-8762-30042DBA9285}"/>
              </a:ext>
            </a:extLst>
          </p:cNvPr>
          <p:cNvSpPr txBox="1">
            <a:spLocks noChangeArrowheads="1"/>
          </p:cNvSpPr>
          <p:nvPr/>
        </p:nvSpPr>
        <p:spPr>
          <a:xfrm>
            <a:off x="692705" y="2610677"/>
            <a:ext cx="11029615" cy="152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s-MX" sz="2800" b="1" dirty="0"/>
              <a:t>contenedor &lt;tipo&gt; :: </a:t>
            </a:r>
            <a:r>
              <a:rPr lang="es-MX" sz="2800" b="1" dirty="0" err="1"/>
              <a:t>iterator</a:t>
            </a:r>
            <a:r>
              <a:rPr lang="es-MX" sz="2800" b="1" dirty="0"/>
              <a:t> itera;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MX" altLang="zh-TW" dirty="0">
                <a:ea typeface="PMingLiU" panose="02020500000000000000" pitchFamily="18" charset="-120"/>
              </a:rPr>
              <a:t>	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MX" altLang="zh-TW" dirty="0">
                <a:ea typeface="PMingLiU" panose="02020500000000000000" pitchFamily="18" charset="-120"/>
              </a:rPr>
              <a:t>                    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MX" altLang="zh-TW" dirty="0">
                <a:ea typeface="PMingLiU" panose="02020500000000000000" pitchFamily="18" charset="-120"/>
              </a:rPr>
              <a:t>                                                Tipo del </a:t>
            </a:r>
            <a:r>
              <a:rPr lang="es-MX" altLang="zh-TW" dirty="0" err="1">
                <a:ea typeface="PMingLiU" panose="02020500000000000000" pitchFamily="18" charset="-120"/>
              </a:rPr>
              <a:t>iterador</a:t>
            </a:r>
            <a:r>
              <a:rPr lang="es-MX" altLang="zh-TW" dirty="0">
                <a:ea typeface="PMingLiU" panose="02020500000000000000" pitchFamily="18" charset="-120"/>
              </a:rPr>
              <a:t>                         Nombre de variable</a:t>
            </a:r>
            <a:endParaRPr lang="en-US" altLang="zh-TW" dirty="0">
              <a:ea typeface="PMingLiU" panose="02020500000000000000" pitchFamily="18" charset="-120"/>
            </a:endParaRPr>
          </a:p>
          <a:p>
            <a:pPr marL="324000" lvl="1" indent="0">
              <a:buFont typeface="Wingdings 2" panose="05020102010507070707" pitchFamily="18" charset="2"/>
              <a:buNone/>
            </a:pPr>
            <a:endParaRPr lang="zh-TW" altLang="en-US" sz="2800" dirty="0">
              <a:ea typeface="PMingLiU" panose="02020500000000000000" pitchFamily="18" charset="-12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DD40634-0964-406F-A4C8-3686A285546C}"/>
              </a:ext>
            </a:extLst>
          </p:cNvPr>
          <p:cNvSpPr/>
          <p:nvPr/>
        </p:nvSpPr>
        <p:spPr>
          <a:xfrm rot="5400000">
            <a:off x="5532781" y="1146312"/>
            <a:ext cx="596349" cy="42009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7F4A70E-A04B-4C41-B451-685797F57A06}"/>
              </a:ext>
            </a:extLst>
          </p:cNvPr>
          <p:cNvSpPr/>
          <p:nvPr/>
        </p:nvSpPr>
        <p:spPr>
          <a:xfrm rot="5400000">
            <a:off x="8422694" y="2604986"/>
            <a:ext cx="417442" cy="1104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4BF9F-34C8-4A7A-8138-9D93970CE953}"/>
              </a:ext>
            </a:extLst>
          </p:cNvPr>
          <p:cNvSpPr txBox="1"/>
          <p:nvPr/>
        </p:nvSpPr>
        <p:spPr>
          <a:xfrm>
            <a:off x="3420306" y="4472607"/>
            <a:ext cx="5574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Ejemplo:</a:t>
            </a:r>
          </a:p>
          <a:p>
            <a:pPr algn="ctr"/>
            <a:r>
              <a:rPr lang="en-US" sz="2400" b="1" dirty="0"/>
              <a:t>vector &lt;</a:t>
            </a:r>
            <a:r>
              <a:rPr lang="en-US" sz="2400" b="1" dirty="0" err="1"/>
              <a:t>int</a:t>
            </a:r>
            <a:r>
              <a:rPr lang="en-US" sz="2400" b="1" dirty="0"/>
              <a:t>&gt; :: iterator </a:t>
            </a:r>
            <a:r>
              <a:rPr lang="en-US" sz="2400" b="1" dirty="0" err="1"/>
              <a:t>iterX</a:t>
            </a:r>
            <a:r>
              <a:rPr lang="en-US" sz="24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5103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</a:t>
            </a:r>
            <a:r>
              <a:rPr lang="es-MX" dirty="0" err="1"/>
              <a:t>artiméticas</a:t>
            </a:r>
            <a:r>
              <a:rPr lang="es-MX" dirty="0"/>
              <a:t> permitidas entre </a:t>
            </a:r>
            <a:r>
              <a:rPr lang="es-MX" dirty="0" err="1"/>
              <a:t>iteradores</a:t>
            </a:r>
            <a:endParaRPr lang="es-MX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E784FA-9184-49C2-A048-805A46230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08545"/>
              </p:ext>
            </p:extLst>
          </p:nvPr>
        </p:nvGraphicFramePr>
        <p:xfrm>
          <a:off x="1925983" y="2495458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78">
                  <a:extLst>
                    <a:ext uri="{9D8B030D-6E8A-4147-A177-3AD203B41FA5}">
                      <a16:colId xmlns:a16="http://schemas.microsoft.com/office/drawing/2014/main" val="2860177966"/>
                    </a:ext>
                  </a:extLst>
                </a:gridCol>
                <a:gridCol w="1616765">
                  <a:extLst>
                    <a:ext uri="{9D8B030D-6E8A-4147-A177-3AD203B41FA5}">
                      <a16:colId xmlns:a16="http://schemas.microsoft.com/office/drawing/2014/main" val="4050299033"/>
                    </a:ext>
                  </a:extLst>
                </a:gridCol>
                <a:gridCol w="5018156">
                  <a:extLst>
                    <a:ext uri="{9D8B030D-6E8A-4147-A177-3AD203B41FA5}">
                      <a16:colId xmlns:a16="http://schemas.microsoft.com/office/drawing/2014/main" val="1379870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Operación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Resultado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Comentario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21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Iter</a:t>
                      </a:r>
                      <a:r>
                        <a:rPr lang="es-MX" dirty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Iterador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Desplazamiento ascendente de un elemento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7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Iter</a:t>
                      </a:r>
                      <a:r>
                        <a:rPr lang="es-MX" dirty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Iterador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Desplazamiento descendente de un elemento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0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Iter</a:t>
                      </a:r>
                      <a:r>
                        <a:rPr lang="es-MX" dirty="0"/>
                        <a:t> +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Iterador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Desplazamiento ascendente de N elementos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Iter</a:t>
                      </a:r>
                      <a:r>
                        <a:rPr lang="es-MX" dirty="0"/>
                        <a:t> -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Iterador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Desplazamiento descendente de N elementos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62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Iter</a:t>
                      </a:r>
                      <a:r>
                        <a:rPr lang="es-MX" dirty="0"/>
                        <a:t> == Iter2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Verificación de igualdad entre </a:t>
                      </a:r>
                      <a:r>
                        <a:rPr lang="es-MX" dirty="0" err="1"/>
                        <a:t>iteradores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77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Iter</a:t>
                      </a:r>
                      <a:r>
                        <a:rPr lang="es-MX" dirty="0"/>
                        <a:t> != Iter2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Verificación de desigualdad entre </a:t>
                      </a:r>
                      <a:r>
                        <a:rPr lang="es-MX" dirty="0" err="1"/>
                        <a:t>iteradores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2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* </a:t>
                      </a:r>
                      <a:r>
                        <a:rPr lang="es-MX" dirty="0" err="1"/>
                        <a:t>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elemento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Elemento al que apunta el </a:t>
                      </a:r>
                      <a:r>
                        <a:rPr lang="es-MX" dirty="0" err="1"/>
                        <a:t>iterador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8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9681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413</TotalTime>
  <Words>816</Words>
  <Application>Microsoft Office PowerPoint</Application>
  <PresentationFormat>Panorámica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Calibri</vt:lpstr>
      <vt:lpstr>Courier New</vt:lpstr>
      <vt:lpstr>Gill Sans MT</vt:lpstr>
      <vt:lpstr>Wingdings 2</vt:lpstr>
      <vt:lpstr>Dividend</vt:lpstr>
      <vt:lpstr>STL</vt:lpstr>
      <vt:lpstr>STL – librería estándar de plantillas</vt:lpstr>
      <vt:lpstr>vector</vt:lpstr>
      <vt:lpstr>Funciones </vt:lpstr>
      <vt:lpstr>Funciones </vt:lpstr>
      <vt:lpstr>funciones</vt:lpstr>
      <vt:lpstr>Iteradores</vt:lpstr>
      <vt:lpstr>sintaxis</vt:lpstr>
      <vt:lpstr>Operaciones artiméticas permitidas entre iteradores</vt:lpstr>
      <vt:lpstr>Operaciones para obtener un iterador</vt:lpstr>
      <vt:lpstr>Usando Iteradores para imprimir el contenido de un vector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Delia María Soledad Castro Rojas</dc:creator>
  <cp:lastModifiedBy>Delia Castro</cp:lastModifiedBy>
  <cp:revision>21</cp:revision>
  <dcterms:created xsi:type="dcterms:W3CDTF">2017-08-08T15:02:53Z</dcterms:created>
  <dcterms:modified xsi:type="dcterms:W3CDTF">2020-05-28T13:22:35Z</dcterms:modified>
</cp:coreProperties>
</file>