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swald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2B8C8A-590E-4C90-A308-FA004A4BD8B0}">
  <a:tblStyle styleId="{8B2B8C8A-590E-4C90-A308-FA004A4BD8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46af8603ba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46af8603b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46af8603ba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46af8603b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46af8603ba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46af8603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46af8603ba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46af8603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1881950" y="3363425"/>
            <a:ext cx="6576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Store Sales - Time Series Forecasting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"/>
          <p:cNvSpPr txBox="1"/>
          <p:nvPr>
            <p:ph type="title"/>
          </p:nvPr>
        </p:nvSpPr>
        <p:spPr>
          <a:xfrm>
            <a:off x="1073700" y="39357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GRÁFICO DE BOXPLOT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2" name="Google Shape;542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3" name="Google Shape;543;p22"/>
          <p:cNvPicPr preferRelativeResize="0"/>
          <p:nvPr/>
        </p:nvPicPr>
        <p:blipFill rotWithShape="1">
          <a:blip r:embed="rId3">
            <a:alphaModFix/>
          </a:blip>
          <a:srcRect b="228" l="0" r="0" t="219"/>
          <a:stretch/>
        </p:blipFill>
        <p:spPr>
          <a:xfrm>
            <a:off x="1606588" y="1109375"/>
            <a:ext cx="5982725" cy="31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 txBox="1"/>
          <p:nvPr>
            <p:ph type="title"/>
          </p:nvPr>
        </p:nvSpPr>
        <p:spPr>
          <a:xfrm>
            <a:off x="1073700" y="39357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GRÁFICO DE PROMOCIONES POR MES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9" name="Google Shape;549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0" name="Google Shape;550;p23"/>
          <p:cNvPicPr preferRelativeResize="0"/>
          <p:nvPr/>
        </p:nvPicPr>
        <p:blipFill rotWithShape="1">
          <a:blip r:embed="rId3">
            <a:alphaModFix/>
          </a:blip>
          <a:srcRect b="738" l="0" r="0" t="748"/>
          <a:stretch/>
        </p:blipFill>
        <p:spPr>
          <a:xfrm>
            <a:off x="1606588" y="1109375"/>
            <a:ext cx="5982726" cy="313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idx="1" type="body"/>
          </p:nvPr>
        </p:nvSpPr>
        <p:spPr>
          <a:xfrm>
            <a:off x="1132000" y="2161800"/>
            <a:ext cx="6869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Concluímos que las promociones </a:t>
            </a:r>
            <a:r>
              <a:rPr lang="en"/>
              <a:t>efectivamente </a:t>
            </a:r>
            <a:r>
              <a:rPr b="1" lang="en"/>
              <a:t>sí tienen relación</a:t>
            </a:r>
            <a:r>
              <a:rPr lang="en"/>
              <a:t> con las fechas y que </a:t>
            </a:r>
            <a:r>
              <a:rPr b="1" lang="en"/>
              <a:t>no varían mucho por grupo</a:t>
            </a:r>
            <a:r>
              <a:rPr lang="en"/>
              <a:t> de tiendas, salvo </a:t>
            </a:r>
            <a:r>
              <a:rPr lang="en"/>
              <a:t>un caso muy específico.</a:t>
            </a:r>
            <a:endParaRPr/>
          </a:p>
        </p:txBody>
      </p:sp>
      <p:sp>
        <p:nvSpPr>
          <p:cNvPr id="556" name="Google Shape;556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5"/>
          <p:cNvSpPr txBox="1"/>
          <p:nvPr>
            <p:ph idx="4294967295" type="ctrTitle"/>
          </p:nvPr>
        </p:nvSpPr>
        <p:spPr>
          <a:xfrm>
            <a:off x="1160300" y="1278550"/>
            <a:ext cx="68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¡Es todo!</a:t>
            </a:r>
            <a:endParaRPr sz="10000"/>
          </a:p>
        </p:txBody>
      </p:sp>
      <p:sp>
        <p:nvSpPr>
          <p:cNvPr id="562" name="Google Shape;562;p25"/>
          <p:cNvSpPr txBox="1"/>
          <p:nvPr>
            <p:ph idx="4294967295" type="subTitle"/>
          </p:nvPr>
        </p:nvSpPr>
        <p:spPr>
          <a:xfrm>
            <a:off x="128060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Muchas gracias por su atención</a:t>
            </a:r>
            <a:endParaRPr b="1" sz="3600"/>
          </a:p>
        </p:txBody>
      </p:sp>
      <p:sp>
        <p:nvSpPr>
          <p:cNvPr id="563" name="Google Shape;563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4" name="Google Shape;5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225" y="2957325"/>
            <a:ext cx="2764450" cy="19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MOMENTO DE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THINKERING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0" name="Google Shape;470;p14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Comenzamos a analizar los datos disponibles en los datasets.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 imaginarnos distintas posibilidades, v</a:t>
            </a:r>
            <a:r>
              <a:rPr lang="en"/>
              <a:t>imos un interés por saber cómo se relacionaban las promociones con los tipos de tienda y al mismo tiempo si las promociones tenían alguna relación con las fechas.</a:t>
            </a:r>
            <a:endParaRPr/>
          </a:p>
        </p:txBody>
      </p:sp>
      <p:sp>
        <p:nvSpPr>
          <p:cNvPr id="471" name="Google Shape;471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df_train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Contiene datos de fechas, las promociones, número de tienda, ventas y familia de tiendas.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De esta tabla decidimos obtener el </a:t>
            </a:r>
            <a:r>
              <a:rPr i="1" lang="en"/>
              <a:t>número</a:t>
            </a:r>
            <a:r>
              <a:rPr i="1" lang="en"/>
              <a:t> de tienda, fechas y promociones.</a:t>
            </a:r>
            <a:endParaRPr i="1"/>
          </a:p>
        </p:txBody>
      </p:sp>
      <p:sp>
        <p:nvSpPr>
          <p:cNvPr id="477" name="Google Shape;477;p1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</a:t>
            </a:r>
            <a:r>
              <a:rPr lang="en">
                <a:solidFill>
                  <a:schemeClr val="accent2"/>
                </a:solidFill>
              </a:rPr>
              <a:t>TABLAS</a:t>
            </a:r>
            <a:r>
              <a:rPr lang="en"/>
              <a:t> QUE TOMAMOS</a:t>
            </a:r>
            <a:endParaRPr/>
          </a:p>
        </p:txBody>
      </p:sp>
      <p:sp>
        <p:nvSpPr>
          <p:cNvPr id="478" name="Google Shape;478;p15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df_stores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Contiene datos de número de tienda, ciudad, estado, tipo de tienda y grupo de tienda.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De esta tabla tomamos los datos del número de tienda para juntar una tabla con la otra.</a:t>
            </a:r>
            <a:endParaRPr i="1"/>
          </a:p>
        </p:txBody>
      </p:sp>
      <p:sp>
        <p:nvSpPr>
          <p:cNvPr id="479" name="Google Shape;479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PRIMEROS </a:t>
            </a:r>
            <a:r>
              <a:rPr lang="en">
                <a:solidFill>
                  <a:schemeClr val="accent2"/>
                </a:solidFill>
              </a:rPr>
              <a:t>ANÁLISIS</a:t>
            </a:r>
            <a:r>
              <a:rPr lang="en"/>
              <a:t> DE LAS PROMOCIONES</a:t>
            </a:r>
            <a:endParaRPr/>
          </a:p>
        </p:txBody>
      </p:sp>
      <p:sp>
        <p:nvSpPr>
          <p:cNvPr id="485" name="Google Shape;485;p16"/>
          <p:cNvSpPr txBox="1"/>
          <p:nvPr>
            <p:ph idx="1" type="body"/>
          </p:nvPr>
        </p:nvSpPr>
        <p:spPr>
          <a:xfrm>
            <a:off x="5575350" y="1349925"/>
            <a:ext cx="24501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Este gráfico nos ayuda a ver que en un inicio casi no habían promociones en las tiendas pero que fueron aumentando mucho a partir de 2016.</a:t>
            </a:r>
            <a:endParaRPr sz="1800"/>
          </a:p>
        </p:txBody>
      </p:sp>
      <p:sp>
        <p:nvSpPr>
          <p:cNvPr id="486" name="Google Shape;486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7" name="Google Shape;4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60" y="1363350"/>
            <a:ext cx="4436774" cy="27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7"/>
          <p:cNvSpPr txBox="1"/>
          <p:nvPr>
            <p:ph type="title"/>
          </p:nvPr>
        </p:nvSpPr>
        <p:spPr>
          <a:xfrm>
            <a:off x="1073700" y="320813"/>
            <a:ext cx="6996600" cy="5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REVISIÓN DE </a:t>
            </a:r>
            <a:r>
              <a:rPr lang="en">
                <a:solidFill>
                  <a:schemeClr val="accent2"/>
                </a:solidFill>
              </a:rPr>
              <a:t>DATOS COMBINADOS</a:t>
            </a:r>
            <a:endParaRPr/>
          </a:p>
        </p:txBody>
      </p:sp>
      <p:sp>
        <p:nvSpPr>
          <p:cNvPr id="493" name="Google Shape;493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94" name="Google Shape;494;p17"/>
          <p:cNvGraphicFramePr/>
          <p:nvPr/>
        </p:nvGraphicFramePr>
        <p:xfrm>
          <a:off x="1494488" y="88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{8B2B8C8A-590E-4C90-A308-FA004A4BD8B0}</a:tableStyleId>
              </a:tblPr>
              <a:tblGrid>
                <a:gridCol w="614175"/>
                <a:gridCol w="744400"/>
                <a:gridCol w="952175"/>
                <a:gridCol w="788675"/>
                <a:gridCol w="717100"/>
                <a:gridCol w="679275"/>
                <a:gridCol w="704850"/>
                <a:gridCol w="571500"/>
                <a:gridCol w="382850"/>
              </a:tblGrid>
              <a:tr h="32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solidFill>
                            <a:schemeClr val="lt1"/>
                          </a:solidFill>
                        </a:rPr>
                        <a:t>index</a:t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solidFill>
                            <a:schemeClr val="lt1"/>
                          </a:solidFill>
                        </a:rPr>
                        <a:t>store_nbr</a:t>
                      </a:r>
                      <a:endParaRPr b="1" sz="8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solidFill>
                            <a:schemeClr val="lt1"/>
                          </a:solidFill>
                        </a:rPr>
                        <a:t>onpromotion</a:t>
                      </a:r>
                      <a:endParaRPr b="1" sz="8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solidFill>
                            <a:schemeClr val="lt1"/>
                          </a:solidFill>
                        </a:rPr>
                        <a:t>date</a:t>
                      </a:r>
                      <a:endParaRPr b="1" sz="8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solidFill>
                            <a:schemeClr val="lt1"/>
                          </a:solidFill>
                        </a:rPr>
                        <a:t>sales</a:t>
                      </a:r>
                      <a:endParaRPr b="1" sz="8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solidFill>
                            <a:schemeClr val="lt1"/>
                          </a:solidFill>
                        </a:rPr>
                        <a:t>city</a:t>
                      </a:r>
                      <a:endParaRPr b="1" sz="8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solidFill>
                            <a:schemeClr val="lt1"/>
                          </a:solidFill>
                        </a:rPr>
                        <a:t>state</a:t>
                      </a:r>
                      <a:endParaRPr b="1" sz="8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solidFill>
                            <a:schemeClr val="lt1"/>
                          </a:solidFill>
                        </a:rPr>
                        <a:t>type</a:t>
                      </a:r>
                      <a:endParaRPr b="1" sz="8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50">
                          <a:solidFill>
                            <a:schemeClr val="lt1"/>
                          </a:solidFill>
                        </a:rPr>
                        <a:t>cluster</a:t>
                      </a:r>
                      <a:endParaRPr b="1" sz="85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chemeClr val="dk2"/>
                    </a:solidFill>
                  </a:tcPr>
                </a:tc>
              </a:tr>
              <a:tr h="213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0.0000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Quito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Pichincha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D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13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</a:tr>
              <a:tr h="32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2013-01-02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7417.1479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Quito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Pichincha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D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13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</a:tr>
              <a:tr h="32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2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2013-01-03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5873.2441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Quito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Pichincha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D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13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</a:tr>
              <a:tr h="32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2013-01-04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5919.8789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Quito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Pichincha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D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13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</a:tr>
              <a:tr h="32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4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2013-01-05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6318.7852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Quito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Pichincha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D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13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</a:tr>
              <a:tr h="213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...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...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...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...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...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...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...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...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...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</a:tr>
              <a:tr h="32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499877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54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528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2016-05-21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3424.0000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El Carmen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Manabi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C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</a:tr>
              <a:tr h="32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499878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54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536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2016-05-22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4723.0000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El Carmen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Manabi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C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</a:tr>
              <a:tr h="32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499879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54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543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2016-05-29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4710.0000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El Carmen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Manabi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C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</a:tr>
              <a:tr h="32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499880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54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547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2016-05-15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5608.0000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El Carmen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Manabi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C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</a:tr>
              <a:tr h="323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499881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 anchor="ctr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54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551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2016-05-01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5523.0000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El Carmen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Manabi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C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chemeClr val="dk1"/>
                          </a:solidFill>
                        </a:rPr>
                        <a:t>3</a:t>
                      </a:r>
                      <a:endParaRPr sz="850">
                        <a:solidFill>
                          <a:schemeClr val="dk1"/>
                        </a:solidFill>
                      </a:endParaRPr>
                    </a:p>
                  </a:txBody>
                  <a:tcPr marT="38100" marB="38100" marR="76200" marL="76200">
                    <a:solidFill>
                      <a:srgbClr val="C1C1C1">
                        <a:alpha val="386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/>
          <p:nvPr>
            <p:ph idx="4294967295" type="ctrTitle"/>
          </p:nvPr>
        </p:nvSpPr>
        <p:spPr>
          <a:xfrm>
            <a:off x="685800" y="1148867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/>
          <p:nvPr>
            <p:ph idx="4294967295" type="subTitle"/>
          </p:nvPr>
        </p:nvSpPr>
        <p:spPr>
          <a:xfrm>
            <a:off x="685800" y="1759777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Correlación de Pearson</a:t>
            </a:r>
            <a:endParaRPr sz="2600"/>
          </a:p>
        </p:txBody>
      </p:sp>
      <p:sp>
        <p:nvSpPr>
          <p:cNvPr id="501" name="Google Shape;501;p18"/>
          <p:cNvSpPr txBox="1"/>
          <p:nvPr>
            <p:ph idx="4294967295" type="ctrTitle"/>
          </p:nvPr>
        </p:nvSpPr>
        <p:spPr>
          <a:xfrm>
            <a:off x="685800" y="2463318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35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502" name="Google Shape;502;p18"/>
          <p:cNvSpPr txBox="1"/>
          <p:nvPr>
            <p:ph idx="4294967295" type="subTitle"/>
          </p:nvPr>
        </p:nvSpPr>
        <p:spPr>
          <a:xfrm>
            <a:off x="685800" y="3074227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Correlación de Spearman</a:t>
            </a:r>
            <a:endParaRPr sz="2600"/>
          </a:p>
        </p:txBody>
      </p:sp>
      <p:sp>
        <p:nvSpPr>
          <p:cNvPr id="503" name="Google Shape;503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18"/>
          <p:cNvSpPr txBox="1"/>
          <p:nvPr>
            <p:ph idx="4294967295" type="body"/>
          </p:nvPr>
        </p:nvSpPr>
        <p:spPr>
          <a:xfrm>
            <a:off x="1999500" y="421850"/>
            <a:ext cx="51450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Correlación de promociones respecto al 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UTILIZAMOS </a:t>
            </a:r>
            <a:r>
              <a:rPr lang="en">
                <a:solidFill>
                  <a:schemeClr val="accent2"/>
                </a:solidFill>
              </a:rPr>
              <a:t>TRES </a:t>
            </a:r>
            <a:r>
              <a:rPr lang="en"/>
              <a:t>PARÁMETROS</a:t>
            </a:r>
            <a:endParaRPr/>
          </a:p>
        </p:txBody>
      </p:sp>
      <p:sp>
        <p:nvSpPr>
          <p:cNvPr id="510" name="Google Shape;510;p19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onpromotion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 conocer el número de promociones y relacionarlos con las fechas y los clústeres.</a:t>
            </a:r>
            <a:endParaRPr/>
          </a:p>
        </p:txBody>
      </p:sp>
      <p:sp>
        <p:nvSpPr>
          <p:cNvPr id="511" name="Google Shape;511;p19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 acomodar el gráfico progresivamente de acuerdo a las promociones y por tipo de cluster.</a:t>
            </a:r>
            <a:endParaRPr/>
          </a:p>
        </p:txBody>
      </p:sp>
      <p:sp>
        <p:nvSpPr>
          <p:cNvPr id="512" name="Google Shape;512;p19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cluster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 conocer si los </a:t>
            </a:r>
            <a:r>
              <a:rPr lang="en"/>
              <a:t>clústeres</a:t>
            </a:r>
            <a:r>
              <a:rPr lang="en"/>
              <a:t> tenían valores en común o si las promociones a veces dependen de algo en concreto.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LLUVIA DE </a:t>
            </a:r>
            <a:r>
              <a:rPr lang="en">
                <a:solidFill>
                  <a:schemeClr val="accent2"/>
                </a:solidFill>
              </a:rPr>
              <a:t>IDEAS</a:t>
            </a:r>
            <a:r>
              <a:rPr lang="en"/>
              <a:t> PARA </a:t>
            </a:r>
            <a:r>
              <a:rPr lang="en">
                <a:solidFill>
                  <a:schemeClr val="accent2"/>
                </a:solidFill>
              </a:rPr>
              <a:t>REPRESENTACIÓN GRÁFICA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19" name="Google Shape;519;p20"/>
          <p:cNvGrpSpPr/>
          <p:nvPr/>
        </p:nvGrpSpPr>
        <p:grpSpPr>
          <a:xfrm>
            <a:off x="517249" y="1352230"/>
            <a:ext cx="2265397" cy="2439027"/>
            <a:chOff x="2768474" y="949849"/>
            <a:chExt cx="2944752" cy="3170450"/>
          </a:xfrm>
        </p:grpSpPr>
        <p:sp>
          <p:nvSpPr>
            <p:cNvPr id="520" name="Google Shape;520;p20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 flipH="1" rot="5400000">
              <a:off x="3109874" y="2754999"/>
              <a:ext cx="1365300" cy="1365300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fmla="val 100000" name="adj"/>
              </a:avLst>
            </a:pr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20"/>
          <p:cNvSpPr/>
          <p:nvPr/>
        </p:nvSpPr>
        <p:spPr>
          <a:xfrm>
            <a:off x="2143614" y="2221844"/>
            <a:ext cx="230863" cy="21003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20"/>
          <p:cNvSpPr/>
          <p:nvPr/>
        </p:nvSpPr>
        <p:spPr>
          <a:xfrm flipH="1">
            <a:off x="782404" y="1683117"/>
            <a:ext cx="769422" cy="69725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0"/>
          <p:cNvSpPr/>
          <p:nvPr/>
        </p:nvSpPr>
        <p:spPr>
          <a:xfrm flipH="1" rot="10800000">
            <a:off x="2026006" y="2905226"/>
            <a:ext cx="597025" cy="54106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0"/>
          <p:cNvSpPr/>
          <p:nvPr/>
        </p:nvSpPr>
        <p:spPr>
          <a:xfrm rot="10800000">
            <a:off x="1007475" y="2970578"/>
            <a:ext cx="594795" cy="54106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125" y="1160350"/>
            <a:ext cx="5332650" cy="28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"/>
          <p:cNvSpPr txBox="1"/>
          <p:nvPr>
            <p:ph type="title"/>
          </p:nvPr>
        </p:nvSpPr>
        <p:spPr>
          <a:xfrm>
            <a:off x="1073700" y="39357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RESULTADO DEL GRÁFICO DE PROMOCIONES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5" name="Google Shape;535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6" name="Google Shape;5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588" y="1109375"/>
            <a:ext cx="5982725" cy="31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