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Catamaran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Livvic"/>
      <p:regular r:id="rId34"/>
      <p:bold r:id="rId35"/>
      <p:italic r:id="rId36"/>
      <p:boldItalic r:id="rId37"/>
    </p:embeddedFont>
    <p:embeddedFont>
      <p:font typeface="Catamaran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aime Avill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atamaran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font" Target="fonts/Catamaran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6.xml"/><Relationship Id="rId35" Type="http://schemas.openxmlformats.org/officeDocument/2006/relationships/font" Target="fonts/Livvic-bold.fntdata"/><Relationship Id="rId12" Type="http://schemas.openxmlformats.org/officeDocument/2006/relationships/slide" Target="slides/slide5.xml"/><Relationship Id="rId34" Type="http://schemas.openxmlformats.org/officeDocument/2006/relationships/font" Target="fonts/Livvic-regular.fntdata"/><Relationship Id="rId15" Type="http://schemas.openxmlformats.org/officeDocument/2006/relationships/slide" Target="slides/slide8.xml"/><Relationship Id="rId37" Type="http://schemas.openxmlformats.org/officeDocument/2006/relationships/font" Target="fonts/Livvic-boldItalic.fntdata"/><Relationship Id="rId14" Type="http://schemas.openxmlformats.org/officeDocument/2006/relationships/slide" Target="slides/slide7.xml"/><Relationship Id="rId36" Type="http://schemas.openxmlformats.org/officeDocument/2006/relationships/font" Target="fonts/Livvic-italic.fntdata"/><Relationship Id="rId17" Type="http://schemas.openxmlformats.org/officeDocument/2006/relationships/slide" Target="slides/slide10.xml"/><Relationship Id="rId39" Type="http://schemas.openxmlformats.org/officeDocument/2006/relationships/font" Target="fonts/CatamaranLight-bold.fntdata"/><Relationship Id="rId16" Type="http://schemas.openxmlformats.org/officeDocument/2006/relationships/slide" Target="slides/slide9.xml"/><Relationship Id="rId38" Type="http://schemas.openxmlformats.org/officeDocument/2006/relationships/font" Target="fonts/Catamaran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20T17:05:15.914">
    <p:pos x="4122" y="390"/>
    <p:text>Se usa una red convolucional, esta tiene una arquitectura de Deep Learning que aprende a partir de datos, este tipo de modelo son particularmente útiles para identificación de patrones en imágenes con el fin de reconocer objetos, clases y categorías.
Esta se compone de capas de unidades llamadas neuronas, donde cada neurona está conectada a una región de la capa anterior, finalmente la salida se calcula en función de las entrada de esa región.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7d44d609_5_7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87d44d609_5_7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87d44d609_5_7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87d44d609_5_7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8d0a30cd8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8d0a30cd8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8d0a30cd8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8d0a30cd8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8d0a30cd8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8d0a30cd8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8d0a30cd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8d0a30cd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8d0a30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8d0a30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8d0a30cd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8d0a30cd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87d44d609_5_7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87d44d609_5_7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7d44d609_5_7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7d44d609_5_7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87d44d609_5_7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87d44d609_5_7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7d44d609_5_7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87d44d609_5_7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8d0a30cd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8d0a30cd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8d0a30cd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8d0a30cd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d0a30cd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d0a30cd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8d0a30cd8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8d0a30cd8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5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7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7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7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7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8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8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24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25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5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5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25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5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5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25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25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7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7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7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7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9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9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9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0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33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mathworks.com/discovery/convolutional-neural-network-matlab.html" TargetMode="External"/><Relationship Id="rId4" Type="http://schemas.openxmlformats.org/officeDocument/2006/relationships/hyperlink" Target="https://www.kaggle.com/code/leonidkulyk/eda-aslfr-animated-visualization" TargetMode="External"/><Relationship Id="rId5" Type="http://schemas.openxmlformats.org/officeDocument/2006/relationships/hyperlink" Target="https://github.com/loicmarie/sign-language-alphabet-recognizer" TargetMode="External"/><Relationship Id="rId6" Type="http://schemas.openxmlformats.org/officeDocument/2006/relationships/hyperlink" Target="https://huggingface.co/spaces/Kolpitor/AI_ML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457" y="0"/>
            <a:ext cx="61345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3009450" y="3209600"/>
            <a:ext cx="24021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Julia López Augusto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Gonzalo Vega Pérez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Jaime Avilleira Garcia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Alan Josué Melgar Fuentes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34"/>
          <p:cNvSpPr txBox="1"/>
          <p:nvPr>
            <p:ph type="ctrTitle"/>
          </p:nvPr>
        </p:nvSpPr>
        <p:spPr>
          <a:xfrm>
            <a:off x="812075" y="950400"/>
            <a:ext cx="4592400" cy="15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Lenguaje</a:t>
            </a:r>
            <a:r>
              <a:rPr lang="es">
                <a:solidFill>
                  <a:schemeClr val="lt1"/>
                </a:solidFill>
              </a:rPr>
              <a:t> de signos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68" name="Google Shape;168;p34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idx="6" type="ctrTitle"/>
          </p:nvPr>
        </p:nvSpPr>
        <p:spPr>
          <a:xfrm rot="5400000">
            <a:off x="6357975" y="1973725"/>
            <a:ext cx="3568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11850" y="226050"/>
            <a:ext cx="75687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8" y="487575"/>
            <a:ext cx="7154425" cy="4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idx="6" type="ctrTitle"/>
          </p:nvPr>
        </p:nvSpPr>
        <p:spPr>
          <a:xfrm rot="5400000">
            <a:off x="6357975" y="1973725"/>
            <a:ext cx="3568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sp>
        <p:nvSpPr>
          <p:cNvPr id="259" name="Google Shape;259;p44"/>
          <p:cNvSpPr/>
          <p:nvPr/>
        </p:nvSpPr>
        <p:spPr>
          <a:xfrm>
            <a:off x="906013" y="0"/>
            <a:ext cx="578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 b="777" l="0" r="0" t="787"/>
          <a:stretch/>
        </p:blipFill>
        <p:spPr>
          <a:xfrm>
            <a:off x="1405363" y="71525"/>
            <a:ext cx="4781726" cy="50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idx="6" type="ctrTitle"/>
          </p:nvPr>
        </p:nvSpPr>
        <p:spPr>
          <a:xfrm rot="5400000">
            <a:off x="6357975" y="1973725"/>
            <a:ext cx="3568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1467460" y="0"/>
            <a:ext cx="465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62" y="120113"/>
            <a:ext cx="3341325" cy="49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idx="6" type="ctrTitle"/>
          </p:nvPr>
        </p:nvSpPr>
        <p:spPr>
          <a:xfrm rot="5400000">
            <a:off x="6357975" y="1973725"/>
            <a:ext cx="3568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sp>
        <p:nvSpPr>
          <p:cNvPr id="273" name="Google Shape;273;p46"/>
          <p:cNvSpPr/>
          <p:nvPr/>
        </p:nvSpPr>
        <p:spPr>
          <a:xfrm>
            <a:off x="250800" y="149413"/>
            <a:ext cx="7090800" cy="484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37" y="416438"/>
            <a:ext cx="6589125" cy="43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/>
          <p:nvPr/>
        </p:nvSpPr>
        <p:spPr>
          <a:xfrm>
            <a:off x="4320400" y="1544100"/>
            <a:ext cx="47160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 txBox="1"/>
          <p:nvPr>
            <p:ph idx="1" type="subTitle"/>
          </p:nvPr>
        </p:nvSpPr>
        <p:spPr>
          <a:xfrm flipH="1">
            <a:off x="415300" y="2216425"/>
            <a:ext cx="39051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Precisión de 100% después de la segunda época.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No Overfitting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Integración del sector de la </a:t>
            </a:r>
            <a:r>
              <a:rPr lang="es"/>
              <a:t>población</a:t>
            </a:r>
            <a:r>
              <a:rPr lang="es"/>
              <a:t> sordomuda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7"/>
          <p:cNvSpPr txBox="1"/>
          <p:nvPr>
            <p:ph type="title"/>
          </p:nvPr>
        </p:nvSpPr>
        <p:spPr>
          <a:xfrm>
            <a:off x="411375" y="1544100"/>
            <a:ext cx="22332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82" name="Google Shape;282;p47"/>
          <p:cNvSpPr/>
          <p:nvPr/>
        </p:nvSpPr>
        <p:spPr>
          <a:xfrm>
            <a:off x="-54375" y="1544100"/>
            <a:ext cx="3621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idx="4" type="ctrTitle"/>
          </p:nvPr>
        </p:nvSpPr>
        <p:spPr>
          <a:xfrm rot="5400000">
            <a:off x="6149175" y="2182525"/>
            <a:ext cx="3985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Propuestas de mejora</a:t>
            </a:r>
            <a:endParaRPr/>
          </a:p>
        </p:txBody>
      </p:sp>
      <p:sp>
        <p:nvSpPr>
          <p:cNvPr id="288" name="Google Shape;288;p48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</a:t>
            </a:r>
            <a:r>
              <a:rPr lang="es"/>
              <a:t> en tiempo real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8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</a:t>
            </a:r>
            <a:r>
              <a:rPr lang="es"/>
              <a:t>precisión</a:t>
            </a:r>
            <a:r>
              <a:rPr lang="es"/>
              <a:t> del modelo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091850" y="65247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/>
          <p:nvPr/>
        </p:nvSpPr>
        <p:spPr>
          <a:xfrm>
            <a:off x="4091850" y="262352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80" y="2623525"/>
            <a:ext cx="3452046" cy="18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75" y="652473"/>
            <a:ext cx="3173468" cy="1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/>
          <p:nvPr/>
        </p:nvSpPr>
        <p:spPr>
          <a:xfrm>
            <a:off x="0" y="1614200"/>
            <a:ext cx="5197200" cy="359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184050" y="1932050"/>
            <a:ext cx="4829100" cy="295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i="1"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es una red neuronal convolucional? | 3 cosas que debe saber. (s. f.). MATLAB &amp; Simulink. </a:t>
            </a:r>
            <a:r>
              <a:rPr lang="es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¿Qué es una red neuronal convolucional? | 3 cosas que debe saber - MATLAB &amp; Simulink (mathworks.com)</a:t>
            </a:r>
            <a:endParaRPr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s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[EDA] 🤟ASLFR🖖 - Animated visualization📊🧍 | Kaggle</a:t>
            </a:r>
            <a:endParaRPr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s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loicmarie/sign-language-alphabet-recognizer: Simple sign language alphabet recognizer using Python, openCV and tensorflow for training Inception model (CNN classifier). (github.com)</a:t>
            </a:r>
            <a:endParaRPr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s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Kolpitor/AI_ML at main (huggingface.co)</a:t>
            </a:r>
            <a:endParaRPr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9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4961825" y="3661475"/>
            <a:ext cx="487500" cy="15291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4294967295" type="subTitle"/>
          </p:nvPr>
        </p:nvSpPr>
        <p:spPr>
          <a:xfrm flipH="1">
            <a:off x="714450" y="1061975"/>
            <a:ext cx="34743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tamaran"/>
                <a:ea typeface="Catamaran"/>
                <a:cs typeface="Catamaran"/>
                <a:sym typeface="Catamaran"/>
              </a:rPr>
              <a:t>Introducción</a:t>
            </a:r>
            <a:r>
              <a:rPr b="1" lang="es" sz="1800">
                <a:latin typeface="Catamaran"/>
                <a:ea typeface="Catamaran"/>
                <a:cs typeface="Catamaran"/>
                <a:sym typeface="Catamaran"/>
              </a:rPr>
              <a:t> a la </a:t>
            </a:r>
            <a:r>
              <a:rPr b="1" lang="es" sz="1800">
                <a:latin typeface="Catamaran"/>
                <a:ea typeface="Catamaran"/>
                <a:cs typeface="Catamaran"/>
                <a:sym typeface="Catamaran"/>
              </a:rPr>
              <a:t>problemática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5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idx="4294967295" type="subTitle"/>
          </p:nvPr>
        </p:nvSpPr>
        <p:spPr>
          <a:xfrm flipH="1">
            <a:off x="831450" y="1832250"/>
            <a:ext cx="74811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4151"/>
                </a:solidFill>
              </a:rPr>
              <a:t>L</a:t>
            </a:r>
            <a:r>
              <a:rPr lang="es" sz="1500">
                <a:solidFill>
                  <a:srgbClr val="374151"/>
                </a:solidFill>
              </a:rPr>
              <a:t>a comunicación para personas sordomudas puede ser desafiante, ya que la sociedad a menudo no está plenamente consciente de las barreras que enfrentan. La falta de comprensión puede dificultar la inclusión y limitar las oportunidades para estas personas. La tecnología y la concientización pueden desempeñar un papel crucial en mejorar la comunicación y facilitar la participación plena en la sociedad.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4427975" y="1544100"/>
            <a:ext cx="47160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idx="1" type="subTitle"/>
          </p:nvPr>
        </p:nvSpPr>
        <p:spPr>
          <a:xfrm flipH="1">
            <a:off x="415300" y="2216425"/>
            <a:ext cx="39051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sistema de reconocimiento y generación de lenguaje de señas mediante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redes neuronales</a:t>
            </a:r>
            <a:r>
              <a:rPr lang="es"/>
              <a:t> puede ser una solución innovadora. Con estas redes se puede tener un sistema con el cual la comunicación con este tipo de personas pueda ser posible de manera sencilla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411375" y="1544100"/>
            <a:ext cx="22332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</a:t>
            </a:r>
            <a:r>
              <a:rPr lang="es"/>
              <a:t>solución</a:t>
            </a:r>
            <a:endParaRPr/>
          </a:p>
        </p:txBody>
      </p:sp>
      <p:sp>
        <p:nvSpPr>
          <p:cNvPr id="184" name="Google Shape;184;p36"/>
          <p:cNvSpPr/>
          <p:nvPr/>
        </p:nvSpPr>
        <p:spPr>
          <a:xfrm>
            <a:off x="-54375" y="1544100"/>
            <a:ext cx="3621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0" y="1647851"/>
            <a:ext cx="3813450" cy="18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idx="9" type="ctrTitle"/>
          </p:nvPr>
        </p:nvSpPr>
        <p:spPr>
          <a:xfrm rot="5400000">
            <a:off x="6680744" y="2326645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Fases del proyecto</a:t>
            </a:r>
            <a:endParaRPr sz="2400"/>
          </a:p>
        </p:txBody>
      </p:sp>
      <p:sp>
        <p:nvSpPr>
          <p:cNvPr id="191" name="Google Shape;191;p37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>
            <p:ph idx="6" type="ctrTitle"/>
          </p:nvPr>
        </p:nvSpPr>
        <p:spPr>
          <a:xfrm>
            <a:off x="3446100" y="2269575"/>
            <a:ext cx="268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Resultados del modelo</a:t>
            </a:r>
            <a:endParaRPr sz="1500"/>
          </a:p>
        </p:txBody>
      </p:sp>
      <p:sp>
        <p:nvSpPr>
          <p:cNvPr id="193" name="Google Shape;193;p37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7"/>
          <p:cNvSpPr txBox="1"/>
          <p:nvPr>
            <p:ph type="ctrTitle"/>
          </p:nvPr>
        </p:nvSpPr>
        <p:spPr>
          <a:xfrm>
            <a:off x="3446102" y="6445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Data Set</a:t>
            </a:r>
            <a:endParaRPr sz="1500"/>
          </a:p>
        </p:txBody>
      </p:sp>
      <p:sp>
        <p:nvSpPr>
          <p:cNvPr id="195" name="Google Shape;195;p37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7"/>
          <p:cNvSpPr txBox="1"/>
          <p:nvPr>
            <p:ph idx="3" type="ctrTitle"/>
          </p:nvPr>
        </p:nvSpPr>
        <p:spPr>
          <a:xfrm>
            <a:off x="3446089" y="14338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Creación</a:t>
            </a:r>
            <a:r>
              <a:rPr lang="es" sz="1500"/>
              <a:t> del modelo</a:t>
            </a:r>
            <a:endParaRPr sz="1500"/>
          </a:p>
        </p:txBody>
      </p:sp>
      <p:sp>
        <p:nvSpPr>
          <p:cNvPr id="197" name="Google Shape;197;p37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7"/>
          <p:cNvSpPr txBox="1"/>
          <p:nvPr>
            <p:ph idx="13" type="ctrTitle"/>
          </p:nvPr>
        </p:nvSpPr>
        <p:spPr>
          <a:xfrm>
            <a:off x="3427999" y="31053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Proyecciones a futuro</a:t>
            </a:r>
            <a:endParaRPr sz="1500"/>
          </a:p>
        </p:txBody>
      </p:sp>
      <p:sp>
        <p:nvSpPr>
          <p:cNvPr id="199" name="Google Shape;199;p37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37"/>
          <p:cNvSpPr txBox="1"/>
          <p:nvPr>
            <p:ph idx="16" type="ctrTitle"/>
          </p:nvPr>
        </p:nvSpPr>
        <p:spPr>
          <a:xfrm>
            <a:off x="3446099" y="39410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Conclusión</a:t>
            </a:r>
            <a:endParaRPr sz="1500"/>
          </a:p>
        </p:txBody>
      </p:sp>
      <p:sp>
        <p:nvSpPr>
          <p:cNvPr id="201" name="Google Shape;201;p37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 Set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8" name="Google Shape;208;p38"/>
          <p:cNvSpPr txBox="1"/>
          <p:nvPr>
            <p:ph idx="1" type="subTitle"/>
          </p:nvPr>
        </p:nvSpPr>
        <p:spPr>
          <a:xfrm>
            <a:off x="5363550" y="2724625"/>
            <a:ext cx="31041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i="1" lang="es"/>
              <a:t>dataset</a:t>
            </a:r>
            <a:r>
              <a:rPr i="1" lang="es"/>
              <a:t> </a:t>
            </a:r>
            <a:r>
              <a:rPr lang="es"/>
              <a:t>fue </a:t>
            </a:r>
            <a:r>
              <a:rPr lang="es"/>
              <a:t>extraído</a:t>
            </a:r>
            <a:r>
              <a:rPr lang="es"/>
              <a:t> de la </a:t>
            </a:r>
            <a:r>
              <a:rPr lang="es"/>
              <a:t>plataforma llamada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Kaggle</a:t>
            </a:r>
            <a:r>
              <a:rPr lang="es"/>
              <a:t> la cual se enfoca </a:t>
            </a:r>
            <a:r>
              <a:rPr lang="es">
                <a:solidFill>
                  <a:srgbClr val="374151"/>
                </a:solidFill>
              </a:rPr>
              <a:t>principalmente en ciencia de datos y aprendizaje automático.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209" name="Google Shape;209;p38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00" y="1140113"/>
            <a:ext cx="3950849" cy="286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/>
          <p:nvPr/>
        </p:nvSpPr>
        <p:spPr>
          <a:xfrm>
            <a:off x="4971713" y="1544100"/>
            <a:ext cx="36285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subTitle"/>
          </p:nvPr>
        </p:nvSpPr>
        <p:spPr>
          <a:xfrm flipH="1">
            <a:off x="415300" y="2216425"/>
            <a:ext cx="39051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Imágenes de 28x28 </a:t>
            </a:r>
            <a:r>
              <a:rPr lang="es"/>
              <a:t>píxeles</a:t>
            </a:r>
            <a:r>
              <a:rPr lang="es"/>
              <a:t> en escala de grises que representan dígitos de 0 a 9.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Utilizado comúnmente para la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clasificación de imágenes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411375" y="1544100"/>
            <a:ext cx="3762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Dataset: MNIST</a:t>
            </a: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0" y="1544100"/>
            <a:ext cx="362100" cy="20553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36" y="1646525"/>
            <a:ext cx="2778475" cy="18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/>
          <p:nvPr/>
        </p:nvSpPr>
        <p:spPr>
          <a:xfrm>
            <a:off x="150" y="482825"/>
            <a:ext cx="9144000" cy="3740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0" y="619313"/>
            <a:ext cx="4358125" cy="34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19325"/>
            <a:ext cx="4426814" cy="34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451863" y="4152550"/>
            <a:ext cx="3806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Total: 27.456 imágenes</a:t>
            </a:r>
            <a:endParaRPr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972850" y="4152550"/>
            <a:ext cx="3806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Total: 7.173 imágenes</a:t>
            </a:r>
            <a:endParaRPr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ctrTitle"/>
          </p:nvPr>
        </p:nvSpPr>
        <p:spPr>
          <a:xfrm rot="5400000">
            <a:off x="6704700" y="1829125"/>
            <a:ext cx="32790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modelo</a:t>
            </a:r>
            <a:endParaRPr/>
          </a:p>
        </p:txBody>
      </p:sp>
      <p:sp>
        <p:nvSpPr>
          <p:cNvPr id="235" name="Google Shape;235;p41"/>
          <p:cNvSpPr txBox="1"/>
          <p:nvPr>
            <p:ph idx="4294967295" type="subTitle"/>
          </p:nvPr>
        </p:nvSpPr>
        <p:spPr>
          <a:xfrm flipH="1">
            <a:off x="714375" y="620575"/>
            <a:ext cx="58293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                    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CONVOLUTIONAL NEURAL NETWORK (CNN)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Identificación de patrones en imágenes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Diferentes capas</a:t>
            </a:r>
            <a:endParaRPr/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Filtros </a:t>
            </a:r>
            <a:endParaRPr/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Pooling</a:t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250" y="2393775"/>
            <a:ext cx="5555551" cy="17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ctrTitle"/>
          </p:nvPr>
        </p:nvSpPr>
        <p:spPr>
          <a:xfrm rot="5400000">
            <a:off x="6704700" y="1829125"/>
            <a:ext cx="32790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</a:t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4294967295" type="subTitle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latin typeface="Catamaran"/>
                <a:ea typeface="Catamaran"/>
                <a:cs typeface="Catamaran"/>
                <a:sym typeface="Catamaran"/>
              </a:rPr>
              <a:t>Aumento de datos</a:t>
            </a:r>
            <a:r>
              <a:rPr lang="es" sz="1300"/>
              <a:t> para evitar el sobreajuste.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Rotación 10%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Zoom 10%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Desplazamiento vertical 10%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Desplazamiento horizontal 10%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latin typeface="Catamaran"/>
                <a:ea typeface="Catamaran"/>
                <a:cs typeface="Catamaran"/>
                <a:sym typeface="Catamaran"/>
              </a:rPr>
              <a:t>Optimizador</a:t>
            </a:r>
            <a:r>
              <a:rPr lang="es" sz="1300"/>
              <a:t>: </a:t>
            </a:r>
            <a:r>
              <a:rPr lang="es" sz="1300"/>
              <a:t>Adaptive Moment Estimation (ADAM)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latin typeface="Catamaran"/>
                <a:ea typeface="Catamaran"/>
                <a:cs typeface="Catamaran"/>
                <a:sym typeface="Catamaran"/>
              </a:rPr>
              <a:t>Función de pérdida</a:t>
            </a:r>
            <a:r>
              <a:rPr lang="es" sz="1300"/>
              <a:t>: Entropía cruzada Categórica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latin typeface="Catamaran"/>
                <a:ea typeface="Catamaran"/>
                <a:cs typeface="Catamaran"/>
                <a:sym typeface="Catamaran"/>
              </a:rPr>
              <a:t>Callback</a:t>
            </a:r>
            <a:r>
              <a:rPr lang="es" sz="1300"/>
              <a:t>: </a:t>
            </a:r>
            <a:r>
              <a:rPr lang="es" sz="1300"/>
              <a:t>ReduceLROnPlateau. Modifica la tasa de aprendizaje dinámicamente.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