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73B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96071" y="656564"/>
            <a:ext cx="3960495" cy="4060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71AE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796071" y="5059172"/>
            <a:ext cx="5078730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F4F4F"/>
                </a:solidFill>
                <a:latin typeface="Trebuchet MS"/>
                <a:cs typeface="Trebuchet MS"/>
              </a:defRPr>
            </a:lvl1pPr>
          </a:lstStyle>
          <a:p>
            <a:pPr marL="120014">
              <a:lnSpc>
                <a:spcPct val="100000"/>
              </a:lnSpc>
              <a:spcBef>
                <a:spcPts val="350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71AE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F4F4F"/>
                </a:solidFill>
                <a:latin typeface="Trebuchet MS"/>
                <a:cs typeface="Trebuchet MS"/>
              </a:defRPr>
            </a:lvl1pPr>
          </a:lstStyle>
          <a:p>
            <a:pPr marL="120014">
              <a:lnSpc>
                <a:spcPct val="100000"/>
              </a:lnSpc>
              <a:spcBef>
                <a:spcPts val="350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71AE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251266" y="1608870"/>
            <a:ext cx="3178175" cy="4325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0071AE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7191533" y="1613443"/>
            <a:ext cx="3918584" cy="4224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71AE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F4F4F"/>
                </a:solidFill>
                <a:latin typeface="Trebuchet MS"/>
                <a:cs typeface="Trebuchet MS"/>
              </a:defRPr>
            </a:lvl1pPr>
          </a:lstStyle>
          <a:p>
            <a:pPr marL="120014">
              <a:lnSpc>
                <a:spcPct val="100000"/>
              </a:lnSpc>
              <a:spcBef>
                <a:spcPts val="350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73B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71AE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F4F4F"/>
                </a:solidFill>
                <a:latin typeface="Trebuchet MS"/>
                <a:cs typeface="Trebuchet MS"/>
              </a:defRPr>
            </a:lvl1pPr>
          </a:lstStyle>
          <a:p>
            <a:pPr marL="120014">
              <a:lnSpc>
                <a:spcPct val="100000"/>
              </a:lnSpc>
              <a:spcBef>
                <a:spcPts val="350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F4F4F"/>
                </a:solidFill>
                <a:latin typeface="Trebuchet MS"/>
                <a:cs typeface="Trebuchet MS"/>
              </a:defRPr>
            </a:lvl1pPr>
          </a:lstStyle>
          <a:p>
            <a:pPr marL="120014">
              <a:lnSpc>
                <a:spcPct val="100000"/>
              </a:lnSpc>
              <a:spcBef>
                <a:spcPts val="350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1180" y="293621"/>
            <a:ext cx="10955020" cy="1083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71AE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10758" y="2927432"/>
            <a:ext cx="9975850" cy="1677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926994" y="6488295"/>
            <a:ext cx="259079" cy="243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4F4F4F"/>
                </a:solidFill>
                <a:latin typeface="Trebuchet MS"/>
                <a:cs typeface="Trebuchet MS"/>
              </a:defRPr>
            </a:lvl1pPr>
          </a:lstStyle>
          <a:p>
            <a:pPr marL="120014">
              <a:lnSpc>
                <a:spcPct val="100000"/>
              </a:lnSpc>
              <a:spcBef>
                <a:spcPts val="350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23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Relationship Id="rId3" Type="http://schemas.openxmlformats.org/officeDocument/2006/relationships/image" Target="../media/image32.jpg"/><Relationship Id="rId4" Type="http://schemas.openxmlformats.org/officeDocument/2006/relationships/image" Target="../media/image33.jpg"/><Relationship Id="rId5" Type="http://schemas.openxmlformats.org/officeDocument/2006/relationships/image" Target="../media/image34.jpg"/><Relationship Id="rId6" Type="http://schemas.openxmlformats.org/officeDocument/2006/relationships/image" Target="../media/image35.jp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Relationship Id="rId11" Type="http://schemas.openxmlformats.org/officeDocument/2006/relationships/image" Target="../media/image40.jpg"/><Relationship Id="rId12" Type="http://schemas.openxmlformats.org/officeDocument/2006/relationships/image" Target="../media/image41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jpg"/><Relationship Id="rId6" Type="http://schemas.openxmlformats.org/officeDocument/2006/relationships/image" Target="../media/image50.jpg"/><Relationship Id="rId7" Type="http://schemas.openxmlformats.org/officeDocument/2006/relationships/image" Target="../media/image51.jpg"/><Relationship Id="rId8" Type="http://schemas.openxmlformats.org/officeDocument/2006/relationships/image" Target="../media/image52.jpg"/><Relationship Id="rId9" Type="http://schemas.openxmlformats.org/officeDocument/2006/relationships/image" Target="../media/image53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jp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jpg"/><Relationship Id="rId3" Type="http://schemas.openxmlformats.org/officeDocument/2006/relationships/image" Target="../media/image56.png"/><Relationship Id="rId4" Type="http://schemas.openxmlformats.org/officeDocument/2006/relationships/image" Target="../media/image57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8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59.pn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73B6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4884" y="2837688"/>
            <a:ext cx="2909315" cy="108965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75651" y="680727"/>
            <a:ext cx="5408930" cy="2741295"/>
          </a:xfrm>
          <a:prstGeom prst="rect"/>
        </p:spPr>
        <p:txBody>
          <a:bodyPr wrap="square" lIns="0" tIns="946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5400">
                <a:solidFill>
                  <a:srgbClr val="FFFFFF"/>
                </a:solidFill>
              </a:rPr>
              <a:t>Deutsche</a:t>
            </a:r>
            <a:r>
              <a:rPr dirty="0" sz="5400" spc="204">
                <a:solidFill>
                  <a:srgbClr val="FFFFFF"/>
                </a:solidFill>
              </a:rPr>
              <a:t> </a:t>
            </a:r>
            <a:r>
              <a:rPr dirty="0" sz="5400" spc="75">
                <a:solidFill>
                  <a:srgbClr val="FFFFFF"/>
                </a:solidFill>
              </a:rPr>
              <a:t>Bank</a:t>
            </a:r>
            <a:endParaRPr sz="5400"/>
          </a:p>
          <a:p>
            <a:pPr marL="12700" marR="5080">
              <a:lnSpc>
                <a:spcPct val="110000"/>
              </a:lnSpc>
            </a:pPr>
            <a:r>
              <a:rPr dirty="0" sz="5400" spc="50">
                <a:solidFill>
                  <a:srgbClr val="FFFFFF"/>
                </a:solidFill>
              </a:rPr>
              <a:t>Global</a:t>
            </a:r>
            <a:r>
              <a:rPr dirty="0" sz="5400" spc="60">
                <a:solidFill>
                  <a:srgbClr val="FFFFFF"/>
                </a:solidFill>
              </a:rPr>
              <a:t> </a:t>
            </a:r>
            <a:r>
              <a:rPr dirty="0" sz="5400" spc="-10">
                <a:solidFill>
                  <a:srgbClr val="FFFFFF"/>
                </a:solidFill>
              </a:rPr>
              <a:t>Automotive Conference</a:t>
            </a:r>
            <a:endParaRPr sz="5400"/>
          </a:p>
        </p:txBody>
      </p:sp>
      <p:sp>
        <p:nvSpPr>
          <p:cNvPr id="5" name="object 5" descr=""/>
          <p:cNvSpPr txBox="1"/>
          <p:nvPr/>
        </p:nvSpPr>
        <p:spPr>
          <a:xfrm>
            <a:off x="774426" y="3516133"/>
            <a:ext cx="52603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89885" algn="l"/>
                <a:tab pos="3119755" algn="l"/>
              </a:tabLst>
            </a:pPr>
            <a:r>
              <a:rPr dirty="0" sz="2400">
                <a:solidFill>
                  <a:srgbClr val="DADADA"/>
                </a:solidFill>
                <a:latin typeface="Calibri"/>
                <a:cs typeface="Calibri"/>
              </a:rPr>
              <a:t>Ford</a:t>
            </a:r>
            <a:r>
              <a:rPr dirty="0" sz="2400" spc="25">
                <a:solidFill>
                  <a:srgbClr val="DADADA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DADADA"/>
                </a:solidFill>
                <a:latin typeface="Calibri"/>
                <a:cs typeface="Calibri"/>
              </a:rPr>
              <a:t>Motor</a:t>
            </a:r>
            <a:r>
              <a:rPr dirty="0" sz="2400" spc="45">
                <a:solidFill>
                  <a:srgbClr val="DADADA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DADADA"/>
                </a:solidFill>
                <a:latin typeface="Calibri"/>
                <a:cs typeface="Calibri"/>
              </a:rPr>
              <a:t>Company</a:t>
            </a:r>
            <a:r>
              <a:rPr dirty="0" sz="2400">
                <a:solidFill>
                  <a:srgbClr val="DADADA"/>
                </a:solidFill>
                <a:latin typeface="Calibri"/>
                <a:cs typeface="Calibri"/>
              </a:rPr>
              <a:t>	</a:t>
            </a:r>
            <a:r>
              <a:rPr dirty="0" sz="2400" spc="-525">
                <a:solidFill>
                  <a:srgbClr val="DADADA"/>
                </a:solidFill>
                <a:latin typeface="Calibri"/>
                <a:cs typeface="Calibri"/>
              </a:rPr>
              <a:t>|</a:t>
            </a:r>
            <a:r>
              <a:rPr dirty="0" sz="2400">
                <a:solidFill>
                  <a:srgbClr val="DADADA"/>
                </a:solidFill>
                <a:latin typeface="Calibri"/>
                <a:cs typeface="Calibri"/>
              </a:rPr>
              <a:t>	January</a:t>
            </a:r>
            <a:r>
              <a:rPr dirty="0" sz="2400" spc="180">
                <a:solidFill>
                  <a:srgbClr val="DADADA"/>
                </a:solidFill>
                <a:latin typeface="Calibri"/>
                <a:cs typeface="Calibri"/>
              </a:rPr>
              <a:t> </a:t>
            </a:r>
            <a:r>
              <a:rPr dirty="0" sz="2400" spc="-70">
                <a:solidFill>
                  <a:srgbClr val="DADADA"/>
                </a:solidFill>
                <a:latin typeface="Calibri"/>
                <a:cs typeface="Calibri"/>
              </a:rPr>
              <a:t>16,</a:t>
            </a:r>
            <a:r>
              <a:rPr dirty="0" sz="2400" spc="160">
                <a:solidFill>
                  <a:srgbClr val="DADADA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DADADA"/>
                </a:solidFill>
                <a:latin typeface="Calibri"/>
                <a:cs typeface="Calibri"/>
              </a:rPr>
              <a:t>2018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0" rIns="0" bIns="0" rtlCol="0" vert="horz">
            <a:spAutoFit/>
          </a:bodyPr>
          <a:lstStyle/>
          <a:p>
            <a:pPr marL="80010">
              <a:lnSpc>
                <a:spcPct val="100000"/>
              </a:lnSpc>
              <a:spcBef>
                <a:spcPts val="350"/>
              </a:spcBef>
            </a:pPr>
            <a:fld id="{81D60167-4931-47E6-BA6A-407CBD079E47}" type="slidenum">
              <a:rPr dirty="0" spc="-25"/>
              <a:t>12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2230" rIns="0" bIns="0" rtlCol="0" vert="horz">
            <a:spAutoFit/>
          </a:bodyPr>
          <a:lstStyle/>
          <a:p>
            <a:pPr marL="12700" marR="5080">
              <a:lnSpc>
                <a:spcPts val="4010"/>
              </a:lnSpc>
              <a:spcBef>
                <a:spcPts val="490"/>
              </a:spcBef>
            </a:pPr>
            <a:r>
              <a:rPr dirty="0"/>
              <a:t>U.S.</a:t>
            </a:r>
            <a:r>
              <a:rPr dirty="0" spc="185"/>
              <a:t> </a:t>
            </a:r>
            <a:r>
              <a:rPr dirty="0" spc="120"/>
              <a:t>tax</a:t>
            </a:r>
            <a:r>
              <a:rPr dirty="0" spc="180"/>
              <a:t> </a:t>
            </a:r>
            <a:r>
              <a:rPr dirty="0"/>
              <a:t>reform</a:t>
            </a:r>
            <a:r>
              <a:rPr dirty="0" spc="180"/>
              <a:t> </a:t>
            </a:r>
            <a:r>
              <a:rPr dirty="0"/>
              <a:t>is</a:t>
            </a:r>
            <a:r>
              <a:rPr dirty="0" spc="165"/>
              <a:t> </a:t>
            </a:r>
            <a:r>
              <a:rPr dirty="0" spc="65"/>
              <a:t>expected</a:t>
            </a:r>
            <a:r>
              <a:rPr dirty="0" spc="160"/>
              <a:t> </a:t>
            </a:r>
            <a:r>
              <a:rPr dirty="0"/>
              <a:t>to</a:t>
            </a:r>
            <a:r>
              <a:rPr dirty="0" spc="180"/>
              <a:t> </a:t>
            </a:r>
            <a:r>
              <a:rPr dirty="0" spc="50"/>
              <a:t>have</a:t>
            </a:r>
            <a:r>
              <a:rPr dirty="0" spc="180"/>
              <a:t> </a:t>
            </a:r>
            <a:r>
              <a:rPr dirty="0" spc="50"/>
              <a:t>a</a:t>
            </a:r>
            <a:r>
              <a:rPr dirty="0" spc="165"/>
              <a:t> </a:t>
            </a:r>
            <a:r>
              <a:rPr dirty="0" spc="75"/>
              <a:t>beneficial</a:t>
            </a:r>
            <a:r>
              <a:rPr dirty="0" spc="175"/>
              <a:t> </a:t>
            </a:r>
            <a:r>
              <a:rPr dirty="0" spc="100"/>
              <a:t>impact </a:t>
            </a:r>
            <a:r>
              <a:rPr dirty="0"/>
              <a:t>on</a:t>
            </a:r>
            <a:r>
              <a:rPr dirty="0" spc="80"/>
              <a:t> </a:t>
            </a:r>
            <a:r>
              <a:rPr dirty="0" spc="50"/>
              <a:t>Ford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1203614" y="1812442"/>
          <a:ext cx="9861550" cy="3055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6800"/>
                <a:gridCol w="4895215"/>
              </a:tblGrid>
              <a:tr h="50927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2000" spc="9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Tax</a:t>
                      </a:r>
                      <a:r>
                        <a:rPr dirty="0" sz="2000" spc="-7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Reform</a:t>
                      </a:r>
                      <a:r>
                        <a:rPr dirty="0" sz="2000" spc="33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Element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920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1A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Preliminary</a:t>
                      </a:r>
                      <a:r>
                        <a:rPr dirty="0" sz="2000" spc="-7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4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Results</a:t>
                      </a:r>
                      <a:r>
                        <a:rPr dirty="0" sz="2000" spc="-4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114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dirty="0" sz="2000" spc="-2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Expected</a:t>
                      </a:r>
                      <a:r>
                        <a:rPr dirty="0" sz="2000" spc="409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Outcome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920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1AE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2000" spc="-1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2018</a:t>
                      </a:r>
                      <a:r>
                        <a:rPr dirty="0" sz="2000" spc="3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Adjusted</a:t>
                      </a:r>
                      <a:r>
                        <a:rPr dirty="0" sz="2000" spc="3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Effective</a:t>
                      </a:r>
                      <a:r>
                        <a:rPr dirty="0" sz="2000" spc="-1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95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Tax</a:t>
                      </a:r>
                      <a:r>
                        <a:rPr dirty="0" sz="2000" spc="25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35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Rate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920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5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2000" spc="-2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~15%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920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5E3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200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Ongoing</a:t>
                      </a:r>
                      <a:r>
                        <a:rPr dirty="0" sz="2000" spc="-8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95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Tax</a:t>
                      </a:r>
                      <a:r>
                        <a:rPr dirty="0" sz="2000" spc="-4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55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Rate</a:t>
                      </a:r>
                      <a:r>
                        <a:rPr dirty="0" sz="2000" spc="-65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65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(2019+)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920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2000" spc="55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~18%</a:t>
                      </a:r>
                      <a:r>
                        <a:rPr dirty="0" sz="2000" spc="-9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55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(down</a:t>
                      </a:r>
                      <a:r>
                        <a:rPr dirty="0" sz="2000" spc="-10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from</a:t>
                      </a:r>
                      <a:r>
                        <a:rPr dirty="0" sz="2000" spc="-85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15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~30%)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920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2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200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Impact</a:t>
                      </a:r>
                      <a:r>
                        <a:rPr dirty="0" sz="2000" spc="-15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2000" spc="-35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95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Tax</a:t>
                      </a:r>
                      <a:r>
                        <a:rPr dirty="0" sz="2000" spc="-35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Reform</a:t>
                      </a:r>
                      <a:r>
                        <a:rPr dirty="0" sz="2000" spc="-35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2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On </a:t>
                      </a:r>
                      <a:r>
                        <a:rPr dirty="0" sz="2000" spc="-75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2017</a:t>
                      </a:r>
                      <a:r>
                        <a:rPr dirty="0" sz="2000" spc="-15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35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Results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920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5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200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dirty="0" sz="2000" spc="-5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Material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920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5E3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2000" spc="9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Tax</a:t>
                      </a:r>
                      <a:r>
                        <a:rPr dirty="0" sz="2000" spc="-105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Credit</a:t>
                      </a:r>
                      <a:r>
                        <a:rPr dirty="0" sz="2000" spc="-85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Carryovers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920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200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Retained</a:t>
                      </a:r>
                      <a:r>
                        <a:rPr dirty="0" sz="2000" spc="465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Dollar-For-</a:t>
                      </a:r>
                      <a:r>
                        <a:rPr dirty="0" sz="2000" spc="-1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Dollar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920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2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200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Impact</a:t>
                      </a:r>
                      <a:r>
                        <a:rPr dirty="0" sz="2000" spc="4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2000" spc="2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Limits</a:t>
                      </a:r>
                      <a:r>
                        <a:rPr dirty="0" sz="2000" spc="1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dirty="0" sz="2000" spc="15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Net</a:t>
                      </a:r>
                      <a:r>
                        <a:rPr dirty="0" sz="2000" spc="4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Interest</a:t>
                      </a:r>
                      <a:r>
                        <a:rPr dirty="0" sz="2000" spc="-15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Expense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920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5E3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2000" spc="-2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None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920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5E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1180" y="293621"/>
            <a:ext cx="95110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For</a:t>
            </a:r>
            <a:r>
              <a:rPr dirty="0" spc="130"/>
              <a:t> </a:t>
            </a:r>
            <a:r>
              <a:rPr dirty="0"/>
              <a:t>2018,</a:t>
            </a:r>
            <a:r>
              <a:rPr dirty="0" spc="130"/>
              <a:t> </a:t>
            </a:r>
            <a:r>
              <a:rPr dirty="0"/>
              <a:t>we</a:t>
            </a:r>
            <a:r>
              <a:rPr dirty="0" spc="130"/>
              <a:t> </a:t>
            </a:r>
            <a:r>
              <a:rPr dirty="0" spc="70"/>
              <a:t>expect</a:t>
            </a:r>
            <a:r>
              <a:rPr dirty="0" spc="114"/>
              <a:t> </a:t>
            </a:r>
            <a:r>
              <a:rPr dirty="0" spc="70"/>
              <a:t>external</a:t>
            </a:r>
            <a:r>
              <a:rPr dirty="0" spc="135"/>
              <a:t> </a:t>
            </a:r>
            <a:r>
              <a:rPr dirty="0" spc="75"/>
              <a:t>factors</a:t>
            </a:r>
            <a:r>
              <a:rPr dirty="0" spc="130"/>
              <a:t> </a:t>
            </a:r>
            <a:r>
              <a:rPr dirty="0"/>
              <a:t>to</a:t>
            </a:r>
            <a:r>
              <a:rPr dirty="0" spc="135"/>
              <a:t> </a:t>
            </a:r>
            <a:r>
              <a:rPr dirty="0"/>
              <a:t>be</a:t>
            </a:r>
            <a:r>
              <a:rPr dirty="0" spc="125"/>
              <a:t> </a:t>
            </a:r>
            <a:r>
              <a:rPr dirty="0" spc="-10"/>
              <a:t>mixed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1461516" y="1345606"/>
          <a:ext cx="8961755" cy="3819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9420"/>
                <a:gridCol w="2223770"/>
                <a:gridCol w="1779269"/>
                <a:gridCol w="1903095"/>
              </a:tblGrid>
              <a:tr h="3219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53670">
                        <a:lnSpc>
                          <a:spcPts val="2235"/>
                        </a:lnSpc>
                        <a:tabLst>
                          <a:tab pos="358140" algn="l"/>
                          <a:tab pos="1370965" algn="l"/>
                        </a:tabLst>
                      </a:pPr>
                      <a:r>
                        <a:rPr dirty="0" u="heavy" sz="2000">
                          <a:solidFill>
                            <a:srgbClr val="4F4F4F"/>
                          </a:solidFill>
                          <a:uFill>
                            <a:solidFill>
                              <a:srgbClr val="666A70"/>
                            </a:solidFill>
                          </a:uFill>
                          <a:latin typeface="Franklin Gothic Demi"/>
                          <a:cs typeface="Franklin Gothic Demi"/>
                        </a:rPr>
                        <a:t>	</a:t>
                      </a:r>
                      <a:r>
                        <a:rPr dirty="0" u="heavy" sz="2000" spc="-20">
                          <a:solidFill>
                            <a:srgbClr val="4F4F4F"/>
                          </a:solidFill>
                          <a:uFill>
                            <a:solidFill>
                              <a:srgbClr val="666A70"/>
                            </a:solidFill>
                          </a:uFill>
                          <a:latin typeface="Franklin Gothic Demi"/>
                          <a:cs typeface="Franklin Gothic Demi"/>
                        </a:rPr>
                        <a:t>2017</a:t>
                      </a:r>
                      <a:r>
                        <a:rPr dirty="0" u="heavy" sz="2000">
                          <a:solidFill>
                            <a:srgbClr val="4F4F4F"/>
                          </a:solidFill>
                          <a:uFill>
                            <a:solidFill>
                              <a:srgbClr val="666A70"/>
                            </a:solidFill>
                          </a:uFill>
                          <a:latin typeface="Franklin Gothic Demi"/>
                          <a:cs typeface="Franklin Gothic Demi"/>
                        </a:rPr>
                        <a:t>	</a:t>
                      </a:r>
                      <a:endParaRPr sz="2000">
                        <a:latin typeface="Franklin Gothic Demi"/>
                        <a:cs typeface="Franklin Gothic Dem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ts val="2235"/>
                        </a:lnSpc>
                        <a:tabLst>
                          <a:tab pos="630555" algn="l"/>
                          <a:tab pos="1532890" algn="l"/>
                        </a:tabLst>
                      </a:pPr>
                      <a:r>
                        <a:rPr dirty="0" u="heavy" sz="2000">
                          <a:solidFill>
                            <a:srgbClr val="4F4F4F"/>
                          </a:solidFill>
                          <a:uFill>
                            <a:solidFill>
                              <a:srgbClr val="666A70"/>
                            </a:solidFill>
                          </a:uFill>
                          <a:latin typeface="Franklin Gothic Demi"/>
                          <a:cs typeface="Franklin Gothic Demi"/>
                        </a:rPr>
                        <a:t>	</a:t>
                      </a:r>
                      <a:r>
                        <a:rPr dirty="0" u="heavy" sz="2000" spc="-20">
                          <a:solidFill>
                            <a:srgbClr val="4F4F4F"/>
                          </a:solidFill>
                          <a:uFill>
                            <a:solidFill>
                              <a:srgbClr val="666A70"/>
                            </a:solidFill>
                          </a:uFill>
                          <a:latin typeface="Franklin Gothic Demi"/>
                          <a:cs typeface="Franklin Gothic Demi"/>
                        </a:rPr>
                        <a:t>2018</a:t>
                      </a:r>
                      <a:r>
                        <a:rPr dirty="0" u="heavy" sz="2000">
                          <a:solidFill>
                            <a:srgbClr val="4F4F4F"/>
                          </a:solidFill>
                          <a:uFill>
                            <a:solidFill>
                              <a:srgbClr val="666A70"/>
                            </a:solidFill>
                          </a:uFill>
                          <a:latin typeface="Franklin Gothic Demi"/>
                          <a:cs typeface="Franklin Gothic Demi"/>
                        </a:rPr>
                        <a:t>	</a:t>
                      </a:r>
                      <a:endParaRPr sz="2000">
                        <a:latin typeface="Franklin Gothic Demi"/>
                        <a:cs typeface="Franklin Gothic Dem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83845">
                        <a:lnSpc>
                          <a:spcPts val="2235"/>
                        </a:lnSpc>
                        <a:tabLst>
                          <a:tab pos="633095" algn="l"/>
                          <a:tab pos="1655445" algn="l"/>
                        </a:tabLst>
                      </a:pPr>
                      <a:r>
                        <a:rPr dirty="0" u="heavy" sz="2000">
                          <a:solidFill>
                            <a:srgbClr val="4F4F4F"/>
                          </a:solidFill>
                          <a:uFill>
                            <a:solidFill>
                              <a:srgbClr val="666A70"/>
                            </a:solidFill>
                          </a:uFill>
                          <a:latin typeface="Franklin Gothic Demi"/>
                          <a:cs typeface="Franklin Gothic Demi"/>
                        </a:rPr>
                        <a:t>	</a:t>
                      </a:r>
                      <a:r>
                        <a:rPr dirty="0" u="heavy" sz="2000" spc="-10">
                          <a:solidFill>
                            <a:srgbClr val="4F4F4F"/>
                          </a:solidFill>
                          <a:uFill>
                            <a:solidFill>
                              <a:srgbClr val="666A70"/>
                            </a:solidFill>
                          </a:uFill>
                          <a:latin typeface="Franklin Gothic Demi"/>
                          <a:cs typeface="Franklin Gothic Demi"/>
                        </a:rPr>
                        <a:t>Change</a:t>
                      </a:r>
                      <a:r>
                        <a:rPr dirty="0" u="heavy" sz="2000">
                          <a:solidFill>
                            <a:srgbClr val="4F4F4F"/>
                          </a:solidFill>
                          <a:uFill>
                            <a:solidFill>
                              <a:srgbClr val="666A70"/>
                            </a:solidFill>
                          </a:uFill>
                          <a:latin typeface="Franklin Gothic Demi"/>
                          <a:cs typeface="Franklin Gothic Demi"/>
                        </a:rPr>
                        <a:t>	</a:t>
                      </a:r>
                      <a:endParaRPr sz="2000">
                        <a:latin typeface="Franklin Gothic Demi"/>
                        <a:cs typeface="Franklin Gothic Demi"/>
                      </a:endParaRPr>
                    </a:p>
                  </a:txBody>
                  <a:tcPr marL="0" marR="0" marB="0" marT="0"/>
                </a:tc>
              </a:tr>
              <a:tr h="351790">
                <a:tc>
                  <a:txBody>
                    <a:bodyPr/>
                    <a:lstStyle/>
                    <a:p>
                      <a:pPr marL="34480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2000">
                          <a:solidFill>
                            <a:srgbClr val="4F4F4F"/>
                          </a:solidFill>
                          <a:latin typeface="Franklin Gothic Demi"/>
                          <a:cs typeface="Franklin Gothic Demi"/>
                        </a:rPr>
                        <a:t>Industry</a:t>
                      </a:r>
                      <a:r>
                        <a:rPr dirty="0" sz="2000" spc="-65">
                          <a:solidFill>
                            <a:srgbClr val="4F4F4F"/>
                          </a:solidFill>
                          <a:latin typeface="Franklin Gothic Demi"/>
                          <a:cs typeface="Franklin Gothic Demi"/>
                        </a:rPr>
                        <a:t> </a:t>
                      </a:r>
                      <a:r>
                        <a:rPr dirty="0" sz="2000">
                          <a:solidFill>
                            <a:srgbClr val="4F4F4F"/>
                          </a:solidFill>
                          <a:latin typeface="Franklin Gothic Demi"/>
                          <a:cs typeface="Franklin Gothic Demi"/>
                        </a:rPr>
                        <a:t>Volume</a:t>
                      </a:r>
                      <a:r>
                        <a:rPr dirty="0" sz="2000" spc="-35">
                          <a:solidFill>
                            <a:srgbClr val="4F4F4F"/>
                          </a:solidFill>
                          <a:latin typeface="Franklin Gothic Demi"/>
                          <a:cs typeface="Franklin Gothic Demi"/>
                        </a:rPr>
                        <a:t> </a:t>
                      </a:r>
                      <a:r>
                        <a:rPr dirty="0" sz="2000" spc="-10">
                          <a:solidFill>
                            <a:srgbClr val="4F4F4F"/>
                          </a:solidFill>
                          <a:latin typeface="Franklin Gothic Demi"/>
                          <a:cs typeface="Franklin Gothic Demi"/>
                        </a:rPr>
                        <a:t>(Mils.)</a:t>
                      </a:r>
                      <a:endParaRPr sz="2000">
                        <a:latin typeface="Franklin Gothic Demi"/>
                        <a:cs typeface="Franklin Gothic Demi"/>
                      </a:endParaRPr>
                    </a:p>
                  </a:txBody>
                  <a:tcPr marL="0" marR="0" marB="0" marT="101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53060">
                <a:tc>
                  <a:txBody>
                    <a:bodyPr/>
                    <a:lstStyle/>
                    <a:p>
                      <a:pPr marL="5029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2000" spc="-10">
                          <a:solidFill>
                            <a:srgbClr val="4F4F4F"/>
                          </a:solidFill>
                          <a:latin typeface="Franklin Gothic Demi"/>
                          <a:cs typeface="Franklin Gothic Demi"/>
                        </a:rPr>
                        <a:t>Global</a:t>
                      </a:r>
                      <a:endParaRPr sz="2000">
                        <a:latin typeface="Franklin Gothic Demi"/>
                        <a:cs typeface="Franklin Gothic Demi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algn="r" marR="16192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2000" spc="-20">
                          <a:solidFill>
                            <a:srgbClr val="4F4F4F"/>
                          </a:solidFill>
                          <a:latin typeface="Franklin Gothic Demi"/>
                          <a:cs typeface="Franklin Gothic Demi"/>
                        </a:rPr>
                        <a:t>94.6</a:t>
                      </a:r>
                      <a:endParaRPr sz="2000">
                        <a:latin typeface="Franklin Gothic Demi"/>
                        <a:cs typeface="Franklin Gothic Demi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algn="ctr" marL="698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2000">
                          <a:solidFill>
                            <a:srgbClr val="4F4F4F"/>
                          </a:solidFill>
                          <a:latin typeface="Franklin Gothic Demi"/>
                          <a:cs typeface="Franklin Gothic Demi"/>
                        </a:rPr>
                        <a:t>~ </a:t>
                      </a:r>
                      <a:r>
                        <a:rPr dirty="0" sz="2000" spc="-25">
                          <a:solidFill>
                            <a:srgbClr val="4F4F4F"/>
                          </a:solidFill>
                          <a:latin typeface="Franklin Gothic Demi"/>
                          <a:cs typeface="Franklin Gothic Demi"/>
                        </a:rPr>
                        <a:t>97</a:t>
                      </a:r>
                      <a:endParaRPr sz="2000">
                        <a:latin typeface="Franklin Gothic Demi"/>
                        <a:cs typeface="Franklin Gothic Demi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marL="6921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2000" spc="-10">
                          <a:solidFill>
                            <a:srgbClr val="4F4F4F"/>
                          </a:solidFill>
                          <a:latin typeface="Franklin Gothic Demi"/>
                          <a:cs typeface="Franklin Gothic Demi"/>
                        </a:rPr>
                        <a:t>Higher</a:t>
                      </a:r>
                      <a:endParaRPr sz="2000">
                        <a:latin typeface="Franklin Gothic Demi"/>
                        <a:cs typeface="Franklin Gothic Demi"/>
                      </a:endParaRPr>
                    </a:p>
                  </a:txBody>
                  <a:tcPr marL="0" marR="0" marB="0" marT="11430"/>
                </a:tc>
              </a:tr>
              <a:tr h="353060">
                <a:tc>
                  <a:txBody>
                    <a:bodyPr/>
                    <a:lstStyle/>
                    <a:p>
                      <a:pPr marL="5029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2000" spc="-20">
                          <a:solidFill>
                            <a:srgbClr val="4F4F4F"/>
                          </a:solidFill>
                          <a:latin typeface="Franklin Gothic Demi"/>
                          <a:cs typeface="Franklin Gothic Demi"/>
                        </a:rPr>
                        <a:t>U.S.</a:t>
                      </a:r>
                      <a:endParaRPr sz="2000">
                        <a:latin typeface="Franklin Gothic Demi"/>
                        <a:cs typeface="Franklin Gothic Demi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algn="r" marR="16129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2000" spc="-20">
                          <a:solidFill>
                            <a:srgbClr val="4F4F4F"/>
                          </a:solidFill>
                          <a:latin typeface="Franklin Gothic Demi"/>
                          <a:cs typeface="Franklin Gothic Demi"/>
                        </a:rPr>
                        <a:t>17.5</a:t>
                      </a:r>
                      <a:endParaRPr sz="2000">
                        <a:latin typeface="Franklin Gothic Demi"/>
                        <a:cs typeface="Franklin Gothic Demi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marL="48260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2000">
                          <a:solidFill>
                            <a:srgbClr val="4F4F4F"/>
                          </a:solidFill>
                          <a:latin typeface="Franklin Gothic Demi"/>
                          <a:cs typeface="Franklin Gothic Demi"/>
                        </a:rPr>
                        <a:t>Low</a:t>
                      </a:r>
                      <a:r>
                        <a:rPr dirty="0" sz="2000" spc="-55">
                          <a:solidFill>
                            <a:srgbClr val="4F4F4F"/>
                          </a:solidFill>
                          <a:latin typeface="Franklin Gothic Demi"/>
                          <a:cs typeface="Franklin Gothic Demi"/>
                        </a:rPr>
                        <a:t> </a:t>
                      </a:r>
                      <a:r>
                        <a:rPr dirty="0" sz="2000" spc="-25">
                          <a:solidFill>
                            <a:srgbClr val="4F4F4F"/>
                          </a:solidFill>
                          <a:latin typeface="Franklin Gothic Demi"/>
                          <a:cs typeface="Franklin Gothic Demi"/>
                        </a:rPr>
                        <a:t>17s</a:t>
                      </a:r>
                      <a:endParaRPr sz="2000">
                        <a:latin typeface="Franklin Gothic Demi"/>
                        <a:cs typeface="Franklin Gothic Demi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marL="27813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2000">
                          <a:solidFill>
                            <a:srgbClr val="4F4F4F"/>
                          </a:solidFill>
                          <a:latin typeface="Franklin Gothic Demi"/>
                          <a:cs typeface="Franklin Gothic Demi"/>
                        </a:rPr>
                        <a:t>Slightly</a:t>
                      </a:r>
                      <a:r>
                        <a:rPr dirty="0" sz="2000" spc="-45">
                          <a:solidFill>
                            <a:srgbClr val="4F4F4F"/>
                          </a:solidFill>
                          <a:latin typeface="Franklin Gothic Demi"/>
                          <a:cs typeface="Franklin Gothic Demi"/>
                        </a:rPr>
                        <a:t> </a:t>
                      </a:r>
                      <a:r>
                        <a:rPr dirty="0" sz="2000" spc="-10">
                          <a:solidFill>
                            <a:srgbClr val="4F4F4F"/>
                          </a:solidFill>
                          <a:latin typeface="Franklin Gothic Demi"/>
                          <a:cs typeface="Franklin Gothic Demi"/>
                        </a:rPr>
                        <a:t>Lower</a:t>
                      </a:r>
                      <a:endParaRPr sz="2000">
                        <a:latin typeface="Franklin Gothic Demi"/>
                        <a:cs typeface="Franklin Gothic Demi"/>
                      </a:endParaRPr>
                    </a:p>
                  </a:txBody>
                  <a:tcPr marL="0" marR="0" marB="0" marT="11430"/>
                </a:tc>
              </a:tr>
              <a:tr h="353060">
                <a:tc>
                  <a:txBody>
                    <a:bodyPr/>
                    <a:lstStyle/>
                    <a:p>
                      <a:pPr marL="5029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2000" spc="-10">
                          <a:solidFill>
                            <a:srgbClr val="4F4F4F"/>
                          </a:solidFill>
                          <a:latin typeface="Franklin Gothic Demi"/>
                          <a:cs typeface="Franklin Gothic Demi"/>
                        </a:rPr>
                        <a:t>Brazil</a:t>
                      </a:r>
                      <a:endParaRPr sz="2000">
                        <a:latin typeface="Franklin Gothic Demi"/>
                        <a:cs typeface="Franklin Gothic Demi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algn="r" marR="16192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2000" spc="-25">
                          <a:solidFill>
                            <a:srgbClr val="4F4F4F"/>
                          </a:solidFill>
                          <a:latin typeface="Franklin Gothic Demi"/>
                          <a:cs typeface="Franklin Gothic Demi"/>
                        </a:rPr>
                        <a:t>2.2</a:t>
                      </a:r>
                      <a:endParaRPr sz="2000">
                        <a:latin typeface="Franklin Gothic Demi"/>
                        <a:cs typeface="Franklin Gothic Demi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marL="6013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2000">
                          <a:solidFill>
                            <a:srgbClr val="4F4F4F"/>
                          </a:solidFill>
                          <a:latin typeface="Franklin Gothic Demi"/>
                          <a:cs typeface="Franklin Gothic Demi"/>
                        </a:rPr>
                        <a:t>Mid</a:t>
                      </a:r>
                      <a:r>
                        <a:rPr dirty="0" sz="2000" spc="-35">
                          <a:solidFill>
                            <a:srgbClr val="4F4F4F"/>
                          </a:solidFill>
                          <a:latin typeface="Franklin Gothic Demi"/>
                          <a:cs typeface="Franklin Gothic Demi"/>
                        </a:rPr>
                        <a:t> </a:t>
                      </a:r>
                      <a:r>
                        <a:rPr dirty="0" sz="2000" spc="-25">
                          <a:solidFill>
                            <a:srgbClr val="4F4F4F"/>
                          </a:solidFill>
                          <a:latin typeface="Franklin Gothic Demi"/>
                          <a:cs typeface="Franklin Gothic Demi"/>
                        </a:rPr>
                        <a:t>2s</a:t>
                      </a:r>
                      <a:endParaRPr sz="2000">
                        <a:latin typeface="Franklin Gothic Demi"/>
                        <a:cs typeface="Franklin Gothic Demi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marL="6921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2000" spc="-10">
                          <a:solidFill>
                            <a:srgbClr val="4F4F4F"/>
                          </a:solidFill>
                          <a:latin typeface="Franklin Gothic Demi"/>
                          <a:cs typeface="Franklin Gothic Demi"/>
                        </a:rPr>
                        <a:t>Higher</a:t>
                      </a:r>
                      <a:endParaRPr sz="2000">
                        <a:latin typeface="Franklin Gothic Demi"/>
                        <a:cs typeface="Franklin Gothic Demi"/>
                      </a:endParaRPr>
                    </a:p>
                  </a:txBody>
                  <a:tcPr marL="0" marR="0" marB="0" marT="11430"/>
                </a:tc>
              </a:tr>
              <a:tr h="353060">
                <a:tc>
                  <a:txBody>
                    <a:bodyPr/>
                    <a:lstStyle/>
                    <a:p>
                      <a:pPr marL="5029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2000" spc="-10">
                          <a:solidFill>
                            <a:srgbClr val="4F4F4F"/>
                          </a:solidFill>
                          <a:latin typeface="Franklin Gothic Demi"/>
                          <a:cs typeface="Franklin Gothic Demi"/>
                        </a:rPr>
                        <a:t>Europe</a:t>
                      </a:r>
                      <a:endParaRPr sz="2000">
                        <a:latin typeface="Franklin Gothic Demi"/>
                        <a:cs typeface="Franklin Gothic Demi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algn="r" marR="16192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2000" spc="-20">
                          <a:solidFill>
                            <a:srgbClr val="4F4F4F"/>
                          </a:solidFill>
                          <a:latin typeface="Franklin Gothic Demi"/>
                          <a:cs typeface="Franklin Gothic Demi"/>
                        </a:rPr>
                        <a:t>20.9</a:t>
                      </a:r>
                      <a:endParaRPr sz="2000">
                        <a:latin typeface="Franklin Gothic Demi"/>
                        <a:cs typeface="Franklin Gothic Demi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marL="46545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2000">
                          <a:solidFill>
                            <a:srgbClr val="4F4F4F"/>
                          </a:solidFill>
                          <a:latin typeface="Franklin Gothic Demi"/>
                          <a:cs typeface="Franklin Gothic Demi"/>
                        </a:rPr>
                        <a:t>Low</a:t>
                      </a:r>
                      <a:r>
                        <a:rPr dirty="0" sz="2000" spc="-55">
                          <a:solidFill>
                            <a:srgbClr val="4F4F4F"/>
                          </a:solidFill>
                          <a:latin typeface="Franklin Gothic Demi"/>
                          <a:cs typeface="Franklin Gothic Demi"/>
                        </a:rPr>
                        <a:t> </a:t>
                      </a:r>
                      <a:r>
                        <a:rPr dirty="0" sz="2000" spc="-25">
                          <a:solidFill>
                            <a:srgbClr val="4F4F4F"/>
                          </a:solidFill>
                          <a:latin typeface="Franklin Gothic Demi"/>
                          <a:cs typeface="Franklin Gothic Demi"/>
                        </a:rPr>
                        <a:t>21s</a:t>
                      </a:r>
                      <a:endParaRPr sz="2000">
                        <a:latin typeface="Franklin Gothic Demi"/>
                        <a:cs typeface="Franklin Gothic Demi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marL="2457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2000">
                          <a:solidFill>
                            <a:srgbClr val="4F4F4F"/>
                          </a:solidFill>
                          <a:latin typeface="Franklin Gothic Demi"/>
                          <a:cs typeface="Franklin Gothic Demi"/>
                        </a:rPr>
                        <a:t>Slightly</a:t>
                      </a:r>
                      <a:r>
                        <a:rPr dirty="0" sz="2000" spc="-45">
                          <a:solidFill>
                            <a:srgbClr val="4F4F4F"/>
                          </a:solidFill>
                          <a:latin typeface="Franklin Gothic Demi"/>
                          <a:cs typeface="Franklin Gothic Demi"/>
                        </a:rPr>
                        <a:t> </a:t>
                      </a:r>
                      <a:r>
                        <a:rPr dirty="0" sz="2000" spc="-10">
                          <a:solidFill>
                            <a:srgbClr val="4F4F4F"/>
                          </a:solidFill>
                          <a:latin typeface="Franklin Gothic Demi"/>
                          <a:cs typeface="Franklin Gothic Demi"/>
                        </a:rPr>
                        <a:t>Higher</a:t>
                      </a:r>
                      <a:endParaRPr sz="2000">
                        <a:latin typeface="Franklin Gothic Demi"/>
                        <a:cs typeface="Franklin Gothic Demi"/>
                      </a:endParaRPr>
                    </a:p>
                  </a:txBody>
                  <a:tcPr marL="0" marR="0" marB="0" marT="11430"/>
                </a:tc>
              </a:tr>
              <a:tr h="576580">
                <a:tc>
                  <a:txBody>
                    <a:bodyPr/>
                    <a:lstStyle/>
                    <a:p>
                      <a:pPr marL="5029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2000" spc="-10">
                          <a:solidFill>
                            <a:srgbClr val="4F4F4F"/>
                          </a:solidFill>
                          <a:latin typeface="Franklin Gothic Demi"/>
                          <a:cs typeface="Franklin Gothic Demi"/>
                        </a:rPr>
                        <a:t>China</a:t>
                      </a:r>
                      <a:endParaRPr sz="2000">
                        <a:latin typeface="Franklin Gothic Demi"/>
                        <a:cs typeface="Franklin Gothic Demi"/>
                      </a:endParaRPr>
                    </a:p>
                  </a:txBody>
                  <a:tcPr marL="0" marR="0" marB="0" marT="11430">
                    <a:lnB w="19050">
                      <a:solidFill>
                        <a:srgbClr val="666A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129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2000" spc="-20">
                          <a:solidFill>
                            <a:srgbClr val="4F4F4F"/>
                          </a:solidFill>
                          <a:latin typeface="Franklin Gothic Demi"/>
                          <a:cs typeface="Franklin Gothic Demi"/>
                        </a:rPr>
                        <a:t>27.8</a:t>
                      </a:r>
                      <a:endParaRPr sz="2000">
                        <a:latin typeface="Franklin Gothic Demi"/>
                        <a:cs typeface="Franklin Gothic Demi"/>
                      </a:endParaRPr>
                    </a:p>
                  </a:txBody>
                  <a:tcPr marL="0" marR="0" marB="0" marT="11430">
                    <a:lnB w="19050">
                      <a:solidFill>
                        <a:srgbClr val="666A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02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2000">
                          <a:solidFill>
                            <a:srgbClr val="4F4F4F"/>
                          </a:solidFill>
                          <a:latin typeface="Franklin Gothic Demi"/>
                          <a:cs typeface="Franklin Gothic Demi"/>
                        </a:rPr>
                        <a:t>Mid</a:t>
                      </a:r>
                      <a:r>
                        <a:rPr dirty="0" sz="2000" spc="-30">
                          <a:solidFill>
                            <a:srgbClr val="4F4F4F"/>
                          </a:solidFill>
                          <a:latin typeface="Franklin Gothic Demi"/>
                          <a:cs typeface="Franklin Gothic Demi"/>
                        </a:rPr>
                        <a:t> </a:t>
                      </a:r>
                      <a:r>
                        <a:rPr dirty="0" sz="2000" spc="-25">
                          <a:solidFill>
                            <a:srgbClr val="4F4F4F"/>
                          </a:solidFill>
                          <a:latin typeface="Franklin Gothic Demi"/>
                          <a:cs typeface="Franklin Gothic Demi"/>
                        </a:rPr>
                        <a:t>28s</a:t>
                      </a:r>
                      <a:endParaRPr sz="2000">
                        <a:latin typeface="Franklin Gothic Demi"/>
                        <a:cs typeface="Franklin Gothic Demi"/>
                      </a:endParaRPr>
                    </a:p>
                  </a:txBody>
                  <a:tcPr marL="0" marR="0" marB="0" marT="11430">
                    <a:lnB w="19050">
                      <a:solidFill>
                        <a:srgbClr val="666A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57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2000">
                          <a:solidFill>
                            <a:srgbClr val="4F4F4F"/>
                          </a:solidFill>
                          <a:latin typeface="Franklin Gothic Demi"/>
                          <a:cs typeface="Franklin Gothic Demi"/>
                        </a:rPr>
                        <a:t>Slightly</a:t>
                      </a:r>
                      <a:r>
                        <a:rPr dirty="0" sz="2000" spc="-45">
                          <a:solidFill>
                            <a:srgbClr val="4F4F4F"/>
                          </a:solidFill>
                          <a:latin typeface="Franklin Gothic Demi"/>
                          <a:cs typeface="Franklin Gothic Demi"/>
                        </a:rPr>
                        <a:t> </a:t>
                      </a:r>
                      <a:r>
                        <a:rPr dirty="0" sz="2000" spc="-10">
                          <a:solidFill>
                            <a:srgbClr val="4F4F4F"/>
                          </a:solidFill>
                          <a:latin typeface="Franklin Gothic Demi"/>
                          <a:cs typeface="Franklin Gothic Demi"/>
                        </a:rPr>
                        <a:t>Higher</a:t>
                      </a:r>
                      <a:endParaRPr sz="2000">
                        <a:latin typeface="Franklin Gothic Demi"/>
                        <a:cs typeface="Franklin Gothic Demi"/>
                      </a:endParaRPr>
                    </a:p>
                  </a:txBody>
                  <a:tcPr marL="0" marR="0" marB="0" marT="11430">
                    <a:lnB w="19050">
                      <a:solidFill>
                        <a:srgbClr val="666A70"/>
                      </a:solidFill>
                      <a:prstDash val="solid"/>
                    </a:lnB>
                  </a:tcPr>
                </a:tc>
              </a:tr>
              <a:tr h="703580"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dirty="0" sz="2000">
                          <a:solidFill>
                            <a:srgbClr val="4F4F4F"/>
                          </a:solidFill>
                          <a:latin typeface="Franklin Gothic Demi"/>
                          <a:cs typeface="Franklin Gothic Demi"/>
                        </a:rPr>
                        <a:t>Key</a:t>
                      </a:r>
                      <a:r>
                        <a:rPr dirty="0" sz="2000" spc="-25">
                          <a:solidFill>
                            <a:srgbClr val="4F4F4F"/>
                          </a:solidFill>
                          <a:latin typeface="Franklin Gothic Demi"/>
                          <a:cs typeface="Franklin Gothic Demi"/>
                        </a:rPr>
                        <a:t> </a:t>
                      </a:r>
                      <a:r>
                        <a:rPr dirty="0" sz="2000" spc="-10">
                          <a:solidFill>
                            <a:srgbClr val="4F4F4F"/>
                          </a:solidFill>
                          <a:latin typeface="Franklin Gothic Demi"/>
                          <a:cs typeface="Franklin Gothic Demi"/>
                        </a:rPr>
                        <a:t>Commodities</a:t>
                      </a:r>
                      <a:endParaRPr sz="2000">
                        <a:latin typeface="Franklin Gothic Demi"/>
                        <a:cs typeface="Franklin Gothic Demi"/>
                      </a:endParaRPr>
                    </a:p>
                  </a:txBody>
                  <a:tcPr marL="0" marR="0" marB="0" marT="141605">
                    <a:lnT w="19050">
                      <a:solidFill>
                        <a:srgbClr val="666A70"/>
                      </a:solidFill>
                      <a:prstDash val="solid"/>
                    </a:lnT>
                    <a:lnB w="19050">
                      <a:solidFill>
                        <a:srgbClr val="666A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666A70"/>
                      </a:solidFill>
                      <a:prstDash val="solid"/>
                    </a:lnT>
                    <a:lnB w="19050">
                      <a:solidFill>
                        <a:srgbClr val="666A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666A70"/>
                      </a:solidFill>
                      <a:prstDash val="solid"/>
                    </a:lnT>
                    <a:lnB w="19050">
                      <a:solidFill>
                        <a:srgbClr val="666A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925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dirty="0" sz="2000" spc="-10">
                          <a:solidFill>
                            <a:srgbClr val="4F4F4F"/>
                          </a:solidFill>
                          <a:latin typeface="Franklin Gothic Demi"/>
                          <a:cs typeface="Franklin Gothic Demi"/>
                        </a:rPr>
                        <a:t>Unfavorable</a:t>
                      </a:r>
                      <a:endParaRPr sz="2000">
                        <a:latin typeface="Franklin Gothic Demi"/>
                        <a:cs typeface="Franklin Gothic Demi"/>
                      </a:endParaRPr>
                    </a:p>
                  </a:txBody>
                  <a:tcPr marL="0" marR="0" marB="0" marT="141605">
                    <a:lnT w="19050">
                      <a:solidFill>
                        <a:srgbClr val="666A70"/>
                      </a:solidFill>
                      <a:prstDash val="solid"/>
                    </a:lnT>
                    <a:lnB w="19050">
                      <a:solidFill>
                        <a:srgbClr val="666A70"/>
                      </a:solidFill>
                      <a:prstDash val="solid"/>
                    </a:lnB>
                  </a:tcPr>
                </a:tc>
              </a:tr>
              <a:tr h="453390">
                <a:tc>
                  <a:txBody>
                    <a:bodyPr/>
                    <a:lstStyle/>
                    <a:p>
                      <a:pPr marL="344805">
                        <a:lnSpc>
                          <a:spcPts val="2335"/>
                        </a:lnSpc>
                        <a:spcBef>
                          <a:spcPts val="1140"/>
                        </a:spcBef>
                      </a:pPr>
                      <a:r>
                        <a:rPr dirty="0" sz="2000">
                          <a:solidFill>
                            <a:srgbClr val="4F4F4F"/>
                          </a:solidFill>
                          <a:latin typeface="Franklin Gothic Demi"/>
                          <a:cs typeface="Franklin Gothic Demi"/>
                        </a:rPr>
                        <a:t>Key</a:t>
                      </a:r>
                      <a:r>
                        <a:rPr dirty="0" sz="2000" spc="-15">
                          <a:solidFill>
                            <a:srgbClr val="4F4F4F"/>
                          </a:solidFill>
                          <a:latin typeface="Franklin Gothic Demi"/>
                          <a:cs typeface="Franklin Gothic Demi"/>
                        </a:rPr>
                        <a:t> </a:t>
                      </a:r>
                      <a:r>
                        <a:rPr dirty="0" sz="2000" spc="-10">
                          <a:solidFill>
                            <a:srgbClr val="4F4F4F"/>
                          </a:solidFill>
                          <a:latin typeface="Franklin Gothic Demi"/>
                          <a:cs typeface="Franklin Gothic Demi"/>
                        </a:rPr>
                        <a:t>Currencies</a:t>
                      </a:r>
                      <a:endParaRPr sz="2000">
                        <a:latin typeface="Franklin Gothic Demi"/>
                        <a:cs typeface="Franklin Gothic Demi"/>
                      </a:endParaRPr>
                    </a:p>
                  </a:txBody>
                  <a:tcPr marL="0" marR="0" marB="0" marT="144780">
                    <a:lnT w="19050">
                      <a:solidFill>
                        <a:srgbClr val="666A7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666A7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666A7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89255">
                        <a:lnSpc>
                          <a:spcPts val="2335"/>
                        </a:lnSpc>
                        <a:spcBef>
                          <a:spcPts val="1140"/>
                        </a:spcBef>
                      </a:pPr>
                      <a:r>
                        <a:rPr dirty="0" sz="2000" spc="-10">
                          <a:solidFill>
                            <a:srgbClr val="4F4F4F"/>
                          </a:solidFill>
                          <a:latin typeface="Franklin Gothic Demi"/>
                          <a:cs typeface="Franklin Gothic Demi"/>
                        </a:rPr>
                        <a:t>Unfavorable</a:t>
                      </a:r>
                      <a:endParaRPr sz="2000">
                        <a:latin typeface="Franklin Gothic Demi"/>
                        <a:cs typeface="Franklin Gothic Demi"/>
                      </a:endParaRPr>
                    </a:p>
                  </a:txBody>
                  <a:tcPr marL="0" marR="0" marB="0" marT="144780">
                    <a:lnT w="19050">
                      <a:solidFill>
                        <a:srgbClr val="666A7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" name="object 4" descr=""/>
          <p:cNvSpPr/>
          <p:nvPr/>
        </p:nvSpPr>
        <p:spPr>
          <a:xfrm>
            <a:off x="8296656" y="4226052"/>
            <a:ext cx="247015" cy="274320"/>
          </a:xfrm>
          <a:custGeom>
            <a:avLst/>
            <a:gdLst/>
            <a:ahLst/>
            <a:cxnLst/>
            <a:rect l="l" t="t" r="r" b="b"/>
            <a:pathLst>
              <a:path w="247015" h="274320">
                <a:moveTo>
                  <a:pt x="185166" y="0"/>
                </a:moveTo>
                <a:lnTo>
                  <a:pt x="61722" y="0"/>
                </a:lnTo>
                <a:lnTo>
                  <a:pt x="61722" y="150875"/>
                </a:lnTo>
                <a:lnTo>
                  <a:pt x="0" y="150875"/>
                </a:lnTo>
                <a:lnTo>
                  <a:pt x="123444" y="274319"/>
                </a:lnTo>
                <a:lnTo>
                  <a:pt x="246888" y="150875"/>
                </a:lnTo>
                <a:lnTo>
                  <a:pt x="185166" y="150875"/>
                </a:lnTo>
                <a:lnTo>
                  <a:pt x="185166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8296656" y="4927091"/>
            <a:ext cx="247015" cy="274320"/>
          </a:xfrm>
          <a:custGeom>
            <a:avLst/>
            <a:gdLst/>
            <a:ahLst/>
            <a:cxnLst/>
            <a:rect l="l" t="t" r="r" b="b"/>
            <a:pathLst>
              <a:path w="247015" h="274320">
                <a:moveTo>
                  <a:pt x="185166" y="0"/>
                </a:moveTo>
                <a:lnTo>
                  <a:pt x="61722" y="0"/>
                </a:lnTo>
                <a:lnTo>
                  <a:pt x="61722" y="150875"/>
                </a:lnTo>
                <a:lnTo>
                  <a:pt x="0" y="150875"/>
                </a:lnTo>
                <a:lnTo>
                  <a:pt x="123444" y="274319"/>
                </a:lnTo>
                <a:lnTo>
                  <a:pt x="246888" y="150875"/>
                </a:lnTo>
                <a:lnTo>
                  <a:pt x="185166" y="150875"/>
                </a:lnTo>
                <a:lnTo>
                  <a:pt x="185166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0" rIns="0" bIns="0" rtlCol="0" vert="horz">
            <a:spAutoFit/>
          </a:bodyPr>
          <a:lstStyle/>
          <a:p>
            <a:pPr marL="80010">
              <a:lnSpc>
                <a:spcPct val="100000"/>
              </a:lnSpc>
              <a:spcBef>
                <a:spcPts val="350"/>
              </a:spcBef>
            </a:pPr>
            <a:fld id="{81D60167-4931-47E6-BA6A-407CBD079E47}" type="slidenum">
              <a:rPr dirty="0" spc="-25"/>
              <a:t>12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2230" rIns="0" bIns="0" rtlCol="0" vert="horz">
            <a:spAutoFit/>
          </a:bodyPr>
          <a:lstStyle/>
          <a:p>
            <a:pPr marL="12700" marR="5080">
              <a:lnSpc>
                <a:spcPts val="4010"/>
              </a:lnSpc>
              <a:spcBef>
                <a:spcPts val="490"/>
              </a:spcBef>
            </a:pPr>
            <a:r>
              <a:rPr dirty="0"/>
              <a:t>Our</a:t>
            </a:r>
            <a:r>
              <a:rPr dirty="0" spc="100"/>
              <a:t> </a:t>
            </a:r>
            <a:r>
              <a:rPr dirty="0" spc="60"/>
              <a:t>Company</a:t>
            </a:r>
            <a:r>
              <a:rPr dirty="0" spc="90"/>
              <a:t> </a:t>
            </a:r>
            <a:r>
              <a:rPr dirty="0" spc="65"/>
              <a:t>outlook</a:t>
            </a:r>
            <a:r>
              <a:rPr dirty="0" spc="100"/>
              <a:t> </a:t>
            </a:r>
            <a:r>
              <a:rPr dirty="0"/>
              <a:t>for</a:t>
            </a:r>
            <a:r>
              <a:rPr dirty="0" spc="100"/>
              <a:t> </a:t>
            </a:r>
            <a:r>
              <a:rPr dirty="0" spc="70"/>
              <a:t>adjusted</a:t>
            </a:r>
            <a:r>
              <a:rPr dirty="0" spc="95"/>
              <a:t> </a:t>
            </a:r>
            <a:r>
              <a:rPr dirty="0" spc="229"/>
              <a:t>EPS</a:t>
            </a:r>
            <a:r>
              <a:rPr dirty="0" spc="90"/>
              <a:t> </a:t>
            </a:r>
            <a:r>
              <a:rPr dirty="0"/>
              <a:t>in</a:t>
            </a:r>
            <a:r>
              <a:rPr dirty="0" spc="100"/>
              <a:t> </a:t>
            </a:r>
            <a:r>
              <a:rPr dirty="0"/>
              <a:t>2018</a:t>
            </a:r>
            <a:r>
              <a:rPr dirty="0" spc="100"/>
              <a:t> </a:t>
            </a:r>
            <a:r>
              <a:rPr dirty="0"/>
              <a:t>is</a:t>
            </a:r>
            <a:r>
              <a:rPr dirty="0" spc="90"/>
              <a:t> </a:t>
            </a:r>
            <a:r>
              <a:rPr dirty="0" spc="-10"/>
              <a:t>lower </a:t>
            </a:r>
            <a:r>
              <a:rPr dirty="0" spc="85"/>
              <a:t>than</a:t>
            </a:r>
            <a:r>
              <a:rPr dirty="0" spc="100"/>
              <a:t> </a:t>
            </a:r>
            <a:r>
              <a:rPr dirty="0" spc="-70"/>
              <a:t>2017</a:t>
            </a:r>
            <a:r>
              <a:rPr dirty="0" spc="105"/>
              <a:t> </a:t>
            </a:r>
            <a:r>
              <a:rPr dirty="0"/>
              <a:t>due</a:t>
            </a:r>
            <a:r>
              <a:rPr dirty="0" spc="100"/>
              <a:t> </a:t>
            </a:r>
            <a:r>
              <a:rPr dirty="0"/>
              <a:t>to</a:t>
            </a:r>
            <a:r>
              <a:rPr dirty="0" spc="95"/>
              <a:t> </a:t>
            </a:r>
            <a:r>
              <a:rPr dirty="0" spc="70"/>
              <a:t>external</a:t>
            </a:r>
            <a:r>
              <a:rPr dirty="0" spc="105"/>
              <a:t> </a:t>
            </a:r>
            <a:r>
              <a:rPr dirty="0" spc="60"/>
              <a:t>headwinds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523232" y="2339339"/>
            <a:ext cx="711835" cy="711835"/>
          </a:xfrm>
          <a:custGeom>
            <a:avLst/>
            <a:gdLst/>
            <a:ahLst/>
            <a:cxnLst/>
            <a:rect l="l" t="t" r="r" b="b"/>
            <a:pathLst>
              <a:path w="711835" h="711835">
                <a:moveTo>
                  <a:pt x="0" y="355853"/>
                </a:moveTo>
                <a:lnTo>
                  <a:pt x="3248" y="307566"/>
                </a:lnTo>
                <a:lnTo>
                  <a:pt x="12711" y="261253"/>
                </a:lnTo>
                <a:lnTo>
                  <a:pt x="27964" y="217339"/>
                </a:lnTo>
                <a:lnTo>
                  <a:pt x="48584" y="176247"/>
                </a:lnTo>
                <a:lnTo>
                  <a:pt x="74146" y="138402"/>
                </a:lnTo>
                <a:lnTo>
                  <a:pt x="104227" y="104227"/>
                </a:lnTo>
                <a:lnTo>
                  <a:pt x="138402" y="74146"/>
                </a:lnTo>
                <a:lnTo>
                  <a:pt x="176247" y="48584"/>
                </a:lnTo>
                <a:lnTo>
                  <a:pt x="217339" y="27964"/>
                </a:lnTo>
                <a:lnTo>
                  <a:pt x="261253" y="12711"/>
                </a:lnTo>
                <a:lnTo>
                  <a:pt x="307566" y="3248"/>
                </a:lnTo>
                <a:lnTo>
                  <a:pt x="355854" y="0"/>
                </a:lnTo>
                <a:lnTo>
                  <a:pt x="404141" y="3248"/>
                </a:lnTo>
                <a:lnTo>
                  <a:pt x="450454" y="12711"/>
                </a:lnTo>
                <a:lnTo>
                  <a:pt x="494368" y="27964"/>
                </a:lnTo>
                <a:lnTo>
                  <a:pt x="535460" y="48584"/>
                </a:lnTo>
                <a:lnTo>
                  <a:pt x="573305" y="74146"/>
                </a:lnTo>
                <a:lnTo>
                  <a:pt x="607480" y="104227"/>
                </a:lnTo>
                <a:lnTo>
                  <a:pt x="637561" y="138402"/>
                </a:lnTo>
                <a:lnTo>
                  <a:pt x="663123" y="176247"/>
                </a:lnTo>
                <a:lnTo>
                  <a:pt x="683743" y="217339"/>
                </a:lnTo>
                <a:lnTo>
                  <a:pt x="698996" y="261253"/>
                </a:lnTo>
                <a:lnTo>
                  <a:pt x="708459" y="307566"/>
                </a:lnTo>
                <a:lnTo>
                  <a:pt x="711708" y="355853"/>
                </a:lnTo>
                <a:lnTo>
                  <a:pt x="708459" y="404141"/>
                </a:lnTo>
                <a:lnTo>
                  <a:pt x="698996" y="450454"/>
                </a:lnTo>
                <a:lnTo>
                  <a:pt x="683743" y="494368"/>
                </a:lnTo>
                <a:lnTo>
                  <a:pt x="663123" y="535460"/>
                </a:lnTo>
                <a:lnTo>
                  <a:pt x="637561" y="573305"/>
                </a:lnTo>
                <a:lnTo>
                  <a:pt x="607480" y="607480"/>
                </a:lnTo>
                <a:lnTo>
                  <a:pt x="573305" y="637561"/>
                </a:lnTo>
                <a:lnTo>
                  <a:pt x="535460" y="663123"/>
                </a:lnTo>
                <a:lnTo>
                  <a:pt x="494368" y="683743"/>
                </a:lnTo>
                <a:lnTo>
                  <a:pt x="450454" y="698996"/>
                </a:lnTo>
                <a:lnTo>
                  <a:pt x="404141" y="708459"/>
                </a:lnTo>
                <a:lnTo>
                  <a:pt x="355854" y="711707"/>
                </a:lnTo>
                <a:lnTo>
                  <a:pt x="307566" y="708459"/>
                </a:lnTo>
                <a:lnTo>
                  <a:pt x="261253" y="698996"/>
                </a:lnTo>
                <a:lnTo>
                  <a:pt x="217339" y="683743"/>
                </a:lnTo>
                <a:lnTo>
                  <a:pt x="176247" y="663123"/>
                </a:lnTo>
                <a:lnTo>
                  <a:pt x="138402" y="637561"/>
                </a:lnTo>
                <a:lnTo>
                  <a:pt x="104227" y="607480"/>
                </a:lnTo>
                <a:lnTo>
                  <a:pt x="74146" y="573305"/>
                </a:lnTo>
                <a:lnTo>
                  <a:pt x="48584" y="535460"/>
                </a:lnTo>
                <a:lnTo>
                  <a:pt x="27964" y="494368"/>
                </a:lnTo>
                <a:lnTo>
                  <a:pt x="12711" y="450454"/>
                </a:lnTo>
                <a:lnTo>
                  <a:pt x="3248" y="404141"/>
                </a:lnTo>
                <a:lnTo>
                  <a:pt x="0" y="355853"/>
                </a:lnTo>
                <a:close/>
              </a:path>
            </a:pathLst>
          </a:custGeom>
          <a:ln w="76200">
            <a:solidFill>
              <a:srgbClr val="0071AE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6441947" y="2301239"/>
            <a:ext cx="788035" cy="788035"/>
            <a:chOff x="6441947" y="2301239"/>
            <a:chExt cx="788035" cy="788035"/>
          </a:xfrm>
        </p:grpSpPr>
        <p:sp>
          <p:nvSpPr>
            <p:cNvPr id="5" name="object 5" descr=""/>
            <p:cNvSpPr/>
            <p:nvPr/>
          </p:nvSpPr>
          <p:spPr>
            <a:xfrm>
              <a:off x="6480047" y="2339339"/>
              <a:ext cx="711835" cy="711835"/>
            </a:xfrm>
            <a:custGeom>
              <a:avLst/>
              <a:gdLst/>
              <a:ahLst/>
              <a:cxnLst/>
              <a:rect l="l" t="t" r="r" b="b"/>
              <a:pathLst>
                <a:path w="711834" h="711835">
                  <a:moveTo>
                    <a:pt x="0" y="355853"/>
                  </a:moveTo>
                  <a:lnTo>
                    <a:pt x="3248" y="307566"/>
                  </a:lnTo>
                  <a:lnTo>
                    <a:pt x="12711" y="261253"/>
                  </a:lnTo>
                  <a:lnTo>
                    <a:pt x="27964" y="217339"/>
                  </a:lnTo>
                  <a:lnTo>
                    <a:pt x="48584" y="176247"/>
                  </a:lnTo>
                  <a:lnTo>
                    <a:pt x="74146" y="138402"/>
                  </a:lnTo>
                  <a:lnTo>
                    <a:pt x="104227" y="104227"/>
                  </a:lnTo>
                  <a:lnTo>
                    <a:pt x="138402" y="74146"/>
                  </a:lnTo>
                  <a:lnTo>
                    <a:pt x="176247" y="48584"/>
                  </a:lnTo>
                  <a:lnTo>
                    <a:pt x="217339" y="27964"/>
                  </a:lnTo>
                  <a:lnTo>
                    <a:pt x="261253" y="12711"/>
                  </a:lnTo>
                  <a:lnTo>
                    <a:pt x="307566" y="3248"/>
                  </a:lnTo>
                  <a:lnTo>
                    <a:pt x="355854" y="0"/>
                  </a:lnTo>
                  <a:lnTo>
                    <a:pt x="404141" y="3248"/>
                  </a:lnTo>
                  <a:lnTo>
                    <a:pt x="450454" y="12711"/>
                  </a:lnTo>
                  <a:lnTo>
                    <a:pt x="494368" y="27964"/>
                  </a:lnTo>
                  <a:lnTo>
                    <a:pt x="535460" y="48584"/>
                  </a:lnTo>
                  <a:lnTo>
                    <a:pt x="573305" y="74146"/>
                  </a:lnTo>
                  <a:lnTo>
                    <a:pt x="607480" y="104227"/>
                  </a:lnTo>
                  <a:lnTo>
                    <a:pt x="637561" y="138402"/>
                  </a:lnTo>
                  <a:lnTo>
                    <a:pt x="663123" y="176247"/>
                  </a:lnTo>
                  <a:lnTo>
                    <a:pt x="683743" y="217339"/>
                  </a:lnTo>
                  <a:lnTo>
                    <a:pt x="698996" y="261253"/>
                  </a:lnTo>
                  <a:lnTo>
                    <a:pt x="708459" y="307566"/>
                  </a:lnTo>
                  <a:lnTo>
                    <a:pt x="711708" y="355853"/>
                  </a:lnTo>
                  <a:lnTo>
                    <a:pt x="708459" y="404141"/>
                  </a:lnTo>
                  <a:lnTo>
                    <a:pt x="698996" y="450454"/>
                  </a:lnTo>
                  <a:lnTo>
                    <a:pt x="683743" y="494368"/>
                  </a:lnTo>
                  <a:lnTo>
                    <a:pt x="663123" y="535460"/>
                  </a:lnTo>
                  <a:lnTo>
                    <a:pt x="637561" y="573305"/>
                  </a:lnTo>
                  <a:lnTo>
                    <a:pt x="607480" y="607480"/>
                  </a:lnTo>
                  <a:lnTo>
                    <a:pt x="573305" y="637561"/>
                  </a:lnTo>
                  <a:lnTo>
                    <a:pt x="535460" y="663123"/>
                  </a:lnTo>
                  <a:lnTo>
                    <a:pt x="494368" y="683743"/>
                  </a:lnTo>
                  <a:lnTo>
                    <a:pt x="450454" y="698996"/>
                  </a:lnTo>
                  <a:lnTo>
                    <a:pt x="404141" y="708459"/>
                  </a:lnTo>
                  <a:lnTo>
                    <a:pt x="355854" y="711707"/>
                  </a:lnTo>
                  <a:lnTo>
                    <a:pt x="307566" y="708459"/>
                  </a:lnTo>
                  <a:lnTo>
                    <a:pt x="261253" y="698996"/>
                  </a:lnTo>
                  <a:lnTo>
                    <a:pt x="217339" y="683743"/>
                  </a:lnTo>
                  <a:lnTo>
                    <a:pt x="176247" y="663123"/>
                  </a:lnTo>
                  <a:lnTo>
                    <a:pt x="138402" y="637561"/>
                  </a:lnTo>
                  <a:lnTo>
                    <a:pt x="104227" y="607480"/>
                  </a:lnTo>
                  <a:lnTo>
                    <a:pt x="74146" y="573305"/>
                  </a:lnTo>
                  <a:lnTo>
                    <a:pt x="48584" y="535460"/>
                  </a:lnTo>
                  <a:lnTo>
                    <a:pt x="27964" y="494368"/>
                  </a:lnTo>
                  <a:lnTo>
                    <a:pt x="12711" y="450454"/>
                  </a:lnTo>
                  <a:lnTo>
                    <a:pt x="3248" y="404141"/>
                  </a:lnTo>
                  <a:lnTo>
                    <a:pt x="0" y="355853"/>
                  </a:lnTo>
                  <a:close/>
                </a:path>
              </a:pathLst>
            </a:custGeom>
            <a:ln w="76200">
              <a:solidFill>
                <a:srgbClr val="0071A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87667" y="2548127"/>
              <a:ext cx="731519" cy="405383"/>
            </a:xfrm>
            <a:prstGeom prst="rect">
              <a:avLst/>
            </a:prstGeom>
          </p:spPr>
        </p:pic>
      </p:grpSp>
      <p:grpSp>
        <p:nvGrpSpPr>
          <p:cNvPr id="7" name="object 7" descr=""/>
          <p:cNvGrpSpPr/>
          <p:nvPr/>
        </p:nvGrpSpPr>
        <p:grpSpPr>
          <a:xfrm>
            <a:off x="8481059" y="2301239"/>
            <a:ext cx="788035" cy="788035"/>
            <a:chOff x="8481059" y="2301239"/>
            <a:chExt cx="788035" cy="788035"/>
          </a:xfrm>
        </p:grpSpPr>
        <p:sp>
          <p:nvSpPr>
            <p:cNvPr id="8" name="object 8" descr=""/>
            <p:cNvSpPr/>
            <p:nvPr/>
          </p:nvSpPr>
          <p:spPr>
            <a:xfrm>
              <a:off x="8519159" y="2339339"/>
              <a:ext cx="711835" cy="711835"/>
            </a:xfrm>
            <a:custGeom>
              <a:avLst/>
              <a:gdLst/>
              <a:ahLst/>
              <a:cxnLst/>
              <a:rect l="l" t="t" r="r" b="b"/>
              <a:pathLst>
                <a:path w="711834" h="711835">
                  <a:moveTo>
                    <a:pt x="0" y="355853"/>
                  </a:moveTo>
                  <a:lnTo>
                    <a:pt x="3248" y="307566"/>
                  </a:lnTo>
                  <a:lnTo>
                    <a:pt x="12711" y="261253"/>
                  </a:lnTo>
                  <a:lnTo>
                    <a:pt x="27964" y="217339"/>
                  </a:lnTo>
                  <a:lnTo>
                    <a:pt x="48584" y="176247"/>
                  </a:lnTo>
                  <a:lnTo>
                    <a:pt x="74146" y="138402"/>
                  </a:lnTo>
                  <a:lnTo>
                    <a:pt x="104227" y="104227"/>
                  </a:lnTo>
                  <a:lnTo>
                    <a:pt x="138402" y="74146"/>
                  </a:lnTo>
                  <a:lnTo>
                    <a:pt x="176247" y="48584"/>
                  </a:lnTo>
                  <a:lnTo>
                    <a:pt x="217339" y="27964"/>
                  </a:lnTo>
                  <a:lnTo>
                    <a:pt x="261253" y="12711"/>
                  </a:lnTo>
                  <a:lnTo>
                    <a:pt x="307566" y="3248"/>
                  </a:lnTo>
                  <a:lnTo>
                    <a:pt x="355854" y="0"/>
                  </a:lnTo>
                  <a:lnTo>
                    <a:pt x="404141" y="3248"/>
                  </a:lnTo>
                  <a:lnTo>
                    <a:pt x="450454" y="12711"/>
                  </a:lnTo>
                  <a:lnTo>
                    <a:pt x="494368" y="27964"/>
                  </a:lnTo>
                  <a:lnTo>
                    <a:pt x="535460" y="48584"/>
                  </a:lnTo>
                  <a:lnTo>
                    <a:pt x="573305" y="74146"/>
                  </a:lnTo>
                  <a:lnTo>
                    <a:pt x="607480" y="104227"/>
                  </a:lnTo>
                  <a:lnTo>
                    <a:pt x="637561" y="138402"/>
                  </a:lnTo>
                  <a:lnTo>
                    <a:pt x="663123" y="176247"/>
                  </a:lnTo>
                  <a:lnTo>
                    <a:pt x="683743" y="217339"/>
                  </a:lnTo>
                  <a:lnTo>
                    <a:pt x="698996" y="261253"/>
                  </a:lnTo>
                  <a:lnTo>
                    <a:pt x="708459" y="307566"/>
                  </a:lnTo>
                  <a:lnTo>
                    <a:pt x="711708" y="355853"/>
                  </a:lnTo>
                  <a:lnTo>
                    <a:pt x="708459" y="404141"/>
                  </a:lnTo>
                  <a:lnTo>
                    <a:pt x="698996" y="450454"/>
                  </a:lnTo>
                  <a:lnTo>
                    <a:pt x="683743" y="494368"/>
                  </a:lnTo>
                  <a:lnTo>
                    <a:pt x="663123" y="535460"/>
                  </a:lnTo>
                  <a:lnTo>
                    <a:pt x="637561" y="573305"/>
                  </a:lnTo>
                  <a:lnTo>
                    <a:pt x="607480" y="607480"/>
                  </a:lnTo>
                  <a:lnTo>
                    <a:pt x="573305" y="637561"/>
                  </a:lnTo>
                  <a:lnTo>
                    <a:pt x="535460" y="663123"/>
                  </a:lnTo>
                  <a:lnTo>
                    <a:pt x="494368" y="683743"/>
                  </a:lnTo>
                  <a:lnTo>
                    <a:pt x="450454" y="698996"/>
                  </a:lnTo>
                  <a:lnTo>
                    <a:pt x="404141" y="708459"/>
                  </a:lnTo>
                  <a:lnTo>
                    <a:pt x="355854" y="711707"/>
                  </a:lnTo>
                  <a:lnTo>
                    <a:pt x="307566" y="708459"/>
                  </a:lnTo>
                  <a:lnTo>
                    <a:pt x="261253" y="698996"/>
                  </a:lnTo>
                  <a:lnTo>
                    <a:pt x="217339" y="683743"/>
                  </a:lnTo>
                  <a:lnTo>
                    <a:pt x="176247" y="663123"/>
                  </a:lnTo>
                  <a:lnTo>
                    <a:pt x="138402" y="637561"/>
                  </a:lnTo>
                  <a:lnTo>
                    <a:pt x="104227" y="607480"/>
                  </a:lnTo>
                  <a:lnTo>
                    <a:pt x="74146" y="573305"/>
                  </a:lnTo>
                  <a:lnTo>
                    <a:pt x="48584" y="535460"/>
                  </a:lnTo>
                  <a:lnTo>
                    <a:pt x="27964" y="494368"/>
                  </a:lnTo>
                  <a:lnTo>
                    <a:pt x="12711" y="450454"/>
                  </a:lnTo>
                  <a:lnTo>
                    <a:pt x="3248" y="404141"/>
                  </a:lnTo>
                  <a:lnTo>
                    <a:pt x="0" y="355853"/>
                  </a:lnTo>
                  <a:close/>
                </a:path>
              </a:pathLst>
            </a:custGeom>
            <a:ln w="76200">
              <a:solidFill>
                <a:srgbClr val="0071A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97467" y="2511552"/>
              <a:ext cx="365760" cy="365760"/>
            </a:xfrm>
            <a:prstGeom prst="rect">
              <a:avLst/>
            </a:prstGeom>
          </p:spPr>
        </p:pic>
      </p:grpSp>
      <p:graphicFrame>
        <p:nvGraphicFramePr>
          <p:cNvPr id="10" name="object 10" descr=""/>
          <p:cNvGraphicFramePr>
            <a:graphicFrameLocks noGrp="1"/>
          </p:cNvGraphicFramePr>
          <p:nvPr/>
        </p:nvGraphicFramePr>
        <p:xfrm>
          <a:off x="2308884" y="3050804"/>
          <a:ext cx="7665720" cy="2397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5710"/>
                <a:gridCol w="2537460"/>
                <a:gridCol w="1697989"/>
                <a:gridCol w="2120265"/>
              </a:tblGrid>
              <a:tr h="8235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015365" marR="461645" indent="-436245">
                        <a:lnSpc>
                          <a:spcPts val="1730"/>
                        </a:lnSpc>
                      </a:pPr>
                      <a:r>
                        <a:rPr dirty="0" sz="1600" spc="-35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Company</a:t>
                      </a:r>
                      <a:r>
                        <a:rPr dirty="0" sz="1600" spc="-25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4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Revenue </a:t>
                      </a:r>
                      <a:r>
                        <a:rPr dirty="0" sz="1600" spc="-1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(GAAP)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54610"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294005" marR="315595" indent="-71755">
                        <a:lnSpc>
                          <a:spcPts val="1730"/>
                        </a:lnSpc>
                      </a:pPr>
                      <a:r>
                        <a:rPr dirty="0" sz="1600" spc="-45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Adjusted</a:t>
                      </a:r>
                      <a:r>
                        <a:rPr dirty="0" sz="1600" spc="-15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EPS* </a:t>
                      </a:r>
                      <a:r>
                        <a:rPr dirty="0" sz="160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(Non-</a:t>
                      </a:r>
                      <a:r>
                        <a:rPr dirty="0" sz="1600" spc="-1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GAAP)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54610"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7695" marR="208915" indent="-285115">
                        <a:lnSpc>
                          <a:spcPts val="1730"/>
                        </a:lnSpc>
                        <a:spcBef>
                          <a:spcPts val="540"/>
                        </a:spcBef>
                      </a:pPr>
                      <a:r>
                        <a:rPr dirty="0" sz="1600" spc="-4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Company Operating </a:t>
                      </a:r>
                      <a:r>
                        <a:rPr dirty="0" sz="1600" spc="-2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Cash</a:t>
                      </a:r>
                      <a:r>
                        <a:rPr dirty="0" sz="1600" spc="-7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Flow** </a:t>
                      </a:r>
                      <a:r>
                        <a:rPr dirty="0" sz="160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(Non-</a:t>
                      </a:r>
                      <a:r>
                        <a:rPr dirty="0" sz="1600" spc="-2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GAAP)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68580"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</a:tr>
              <a:tr h="7956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255">
                        <a:lnSpc>
                          <a:spcPct val="100000"/>
                        </a:lnSpc>
                      </a:pPr>
                      <a:r>
                        <a:rPr dirty="0" sz="1600" spc="-1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2018</a:t>
                      </a:r>
                      <a:r>
                        <a:rPr dirty="0" sz="1600" spc="-7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9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FY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6195"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8525" marR="214629" indent="-563880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dirty="0" sz="1600" spc="6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Flat</a:t>
                      </a:r>
                      <a:r>
                        <a:rPr dirty="0" sz="1600" spc="-55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1600" spc="-65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Modestly</a:t>
                      </a:r>
                      <a:r>
                        <a:rPr dirty="0" sz="1600" spc="-65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Higher </a:t>
                      </a:r>
                      <a:r>
                        <a:rPr dirty="0" sz="160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Than</a:t>
                      </a:r>
                      <a:r>
                        <a:rPr dirty="0" sz="1600" spc="11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2017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47955"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 marR="91440">
                        <a:lnSpc>
                          <a:spcPct val="100000"/>
                        </a:lnSpc>
                      </a:pPr>
                      <a:r>
                        <a:rPr dirty="0" sz="1600" spc="-5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$1.45</a:t>
                      </a:r>
                      <a:r>
                        <a:rPr dirty="0" sz="1600" spc="-65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65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600" spc="-6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$1.70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6195"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7070" marR="220345" indent="-353695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dirty="0" sz="160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Positive</a:t>
                      </a:r>
                      <a:r>
                        <a:rPr dirty="0" sz="1600" spc="55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But</a:t>
                      </a:r>
                      <a:r>
                        <a:rPr dirty="0" sz="1600" spc="45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Lower </a:t>
                      </a:r>
                      <a:r>
                        <a:rPr dirty="0" sz="160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Than</a:t>
                      </a:r>
                      <a:r>
                        <a:rPr dirty="0" sz="1600" spc="11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2017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47955">
                    <a:lnT w="12700">
                      <a:solidFill>
                        <a:srgbClr val="4F4F4F"/>
                      </a:solidFill>
                      <a:prstDash val="solid"/>
                    </a:lnT>
                    <a:lnB w="12700">
                      <a:solidFill>
                        <a:srgbClr val="4F4F4F"/>
                      </a:solidFill>
                      <a:prstDash val="solid"/>
                    </a:lnB>
                  </a:tcPr>
                </a:tc>
              </a:tr>
              <a:tr h="777875">
                <a:tc>
                  <a:txBody>
                    <a:bodyPr/>
                    <a:lstStyle/>
                    <a:p>
                      <a:pPr marL="8890" marR="3270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600" spc="-5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Preliminary </a:t>
                      </a:r>
                      <a:r>
                        <a:rPr dirty="0" sz="1600" spc="-13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2017</a:t>
                      </a:r>
                      <a:r>
                        <a:rPr dirty="0" sz="1600" spc="-3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35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FY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8890">
                        <a:lnSpc>
                          <a:spcPts val="1860"/>
                        </a:lnSpc>
                      </a:pPr>
                      <a:r>
                        <a:rPr dirty="0" sz="1600" spc="-1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Result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7465">
                    <a:lnT w="12700">
                      <a:solidFill>
                        <a:srgbClr val="4F4F4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 marL="1092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600" spc="-1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$156.8B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6990">
                    <a:lnT w="12700">
                      <a:solidFill>
                        <a:srgbClr val="4F4F4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 marR="908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600" spc="-1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$1.78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6990">
                    <a:lnT w="12700">
                      <a:solidFill>
                        <a:srgbClr val="4F4F4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41350" marR="521970" indent="-5080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dirty="0" sz="1600" spc="-25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Available</a:t>
                      </a:r>
                      <a:r>
                        <a:rPr dirty="0" sz="1600" spc="-4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5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At </a:t>
                      </a:r>
                      <a:r>
                        <a:rPr dirty="0" sz="1600" spc="-4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4Q</a:t>
                      </a:r>
                      <a:r>
                        <a:rPr dirty="0" sz="1600" spc="-6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35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Earnings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59385">
                    <a:lnT w="12700">
                      <a:solidFill>
                        <a:srgbClr val="4F4F4F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69535" y="2487167"/>
            <a:ext cx="426720" cy="426720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851322" y="6142093"/>
            <a:ext cx="3655695" cy="361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8105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4F4F4F"/>
                </a:solidFill>
                <a:latin typeface="Calibri"/>
                <a:cs typeface="Calibri"/>
              </a:rPr>
              <a:t>*</a:t>
            </a:r>
            <a:r>
              <a:rPr dirty="0" sz="1100" spc="254">
                <a:solidFill>
                  <a:srgbClr val="4F4F4F"/>
                </a:solidFill>
                <a:latin typeface="Calibri"/>
                <a:cs typeface="Calibri"/>
              </a:rPr>
              <a:t>  </a:t>
            </a:r>
            <a:r>
              <a:rPr dirty="0" sz="1100">
                <a:solidFill>
                  <a:srgbClr val="4F4F4F"/>
                </a:solidFill>
                <a:latin typeface="Calibri"/>
                <a:cs typeface="Calibri"/>
              </a:rPr>
              <a:t>See</a:t>
            </a:r>
            <a:r>
              <a:rPr dirty="0" sz="1100" spc="-30">
                <a:solidFill>
                  <a:srgbClr val="4F4F4F"/>
                </a:solidFill>
                <a:latin typeface="Calibri"/>
                <a:cs typeface="Calibri"/>
              </a:rPr>
              <a:t> Appendix</a:t>
            </a:r>
            <a:r>
              <a:rPr dirty="0" sz="1100" spc="-6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100" spc="-35">
                <a:solidFill>
                  <a:srgbClr val="4F4F4F"/>
                </a:solidFill>
                <a:latin typeface="Calibri"/>
                <a:cs typeface="Calibri"/>
              </a:rPr>
              <a:t>for</a:t>
            </a:r>
            <a:r>
              <a:rPr dirty="0" sz="11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100" spc="-20">
                <a:solidFill>
                  <a:srgbClr val="4F4F4F"/>
                </a:solidFill>
                <a:latin typeface="Calibri"/>
                <a:cs typeface="Calibri"/>
              </a:rPr>
              <a:t>detail,</a:t>
            </a:r>
            <a:r>
              <a:rPr dirty="0" sz="1100" spc="-30">
                <a:solidFill>
                  <a:srgbClr val="4F4F4F"/>
                </a:solidFill>
                <a:latin typeface="Calibri"/>
                <a:cs typeface="Calibri"/>
              </a:rPr>
              <a:t> reconciliation</a:t>
            </a:r>
            <a:r>
              <a:rPr dirty="0" sz="1100" spc="-7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4F4F4F"/>
                </a:solidFill>
                <a:latin typeface="Calibri"/>
                <a:cs typeface="Calibri"/>
              </a:rPr>
              <a:t>to</a:t>
            </a:r>
            <a:r>
              <a:rPr dirty="0" sz="1100" spc="-4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100" spc="-20">
                <a:solidFill>
                  <a:srgbClr val="4F4F4F"/>
                </a:solidFill>
                <a:latin typeface="Calibri"/>
                <a:cs typeface="Calibri"/>
              </a:rPr>
              <a:t>GAAP</a:t>
            </a:r>
            <a:r>
              <a:rPr dirty="0" sz="11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4F4F4F"/>
                </a:solidFill>
                <a:latin typeface="Calibri"/>
                <a:cs typeface="Calibri"/>
              </a:rPr>
              <a:t>and</a:t>
            </a:r>
            <a:r>
              <a:rPr dirty="0" sz="11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4F4F4F"/>
                </a:solidFill>
                <a:latin typeface="Calibri"/>
                <a:cs typeface="Calibri"/>
              </a:rPr>
              <a:t>definitions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solidFill>
                  <a:srgbClr val="4F4F4F"/>
                </a:solidFill>
                <a:latin typeface="Calibri"/>
                <a:cs typeface="Calibri"/>
              </a:rPr>
              <a:t>**</a:t>
            </a:r>
            <a:r>
              <a:rPr dirty="0" sz="1100" spc="225">
                <a:solidFill>
                  <a:srgbClr val="4F4F4F"/>
                </a:solidFill>
                <a:latin typeface="Calibri"/>
                <a:cs typeface="Calibri"/>
              </a:rPr>
              <a:t>  </a:t>
            </a:r>
            <a:r>
              <a:rPr dirty="0" sz="1100" spc="-20">
                <a:solidFill>
                  <a:srgbClr val="4F4F4F"/>
                </a:solidFill>
                <a:latin typeface="Calibri"/>
                <a:cs typeface="Calibri"/>
              </a:rPr>
              <a:t>Excludes</a:t>
            </a:r>
            <a:r>
              <a:rPr dirty="0" sz="1100" spc="-7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100" spc="-30">
                <a:solidFill>
                  <a:srgbClr val="4F4F4F"/>
                </a:solidFill>
                <a:latin typeface="Calibri"/>
                <a:cs typeface="Calibri"/>
              </a:rPr>
              <a:t>Ford</a:t>
            </a:r>
            <a:r>
              <a:rPr dirty="0" sz="1100" spc="-4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100" spc="-35">
                <a:solidFill>
                  <a:srgbClr val="4F4F4F"/>
                </a:solidFill>
                <a:latin typeface="Calibri"/>
                <a:cs typeface="Calibri"/>
              </a:rPr>
              <a:t>Credit’s </a:t>
            </a:r>
            <a:r>
              <a:rPr dirty="0" sz="1100" spc="-10">
                <a:solidFill>
                  <a:srgbClr val="4F4F4F"/>
                </a:solidFill>
                <a:latin typeface="Calibri"/>
                <a:cs typeface="Calibri"/>
              </a:rPr>
              <a:t>cash</a:t>
            </a:r>
            <a:r>
              <a:rPr dirty="0" sz="1100" spc="-7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100" spc="-20">
                <a:solidFill>
                  <a:srgbClr val="4F4F4F"/>
                </a:solidFill>
                <a:latin typeface="Calibri"/>
                <a:cs typeface="Calibri"/>
              </a:rPr>
              <a:t>flows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0" rIns="0" bIns="0" rtlCol="0" vert="horz">
            <a:spAutoFit/>
          </a:bodyPr>
          <a:lstStyle/>
          <a:p>
            <a:pPr marL="80010">
              <a:lnSpc>
                <a:spcPct val="100000"/>
              </a:lnSpc>
              <a:spcBef>
                <a:spcPts val="350"/>
              </a:spcBef>
            </a:pPr>
            <a:fld id="{81D60167-4931-47E6-BA6A-407CBD079E47}" type="slidenum">
              <a:rPr dirty="0" spc="-25"/>
              <a:t>12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274308" y="5625084"/>
            <a:ext cx="5148580" cy="0"/>
          </a:xfrm>
          <a:custGeom>
            <a:avLst/>
            <a:gdLst/>
            <a:ahLst/>
            <a:cxnLst/>
            <a:rect l="l" t="t" r="r" b="b"/>
            <a:pathLst>
              <a:path w="5148580" h="0">
                <a:moveTo>
                  <a:pt x="5148072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746759" y="5625084"/>
            <a:ext cx="5148580" cy="0"/>
          </a:xfrm>
          <a:custGeom>
            <a:avLst/>
            <a:gdLst/>
            <a:ahLst/>
            <a:cxnLst/>
            <a:rect l="l" t="t" r="r" b="b"/>
            <a:pathLst>
              <a:path w="5148580" h="0">
                <a:moveTo>
                  <a:pt x="5148072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9424034" y="3623619"/>
            <a:ext cx="1403350" cy="823594"/>
            <a:chOff x="9424034" y="3623619"/>
            <a:chExt cx="1403350" cy="823594"/>
          </a:xfrm>
        </p:grpSpPr>
        <p:sp>
          <p:nvSpPr>
            <p:cNvPr id="5" name="object 5" descr=""/>
            <p:cNvSpPr/>
            <p:nvPr/>
          </p:nvSpPr>
          <p:spPr>
            <a:xfrm>
              <a:off x="9424034" y="3623619"/>
              <a:ext cx="1403350" cy="361950"/>
            </a:xfrm>
            <a:custGeom>
              <a:avLst/>
              <a:gdLst/>
              <a:ahLst/>
              <a:cxnLst/>
              <a:rect l="l" t="t" r="r" b="b"/>
              <a:pathLst>
                <a:path w="1403350" h="361950">
                  <a:moveTo>
                    <a:pt x="1403349" y="0"/>
                  </a:moveTo>
                  <a:lnTo>
                    <a:pt x="0" y="109029"/>
                  </a:lnTo>
                  <a:lnTo>
                    <a:pt x="1349032" y="361708"/>
                  </a:lnTo>
                  <a:lnTo>
                    <a:pt x="1403349" y="0"/>
                  </a:lnTo>
                  <a:close/>
                </a:path>
              </a:pathLst>
            </a:custGeom>
            <a:solidFill>
              <a:srgbClr val="0071AE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459124" y="3941441"/>
              <a:ext cx="1364615" cy="505459"/>
            </a:xfrm>
            <a:custGeom>
              <a:avLst/>
              <a:gdLst/>
              <a:ahLst/>
              <a:cxnLst/>
              <a:rect l="l" t="t" r="r" b="b"/>
              <a:pathLst>
                <a:path w="1364615" h="505460">
                  <a:moveTo>
                    <a:pt x="0" y="0"/>
                  </a:moveTo>
                  <a:lnTo>
                    <a:pt x="1326578" y="505218"/>
                  </a:lnTo>
                  <a:lnTo>
                    <a:pt x="1364284" y="1414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1405690" y="3329275"/>
            <a:ext cx="4440555" cy="1503680"/>
            <a:chOff x="1405690" y="3329275"/>
            <a:chExt cx="4440555" cy="1503680"/>
          </a:xfrm>
        </p:grpSpPr>
        <p:sp>
          <p:nvSpPr>
            <p:cNvPr id="8" name="object 8" descr=""/>
            <p:cNvSpPr/>
            <p:nvPr/>
          </p:nvSpPr>
          <p:spPr>
            <a:xfrm>
              <a:off x="4011375" y="3456148"/>
              <a:ext cx="1392555" cy="420370"/>
            </a:xfrm>
            <a:custGeom>
              <a:avLst/>
              <a:gdLst/>
              <a:ahLst/>
              <a:cxnLst/>
              <a:rect l="l" t="t" r="r" b="b"/>
              <a:pathLst>
                <a:path w="1392554" h="420370">
                  <a:moveTo>
                    <a:pt x="1392428" y="0"/>
                  </a:moveTo>
                  <a:lnTo>
                    <a:pt x="0" y="273405"/>
                  </a:lnTo>
                  <a:lnTo>
                    <a:pt x="1364945" y="419862"/>
                  </a:lnTo>
                  <a:lnTo>
                    <a:pt x="1392428" y="0"/>
                  </a:lnTo>
                  <a:close/>
                </a:path>
              </a:pathLst>
            </a:custGeom>
            <a:solidFill>
              <a:srgbClr val="0071AE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276088" y="3412236"/>
              <a:ext cx="410209" cy="640080"/>
            </a:xfrm>
            <a:custGeom>
              <a:avLst/>
              <a:gdLst/>
              <a:ahLst/>
              <a:cxnLst/>
              <a:rect l="l" t="t" r="r" b="b"/>
              <a:pathLst>
                <a:path w="410210" h="640079">
                  <a:moveTo>
                    <a:pt x="409956" y="0"/>
                  </a:moveTo>
                  <a:lnTo>
                    <a:pt x="0" y="0"/>
                  </a:lnTo>
                  <a:lnTo>
                    <a:pt x="0" y="640080"/>
                  </a:lnTo>
                  <a:lnTo>
                    <a:pt x="409956" y="640080"/>
                  </a:lnTo>
                  <a:lnTo>
                    <a:pt x="4099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042999" y="4062178"/>
              <a:ext cx="1452880" cy="596900"/>
            </a:xfrm>
            <a:custGeom>
              <a:avLst/>
              <a:gdLst/>
              <a:ahLst/>
              <a:cxnLst/>
              <a:rect l="l" t="t" r="r" b="b"/>
              <a:pathLst>
                <a:path w="1452879" h="596900">
                  <a:moveTo>
                    <a:pt x="0" y="0"/>
                  </a:moveTo>
                  <a:lnTo>
                    <a:pt x="1386839" y="596379"/>
                  </a:lnTo>
                  <a:lnTo>
                    <a:pt x="1452397" y="1823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5277612" y="4101084"/>
              <a:ext cx="568960" cy="731520"/>
            </a:xfrm>
            <a:custGeom>
              <a:avLst/>
              <a:gdLst/>
              <a:ahLst/>
              <a:cxnLst/>
              <a:rect l="l" t="t" r="r" b="b"/>
              <a:pathLst>
                <a:path w="568960" h="731520">
                  <a:moveTo>
                    <a:pt x="568451" y="0"/>
                  </a:moveTo>
                  <a:lnTo>
                    <a:pt x="0" y="0"/>
                  </a:lnTo>
                  <a:lnTo>
                    <a:pt x="0" y="731520"/>
                  </a:lnTo>
                  <a:lnTo>
                    <a:pt x="568451" y="731520"/>
                  </a:lnTo>
                  <a:lnTo>
                    <a:pt x="568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998213" y="3656838"/>
              <a:ext cx="1263650" cy="66040"/>
            </a:xfrm>
            <a:custGeom>
              <a:avLst/>
              <a:gdLst/>
              <a:ahLst/>
              <a:cxnLst/>
              <a:rect l="l" t="t" r="r" b="b"/>
              <a:pathLst>
                <a:path w="1263650" h="66039">
                  <a:moveTo>
                    <a:pt x="0" y="65531"/>
                  </a:moveTo>
                  <a:lnTo>
                    <a:pt x="1263396" y="0"/>
                  </a:lnTo>
                </a:path>
              </a:pathLst>
            </a:custGeom>
            <a:ln w="38100">
              <a:solidFill>
                <a:srgbClr val="0071AE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469898" y="3394710"/>
              <a:ext cx="2528570" cy="327660"/>
            </a:xfrm>
            <a:custGeom>
              <a:avLst/>
              <a:gdLst/>
              <a:ahLst/>
              <a:cxnLst/>
              <a:rect l="l" t="t" r="r" b="b"/>
              <a:pathLst>
                <a:path w="2528570" h="327660">
                  <a:moveTo>
                    <a:pt x="0" y="0"/>
                  </a:moveTo>
                  <a:lnTo>
                    <a:pt x="1263396" y="327660"/>
                  </a:lnTo>
                  <a:lnTo>
                    <a:pt x="2528316" y="327660"/>
                  </a:lnTo>
                </a:path>
              </a:pathLst>
            </a:custGeom>
            <a:ln w="38100">
              <a:solidFill>
                <a:srgbClr val="0071A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5690" y="3329275"/>
              <a:ext cx="126491" cy="126492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34006" y="3656935"/>
              <a:ext cx="126491" cy="126491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70610" y="3656935"/>
              <a:ext cx="126492" cy="126491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98926" y="3591403"/>
              <a:ext cx="126491" cy="126492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3998213" y="4050030"/>
              <a:ext cx="1263650" cy="361315"/>
            </a:xfrm>
            <a:custGeom>
              <a:avLst/>
              <a:gdLst/>
              <a:ahLst/>
              <a:cxnLst/>
              <a:rect l="l" t="t" r="r" b="b"/>
              <a:pathLst>
                <a:path w="1263650" h="361314">
                  <a:moveTo>
                    <a:pt x="0" y="0"/>
                  </a:moveTo>
                  <a:lnTo>
                    <a:pt x="1263396" y="361188"/>
                  </a:lnTo>
                </a:path>
              </a:pathLst>
            </a:custGeom>
            <a:ln w="38100">
              <a:solidFill>
                <a:srgbClr val="8FCE4B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469898" y="3394710"/>
              <a:ext cx="2528570" cy="655320"/>
            </a:xfrm>
            <a:custGeom>
              <a:avLst/>
              <a:gdLst/>
              <a:ahLst/>
              <a:cxnLst/>
              <a:rect l="l" t="t" r="r" b="b"/>
              <a:pathLst>
                <a:path w="2528570" h="655320">
                  <a:moveTo>
                    <a:pt x="0" y="0"/>
                  </a:moveTo>
                  <a:lnTo>
                    <a:pt x="1263396" y="97536"/>
                  </a:lnTo>
                  <a:lnTo>
                    <a:pt x="2528316" y="655320"/>
                  </a:lnTo>
                </a:path>
              </a:pathLst>
            </a:custGeom>
            <a:ln w="38100">
              <a:solidFill>
                <a:srgbClr val="8FCE4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05690" y="3329275"/>
              <a:ext cx="126491" cy="126492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70610" y="3428335"/>
              <a:ext cx="126492" cy="126492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34006" y="3984595"/>
              <a:ext cx="126491" cy="126491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98926" y="4345783"/>
              <a:ext cx="126491" cy="126491"/>
            </a:xfrm>
            <a:prstGeom prst="rect">
              <a:avLst/>
            </a:prstGeom>
          </p:spPr>
        </p:pic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553074" y="293621"/>
            <a:ext cx="10786110" cy="1590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4165"/>
              </a:lnSpc>
              <a:spcBef>
                <a:spcPts val="100"/>
              </a:spcBef>
            </a:pPr>
            <a:r>
              <a:rPr dirty="0" spc="55"/>
              <a:t>Commodity</a:t>
            </a:r>
            <a:r>
              <a:rPr dirty="0" spc="165"/>
              <a:t> </a:t>
            </a:r>
            <a:r>
              <a:rPr dirty="0"/>
              <a:t>prices</a:t>
            </a:r>
            <a:r>
              <a:rPr dirty="0" spc="180"/>
              <a:t> </a:t>
            </a:r>
            <a:r>
              <a:rPr dirty="0" spc="65"/>
              <a:t>and</a:t>
            </a:r>
            <a:r>
              <a:rPr dirty="0" spc="175"/>
              <a:t> </a:t>
            </a:r>
            <a:r>
              <a:rPr dirty="0" spc="70"/>
              <a:t>exchange</a:t>
            </a:r>
            <a:r>
              <a:rPr dirty="0" spc="165"/>
              <a:t> </a:t>
            </a:r>
            <a:r>
              <a:rPr dirty="0" spc="60"/>
              <a:t>rates</a:t>
            </a:r>
            <a:r>
              <a:rPr dirty="0" spc="165"/>
              <a:t> </a:t>
            </a:r>
            <a:r>
              <a:rPr dirty="0" spc="30"/>
              <a:t>have</a:t>
            </a:r>
          </a:p>
          <a:p>
            <a:pPr marL="12700" marR="5080">
              <a:lnSpc>
                <a:spcPts val="4000"/>
              </a:lnSpc>
              <a:spcBef>
                <a:spcPts val="240"/>
              </a:spcBef>
            </a:pPr>
            <a:r>
              <a:rPr dirty="0" spc="90"/>
              <a:t>significantly</a:t>
            </a:r>
            <a:r>
              <a:rPr dirty="0" spc="145"/>
              <a:t> </a:t>
            </a:r>
            <a:r>
              <a:rPr dirty="0" spc="80"/>
              <a:t>impacted</a:t>
            </a:r>
            <a:r>
              <a:rPr dirty="0" spc="130"/>
              <a:t> </a:t>
            </a:r>
            <a:r>
              <a:rPr dirty="0" spc="60"/>
              <a:t>Company</a:t>
            </a:r>
            <a:r>
              <a:rPr dirty="0" spc="110"/>
              <a:t> </a:t>
            </a:r>
            <a:r>
              <a:rPr dirty="0" spc="60"/>
              <a:t>results</a:t>
            </a:r>
            <a:r>
              <a:rPr dirty="0" spc="120"/>
              <a:t> </a:t>
            </a:r>
            <a:r>
              <a:rPr dirty="0"/>
              <a:t>since</a:t>
            </a:r>
            <a:r>
              <a:rPr dirty="0" spc="140"/>
              <a:t> </a:t>
            </a:r>
            <a:r>
              <a:rPr dirty="0"/>
              <a:t>2015,</a:t>
            </a:r>
            <a:r>
              <a:rPr dirty="0" spc="130"/>
              <a:t> </a:t>
            </a:r>
            <a:r>
              <a:rPr dirty="0" spc="40"/>
              <a:t>and </a:t>
            </a:r>
            <a:r>
              <a:rPr dirty="0" spc="70"/>
              <a:t>will</a:t>
            </a:r>
            <a:r>
              <a:rPr dirty="0" spc="135"/>
              <a:t> </a:t>
            </a:r>
            <a:r>
              <a:rPr dirty="0" spc="95"/>
              <a:t>again</a:t>
            </a:r>
            <a:r>
              <a:rPr dirty="0" spc="135"/>
              <a:t> </a:t>
            </a:r>
            <a:r>
              <a:rPr dirty="0"/>
              <a:t>in</a:t>
            </a:r>
            <a:r>
              <a:rPr dirty="0" spc="135"/>
              <a:t> </a:t>
            </a:r>
            <a:r>
              <a:rPr dirty="0" spc="-20"/>
              <a:t>2018</a:t>
            </a:r>
          </a:p>
        </p:txBody>
      </p:sp>
      <p:sp>
        <p:nvSpPr>
          <p:cNvPr id="25" name="object 25" descr=""/>
          <p:cNvSpPr txBox="1"/>
          <p:nvPr/>
        </p:nvSpPr>
        <p:spPr>
          <a:xfrm>
            <a:off x="1264163" y="5709676"/>
            <a:ext cx="40259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0">
                <a:solidFill>
                  <a:srgbClr val="4F4F4F"/>
                </a:solidFill>
                <a:latin typeface="Calibri"/>
                <a:cs typeface="Calibri"/>
              </a:rPr>
              <a:t>2015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2534036" y="5709676"/>
            <a:ext cx="41148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0">
                <a:solidFill>
                  <a:srgbClr val="4F4F4F"/>
                </a:solidFill>
                <a:latin typeface="Calibri"/>
                <a:cs typeface="Calibri"/>
              </a:rPr>
              <a:t>2016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3811528" y="5709676"/>
            <a:ext cx="38354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45">
                <a:solidFill>
                  <a:srgbClr val="4F4F4F"/>
                </a:solidFill>
                <a:latin typeface="Calibri"/>
                <a:cs typeface="Calibri"/>
              </a:rPr>
              <a:t>2017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5063495" y="5709676"/>
            <a:ext cx="41211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0">
                <a:solidFill>
                  <a:srgbClr val="4F4F4F"/>
                </a:solidFill>
                <a:latin typeface="Calibri"/>
                <a:cs typeface="Calibri"/>
              </a:rPr>
              <a:t>2018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6798477" y="3292699"/>
            <a:ext cx="4276725" cy="1244600"/>
            <a:chOff x="6798477" y="3292699"/>
            <a:chExt cx="4276725" cy="1244600"/>
          </a:xfrm>
        </p:grpSpPr>
        <p:sp>
          <p:nvSpPr>
            <p:cNvPr id="30" name="object 30" descr=""/>
            <p:cNvSpPr/>
            <p:nvPr/>
          </p:nvSpPr>
          <p:spPr>
            <a:xfrm>
              <a:off x="10660380" y="3497579"/>
              <a:ext cx="414655" cy="1039494"/>
            </a:xfrm>
            <a:custGeom>
              <a:avLst/>
              <a:gdLst/>
              <a:ahLst/>
              <a:cxnLst/>
              <a:rect l="l" t="t" r="r" b="b"/>
              <a:pathLst>
                <a:path w="414654" h="1039495">
                  <a:moveTo>
                    <a:pt x="414528" y="0"/>
                  </a:moveTo>
                  <a:lnTo>
                    <a:pt x="4572" y="0"/>
                  </a:lnTo>
                  <a:lnTo>
                    <a:pt x="4572" y="490728"/>
                  </a:lnTo>
                  <a:lnTo>
                    <a:pt x="0" y="490728"/>
                  </a:lnTo>
                  <a:lnTo>
                    <a:pt x="0" y="1039368"/>
                  </a:lnTo>
                  <a:lnTo>
                    <a:pt x="409956" y="1039368"/>
                  </a:lnTo>
                  <a:lnTo>
                    <a:pt x="409956" y="548640"/>
                  </a:lnTo>
                  <a:lnTo>
                    <a:pt x="414528" y="548640"/>
                  </a:lnTo>
                  <a:lnTo>
                    <a:pt x="4145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9390125" y="3728466"/>
              <a:ext cx="1264920" cy="67310"/>
            </a:xfrm>
            <a:custGeom>
              <a:avLst/>
              <a:gdLst/>
              <a:ahLst/>
              <a:cxnLst/>
              <a:rect l="l" t="t" r="r" b="b"/>
              <a:pathLst>
                <a:path w="1264920" h="67310">
                  <a:moveTo>
                    <a:pt x="0" y="0"/>
                  </a:moveTo>
                  <a:lnTo>
                    <a:pt x="1264920" y="67055"/>
                  </a:lnTo>
                </a:path>
              </a:pathLst>
            </a:custGeom>
            <a:ln w="38100">
              <a:solidFill>
                <a:srgbClr val="0071AE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6861809" y="3356610"/>
              <a:ext cx="2528570" cy="372110"/>
            </a:xfrm>
            <a:custGeom>
              <a:avLst/>
              <a:gdLst/>
              <a:ahLst/>
              <a:cxnLst/>
              <a:rect l="l" t="t" r="r" b="b"/>
              <a:pathLst>
                <a:path w="2528570" h="372110">
                  <a:moveTo>
                    <a:pt x="0" y="0"/>
                  </a:moveTo>
                  <a:lnTo>
                    <a:pt x="1264920" y="304800"/>
                  </a:lnTo>
                  <a:lnTo>
                    <a:pt x="2528316" y="371856"/>
                  </a:lnTo>
                </a:path>
              </a:pathLst>
            </a:custGeom>
            <a:ln w="38100">
              <a:solidFill>
                <a:srgbClr val="0071A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61873" y="3595975"/>
              <a:ext cx="126492" cy="126492"/>
            </a:xfrm>
            <a:prstGeom prst="rect">
              <a:avLst/>
            </a:prstGeom>
          </p:spPr>
        </p:pic>
        <p:pic>
          <p:nvPicPr>
            <p:cNvPr id="34" name="object 3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98477" y="3292699"/>
              <a:ext cx="126492" cy="126492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26793" y="3663031"/>
              <a:ext cx="126492" cy="126491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90189" y="3731611"/>
              <a:ext cx="126492" cy="126491"/>
            </a:xfrm>
            <a:prstGeom prst="rect">
              <a:avLst/>
            </a:prstGeom>
          </p:spPr>
        </p:pic>
        <p:sp>
          <p:nvSpPr>
            <p:cNvPr id="37" name="object 37" descr=""/>
            <p:cNvSpPr/>
            <p:nvPr/>
          </p:nvSpPr>
          <p:spPr>
            <a:xfrm>
              <a:off x="9390125" y="3931158"/>
              <a:ext cx="1264920" cy="303530"/>
            </a:xfrm>
            <a:custGeom>
              <a:avLst/>
              <a:gdLst/>
              <a:ahLst/>
              <a:cxnLst/>
              <a:rect l="l" t="t" r="r" b="b"/>
              <a:pathLst>
                <a:path w="1264920" h="303529">
                  <a:moveTo>
                    <a:pt x="0" y="0"/>
                  </a:moveTo>
                  <a:lnTo>
                    <a:pt x="1264920" y="303276"/>
                  </a:lnTo>
                </a:path>
              </a:pathLst>
            </a:custGeom>
            <a:ln w="38100">
              <a:solidFill>
                <a:srgbClr val="8FCE4B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6861809" y="3356610"/>
              <a:ext cx="2528570" cy="574675"/>
            </a:xfrm>
            <a:custGeom>
              <a:avLst/>
              <a:gdLst/>
              <a:ahLst/>
              <a:cxnLst/>
              <a:rect l="l" t="t" r="r" b="b"/>
              <a:pathLst>
                <a:path w="2528570" h="574675">
                  <a:moveTo>
                    <a:pt x="0" y="0"/>
                  </a:moveTo>
                  <a:lnTo>
                    <a:pt x="1264920" y="102107"/>
                  </a:lnTo>
                  <a:lnTo>
                    <a:pt x="2528316" y="574548"/>
                  </a:lnTo>
                </a:path>
              </a:pathLst>
            </a:custGeom>
            <a:ln w="38100">
              <a:solidFill>
                <a:srgbClr val="8FCE4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98477" y="3292699"/>
              <a:ext cx="126492" cy="126492"/>
            </a:xfrm>
            <a:prstGeom prst="rect">
              <a:avLst/>
            </a:prstGeom>
          </p:spPr>
        </p:pic>
        <p:pic>
          <p:nvPicPr>
            <p:cNvPr id="40" name="object 4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61873" y="3393283"/>
              <a:ext cx="126492" cy="126492"/>
            </a:xfrm>
            <a:prstGeom prst="rect">
              <a:avLst/>
            </a:prstGeom>
          </p:spPr>
        </p:pic>
        <p:pic>
          <p:nvPicPr>
            <p:cNvPr id="41" name="object 4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326793" y="3865723"/>
              <a:ext cx="126492" cy="126491"/>
            </a:xfrm>
            <a:prstGeom prst="rect">
              <a:avLst/>
            </a:prstGeom>
          </p:spPr>
        </p:pic>
        <p:pic>
          <p:nvPicPr>
            <p:cNvPr id="42" name="object 4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90189" y="4170523"/>
              <a:ext cx="126492" cy="126491"/>
            </a:xfrm>
            <a:prstGeom prst="rect">
              <a:avLst/>
            </a:prstGeom>
          </p:spPr>
        </p:pic>
      </p:grpSp>
      <p:sp>
        <p:nvSpPr>
          <p:cNvPr id="43" name="object 43" descr=""/>
          <p:cNvSpPr txBox="1"/>
          <p:nvPr/>
        </p:nvSpPr>
        <p:spPr>
          <a:xfrm>
            <a:off x="6660267" y="5709676"/>
            <a:ext cx="40259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0">
                <a:solidFill>
                  <a:srgbClr val="4F4F4F"/>
                </a:solidFill>
                <a:latin typeface="Calibri"/>
                <a:cs typeface="Calibri"/>
              </a:rPr>
              <a:t>2015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7923853" y="5709676"/>
            <a:ext cx="41148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0">
                <a:solidFill>
                  <a:srgbClr val="4F4F4F"/>
                </a:solidFill>
                <a:latin typeface="Calibri"/>
                <a:cs typeface="Calibri"/>
              </a:rPr>
              <a:t>2016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9194869" y="5709676"/>
            <a:ext cx="38354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45">
                <a:solidFill>
                  <a:srgbClr val="4F4F4F"/>
                </a:solidFill>
                <a:latin typeface="Calibri"/>
                <a:cs typeface="Calibri"/>
              </a:rPr>
              <a:t>2017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10440549" y="5709676"/>
            <a:ext cx="41211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0">
                <a:solidFill>
                  <a:srgbClr val="4F4F4F"/>
                </a:solidFill>
                <a:latin typeface="Calibri"/>
                <a:cs typeface="Calibri"/>
              </a:rPr>
              <a:t>2018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1295413" y="3039715"/>
            <a:ext cx="38100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70">
                <a:solidFill>
                  <a:srgbClr val="4F4F4F"/>
                </a:solidFill>
                <a:latin typeface="Calibri"/>
                <a:cs typeface="Calibri"/>
              </a:rPr>
              <a:t>$11.6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2667493" y="3898446"/>
            <a:ext cx="42862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>
                <a:solidFill>
                  <a:srgbClr val="4F4F4F"/>
                </a:solidFill>
                <a:latin typeface="Calibri"/>
                <a:cs typeface="Calibri"/>
              </a:rPr>
              <a:t>$10.6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3799571" y="3367623"/>
            <a:ext cx="42862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0">
                <a:solidFill>
                  <a:srgbClr val="4F4F4F"/>
                </a:solidFill>
                <a:latin typeface="Calibri"/>
                <a:cs typeface="Calibri"/>
              </a:rPr>
              <a:t>$10.6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2672130" y="3154367"/>
            <a:ext cx="37084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95">
                <a:solidFill>
                  <a:srgbClr val="4F4F4F"/>
                </a:solidFill>
                <a:latin typeface="Calibri"/>
                <a:cs typeface="Calibri"/>
              </a:rPr>
              <a:t>$11.3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3833093" y="4150217"/>
            <a:ext cx="3632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>
                <a:solidFill>
                  <a:srgbClr val="4F4F4F"/>
                </a:solidFill>
                <a:latin typeface="Calibri"/>
                <a:cs typeface="Calibri"/>
              </a:rPr>
              <a:t>$9.6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52" name="object 52" descr=""/>
          <p:cNvGrpSpPr/>
          <p:nvPr/>
        </p:nvGrpSpPr>
        <p:grpSpPr>
          <a:xfrm>
            <a:off x="1008125" y="2488692"/>
            <a:ext cx="243840" cy="76200"/>
            <a:chOff x="1008125" y="2488692"/>
            <a:chExt cx="243840" cy="76200"/>
          </a:xfrm>
        </p:grpSpPr>
        <p:sp>
          <p:nvSpPr>
            <p:cNvPr id="53" name="object 53" descr=""/>
            <p:cNvSpPr/>
            <p:nvPr/>
          </p:nvSpPr>
          <p:spPr>
            <a:xfrm>
              <a:off x="1008125" y="2527554"/>
              <a:ext cx="243840" cy="0"/>
            </a:xfrm>
            <a:custGeom>
              <a:avLst/>
              <a:gdLst/>
              <a:ahLst/>
              <a:cxnLst/>
              <a:rect l="l" t="t" r="r" b="b"/>
              <a:pathLst>
                <a:path w="243840" h="0">
                  <a:moveTo>
                    <a:pt x="0" y="0"/>
                  </a:moveTo>
                  <a:lnTo>
                    <a:pt x="243840" y="0"/>
                  </a:lnTo>
                </a:path>
              </a:pathLst>
            </a:custGeom>
            <a:ln w="38100">
              <a:solidFill>
                <a:srgbClr val="0071A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1091183" y="248869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268" y="2993"/>
                  </a:lnTo>
                  <a:lnTo>
                    <a:pt x="11158" y="11158"/>
                  </a:lnTo>
                  <a:lnTo>
                    <a:pt x="2993" y="23268"/>
                  </a:lnTo>
                  <a:lnTo>
                    <a:pt x="0" y="38100"/>
                  </a:lnTo>
                  <a:lnTo>
                    <a:pt x="2993" y="52931"/>
                  </a:lnTo>
                  <a:lnTo>
                    <a:pt x="11158" y="65041"/>
                  </a:lnTo>
                  <a:lnTo>
                    <a:pt x="23268" y="73206"/>
                  </a:lnTo>
                  <a:lnTo>
                    <a:pt x="38100" y="76200"/>
                  </a:lnTo>
                  <a:lnTo>
                    <a:pt x="52931" y="73206"/>
                  </a:lnTo>
                  <a:lnTo>
                    <a:pt x="65041" y="65041"/>
                  </a:lnTo>
                  <a:lnTo>
                    <a:pt x="73206" y="52931"/>
                  </a:lnTo>
                  <a:lnTo>
                    <a:pt x="76200" y="38100"/>
                  </a:lnTo>
                  <a:lnTo>
                    <a:pt x="73206" y="23268"/>
                  </a:lnTo>
                  <a:lnTo>
                    <a:pt x="65041" y="11158"/>
                  </a:lnTo>
                  <a:lnTo>
                    <a:pt x="52931" y="2993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71AE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5" name="object 55" descr=""/>
          <p:cNvGrpSpPr/>
          <p:nvPr/>
        </p:nvGrpSpPr>
        <p:grpSpPr>
          <a:xfrm>
            <a:off x="1008125" y="2723388"/>
            <a:ext cx="243840" cy="76200"/>
            <a:chOff x="1008125" y="2723388"/>
            <a:chExt cx="243840" cy="76200"/>
          </a:xfrm>
        </p:grpSpPr>
        <p:sp>
          <p:nvSpPr>
            <p:cNvPr id="56" name="object 56" descr=""/>
            <p:cNvSpPr/>
            <p:nvPr/>
          </p:nvSpPr>
          <p:spPr>
            <a:xfrm>
              <a:off x="1008125" y="2762250"/>
              <a:ext cx="243840" cy="0"/>
            </a:xfrm>
            <a:custGeom>
              <a:avLst/>
              <a:gdLst/>
              <a:ahLst/>
              <a:cxnLst/>
              <a:rect l="l" t="t" r="r" b="b"/>
              <a:pathLst>
                <a:path w="243840" h="0">
                  <a:moveTo>
                    <a:pt x="0" y="0"/>
                  </a:moveTo>
                  <a:lnTo>
                    <a:pt x="243840" y="0"/>
                  </a:lnTo>
                </a:path>
              </a:pathLst>
            </a:custGeom>
            <a:ln w="38100">
              <a:solidFill>
                <a:srgbClr val="8FCE4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1091183" y="272338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268" y="2993"/>
                  </a:lnTo>
                  <a:lnTo>
                    <a:pt x="11158" y="11158"/>
                  </a:lnTo>
                  <a:lnTo>
                    <a:pt x="2993" y="23268"/>
                  </a:lnTo>
                  <a:lnTo>
                    <a:pt x="0" y="38100"/>
                  </a:lnTo>
                  <a:lnTo>
                    <a:pt x="2993" y="52931"/>
                  </a:lnTo>
                  <a:lnTo>
                    <a:pt x="11158" y="65041"/>
                  </a:lnTo>
                  <a:lnTo>
                    <a:pt x="23268" y="73206"/>
                  </a:lnTo>
                  <a:lnTo>
                    <a:pt x="38100" y="76200"/>
                  </a:lnTo>
                  <a:lnTo>
                    <a:pt x="52931" y="73206"/>
                  </a:lnTo>
                  <a:lnTo>
                    <a:pt x="65041" y="65041"/>
                  </a:lnTo>
                  <a:lnTo>
                    <a:pt x="73206" y="52931"/>
                  </a:lnTo>
                  <a:lnTo>
                    <a:pt x="76200" y="38100"/>
                  </a:lnTo>
                  <a:lnTo>
                    <a:pt x="73206" y="23268"/>
                  </a:lnTo>
                  <a:lnTo>
                    <a:pt x="65041" y="11158"/>
                  </a:lnTo>
                  <a:lnTo>
                    <a:pt x="52931" y="2993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 descr=""/>
          <p:cNvSpPr txBox="1"/>
          <p:nvPr/>
        </p:nvSpPr>
        <p:spPr>
          <a:xfrm>
            <a:off x="734059" y="2020807"/>
            <a:ext cx="5173980" cy="822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74520" algn="l"/>
                <a:tab pos="5160645" algn="l"/>
              </a:tabLst>
            </a:pPr>
            <a:r>
              <a:rPr dirty="0" u="sng" sz="1800">
                <a:solidFill>
                  <a:srgbClr val="4F4F4F"/>
                </a:solidFill>
                <a:uFill>
                  <a:solidFill>
                    <a:srgbClr val="808080"/>
                  </a:solidFill>
                </a:uFill>
                <a:latin typeface="Calibri"/>
                <a:cs typeface="Calibri"/>
              </a:rPr>
              <a:t>	Adj.</a:t>
            </a:r>
            <a:r>
              <a:rPr dirty="0" u="sng" sz="1800" spc="-65">
                <a:solidFill>
                  <a:srgbClr val="4F4F4F"/>
                </a:solidFill>
                <a:uFill>
                  <a:solidFill>
                    <a:srgbClr val="80808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800" spc="65">
                <a:solidFill>
                  <a:srgbClr val="4F4F4F"/>
                </a:solidFill>
                <a:uFill>
                  <a:solidFill>
                    <a:srgbClr val="808080"/>
                  </a:solidFill>
                </a:uFill>
                <a:latin typeface="Calibri"/>
                <a:cs typeface="Calibri"/>
              </a:rPr>
              <a:t>EBIT</a:t>
            </a:r>
            <a:r>
              <a:rPr dirty="0" u="sng" sz="1800" spc="-95">
                <a:solidFill>
                  <a:srgbClr val="4F4F4F"/>
                </a:solidFill>
                <a:uFill>
                  <a:solidFill>
                    <a:srgbClr val="80808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800" spc="85">
                <a:solidFill>
                  <a:srgbClr val="4F4F4F"/>
                </a:solidFill>
                <a:uFill>
                  <a:solidFill>
                    <a:srgbClr val="808080"/>
                  </a:solidFill>
                </a:uFill>
                <a:latin typeface="Calibri"/>
                <a:cs typeface="Calibri"/>
              </a:rPr>
              <a:t>(Bils)</a:t>
            </a:r>
            <a:r>
              <a:rPr dirty="0" u="sng" sz="1800">
                <a:solidFill>
                  <a:srgbClr val="4F4F4F"/>
                </a:solidFill>
                <a:uFill>
                  <a:solidFill>
                    <a:srgbClr val="808080"/>
                  </a:solidFill>
                </a:uFill>
                <a:latin typeface="Calibri"/>
                <a:cs typeface="Calibri"/>
              </a:rPr>
              <a:t>	</a:t>
            </a:r>
            <a:endParaRPr sz="1800">
              <a:latin typeface="Calibri"/>
              <a:cs typeface="Calibri"/>
            </a:endParaRPr>
          </a:p>
          <a:p>
            <a:pPr marL="543560" marR="1354455">
              <a:lnSpc>
                <a:spcPct val="146600"/>
              </a:lnSpc>
              <a:spcBef>
                <a:spcPts val="415"/>
              </a:spcBef>
            </a:pPr>
            <a:r>
              <a:rPr dirty="0" sz="1050" spc="-25">
                <a:solidFill>
                  <a:srgbClr val="4F4F4F"/>
                </a:solidFill>
                <a:latin typeface="Calibri"/>
                <a:cs typeface="Calibri"/>
              </a:rPr>
              <a:t>Company</a:t>
            </a:r>
            <a:r>
              <a:rPr dirty="0" sz="105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50" spc="-40">
                <a:solidFill>
                  <a:srgbClr val="4F4F4F"/>
                </a:solidFill>
                <a:latin typeface="Calibri"/>
                <a:cs typeface="Calibri"/>
              </a:rPr>
              <a:t>Adj.</a:t>
            </a:r>
            <a:r>
              <a:rPr dirty="0" sz="105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50">
                <a:solidFill>
                  <a:srgbClr val="4F4F4F"/>
                </a:solidFill>
                <a:latin typeface="Calibri"/>
                <a:cs typeface="Calibri"/>
              </a:rPr>
              <a:t>EBIT</a:t>
            </a:r>
            <a:r>
              <a:rPr dirty="0" sz="105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50">
                <a:solidFill>
                  <a:srgbClr val="4F4F4F"/>
                </a:solidFill>
                <a:latin typeface="Calibri"/>
                <a:cs typeface="Calibri"/>
              </a:rPr>
              <a:t>At</a:t>
            </a:r>
            <a:r>
              <a:rPr dirty="0" sz="105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50" spc="-65">
                <a:solidFill>
                  <a:srgbClr val="4F4F4F"/>
                </a:solidFill>
                <a:latin typeface="Calibri"/>
                <a:cs typeface="Calibri"/>
              </a:rPr>
              <a:t>2015</a:t>
            </a:r>
            <a:r>
              <a:rPr dirty="0" sz="1050" spc="-20">
                <a:solidFill>
                  <a:srgbClr val="4F4F4F"/>
                </a:solidFill>
                <a:latin typeface="Calibri"/>
                <a:cs typeface="Calibri"/>
              </a:rPr>
              <a:t> Constant</a:t>
            </a:r>
            <a:r>
              <a:rPr dirty="0" sz="105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50" spc="-30">
                <a:solidFill>
                  <a:srgbClr val="4F4F4F"/>
                </a:solidFill>
                <a:latin typeface="Calibri"/>
                <a:cs typeface="Calibri"/>
              </a:rPr>
              <a:t>Commodities</a:t>
            </a:r>
            <a:r>
              <a:rPr dirty="0" sz="105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50" spc="-40">
                <a:solidFill>
                  <a:srgbClr val="4F4F4F"/>
                </a:solidFill>
                <a:latin typeface="Calibri"/>
                <a:cs typeface="Calibri"/>
              </a:rPr>
              <a:t>&amp;</a:t>
            </a:r>
            <a:r>
              <a:rPr dirty="0" sz="105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50" spc="-10">
                <a:solidFill>
                  <a:srgbClr val="4F4F4F"/>
                </a:solidFill>
                <a:latin typeface="Calibri"/>
                <a:cs typeface="Calibri"/>
              </a:rPr>
              <a:t>Exchange </a:t>
            </a:r>
            <a:r>
              <a:rPr dirty="0" sz="1050" spc="-25">
                <a:solidFill>
                  <a:srgbClr val="4F4F4F"/>
                </a:solidFill>
                <a:latin typeface="Calibri"/>
                <a:cs typeface="Calibri"/>
              </a:rPr>
              <a:t>Company</a:t>
            </a:r>
            <a:r>
              <a:rPr dirty="0" sz="105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50" spc="-40">
                <a:solidFill>
                  <a:srgbClr val="4F4F4F"/>
                </a:solidFill>
                <a:latin typeface="Calibri"/>
                <a:cs typeface="Calibri"/>
              </a:rPr>
              <a:t>Adj.</a:t>
            </a:r>
            <a:r>
              <a:rPr dirty="0" sz="105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50" spc="-20">
                <a:solidFill>
                  <a:srgbClr val="4F4F4F"/>
                </a:solidFill>
                <a:latin typeface="Calibri"/>
                <a:cs typeface="Calibri"/>
              </a:rPr>
              <a:t>EBIT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6656196" y="3002536"/>
            <a:ext cx="413384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40">
                <a:solidFill>
                  <a:srgbClr val="4F4F4F"/>
                </a:solidFill>
                <a:latin typeface="Calibri"/>
                <a:cs typeface="Calibri"/>
              </a:rPr>
              <a:t>7.8%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8028455" y="3846111"/>
            <a:ext cx="43624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90">
                <a:solidFill>
                  <a:srgbClr val="4F4F4F"/>
                </a:solidFill>
                <a:latin typeface="Calibri"/>
                <a:cs typeface="Calibri"/>
              </a:rPr>
              <a:t>6.9%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9183178" y="3373951"/>
            <a:ext cx="416559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50">
                <a:solidFill>
                  <a:srgbClr val="4F4F4F"/>
                </a:solidFill>
                <a:latin typeface="Calibri"/>
                <a:cs typeface="Calibri"/>
              </a:rPr>
              <a:t>6.7%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8032556" y="3113979"/>
            <a:ext cx="40576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0">
                <a:solidFill>
                  <a:srgbClr val="4F4F4F"/>
                </a:solidFill>
                <a:latin typeface="Calibri"/>
                <a:cs typeface="Calibri"/>
              </a:rPr>
              <a:t>7.5%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9193876" y="4031195"/>
            <a:ext cx="39497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>
                <a:solidFill>
                  <a:srgbClr val="4F4F4F"/>
                </a:solidFill>
                <a:latin typeface="Calibri"/>
                <a:cs typeface="Calibri"/>
              </a:rPr>
              <a:t>6.1%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64" name="object 64" descr=""/>
          <p:cNvGrpSpPr/>
          <p:nvPr/>
        </p:nvGrpSpPr>
        <p:grpSpPr>
          <a:xfrm>
            <a:off x="6381750" y="2493264"/>
            <a:ext cx="243840" cy="76200"/>
            <a:chOff x="6381750" y="2493264"/>
            <a:chExt cx="243840" cy="76200"/>
          </a:xfrm>
        </p:grpSpPr>
        <p:sp>
          <p:nvSpPr>
            <p:cNvPr id="65" name="object 65" descr=""/>
            <p:cNvSpPr/>
            <p:nvPr/>
          </p:nvSpPr>
          <p:spPr>
            <a:xfrm>
              <a:off x="6381750" y="2532126"/>
              <a:ext cx="243840" cy="0"/>
            </a:xfrm>
            <a:custGeom>
              <a:avLst/>
              <a:gdLst/>
              <a:ahLst/>
              <a:cxnLst/>
              <a:rect l="l" t="t" r="r" b="b"/>
              <a:pathLst>
                <a:path w="243840" h="0">
                  <a:moveTo>
                    <a:pt x="0" y="0"/>
                  </a:moveTo>
                  <a:lnTo>
                    <a:pt x="243840" y="0"/>
                  </a:lnTo>
                </a:path>
              </a:pathLst>
            </a:custGeom>
            <a:ln w="38100">
              <a:solidFill>
                <a:srgbClr val="0071A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6464807" y="249326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268" y="2993"/>
                  </a:lnTo>
                  <a:lnTo>
                    <a:pt x="11158" y="11158"/>
                  </a:lnTo>
                  <a:lnTo>
                    <a:pt x="2993" y="23268"/>
                  </a:lnTo>
                  <a:lnTo>
                    <a:pt x="0" y="38100"/>
                  </a:lnTo>
                  <a:lnTo>
                    <a:pt x="2993" y="52931"/>
                  </a:lnTo>
                  <a:lnTo>
                    <a:pt x="11158" y="65041"/>
                  </a:lnTo>
                  <a:lnTo>
                    <a:pt x="23268" y="73206"/>
                  </a:lnTo>
                  <a:lnTo>
                    <a:pt x="38100" y="76200"/>
                  </a:lnTo>
                  <a:lnTo>
                    <a:pt x="52931" y="73206"/>
                  </a:lnTo>
                  <a:lnTo>
                    <a:pt x="65041" y="65041"/>
                  </a:lnTo>
                  <a:lnTo>
                    <a:pt x="73206" y="52931"/>
                  </a:lnTo>
                  <a:lnTo>
                    <a:pt x="76200" y="38100"/>
                  </a:lnTo>
                  <a:lnTo>
                    <a:pt x="73206" y="23268"/>
                  </a:lnTo>
                  <a:lnTo>
                    <a:pt x="65041" y="11158"/>
                  </a:lnTo>
                  <a:lnTo>
                    <a:pt x="52931" y="2993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71AE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7" name="object 67" descr=""/>
          <p:cNvGrpSpPr/>
          <p:nvPr/>
        </p:nvGrpSpPr>
        <p:grpSpPr>
          <a:xfrm>
            <a:off x="6381750" y="2734055"/>
            <a:ext cx="243840" cy="76200"/>
            <a:chOff x="6381750" y="2734055"/>
            <a:chExt cx="243840" cy="76200"/>
          </a:xfrm>
        </p:grpSpPr>
        <p:sp>
          <p:nvSpPr>
            <p:cNvPr id="68" name="object 68" descr=""/>
            <p:cNvSpPr/>
            <p:nvPr/>
          </p:nvSpPr>
          <p:spPr>
            <a:xfrm>
              <a:off x="6381750" y="2772917"/>
              <a:ext cx="243840" cy="0"/>
            </a:xfrm>
            <a:custGeom>
              <a:avLst/>
              <a:gdLst/>
              <a:ahLst/>
              <a:cxnLst/>
              <a:rect l="l" t="t" r="r" b="b"/>
              <a:pathLst>
                <a:path w="243840" h="0">
                  <a:moveTo>
                    <a:pt x="0" y="0"/>
                  </a:moveTo>
                  <a:lnTo>
                    <a:pt x="243840" y="0"/>
                  </a:lnTo>
                </a:path>
              </a:pathLst>
            </a:custGeom>
            <a:ln w="38100">
              <a:solidFill>
                <a:srgbClr val="8FCE4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6464807" y="273405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268" y="2993"/>
                  </a:lnTo>
                  <a:lnTo>
                    <a:pt x="11158" y="11158"/>
                  </a:lnTo>
                  <a:lnTo>
                    <a:pt x="2993" y="23268"/>
                  </a:lnTo>
                  <a:lnTo>
                    <a:pt x="0" y="38100"/>
                  </a:lnTo>
                  <a:lnTo>
                    <a:pt x="2993" y="52931"/>
                  </a:lnTo>
                  <a:lnTo>
                    <a:pt x="11158" y="65041"/>
                  </a:lnTo>
                  <a:lnTo>
                    <a:pt x="23268" y="73206"/>
                  </a:lnTo>
                  <a:lnTo>
                    <a:pt x="38100" y="76200"/>
                  </a:lnTo>
                  <a:lnTo>
                    <a:pt x="52931" y="73206"/>
                  </a:lnTo>
                  <a:lnTo>
                    <a:pt x="65041" y="65041"/>
                  </a:lnTo>
                  <a:lnTo>
                    <a:pt x="73206" y="52931"/>
                  </a:lnTo>
                  <a:lnTo>
                    <a:pt x="76200" y="38100"/>
                  </a:lnTo>
                  <a:lnTo>
                    <a:pt x="73206" y="23268"/>
                  </a:lnTo>
                  <a:lnTo>
                    <a:pt x="65041" y="11158"/>
                  </a:lnTo>
                  <a:lnTo>
                    <a:pt x="52931" y="2993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0" name="object 70" descr=""/>
          <p:cNvSpPr txBox="1"/>
          <p:nvPr/>
        </p:nvSpPr>
        <p:spPr>
          <a:xfrm>
            <a:off x="6261608" y="2020807"/>
            <a:ext cx="5173980" cy="833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37970" algn="l"/>
                <a:tab pos="5160645" algn="l"/>
              </a:tabLst>
            </a:pPr>
            <a:r>
              <a:rPr dirty="0" u="sng" sz="1800">
                <a:solidFill>
                  <a:srgbClr val="4F4F4F"/>
                </a:solidFill>
                <a:uFill>
                  <a:solidFill>
                    <a:srgbClr val="808080"/>
                  </a:solidFill>
                </a:uFill>
                <a:latin typeface="Calibri"/>
                <a:cs typeface="Calibri"/>
              </a:rPr>
              <a:t>	Adj.</a:t>
            </a:r>
            <a:r>
              <a:rPr dirty="0" u="sng" sz="1800" spc="-75">
                <a:solidFill>
                  <a:srgbClr val="4F4F4F"/>
                </a:solidFill>
                <a:uFill>
                  <a:solidFill>
                    <a:srgbClr val="80808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800" spc="70">
                <a:solidFill>
                  <a:srgbClr val="4F4F4F"/>
                </a:solidFill>
                <a:uFill>
                  <a:solidFill>
                    <a:srgbClr val="808080"/>
                  </a:solidFill>
                </a:uFill>
                <a:latin typeface="Calibri"/>
                <a:cs typeface="Calibri"/>
              </a:rPr>
              <a:t>EBIT</a:t>
            </a:r>
            <a:r>
              <a:rPr dirty="0" u="sng" sz="1800" spc="-105">
                <a:solidFill>
                  <a:srgbClr val="4F4F4F"/>
                </a:solidFill>
                <a:uFill>
                  <a:solidFill>
                    <a:srgbClr val="80808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800" spc="-20">
                <a:solidFill>
                  <a:srgbClr val="4F4F4F"/>
                </a:solidFill>
                <a:uFill>
                  <a:solidFill>
                    <a:srgbClr val="808080"/>
                  </a:solidFill>
                </a:uFill>
                <a:latin typeface="Calibri"/>
                <a:cs typeface="Calibri"/>
              </a:rPr>
              <a:t>Margin</a:t>
            </a:r>
            <a:r>
              <a:rPr dirty="0" u="sng" sz="1800" spc="-40">
                <a:solidFill>
                  <a:srgbClr val="4F4F4F"/>
                </a:solidFill>
                <a:uFill>
                  <a:solidFill>
                    <a:srgbClr val="80808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800" spc="95">
                <a:solidFill>
                  <a:srgbClr val="4F4F4F"/>
                </a:solidFill>
                <a:uFill>
                  <a:solidFill>
                    <a:srgbClr val="808080"/>
                  </a:solidFill>
                </a:uFill>
                <a:latin typeface="Calibri"/>
                <a:cs typeface="Calibri"/>
              </a:rPr>
              <a:t>(Pct)</a:t>
            </a:r>
            <a:r>
              <a:rPr dirty="0" u="sng" sz="1800">
                <a:solidFill>
                  <a:srgbClr val="4F4F4F"/>
                </a:solidFill>
                <a:uFill>
                  <a:solidFill>
                    <a:srgbClr val="808080"/>
                  </a:solidFill>
                </a:uFill>
                <a:latin typeface="Calibri"/>
                <a:cs typeface="Calibri"/>
              </a:rPr>
              <a:t>	</a:t>
            </a:r>
            <a:endParaRPr sz="1800">
              <a:latin typeface="Calibri"/>
              <a:cs typeface="Calibri"/>
            </a:endParaRPr>
          </a:p>
          <a:p>
            <a:pPr marL="388620" marR="1126490">
              <a:lnSpc>
                <a:spcPct val="150900"/>
              </a:lnSpc>
              <a:spcBef>
                <a:spcPts val="400"/>
              </a:spcBef>
            </a:pPr>
            <a:r>
              <a:rPr dirty="0" sz="1050" spc="-25">
                <a:solidFill>
                  <a:srgbClr val="4F4F4F"/>
                </a:solidFill>
                <a:latin typeface="Calibri"/>
                <a:cs typeface="Calibri"/>
              </a:rPr>
              <a:t>Company</a:t>
            </a:r>
            <a:r>
              <a:rPr dirty="0" sz="105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50" spc="-40">
                <a:solidFill>
                  <a:srgbClr val="4F4F4F"/>
                </a:solidFill>
                <a:latin typeface="Calibri"/>
                <a:cs typeface="Calibri"/>
              </a:rPr>
              <a:t>Adj.</a:t>
            </a:r>
            <a:r>
              <a:rPr dirty="0" sz="105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50">
                <a:solidFill>
                  <a:srgbClr val="4F4F4F"/>
                </a:solidFill>
                <a:latin typeface="Calibri"/>
                <a:cs typeface="Calibri"/>
              </a:rPr>
              <a:t>EBIT</a:t>
            </a:r>
            <a:r>
              <a:rPr dirty="0" sz="105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50" spc="-50">
                <a:solidFill>
                  <a:srgbClr val="4F4F4F"/>
                </a:solidFill>
                <a:latin typeface="Calibri"/>
                <a:cs typeface="Calibri"/>
              </a:rPr>
              <a:t>Margin</a:t>
            </a:r>
            <a:r>
              <a:rPr dirty="0" sz="105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50">
                <a:solidFill>
                  <a:srgbClr val="4F4F4F"/>
                </a:solidFill>
                <a:latin typeface="Calibri"/>
                <a:cs typeface="Calibri"/>
              </a:rPr>
              <a:t>At</a:t>
            </a:r>
            <a:r>
              <a:rPr dirty="0" sz="105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50" spc="-65">
                <a:solidFill>
                  <a:srgbClr val="4F4F4F"/>
                </a:solidFill>
                <a:latin typeface="Calibri"/>
                <a:cs typeface="Calibri"/>
              </a:rPr>
              <a:t>2015</a:t>
            </a:r>
            <a:r>
              <a:rPr dirty="0" sz="105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50" spc="-20">
                <a:solidFill>
                  <a:srgbClr val="4F4F4F"/>
                </a:solidFill>
                <a:latin typeface="Calibri"/>
                <a:cs typeface="Calibri"/>
              </a:rPr>
              <a:t>Constant</a:t>
            </a:r>
            <a:r>
              <a:rPr dirty="0" sz="105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50" spc="-30">
                <a:solidFill>
                  <a:srgbClr val="4F4F4F"/>
                </a:solidFill>
                <a:latin typeface="Calibri"/>
                <a:cs typeface="Calibri"/>
              </a:rPr>
              <a:t>Commodities</a:t>
            </a:r>
            <a:r>
              <a:rPr dirty="0" sz="105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50" spc="-40">
                <a:solidFill>
                  <a:srgbClr val="4F4F4F"/>
                </a:solidFill>
                <a:latin typeface="Calibri"/>
                <a:cs typeface="Calibri"/>
              </a:rPr>
              <a:t>&amp;</a:t>
            </a:r>
            <a:r>
              <a:rPr dirty="0" sz="105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50" spc="-10">
                <a:solidFill>
                  <a:srgbClr val="4F4F4F"/>
                </a:solidFill>
                <a:latin typeface="Calibri"/>
                <a:cs typeface="Calibri"/>
              </a:rPr>
              <a:t>Exchange </a:t>
            </a:r>
            <a:r>
              <a:rPr dirty="0" sz="1050" spc="-25">
                <a:solidFill>
                  <a:srgbClr val="4F4F4F"/>
                </a:solidFill>
                <a:latin typeface="Calibri"/>
                <a:cs typeface="Calibri"/>
              </a:rPr>
              <a:t>Company</a:t>
            </a:r>
            <a:r>
              <a:rPr dirty="0" sz="105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50" spc="-40">
                <a:solidFill>
                  <a:srgbClr val="4F4F4F"/>
                </a:solidFill>
                <a:latin typeface="Calibri"/>
                <a:cs typeface="Calibri"/>
              </a:rPr>
              <a:t>Adj.</a:t>
            </a:r>
            <a:r>
              <a:rPr dirty="0" sz="105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50">
                <a:solidFill>
                  <a:srgbClr val="4F4F4F"/>
                </a:solidFill>
                <a:latin typeface="Calibri"/>
                <a:cs typeface="Calibri"/>
              </a:rPr>
              <a:t>EBIT</a:t>
            </a:r>
            <a:r>
              <a:rPr dirty="0" sz="105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50" spc="-10">
                <a:solidFill>
                  <a:srgbClr val="4F4F4F"/>
                </a:solidFill>
                <a:latin typeface="Calibri"/>
                <a:cs typeface="Calibri"/>
              </a:rPr>
              <a:t>Margin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71" name="object 7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0" rIns="0" bIns="0" rtlCol="0" vert="horz">
            <a:spAutoFit/>
          </a:bodyPr>
          <a:lstStyle/>
          <a:p>
            <a:pPr marL="80010">
              <a:lnSpc>
                <a:spcPct val="100000"/>
              </a:lnSpc>
              <a:spcBef>
                <a:spcPts val="350"/>
              </a:spcBef>
            </a:pPr>
            <a:fld id="{81D60167-4931-47E6-BA6A-407CBD079E47}" type="slidenum">
              <a:rPr dirty="0" spc="-25"/>
              <a:t>12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2230" rIns="0" bIns="0" rtlCol="0" vert="horz">
            <a:spAutoFit/>
          </a:bodyPr>
          <a:lstStyle/>
          <a:p>
            <a:pPr marL="12700" marR="5080">
              <a:lnSpc>
                <a:spcPts val="4010"/>
              </a:lnSpc>
              <a:spcBef>
                <a:spcPts val="490"/>
              </a:spcBef>
            </a:pPr>
            <a:r>
              <a:rPr dirty="0"/>
              <a:t>We</a:t>
            </a:r>
            <a:r>
              <a:rPr dirty="0" spc="145"/>
              <a:t> </a:t>
            </a:r>
            <a:r>
              <a:rPr dirty="0"/>
              <a:t>are</a:t>
            </a:r>
            <a:r>
              <a:rPr dirty="0" spc="160"/>
              <a:t> </a:t>
            </a:r>
            <a:r>
              <a:rPr dirty="0"/>
              <a:t>improving</a:t>
            </a:r>
            <a:r>
              <a:rPr dirty="0" spc="175"/>
              <a:t> </a:t>
            </a:r>
            <a:r>
              <a:rPr dirty="0"/>
              <a:t>our</a:t>
            </a:r>
            <a:r>
              <a:rPr dirty="0" spc="155"/>
              <a:t> </a:t>
            </a:r>
            <a:r>
              <a:rPr dirty="0" spc="75"/>
              <a:t>fitness</a:t>
            </a:r>
            <a:r>
              <a:rPr dirty="0" spc="140"/>
              <a:t> </a:t>
            </a:r>
            <a:r>
              <a:rPr dirty="0" spc="65"/>
              <a:t>and</a:t>
            </a:r>
            <a:r>
              <a:rPr dirty="0" spc="140"/>
              <a:t> </a:t>
            </a:r>
            <a:r>
              <a:rPr dirty="0" spc="75"/>
              <a:t>making</a:t>
            </a:r>
            <a:r>
              <a:rPr dirty="0" spc="150"/>
              <a:t> </a:t>
            </a:r>
            <a:r>
              <a:rPr dirty="0" spc="65"/>
              <a:t>strategic </a:t>
            </a:r>
            <a:r>
              <a:rPr dirty="0"/>
              <a:t>choices</a:t>
            </a:r>
            <a:r>
              <a:rPr dirty="0" spc="210"/>
              <a:t> </a:t>
            </a:r>
            <a:r>
              <a:rPr dirty="0"/>
              <a:t>for</a:t>
            </a:r>
            <a:r>
              <a:rPr dirty="0" spc="229"/>
              <a:t> </a:t>
            </a:r>
            <a:r>
              <a:rPr dirty="0" spc="65"/>
              <a:t>today,</a:t>
            </a:r>
            <a:r>
              <a:rPr dirty="0" spc="240"/>
              <a:t> </a:t>
            </a:r>
            <a:r>
              <a:rPr dirty="0"/>
              <a:t>tomorrow</a:t>
            </a:r>
            <a:r>
              <a:rPr dirty="0" spc="240"/>
              <a:t> </a:t>
            </a:r>
            <a:r>
              <a:rPr dirty="0" spc="65"/>
              <a:t>and</a:t>
            </a:r>
            <a:r>
              <a:rPr dirty="0" spc="215"/>
              <a:t> </a:t>
            </a:r>
            <a:r>
              <a:rPr dirty="0"/>
              <a:t>the</a:t>
            </a:r>
            <a:r>
              <a:rPr dirty="0" spc="235"/>
              <a:t> </a:t>
            </a:r>
            <a:r>
              <a:rPr dirty="0" spc="70"/>
              <a:t>long</a:t>
            </a:r>
            <a:r>
              <a:rPr dirty="0" spc="220"/>
              <a:t> </a:t>
            </a:r>
            <a:r>
              <a:rPr dirty="0" spc="-20"/>
              <a:t>term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72434" y="0"/>
            <a:ext cx="11456035" cy="6858000"/>
            <a:chOff x="472434" y="0"/>
            <a:chExt cx="11456035" cy="68580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51432" y="0"/>
              <a:ext cx="10376915" cy="6858000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472427" y="3255263"/>
              <a:ext cx="1569720" cy="2333625"/>
            </a:xfrm>
            <a:custGeom>
              <a:avLst/>
              <a:gdLst/>
              <a:ahLst/>
              <a:cxnLst/>
              <a:rect l="l" t="t" r="r" b="b"/>
              <a:pathLst>
                <a:path w="1569720" h="2333625">
                  <a:moveTo>
                    <a:pt x="1068336" y="193548"/>
                  </a:moveTo>
                  <a:lnTo>
                    <a:pt x="1063256" y="149174"/>
                  </a:lnTo>
                  <a:lnTo>
                    <a:pt x="1048816" y="108432"/>
                  </a:lnTo>
                  <a:lnTo>
                    <a:pt x="1026147" y="72504"/>
                  </a:lnTo>
                  <a:lnTo>
                    <a:pt x="996403" y="42519"/>
                  </a:lnTo>
                  <a:lnTo>
                    <a:pt x="960755" y="19672"/>
                  </a:lnTo>
                  <a:lnTo>
                    <a:pt x="920343" y="5118"/>
                  </a:lnTo>
                  <a:lnTo>
                    <a:pt x="876312" y="0"/>
                  </a:lnTo>
                  <a:lnTo>
                    <a:pt x="832269" y="5118"/>
                  </a:lnTo>
                  <a:lnTo>
                    <a:pt x="791857" y="19672"/>
                  </a:lnTo>
                  <a:lnTo>
                    <a:pt x="756208" y="42519"/>
                  </a:lnTo>
                  <a:lnTo>
                    <a:pt x="726465" y="72504"/>
                  </a:lnTo>
                  <a:lnTo>
                    <a:pt x="703795" y="108432"/>
                  </a:lnTo>
                  <a:lnTo>
                    <a:pt x="689356" y="149174"/>
                  </a:lnTo>
                  <a:lnTo>
                    <a:pt x="684288" y="193548"/>
                  </a:lnTo>
                  <a:lnTo>
                    <a:pt x="689356" y="237934"/>
                  </a:lnTo>
                  <a:lnTo>
                    <a:pt x="703795" y="278676"/>
                  </a:lnTo>
                  <a:lnTo>
                    <a:pt x="726465" y="314604"/>
                  </a:lnTo>
                  <a:lnTo>
                    <a:pt x="756208" y="344576"/>
                  </a:lnTo>
                  <a:lnTo>
                    <a:pt x="791857" y="367436"/>
                  </a:lnTo>
                  <a:lnTo>
                    <a:pt x="832269" y="381990"/>
                  </a:lnTo>
                  <a:lnTo>
                    <a:pt x="876312" y="387096"/>
                  </a:lnTo>
                  <a:lnTo>
                    <a:pt x="920343" y="381990"/>
                  </a:lnTo>
                  <a:lnTo>
                    <a:pt x="960755" y="367436"/>
                  </a:lnTo>
                  <a:lnTo>
                    <a:pt x="996403" y="344576"/>
                  </a:lnTo>
                  <a:lnTo>
                    <a:pt x="1026147" y="314604"/>
                  </a:lnTo>
                  <a:lnTo>
                    <a:pt x="1048816" y="278676"/>
                  </a:lnTo>
                  <a:lnTo>
                    <a:pt x="1063256" y="237934"/>
                  </a:lnTo>
                  <a:lnTo>
                    <a:pt x="1068336" y="193548"/>
                  </a:lnTo>
                  <a:close/>
                </a:path>
                <a:path w="1569720" h="2333625">
                  <a:moveTo>
                    <a:pt x="1569720" y="1120241"/>
                  </a:moveTo>
                  <a:lnTo>
                    <a:pt x="1545577" y="1056449"/>
                  </a:lnTo>
                  <a:lnTo>
                    <a:pt x="1485201" y="1024166"/>
                  </a:lnTo>
                  <a:lnTo>
                    <a:pt x="1446161" y="1018527"/>
                  </a:lnTo>
                  <a:lnTo>
                    <a:pt x="1390167" y="1009040"/>
                  </a:lnTo>
                  <a:lnTo>
                    <a:pt x="1222883" y="979271"/>
                  </a:lnTo>
                  <a:lnTo>
                    <a:pt x="1201445" y="976122"/>
                  </a:lnTo>
                  <a:lnTo>
                    <a:pt x="1193711" y="973505"/>
                  </a:lnTo>
                  <a:lnTo>
                    <a:pt x="1193901" y="973124"/>
                  </a:lnTo>
                  <a:lnTo>
                    <a:pt x="1196352" y="972756"/>
                  </a:lnTo>
                  <a:lnTo>
                    <a:pt x="1195412" y="970127"/>
                  </a:lnTo>
                  <a:lnTo>
                    <a:pt x="1187170" y="954519"/>
                  </a:lnTo>
                  <a:lnTo>
                    <a:pt x="1168400" y="915974"/>
                  </a:lnTo>
                  <a:lnTo>
                    <a:pt x="1077683" y="727011"/>
                  </a:lnTo>
                  <a:lnTo>
                    <a:pt x="1045591" y="660984"/>
                  </a:lnTo>
                  <a:lnTo>
                    <a:pt x="1017371" y="604164"/>
                  </a:lnTo>
                  <a:lnTo>
                    <a:pt x="995921" y="562952"/>
                  </a:lnTo>
                  <a:lnTo>
                    <a:pt x="964006" y="524548"/>
                  </a:lnTo>
                  <a:lnTo>
                    <a:pt x="932027" y="497992"/>
                  </a:lnTo>
                  <a:lnTo>
                    <a:pt x="889863" y="470306"/>
                  </a:lnTo>
                  <a:lnTo>
                    <a:pt x="839203" y="447687"/>
                  </a:lnTo>
                  <a:lnTo>
                    <a:pt x="789495" y="439445"/>
                  </a:lnTo>
                  <a:lnTo>
                    <a:pt x="744867" y="444690"/>
                  </a:lnTo>
                  <a:lnTo>
                    <a:pt x="712698" y="454456"/>
                  </a:lnTo>
                  <a:lnTo>
                    <a:pt x="700341" y="459701"/>
                  </a:lnTo>
                  <a:lnTo>
                    <a:pt x="385635" y="639851"/>
                  </a:lnTo>
                  <a:lnTo>
                    <a:pt x="339509" y="665746"/>
                  </a:lnTo>
                  <a:lnTo>
                    <a:pt x="303199" y="689394"/>
                  </a:lnTo>
                  <a:lnTo>
                    <a:pt x="280936" y="723176"/>
                  </a:lnTo>
                  <a:lnTo>
                    <a:pt x="277723" y="729919"/>
                  </a:lnTo>
                  <a:lnTo>
                    <a:pt x="100761" y="1050632"/>
                  </a:lnTo>
                  <a:lnTo>
                    <a:pt x="95097" y="1066203"/>
                  </a:lnTo>
                  <a:lnTo>
                    <a:pt x="91694" y="1081786"/>
                  </a:lnTo>
                  <a:lnTo>
                    <a:pt x="90563" y="1096225"/>
                  </a:lnTo>
                  <a:lnTo>
                    <a:pt x="98018" y="1137513"/>
                  </a:lnTo>
                  <a:lnTo>
                    <a:pt x="118491" y="1169784"/>
                  </a:lnTo>
                  <a:lnTo>
                    <a:pt x="149148" y="1190802"/>
                  </a:lnTo>
                  <a:lnTo>
                    <a:pt x="187159" y="1198308"/>
                  </a:lnTo>
                  <a:lnTo>
                    <a:pt x="221881" y="1192872"/>
                  </a:lnTo>
                  <a:lnTo>
                    <a:pt x="252069" y="1177302"/>
                  </a:lnTo>
                  <a:lnTo>
                    <a:pt x="275463" y="1152715"/>
                  </a:lnTo>
                  <a:lnTo>
                    <a:pt x="289801" y="1120241"/>
                  </a:lnTo>
                  <a:lnTo>
                    <a:pt x="440728" y="832002"/>
                  </a:lnTo>
                  <a:lnTo>
                    <a:pt x="537337" y="777963"/>
                  </a:lnTo>
                  <a:lnTo>
                    <a:pt x="519696" y="855941"/>
                  </a:lnTo>
                  <a:lnTo>
                    <a:pt x="486765" y="1009904"/>
                  </a:lnTo>
                  <a:lnTo>
                    <a:pt x="440728" y="1228331"/>
                  </a:lnTo>
                  <a:lnTo>
                    <a:pt x="350177" y="1738757"/>
                  </a:lnTo>
                  <a:lnTo>
                    <a:pt x="36233" y="2117064"/>
                  </a:lnTo>
                  <a:lnTo>
                    <a:pt x="20383" y="2132749"/>
                  </a:lnTo>
                  <a:lnTo>
                    <a:pt x="9055" y="2152358"/>
                  </a:lnTo>
                  <a:lnTo>
                    <a:pt x="2260" y="2175345"/>
                  </a:lnTo>
                  <a:lnTo>
                    <a:pt x="0" y="2201138"/>
                  </a:lnTo>
                  <a:lnTo>
                    <a:pt x="9436" y="2244306"/>
                  </a:lnTo>
                  <a:lnTo>
                    <a:pt x="34721" y="2280704"/>
                  </a:lnTo>
                  <a:lnTo>
                    <a:pt x="71323" y="2305850"/>
                  </a:lnTo>
                  <a:lnTo>
                    <a:pt x="114719" y="2315222"/>
                  </a:lnTo>
                  <a:lnTo>
                    <a:pt x="144246" y="2311946"/>
                  </a:lnTo>
                  <a:lnTo>
                    <a:pt x="169799" y="2302472"/>
                  </a:lnTo>
                  <a:lnTo>
                    <a:pt x="191973" y="2287371"/>
                  </a:lnTo>
                  <a:lnTo>
                    <a:pt x="211315" y="2267191"/>
                  </a:lnTo>
                  <a:lnTo>
                    <a:pt x="231736" y="2242782"/>
                  </a:lnTo>
                  <a:lnTo>
                    <a:pt x="341718" y="2113851"/>
                  </a:lnTo>
                  <a:lnTo>
                    <a:pt x="548601" y="1872640"/>
                  </a:lnTo>
                  <a:lnTo>
                    <a:pt x="585635" y="1828825"/>
                  </a:lnTo>
                  <a:lnTo>
                    <a:pt x="618832" y="1780044"/>
                  </a:lnTo>
                  <a:lnTo>
                    <a:pt x="633933" y="1744764"/>
                  </a:lnTo>
                  <a:lnTo>
                    <a:pt x="642429" y="1683029"/>
                  </a:lnTo>
                  <a:lnTo>
                    <a:pt x="661098" y="1570621"/>
                  </a:lnTo>
                  <a:lnTo>
                    <a:pt x="688263" y="1414487"/>
                  </a:lnTo>
                  <a:lnTo>
                    <a:pt x="984097" y="1708734"/>
                  </a:lnTo>
                  <a:lnTo>
                    <a:pt x="984097" y="2231161"/>
                  </a:lnTo>
                  <a:lnTo>
                    <a:pt x="996073" y="2272449"/>
                  </a:lnTo>
                  <a:lnTo>
                    <a:pt x="1021080" y="2304719"/>
                  </a:lnTo>
                  <a:lnTo>
                    <a:pt x="1056259" y="2325738"/>
                  </a:lnTo>
                  <a:lnTo>
                    <a:pt x="1098804" y="2333244"/>
                  </a:lnTo>
                  <a:lnTo>
                    <a:pt x="1142301" y="2325738"/>
                  </a:lnTo>
                  <a:lnTo>
                    <a:pt x="1179563" y="2304719"/>
                  </a:lnTo>
                  <a:lnTo>
                    <a:pt x="1206639" y="2272449"/>
                  </a:lnTo>
                  <a:lnTo>
                    <a:pt x="1219555" y="2231161"/>
                  </a:lnTo>
                  <a:lnTo>
                    <a:pt x="1219073" y="2142756"/>
                  </a:lnTo>
                  <a:lnTo>
                    <a:pt x="1217104" y="1902688"/>
                  </a:lnTo>
                  <a:lnTo>
                    <a:pt x="1216888" y="1838413"/>
                  </a:lnTo>
                  <a:lnTo>
                    <a:pt x="1216952" y="1778050"/>
                  </a:lnTo>
                  <a:lnTo>
                    <a:pt x="1217358" y="1724431"/>
                  </a:lnTo>
                  <a:lnTo>
                    <a:pt x="1218196" y="1680375"/>
                  </a:lnTo>
                  <a:lnTo>
                    <a:pt x="1219555" y="1648675"/>
                  </a:lnTo>
                  <a:lnTo>
                    <a:pt x="1213802" y="1589290"/>
                  </a:lnTo>
                  <a:lnTo>
                    <a:pt x="1200696" y="1551851"/>
                  </a:lnTo>
                  <a:lnTo>
                    <a:pt x="1186446" y="1531315"/>
                  </a:lnTo>
                  <a:lnTo>
                    <a:pt x="1177290" y="1522577"/>
                  </a:lnTo>
                  <a:lnTo>
                    <a:pt x="1130414" y="1469669"/>
                  </a:lnTo>
                  <a:lnTo>
                    <a:pt x="1033145" y="1364957"/>
                  </a:lnTo>
                  <a:lnTo>
                    <a:pt x="893533" y="1216329"/>
                  </a:lnTo>
                  <a:lnTo>
                    <a:pt x="953909" y="922083"/>
                  </a:lnTo>
                  <a:lnTo>
                    <a:pt x="999375" y="1012634"/>
                  </a:lnTo>
                  <a:lnTo>
                    <a:pt x="1023340" y="1060945"/>
                  </a:lnTo>
                  <a:lnTo>
                    <a:pt x="1033716" y="1083373"/>
                  </a:lnTo>
                  <a:lnTo>
                    <a:pt x="1038440" y="1096225"/>
                  </a:lnTo>
                  <a:lnTo>
                    <a:pt x="1049566" y="1111427"/>
                  </a:lnTo>
                  <a:lnTo>
                    <a:pt x="1064094" y="1127760"/>
                  </a:lnTo>
                  <a:lnTo>
                    <a:pt x="1080884" y="1141831"/>
                  </a:lnTo>
                  <a:lnTo>
                    <a:pt x="1098804" y="1150264"/>
                  </a:lnTo>
                  <a:lnTo>
                    <a:pt x="1461046" y="1222324"/>
                  </a:lnTo>
                  <a:lnTo>
                    <a:pt x="1473123" y="1222324"/>
                  </a:lnTo>
                  <a:lnTo>
                    <a:pt x="1511147" y="1213980"/>
                  </a:lnTo>
                  <a:lnTo>
                    <a:pt x="1541805" y="1191552"/>
                  </a:lnTo>
                  <a:lnTo>
                    <a:pt x="1562265" y="1159002"/>
                  </a:lnTo>
                  <a:lnTo>
                    <a:pt x="1569720" y="1120241"/>
                  </a:lnTo>
                  <a:close/>
                </a:path>
              </a:pathLst>
            </a:custGeom>
            <a:solidFill>
              <a:srgbClr val="073B6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26024" y="1767839"/>
              <a:ext cx="3325368" cy="3323843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7059638" y="1925718"/>
            <a:ext cx="257175" cy="5759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0640">
              <a:lnSpc>
                <a:spcPct val="100000"/>
              </a:lnSpc>
              <a:spcBef>
                <a:spcPts val="105"/>
              </a:spcBef>
            </a:pPr>
            <a:r>
              <a:rPr dirty="0" sz="800" spc="-25">
                <a:solidFill>
                  <a:srgbClr val="FFFFFF"/>
                </a:solidFill>
                <a:latin typeface="Trebuchet MS"/>
                <a:cs typeface="Trebuchet MS"/>
              </a:rPr>
              <a:t>FAR</a:t>
            </a:r>
            <a:endParaRPr sz="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45"/>
              </a:spcBef>
            </a:pPr>
            <a:endParaRPr sz="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800" spc="-20">
                <a:solidFill>
                  <a:srgbClr val="FFFFFF"/>
                </a:solidFill>
                <a:latin typeface="Calibri"/>
                <a:cs typeface="Calibri"/>
              </a:rPr>
              <a:t>NEAR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064970" y="2785818"/>
            <a:ext cx="246379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25">
                <a:solidFill>
                  <a:srgbClr val="FFFFFF"/>
                </a:solidFill>
                <a:latin typeface="Trebuchet MS"/>
                <a:cs typeface="Trebuchet MS"/>
              </a:rPr>
              <a:t>NOW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7043928" y="1959864"/>
            <a:ext cx="3162300" cy="3039110"/>
            <a:chOff x="7043928" y="1959864"/>
            <a:chExt cx="3162300" cy="3039110"/>
          </a:xfrm>
        </p:grpSpPr>
        <p:sp>
          <p:nvSpPr>
            <p:cNvPr id="10" name="object 10" descr=""/>
            <p:cNvSpPr/>
            <p:nvPr/>
          </p:nvSpPr>
          <p:spPr>
            <a:xfrm>
              <a:off x="7043928" y="3294887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4">
                  <a:moveTo>
                    <a:pt x="268224" y="134112"/>
                  </a:moveTo>
                  <a:lnTo>
                    <a:pt x="261416" y="91732"/>
                  </a:lnTo>
                  <a:lnTo>
                    <a:pt x="242493" y="54914"/>
                  </a:lnTo>
                  <a:lnTo>
                    <a:pt x="213626" y="25882"/>
                  </a:lnTo>
                  <a:lnTo>
                    <a:pt x="177012" y="6845"/>
                  </a:lnTo>
                  <a:lnTo>
                    <a:pt x="134874" y="0"/>
                  </a:lnTo>
                  <a:lnTo>
                    <a:pt x="134099" y="127"/>
                  </a:lnTo>
                  <a:lnTo>
                    <a:pt x="133350" y="0"/>
                  </a:lnTo>
                  <a:lnTo>
                    <a:pt x="91198" y="6845"/>
                  </a:lnTo>
                  <a:lnTo>
                    <a:pt x="54584" y="25882"/>
                  </a:lnTo>
                  <a:lnTo>
                    <a:pt x="25717" y="54914"/>
                  </a:lnTo>
                  <a:lnTo>
                    <a:pt x="6794" y="91732"/>
                  </a:lnTo>
                  <a:lnTo>
                    <a:pt x="0" y="134112"/>
                  </a:lnTo>
                  <a:lnTo>
                    <a:pt x="6794" y="176504"/>
                  </a:lnTo>
                  <a:lnTo>
                    <a:pt x="25717" y="213321"/>
                  </a:lnTo>
                  <a:lnTo>
                    <a:pt x="54584" y="242354"/>
                  </a:lnTo>
                  <a:lnTo>
                    <a:pt x="91198" y="261391"/>
                  </a:lnTo>
                  <a:lnTo>
                    <a:pt x="133350" y="268224"/>
                  </a:lnTo>
                  <a:lnTo>
                    <a:pt x="134099" y="268109"/>
                  </a:lnTo>
                  <a:lnTo>
                    <a:pt x="134874" y="268224"/>
                  </a:lnTo>
                  <a:lnTo>
                    <a:pt x="177012" y="261391"/>
                  </a:lnTo>
                  <a:lnTo>
                    <a:pt x="213626" y="242354"/>
                  </a:lnTo>
                  <a:lnTo>
                    <a:pt x="242493" y="213321"/>
                  </a:lnTo>
                  <a:lnTo>
                    <a:pt x="261416" y="176504"/>
                  </a:lnTo>
                  <a:lnTo>
                    <a:pt x="268224" y="134112"/>
                  </a:lnTo>
                  <a:close/>
                </a:path>
              </a:pathLst>
            </a:custGeom>
            <a:solidFill>
              <a:srgbClr val="50B9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29856" y="1959864"/>
              <a:ext cx="2380487" cy="1534667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7274814" y="2089994"/>
              <a:ext cx="2165985" cy="1337310"/>
            </a:xfrm>
            <a:custGeom>
              <a:avLst/>
              <a:gdLst/>
              <a:ahLst/>
              <a:cxnLst/>
              <a:rect l="l" t="t" r="r" b="b"/>
              <a:pathLst>
                <a:path w="2165984" h="1337310">
                  <a:moveTo>
                    <a:pt x="0" y="1337221"/>
                  </a:moveTo>
                  <a:lnTo>
                    <a:pt x="2165680" y="0"/>
                  </a:lnTo>
                </a:path>
              </a:pathLst>
            </a:custGeom>
            <a:ln w="19812">
              <a:solidFill>
                <a:srgbClr val="35B8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9409680" y="2056639"/>
              <a:ext cx="85090" cy="73025"/>
            </a:xfrm>
            <a:custGeom>
              <a:avLst/>
              <a:gdLst/>
              <a:ahLst/>
              <a:cxnLst/>
              <a:rect l="l" t="t" r="r" b="b"/>
              <a:pathLst>
                <a:path w="85090" h="73025">
                  <a:moveTo>
                    <a:pt x="84848" y="0"/>
                  </a:moveTo>
                  <a:lnTo>
                    <a:pt x="0" y="7619"/>
                  </a:lnTo>
                  <a:lnTo>
                    <a:pt x="40030" y="72453"/>
                  </a:lnTo>
                  <a:lnTo>
                    <a:pt x="84848" y="0"/>
                  </a:lnTo>
                  <a:close/>
                </a:path>
              </a:pathLst>
            </a:custGeom>
            <a:solidFill>
              <a:srgbClr val="35B8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34428" y="3329939"/>
              <a:ext cx="2971799" cy="233171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7274814" y="3426792"/>
              <a:ext cx="2751455" cy="3810"/>
            </a:xfrm>
            <a:custGeom>
              <a:avLst/>
              <a:gdLst/>
              <a:ahLst/>
              <a:cxnLst/>
              <a:rect l="l" t="t" r="r" b="b"/>
              <a:pathLst>
                <a:path w="2751454" h="3810">
                  <a:moveTo>
                    <a:pt x="0" y="3314"/>
                  </a:moveTo>
                  <a:lnTo>
                    <a:pt x="2751416" y="0"/>
                  </a:lnTo>
                </a:path>
              </a:pathLst>
            </a:custGeom>
            <a:ln w="19812">
              <a:solidFill>
                <a:srgbClr val="35B8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0013476" y="3388709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4" h="76200">
                  <a:moveTo>
                    <a:pt x="0" y="0"/>
                  </a:moveTo>
                  <a:lnTo>
                    <a:pt x="101" y="76200"/>
                  </a:lnTo>
                  <a:lnTo>
                    <a:pt x="76250" y="379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B8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29856" y="3389376"/>
              <a:ext cx="2380487" cy="1609343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7274814" y="3417569"/>
              <a:ext cx="2166620" cy="1410335"/>
            </a:xfrm>
            <a:custGeom>
              <a:avLst/>
              <a:gdLst/>
              <a:ahLst/>
              <a:cxnLst/>
              <a:rect l="l" t="t" r="r" b="b"/>
              <a:pathLst>
                <a:path w="2166620" h="1410335">
                  <a:moveTo>
                    <a:pt x="0" y="0"/>
                  </a:moveTo>
                  <a:lnTo>
                    <a:pt x="2166493" y="1410296"/>
                  </a:lnTo>
                </a:path>
              </a:pathLst>
            </a:custGeom>
            <a:ln w="19812">
              <a:solidFill>
                <a:srgbClr val="35B8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9409886" y="4788999"/>
              <a:ext cx="85090" cy="73660"/>
            </a:xfrm>
            <a:custGeom>
              <a:avLst/>
              <a:gdLst/>
              <a:ahLst/>
              <a:cxnLst/>
              <a:rect l="l" t="t" r="r" b="b"/>
              <a:pathLst>
                <a:path w="85090" h="73660">
                  <a:moveTo>
                    <a:pt x="41567" y="0"/>
                  </a:moveTo>
                  <a:lnTo>
                    <a:pt x="0" y="63855"/>
                  </a:lnTo>
                  <a:lnTo>
                    <a:pt x="84645" y="73507"/>
                  </a:lnTo>
                  <a:lnTo>
                    <a:pt x="41567" y="0"/>
                  </a:lnTo>
                  <a:close/>
                </a:path>
              </a:pathLst>
            </a:custGeom>
            <a:solidFill>
              <a:srgbClr val="35B8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0" rIns="0" bIns="0" rtlCol="0" vert="horz">
            <a:spAutoFit/>
          </a:bodyPr>
          <a:lstStyle/>
          <a:p>
            <a:pPr marL="80010">
              <a:lnSpc>
                <a:spcPct val="100000"/>
              </a:lnSpc>
              <a:spcBef>
                <a:spcPts val="350"/>
              </a:spcBef>
            </a:pPr>
            <a:fld id="{81D60167-4931-47E6-BA6A-407CBD079E47}" type="slidenum">
              <a:rPr dirty="0" spc="-25"/>
              <a:t>12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92256" y="6295644"/>
            <a:ext cx="839723" cy="420623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778001" y="3435858"/>
            <a:ext cx="318770" cy="0"/>
          </a:xfrm>
          <a:custGeom>
            <a:avLst/>
            <a:gdLst/>
            <a:ahLst/>
            <a:cxnLst/>
            <a:rect l="l" t="t" r="r" b="b"/>
            <a:pathLst>
              <a:path w="318769" h="0">
                <a:moveTo>
                  <a:pt x="0" y="0"/>
                </a:moveTo>
                <a:lnTo>
                  <a:pt x="318211" y="0"/>
                </a:lnTo>
              </a:path>
            </a:pathLst>
          </a:custGeom>
          <a:ln w="25908">
            <a:solidFill>
              <a:srgbClr val="0171A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75651" y="1839909"/>
            <a:ext cx="2287270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60">
                <a:solidFill>
                  <a:srgbClr val="FFFFFF"/>
                </a:solidFill>
                <a:latin typeface="Calibri"/>
                <a:cs typeface="Calibri"/>
              </a:rPr>
              <a:t>Jim</a:t>
            </a:r>
            <a:r>
              <a:rPr dirty="0" sz="4200" spc="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200" spc="65">
                <a:solidFill>
                  <a:srgbClr val="FFFFFF"/>
                </a:solidFill>
                <a:latin typeface="Calibri"/>
                <a:cs typeface="Calibri"/>
              </a:rPr>
              <a:t>Farley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75651" y="2644810"/>
            <a:ext cx="5813425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>
                <a:solidFill>
                  <a:srgbClr val="FFFFFF"/>
                </a:solidFill>
                <a:latin typeface="Calibri"/>
                <a:cs typeface="Calibri"/>
              </a:rPr>
              <a:t>President,</a:t>
            </a:r>
            <a:r>
              <a:rPr dirty="0" sz="4200" spc="3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200" spc="70">
                <a:solidFill>
                  <a:srgbClr val="FFFFFF"/>
                </a:solidFill>
                <a:latin typeface="Calibri"/>
                <a:cs typeface="Calibri"/>
              </a:rPr>
              <a:t>Global</a:t>
            </a:r>
            <a:r>
              <a:rPr dirty="0" sz="4200" spc="3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200" spc="-10">
                <a:solidFill>
                  <a:srgbClr val="FFFFFF"/>
                </a:solidFill>
                <a:latin typeface="Calibri"/>
                <a:cs typeface="Calibri"/>
              </a:rPr>
              <a:t>Markets</a:t>
            </a:r>
            <a:endParaRPr sz="4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7600"/>
              </a:lnSpc>
              <a:spcBef>
                <a:spcPts val="100"/>
              </a:spcBef>
            </a:pPr>
            <a:r>
              <a:rPr dirty="0" sz="4200" spc="-10">
                <a:solidFill>
                  <a:srgbClr val="FFFFFF"/>
                </a:solidFill>
              </a:rPr>
              <a:t>Fitness Partnerships </a:t>
            </a:r>
            <a:r>
              <a:rPr dirty="0" sz="4200" spc="-55">
                <a:solidFill>
                  <a:srgbClr val="FFFFFF"/>
                </a:solidFill>
              </a:rPr>
              <a:t>Portfolio</a:t>
            </a:r>
            <a:r>
              <a:rPr dirty="0" sz="4200" spc="-180">
                <a:solidFill>
                  <a:srgbClr val="FFFFFF"/>
                </a:solidFill>
              </a:rPr>
              <a:t> </a:t>
            </a:r>
            <a:r>
              <a:rPr dirty="0" sz="4200" spc="-10">
                <a:solidFill>
                  <a:srgbClr val="FFFFFF"/>
                </a:solidFill>
              </a:rPr>
              <a:t>Reset </a:t>
            </a:r>
            <a:r>
              <a:rPr dirty="0" sz="4200" spc="-75">
                <a:solidFill>
                  <a:srgbClr val="FFFFFF"/>
                </a:solidFill>
              </a:rPr>
              <a:t>Electrified</a:t>
            </a:r>
            <a:r>
              <a:rPr dirty="0" sz="4200" spc="-155">
                <a:solidFill>
                  <a:srgbClr val="FFFFFF"/>
                </a:solidFill>
              </a:rPr>
              <a:t> </a:t>
            </a:r>
            <a:r>
              <a:rPr dirty="0" sz="4200" spc="-60">
                <a:solidFill>
                  <a:srgbClr val="FFFFFF"/>
                </a:solidFill>
              </a:rPr>
              <a:t>Vehicles</a:t>
            </a:r>
            <a:endParaRPr sz="4200"/>
          </a:p>
        </p:txBody>
      </p:sp>
      <p:sp>
        <p:nvSpPr>
          <p:cNvPr id="3" name="object 3" descr=""/>
          <p:cNvSpPr txBox="1"/>
          <p:nvPr/>
        </p:nvSpPr>
        <p:spPr>
          <a:xfrm>
            <a:off x="796071" y="5076545"/>
            <a:ext cx="4565015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90">
                <a:solidFill>
                  <a:srgbClr val="FFFFFF"/>
                </a:solidFill>
                <a:latin typeface="Calibri"/>
                <a:cs typeface="Calibri"/>
              </a:rPr>
              <a:t>Autonomous</a:t>
            </a:r>
            <a:r>
              <a:rPr dirty="0" sz="4200" spc="-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200" spc="-45">
                <a:solidFill>
                  <a:srgbClr val="FFFFFF"/>
                </a:solidFill>
                <a:latin typeface="Calibri"/>
                <a:cs typeface="Calibri"/>
              </a:rPr>
              <a:t>Vehicles</a:t>
            </a:r>
            <a:endParaRPr sz="4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ct val="156900"/>
              </a:lnSpc>
              <a:spcBef>
                <a:spcPts val="175"/>
              </a:spcBef>
            </a:pPr>
            <a:r>
              <a:rPr dirty="0" sz="4400" spc="75">
                <a:solidFill>
                  <a:srgbClr val="FFFFFF"/>
                </a:solidFill>
              </a:rPr>
              <a:t>Fitness </a:t>
            </a:r>
            <a:r>
              <a:rPr dirty="0" sz="4200" spc="-10"/>
              <a:t>Partnerships </a:t>
            </a:r>
            <a:r>
              <a:rPr dirty="0" sz="4200" spc="-55"/>
              <a:t>Portfolio</a:t>
            </a:r>
            <a:r>
              <a:rPr dirty="0" sz="4200" spc="-180"/>
              <a:t> </a:t>
            </a:r>
            <a:r>
              <a:rPr dirty="0" sz="4200" spc="-10"/>
              <a:t>Reset </a:t>
            </a:r>
            <a:r>
              <a:rPr dirty="0" sz="4200" spc="-75"/>
              <a:t>Electrified</a:t>
            </a:r>
            <a:r>
              <a:rPr dirty="0" sz="4200" spc="-155"/>
              <a:t> </a:t>
            </a:r>
            <a:r>
              <a:rPr dirty="0" sz="4200" spc="-60"/>
              <a:t>Vehicles</a:t>
            </a:r>
            <a:endParaRPr sz="4200"/>
          </a:p>
        </p:txBody>
      </p:sp>
      <p:sp>
        <p:nvSpPr>
          <p:cNvPr id="3" name="object 3" descr=""/>
          <p:cNvSpPr txBox="1"/>
          <p:nvPr/>
        </p:nvSpPr>
        <p:spPr>
          <a:xfrm>
            <a:off x="796071" y="5093538"/>
            <a:ext cx="4565015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90">
                <a:solidFill>
                  <a:srgbClr val="0071AE"/>
                </a:solidFill>
                <a:latin typeface="Calibri"/>
                <a:cs typeface="Calibri"/>
              </a:rPr>
              <a:t>Autonomous</a:t>
            </a:r>
            <a:r>
              <a:rPr dirty="0" sz="4200" spc="-175">
                <a:solidFill>
                  <a:srgbClr val="0071AE"/>
                </a:solidFill>
                <a:latin typeface="Calibri"/>
                <a:cs typeface="Calibri"/>
              </a:rPr>
              <a:t> </a:t>
            </a:r>
            <a:r>
              <a:rPr dirty="0" sz="4200" spc="-45">
                <a:solidFill>
                  <a:srgbClr val="0071AE"/>
                </a:solidFill>
                <a:latin typeface="Calibri"/>
                <a:cs typeface="Calibri"/>
              </a:rPr>
              <a:t>Vehicles</a:t>
            </a:r>
            <a:endParaRPr sz="4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60"/>
              <a:t>What</a:t>
            </a:r>
            <a:r>
              <a:rPr dirty="0" spc="135"/>
              <a:t> </a:t>
            </a:r>
            <a:r>
              <a:rPr dirty="0"/>
              <a:t>do</a:t>
            </a:r>
            <a:r>
              <a:rPr dirty="0" spc="135"/>
              <a:t> </a:t>
            </a:r>
            <a:r>
              <a:rPr dirty="0"/>
              <a:t>we</a:t>
            </a:r>
            <a:r>
              <a:rPr dirty="0" spc="125"/>
              <a:t> </a:t>
            </a:r>
            <a:r>
              <a:rPr dirty="0" spc="50"/>
              <a:t>mean</a:t>
            </a:r>
            <a:r>
              <a:rPr dirty="0" spc="120"/>
              <a:t> </a:t>
            </a:r>
            <a:r>
              <a:rPr dirty="0"/>
              <a:t>by</a:t>
            </a:r>
            <a:r>
              <a:rPr dirty="0" spc="130"/>
              <a:t> </a:t>
            </a:r>
            <a:r>
              <a:rPr dirty="0" spc="110"/>
              <a:t>fitness?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5"/>
              <a:t>Customer</a:t>
            </a:r>
            <a:r>
              <a:rPr dirty="0" spc="-140"/>
              <a:t> </a:t>
            </a:r>
            <a:r>
              <a:rPr dirty="0" spc="-20"/>
              <a:t>centricity</a:t>
            </a:r>
          </a:p>
          <a:p>
            <a:pPr marL="12700" marR="702310">
              <a:lnSpc>
                <a:spcPct val="190700"/>
              </a:lnSpc>
            </a:pPr>
            <a:r>
              <a:rPr dirty="0" spc="-10"/>
              <a:t>Simplicity </a:t>
            </a:r>
            <a:r>
              <a:rPr dirty="0"/>
              <a:t>Speed</a:t>
            </a:r>
            <a:r>
              <a:rPr dirty="0" spc="-135"/>
              <a:t> </a:t>
            </a:r>
            <a:r>
              <a:rPr dirty="0" spc="-70"/>
              <a:t>&amp;</a:t>
            </a:r>
            <a:r>
              <a:rPr dirty="0" spc="-90"/>
              <a:t> </a:t>
            </a:r>
            <a:r>
              <a:rPr dirty="0" spc="-10"/>
              <a:t>agility</a:t>
            </a:r>
          </a:p>
          <a:p>
            <a:pPr marL="12700" marR="806450">
              <a:lnSpc>
                <a:spcPts val="7880"/>
              </a:lnSpc>
              <a:spcBef>
                <a:spcPts val="345"/>
              </a:spcBef>
            </a:pPr>
            <a:r>
              <a:rPr dirty="0" spc="-10"/>
              <a:t>Efficiency </a:t>
            </a:r>
            <a:r>
              <a:rPr dirty="0" spc="-20"/>
              <a:t>Accountability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1269491" y="1549908"/>
            <a:ext cx="672465" cy="672465"/>
            <a:chOff x="1269491" y="1549908"/>
            <a:chExt cx="672465" cy="672465"/>
          </a:xfrm>
        </p:grpSpPr>
        <p:sp>
          <p:nvSpPr>
            <p:cNvPr id="5" name="object 5" descr=""/>
            <p:cNvSpPr/>
            <p:nvPr/>
          </p:nvSpPr>
          <p:spPr>
            <a:xfrm>
              <a:off x="1282445" y="1562862"/>
              <a:ext cx="646430" cy="646430"/>
            </a:xfrm>
            <a:custGeom>
              <a:avLst/>
              <a:gdLst/>
              <a:ahLst/>
              <a:cxnLst/>
              <a:rect l="l" t="t" r="r" b="b"/>
              <a:pathLst>
                <a:path w="646430" h="646430">
                  <a:moveTo>
                    <a:pt x="0" y="323088"/>
                  </a:moveTo>
                  <a:lnTo>
                    <a:pt x="3503" y="275344"/>
                  </a:lnTo>
                  <a:lnTo>
                    <a:pt x="13679" y="229776"/>
                  </a:lnTo>
                  <a:lnTo>
                    <a:pt x="30028" y="186882"/>
                  </a:lnTo>
                  <a:lnTo>
                    <a:pt x="52051" y="147163"/>
                  </a:lnTo>
                  <a:lnTo>
                    <a:pt x="79248" y="111119"/>
                  </a:lnTo>
                  <a:lnTo>
                    <a:pt x="111119" y="79248"/>
                  </a:lnTo>
                  <a:lnTo>
                    <a:pt x="147163" y="52051"/>
                  </a:lnTo>
                  <a:lnTo>
                    <a:pt x="186882" y="30028"/>
                  </a:lnTo>
                  <a:lnTo>
                    <a:pt x="229776" y="13679"/>
                  </a:lnTo>
                  <a:lnTo>
                    <a:pt x="275344" y="3503"/>
                  </a:lnTo>
                  <a:lnTo>
                    <a:pt x="323088" y="0"/>
                  </a:lnTo>
                  <a:lnTo>
                    <a:pt x="370831" y="3503"/>
                  </a:lnTo>
                  <a:lnTo>
                    <a:pt x="416399" y="13679"/>
                  </a:lnTo>
                  <a:lnTo>
                    <a:pt x="459293" y="30028"/>
                  </a:lnTo>
                  <a:lnTo>
                    <a:pt x="499012" y="52051"/>
                  </a:lnTo>
                  <a:lnTo>
                    <a:pt x="535056" y="79248"/>
                  </a:lnTo>
                  <a:lnTo>
                    <a:pt x="566927" y="111119"/>
                  </a:lnTo>
                  <a:lnTo>
                    <a:pt x="594124" y="147163"/>
                  </a:lnTo>
                  <a:lnTo>
                    <a:pt x="616147" y="186882"/>
                  </a:lnTo>
                  <a:lnTo>
                    <a:pt x="632496" y="229776"/>
                  </a:lnTo>
                  <a:lnTo>
                    <a:pt x="642672" y="275344"/>
                  </a:lnTo>
                  <a:lnTo>
                    <a:pt x="646176" y="323088"/>
                  </a:lnTo>
                  <a:lnTo>
                    <a:pt x="642672" y="370831"/>
                  </a:lnTo>
                  <a:lnTo>
                    <a:pt x="632496" y="416399"/>
                  </a:lnTo>
                  <a:lnTo>
                    <a:pt x="616147" y="459293"/>
                  </a:lnTo>
                  <a:lnTo>
                    <a:pt x="594124" y="499012"/>
                  </a:lnTo>
                  <a:lnTo>
                    <a:pt x="566927" y="535056"/>
                  </a:lnTo>
                  <a:lnTo>
                    <a:pt x="535056" y="566927"/>
                  </a:lnTo>
                  <a:lnTo>
                    <a:pt x="499012" y="594124"/>
                  </a:lnTo>
                  <a:lnTo>
                    <a:pt x="459293" y="616147"/>
                  </a:lnTo>
                  <a:lnTo>
                    <a:pt x="416399" y="632496"/>
                  </a:lnTo>
                  <a:lnTo>
                    <a:pt x="370831" y="642672"/>
                  </a:lnTo>
                  <a:lnTo>
                    <a:pt x="323088" y="646176"/>
                  </a:lnTo>
                  <a:lnTo>
                    <a:pt x="275344" y="642672"/>
                  </a:lnTo>
                  <a:lnTo>
                    <a:pt x="229776" y="632496"/>
                  </a:lnTo>
                  <a:lnTo>
                    <a:pt x="186882" y="616147"/>
                  </a:lnTo>
                  <a:lnTo>
                    <a:pt x="147163" y="594124"/>
                  </a:lnTo>
                  <a:lnTo>
                    <a:pt x="111119" y="566927"/>
                  </a:lnTo>
                  <a:lnTo>
                    <a:pt x="79248" y="535056"/>
                  </a:lnTo>
                  <a:lnTo>
                    <a:pt x="52051" y="499012"/>
                  </a:lnTo>
                  <a:lnTo>
                    <a:pt x="30028" y="459293"/>
                  </a:lnTo>
                  <a:lnTo>
                    <a:pt x="13679" y="416399"/>
                  </a:lnTo>
                  <a:lnTo>
                    <a:pt x="3503" y="370831"/>
                  </a:lnTo>
                  <a:lnTo>
                    <a:pt x="0" y="323088"/>
                  </a:lnTo>
                  <a:close/>
                </a:path>
              </a:pathLst>
            </a:custGeom>
            <a:ln w="25908">
              <a:solidFill>
                <a:srgbClr val="0071A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71238" y="1647444"/>
              <a:ext cx="80772" cy="80772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4081" y="1688592"/>
              <a:ext cx="355099" cy="198120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1441707" y="1988820"/>
              <a:ext cx="340360" cy="78105"/>
            </a:xfrm>
            <a:custGeom>
              <a:avLst/>
              <a:gdLst/>
              <a:ahLst/>
              <a:cxnLst/>
              <a:rect l="l" t="t" r="r" b="b"/>
              <a:pathLst>
                <a:path w="340360" h="78105">
                  <a:moveTo>
                    <a:pt x="115036" y="0"/>
                  </a:moveTo>
                  <a:lnTo>
                    <a:pt x="70267" y="1895"/>
                  </a:lnTo>
                  <a:lnTo>
                    <a:pt x="27621" y="23764"/>
                  </a:lnTo>
                  <a:lnTo>
                    <a:pt x="6659" y="58269"/>
                  </a:lnTo>
                  <a:lnTo>
                    <a:pt x="0" y="74739"/>
                  </a:lnTo>
                  <a:lnTo>
                    <a:pt x="2057" y="77724"/>
                  </a:lnTo>
                  <a:lnTo>
                    <a:pt x="337781" y="77724"/>
                  </a:lnTo>
                  <a:lnTo>
                    <a:pt x="339851" y="74739"/>
                  </a:lnTo>
                  <a:lnTo>
                    <a:pt x="313960" y="26212"/>
                  </a:lnTo>
                  <a:lnTo>
                    <a:pt x="168998" y="26212"/>
                  </a:lnTo>
                  <a:lnTo>
                    <a:pt x="170654" y="26181"/>
                  </a:lnTo>
                  <a:lnTo>
                    <a:pt x="146428" y="22117"/>
                  </a:lnTo>
                  <a:lnTo>
                    <a:pt x="128989" y="13106"/>
                  </a:lnTo>
                  <a:lnTo>
                    <a:pt x="118524" y="4095"/>
                  </a:lnTo>
                  <a:lnTo>
                    <a:pt x="115036" y="0"/>
                  </a:lnTo>
                  <a:close/>
                </a:path>
                <a:path w="340360" h="78105">
                  <a:moveTo>
                    <a:pt x="224802" y="0"/>
                  </a:moveTo>
                  <a:lnTo>
                    <a:pt x="213472" y="15154"/>
                  </a:lnTo>
                  <a:lnTo>
                    <a:pt x="203882" y="22936"/>
                  </a:lnTo>
                  <a:lnTo>
                    <a:pt x="190802" y="25803"/>
                  </a:lnTo>
                  <a:lnTo>
                    <a:pt x="170654" y="26181"/>
                  </a:lnTo>
                  <a:lnTo>
                    <a:pt x="170840" y="26212"/>
                  </a:lnTo>
                  <a:lnTo>
                    <a:pt x="313960" y="26212"/>
                  </a:lnTo>
                  <a:lnTo>
                    <a:pt x="312225" y="23764"/>
                  </a:lnTo>
                  <a:lnTo>
                    <a:pt x="297827" y="12420"/>
                  </a:lnTo>
                  <a:lnTo>
                    <a:pt x="275664" y="5432"/>
                  </a:lnTo>
                  <a:lnTo>
                    <a:pt x="251756" y="1724"/>
                  </a:lnTo>
                  <a:lnTo>
                    <a:pt x="232628" y="258"/>
                  </a:lnTo>
                  <a:lnTo>
                    <a:pt x="22480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0951" y="1885188"/>
              <a:ext cx="181355" cy="108203"/>
            </a:xfrm>
            <a:prstGeom prst="rect">
              <a:avLst/>
            </a:prstGeom>
          </p:spPr>
        </p:pic>
      </p:grpSp>
      <p:grpSp>
        <p:nvGrpSpPr>
          <p:cNvPr id="10" name="object 10" descr=""/>
          <p:cNvGrpSpPr/>
          <p:nvPr/>
        </p:nvGrpSpPr>
        <p:grpSpPr>
          <a:xfrm>
            <a:off x="1269491" y="2481072"/>
            <a:ext cx="672465" cy="670560"/>
            <a:chOff x="1269491" y="2481072"/>
            <a:chExt cx="672465" cy="670560"/>
          </a:xfrm>
        </p:grpSpPr>
        <p:sp>
          <p:nvSpPr>
            <p:cNvPr id="11" name="object 11" descr=""/>
            <p:cNvSpPr/>
            <p:nvPr/>
          </p:nvSpPr>
          <p:spPr>
            <a:xfrm>
              <a:off x="1282445" y="2494026"/>
              <a:ext cx="646430" cy="645160"/>
            </a:xfrm>
            <a:custGeom>
              <a:avLst/>
              <a:gdLst/>
              <a:ahLst/>
              <a:cxnLst/>
              <a:rect l="l" t="t" r="r" b="b"/>
              <a:pathLst>
                <a:path w="646430" h="645160">
                  <a:moveTo>
                    <a:pt x="0" y="322325"/>
                  </a:moveTo>
                  <a:lnTo>
                    <a:pt x="3503" y="274694"/>
                  </a:lnTo>
                  <a:lnTo>
                    <a:pt x="13679" y="229233"/>
                  </a:lnTo>
                  <a:lnTo>
                    <a:pt x="30028" y="186441"/>
                  </a:lnTo>
                  <a:lnTo>
                    <a:pt x="52051" y="146816"/>
                  </a:lnTo>
                  <a:lnTo>
                    <a:pt x="79248" y="110856"/>
                  </a:lnTo>
                  <a:lnTo>
                    <a:pt x="111119" y="79061"/>
                  </a:lnTo>
                  <a:lnTo>
                    <a:pt x="147163" y="51928"/>
                  </a:lnTo>
                  <a:lnTo>
                    <a:pt x="186882" y="29957"/>
                  </a:lnTo>
                  <a:lnTo>
                    <a:pt x="229776" y="13646"/>
                  </a:lnTo>
                  <a:lnTo>
                    <a:pt x="275344" y="3494"/>
                  </a:lnTo>
                  <a:lnTo>
                    <a:pt x="323088" y="0"/>
                  </a:lnTo>
                  <a:lnTo>
                    <a:pt x="370831" y="3494"/>
                  </a:lnTo>
                  <a:lnTo>
                    <a:pt x="416399" y="13646"/>
                  </a:lnTo>
                  <a:lnTo>
                    <a:pt x="459293" y="29957"/>
                  </a:lnTo>
                  <a:lnTo>
                    <a:pt x="499012" y="51928"/>
                  </a:lnTo>
                  <a:lnTo>
                    <a:pt x="535056" y="79061"/>
                  </a:lnTo>
                  <a:lnTo>
                    <a:pt x="566927" y="110856"/>
                  </a:lnTo>
                  <a:lnTo>
                    <a:pt x="594124" y="146816"/>
                  </a:lnTo>
                  <a:lnTo>
                    <a:pt x="616147" y="186441"/>
                  </a:lnTo>
                  <a:lnTo>
                    <a:pt x="632496" y="229233"/>
                  </a:lnTo>
                  <a:lnTo>
                    <a:pt x="642672" y="274694"/>
                  </a:lnTo>
                  <a:lnTo>
                    <a:pt x="646176" y="322325"/>
                  </a:lnTo>
                  <a:lnTo>
                    <a:pt x="642672" y="369957"/>
                  </a:lnTo>
                  <a:lnTo>
                    <a:pt x="632496" y="415418"/>
                  </a:lnTo>
                  <a:lnTo>
                    <a:pt x="616147" y="458210"/>
                  </a:lnTo>
                  <a:lnTo>
                    <a:pt x="594124" y="497835"/>
                  </a:lnTo>
                  <a:lnTo>
                    <a:pt x="566927" y="533795"/>
                  </a:lnTo>
                  <a:lnTo>
                    <a:pt x="535056" y="565590"/>
                  </a:lnTo>
                  <a:lnTo>
                    <a:pt x="499012" y="592723"/>
                  </a:lnTo>
                  <a:lnTo>
                    <a:pt x="459293" y="614694"/>
                  </a:lnTo>
                  <a:lnTo>
                    <a:pt x="416399" y="631005"/>
                  </a:lnTo>
                  <a:lnTo>
                    <a:pt x="370831" y="641157"/>
                  </a:lnTo>
                  <a:lnTo>
                    <a:pt x="323088" y="644651"/>
                  </a:lnTo>
                  <a:lnTo>
                    <a:pt x="275344" y="641157"/>
                  </a:lnTo>
                  <a:lnTo>
                    <a:pt x="229776" y="631005"/>
                  </a:lnTo>
                  <a:lnTo>
                    <a:pt x="186882" y="614694"/>
                  </a:lnTo>
                  <a:lnTo>
                    <a:pt x="147163" y="592723"/>
                  </a:lnTo>
                  <a:lnTo>
                    <a:pt x="111119" y="565590"/>
                  </a:lnTo>
                  <a:lnTo>
                    <a:pt x="79248" y="533795"/>
                  </a:lnTo>
                  <a:lnTo>
                    <a:pt x="52051" y="497835"/>
                  </a:lnTo>
                  <a:lnTo>
                    <a:pt x="30028" y="458210"/>
                  </a:lnTo>
                  <a:lnTo>
                    <a:pt x="13679" y="415418"/>
                  </a:lnTo>
                  <a:lnTo>
                    <a:pt x="3503" y="369957"/>
                  </a:lnTo>
                  <a:lnTo>
                    <a:pt x="0" y="322325"/>
                  </a:lnTo>
                  <a:close/>
                </a:path>
              </a:pathLst>
            </a:custGeom>
            <a:ln w="25908">
              <a:solidFill>
                <a:srgbClr val="0071A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386838" y="2569464"/>
              <a:ext cx="452755" cy="515620"/>
            </a:xfrm>
            <a:custGeom>
              <a:avLst/>
              <a:gdLst/>
              <a:ahLst/>
              <a:cxnLst/>
              <a:rect l="l" t="t" r="r" b="b"/>
              <a:pathLst>
                <a:path w="452755" h="515619">
                  <a:moveTo>
                    <a:pt x="241261" y="450456"/>
                  </a:moveTo>
                  <a:lnTo>
                    <a:pt x="238861" y="452856"/>
                  </a:lnTo>
                  <a:lnTo>
                    <a:pt x="212432" y="478510"/>
                  </a:lnTo>
                  <a:lnTo>
                    <a:pt x="210032" y="480910"/>
                  </a:lnTo>
                  <a:lnTo>
                    <a:pt x="210032" y="484657"/>
                  </a:lnTo>
                  <a:lnTo>
                    <a:pt x="212432" y="487057"/>
                  </a:lnTo>
                  <a:lnTo>
                    <a:pt x="238061" y="513511"/>
                  </a:lnTo>
                  <a:lnTo>
                    <a:pt x="239128" y="514578"/>
                  </a:lnTo>
                  <a:lnTo>
                    <a:pt x="240728" y="515112"/>
                  </a:lnTo>
                  <a:lnTo>
                    <a:pt x="243662" y="515112"/>
                  </a:lnTo>
                  <a:lnTo>
                    <a:pt x="245262" y="514578"/>
                  </a:lnTo>
                  <a:lnTo>
                    <a:pt x="246329" y="513511"/>
                  </a:lnTo>
                  <a:lnTo>
                    <a:pt x="248729" y="511365"/>
                  </a:lnTo>
                  <a:lnTo>
                    <a:pt x="248729" y="507631"/>
                  </a:lnTo>
                  <a:lnTo>
                    <a:pt x="246595" y="505231"/>
                  </a:lnTo>
                  <a:lnTo>
                    <a:pt x="230847" y="489191"/>
                  </a:lnTo>
                  <a:lnTo>
                    <a:pt x="268935" y="485227"/>
                  </a:lnTo>
                  <a:lnTo>
                    <a:pt x="297233" y="477443"/>
                  </a:lnTo>
                  <a:lnTo>
                    <a:pt x="230581" y="477443"/>
                  </a:lnTo>
                  <a:lnTo>
                    <a:pt x="247129" y="461137"/>
                  </a:lnTo>
                  <a:lnTo>
                    <a:pt x="249262" y="459003"/>
                  </a:lnTo>
                  <a:lnTo>
                    <a:pt x="249529" y="455269"/>
                  </a:lnTo>
                  <a:lnTo>
                    <a:pt x="244995" y="450723"/>
                  </a:lnTo>
                  <a:lnTo>
                    <a:pt x="241261" y="450456"/>
                  </a:lnTo>
                  <a:close/>
                </a:path>
                <a:path w="452755" h="515619">
                  <a:moveTo>
                    <a:pt x="444360" y="300304"/>
                  </a:moveTo>
                  <a:lnTo>
                    <a:pt x="441147" y="302171"/>
                  </a:lnTo>
                  <a:lnTo>
                    <a:pt x="440347" y="305384"/>
                  </a:lnTo>
                  <a:lnTo>
                    <a:pt x="424272" y="352115"/>
                  </a:lnTo>
                  <a:lnTo>
                    <a:pt x="398657" y="393208"/>
                  </a:lnTo>
                  <a:lnTo>
                    <a:pt x="364991" y="427475"/>
                  </a:lnTo>
                  <a:lnTo>
                    <a:pt x="324763" y="453728"/>
                  </a:lnTo>
                  <a:lnTo>
                    <a:pt x="279463" y="470780"/>
                  </a:lnTo>
                  <a:lnTo>
                    <a:pt x="230581" y="477443"/>
                  </a:lnTo>
                  <a:lnTo>
                    <a:pt x="297233" y="477443"/>
                  </a:lnTo>
                  <a:lnTo>
                    <a:pt x="340404" y="459064"/>
                  </a:lnTo>
                  <a:lnTo>
                    <a:pt x="372033" y="437362"/>
                  </a:lnTo>
                  <a:lnTo>
                    <a:pt x="399962" y="410393"/>
                  </a:lnTo>
                  <a:lnTo>
                    <a:pt x="422936" y="379288"/>
                  </a:lnTo>
                  <a:lnTo>
                    <a:pt x="440408" y="344826"/>
                  </a:lnTo>
                  <a:lnTo>
                    <a:pt x="451827" y="307784"/>
                  </a:lnTo>
                  <a:lnTo>
                    <a:pt x="452628" y="304850"/>
                  </a:lnTo>
                  <a:lnTo>
                    <a:pt x="450761" y="301637"/>
                  </a:lnTo>
                  <a:lnTo>
                    <a:pt x="447560" y="300837"/>
                  </a:lnTo>
                  <a:lnTo>
                    <a:pt x="444360" y="300304"/>
                  </a:lnTo>
                  <a:close/>
                </a:path>
                <a:path w="452755" h="515619">
                  <a:moveTo>
                    <a:pt x="212166" y="0"/>
                  </a:moveTo>
                  <a:lnTo>
                    <a:pt x="208699" y="0"/>
                  </a:lnTo>
                  <a:lnTo>
                    <a:pt x="206298" y="2133"/>
                  </a:lnTo>
                  <a:lnTo>
                    <a:pt x="203898" y="4546"/>
                  </a:lnTo>
                  <a:lnTo>
                    <a:pt x="203898" y="8013"/>
                  </a:lnTo>
                  <a:lnTo>
                    <a:pt x="206032" y="10414"/>
                  </a:lnTo>
                  <a:lnTo>
                    <a:pt x="221780" y="26454"/>
                  </a:lnTo>
                  <a:lnTo>
                    <a:pt x="183692" y="30455"/>
                  </a:lnTo>
                  <a:lnTo>
                    <a:pt x="146881" y="40643"/>
                  </a:lnTo>
                  <a:lnTo>
                    <a:pt x="112223" y="56693"/>
                  </a:lnTo>
                  <a:lnTo>
                    <a:pt x="80594" y="78282"/>
                  </a:lnTo>
                  <a:lnTo>
                    <a:pt x="52665" y="105257"/>
                  </a:lnTo>
                  <a:lnTo>
                    <a:pt x="29691" y="136361"/>
                  </a:lnTo>
                  <a:lnTo>
                    <a:pt x="12219" y="170821"/>
                  </a:lnTo>
                  <a:lnTo>
                    <a:pt x="800" y="207860"/>
                  </a:lnTo>
                  <a:lnTo>
                    <a:pt x="0" y="210794"/>
                  </a:lnTo>
                  <a:lnTo>
                    <a:pt x="1866" y="214007"/>
                  </a:lnTo>
                  <a:lnTo>
                    <a:pt x="5067" y="214807"/>
                  </a:lnTo>
                  <a:lnTo>
                    <a:pt x="9080" y="214807"/>
                  </a:lnTo>
                  <a:lnTo>
                    <a:pt x="11480" y="212940"/>
                  </a:lnTo>
                  <a:lnTo>
                    <a:pt x="12280" y="210261"/>
                  </a:lnTo>
                  <a:lnTo>
                    <a:pt x="28356" y="163529"/>
                  </a:lnTo>
                  <a:lnTo>
                    <a:pt x="53973" y="122436"/>
                  </a:lnTo>
                  <a:lnTo>
                    <a:pt x="87641" y="88169"/>
                  </a:lnTo>
                  <a:lnTo>
                    <a:pt x="127869" y="61916"/>
                  </a:lnTo>
                  <a:lnTo>
                    <a:pt x="173168" y="44864"/>
                  </a:lnTo>
                  <a:lnTo>
                    <a:pt x="222046" y="38201"/>
                  </a:lnTo>
                  <a:lnTo>
                    <a:pt x="239096" y="38201"/>
                  </a:lnTo>
                  <a:lnTo>
                    <a:pt x="240195" y="37134"/>
                  </a:lnTo>
                  <a:lnTo>
                    <a:pt x="242595" y="34734"/>
                  </a:lnTo>
                  <a:lnTo>
                    <a:pt x="242595" y="30988"/>
                  </a:lnTo>
                  <a:lnTo>
                    <a:pt x="240195" y="28587"/>
                  </a:lnTo>
                  <a:lnTo>
                    <a:pt x="214566" y="2133"/>
                  </a:lnTo>
                  <a:lnTo>
                    <a:pt x="212166" y="0"/>
                  </a:lnTo>
                  <a:close/>
                </a:path>
                <a:path w="452755" h="515619">
                  <a:moveTo>
                    <a:pt x="239096" y="38201"/>
                  </a:moveTo>
                  <a:lnTo>
                    <a:pt x="222046" y="38201"/>
                  </a:lnTo>
                  <a:lnTo>
                    <a:pt x="205498" y="54508"/>
                  </a:lnTo>
                  <a:lnTo>
                    <a:pt x="203365" y="56642"/>
                  </a:lnTo>
                  <a:lnTo>
                    <a:pt x="203098" y="60375"/>
                  </a:lnTo>
                  <a:lnTo>
                    <a:pt x="206565" y="63855"/>
                  </a:lnTo>
                  <a:lnTo>
                    <a:pt x="208165" y="64389"/>
                  </a:lnTo>
                  <a:lnTo>
                    <a:pt x="211099" y="64389"/>
                  </a:lnTo>
                  <a:lnTo>
                    <a:pt x="212699" y="63855"/>
                  </a:lnTo>
                  <a:lnTo>
                    <a:pt x="213766" y="62788"/>
                  </a:lnTo>
                  <a:lnTo>
                    <a:pt x="239096" y="38201"/>
                  </a:lnTo>
                  <a:close/>
                </a:path>
              </a:pathLst>
            </a:custGeom>
            <a:solidFill>
              <a:srgbClr val="0071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356358" y="2599947"/>
              <a:ext cx="515620" cy="452755"/>
            </a:xfrm>
            <a:custGeom>
              <a:avLst/>
              <a:gdLst/>
              <a:ahLst/>
              <a:cxnLst/>
              <a:rect l="l" t="t" r="r" b="b"/>
              <a:pathLst>
                <a:path w="515619" h="452755">
                  <a:moveTo>
                    <a:pt x="38199" y="231114"/>
                  </a:moveTo>
                  <a:lnTo>
                    <a:pt x="26428" y="231114"/>
                  </a:lnTo>
                  <a:lnTo>
                    <a:pt x="30427" y="269247"/>
                  </a:lnTo>
                  <a:lnTo>
                    <a:pt x="40606" y="306100"/>
                  </a:lnTo>
                  <a:lnTo>
                    <a:pt x="56641" y="340797"/>
                  </a:lnTo>
                  <a:lnTo>
                    <a:pt x="78206" y="372465"/>
                  </a:lnTo>
                  <a:lnTo>
                    <a:pt x="105150" y="400429"/>
                  </a:lnTo>
                  <a:lnTo>
                    <a:pt x="136220" y="423433"/>
                  </a:lnTo>
                  <a:lnTo>
                    <a:pt x="170643" y="440927"/>
                  </a:lnTo>
                  <a:lnTo>
                    <a:pt x="207644" y="452361"/>
                  </a:lnTo>
                  <a:lnTo>
                    <a:pt x="207911" y="452628"/>
                  </a:lnTo>
                  <a:lnTo>
                    <a:pt x="211378" y="452628"/>
                  </a:lnTo>
                  <a:lnTo>
                    <a:pt x="214058" y="450748"/>
                  </a:lnTo>
                  <a:lnTo>
                    <a:pt x="214591" y="448081"/>
                  </a:lnTo>
                  <a:lnTo>
                    <a:pt x="215125" y="444881"/>
                  </a:lnTo>
                  <a:lnTo>
                    <a:pt x="213258" y="441667"/>
                  </a:lnTo>
                  <a:lnTo>
                    <a:pt x="210045" y="441134"/>
                  </a:lnTo>
                  <a:lnTo>
                    <a:pt x="163361" y="424928"/>
                  </a:lnTo>
                  <a:lnTo>
                    <a:pt x="122308" y="399205"/>
                  </a:lnTo>
                  <a:lnTo>
                    <a:pt x="88076" y="365452"/>
                  </a:lnTo>
                  <a:lnTo>
                    <a:pt x="61849" y="325151"/>
                  </a:lnTo>
                  <a:lnTo>
                    <a:pt x="44816" y="279788"/>
                  </a:lnTo>
                  <a:lnTo>
                    <a:pt x="38199" y="231114"/>
                  </a:lnTo>
                  <a:close/>
                </a:path>
                <a:path w="515619" h="452755">
                  <a:moveTo>
                    <a:pt x="257555" y="90843"/>
                  </a:moveTo>
                  <a:lnTo>
                    <a:pt x="214657" y="97751"/>
                  </a:lnTo>
                  <a:lnTo>
                    <a:pt x="177432" y="116999"/>
                  </a:lnTo>
                  <a:lnTo>
                    <a:pt x="148098" y="146365"/>
                  </a:lnTo>
                  <a:lnTo>
                    <a:pt x="128872" y="183632"/>
                  </a:lnTo>
                  <a:lnTo>
                    <a:pt x="121970" y="226580"/>
                  </a:lnTo>
                  <a:lnTo>
                    <a:pt x="128872" y="269529"/>
                  </a:lnTo>
                  <a:lnTo>
                    <a:pt x="148098" y="306795"/>
                  </a:lnTo>
                  <a:lnTo>
                    <a:pt x="177432" y="336162"/>
                  </a:lnTo>
                  <a:lnTo>
                    <a:pt x="214657" y="355409"/>
                  </a:lnTo>
                  <a:lnTo>
                    <a:pt x="257555" y="362318"/>
                  </a:lnTo>
                  <a:lnTo>
                    <a:pt x="300459" y="355409"/>
                  </a:lnTo>
                  <a:lnTo>
                    <a:pt x="337684" y="336162"/>
                  </a:lnTo>
                  <a:lnTo>
                    <a:pt x="367016" y="306795"/>
                  </a:lnTo>
                  <a:lnTo>
                    <a:pt x="381797" y="278142"/>
                  </a:lnTo>
                  <a:lnTo>
                    <a:pt x="244474" y="278142"/>
                  </a:lnTo>
                  <a:lnTo>
                    <a:pt x="243141" y="277609"/>
                  </a:lnTo>
                  <a:lnTo>
                    <a:pt x="242074" y="276542"/>
                  </a:lnTo>
                  <a:lnTo>
                    <a:pt x="188163" y="227380"/>
                  </a:lnTo>
                  <a:lnTo>
                    <a:pt x="185762" y="225247"/>
                  </a:lnTo>
                  <a:lnTo>
                    <a:pt x="185762" y="221500"/>
                  </a:lnTo>
                  <a:lnTo>
                    <a:pt x="190030" y="216687"/>
                  </a:lnTo>
                  <a:lnTo>
                    <a:pt x="193763" y="216420"/>
                  </a:lnTo>
                  <a:lnTo>
                    <a:pt x="291960" y="216420"/>
                  </a:lnTo>
                  <a:lnTo>
                    <a:pt x="336029" y="171005"/>
                  </a:lnTo>
                  <a:lnTo>
                    <a:pt x="338162" y="168592"/>
                  </a:lnTo>
                  <a:lnTo>
                    <a:pt x="378482" y="168592"/>
                  </a:lnTo>
                  <a:lnTo>
                    <a:pt x="367016" y="146365"/>
                  </a:lnTo>
                  <a:lnTo>
                    <a:pt x="337684" y="116999"/>
                  </a:lnTo>
                  <a:lnTo>
                    <a:pt x="300459" y="97751"/>
                  </a:lnTo>
                  <a:lnTo>
                    <a:pt x="257555" y="90843"/>
                  </a:lnTo>
                  <a:close/>
                </a:path>
                <a:path w="515619" h="452755">
                  <a:moveTo>
                    <a:pt x="378482" y="168592"/>
                  </a:moveTo>
                  <a:lnTo>
                    <a:pt x="341896" y="168592"/>
                  </a:lnTo>
                  <a:lnTo>
                    <a:pt x="344296" y="170738"/>
                  </a:lnTo>
                  <a:lnTo>
                    <a:pt x="346697" y="173139"/>
                  </a:lnTo>
                  <a:lnTo>
                    <a:pt x="346697" y="176872"/>
                  </a:lnTo>
                  <a:lnTo>
                    <a:pt x="344296" y="179285"/>
                  </a:lnTo>
                  <a:lnTo>
                    <a:pt x="250088" y="276275"/>
                  </a:lnTo>
                  <a:lnTo>
                    <a:pt x="249021" y="277609"/>
                  </a:lnTo>
                  <a:lnTo>
                    <a:pt x="247421" y="278142"/>
                  </a:lnTo>
                  <a:lnTo>
                    <a:pt x="381797" y="278142"/>
                  </a:lnTo>
                  <a:lnTo>
                    <a:pt x="386240" y="269529"/>
                  </a:lnTo>
                  <a:lnTo>
                    <a:pt x="393141" y="226580"/>
                  </a:lnTo>
                  <a:lnTo>
                    <a:pt x="386240" y="183632"/>
                  </a:lnTo>
                  <a:lnTo>
                    <a:pt x="378482" y="168592"/>
                  </a:lnTo>
                  <a:close/>
                </a:path>
                <a:path w="515619" h="452755">
                  <a:moveTo>
                    <a:pt x="291960" y="216420"/>
                  </a:moveTo>
                  <a:lnTo>
                    <a:pt x="193763" y="216420"/>
                  </a:lnTo>
                  <a:lnTo>
                    <a:pt x="196176" y="218833"/>
                  </a:lnTo>
                  <a:lnTo>
                    <a:pt x="245808" y="263982"/>
                  </a:lnTo>
                  <a:lnTo>
                    <a:pt x="291960" y="216420"/>
                  </a:lnTo>
                  <a:close/>
                </a:path>
                <a:path w="515619" h="452755">
                  <a:moveTo>
                    <a:pt x="34696" y="210273"/>
                  </a:moveTo>
                  <a:lnTo>
                    <a:pt x="30962" y="210273"/>
                  </a:lnTo>
                  <a:lnTo>
                    <a:pt x="28562" y="212686"/>
                  </a:lnTo>
                  <a:lnTo>
                    <a:pt x="2133" y="238328"/>
                  </a:lnTo>
                  <a:lnTo>
                    <a:pt x="0" y="240741"/>
                  </a:lnTo>
                  <a:lnTo>
                    <a:pt x="0" y="244475"/>
                  </a:lnTo>
                  <a:lnTo>
                    <a:pt x="2133" y="246621"/>
                  </a:lnTo>
                  <a:lnTo>
                    <a:pt x="4267" y="249021"/>
                  </a:lnTo>
                  <a:lnTo>
                    <a:pt x="8013" y="249021"/>
                  </a:lnTo>
                  <a:lnTo>
                    <a:pt x="10413" y="246888"/>
                  </a:lnTo>
                  <a:lnTo>
                    <a:pt x="26428" y="231114"/>
                  </a:lnTo>
                  <a:lnTo>
                    <a:pt x="38199" y="231114"/>
                  </a:lnTo>
                  <a:lnTo>
                    <a:pt x="38163" y="230847"/>
                  </a:lnTo>
                  <a:lnTo>
                    <a:pt x="54690" y="230847"/>
                  </a:lnTo>
                  <a:lnTo>
                    <a:pt x="37096" y="212686"/>
                  </a:lnTo>
                  <a:lnTo>
                    <a:pt x="34696" y="210273"/>
                  </a:lnTo>
                  <a:close/>
                </a:path>
                <a:path w="515619" h="452755">
                  <a:moveTo>
                    <a:pt x="54690" y="230847"/>
                  </a:moveTo>
                  <a:lnTo>
                    <a:pt x="38163" y="230847"/>
                  </a:lnTo>
                  <a:lnTo>
                    <a:pt x="55511" y="248488"/>
                  </a:lnTo>
                  <a:lnTo>
                    <a:pt x="57111" y="249021"/>
                  </a:lnTo>
                  <a:lnTo>
                    <a:pt x="60058" y="249021"/>
                  </a:lnTo>
                  <a:lnTo>
                    <a:pt x="61391" y="248488"/>
                  </a:lnTo>
                  <a:lnTo>
                    <a:pt x="62725" y="247421"/>
                  </a:lnTo>
                  <a:lnTo>
                    <a:pt x="64858" y="245275"/>
                  </a:lnTo>
                  <a:lnTo>
                    <a:pt x="65125" y="241541"/>
                  </a:lnTo>
                  <a:lnTo>
                    <a:pt x="62725" y="239141"/>
                  </a:lnTo>
                  <a:lnTo>
                    <a:pt x="54690" y="230847"/>
                  </a:lnTo>
                  <a:close/>
                </a:path>
                <a:path w="515619" h="452755">
                  <a:moveTo>
                    <a:pt x="454799" y="203327"/>
                  </a:moveTo>
                  <a:lnTo>
                    <a:pt x="450253" y="207873"/>
                  </a:lnTo>
                  <a:lnTo>
                    <a:pt x="449986" y="211620"/>
                  </a:lnTo>
                  <a:lnTo>
                    <a:pt x="452386" y="214020"/>
                  </a:lnTo>
                  <a:lnTo>
                    <a:pt x="478015" y="240474"/>
                  </a:lnTo>
                  <a:lnTo>
                    <a:pt x="479348" y="241541"/>
                  </a:lnTo>
                  <a:lnTo>
                    <a:pt x="480682" y="242341"/>
                  </a:lnTo>
                  <a:lnTo>
                    <a:pt x="483882" y="242341"/>
                  </a:lnTo>
                  <a:lnTo>
                    <a:pt x="485216" y="241808"/>
                  </a:lnTo>
                  <a:lnTo>
                    <a:pt x="486549" y="240474"/>
                  </a:lnTo>
                  <a:lnTo>
                    <a:pt x="505272" y="222300"/>
                  </a:lnTo>
                  <a:lnTo>
                    <a:pt x="476948" y="222300"/>
                  </a:lnTo>
                  <a:lnTo>
                    <a:pt x="460667" y="205740"/>
                  </a:lnTo>
                  <a:lnTo>
                    <a:pt x="458533" y="203593"/>
                  </a:lnTo>
                  <a:lnTo>
                    <a:pt x="454799" y="203327"/>
                  </a:lnTo>
                  <a:close/>
                </a:path>
                <a:path w="515619" h="452755">
                  <a:moveTo>
                    <a:pt x="304533" y="0"/>
                  </a:moveTo>
                  <a:lnTo>
                    <a:pt x="301332" y="2133"/>
                  </a:lnTo>
                  <a:lnTo>
                    <a:pt x="300532" y="5067"/>
                  </a:lnTo>
                  <a:lnTo>
                    <a:pt x="299999" y="8280"/>
                  </a:lnTo>
                  <a:lnTo>
                    <a:pt x="301866" y="11480"/>
                  </a:lnTo>
                  <a:lnTo>
                    <a:pt x="305066" y="12280"/>
                  </a:lnTo>
                  <a:lnTo>
                    <a:pt x="351755" y="28379"/>
                  </a:lnTo>
                  <a:lnTo>
                    <a:pt x="392808" y="54027"/>
                  </a:lnTo>
                  <a:lnTo>
                    <a:pt x="427040" y="87734"/>
                  </a:lnTo>
                  <a:lnTo>
                    <a:pt x="453265" y="128009"/>
                  </a:lnTo>
                  <a:lnTo>
                    <a:pt x="470296" y="173362"/>
                  </a:lnTo>
                  <a:lnTo>
                    <a:pt x="476948" y="222300"/>
                  </a:lnTo>
                  <a:lnTo>
                    <a:pt x="505272" y="222300"/>
                  </a:lnTo>
                  <a:lnTo>
                    <a:pt x="505546" y="222034"/>
                  </a:lnTo>
                  <a:lnTo>
                    <a:pt x="488695" y="222034"/>
                  </a:lnTo>
                  <a:lnTo>
                    <a:pt x="484733" y="183906"/>
                  </a:lnTo>
                  <a:lnTo>
                    <a:pt x="474613" y="147053"/>
                  </a:lnTo>
                  <a:lnTo>
                    <a:pt x="458590" y="112352"/>
                  </a:lnTo>
                  <a:lnTo>
                    <a:pt x="436918" y="80683"/>
                  </a:lnTo>
                  <a:lnTo>
                    <a:pt x="409972" y="52724"/>
                  </a:lnTo>
                  <a:lnTo>
                    <a:pt x="378898" y="29721"/>
                  </a:lnTo>
                  <a:lnTo>
                    <a:pt x="344470" y="12228"/>
                  </a:lnTo>
                  <a:lnTo>
                    <a:pt x="307466" y="800"/>
                  </a:lnTo>
                  <a:lnTo>
                    <a:pt x="304533" y="0"/>
                  </a:lnTo>
                  <a:close/>
                </a:path>
                <a:path w="515619" h="452755">
                  <a:moveTo>
                    <a:pt x="510844" y="204127"/>
                  </a:moveTo>
                  <a:lnTo>
                    <a:pt x="507110" y="204127"/>
                  </a:lnTo>
                  <a:lnTo>
                    <a:pt x="504710" y="206273"/>
                  </a:lnTo>
                  <a:lnTo>
                    <a:pt x="488695" y="222034"/>
                  </a:lnTo>
                  <a:lnTo>
                    <a:pt x="505546" y="222034"/>
                  </a:lnTo>
                  <a:lnTo>
                    <a:pt x="512978" y="214820"/>
                  </a:lnTo>
                  <a:lnTo>
                    <a:pt x="515111" y="212420"/>
                  </a:lnTo>
                  <a:lnTo>
                    <a:pt x="515111" y="208673"/>
                  </a:lnTo>
                  <a:lnTo>
                    <a:pt x="512978" y="206540"/>
                  </a:lnTo>
                  <a:lnTo>
                    <a:pt x="510844" y="204127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 descr=""/>
          <p:cNvGrpSpPr/>
          <p:nvPr/>
        </p:nvGrpSpPr>
        <p:grpSpPr>
          <a:xfrm>
            <a:off x="1269491" y="3410711"/>
            <a:ext cx="672465" cy="670560"/>
            <a:chOff x="1269491" y="3410711"/>
            <a:chExt cx="672465" cy="670560"/>
          </a:xfrm>
        </p:grpSpPr>
        <p:sp>
          <p:nvSpPr>
            <p:cNvPr id="15" name="object 15" descr=""/>
            <p:cNvSpPr/>
            <p:nvPr/>
          </p:nvSpPr>
          <p:spPr>
            <a:xfrm>
              <a:off x="1282445" y="3423665"/>
              <a:ext cx="646430" cy="645160"/>
            </a:xfrm>
            <a:custGeom>
              <a:avLst/>
              <a:gdLst/>
              <a:ahLst/>
              <a:cxnLst/>
              <a:rect l="l" t="t" r="r" b="b"/>
              <a:pathLst>
                <a:path w="646430" h="645160">
                  <a:moveTo>
                    <a:pt x="0" y="322326"/>
                  </a:moveTo>
                  <a:lnTo>
                    <a:pt x="3503" y="274694"/>
                  </a:lnTo>
                  <a:lnTo>
                    <a:pt x="13679" y="229233"/>
                  </a:lnTo>
                  <a:lnTo>
                    <a:pt x="30028" y="186441"/>
                  </a:lnTo>
                  <a:lnTo>
                    <a:pt x="52051" y="146816"/>
                  </a:lnTo>
                  <a:lnTo>
                    <a:pt x="79248" y="110856"/>
                  </a:lnTo>
                  <a:lnTo>
                    <a:pt x="111119" y="79061"/>
                  </a:lnTo>
                  <a:lnTo>
                    <a:pt x="147163" y="51928"/>
                  </a:lnTo>
                  <a:lnTo>
                    <a:pt x="186882" y="29957"/>
                  </a:lnTo>
                  <a:lnTo>
                    <a:pt x="229776" y="13646"/>
                  </a:lnTo>
                  <a:lnTo>
                    <a:pt x="275344" y="3494"/>
                  </a:lnTo>
                  <a:lnTo>
                    <a:pt x="323088" y="0"/>
                  </a:lnTo>
                  <a:lnTo>
                    <a:pt x="370831" y="3494"/>
                  </a:lnTo>
                  <a:lnTo>
                    <a:pt x="416399" y="13646"/>
                  </a:lnTo>
                  <a:lnTo>
                    <a:pt x="459293" y="29957"/>
                  </a:lnTo>
                  <a:lnTo>
                    <a:pt x="499012" y="51928"/>
                  </a:lnTo>
                  <a:lnTo>
                    <a:pt x="535056" y="79061"/>
                  </a:lnTo>
                  <a:lnTo>
                    <a:pt x="566927" y="110856"/>
                  </a:lnTo>
                  <a:lnTo>
                    <a:pt x="594124" y="146816"/>
                  </a:lnTo>
                  <a:lnTo>
                    <a:pt x="616147" y="186441"/>
                  </a:lnTo>
                  <a:lnTo>
                    <a:pt x="632496" y="229233"/>
                  </a:lnTo>
                  <a:lnTo>
                    <a:pt x="642672" y="274694"/>
                  </a:lnTo>
                  <a:lnTo>
                    <a:pt x="646176" y="322326"/>
                  </a:lnTo>
                  <a:lnTo>
                    <a:pt x="642672" y="369957"/>
                  </a:lnTo>
                  <a:lnTo>
                    <a:pt x="632496" y="415418"/>
                  </a:lnTo>
                  <a:lnTo>
                    <a:pt x="616147" y="458210"/>
                  </a:lnTo>
                  <a:lnTo>
                    <a:pt x="594124" y="497835"/>
                  </a:lnTo>
                  <a:lnTo>
                    <a:pt x="566927" y="533795"/>
                  </a:lnTo>
                  <a:lnTo>
                    <a:pt x="535056" y="565590"/>
                  </a:lnTo>
                  <a:lnTo>
                    <a:pt x="499012" y="592723"/>
                  </a:lnTo>
                  <a:lnTo>
                    <a:pt x="459293" y="614694"/>
                  </a:lnTo>
                  <a:lnTo>
                    <a:pt x="416399" y="631005"/>
                  </a:lnTo>
                  <a:lnTo>
                    <a:pt x="370831" y="641157"/>
                  </a:lnTo>
                  <a:lnTo>
                    <a:pt x="323088" y="644652"/>
                  </a:lnTo>
                  <a:lnTo>
                    <a:pt x="275344" y="641157"/>
                  </a:lnTo>
                  <a:lnTo>
                    <a:pt x="229776" y="631005"/>
                  </a:lnTo>
                  <a:lnTo>
                    <a:pt x="186882" y="614694"/>
                  </a:lnTo>
                  <a:lnTo>
                    <a:pt x="147163" y="592723"/>
                  </a:lnTo>
                  <a:lnTo>
                    <a:pt x="111119" y="565590"/>
                  </a:lnTo>
                  <a:lnTo>
                    <a:pt x="79248" y="533795"/>
                  </a:lnTo>
                  <a:lnTo>
                    <a:pt x="52051" y="497835"/>
                  </a:lnTo>
                  <a:lnTo>
                    <a:pt x="30028" y="458210"/>
                  </a:lnTo>
                  <a:lnTo>
                    <a:pt x="13679" y="415418"/>
                  </a:lnTo>
                  <a:lnTo>
                    <a:pt x="3503" y="369957"/>
                  </a:lnTo>
                  <a:lnTo>
                    <a:pt x="0" y="322326"/>
                  </a:lnTo>
                  <a:close/>
                </a:path>
              </a:pathLst>
            </a:custGeom>
            <a:ln w="25908">
              <a:solidFill>
                <a:srgbClr val="0071A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356361" y="3653021"/>
              <a:ext cx="502920" cy="242570"/>
            </a:xfrm>
            <a:custGeom>
              <a:avLst/>
              <a:gdLst/>
              <a:ahLst/>
              <a:cxnLst/>
              <a:rect l="l" t="t" r="r" b="b"/>
              <a:pathLst>
                <a:path w="502919" h="242570">
                  <a:moveTo>
                    <a:pt x="54406" y="106718"/>
                  </a:moveTo>
                  <a:lnTo>
                    <a:pt x="2539" y="106718"/>
                  </a:lnTo>
                  <a:lnTo>
                    <a:pt x="0" y="108991"/>
                  </a:lnTo>
                  <a:lnTo>
                    <a:pt x="0" y="115328"/>
                  </a:lnTo>
                  <a:lnTo>
                    <a:pt x="2539" y="117868"/>
                  </a:lnTo>
                  <a:lnTo>
                    <a:pt x="54406" y="117868"/>
                  </a:lnTo>
                  <a:lnTo>
                    <a:pt x="56946" y="115328"/>
                  </a:lnTo>
                  <a:lnTo>
                    <a:pt x="56946" y="108991"/>
                  </a:lnTo>
                  <a:lnTo>
                    <a:pt x="54406" y="106718"/>
                  </a:lnTo>
                  <a:close/>
                </a:path>
                <a:path w="502919" h="242570">
                  <a:moveTo>
                    <a:pt x="92544" y="0"/>
                  </a:moveTo>
                  <a:lnTo>
                    <a:pt x="69405" y="30924"/>
                  </a:lnTo>
                  <a:lnTo>
                    <a:pt x="70688" y="39293"/>
                  </a:lnTo>
                  <a:lnTo>
                    <a:pt x="71704" y="47663"/>
                  </a:lnTo>
                  <a:lnTo>
                    <a:pt x="76022" y="55003"/>
                  </a:lnTo>
                  <a:lnTo>
                    <a:pt x="319908" y="233227"/>
                  </a:lnTo>
                  <a:lnTo>
                    <a:pt x="327228" y="236994"/>
                  </a:lnTo>
                  <a:lnTo>
                    <a:pt x="335114" y="239280"/>
                  </a:lnTo>
                  <a:lnTo>
                    <a:pt x="341718" y="241312"/>
                  </a:lnTo>
                  <a:lnTo>
                    <a:pt x="348843" y="242316"/>
                  </a:lnTo>
                  <a:lnTo>
                    <a:pt x="471893" y="242316"/>
                  </a:lnTo>
                  <a:lnTo>
                    <a:pt x="483931" y="239873"/>
                  </a:lnTo>
                  <a:lnTo>
                    <a:pt x="493798" y="233227"/>
                  </a:lnTo>
                  <a:lnTo>
                    <a:pt x="495197" y="231165"/>
                  </a:lnTo>
                  <a:lnTo>
                    <a:pt x="349859" y="231165"/>
                  </a:lnTo>
                  <a:lnTo>
                    <a:pt x="344004" y="230403"/>
                  </a:lnTo>
                  <a:lnTo>
                    <a:pt x="338416" y="228638"/>
                  </a:lnTo>
                  <a:lnTo>
                    <a:pt x="331546" y="226606"/>
                  </a:lnTo>
                  <a:lnTo>
                    <a:pt x="325450" y="223570"/>
                  </a:lnTo>
                  <a:lnTo>
                    <a:pt x="319849" y="219252"/>
                  </a:lnTo>
                  <a:lnTo>
                    <a:pt x="89496" y="50952"/>
                  </a:lnTo>
                  <a:lnTo>
                    <a:pt x="85178" y="47917"/>
                  </a:lnTo>
                  <a:lnTo>
                    <a:pt x="82372" y="43091"/>
                  </a:lnTo>
                  <a:lnTo>
                    <a:pt x="80848" y="32448"/>
                  </a:lnTo>
                  <a:lnTo>
                    <a:pt x="82372" y="27127"/>
                  </a:lnTo>
                  <a:lnTo>
                    <a:pt x="85686" y="23075"/>
                  </a:lnTo>
                  <a:lnTo>
                    <a:pt x="92798" y="13944"/>
                  </a:lnTo>
                  <a:lnTo>
                    <a:pt x="111657" y="13944"/>
                  </a:lnTo>
                  <a:lnTo>
                    <a:pt x="95084" y="1778"/>
                  </a:lnTo>
                  <a:lnTo>
                    <a:pt x="92544" y="0"/>
                  </a:lnTo>
                  <a:close/>
                </a:path>
                <a:path w="502919" h="242570">
                  <a:moveTo>
                    <a:pt x="212559" y="223316"/>
                  </a:moveTo>
                  <a:lnTo>
                    <a:pt x="2539" y="223316"/>
                  </a:lnTo>
                  <a:lnTo>
                    <a:pt x="0" y="225844"/>
                  </a:lnTo>
                  <a:lnTo>
                    <a:pt x="0" y="231927"/>
                  </a:lnTo>
                  <a:lnTo>
                    <a:pt x="2539" y="234467"/>
                  </a:lnTo>
                  <a:lnTo>
                    <a:pt x="212559" y="234467"/>
                  </a:lnTo>
                  <a:lnTo>
                    <a:pt x="214845" y="231927"/>
                  </a:lnTo>
                  <a:lnTo>
                    <a:pt x="214845" y="225844"/>
                  </a:lnTo>
                  <a:lnTo>
                    <a:pt x="212559" y="223316"/>
                  </a:lnTo>
                  <a:close/>
                </a:path>
                <a:path w="502919" h="242570">
                  <a:moveTo>
                    <a:pt x="111657" y="13944"/>
                  </a:moveTo>
                  <a:lnTo>
                    <a:pt x="92798" y="13944"/>
                  </a:lnTo>
                  <a:lnTo>
                    <a:pt x="347573" y="201002"/>
                  </a:lnTo>
                  <a:lnTo>
                    <a:pt x="348589" y="201764"/>
                  </a:lnTo>
                  <a:lnTo>
                    <a:pt x="349605" y="202018"/>
                  </a:lnTo>
                  <a:lnTo>
                    <a:pt x="491731" y="202018"/>
                  </a:lnTo>
                  <a:lnTo>
                    <a:pt x="491731" y="211404"/>
                  </a:lnTo>
                  <a:lnTo>
                    <a:pt x="490169" y="219088"/>
                  </a:lnTo>
                  <a:lnTo>
                    <a:pt x="485913" y="225371"/>
                  </a:lnTo>
                  <a:lnTo>
                    <a:pt x="479606" y="229610"/>
                  </a:lnTo>
                  <a:lnTo>
                    <a:pt x="471893" y="231165"/>
                  </a:lnTo>
                  <a:lnTo>
                    <a:pt x="495197" y="231165"/>
                  </a:lnTo>
                  <a:lnTo>
                    <a:pt x="500468" y="223397"/>
                  </a:lnTo>
                  <a:lnTo>
                    <a:pt x="502919" y="211404"/>
                  </a:lnTo>
                  <a:lnTo>
                    <a:pt x="502919" y="193408"/>
                  </a:lnTo>
                  <a:lnTo>
                    <a:pt x="500380" y="190868"/>
                  </a:lnTo>
                  <a:lnTo>
                    <a:pt x="352653" y="190868"/>
                  </a:lnTo>
                  <a:lnTo>
                    <a:pt x="111657" y="13944"/>
                  </a:lnTo>
                  <a:close/>
                </a:path>
                <a:path w="502919" h="242570">
                  <a:moveTo>
                    <a:pt x="154584" y="184531"/>
                  </a:moveTo>
                  <a:lnTo>
                    <a:pt x="2539" y="184531"/>
                  </a:lnTo>
                  <a:lnTo>
                    <a:pt x="0" y="186817"/>
                  </a:lnTo>
                  <a:lnTo>
                    <a:pt x="0" y="193154"/>
                  </a:lnTo>
                  <a:lnTo>
                    <a:pt x="2539" y="195681"/>
                  </a:lnTo>
                  <a:lnTo>
                    <a:pt x="154584" y="195681"/>
                  </a:lnTo>
                  <a:lnTo>
                    <a:pt x="157124" y="193154"/>
                  </a:lnTo>
                  <a:lnTo>
                    <a:pt x="157124" y="186817"/>
                  </a:lnTo>
                  <a:lnTo>
                    <a:pt x="154584" y="184531"/>
                  </a:lnTo>
                  <a:close/>
                </a:path>
                <a:path w="502919" h="242570">
                  <a:moveTo>
                    <a:pt x="103479" y="145491"/>
                  </a:moveTo>
                  <a:lnTo>
                    <a:pt x="2539" y="145491"/>
                  </a:lnTo>
                  <a:lnTo>
                    <a:pt x="0" y="148031"/>
                  </a:lnTo>
                  <a:lnTo>
                    <a:pt x="0" y="154114"/>
                  </a:lnTo>
                  <a:lnTo>
                    <a:pt x="2539" y="156654"/>
                  </a:lnTo>
                  <a:lnTo>
                    <a:pt x="103479" y="156654"/>
                  </a:lnTo>
                  <a:lnTo>
                    <a:pt x="106019" y="154114"/>
                  </a:lnTo>
                  <a:lnTo>
                    <a:pt x="106019" y="148031"/>
                  </a:lnTo>
                  <a:lnTo>
                    <a:pt x="103479" y="145491"/>
                  </a:lnTo>
                  <a:close/>
                </a:path>
              </a:pathLst>
            </a:custGeom>
            <a:solidFill>
              <a:srgbClr val="0071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443229" y="3541782"/>
              <a:ext cx="416559" cy="307975"/>
            </a:xfrm>
            <a:custGeom>
              <a:avLst/>
              <a:gdLst/>
              <a:ahLst/>
              <a:cxnLst/>
              <a:rect l="l" t="t" r="r" b="b"/>
              <a:pathLst>
                <a:path w="416560" h="307975">
                  <a:moveTo>
                    <a:pt x="414051" y="303548"/>
                  </a:moveTo>
                  <a:lnTo>
                    <a:pt x="416052" y="307848"/>
                  </a:lnTo>
                  <a:lnTo>
                    <a:pt x="415544" y="305041"/>
                  </a:lnTo>
                  <a:lnTo>
                    <a:pt x="414051" y="303548"/>
                  </a:lnTo>
                  <a:close/>
                </a:path>
                <a:path w="416560" h="307975">
                  <a:moveTo>
                    <a:pt x="56201" y="111010"/>
                  </a:moveTo>
                  <a:lnTo>
                    <a:pt x="5346" y="111010"/>
                  </a:lnTo>
                  <a:lnTo>
                    <a:pt x="7886" y="112801"/>
                  </a:lnTo>
                  <a:lnTo>
                    <a:pt x="265658" y="302755"/>
                  </a:lnTo>
                  <a:lnTo>
                    <a:pt x="413258" y="302755"/>
                  </a:lnTo>
                  <a:lnTo>
                    <a:pt x="414051" y="303548"/>
                  </a:lnTo>
                  <a:lnTo>
                    <a:pt x="400010" y="273378"/>
                  </a:lnTo>
                  <a:lnTo>
                    <a:pt x="367130" y="250772"/>
                  </a:lnTo>
                  <a:lnTo>
                    <a:pt x="332818" y="238051"/>
                  </a:lnTo>
                  <a:lnTo>
                    <a:pt x="312483" y="233235"/>
                  </a:lnTo>
                  <a:lnTo>
                    <a:pt x="305232" y="228903"/>
                  </a:lnTo>
                  <a:lnTo>
                    <a:pt x="298361" y="223975"/>
                  </a:lnTo>
                  <a:lnTo>
                    <a:pt x="293315" y="219735"/>
                  </a:lnTo>
                  <a:lnTo>
                    <a:pt x="241490" y="219735"/>
                  </a:lnTo>
                  <a:lnTo>
                    <a:pt x="239445" y="218719"/>
                  </a:lnTo>
                  <a:lnTo>
                    <a:pt x="238429" y="216687"/>
                  </a:lnTo>
                  <a:lnTo>
                    <a:pt x="237159" y="213880"/>
                  </a:lnTo>
                  <a:lnTo>
                    <a:pt x="238175" y="210578"/>
                  </a:lnTo>
                  <a:lnTo>
                    <a:pt x="276352" y="202171"/>
                  </a:lnTo>
                  <a:lnTo>
                    <a:pt x="271155" y="195119"/>
                  </a:lnTo>
                  <a:lnTo>
                    <a:pt x="266268" y="187782"/>
                  </a:lnTo>
                  <a:lnTo>
                    <a:pt x="262035" y="180784"/>
                  </a:lnTo>
                  <a:lnTo>
                    <a:pt x="207899" y="180784"/>
                  </a:lnTo>
                  <a:lnTo>
                    <a:pt x="205867" y="179768"/>
                  </a:lnTo>
                  <a:lnTo>
                    <a:pt x="204838" y="177723"/>
                  </a:lnTo>
                  <a:lnTo>
                    <a:pt x="203568" y="174929"/>
                  </a:lnTo>
                  <a:lnTo>
                    <a:pt x="204584" y="171615"/>
                  </a:lnTo>
                  <a:lnTo>
                    <a:pt x="251917" y="161683"/>
                  </a:lnTo>
                  <a:lnTo>
                    <a:pt x="248291" y="153715"/>
                  </a:lnTo>
                  <a:lnTo>
                    <a:pt x="245019" y="145865"/>
                  </a:lnTo>
                  <a:lnTo>
                    <a:pt x="242506" y="139280"/>
                  </a:lnTo>
                  <a:lnTo>
                    <a:pt x="178384" y="139280"/>
                  </a:lnTo>
                  <a:lnTo>
                    <a:pt x="176339" y="137998"/>
                  </a:lnTo>
                  <a:lnTo>
                    <a:pt x="175887" y="136982"/>
                  </a:lnTo>
                  <a:lnTo>
                    <a:pt x="70231" y="136982"/>
                  </a:lnTo>
                  <a:lnTo>
                    <a:pt x="63868" y="135458"/>
                  </a:lnTo>
                  <a:lnTo>
                    <a:pt x="60058" y="132651"/>
                  </a:lnTo>
                  <a:lnTo>
                    <a:pt x="58267" y="131127"/>
                  </a:lnTo>
                  <a:lnTo>
                    <a:pt x="57505" y="130619"/>
                  </a:lnTo>
                  <a:lnTo>
                    <a:pt x="55981" y="129095"/>
                  </a:lnTo>
                  <a:lnTo>
                    <a:pt x="51396" y="125526"/>
                  </a:lnTo>
                  <a:lnTo>
                    <a:pt x="48348" y="119164"/>
                  </a:lnTo>
                  <a:lnTo>
                    <a:pt x="48094" y="118148"/>
                  </a:lnTo>
                  <a:lnTo>
                    <a:pt x="48094" y="117119"/>
                  </a:lnTo>
                  <a:lnTo>
                    <a:pt x="48856" y="116103"/>
                  </a:lnTo>
                  <a:lnTo>
                    <a:pt x="51396" y="113563"/>
                  </a:lnTo>
                  <a:lnTo>
                    <a:pt x="52158" y="112280"/>
                  </a:lnTo>
                  <a:lnTo>
                    <a:pt x="53949" y="112026"/>
                  </a:lnTo>
                  <a:lnTo>
                    <a:pt x="57389" y="112026"/>
                  </a:lnTo>
                  <a:lnTo>
                    <a:pt x="56201" y="111010"/>
                  </a:lnTo>
                  <a:close/>
                </a:path>
                <a:path w="416560" h="307975">
                  <a:moveTo>
                    <a:pt x="285762" y="212610"/>
                  </a:moveTo>
                  <a:lnTo>
                    <a:pt x="274942" y="213573"/>
                  </a:lnTo>
                  <a:lnTo>
                    <a:pt x="263526" y="214966"/>
                  </a:lnTo>
                  <a:lnTo>
                    <a:pt x="253303" y="216836"/>
                  </a:lnTo>
                  <a:lnTo>
                    <a:pt x="246062" y="219227"/>
                  </a:lnTo>
                  <a:lnTo>
                    <a:pt x="245046" y="219481"/>
                  </a:lnTo>
                  <a:lnTo>
                    <a:pt x="244284" y="219735"/>
                  </a:lnTo>
                  <a:lnTo>
                    <a:pt x="293315" y="219735"/>
                  </a:lnTo>
                  <a:lnTo>
                    <a:pt x="291870" y="218521"/>
                  </a:lnTo>
                  <a:lnTo>
                    <a:pt x="285762" y="212610"/>
                  </a:lnTo>
                  <a:close/>
                </a:path>
                <a:path w="416560" h="307975">
                  <a:moveTo>
                    <a:pt x="257517" y="172631"/>
                  </a:moveTo>
                  <a:lnTo>
                    <a:pt x="246114" y="173252"/>
                  </a:lnTo>
                  <a:lnTo>
                    <a:pt x="233853" y="174544"/>
                  </a:lnTo>
                  <a:lnTo>
                    <a:pt x="222165" y="176790"/>
                  </a:lnTo>
                  <a:lnTo>
                    <a:pt x="212483" y="180276"/>
                  </a:lnTo>
                  <a:lnTo>
                    <a:pt x="211709" y="180530"/>
                  </a:lnTo>
                  <a:lnTo>
                    <a:pt x="210693" y="180784"/>
                  </a:lnTo>
                  <a:lnTo>
                    <a:pt x="262035" y="180784"/>
                  </a:lnTo>
                  <a:lnTo>
                    <a:pt x="261714" y="180254"/>
                  </a:lnTo>
                  <a:lnTo>
                    <a:pt x="257517" y="172631"/>
                  </a:lnTo>
                  <a:close/>
                </a:path>
                <a:path w="416560" h="307975">
                  <a:moveTo>
                    <a:pt x="228293" y="130353"/>
                  </a:moveTo>
                  <a:lnTo>
                    <a:pt x="214131" y="131162"/>
                  </a:lnTo>
                  <a:lnTo>
                    <a:pt x="198440" y="133737"/>
                  </a:lnTo>
                  <a:lnTo>
                    <a:pt x="181178" y="139280"/>
                  </a:lnTo>
                  <a:lnTo>
                    <a:pt x="242506" y="139280"/>
                  </a:lnTo>
                  <a:lnTo>
                    <a:pt x="242022" y="137998"/>
                  </a:lnTo>
                  <a:lnTo>
                    <a:pt x="239445" y="130619"/>
                  </a:lnTo>
                  <a:lnTo>
                    <a:pt x="228293" y="130353"/>
                  </a:lnTo>
                  <a:close/>
                </a:path>
                <a:path w="416560" h="307975">
                  <a:moveTo>
                    <a:pt x="57389" y="112026"/>
                  </a:moveTo>
                  <a:lnTo>
                    <a:pt x="53949" y="112026"/>
                  </a:lnTo>
                  <a:lnTo>
                    <a:pt x="55219" y="113055"/>
                  </a:lnTo>
                  <a:lnTo>
                    <a:pt x="74053" y="129349"/>
                  </a:lnTo>
                  <a:lnTo>
                    <a:pt x="75323" y="130111"/>
                  </a:lnTo>
                  <a:lnTo>
                    <a:pt x="75323" y="131889"/>
                  </a:lnTo>
                  <a:lnTo>
                    <a:pt x="74307" y="133159"/>
                  </a:lnTo>
                  <a:lnTo>
                    <a:pt x="72009" y="135966"/>
                  </a:lnTo>
                  <a:lnTo>
                    <a:pt x="71247" y="136728"/>
                  </a:lnTo>
                  <a:lnTo>
                    <a:pt x="70231" y="136982"/>
                  </a:lnTo>
                  <a:lnTo>
                    <a:pt x="175887" y="136982"/>
                  </a:lnTo>
                  <a:lnTo>
                    <a:pt x="175323" y="135712"/>
                  </a:lnTo>
                  <a:lnTo>
                    <a:pt x="174399" y="133159"/>
                  </a:lnTo>
                  <a:lnTo>
                    <a:pt x="174405" y="132651"/>
                  </a:lnTo>
                  <a:lnTo>
                    <a:pt x="174795" y="131635"/>
                  </a:lnTo>
                  <a:lnTo>
                    <a:pt x="80416" y="131635"/>
                  </a:lnTo>
                  <a:lnTo>
                    <a:pt x="78823" y="130353"/>
                  </a:lnTo>
                  <a:lnTo>
                    <a:pt x="57389" y="112026"/>
                  </a:lnTo>
                  <a:close/>
                </a:path>
                <a:path w="416560" h="307975">
                  <a:moveTo>
                    <a:pt x="59472" y="103124"/>
                  </a:moveTo>
                  <a:lnTo>
                    <a:pt x="55473" y="103124"/>
                  </a:lnTo>
                  <a:lnTo>
                    <a:pt x="56743" y="104140"/>
                  </a:lnTo>
                  <a:lnTo>
                    <a:pt x="82702" y="126288"/>
                  </a:lnTo>
                  <a:lnTo>
                    <a:pt x="83972" y="127304"/>
                  </a:lnTo>
                  <a:lnTo>
                    <a:pt x="83972" y="129095"/>
                  </a:lnTo>
                  <a:lnTo>
                    <a:pt x="82956" y="130365"/>
                  </a:lnTo>
                  <a:lnTo>
                    <a:pt x="82194" y="131381"/>
                  </a:lnTo>
                  <a:lnTo>
                    <a:pt x="80416" y="131635"/>
                  </a:lnTo>
                  <a:lnTo>
                    <a:pt x="174795" y="131635"/>
                  </a:lnTo>
                  <a:lnTo>
                    <a:pt x="175577" y="129603"/>
                  </a:lnTo>
                  <a:lnTo>
                    <a:pt x="178384" y="128333"/>
                  </a:lnTo>
                  <a:lnTo>
                    <a:pt x="187644" y="125272"/>
                  </a:lnTo>
                  <a:lnTo>
                    <a:pt x="85496" y="125272"/>
                  </a:lnTo>
                  <a:lnTo>
                    <a:pt x="84226" y="124256"/>
                  </a:lnTo>
                  <a:lnTo>
                    <a:pt x="59472" y="103124"/>
                  </a:lnTo>
                  <a:close/>
                </a:path>
                <a:path w="416560" h="307975">
                  <a:moveTo>
                    <a:pt x="65764" y="96748"/>
                  </a:moveTo>
                  <a:lnTo>
                    <a:pt x="60566" y="96748"/>
                  </a:lnTo>
                  <a:lnTo>
                    <a:pt x="61836" y="97777"/>
                  </a:lnTo>
                  <a:lnTo>
                    <a:pt x="87795" y="120180"/>
                  </a:lnTo>
                  <a:lnTo>
                    <a:pt x="89065" y="120942"/>
                  </a:lnTo>
                  <a:lnTo>
                    <a:pt x="89065" y="122720"/>
                  </a:lnTo>
                  <a:lnTo>
                    <a:pt x="88303" y="124002"/>
                  </a:lnTo>
                  <a:lnTo>
                    <a:pt x="87287" y="125018"/>
                  </a:lnTo>
                  <a:lnTo>
                    <a:pt x="85496" y="125272"/>
                  </a:lnTo>
                  <a:lnTo>
                    <a:pt x="187644" y="125272"/>
                  </a:lnTo>
                  <a:lnTo>
                    <a:pt x="193989" y="123175"/>
                  </a:lnTo>
                  <a:lnTo>
                    <a:pt x="209523" y="120310"/>
                  </a:lnTo>
                  <a:lnTo>
                    <a:pt x="223863" y="119164"/>
                  </a:lnTo>
                  <a:lnTo>
                    <a:pt x="235889" y="119164"/>
                  </a:lnTo>
                  <a:lnTo>
                    <a:pt x="235409" y="117373"/>
                  </a:lnTo>
                  <a:lnTo>
                    <a:pt x="90081" y="117373"/>
                  </a:lnTo>
                  <a:lnTo>
                    <a:pt x="66421" y="97256"/>
                  </a:lnTo>
                  <a:lnTo>
                    <a:pt x="65764" y="96748"/>
                  </a:lnTo>
                  <a:close/>
                </a:path>
                <a:path w="416560" h="307975">
                  <a:moveTo>
                    <a:pt x="145689" y="38476"/>
                  </a:moveTo>
                  <a:lnTo>
                    <a:pt x="104457" y="38476"/>
                  </a:lnTo>
                  <a:lnTo>
                    <a:pt x="117076" y="39809"/>
                  </a:lnTo>
                  <a:lnTo>
                    <a:pt x="128498" y="46088"/>
                  </a:lnTo>
                  <a:lnTo>
                    <a:pt x="136499" y="56481"/>
                  </a:lnTo>
                  <a:lnTo>
                    <a:pt x="139827" y="68714"/>
                  </a:lnTo>
                  <a:lnTo>
                    <a:pt x="138381" y="81283"/>
                  </a:lnTo>
                  <a:lnTo>
                    <a:pt x="132067" y="92684"/>
                  </a:lnTo>
                  <a:lnTo>
                    <a:pt x="126720" y="98793"/>
                  </a:lnTo>
                  <a:lnTo>
                    <a:pt x="119595" y="102870"/>
                  </a:lnTo>
                  <a:lnTo>
                    <a:pt x="111709" y="104140"/>
                  </a:lnTo>
                  <a:lnTo>
                    <a:pt x="111455" y="104140"/>
                  </a:lnTo>
                  <a:lnTo>
                    <a:pt x="111455" y="104394"/>
                  </a:lnTo>
                  <a:lnTo>
                    <a:pt x="101028" y="104902"/>
                  </a:lnTo>
                  <a:lnTo>
                    <a:pt x="95681" y="110756"/>
                  </a:lnTo>
                  <a:lnTo>
                    <a:pt x="90081" y="117373"/>
                  </a:lnTo>
                  <a:lnTo>
                    <a:pt x="235409" y="117373"/>
                  </a:lnTo>
                  <a:lnTo>
                    <a:pt x="231520" y="102865"/>
                  </a:lnTo>
                  <a:lnTo>
                    <a:pt x="228607" y="89815"/>
                  </a:lnTo>
                  <a:lnTo>
                    <a:pt x="226983" y="81064"/>
                  </a:lnTo>
                  <a:lnTo>
                    <a:pt x="226479" y="77660"/>
                  </a:lnTo>
                  <a:lnTo>
                    <a:pt x="225971" y="75361"/>
                  </a:lnTo>
                  <a:lnTo>
                    <a:pt x="224180" y="73329"/>
                  </a:lnTo>
                  <a:lnTo>
                    <a:pt x="221894" y="73075"/>
                  </a:lnTo>
                  <a:lnTo>
                    <a:pt x="174729" y="57146"/>
                  </a:lnTo>
                  <a:lnTo>
                    <a:pt x="145689" y="38476"/>
                  </a:lnTo>
                  <a:close/>
                </a:path>
                <a:path w="416560" h="307975">
                  <a:moveTo>
                    <a:pt x="2262" y="111483"/>
                  </a:moveTo>
                  <a:lnTo>
                    <a:pt x="2032" y="111518"/>
                  </a:lnTo>
                  <a:lnTo>
                    <a:pt x="0" y="113817"/>
                  </a:lnTo>
                  <a:lnTo>
                    <a:pt x="254" y="113817"/>
                  </a:lnTo>
                  <a:lnTo>
                    <a:pt x="2262" y="111483"/>
                  </a:lnTo>
                  <a:close/>
                </a:path>
                <a:path w="416560" h="307975">
                  <a:moveTo>
                    <a:pt x="99237" y="0"/>
                  </a:moveTo>
                  <a:lnTo>
                    <a:pt x="97713" y="762"/>
                  </a:lnTo>
                  <a:lnTo>
                    <a:pt x="96443" y="2032"/>
                  </a:lnTo>
                  <a:lnTo>
                    <a:pt x="2262" y="111483"/>
                  </a:lnTo>
                  <a:lnTo>
                    <a:pt x="5346" y="111010"/>
                  </a:lnTo>
                  <a:lnTo>
                    <a:pt x="56201" y="111010"/>
                  </a:lnTo>
                  <a:lnTo>
                    <a:pt x="52933" y="108216"/>
                  </a:lnTo>
                  <a:lnTo>
                    <a:pt x="51904" y="107442"/>
                  </a:lnTo>
                  <a:lnTo>
                    <a:pt x="51650" y="105664"/>
                  </a:lnTo>
                  <a:lnTo>
                    <a:pt x="52679" y="104394"/>
                  </a:lnTo>
                  <a:lnTo>
                    <a:pt x="53695" y="103378"/>
                  </a:lnTo>
                  <a:lnTo>
                    <a:pt x="55473" y="103124"/>
                  </a:lnTo>
                  <a:lnTo>
                    <a:pt x="59472" y="103124"/>
                  </a:lnTo>
                  <a:lnTo>
                    <a:pt x="58267" y="102095"/>
                  </a:lnTo>
                  <a:lnTo>
                    <a:pt x="56997" y="101079"/>
                  </a:lnTo>
                  <a:lnTo>
                    <a:pt x="56997" y="99301"/>
                  </a:lnTo>
                  <a:lnTo>
                    <a:pt x="58013" y="98285"/>
                  </a:lnTo>
                  <a:lnTo>
                    <a:pt x="58775" y="97002"/>
                  </a:lnTo>
                  <a:lnTo>
                    <a:pt x="60566" y="96748"/>
                  </a:lnTo>
                  <a:lnTo>
                    <a:pt x="65764" y="96748"/>
                  </a:lnTo>
                  <a:lnTo>
                    <a:pt x="64122" y="95478"/>
                  </a:lnTo>
                  <a:lnTo>
                    <a:pt x="69723" y="88861"/>
                  </a:lnTo>
                  <a:lnTo>
                    <a:pt x="75069" y="82753"/>
                  </a:lnTo>
                  <a:lnTo>
                    <a:pt x="73799" y="72313"/>
                  </a:lnTo>
                  <a:lnTo>
                    <a:pt x="74053" y="72313"/>
                  </a:lnTo>
                  <a:lnTo>
                    <a:pt x="73799" y="71805"/>
                  </a:lnTo>
                  <a:lnTo>
                    <a:pt x="73799" y="63906"/>
                  </a:lnTo>
                  <a:lnTo>
                    <a:pt x="76847" y="56273"/>
                  </a:lnTo>
                  <a:lnTo>
                    <a:pt x="81940" y="50152"/>
                  </a:lnTo>
                  <a:lnTo>
                    <a:pt x="92219" y="41964"/>
                  </a:lnTo>
                  <a:lnTo>
                    <a:pt x="104457" y="38476"/>
                  </a:lnTo>
                  <a:lnTo>
                    <a:pt x="145689" y="38476"/>
                  </a:lnTo>
                  <a:lnTo>
                    <a:pt x="137918" y="33480"/>
                  </a:lnTo>
                  <a:lnTo>
                    <a:pt x="113895" y="11914"/>
                  </a:lnTo>
                  <a:lnTo>
                    <a:pt x="105092" y="2286"/>
                  </a:lnTo>
                  <a:lnTo>
                    <a:pt x="104076" y="1016"/>
                  </a:lnTo>
                  <a:lnTo>
                    <a:pt x="102552" y="254"/>
                  </a:lnTo>
                  <a:lnTo>
                    <a:pt x="100761" y="254"/>
                  </a:lnTo>
                  <a:lnTo>
                    <a:pt x="99237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8" name="object 1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69491" y="4344923"/>
            <a:ext cx="672084" cy="672084"/>
          </a:xfrm>
          <a:prstGeom prst="rect">
            <a:avLst/>
          </a:prstGeom>
        </p:spPr>
      </p:pic>
      <p:grpSp>
        <p:nvGrpSpPr>
          <p:cNvPr id="19" name="object 19" descr=""/>
          <p:cNvGrpSpPr/>
          <p:nvPr/>
        </p:nvGrpSpPr>
        <p:grpSpPr>
          <a:xfrm>
            <a:off x="1269491" y="5321808"/>
            <a:ext cx="672465" cy="670560"/>
            <a:chOff x="1269491" y="5321808"/>
            <a:chExt cx="672465" cy="670560"/>
          </a:xfrm>
        </p:grpSpPr>
        <p:sp>
          <p:nvSpPr>
            <p:cNvPr id="20" name="object 20" descr=""/>
            <p:cNvSpPr/>
            <p:nvPr/>
          </p:nvSpPr>
          <p:spPr>
            <a:xfrm>
              <a:off x="1282445" y="5334762"/>
              <a:ext cx="646430" cy="645160"/>
            </a:xfrm>
            <a:custGeom>
              <a:avLst/>
              <a:gdLst/>
              <a:ahLst/>
              <a:cxnLst/>
              <a:rect l="l" t="t" r="r" b="b"/>
              <a:pathLst>
                <a:path w="646430" h="645160">
                  <a:moveTo>
                    <a:pt x="0" y="322325"/>
                  </a:moveTo>
                  <a:lnTo>
                    <a:pt x="3503" y="274694"/>
                  </a:lnTo>
                  <a:lnTo>
                    <a:pt x="13679" y="229233"/>
                  </a:lnTo>
                  <a:lnTo>
                    <a:pt x="30028" y="186441"/>
                  </a:lnTo>
                  <a:lnTo>
                    <a:pt x="52051" y="146816"/>
                  </a:lnTo>
                  <a:lnTo>
                    <a:pt x="79248" y="110856"/>
                  </a:lnTo>
                  <a:lnTo>
                    <a:pt x="111119" y="79061"/>
                  </a:lnTo>
                  <a:lnTo>
                    <a:pt x="147163" y="51928"/>
                  </a:lnTo>
                  <a:lnTo>
                    <a:pt x="186882" y="29957"/>
                  </a:lnTo>
                  <a:lnTo>
                    <a:pt x="229776" y="13646"/>
                  </a:lnTo>
                  <a:lnTo>
                    <a:pt x="275344" y="3494"/>
                  </a:lnTo>
                  <a:lnTo>
                    <a:pt x="323088" y="0"/>
                  </a:lnTo>
                  <a:lnTo>
                    <a:pt x="370831" y="3494"/>
                  </a:lnTo>
                  <a:lnTo>
                    <a:pt x="416399" y="13646"/>
                  </a:lnTo>
                  <a:lnTo>
                    <a:pt x="459293" y="29957"/>
                  </a:lnTo>
                  <a:lnTo>
                    <a:pt x="499012" y="51928"/>
                  </a:lnTo>
                  <a:lnTo>
                    <a:pt x="535056" y="79061"/>
                  </a:lnTo>
                  <a:lnTo>
                    <a:pt x="566927" y="110856"/>
                  </a:lnTo>
                  <a:lnTo>
                    <a:pt x="594124" y="146816"/>
                  </a:lnTo>
                  <a:lnTo>
                    <a:pt x="616147" y="186441"/>
                  </a:lnTo>
                  <a:lnTo>
                    <a:pt x="632496" y="229233"/>
                  </a:lnTo>
                  <a:lnTo>
                    <a:pt x="642672" y="274694"/>
                  </a:lnTo>
                  <a:lnTo>
                    <a:pt x="646176" y="322325"/>
                  </a:lnTo>
                  <a:lnTo>
                    <a:pt x="642672" y="369957"/>
                  </a:lnTo>
                  <a:lnTo>
                    <a:pt x="632496" y="415418"/>
                  </a:lnTo>
                  <a:lnTo>
                    <a:pt x="616147" y="458210"/>
                  </a:lnTo>
                  <a:lnTo>
                    <a:pt x="594124" y="497835"/>
                  </a:lnTo>
                  <a:lnTo>
                    <a:pt x="566927" y="533795"/>
                  </a:lnTo>
                  <a:lnTo>
                    <a:pt x="535056" y="565590"/>
                  </a:lnTo>
                  <a:lnTo>
                    <a:pt x="499012" y="592723"/>
                  </a:lnTo>
                  <a:lnTo>
                    <a:pt x="459293" y="614694"/>
                  </a:lnTo>
                  <a:lnTo>
                    <a:pt x="416399" y="631005"/>
                  </a:lnTo>
                  <a:lnTo>
                    <a:pt x="370831" y="641157"/>
                  </a:lnTo>
                  <a:lnTo>
                    <a:pt x="323088" y="644651"/>
                  </a:lnTo>
                  <a:lnTo>
                    <a:pt x="275344" y="641157"/>
                  </a:lnTo>
                  <a:lnTo>
                    <a:pt x="229776" y="631005"/>
                  </a:lnTo>
                  <a:lnTo>
                    <a:pt x="186882" y="614694"/>
                  </a:lnTo>
                  <a:lnTo>
                    <a:pt x="147163" y="592723"/>
                  </a:lnTo>
                  <a:lnTo>
                    <a:pt x="111119" y="565590"/>
                  </a:lnTo>
                  <a:lnTo>
                    <a:pt x="79248" y="533795"/>
                  </a:lnTo>
                  <a:lnTo>
                    <a:pt x="52051" y="497835"/>
                  </a:lnTo>
                  <a:lnTo>
                    <a:pt x="30028" y="458210"/>
                  </a:lnTo>
                  <a:lnTo>
                    <a:pt x="13679" y="415418"/>
                  </a:lnTo>
                  <a:lnTo>
                    <a:pt x="3503" y="369957"/>
                  </a:lnTo>
                  <a:lnTo>
                    <a:pt x="0" y="322325"/>
                  </a:lnTo>
                  <a:close/>
                </a:path>
              </a:pathLst>
            </a:custGeom>
            <a:ln w="25908">
              <a:solidFill>
                <a:srgbClr val="0071A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424996" y="5517203"/>
              <a:ext cx="434340" cy="361315"/>
            </a:xfrm>
            <a:custGeom>
              <a:avLst/>
              <a:gdLst/>
              <a:ahLst/>
              <a:cxnLst/>
              <a:rect l="l" t="t" r="r" b="b"/>
              <a:pathLst>
                <a:path w="434339" h="361314">
                  <a:moveTo>
                    <a:pt x="434285" y="74398"/>
                  </a:moveTo>
                  <a:lnTo>
                    <a:pt x="149050" y="74398"/>
                  </a:lnTo>
                  <a:lnTo>
                    <a:pt x="165831" y="74760"/>
                  </a:lnTo>
                  <a:lnTo>
                    <a:pt x="182951" y="76304"/>
                  </a:lnTo>
                  <a:lnTo>
                    <a:pt x="231714" y="97937"/>
                  </a:lnTo>
                  <a:lnTo>
                    <a:pt x="288203" y="131894"/>
                  </a:lnTo>
                  <a:lnTo>
                    <a:pt x="343959" y="166524"/>
                  </a:lnTo>
                  <a:lnTo>
                    <a:pt x="376944" y="187413"/>
                  </a:lnTo>
                  <a:lnTo>
                    <a:pt x="378443" y="187706"/>
                  </a:lnTo>
                  <a:lnTo>
                    <a:pt x="379649" y="187109"/>
                  </a:lnTo>
                  <a:lnTo>
                    <a:pt x="431884" y="173901"/>
                  </a:lnTo>
                  <a:lnTo>
                    <a:pt x="433383" y="173304"/>
                  </a:lnTo>
                  <a:lnTo>
                    <a:pt x="434285" y="172110"/>
                  </a:lnTo>
                  <a:lnTo>
                    <a:pt x="434285" y="74398"/>
                  </a:lnTo>
                  <a:close/>
                </a:path>
                <a:path w="434339" h="361314">
                  <a:moveTo>
                    <a:pt x="158293" y="0"/>
                  </a:moveTo>
                  <a:lnTo>
                    <a:pt x="109844" y="18213"/>
                  </a:lnTo>
                  <a:lnTo>
                    <a:pt x="45830" y="70078"/>
                  </a:lnTo>
                  <a:lnTo>
                    <a:pt x="40433" y="78972"/>
                  </a:lnTo>
                  <a:lnTo>
                    <a:pt x="39789" y="88793"/>
                  </a:lnTo>
                  <a:lnTo>
                    <a:pt x="43592" y="97883"/>
                  </a:lnTo>
                  <a:lnTo>
                    <a:pt x="51532" y="104584"/>
                  </a:lnTo>
                  <a:lnTo>
                    <a:pt x="65444" y="108936"/>
                  </a:lnTo>
                  <a:lnTo>
                    <a:pt x="82226" y="108113"/>
                  </a:lnTo>
                  <a:lnTo>
                    <a:pt x="101597" y="99524"/>
                  </a:lnTo>
                  <a:lnTo>
                    <a:pt x="123274" y="80581"/>
                  </a:lnTo>
                  <a:lnTo>
                    <a:pt x="126284" y="76974"/>
                  </a:lnTo>
                  <a:lnTo>
                    <a:pt x="130780" y="74879"/>
                  </a:lnTo>
                  <a:lnTo>
                    <a:pt x="135593" y="74574"/>
                  </a:lnTo>
                  <a:lnTo>
                    <a:pt x="149050" y="74398"/>
                  </a:lnTo>
                  <a:lnTo>
                    <a:pt x="434285" y="74398"/>
                  </a:lnTo>
                  <a:lnTo>
                    <a:pt x="434285" y="60769"/>
                  </a:lnTo>
                  <a:lnTo>
                    <a:pt x="340622" y="60769"/>
                  </a:lnTo>
                  <a:lnTo>
                    <a:pt x="315684" y="51633"/>
                  </a:lnTo>
                  <a:lnTo>
                    <a:pt x="243405" y="19412"/>
                  </a:lnTo>
                  <a:lnTo>
                    <a:pt x="214245" y="8254"/>
                  </a:lnTo>
                  <a:lnTo>
                    <a:pt x="192614" y="1370"/>
                  </a:lnTo>
                  <a:lnTo>
                    <a:pt x="158293" y="0"/>
                  </a:lnTo>
                  <a:close/>
                </a:path>
                <a:path w="434339" h="361314">
                  <a:moveTo>
                    <a:pt x="427681" y="14858"/>
                  </a:moveTo>
                  <a:lnTo>
                    <a:pt x="422806" y="18213"/>
                  </a:lnTo>
                  <a:lnTo>
                    <a:pt x="403310" y="32074"/>
                  </a:lnTo>
                  <a:lnTo>
                    <a:pt x="379832" y="46889"/>
                  </a:lnTo>
                  <a:lnTo>
                    <a:pt x="357313" y="57992"/>
                  </a:lnTo>
                  <a:lnTo>
                    <a:pt x="340622" y="60769"/>
                  </a:lnTo>
                  <a:lnTo>
                    <a:pt x="434285" y="60769"/>
                  </a:lnTo>
                  <a:lnTo>
                    <a:pt x="434285" y="18160"/>
                  </a:lnTo>
                  <a:lnTo>
                    <a:pt x="427681" y="14858"/>
                  </a:lnTo>
                  <a:close/>
                </a:path>
                <a:path w="434339" h="361314">
                  <a:moveTo>
                    <a:pt x="177910" y="284035"/>
                  </a:moveTo>
                  <a:lnTo>
                    <a:pt x="166810" y="284035"/>
                  </a:lnTo>
                  <a:lnTo>
                    <a:pt x="159304" y="288544"/>
                  </a:lnTo>
                  <a:lnTo>
                    <a:pt x="155405" y="296049"/>
                  </a:lnTo>
                  <a:lnTo>
                    <a:pt x="138591" y="329653"/>
                  </a:lnTo>
                  <a:lnTo>
                    <a:pt x="136465" y="337997"/>
                  </a:lnTo>
                  <a:lnTo>
                    <a:pt x="137576" y="346198"/>
                  </a:lnTo>
                  <a:lnTo>
                    <a:pt x="141671" y="353328"/>
                  </a:lnTo>
                  <a:lnTo>
                    <a:pt x="148497" y="358457"/>
                  </a:lnTo>
                  <a:lnTo>
                    <a:pt x="151494" y="359968"/>
                  </a:lnTo>
                  <a:lnTo>
                    <a:pt x="154796" y="360857"/>
                  </a:lnTo>
                  <a:lnTo>
                    <a:pt x="165908" y="360857"/>
                  </a:lnTo>
                  <a:lnTo>
                    <a:pt x="173414" y="356362"/>
                  </a:lnTo>
                  <a:lnTo>
                    <a:pt x="177313" y="348856"/>
                  </a:lnTo>
                  <a:lnTo>
                    <a:pt x="194128" y="315252"/>
                  </a:lnTo>
                  <a:lnTo>
                    <a:pt x="196254" y="306903"/>
                  </a:lnTo>
                  <a:lnTo>
                    <a:pt x="195142" y="298669"/>
                  </a:lnTo>
                  <a:lnTo>
                    <a:pt x="191047" y="291449"/>
                  </a:lnTo>
                  <a:lnTo>
                    <a:pt x="184222" y="286143"/>
                  </a:lnTo>
                  <a:lnTo>
                    <a:pt x="181212" y="284645"/>
                  </a:lnTo>
                  <a:lnTo>
                    <a:pt x="177910" y="284035"/>
                  </a:lnTo>
                  <a:close/>
                </a:path>
                <a:path w="434339" h="361314">
                  <a:moveTo>
                    <a:pt x="138591" y="242633"/>
                  </a:moveTo>
                  <a:lnTo>
                    <a:pt x="127478" y="242633"/>
                  </a:lnTo>
                  <a:lnTo>
                    <a:pt x="119972" y="247129"/>
                  </a:lnTo>
                  <a:lnTo>
                    <a:pt x="116074" y="254634"/>
                  </a:lnTo>
                  <a:lnTo>
                    <a:pt x="89061" y="309245"/>
                  </a:lnTo>
                  <a:lnTo>
                    <a:pt x="86801" y="317589"/>
                  </a:lnTo>
                  <a:lnTo>
                    <a:pt x="87894" y="325791"/>
                  </a:lnTo>
                  <a:lnTo>
                    <a:pt x="91970" y="332924"/>
                  </a:lnTo>
                  <a:lnTo>
                    <a:pt x="98662" y="338061"/>
                  </a:lnTo>
                  <a:lnTo>
                    <a:pt x="101964" y="339559"/>
                  </a:lnTo>
                  <a:lnTo>
                    <a:pt x="104961" y="340461"/>
                  </a:lnTo>
                  <a:lnTo>
                    <a:pt x="116074" y="340461"/>
                  </a:lnTo>
                  <a:lnTo>
                    <a:pt x="123884" y="335953"/>
                  </a:lnTo>
                  <a:lnTo>
                    <a:pt x="127478" y="328460"/>
                  </a:lnTo>
                  <a:lnTo>
                    <a:pt x="154796" y="273837"/>
                  </a:lnTo>
                  <a:lnTo>
                    <a:pt x="156922" y="265664"/>
                  </a:lnTo>
                  <a:lnTo>
                    <a:pt x="155810" y="257521"/>
                  </a:lnTo>
                  <a:lnTo>
                    <a:pt x="151715" y="250334"/>
                  </a:lnTo>
                  <a:lnTo>
                    <a:pt x="144890" y="245033"/>
                  </a:lnTo>
                  <a:lnTo>
                    <a:pt x="141893" y="243522"/>
                  </a:lnTo>
                  <a:lnTo>
                    <a:pt x="138591" y="242633"/>
                  </a:lnTo>
                  <a:close/>
                </a:path>
                <a:path w="434339" h="361314">
                  <a:moveTo>
                    <a:pt x="89353" y="221018"/>
                  </a:moveTo>
                  <a:lnTo>
                    <a:pt x="78253" y="221018"/>
                  </a:lnTo>
                  <a:lnTo>
                    <a:pt x="70747" y="225526"/>
                  </a:lnTo>
                  <a:lnTo>
                    <a:pt x="66848" y="233019"/>
                  </a:lnTo>
                  <a:lnTo>
                    <a:pt x="41931" y="283133"/>
                  </a:lnTo>
                  <a:lnTo>
                    <a:pt x="39805" y="291477"/>
                  </a:lnTo>
                  <a:lnTo>
                    <a:pt x="40917" y="299680"/>
                  </a:lnTo>
                  <a:lnTo>
                    <a:pt x="45012" y="306813"/>
                  </a:lnTo>
                  <a:lnTo>
                    <a:pt x="51837" y="311950"/>
                  </a:lnTo>
                  <a:lnTo>
                    <a:pt x="54834" y="313753"/>
                  </a:lnTo>
                  <a:lnTo>
                    <a:pt x="58136" y="314350"/>
                  </a:lnTo>
                  <a:lnTo>
                    <a:pt x="69249" y="314350"/>
                  </a:lnTo>
                  <a:lnTo>
                    <a:pt x="76754" y="309841"/>
                  </a:lnTo>
                  <a:lnTo>
                    <a:pt x="80653" y="302348"/>
                  </a:lnTo>
                  <a:lnTo>
                    <a:pt x="105571" y="252234"/>
                  </a:lnTo>
                  <a:lnTo>
                    <a:pt x="107701" y="244062"/>
                  </a:lnTo>
                  <a:lnTo>
                    <a:pt x="106622" y="235916"/>
                  </a:lnTo>
                  <a:lnTo>
                    <a:pt x="102613" y="228726"/>
                  </a:lnTo>
                  <a:lnTo>
                    <a:pt x="95957" y="223418"/>
                  </a:lnTo>
                  <a:lnTo>
                    <a:pt x="92655" y="221919"/>
                  </a:lnTo>
                  <a:lnTo>
                    <a:pt x="89353" y="221018"/>
                  </a:lnTo>
                  <a:close/>
                </a:path>
                <a:path w="434339" h="361314">
                  <a:moveTo>
                    <a:pt x="39226" y="200914"/>
                  </a:moveTo>
                  <a:lnTo>
                    <a:pt x="28113" y="200914"/>
                  </a:lnTo>
                  <a:lnTo>
                    <a:pt x="20608" y="205409"/>
                  </a:lnTo>
                  <a:lnTo>
                    <a:pt x="16709" y="212915"/>
                  </a:lnTo>
                  <a:lnTo>
                    <a:pt x="2294" y="242328"/>
                  </a:lnTo>
                  <a:lnTo>
                    <a:pt x="0" y="250672"/>
                  </a:lnTo>
                  <a:lnTo>
                    <a:pt x="1024" y="258873"/>
                  </a:lnTo>
                  <a:lnTo>
                    <a:pt x="5087" y="266003"/>
                  </a:lnTo>
                  <a:lnTo>
                    <a:pt x="11908" y="271132"/>
                  </a:lnTo>
                  <a:lnTo>
                    <a:pt x="14905" y="272935"/>
                  </a:lnTo>
                  <a:lnTo>
                    <a:pt x="18207" y="273532"/>
                  </a:lnTo>
                  <a:lnTo>
                    <a:pt x="29320" y="273532"/>
                  </a:lnTo>
                  <a:lnTo>
                    <a:pt x="36826" y="269036"/>
                  </a:lnTo>
                  <a:lnTo>
                    <a:pt x="40724" y="261531"/>
                  </a:lnTo>
                  <a:lnTo>
                    <a:pt x="55431" y="232117"/>
                  </a:lnTo>
                  <a:lnTo>
                    <a:pt x="57557" y="223781"/>
                  </a:lnTo>
                  <a:lnTo>
                    <a:pt x="56445" y="215582"/>
                  </a:lnTo>
                  <a:lnTo>
                    <a:pt x="52350" y="208450"/>
                  </a:lnTo>
                  <a:lnTo>
                    <a:pt x="45525" y="203314"/>
                  </a:lnTo>
                  <a:lnTo>
                    <a:pt x="42528" y="201815"/>
                  </a:lnTo>
                  <a:lnTo>
                    <a:pt x="39226" y="200914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350257" y="5515356"/>
              <a:ext cx="476884" cy="387350"/>
            </a:xfrm>
            <a:custGeom>
              <a:avLst/>
              <a:gdLst/>
              <a:ahLst/>
              <a:cxnLst/>
              <a:rect l="l" t="t" r="r" b="b"/>
              <a:pathLst>
                <a:path w="476885" h="387350">
                  <a:moveTo>
                    <a:pt x="13512" y="0"/>
                  </a:moveTo>
                  <a:lnTo>
                    <a:pt x="9004" y="0"/>
                  </a:lnTo>
                  <a:lnTo>
                    <a:pt x="7200" y="304"/>
                  </a:lnTo>
                  <a:lnTo>
                    <a:pt x="5410" y="1498"/>
                  </a:lnTo>
                  <a:lnTo>
                    <a:pt x="2108" y="3302"/>
                  </a:lnTo>
                  <a:lnTo>
                    <a:pt x="0" y="7188"/>
                  </a:lnTo>
                  <a:lnTo>
                    <a:pt x="0" y="170484"/>
                  </a:lnTo>
                  <a:lnTo>
                    <a:pt x="1803" y="173774"/>
                  </a:lnTo>
                  <a:lnTo>
                    <a:pt x="4508" y="175869"/>
                  </a:lnTo>
                  <a:lnTo>
                    <a:pt x="73812" y="226809"/>
                  </a:lnTo>
                  <a:lnTo>
                    <a:pt x="78625" y="217220"/>
                  </a:lnTo>
                  <a:lnTo>
                    <a:pt x="10807" y="167182"/>
                  </a:lnTo>
                  <a:lnTo>
                    <a:pt x="10807" y="10782"/>
                  </a:lnTo>
                  <a:lnTo>
                    <a:pt x="27065" y="10782"/>
                  </a:lnTo>
                  <a:lnTo>
                    <a:pt x="18313" y="2692"/>
                  </a:lnTo>
                  <a:lnTo>
                    <a:pt x="16205" y="901"/>
                  </a:lnTo>
                  <a:lnTo>
                    <a:pt x="13512" y="0"/>
                  </a:lnTo>
                  <a:close/>
                </a:path>
                <a:path w="476885" h="387350">
                  <a:moveTo>
                    <a:pt x="27065" y="10782"/>
                  </a:moveTo>
                  <a:lnTo>
                    <a:pt x="10807" y="10782"/>
                  </a:lnTo>
                  <a:lnTo>
                    <a:pt x="44558" y="41677"/>
                  </a:lnTo>
                  <a:lnTo>
                    <a:pt x="58137" y="52285"/>
                  </a:lnTo>
                  <a:lnTo>
                    <a:pt x="76779" y="62894"/>
                  </a:lnTo>
                  <a:lnTo>
                    <a:pt x="97218" y="67716"/>
                  </a:lnTo>
                  <a:lnTo>
                    <a:pt x="100228" y="67716"/>
                  </a:lnTo>
                  <a:lnTo>
                    <a:pt x="103225" y="67411"/>
                  </a:lnTo>
                  <a:lnTo>
                    <a:pt x="105918" y="66509"/>
                  </a:lnTo>
                  <a:lnTo>
                    <a:pt x="108318" y="63512"/>
                  </a:lnTo>
                  <a:lnTo>
                    <a:pt x="114925" y="56921"/>
                  </a:lnTo>
                  <a:lnTo>
                    <a:pt x="97218" y="56921"/>
                  </a:lnTo>
                  <a:lnTo>
                    <a:pt x="82718" y="53664"/>
                  </a:lnTo>
                  <a:lnTo>
                    <a:pt x="68076" y="45913"/>
                  </a:lnTo>
                  <a:lnTo>
                    <a:pt x="55404" y="36701"/>
                  </a:lnTo>
                  <a:lnTo>
                    <a:pt x="46812" y="29057"/>
                  </a:lnTo>
                  <a:lnTo>
                    <a:pt x="46520" y="28765"/>
                  </a:lnTo>
                  <a:lnTo>
                    <a:pt x="27065" y="10782"/>
                  </a:lnTo>
                  <a:close/>
                </a:path>
                <a:path w="476885" h="387350">
                  <a:moveTo>
                    <a:pt x="123926" y="48234"/>
                  </a:moveTo>
                  <a:lnTo>
                    <a:pt x="109219" y="53327"/>
                  </a:lnTo>
                  <a:lnTo>
                    <a:pt x="107429" y="53924"/>
                  </a:lnTo>
                  <a:lnTo>
                    <a:pt x="106527" y="54533"/>
                  </a:lnTo>
                  <a:lnTo>
                    <a:pt x="103822" y="56032"/>
                  </a:lnTo>
                  <a:lnTo>
                    <a:pt x="100825" y="56921"/>
                  </a:lnTo>
                  <a:lnTo>
                    <a:pt x="114925" y="56921"/>
                  </a:lnTo>
                  <a:lnTo>
                    <a:pt x="119125" y="52730"/>
                  </a:lnTo>
                  <a:lnTo>
                    <a:pt x="123926" y="48234"/>
                  </a:lnTo>
                  <a:close/>
                </a:path>
                <a:path w="476885" h="387350">
                  <a:moveTo>
                    <a:pt x="265252" y="352640"/>
                  </a:moveTo>
                  <a:lnTo>
                    <a:pt x="258648" y="361327"/>
                  </a:lnTo>
                  <a:lnTo>
                    <a:pt x="294055" y="382600"/>
                  </a:lnTo>
                  <a:lnTo>
                    <a:pt x="299161" y="385597"/>
                  </a:lnTo>
                  <a:lnTo>
                    <a:pt x="304863" y="387096"/>
                  </a:lnTo>
                  <a:lnTo>
                    <a:pt x="310565" y="387096"/>
                  </a:lnTo>
                  <a:lnTo>
                    <a:pt x="318886" y="386009"/>
                  </a:lnTo>
                  <a:lnTo>
                    <a:pt x="326536" y="382900"/>
                  </a:lnTo>
                  <a:lnTo>
                    <a:pt x="333175" y="377993"/>
                  </a:lnTo>
                  <a:lnTo>
                    <a:pt x="334547" y="376313"/>
                  </a:lnTo>
                  <a:lnTo>
                    <a:pt x="306959" y="376313"/>
                  </a:lnTo>
                  <a:lnTo>
                    <a:pt x="303060" y="375412"/>
                  </a:lnTo>
                  <a:lnTo>
                    <a:pt x="299453" y="373316"/>
                  </a:lnTo>
                  <a:lnTo>
                    <a:pt x="265252" y="352640"/>
                  </a:lnTo>
                  <a:close/>
                </a:path>
                <a:path w="476885" h="387350">
                  <a:moveTo>
                    <a:pt x="301256" y="309499"/>
                  </a:moveTo>
                  <a:lnTo>
                    <a:pt x="297662" y="310400"/>
                  </a:lnTo>
                  <a:lnTo>
                    <a:pt x="295859" y="312788"/>
                  </a:lnTo>
                  <a:lnTo>
                    <a:pt x="293458" y="315785"/>
                  </a:lnTo>
                  <a:lnTo>
                    <a:pt x="294360" y="319989"/>
                  </a:lnTo>
                  <a:lnTo>
                    <a:pt x="297662" y="322084"/>
                  </a:lnTo>
                  <a:lnTo>
                    <a:pt x="321360" y="336169"/>
                  </a:lnTo>
                  <a:lnTo>
                    <a:pt x="327726" y="342069"/>
                  </a:lnTo>
                  <a:lnTo>
                    <a:pt x="331336" y="349686"/>
                  </a:lnTo>
                  <a:lnTo>
                    <a:pt x="331908" y="358034"/>
                  </a:lnTo>
                  <a:lnTo>
                    <a:pt x="329158" y="366128"/>
                  </a:lnTo>
                  <a:lnTo>
                    <a:pt x="324967" y="372719"/>
                  </a:lnTo>
                  <a:lnTo>
                    <a:pt x="317766" y="376313"/>
                  </a:lnTo>
                  <a:lnTo>
                    <a:pt x="334547" y="376313"/>
                  </a:lnTo>
                  <a:lnTo>
                    <a:pt x="338467" y="371513"/>
                  </a:lnTo>
                  <a:lnTo>
                    <a:pt x="341217" y="365480"/>
                  </a:lnTo>
                  <a:lnTo>
                    <a:pt x="342704" y="359194"/>
                  </a:lnTo>
                  <a:lnTo>
                    <a:pt x="342860" y="352640"/>
                  </a:lnTo>
                  <a:lnTo>
                    <a:pt x="341769" y="346646"/>
                  </a:lnTo>
                  <a:lnTo>
                    <a:pt x="373613" y="346646"/>
                  </a:lnTo>
                  <a:lnTo>
                    <a:pt x="380158" y="341745"/>
                  </a:lnTo>
                  <a:lnTo>
                    <a:pt x="381491" y="340055"/>
                  </a:lnTo>
                  <a:lnTo>
                    <a:pt x="353771" y="340055"/>
                  </a:lnTo>
                  <a:lnTo>
                    <a:pt x="350164" y="338861"/>
                  </a:lnTo>
                  <a:lnTo>
                    <a:pt x="346570" y="336765"/>
                  </a:lnTo>
                  <a:lnTo>
                    <a:pt x="303961" y="311289"/>
                  </a:lnTo>
                  <a:lnTo>
                    <a:pt x="301256" y="309499"/>
                  </a:lnTo>
                  <a:close/>
                </a:path>
                <a:path w="476885" h="387350">
                  <a:moveTo>
                    <a:pt x="373613" y="346646"/>
                  </a:moveTo>
                  <a:lnTo>
                    <a:pt x="341769" y="346646"/>
                  </a:lnTo>
                  <a:lnTo>
                    <a:pt x="346570" y="349351"/>
                  </a:lnTo>
                  <a:lnTo>
                    <a:pt x="352272" y="350837"/>
                  </a:lnTo>
                  <a:lnTo>
                    <a:pt x="357670" y="350837"/>
                  </a:lnTo>
                  <a:lnTo>
                    <a:pt x="365993" y="349753"/>
                  </a:lnTo>
                  <a:lnTo>
                    <a:pt x="373613" y="346646"/>
                  </a:lnTo>
                  <a:close/>
                </a:path>
                <a:path w="476885" h="387350">
                  <a:moveTo>
                    <a:pt x="334568" y="266052"/>
                  </a:moveTo>
                  <a:lnTo>
                    <a:pt x="331266" y="266649"/>
                  </a:lnTo>
                  <a:lnTo>
                    <a:pt x="329463" y="269049"/>
                  </a:lnTo>
                  <a:lnTo>
                    <a:pt x="327367" y="271741"/>
                  </a:lnTo>
                  <a:lnTo>
                    <a:pt x="327964" y="275640"/>
                  </a:lnTo>
                  <a:lnTo>
                    <a:pt x="368769" y="300215"/>
                  </a:lnTo>
                  <a:lnTo>
                    <a:pt x="375083" y="305892"/>
                  </a:lnTo>
                  <a:lnTo>
                    <a:pt x="378556" y="313313"/>
                  </a:lnTo>
                  <a:lnTo>
                    <a:pt x="378937" y="321523"/>
                  </a:lnTo>
                  <a:lnTo>
                    <a:pt x="375970" y="329565"/>
                  </a:lnTo>
                  <a:lnTo>
                    <a:pt x="372071" y="336169"/>
                  </a:lnTo>
                  <a:lnTo>
                    <a:pt x="364871" y="340055"/>
                  </a:lnTo>
                  <a:lnTo>
                    <a:pt x="381491" y="340055"/>
                  </a:lnTo>
                  <a:lnTo>
                    <a:pt x="385267" y="335267"/>
                  </a:lnTo>
                  <a:lnTo>
                    <a:pt x="389775" y="327774"/>
                  </a:lnTo>
                  <a:lnTo>
                    <a:pt x="390969" y="319379"/>
                  </a:lnTo>
                  <a:lnTo>
                    <a:pt x="389178" y="311594"/>
                  </a:lnTo>
                  <a:lnTo>
                    <a:pt x="417323" y="311594"/>
                  </a:lnTo>
                  <a:lnTo>
                    <a:pt x="419512" y="310700"/>
                  </a:lnTo>
                  <a:lnTo>
                    <a:pt x="426061" y="305793"/>
                  </a:lnTo>
                  <a:lnTo>
                    <a:pt x="427397" y="304101"/>
                  </a:lnTo>
                  <a:lnTo>
                    <a:pt x="399681" y="304101"/>
                  </a:lnTo>
                  <a:lnTo>
                    <a:pt x="396074" y="303199"/>
                  </a:lnTo>
                  <a:lnTo>
                    <a:pt x="392468" y="301104"/>
                  </a:lnTo>
                  <a:lnTo>
                    <a:pt x="336969" y="267550"/>
                  </a:lnTo>
                  <a:lnTo>
                    <a:pt x="334568" y="266052"/>
                  </a:lnTo>
                  <a:close/>
                </a:path>
                <a:path w="476885" h="387350">
                  <a:moveTo>
                    <a:pt x="417323" y="311594"/>
                  </a:moveTo>
                  <a:lnTo>
                    <a:pt x="389178" y="311594"/>
                  </a:lnTo>
                  <a:lnTo>
                    <a:pt x="393674" y="313690"/>
                  </a:lnTo>
                  <a:lnTo>
                    <a:pt x="398475" y="314896"/>
                  </a:lnTo>
                  <a:lnTo>
                    <a:pt x="403580" y="314896"/>
                  </a:lnTo>
                  <a:lnTo>
                    <a:pt x="411896" y="313810"/>
                  </a:lnTo>
                  <a:lnTo>
                    <a:pt x="417323" y="311594"/>
                  </a:lnTo>
                  <a:close/>
                </a:path>
                <a:path w="476885" h="387350">
                  <a:moveTo>
                    <a:pt x="368173" y="222008"/>
                  </a:moveTo>
                  <a:lnTo>
                    <a:pt x="364871" y="222605"/>
                  </a:lnTo>
                  <a:lnTo>
                    <a:pt x="363067" y="225310"/>
                  </a:lnTo>
                  <a:lnTo>
                    <a:pt x="360667" y="228003"/>
                  </a:lnTo>
                  <a:lnTo>
                    <a:pt x="361569" y="232194"/>
                  </a:lnTo>
                  <a:lnTo>
                    <a:pt x="414083" y="263956"/>
                  </a:lnTo>
                  <a:lnTo>
                    <a:pt x="420490" y="269734"/>
                  </a:lnTo>
                  <a:lnTo>
                    <a:pt x="424168" y="277364"/>
                  </a:lnTo>
                  <a:lnTo>
                    <a:pt x="424754" y="285780"/>
                  </a:lnTo>
                  <a:lnTo>
                    <a:pt x="421881" y="293916"/>
                  </a:lnTo>
                  <a:lnTo>
                    <a:pt x="417982" y="300507"/>
                  </a:lnTo>
                  <a:lnTo>
                    <a:pt x="410781" y="304101"/>
                  </a:lnTo>
                  <a:lnTo>
                    <a:pt x="427397" y="304101"/>
                  </a:lnTo>
                  <a:lnTo>
                    <a:pt x="431177" y="299313"/>
                  </a:lnTo>
                  <a:lnTo>
                    <a:pt x="433985" y="293493"/>
                  </a:lnTo>
                  <a:lnTo>
                    <a:pt x="435608" y="287364"/>
                  </a:lnTo>
                  <a:lnTo>
                    <a:pt x="435990" y="281066"/>
                  </a:lnTo>
                  <a:lnTo>
                    <a:pt x="435076" y="274739"/>
                  </a:lnTo>
                  <a:lnTo>
                    <a:pt x="434784" y="274447"/>
                  </a:lnTo>
                  <a:lnTo>
                    <a:pt x="434784" y="273545"/>
                  </a:lnTo>
                  <a:lnTo>
                    <a:pt x="454746" y="273545"/>
                  </a:lnTo>
                  <a:lnTo>
                    <a:pt x="460659" y="271146"/>
                  </a:lnTo>
                  <a:lnTo>
                    <a:pt x="467300" y="266243"/>
                  </a:lnTo>
                  <a:lnTo>
                    <a:pt x="468680" y="264553"/>
                  </a:lnTo>
                  <a:lnTo>
                    <a:pt x="441083" y="264553"/>
                  </a:lnTo>
                  <a:lnTo>
                    <a:pt x="437184" y="263652"/>
                  </a:lnTo>
                  <a:lnTo>
                    <a:pt x="433882" y="261556"/>
                  </a:lnTo>
                  <a:lnTo>
                    <a:pt x="370865" y="223812"/>
                  </a:lnTo>
                  <a:lnTo>
                    <a:pt x="368173" y="222008"/>
                  </a:lnTo>
                  <a:close/>
                </a:path>
                <a:path w="476885" h="387350">
                  <a:moveTo>
                    <a:pt x="454746" y="273545"/>
                  </a:moveTo>
                  <a:lnTo>
                    <a:pt x="434784" y="273545"/>
                  </a:lnTo>
                  <a:lnTo>
                    <a:pt x="437781" y="274739"/>
                  </a:lnTo>
                  <a:lnTo>
                    <a:pt x="441388" y="275336"/>
                  </a:lnTo>
                  <a:lnTo>
                    <a:pt x="444677" y="275336"/>
                  </a:lnTo>
                  <a:lnTo>
                    <a:pt x="453006" y="274251"/>
                  </a:lnTo>
                  <a:lnTo>
                    <a:pt x="454746" y="273545"/>
                  </a:lnTo>
                  <a:close/>
                </a:path>
                <a:path w="476885" h="387350">
                  <a:moveTo>
                    <a:pt x="235546" y="91986"/>
                  </a:moveTo>
                  <a:lnTo>
                    <a:pt x="456082" y="224713"/>
                  </a:lnTo>
                  <a:lnTo>
                    <a:pt x="462231" y="230390"/>
                  </a:lnTo>
                  <a:lnTo>
                    <a:pt x="465650" y="237812"/>
                  </a:lnTo>
                  <a:lnTo>
                    <a:pt x="466085" y="246021"/>
                  </a:lnTo>
                  <a:lnTo>
                    <a:pt x="463283" y="254063"/>
                  </a:lnTo>
                  <a:lnTo>
                    <a:pt x="459384" y="260959"/>
                  </a:lnTo>
                  <a:lnTo>
                    <a:pt x="452183" y="264553"/>
                  </a:lnTo>
                  <a:lnTo>
                    <a:pt x="468680" y="264553"/>
                  </a:lnTo>
                  <a:lnTo>
                    <a:pt x="472592" y="259765"/>
                  </a:lnTo>
                  <a:lnTo>
                    <a:pt x="476801" y="247698"/>
                  </a:lnTo>
                  <a:lnTo>
                    <a:pt x="476146" y="235348"/>
                  </a:lnTo>
                  <a:lnTo>
                    <a:pt x="260451" y="94373"/>
                  </a:lnTo>
                  <a:lnTo>
                    <a:pt x="247243" y="92583"/>
                  </a:lnTo>
                  <a:lnTo>
                    <a:pt x="235546" y="91986"/>
                  </a:lnTo>
                  <a:close/>
                </a:path>
              </a:pathLst>
            </a:custGeom>
            <a:solidFill>
              <a:srgbClr val="0071A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71500" marR="5080" indent="-475615">
              <a:lnSpc>
                <a:spcPct val="100000"/>
              </a:lnSpc>
              <a:spcBef>
                <a:spcPts val="100"/>
              </a:spcBef>
            </a:pPr>
            <a:r>
              <a:rPr dirty="0"/>
              <a:t>Step-</a:t>
            </a:r>
            <a:r>
              <a:rPr dirty="0" spc="-50"/>
              <a:t>change</a:t>
            </a:r>
            <a:r>
              <a:rPr dirty="0" spc="-90"/>
              <a:t> </a:t>
            </a:r>
            <a:r>
              <a:rPr dirty="0" spc="-70"/>
              <a:t>improvement</a:t>
            </a:r>
            <a:r>
              <a:rPr dirty="0" spc="-120"/>
              <a:t> </a:t>
            </a:r>
            <a:r>
              <a:rPr dirty="0" spc="-25"/>
              <a:t>of </a:t>
            </a:r>
            <a:r>
              <a:rPr dirty="0" spc="-60"/>
              <a:t>financial</a:t>
            </a:r>
            <a:r>
              <a:rPr dirty="0" spc="-95"/>
              <a:t> </a:t>
            </a:r>
            <a:r>
              <a:rPr dirty="0" spc="-10"/>
              <a:t>performance</a:t>
            </a:r>
          </a:p>
          <a:p>
            <a:pPr marL="12700" marR="2104390">
              <a:lnSpc>
                <a:spcPct val="150000"/>
              </a:lnSpc>
              <a:spcBef>
                <a:spcPts val="1380"/>
              </a:spcBef>
            </a:pPr>
            <a:r>
              <a:rPr dirty="0" spc="-10">
                <a:solidFill>
                  <a:srgbClr val="4F4F4F"/>
                </a:solidFill>
                <a:latin typeface="Calibri"/>
                <a:cs typeface="Calibri"/>
              </a:rPr>
              <a:t>Company</a:t>
            </a:r>
            <a:r>
              <a:rPr dirty="0" spc="-1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pc="35">
                <a:solidFill>
                  <a:srgbClr val="4F4F4F"/>
                </a:solidFill>
                <a:latin typeface="Calibri"/>
                <a:cs typeface="Calibri"/>
              </a:rPr>
              <a:t>EBIT </a:t>
            </a:r>
            <a:r>
              <a:rPr dirty="0" spc="55">
                <a:solidFill>
                  <a:srgbClr val="4F4F4F"/>
                </a:solidFill>
                <a:latin typeface="Calibri"/>
                <a:cs typeface="Calibri"/>
              </a:rPr>
              <a:t>EBIT</a:t>
            </a:r>
            <a:r>
              <a:rPr dirty="0" spc="-1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pc="-10">
                <a:solidFill>
                  <a:srgbClr val="4F4F4F"/>
                </a:solidFill>
                <a:latin typeface="Calibri"/>
                <a:cs typeface="Calibri"/>
              </a:rPr>
              <a:t>Margin Capital</a:t>
            </a:r>
          </a:p>
          <a:p>
            <a:pPr marL="12700" marR="654685">
              <a:lnSpc>
                <a:spcPct val="150000"/>
              </a:lnSpc>
            </a:pPr>
            <a:r>
              <a:rPr dirty="0" spc="-25">
                <a:solidFill>
                  <a:srgbClr val="4F4F4F"/>
                </a:solidFill>
                <a:latin typeface="Calibri"/>
                <a:cs typeface="Calibri"/>
              </a:rPr>
              <a:t>Return</a:t>
            </a:r>
            <a:r>
              <a:rPr dirty="0" spc="-1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pc="-30">
                <a:solidFill>
                  <a:srgbClr val="4F4F4F"/>
                </a:solidFill>
                <a:latin typeface="Calibri"/>
                <a:cs typeface="Calibri"/>
              </a:rPr>
              <a:t>on</a:t>
            </a:r>
            <a:r>
              <a:rPr dirty="0" spc="-9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pc="-20">
                <a:solidFill>
                  <a:srgbClr val="4F4F4F"/>
                </a:solidFill>
                <a:latin typeface="Calibri"/>
                <a:cs typeface="Calibri"/>
              </a:rPr>
              <a:t>Invested</a:t>
            </a:r>
            <a:r>
              <a:rPr dirty="0" spc="-9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pc="-10">
                <a:solidFill>
                  <a:srgbClr val="4F4F4F"/>
                </a:solidFill>
                <a:latin typeface="Calibri"/>
                <a:cs typeface="Calibri"/>
              </a:rPr>
              <a:t>Capital </a:t>
            </a:r>
            <a:r>
              <a:rPr dirty="0" spc="-25">
                <a:solidFill>
                  <a:srgbClr val="4F4F4F"/>
                </a:solidFill>
                <a:latin typeface="Calibri"/>
                <a:cs typeface="Calibri"/>
              </a:rPr>
              <a:t>Operating</a:t>
            </a:r>
            <a:r>
              <a:rPr dirty="0" spc="-1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F4F4F"/>
                </a:solidFill>
                <a:latin typeface="Calibri"/>
                <a:cs typeface="Calibri"/>
              </a:rPr>
              <a:t>Cash</a:t>
            </a:r>
            <a:r>
              <a:rPr dirty="0" spc="-8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pc="-20">
                <a:solidFill>
                  <a:srgbClr val="4F4F4F"/>
                </a:solidFill>
                <a:latin typeface="Calibri"/>
                <a:cs typeface="Calibri"/>
              </a:rPr>
              <a:t>Flow</a:t>
            </a: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>
                <a:solidFill>
                  <a:srgbClr val="4F4F4F"/>
                </a:solidFill>
                <a:latin typeface="Calibri"/>
                <a:cs typeface="Calibri"/>
              </a:rPr>
              <a:t>Total</a:t>
            </a:r>
            <a:r>
              <a:rPr dirty="0" spc="-6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pc="-25">
                <a:solidFill>
                  <a:srgbClr val="4F4F4F"/>
                </a:solidFill>
                <a:latin typeface="Calibri"/>
                <a:cs typeface="Calibri"/>
              </a:rPr>
              <a:t>Shareholder</a:t>
            </a:r>
            <a:r>
              <a:rPr dirty="0" spc="-7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pc="-10">
                <a:solidFill>
                  <a:srgbClr val="4F4F4F"/>
                </a:solidFill>
                <a:latin typeface="Calibri"/>
                <a:cs typeface="Calibri"/>
              </a:rPr>
              <a:t>Return</a:t>
            </a:r>
          </a:p>
        </p:txBody>
      </p:sp>
      <p:grpSp>
        <p:nvGrpSpPr>
          <p:cNvPr id="24" name="object 24" descr=""/>
          <p:cNvGrpSpPr/>
          <p:nvPr/>
        </p:nvGrpSpPr>
        <p:grpSpPr>
          <a:xfrm>
            <a:off x="5561076" y="2919983"/>
            <a:ext cx="1069975" cy="1018540"/>
            <a:chOff x="5561076" y="2919983"/>
            <a:chExt cx="1069975" cy="1018540"/>
          </a:xfrm>
        </p:grpSpPr>
        <p:sp>
          <p:nvSpPr>
            <p:cNvPr id="25" name="object 25" descr=""/>
            <p:cNvSpPr/>
            <p:nvPr/>
          </p:nvSpPr>
          <p:spPr>
            <a:xfrm>
              <a:off x="5561076" y="2919983"/>
              <a:ext cx="1069975" cy="1018540"/>
            </a:xfrm>
            <a:custGeom>
              <a:avLst/>
              <a:gdLst/>
              <a:ahLst/>
              <a:cxnLst/>
              <a:rect l="l" t="t" r="r" b="b"/>
              <a:pathLst>
                <a:path w="1069975" h="1018539">
                  <a:moveTo>
                    <a:pt x="534924" y="0"/>
                  </a:moveTo>
                  <a:lnTo>
                    <a:pt x="486310" y="2084"/>
                  </a:lnTo>
                  <a:lnTo>
                    <a:pt x="438905" y="8217"/>
                  </a:lnTo>
                  <a:lnTo>
                    <a:pt x="392897" y="18216"/>
                  </a:lnTo>
                  <a:lnTo>
                    <a:pt x="348477" y="31901"/>
                  </a:lnTo>
                  <a:lnTo>
                    <a:pt x="305836" y="49091"/>
                  </a:lnTo>
                  <a:lnTo>
                    <a:pt x="265164" y="69604"/>
                  </a:lnTo>
                  <a:lnTo>
                    <a:pt x="226652" y="93259"/>
                  </a:lnTo>
                  <a:lnTo>
                    <a:pt x="190489" y="119875"/>
                  </a:lnTo>
                  <a:lnTo>
                    <a:pt x="156867" y="149271"/>
                  </a:lnTo>
                  <a:lnTo>
                    <a:pt x="125975" y="181265"/>
                  </a:lnTo>
                  <a:lnTo>
                    <a:pt x="98005" y="215676"/>
                  </a:lnTo>
                  <a:lnTo>
                    <a:pt x="73146" y="252323"/>
                  </a:lnTo>
                  <a:lnTo>
                    <a:pt x="51589" y="291025"/>
                  </a:lnTo>
                  <a:lnTo>
                    <a:pt x="33525" y="331601"/>
                  </a:lnTo>
                  <a:lnTo>
                    <a:pt x="19143" y="373869"/>
                  </a:lnTo>
                  <a:lnTo>
                    <a:pt x="8635" y="417648"/>
                  </a:lnTo>
                  <a:lnTo>
                    <a:pt x="2190" y="462757"/>
                  </a:lnTo>
                  <a:lnTo>
                    <a:pt x="0" y="509015"/>
                  </a:lnTo>
                  <a:lnTo>
                    <a:pt x="2190" y="555419"/>
                  </a:lnTo>
                  <a:lnTo>
                    <a:pt x="8635" y="600640"/>
                  </a:lnTo>
                  <a:lnTo>
                    <a:pt x="19143" y="644502"/>
                  </a:lnTo>
                  <a:lnTo>
                    <a:pt x="33525" y="686824"/>
                  </a:lnTo>
                  <a:lnTo>
                    <a:pt x="51589" y="727431"/>
                  </a:lnTo>
                  <a:lnTo>
                    <a:pt x="73146" y="766143"/>
                  </a:lnTo>
                  <a:lnTo>
                    <a:pt x="98005" y="802781"/>
                  </a:lnTo>
                  <a:lnTo>
                    <a:pt x="125975" y="837169"/>
                  </a:lnTo>
                  <a:lnTo>
                    <a:pt x="156867" y="869127"/>
                  </a:lnTo>
                  <a:lnTo>
                    <a:pt x="190489" y="898478"/>
                  </a:lnTo>
                  <a:lnTo>
                    <a:pt x="226652" y="925043"/>
                  </a:lnTo>
                  <a:lnTo>
                    <a:pt x="265164" y="948644"/>
                  </a:lnTo>
                  <a:lnTo>
                    <a:pt x="305836" y="969104"/>
                  </a:lnTo>
                  <a:lnTo>
                    <a:pt x="348477" y="986242"/>
                  </a:lnTo>
                  <a:lnTo>
                    <a:pt x="392897" y="999883"/>
                  </a:lnTo>
                  <a:lnTo>
                    <a:pt x="438905" y="1009847"/>
                  </a:lnTo>
                  <a:lnTo>
                    <a:pt x="486310" y="1015956"/>
                  </a:lnTo>
                  <a:lnTo>
                    <a:pt x="534924" y="1018031"/>
                  </a:lnTo>
                  <a:lnTo>
                    <a:pt x="583688" y="1015956"/>
                  </a:lnTo>
                  <a:lnTo>
                    <a:pt x="631210" y="1009847"/>
                  </a:lnTo>
                  <a:lnTo>
                    <a:pt x="677303" y="999883"/>
                  </a:lnTo>
                  <a:lnTo>
                    <a:pt x="721779" y="986242"/>
                  </a:lnTo>
                  <a:lnTo>
                    <a:pt x="764452" y="969104"/>
                  </a:lnTo>
                  <a:lnTo>
                    <a:pt x="805134" y="948644"/>
                  </a:lnTo>
                  <a:lnTo>
                    <a:pt x="843638" y="925043"/>
                  </a:lnTo>
                  <a:lnTo>
                    <a:pt x="879776" y="898478"/>
                  </a:lnTo>
                  <a:lnTo>
                    <a:pt x="913361" y="869127"/>
                  </a:lnTo>
                  <a:lnTo>
                    <a:pt x="944206" y="837169"/>
                  </a:lnTo>
                  <a:lnTo>
                    <a:pt x="972124" y="802781"/>
                  </a:lnTo>
                  <a:lnTo>
                    <a:pt x="996927" y="766143"/>
                  </a:lnTo>
                  <a:lnTo>
                    <a:pt x="1018428" y="727431"/>
                  </a:lnTo>
                  <a:lnTo>
                    <a:pt x="1036439" y="686824"/>
                  </a:lnTo>
                  <a:lnTo>
                    <a:pt x="1050775" y="644502"/>
                  </a:lnTo>
                  <a:lnTo>
                    <a:pt x="1061246" y="600640"/>
                  </a:lnTo>
                  <a:lnTo>
                    <a:pt x="1067666" y="555419"/>
                  </a:lnTo>
                  <a:lnTo>
                    <a:pt x="1069848" y="509015"/>
                  </a:lnTo>
                  <a:lnTo>
                    <a:pt x="1067666" y="462757"/>
                  </a:lnTo>
                  <a:lnTo>
                    <a:pt x="1061246" y="417648"/>
                  </a:lnTo>
                  <a:lnTo>
                    <a:pt x="1050775" y="373869"/>
                  </a:lnTo>
                  <a:lnTo>
                    <a:pt x="1036439" y="331601"/>
                  </a:lnTo>
                  <a:lnTo>
                    <a:pt x="1018428" y="291025"/>
                  </a:lnTo>
                  <a:lnTo>
                    <a:pt x="996927" y="252323"/>
                  </a:lnTo>
                  <a:lnTo>
                    <a:pt x="972124" y="215676"/>
                  </a:lnTo>
                  <a:lnTo>
                    <a:pt x="944206" y="181265"/>
                  </a:lnTo>
                  <a:lnTo>
                    <a:pt x="913361" y="149271"/>
                  </a:lnTo>
                  <a:lnTo>
                    <a:pt x="879776" y="119875"/>
                  </a:lnTo>
                  <a:lnTo>
                    <a:pt x="843638" y="93259"/>
                  </a:lnTo>
                  <a:lnTo>
                    <a:pt x="805134" y="69604"/>
                  </a:lnTo>
                  <a:lnTo>
                    <a:pt x="764452" y="49091"/>
                  </a:lnTo>
                  <a:lnTo>
                    <a:pt x="721779" y="31901"/>
                  </a:lnTo>
                  <a:lnTo>
                    <a:pt x="677303" y="18216"/>
                  </a:lnTo>
                  <a:lnTo>
                    <a:pt x="631210" y="8217"/>
                  </a:lnTo>
                  <a:lnTo>
                    <a:pt x="583688" y="2084"/>
                  </a:lnTo>
                  <a:lnTo>
                    <a:pt x="53492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5967980" y="3060191"/>
              <a:ext cx="421005" cy="745490"/>
            </a:xfrm>
            <a:custGeom>
              <a:avLst/>
              <a:gdLst/>
              <a:ahLst/>
              <a:cxnLst/>
              <a:rect l="l" t="t" r="r" b="b"/>
              <a:pathLst>
                <a:path w="421004" h="745489">
                  <a:moveTo>
                    <a:pt x="28448" y="0"/>
                  </a:moveTo>
                  <a:lnTo>
                    <a:pt x="0" y="26962"/>
                  </a:lnTo>
                  <a:lnTo>
                    <a:pt x="363308" y="372618"/>
                  </a:lnTo>
                  <a:lnTo>
                    <a:pt x="0" y="718273"/>
                  </a:lnTo>
                  <a:lnTo>
                    <a:pt x="28448" y="745236"/>
                  </a:lnTo>
                  <a:lnTo>
                    <a:pt x="420624" y="372618"/>
                  </a:lnTo>
                  <a:lnTo>
                    <a:pt x="284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/>
          <p:nvPr/>
        </p:nvSpPr>
        <p:spPr>
          <a:xfrm>
            <a:off x="7190993" y="2414777"/>
            <a:ext cx="4023360" cy="0"/>
          </a:xfrm>
          <a:custGeom>
            <a:avLst/>
            <a:gdLst/>
            <a:ahLst/>
            <a:cxnLst/>
            <a:rect l="l" t="t" r="r" b="b"/>
            <a:pathLst>
              <a:path w="4023359" h="0">
                <a:moveTo>
                  <a:pt x="0" y="0"/>
                </a:moveTo>
                <a:lnTo>
                  <a:pt x="4023360" y="0"/>
                </a:lnTo>
              </a:path>
            </a:pathLst>
          </a:custGeom>
          <a:ln w="25908">
            <a:solidFill>
              <a:srgbClr val="4F4F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0"/>
              </a:spcBef>
            </a:pPr>
            <a:fld id="{81D60167-4931-47E6-BA6A-407CBD079E47}" type="slidenum">
              <a:rPr dirty="0" spc="-25"/>
              <a:t>20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015995" y="934211"/>
            <a:ext cx="1879600" cy="986155"/>
            <a:chOff x="3015995" y="934211"/>
            <a:chExt cx="1879600" cy="986155"/>
          </a:xfrm>
        </p:grpSpPr>
        <p:sp>
          <p:nvSpPr>
            <p:cNvPr id="3" name="object 3" descr=""/>
            <p:cNvSpPr/>
            <p:nvPr/>
          </p:nvSpPr>
          <p:spPr>
            <a:xfrm>
              <a:off x="3041141" y="959357"/>
              <a:ext cx="1828800" cy="935990"/>
            </a:xfrm>
            <a:custGeom>
              <a:avLst/>
              <a:gdLst/>
              <a:ahLst/>
              <a:cxnLst/>
              <a:rect l="l" t="t" r="r" b="b"/>
              <a:pathLst>
                <a:path w="1828800" h="935989">
                  <a:moveTo>
                    <a:pt x="1828800" y="0"/>
                  </a:moveTo>
                  <a:lnTo>
                    <a:pt x="0" y="0"/>
                  </a:lnTo>
                  <a:lnTo>
                    <a:pt x="0" y="935736"/>
                  </a:lnTo>
                  <a:lnTo>
                    <a:pt x="1828800" y="935736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3041141" y="959357"/>
              <a:ext cx="1828800" cy="935990"/>
            </a:xfrm>
            <a:custGeom>
              <a:avLst/>
              <a:gdLst/>
              <a:ahLst/>
              <a:cxnLst/>
              <a:rect l="l" t="t" r="r" b="b"/>
              <a:pathLst>
                <a:path w="1828800" h="935989">
                  <a:moveTo>
                    <a:pt x="0" y="0"/>
                  </a:moveTo>
                  <a:lnTo>
                    <a:pt x="1828800" y="0"/>
                  </a:lnTo>
                  <a:lnTo>
                    <a:pt x="1828800" y="935736"/>
                  </a:lnTo>
                  <a:lnTo>
                    <a:pt x="0" y="935736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0071A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627881" y="1082801"/>
              <a:ext cx="645160" cy="646430"/>
            </a:xfrm>
            <a:custGeom>
              <a:avLst/>
              <a:gdLst/>
              <a:ahLst/>
              <a:cxnLst/>
              <a:rect l="l" t="t" r="r" b="b"/>
              <a:pathLst>
                <a:path w="645160" h="646430">
                  <a:moveTo>
                    <a:pt x="0" y="323088"/>
                  </a:moveTo>
                  <a:lnTo>
                    <a:pt x="3494" y="275344"/>
                  </a:lnTo>
                  <a:lnTo>
                    <a:pt x="13646" y="229776"/>
                  </a:lnTo>
                  <a:lnTo>
                    <a:pt x="29957" y="186882"/>
                  </a:lnTo>
                  <a:lnTo>
                    <a:pt x="51928" y="147163"/>
                  </a:lnTo>
                  <a:lnTo>
                    <a:pt x="79061" y="111119"/>
                  </a:lnTo>
                  <a:lnTo>
                    <a:pt x="110856" y="79248"/>
                  </a:lnTo>
                  <a:lnTo>
                    <a:pt x="146816" y="52051"/>
                  </a:lnTo>
                  <a:lnTo>
                    <a:pt x="186441" y="30028"/>
                  </a:lnTo>
                  <a:lnTo>
                    <a:pt x="229233" y="13679"/>
                  </a:lnTo>
                  <a:lnTo>
                    <a:pt x="274694" y="3503"/>
                  </a:lnTo>
                  <a:lnTo>
                    <a:pt x="322326" y="0"/>
                  </a:lnTo>
                  <a:lnTo>
                    <a:pt x="369957" y="3503"/>
                  </a:lnTo>
                  <a:lnTo>
                    <a:pt x="415418" y="13679"/>
                  </a:lnTo>
                  <a:lnTo>
                    <a:pt x="458210" y="30028"/>
                  </a:lnTo>
                  <a:lnTo>
                    <a:pt x="497835" y="52051"/>
                  </a:lnTo>
                  <a:lnTo>
                    <a:pt x="533795" y="79248"/>
                  </a:lnTo>
                  <a:lnTo>
                    <a:pt x="565590" y="111119"/>
                  </a:lnTo>
                  <a:lnTo>
                    <a:pt x="592723" y="147163"/>
                  </a:lnTo>
                  <a:lnTo>
                    <a:pt x="614694" y="186882"/>
                  </a:lnTo>
                  <a:lnTo>
                    <a:pt x="631005" y="229776"/>
                  </a:lnTo>
                  <a:lnTo>
                    <a:pt x="641157" y="275344"/>
                  </a:lnTo>
                  <a:lnTo>
                    <a:pt x="644652" y="323088"/>
                  </a:lnTo>
                  <a:lnTo>
                    <a:pt x="641157" y="370831"/>
                  </a:lnTo>
                  <a:lnTo>
                    <a:pt x="631005" y="416399"/>
                  </a:lnTo>
                  <a:lnTo>
                    <a:pt x="614694" y="459293"/>
                  </a:lnTo>
                  <a:lnTo>
                    <a:pt x="592723" y="499012"/>
                  </a:lnTo>
                  <a:lnTo>
                    <a:pt x="565590" y="535056"/>
                  </a:lnTo>
                  <a:lnTo>
                    <a:pt x="533795" y="566927"/>
                  </a:lnTo>
                  <a:lnTo>
                    <a:pt x="497835" y="594124"/>
                  </a:lnTo>
                  <a:lnTo>
                    <a:pt x="458210" y="616147"/>
                  </a:lnTo>
                  <a:lnTo>
                    <a:pt x="415418" y="632496"/>
                  </a:lnTo>
                  <a:lnTo>
                    <a:pt x="369957" y="642672"/>
                  </a:lnTo>
                  <a:lnTo>
                    <a:pt x="322326" y="646176"/>
                  </a:lnTo>
                  <a:lnTo>
                    <a:pt x="274694" y="642672"/>
                  </a:lnTo>
                  <a:lnTo>
                    <a:pt x="229233" y="632496"/>
                  </a:lnTo>
                  <a:lnTo>
                    <a:pt x="186441" y="616147"/>
                  </a:lnTo>
                  <a:lnTo>
                    <a:pt x="146816" y="594124"/>
                  </a:lnTo>
                  <a:lnTo>
                    <a:pt x="110856" y="566927"/>
                  </a:lnTo>
                  <a:lnTo>
                    <a:pt x="79061" y="535056"/>
                  </a:lnTo>
                  <a:lnTo>
                    <a:pt x="51928" y="499012"/>
                  </a:lnTo>
                  <a:lnTo>
                    <a:pt x="29957" y="459293"/>
                  </a:lnTo>
                  <a:lnTo>
                    <a:pt x="13646" y="416399"/>
                  </a:lnTo>
                  <a:lnTo>
                    <a:pt x="3494" y="370831"/>
                  </a:lnTo>
                  <a:lnTo>
                    <a:pt x="0" y="323088"/>
                  </a:lnTo>
                  <a:close/>
                </a:path>
              </a:pathLst>
            </a:custGeom>
            <a:ln w="25908">
              <a:solidFill>
                <a:srgbClr val="0071A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732275" y="1158239"/>
              <a:ext cx="452755" cy="515620"/>
            </a:xfrm>
            <a:custGeom>
              <a:avLst/>
              <a:gdLst/>
              <a:ahLst/>
              <a:cxnLst/>
              <a:rect l="l" t="t" r="r" b="b"/>
              <a:pathLst>
                <a:path w="452754" h="515619">
                  <a:moveTo>
                    <a:pt x="241261" y="450456"/>
                  </a:moveTo>
                  <a:lnTo>
                    <a:pt x="238861" y="452856"/>
                  </a:lnTo>
                  <a:lnTo>
                    <a:pt x="212432" y="478510"/>
                  </a:lnTo>
                  <a:lnTo>
                    <a:pt x="210032" y="480910"/>
                  </a:lnTo>
                  <a:lnTo>
                    <a:pt x="210032" y="484657"/>
                  </a:lnTo>
                  <a:lnTo>
                    <a:pt x="212432" y="487057"/>
                  </a:lnTo>
                  <a:lnTo>
                    <a:pt x="238061" y="513511"/>
                  </a:lnTo>
                  <a:lnTo>
                    <a:pt x="239128" y="514578"/>
                  </a:lnTo>
                  <a:lnTo>
                    <a:pt x="240728" y="515112"/>
                  </a:lnTo>
                  <a:lnTo>
                    <a:pt x="243662" y="515112"/>
                  </a:lnTo>
                  <a:lnTo>
                    <a:pt x="245262" y="514578"/>
                  </a:lnTo>
                  <a:lnTo>
                    <a:pt x="246329" y="513511"/>
                  </a:lnTo>
                  <a:lnTo>
                    <a:pt x="248729" y="511365"/>
                  </a:lnTo>
                  <a:lnTo>
                    <a:pt x="248729" y="507631"/>
                  </a:lnTo>
                  <a:lnTo>
                    <a:pt x="246595" y="505231"/>
                  </a:lnTo>
                  <a:lnTo>
                    <a:pt x="230847" y="489191"/>
                  </a:lnTo>
                  <a:lnTo>
                    <a:pt x="268935" y="485227"/>
                  </a:lnTo>
                  <a:lnTo>
                    <a:pt x="297233" y="477443"/>
                  </a:lnTo>
                  <a:lnTo>
                    <a:pt x="230581" y="477443"/>
                  </a:lnTo>
                  <a:lnTo>
                    <a:pt x="247129" y="461137"/>
                  </a:lnTo>
                  <a:lnTo>
                    <a:pt x="249262" y="459003"/>
                  </a:lnTo>
                  <a:lnTo>
                    <a:pt x="249529" y="455269"/>
                  </a:lnTo>
                  <a:lnTo>
                    <a:pt x="244995" y="450723"/>
                  </a:lnTo>
                  <a:lnTo>
                    <a:pt x="241261" y="450456"/>
                  </a:lnTo>
                  <a:close/>
                </a:path>
                <a:path w="452754" h="515619">
                  <a:moveTo>
                    <a:pt x="444360" y="300304"/>
                  </a:moveTo>
                  <a:lnTo>
                    <a:pt x="441147" y="302171"/>
                  </a:lnTo>
                  <a:lnTo>
                    <a:pt x="440347" y="305384"/>
                  </a:lnTo>
                  <a:lnTo>
                    <a:pt x="424272" y="352115"/>
                  </a:lnTo>
                  <a:lnTo>
                    <a:pt x="398657" y="393208"/>
                  </a:lnTo>
                  <a:lnTo>
                    <a:pt x="364991" y="427475"/>
                  </a:lnTo>
                  <a:lnTo>
                    <a:pt x="324763" y="453728"/>
                  </a:lnTo>
                  <a:lnTo>
                    <a:pt x="279463" y="470780"/>
                  </a:lnTo>
                  <a:lnTo>
                    <a:pt x="230581" y="477443"/>
                  </a:lnTo>
                  <a:lnTo>
                    <a:pt x="297233" y="477443"/>
                  </a:lnTo>
                  <a:lnTo>
                    <a:pt x="340404" y="459064"/>
                  </a:lnTo>
                  <a:lnTo>
                    <a:pt x="372033" y="437362"/>
                  </a:lnTo>
                  <a:lnTo>
                    <a:pt x="399962" y="410393"/>
                  </a:lnTo>
                  <a:lnTo>
                    <a:pt x="422936" y="379288"/>
                  </a:lnTo>
                  <a:lnTo>
                    <a:pt x="440408" y="344826"/>
                  </a:lnTo>
                  <a:lnTo>
                    <a:pt x="451827" y="307784"/>
                  </a:lnTo>
                  <a:lnTo>
                    <a:pt x="452628" y="304850"/>
                  </a:lnTo>
                  <a:lnTo>
                    <a:pt x="450761" y="301637"/>
                  </a:lnTo>
                  <a:lnTo>
                    <a:pt x="447560" y="300837"/>
                  </a:lnTo>
                  <a:lnTo>
                    <a:pt x="444360" y="300304"/>
                  </a:lnTo>
                  <a:close/>
                </a:path>
                <a:path w="452754" h="515619">
                  <a:moveTo>
                    <a:pt x="212166" y="0"/>
                  </a:moveTo>
                  <a:lnTo>
                    <a:pt x="208699" y="0"/>
                  </a:lnTo>
                  <a:lnTo>
                    <a:pt x="206298" y="2133"/>
                  </a:lnTo>
                  <a:lnTo>
                    <a:pt x="203898" y="4546"/>
                  </a:lnTo>
                  <a:lnTo>
                    <a:pt x="203898" y="8013"/>
                  </a:lnTo>
                  <a:lnTo>
                    <a:pt x="206032" y="10414"/>
                  </a:lnTo>
                  <a:lnTo>
                    <a:pt x="221780" y="26454"/>
                  </a:lnTo>
                  <a:lnTo>
                    <a:pt x="183692" y="30455"/>
                  </a:lnTo>
                  <a:lnTo>
                    <a:pt x="146881" y="40643"/>
                  </a:lnTo>
                  <a:lnTo>
                    <a:pt x="112223" y="56693"/>
                  </a:lnTo>
                  <a:lnTo>
                    <a:pt x="80594" y="78282"/>
                  </a:lnTo>
                  <a:lnTo>
                    <a:pt x="52665" y="105257"/>
                  </a:lnTo>
                  <a:lnTo>
                    <a:pt x="29691" y="136361"/>
                  </a:lnTo>
                  <a:lnTo>
                    <a:pt x="12219" y="170821"/>
                  </a:lnTo>
                  <a:lnTo>
                    <a:pt x="800" y="207860"/>
                  </a:lnTo>
                  <a:lnTo>
                    <a:pt x="0" y="210794"/>
                  </a:lnTo>
                  <a:lnTo>
                    <a:pt x="1866" y="214007"/>
                  </a:lnTo>
                  <a:lnTo>
                    <a:pt x="5067" y="214807"/>
                  </a:lnTo>
                  <a:lnTo>
                    <a:pt x="9080" y="214807"/>
                  </a:lnTo>
                  <a:lnTo>
                    <a:pt x="11480" y="212940"/>
                  </a:lnTo>
                  <a:lnTo>
                    <a:pt x="12280" y="210261"/>
                  </a:lnTo>
                  <a:lnTo>
                    <a:pt x="28355" y="163529"/>
                  </a:lnTo>
                  <a:lnTo>
                    <a:pt x="53970" y="122436"/>
                  </a:lnTo>
                  <a:lnTo>
                    <a:pt x="87636" y="88169"/>
                  </a:lnTo>
                  <a:lnTo>
                    <a:pt x="127864" y="61916"/>
                  </a:lnTo>
                  <a:lnTo>
                    <a:pt x="173164" y="44864"/>
                  </a:lnTo>
                  <a:lnTo>
                    <a:pt x="222046" y="38201"/>
                  </a:lnTo>
                  <a:lnTo>
                    <a:pt x="239096" y="38201"/>
                  </a:lnTo>
                  <a:lnTo>
                    <a:pt x="240195" y="37134"/>
                  </a:lnTo>
                  <a:lnTo>
                    <a:pt x="242595" y="34734"/>
                  </a:lnTo>
                  <a:lnTo>
                    <a:pt x="242595" y="30988"/>
                  </a:lnTo>
                  <a:lnTo>
                    <a:pt x="240195" y="28587"/>
                  </a:lnTo>
                  <a:lnTo>
                    <a:pt x="214566" y="2133"/>
                  </a:lnTo>
                  <a:lnTo>
                    <a:pt x="212166" y="0"/>
                  </a:lnTo>
                  <a:close/>
                </a:path>
                <a:path w="452754" h="515619">
                  <a:moveTo>
                    <a:pt x="239096" y="38201"/>
                  </a:moveTo>
                  <a:lnTo>
                    <a:pt x="222046" y="38201"/>
                  </a:lnTo>
                  <a:lnTo>
                    <a:pt x="205498" y="54508"/>
                  </a:lnTo>
                  <a:lnTo>
                    <a:pt x="203365" y="56642"/>
                  </a:lnTo>
                  <a:lnTo>
                    <a:pt x="203098" y="60375"/>
                  </a:lnTo>
                  <a:lnTo>
                    <a:pt x="206565" y="63855"/>
                  </a:lnTo>
                  <a:lnTo>
                    <a:pt x="208165" y="64389"/>
                  </a:lnTo>
                  <a:lnTo>
                    <a:pt x="211099" y="64389"/>
                  </a:lnTo>
                  <a:lnTo>
                    <a:pt x="212699" y="63855"/>
                  </a:lnTo>
                  <a:lnTo>
                    <a:pt x="213766" y="62788"/>
                  </a:lnTo>
                  <a:lnTo>
                    <a:pt x="239096" y="38201"/>
                  </a:lnTo>
                  <a:close/>
                </a:path>
              </a:pathLst>
            </a:custGeom>
            <a:solidFill>
              <a:srgbClr val="0071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700270" y="1188723"/>
              <a:ext cx="515620" cy="452755"/>
            </a:xfrm>
            <a:custGeom>
              <a:avLst/>
              <a:gdLst/>
              <a:ahLst/>
              <a:cxnLst/>
              <a:rect l="l" t="t" r="r" b="b"/>
              <a:pathLst>
                <a:path w="515620" h="452755">
                  <a:moveTo>
                    <a:pt x="38199" y="231114"/>
                  </a:moveTo>
                  <a:lnTo>
                    <a:pt x="26428" y="231114"/>
                  </a:lnTo>
                  <a:lnTo>
                    <a:pt x="30427" y="269247"/>
                  </a:lnTo>
                  <a:lnTo>
                    <a:pt x="40606" y="306100"/>
                  </a:lnTo>
                  <a:lnTo>
                    <a:pt x="56641" y="340797"/>
                  </a:lnTo>
                  <a:lnTo>
                    <a:pt x="78206" y="372465"/>
                  </a:lnTo>
                  <a:lnTo>
                    <a:pt x="105150" y="400429"/>
                  </a:lnTo>
                  <a:lnTo>
                    <a:pt x="136220" y="423433"/>
                  </a:lnTo>
                  <a:lnTo>
                    <a:pt x="170643" y="440927"/>
                  </a:lnTo>
                  <a:lnTo>
                    <a:pt x="207644" y="452361"/>
                  </a:lnTo>
                  <a:lnTo>
                    <a:pt x="207911" y="452628"/>
                  </a:lnTo>
                  <a:lnTo>
                    <a:pt x="211378" y="452628"/>
                  </a:lnTo>
                  <a:lnTo>
                    <a:pt x="214058" y="450748"/>
                  </a:lnTo>
                  <a:lnTo>
                    <a:pt x="214591" y="448081"/>
                  </a:lnTo>
                  <a:lnTo>
                    <a:pt x="215125" y="444881"/>
                  </a:lnTo>
                  <a:lnTo>
                    <a:pt x="213258" y="441667"/>
                  </a:lnTo>
                  <a:lnTo>
                    <a:pt x="210045" y="441134"/>
                  </a:lnTo>
                  <a:lnTo>
                    <a:pt x="163361" y="424928"/>
                  </a:lnTo>
                  <a:lnTo>
                    <a:pt x="122308" y="399205"/>
                  </a:lnTo>
                  <a:lnTo>
                    <a:pt x="88076" y="365452"/>
                  </a:lnTo>
                  <a:lnTo>
                    <a:pt x="61849" y="325151"/>
                  </a:lnTo>
                  <a:lnTo>
                    <a:pt x="44816" y="279788"/>
                  </a:lnTo>
                  <a:lnTo>
                    <a:pt x="38199" y="231114"/>
                  </a:lnTo>
                  <a:close/>
                </a:path>
                <a:path w="515620" h="452755">
                  <a:moveTo>
                    <a:pt x="257555" y="90843"/>
                  </a:moveTo>
                  <a:lnTo>
                    <a:pt x="214657" y="97751"/>
                  </a:lnTo>
                  <a:lnTo>
                    <a:pt x="177432" y="116999"/>
                  </a:lnTo>
                  <a:lnTo>
                    <a:pt x="148098" y="146365"/>
                  </a:lnTo>
                  <a:lnTo>
                    <a:pt x="128872" y="183632"/>
                  </a:lnTo>
                  <a:lnTo>
                    <a:pt x="121970" y="226580"/>
                  </a:lnTo>
                  <a:lnTo>
                    <a:pt x="128872" y="269529"/>
                  </a:lnTo>
                  <a:lnTo>
                    <a:pt x="148098" y="306795"/>
                  </a:lnTo>
                  <a:lnTo>
                    <a:pt x="177432" y="336162"/>
                  </a:lnTo>
                  <a:lnTo>
                    <a:pt x="214657" y="355409"/>
                  </a:lnTo>
                  <a:lnTo>
                    <a:pt x="257555" y="362318"/>
                  </a:lnTo>
                  <a:lnTo>
                    <a:pt x="300454" y="355409"/>
                  </a:lnTo>
                  <a:lnTo>
                    <a:pt x="337679" y="336162"/>
                  </a:lnTo>
                  <a:lnTo>
                    <a:pt x="367013" y="306795"/>
                  </a:lnTo>
                  <a:lnTo>
                    <a:pt x="381795" y="278142"/>
                  </a:lnTo>
                  <a:lnTo>
                    <a:pt x="244474" y="278142"/>
                  </a:lnTo>
                  <a:lnTo>
                    <a:pt x="243141" y="277609"/>
                  </a:lnTo>
                  <a:lnTo>
                    <a:pt x="242074" y="276542"/>
                  </a:lnTo>
                  <a:lnTo>
                    <a:pt x="188163" y="227380"/>
                  </a:lnTo>
                  <a:lnTo>
                    <a:pt x="185762" y="225247"/>
                  </a:lnTo>
                  <a:lnTo>
                    <a:pt x="185762" y="221500"/>
                  </a:lnTo>
                  <a:lnTo>
                    <a:pt x="190030" y="216687"/>
                  </a:lnTo>
                  <a:lnTo>
                    <a:pt x="193763" y="216420"/>
                  </a:lnTo>
                  <a:lnTo>
                    <a:pt x="291960" y="216420"/>
                  </a:lnTo>
                  <a:lnTo>
                    <a:pt x="336029" y="171005"/>
                  </a:lnTo>
                  <a:lnTo>
                    <a:pt x="338162" y="168592"/>
                  </a:lnTo>
                  <a:lnTo>
                    <a:pt x="378480" y="168592"/>
                  </a:lnTo>
                  <a:lnTo>
                    <a:pt x="367013" y="146365"/>
                  </a:lnTo>
                  <a:lnTo>
                    <a:pt x="337679" y="116999"/>
                  </a:lnTo>
                  <a:lnTo>
                    <a:pt x="300454" y="97751"/>
                  </a:lnTo>
                  <a:lnTo>
                    <a:pt x="257555" y="90843"/>
                  </a:lnTo>
                  <a:close/>
                </a:path>
                <a:path w="515620" h="452755">
                  <a:moveTo>
                    <a:pt x="378480" y="168592"/>
                  </a:moveTo>
                  <a:lnTo>
                    <a:pt x="341896" y="168592"/>
                  </a:lnTo>
                  <a:lnTo>
                    <a:pt x="344296" y="170738"/>
                  </a:lnTo>
                  <a:lnTo>
                    <a:pt x="346697" y="173139"/>
                  </a:lnTo>
                  <a:lnTo>
                    <a:pt x="346697" y="176872"/>
                  </a:lnTo>
                  <a:lnTo>
                    <a:pt x="344296" y="179285"/>
                  </a:lnTo>
                  <a:lnTo>
                    <a:pt x="250088" y="276275"/>
                  </a:lnTo>
                  <a:lnTo>
                    <a:pt x="249021" y="277609"/>
                  </a:lnTo>
                  <a:lnTo>
                    <a:pt x="247421" y="278142"/>
                  </a:lnTo>
                  <a:lnTo>
                    <a:pt x="381795" y="278142"/>
                  </a:lnTo>
                  <a:lnTo>
                    <a:pt x="386239" y="269529"/>
                  </a:lnTo>
                  <a:lnTo>
                    <a:pt x="393141" y="226580"/>
                  </a:lnTo>
                  <a:lnTo>
                    <a:pt x="386239" y="183632"/>
                  </a:lnTo>
                  <a:lnTo>
                    <a:pt x="378480" y="168592"/>
                  </a:lnTo>
                  <a:close/>
                </a:path>
                <a:path w="515620" h="452755">
                  <a:moveTo>
                    <a:pt x="291960" y="216420"/>
                  </a:moveTo>
                  <a:lnTo>
                    <a:pt x="193763" y="216420"/>
                  </a:lnTo>
                  <a:lnTo>
                    <a:pt x="196176" y="218833"/>
                  </a:lnTo>
                  <a:lnTo>
                    <a:pt x="245808" y="263982"/>
                  </a:lnTo>
                  <a:lnTo>
                    <a:pt x="291960" y="216420"/>
                  </a:lnTo>
                  <a:close/>
                </a:path>
                <a:path w="515620" h="452755">
                  <a:moveTo>
                    <a:pt x="34696" y="210273"/>
                  </a:moveTo>
                  <a:lnTo>
                    <a:pt x="30962" y="210273"/>
                  </a:lnTo>
                  <a:lnTo>
                    <a:pt x="28562" y="212686"/>
                  </a:lnTo>
                  <a:lnTo>
                    <a:pt x="2133" y="238328"/>
                  </a:lnTo>
                  <a:lnTo>
                    <a:pt x="0" y="240741"/>
                  </a:lnTo>
                  <a:lnTo>
                    <a:pt x="0" y="244475"/>
                  </a:lnTo>
                  <a:lnTo>
                    <a:pt x="2133" y="246621"/>
                  </a:lnTo>
                  <a:lnTo>
                    <a:pt x="4267" y="249021"/>
                  </a:lnTo>
                  <a:lnTo>
                    <a:pt x="8013" y="249021"/>
                  </a:lnTo>
                  <a:lnTo>
                    <a:pt x="10413" y="246888"/>
                  </a:lnTo>
                  <a:lnTo>
                    <a:pt x="26428" y="231114"/>
                  </a:lnTo>
                  <a:lnTo>
                    <a:pt x="38199" y="231114"/>
                  </a:lnTo>
                  <a:lnTo>
                    <a:pt x="38163" y="230847"/>
                  </a:lnTo>
                  <a:lnTo>
                    <a:pt x="54690" y="230847"/>
                  </a:lnTo>
                  <a:lnTo>
                    <a:pt x="37096" y="212686"/>
                  </a:lnTo>
                  <a:lnTo>
                    <a:pt x="34696" y="210273"/>
                  </a:lnTo>
                  <a:close/>
                </a:path>
                <a:path w="515620" h="452755">
                  <a:moveTo>
                    <a:pt x="54690" y="230847"/>
                  </a:moveTo>
                  <a:lnTo>
                    <a:pt x="38163" y="230847"/>
                  </a:lnTo>
                  <a:lnTo>
                    <a:pt x="55511" y="248488"/>
                  </a:lnTo>
                  <a:lnTo>
                    <a:pt x="57111" y="249021"/>
                  </a:lnTo>
                  <a:lnTo>
                    <a:pt x="60058" y="249021"/>
                  </a:lnTo>
                  <a:lnTo>
                    <a:pt x="61391" y="248488"/>
                  </a:lnTo>
                  <a:lnTo>
                    <a:pt x="62725" y="247421"/>
                  </a:lnTo>
                  <a:lnTo>
                    <a:pt x="64858" y="245275"/>
                  </a:lnTo>
                  <a:lnTo>
                    <a:pt x="65125" y="241541"/>
                  </a:lnTo>
                  <a:lnTo>
                    <a:pt x="62725" y="239141"/>
                  </a:lnTo>
                  <a:lnTo>
                    <a:pt x="54690" y="230847"/>
                  </a:lnTo>
                  <a:close/>
                </a:path>
                <a:path w="515620" h="452755">
                  <a:moveTo>
                    <a:pt x="454799" y="203327"/>
                  </a:moveTo>
                  <a:lnTo>
                    <a:pt x="450253" y="207873"/>
                  </a:lnTo>
                  <a:lnTo>
                    <a:pt x="449986" y="211620"/>
                  </a:lnTo>
                  <a:lnTo>
                    <a:pt x="452386" y="214020"/>
                  </a:lnTo>
                  <a:lnTo>
                    <a:pt x="478015" y="240474"/>
                  </a:lnTo>
                  <a:lnTo>
                    <a:pt x="479348" y="241541"/>
                  </a:lnTo>
                  <a:lnTo>
                    <a:pt x="480682" y="242341"/>
                  </a:lnTo>
                  <a:lnTo>
                    <a:pt x="483882" y="242341"/>
                  </a:lnTo>
                  <a:lnTo>
                    <a:pt x="485216" y="241808"/>
                  </a:lnTo>
                  <a:lnTo>
                    <a:pt x="486549" y="240474"/>
                  </a:lnTo>
                  <a:lnTo>
                    <a:pt x="505272" y="222300"/>
                  </a:lnTo>
                  <a:lnTo>
                    <a:pt x="476948" y="222300"/>
                  </a:lnTo>
                  <a:lnTo>
                    <a:pt x="460667" y="205740"/>
                  </a:lnTo>
                  <a:lnTo>
                    <a:pt x="458533" y="203593"/>
                  </a:lnTo>
                  <a:lnTo>
                    <a:pt x="454799" y="203327"/>
                  </a:lnTo>
                  <a:close/>
                </a:path>
                <a:path w="515620" h="452755">
                  <a:moveTo>
                    <a:pt x="304533" y="0"/>
                  </a:moveTo>
                  <a:lnTo>
                    <a:pt x="301332" y="2133"/>
                  </a:lnTo>
                  <a:lnTo>
                    <a:pt x="300532" y="5067"/>
                  </a:lnTo>
                  <a:lnTo>
                    <a:pt x="299999" y="8280"/>
                  </a:lnTo>
                  <a:lnTo>
                    <a:pt x="301866" y="11480"/>
                  </a:lnTo>
                  <a:lnTo>
                    <a:pt x="305066" y="12280"/>
                  </a:lnTo>
                  <a:lnTo>
                    <a:pt x="351755" y="28379"/>
                  </a:lnTo>
                  <a:lnTo>
                    <a:pt x="392808" y="54027"/>
                  </a:lnTo>
                  <a:lnTo>
                    <a:pt x="427040" y="87734"/>
                  </a:lnTo>
                  <a:lnTo>
                    <a:pt x="453265" y="128009"/>
                  </a:lnTo>
                  <a:lnTo>
                    <a:pt x="470296" y="173362"/>
                  </a:lnTo>
                  <a:lnTo>
                    <a:pt x="476948" y="222300"/>
                  </a:lnTo>
                  <a:lnTo>
                    <a:pt x="505272" y="222300"/>
                  </a:lnTo>
                  <a:lnTo>
                    <a:pt x="505546" y="222034"/>
                  </a:lnTo>
                  <a:lnTo>
                    <a:pt x="488695" y="222034"/>
                  </a:lnTo>
                  <a:lnTo>
                    <a:pt x="484733" y="183906"/>
                  </a:lnTo>
                  <a:lnTo>
                    <a:pt x="474613" y="147053"/>
                  </a:lnTo>
                  <a:lnTo>
                    <a:pt x="458590" y="112352"/>
                  </a:lnTo>
                  <a:lnTo>
                    <a:pt x="436918" y="80683"/>
                  </a:lnTo>
                  <a:lnTo>
                    <a:pt x="409972" y="52724"/>
                  </a:lnTo>
                  <a:lnTo>
                    <a:pt x="378898" y="29721"/>
                  </a:lnTo>
                  <a:lnTo>
                    <a:pt x="344470" y="12228"/>
                  </a:lnTo>
                  <a:lnTo>
                    <a:pt x="307466" y="800"/>
                  </a:lnTo>
                  <a:lnTo>
                    <a:pt x="304533" y="0"/>
                  </a:lnTo>
                  <a:close/>
                </a:path>
                <a:path w="515620" h="452755">
                  <a:moveTo>
                    <a:pt x="510844" y="204127"/>
                  </a:moveTo>
                  <a:lnTo>
                    <a:pt x="507110" y="204127"/>
                  </a:lnTo>
                  <a:lnTo>
                    <a:pt x="504710" y="206273"/>
                  </a:lnTo>
                  <a:lnTo>
                    <a:pt x="488695" y="222034"/>
                  </a:lnTo>
                  <a:lnTo>
                    <a:pt x="505546" y="222034"/>
                  </a:lnTo>
                  <a:lnTo>
                    <a:pt x="512978" y="214820"/>
                  </a:lnTo>
                  <a:lnTo>
                    <a:pt x="515111" y="212420"/>
                  </a:lnTo>
                  <a:lnTo>
                    <a:pt x="515111" y="208673"/>
                  </a:lnTo>
                  <a:lnTo>
                    <a:pt x="512978" y="206540"/>
                  </a:lnTo>
                  <a:lnTo>
                    <a:pt x="510844" y="204127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95"/>
              <a:t>Simplicity</a:t>
            </a:r>
            <a:r>
              <a:rPr dirty="0" spc="270"/>
              <a:t> </a:t>
            </a:r>
            <a:r>
              <a:rPr dirty="0"/>
              <a:t>through</a:t>
            </a:r>
            <a:r>
              <a:rPr dirty="0" spc="270"/>
              <a:t> </a:t>
            </a:r>
            <a:r>
              <a:rPr dirty="0" spc="75"/>
              <a:t>complexity</a:t>
            </a:r>
            <a:r>
              <a:rPr dirty="0" spc="260"/>
              <a:t> </a:t>
            </a:r>
            <a:r>
              <a:rPr dirty="0" spc="35"/>
              <a:t>reduction</a:t>
            </a:r>
          </a:p>
        </p:txBody>
      </p:sp>
      <p:grpSp>
        <p:nvGrpSpPr>
          <p:cNvPr id="9" name="object 9" descr=""/>
          <p:cNvGrpSpPr/>
          <p:nvPr/>
        </p:nvGrpSpPr>
        <p:grpSpPr>
          <a:xfrm>
            <a:off x="1511808" y="1069847"/>
            <a:ext cx="670560" cy="672465"/>
            <a:chOff x="1511808" y="1069847"/>
            <a:chExt cx="670560" cy="672465"/>
          </a:xfrm>
        </p:grpSpPr>
        <p:sp>
          <p:nvSpPr>
            <p:cNvPr id="10" name="object 10" descr=""/>
            <p:cNvSpPr/>
            <p:nvPr/>
          </p:nvSpPr>
          <p:spPr>
            <a:xfrm>
              <a:off x="1524762" y="1082801"/>
              <a:ext cx="645160" cy="646430"/>
            </a:xfrm>
            <a:custGeom>
              <a:avLst/>
              <a:gdLst/>
              <a:ahLst/>
              <a:cxnLst/>
              <a:rect l="l" t="t" r="r" b="b"/>
              <a:pathLst>
                <a:path w="645160" h="646430">
                  <a:moveTo>
                    <a:pt x="0" y="323088"/>
                  </a:moveTo>
                  <a:lnTo>
                    <a:pt x="3494" y="275344"/>
                  </a:lnTo>
                  <a:lnTo>
                    <a:pt x="13646" y="229776"/>
                  </a:lnTo>
                  <a:lnTo>
                    <a:pt x="29957" y="186882"/>
                  </a:lnTo>
                  <a:lnTo>
                    <a:pt x="51928" y="147163"/>
                  </a:lnTo>
                  <a:lnTo>
                    <a:pt x="79061" y="111119"/>
                  </a:lnTo>
                  <a:lnTo>
                    <a:pt x="110856" y="79248"/>
                  </a:lnTo>
                  <a:lnTo>
                    <a:pt x="146816" y="52051"/>
                  </a:lnTo>
                  <a:lnTo>
                    <a:pt x="186441" y="30028"/>
                  </a:lnTo>
                  <a:lnTo>
                    <a:pt x="229233" y="13679"/>
                  </a:lnTo>
                  <a:lnTo>
                    <a:pt x="274694" y="3503"/>
                  </a:lnTo>
                  <a:lnTo>
                    <a:pt x="322326" y="0"/>
                  </a:lnTo>
                  <a:lnTo>
                    <a:pt x="369957" y="3503"/>
                  </a:lnTo>
                  <a:lnTo>
                    <a:pt x="415418" y="13679"/>
                  </a:lnTo>
                  <a:lnTo>
                    <a:pt x="458210" y="30028"/>
                  </a:lnTo>
                  <a:lnTo>
                    <a:pt x="497835" y="52051"/>
                  </a:lnTo>
                  <a:lnTo>
                    <a:pt x="533795" y="79248"/>
                  </a:lnTo>
                  <a:lnTo>
                    <a:pt x="565590" y="111119"/>
                  </a:lnTo>
                  <a:lnTo>
                    <a:pt x="592723" y="147163"/>
                  </a:lnTo>
                  <a:lnTo>
                    <a:pt x="614694" y="186882"/>
                  </a:lnTo>
                  <a:lnTo>
                    <a:pt x="631005" y="229776"/>
                  </a:lnTo>
                  <a:lnTo>
                    <a:pt x="641157" y="275344"/>
                  </a:lnTo>
                  <a:lnTo>
                    <a:pt x="644652" y="323088"/>
                  </a:lnTo>
                  <a:lnTo>
                    <a:pt x="641157" y="370831"/>
                  </a:lnTo>
                  <a:lnTo>
                    <a:pt x="631005" y="416399"/>
                  </a:lnTo>
                  <a:lnTo>
                    <a:pt x="614694" y="459293"/>
                  </a:lnTo>
                  <a:lnTo>
                    <a:pt x="592723" y="499012"/>
                  </a:lnTo>
                  <a:lnTo>
                    <a:pt x="565590" y="535056"/>
                  </a:lnTo>
                  <a:lnTo>
                    <a:pt x="533795" y="566927"/>
                  </a:lnTo>
                  <a:lnTo>
                    <a:pt x="497835" y="594124"/>
                  </a:lnTo>
                  <a:lnTo>
                    <a:pt x="458210" y="616147"/>
                  </a:lnTo>
                  <a:lnTo>
                    <a:pt x="415418" y="632496"/>
                  </a:lnTo>
                  <a:lnTo>
                    <a:pt x="369957" y="642672"/>
                  </a:lnTo>
                  <a:lnTo>
                    <a:pt x="322326" y="646176"/>
                  </a:lnTo>
                  <a:lnTo>
                    <a:pt x="274694" y="642672"/>
                  </a:lnTo>
                  <a:lnTo>
                    <a:pt x="229233" y="632496"/>
                  </a:lnTo>
                  <a:lnTo>
                    <a:pt x="186441" y="616147"/>
                  </a:lnTo>
                  <a:lnTo>
                    <a:pt x="146816" y="594124"/>
                  </a:lnTo>
                  <a:lnTo>
                    <a:pt x="110856" y="566927"/>
                  </a:lnTo>
                  <a:lnTo>
                    <a:pt x="79061" y="535056"/>
                  </a:lnTo>
                  <a:lnTo>
                    <a:pt x="51928" y="499012"/>
                  </a:lnTo>
                  <a:lnTo>
                    <a:pt x="29957" y="459293"/>
                  </a:lnTo>
                  <a:lnTo>
                    <a:pt x="13646" y="416399"/>
                  </a:lnTo>
                  <a:lnTo>
                    <a:pt x="3494" y="370831"/>
                  </a:lnTo>
                  <a:lnTo>
                    <a:pt x="0" y="323088"/>
                  </a:lnTo>
                  <a:close/>
                </a:path>
              </a:pathLst>
            </a:custGeom>
            <a:ln w="25908">
              <a:solidFill>
                <a:srgbClr val="0071A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13554" y="1167383"/>
              <a:ext cx="80772" cy="80772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6397" y="1207007"/>
              <a:ext cx="355099" cy="199643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1684023" y="1508759"/>
              <a:ext cx="340360" cy="78105"/>
            </a:xfrm>
            <a:custGeom>
              <a:avLst/>
              <a:gdLst/>
              <a:ahLst/>
              <a:cxnLst/>
              <a:rect l="l" t="t" r="r" b="b"/>
              <a:pathLst>
                <a:path w="340360" h="78105">
                  <a:moveTo>
                    <a:pt x="115036" y="0"/>
                  </a:moveTo>
                  <a:lnTo>
                    <a:pt x="70267" y="1895"/>
                  </a:lnTo>
                  <a:lnTo>
                    <a:pt x="27621" y="23764"/>
                  </a:lnTo>
                  <a:lnTo>
                    <a:pt x="6659" y="58269"/>
                  </a:lnTo>
                  <a:lnTo>
                    <a:pt x="0" y="74739"/>
                  </a:lnTo>
                  <a:lnTo>
                    <a:pt x="2057" y="77724"/>
                  </a:lnTo>
                  <a:lnTo>
                    <a:pt x="337781" y="77724"/>
                  </a:lnTo>
                  <a:lnTo>
                    <a:pt x="339851" y="74739"/>
                  </a:lnTo>
                  <a:lnTo>
                    <a:pt x="313960" y="26212"/>
                  </a:lnTo>
                  <a:lnTo>
                    <a:pt x="168998" y="26212"/>
                  </a:lnTo>
                  <a:lnTo>
                    <a:pt x="170654" y="26181"/>
                  </a:lnTo>
                  <a:lnTo>
                    <a:pt x="146428" y="22117"/>
                  </a:lnTo>
                  <a:lnTo>
                    <a:pt x="128989" y="13106"/>
                  </a:lnTo>
                  <a:lnTo>
                    <a:pt x="118524" y="4095"/>
                  </a:lnTo>
                  <a:lnTo>
                    <a:pt x="115036" y="0"/>
                  </a:lnTo>
                  <a:close/>
                </a:path>
                <a:path w="340360" h="78105">
                  <a:moveTo>
                    <a:pt x="224802" y="0"/>
                  </a:moveTo>
                  <a:lnTo>
                    <a:pt x="213472" y="15154"/>
                  </a:lnTo>
                  <a:lnTo>
                    <a:pt x="203882" y="22936"/>
                  </a:lnTo>
                  <a:lnTo>
                    <a:pt x="190802" y="25803"/>
                  </a:lnTo>
                  <a:lnTo>
                    <a:pt x="170654" y="26181"/>
                  </a:lnTo>
                  <a:lnTo>
                    <a:pt x="170840" y="26212"/>
                  </a:lnTo>
                  <a:lnTo>
                    <a:pt x="313960" y="26212"/>
                  </a:lnTo>
                  <a:lnTo>
                    <a:pt x="312225" y="23764"/>
                  </a:lnTo>
                  <a:lnTo>
                    <a:pt x="297827" y="12420"/>
                  </a:lnTo>
                  <a:lnTo>
                    <a:pt x="275664" y="5432"/>
                  </a:lnTo>
                  <a:lnTo>
                    <a:pt x="251756" y="1724"/>
                  </a:lnTo>
                  <a:lnTo>
                    <a:pt x="232628" y="258"/>
                  </a:lnTo>
                  <a:lnTo>
                    <a:pt x="22480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3268" y="1405127"/>
              <a:ext cx="181356" cy="108203"/>
            </a:xfrm>
            <a:prstGeom prst="rect">
              <a:avLst/>
            </a:prstGeom>
          </p:spPr>
        </p:pic>
      </p:grpSp>
      <p:grpSp>
        <p:nvGrpSpPr>
          <p:cNvPr id="15" name="object 15" descr=""/>
          <p:cNvGrpSpPr/>
          <p:nvPr/>
        </p:nvGrpSpPr>
        <p:grpSpPr>
          <a:xfrm>
            <a:off x="5718047" y="1069847"/>
            <a:ext cx="670560" cy="672465"/>
            <a:chOff x="5718047" y="1069847"/>
            <a:chExt cx="670560" cy="672465"/>
          </a:xfrm>
        </p:grpSpPr>
        <p:sp>
          <p:nvSpPr>
            <p:cNvPr id="16" name="object 16" descr=""/>
            <p:cNvSpPr/>
            <p:nvPr/>
          </p:nvSpPr>
          <p:spPr>
            <a:xfrm>
              <a:off x="5731001" y="1082801"/>
              <a:ext cx="645160" cy="646430"/>
            </a:xfrm>
            <a:custGeom>
              <a:avLst/>
              <a:gdLst/>
              <a:ahLst/>
              <a:cxnLst/>
              <a:rect l="l" t="t" r="r" b="b"/>
              <a:pathLst>
                <a:path w="645160" h="646430">
                  <a:moveTo>
                    <a:pt x="0" y="323088"/>
                  </a:moveTo>
                  <a:lnTo>
                    <a:pt x="3494" y="275344"/>
                  </a:lnTo>
                  <a:lnTo>
                    <a:pt x="13646" y="229776"/>
                  </a:lnTo>
                  <a:lnTo>
                    <a:pt x="29957" y="186882"/>
                  </a:lnTo>
                  <a:lnTo>
                    <a:pt x="51928" y="147163"/>
                  </a:lnTo>
                  <a:lnTo>
                    <a:pt x="79061" y="111119"/>
                  </a:lnTo>
                  <a:lnTo>
                    <a:pt x="110856" y="79248"/>
                  </a:lnTo>
                  <a:lnTo>
                    <a:pt x="146816" y="52051"/>
                  </a:lnTo>
                  <a:lnTo>
                    <a:pt x="186441" y="30028"/>
                  </a:lnTo>
                  <a:lnTo>
                    <a:pt x="229233" y="13679"/>
                  </a:lnTo>
                  <a:lnTo>
                    <a:pt x="274694" y="3503"/>
                  </a:lnTo>
                  <a:lnTo>
                    <a:pt x="322326" y="0"/>
                  </a:lnTo>
                  <a:lnTo>
                    <a:pt x="369957" y="3503"/>
                  </a:lnTo>
                  <a:lnTo>
                    <a:pt x="415418" y="13679"/>
                  </a:lnTo>
                  <a:lnTo>
                    <a:pt x="458210" y="30028"/>
                  </a:lnTo>
                  <a:lnTo>
                    <a:pt x="497835" y="52051"/>
                  </a:lnTo>
                  <a:lnTo>
                    <a:pt x="533795" y="79248"/>
                  </a:lnTo>
                  <a:lnTo>
                    <a:pt x="565590" y="111119"/>
                  </a:lnTo>
                  <a:lnTo>
                    <a:pt x="592723" y="147163"/>
                  </a:lnTo>
                  <a:lnTo>
                    <a:pt x="614694" y="186882"/>
                  </a:lnTo>
                  <a:lnTo>
                    <a:pt x="631005" y="229776"/>
                  </a:lnTo>
                  <a:lnTo>
                    <a:pt x="641157" y="275344"/>
                  </a:lnTo>
                  <a:lnTo>
                    <a:pt x="644652" y="323088"/>
                  </a:lnTo>
                  <a:lnTo>
                    <a:pt x="641157" y="370831"/>
                  </a:lnTo>
                  <a:lnTo>
                    <a:pt x="631005" y="416399"/>
                  </a:lnTo>
                  <a:lnTo>
                    <a:pt x="614694" y="459293"/>
                  </a:lnTo>
                  <a:lnTo>
                    <a:pt x="592723" y="499012"/>
                  </a:lnTo>
                  <a:lnTo>
                    <a:pt x="565590" y="535056"/>
                  </a:lnTo>
                  <a:lnTo>
                    <a:pt x="533795" y="566927"/>
                  </a:lnTo>
                  <a:lnTo>
                    <a:pt x="497835" y="594124"/>
                  </a:lnTo>
                  <a:lnTo>
                    <a:pt x="458210" y="616147"/>
                  </a:lnTo>
                  <a:lnTo>
                    <a:pt x="415418" y="632496"/>
                  </a:lnTo>
                  <a:lnTo>
                    <a:pt x="369957" y="642672"/>
                  </a:lnTo>
                  <a:lnTo>
                    <a:pt x="322326" y="646176"/>
                  </a:lnTo>
                  <a:lnTo>
                    <a:pt x="274694" y="642672"/>
                  </a:lnTo>
                  <a:lnTo>
                    <a:pt x="229233" y="632496"/>
                  </a:lnTo>
                  <a:lnTo>
                    <a:pt x="186441" y="616147"/>
                  </a:lnTo>
                  <a:lnTo>
                    <a:pt x="146816" y="594124"/>
                  </a:lnTo>
                  <a:lnTo>
                    <a:pt x="110856" y="566927"/>
                  </a:lnTo>
                  <a:lnTo>
                    <a:pt x="79061" y="535056"/>
                  </a:lnTo>
                  <a:lnTo>
                    <a:pt x="51928" y="499012"/>
                  </a:lnTo>
                  <a:lnTo>
                    <a:pt x="29957" y="459293"/>
                  </a:lnTo>
                  <a:lnTo>
                    <a:pt x="13646" y="416399"/>
                  </a:lnTo>
                  <a:lnTo>
                    <a:pt x="3494" y="370831"/>
                  </a:lnTo>
                  <a:lnTo>
                    <a:pt x="0" y="323088"/>
                  </a:lnTo>
                  <a:close/>
                </a:path>
              </a:pathLst>
            </a:custGeom>
            <a:ln w="25908">
              <a:solidFill>
                <a:srgbClr val="0071A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5804917" y="1312158"/>
              <a:ext cx="502920" cy="242570"/>
            </a:xfrm>
            <a:custGeom>
              <a:avLst/>
              <a:gdLst/>
              <a:ahLst/>
              <a:cxnLst/>
              <a:rect l="l" t="t" r="r" b="b"/>
              <a:pathLst>
                <a:path w="502920" h="242569">
                  <a:moveTo>
                    <a:pt x="54406" y="106718"/>
                  </a:moveTo>
                  <a:lnTo>
                    <a:pt x="2539" y="106718"/>
                  </a:lnTo>
                  <a:lnTo>
                    <a:pt x="0" y="108991"/>
                  </a:lnTo>
                  <a:lnTo>
                    <a:pt x="0" y="115328"/>
                  </a:lnTo>
                  <a:lnTo>
                    <a:pt x="2539" y="117868"/>
                  </a:lnTo>
                  <a:lnTo>
                    <a:pt x="54406" y="117868"/>
                  </a:lnTo>
                  <a:lnTo>
                    <a:pt x="56946" y="115328"/>
                  </a:lnTo>
                  <a:lnTo>
                    <a:pt x="56946" y="108991"/>
                  </a:lnTo>
                  <a:lnTo>
                    <a:pt x="54406" y="106718"/>
                  </a:lnTo>
                  <a:close/>
                </a:path>
                <a:path w="502920" h="242569">
                  <a:moveTo>
                    <a:pt x="92544" y="0"/>
                  </a:moveTo>
                  <a:lnTo>
                    <a:pt x="69405" y="30924"/>
                  </a:lnTo>
                  <a:lnTo>
                    <a:pt x="70688" y="39293"/>
                  </a:lnTo>
                  <a:lnTo>
                    <a:pt x="71704" y="47663"/>
                  </a:lnTo>
                  <a:lnTo>
                    <a:pt x="319908" y="233227"/>
                  </a:lnTo>
                  <a:lnTo>
                    <a:pt x="335114" y="239280"/>
                  </a:lnTo>
                  <a:lnTo>
                    <a:pt x="341718" y="241312"/>
                  </a:lnTo>
                  <a:lnTo>
                    <a:pt x="348843" y="242316"/>
                  </a:lnTo>
                  <a:lnTo>
                    <a:pt x="471893" y="242316"/>
                  </a:lnTo>
                  <a:lnTo>
                    <a:pt x="483931" y="239873"/>
                  </a:lnTo>
                  <a:lnTo>
                    <a:pt x="493798" y="233227"/>
                  </a:lnTo>
                  <a:lnTo>
                    <a:pt x="495197" y="231165"/>
                  </a:lnTo>
                  <a:lnTo>
                    <a:pt x="349859" y="231165"/>
                  </a:lnTo>
                  <a:lnTo>
                    <a:pt x="344004" y="230403"/>
                  </a:lnTo>
                  <a:lnTo>
                    <a:pt x="338416" y="228638"/>
                  </a:lnTo>
                  <a:lnTo>
                    <a:pt x="331546" y="226606"/>
                  </a:lnTo>
                  <a:lnTo>
                    <a:pt x="325450" y="223570"/>
                  </a:lnTo>
                  <a:lnTo>
                    <a:pt x="319849" y="219252"/>
                  </a:lnTo>
                  <a:lnTo>
                    <a:pt x="89496" y="50952"/>
                  </a:lnTo>
                  <a:lnTo>
                    <a:pt x="85178" y="47917"/>
                  </a:lnTo>
                  <a:lnTo>
                    <a:pt x="82372" y="43091"/>
                  </a:lnTo>
                  <a:lnTo>
                    <a:pt x="80848" y="32448"/>
                  </a:lnTo>
                  <a:lnTo>
                    <a:pt x="82372" y="27127"/>
                  </a:lnTo>
                  <a:lnTo>
                    <a:pt x="85686" y="23075"/>
                  </a:lnTo>
                  <a:lnTo>
                    <a:pt x="92798" y="13944"/>
                  </a:lnTo>
                  <a:lnTo>
                    <a:pt x="111657" y="13944"/>
                  </a:lnTo>
                  <a:lnTo>
                    <a:pt x="95084" y="1778"/>
                  </a:lnTo>
                  <a:lnTo>
                    <a:pt x="92544" y="0"/>
                  </a:lnTo>
                  <a:close/>
                </a:path>
                <a:path w="502920" h="242569">
                  <a:moveTo>
                    <a:pt x="212559" y="223316"/>
                  </a:moveTo>
                  <a:lnTo>
                    <a:pt x="2539" y="223316"/>
                  </a:lnTo>
                  <a:lnTo>
                    <a:pt x="0" y="225844"/>
                  </a:lnTo>
                  <a:lnTo>
                    <a:pt x="0" y="231927"/>
                  </a:lnTo>
                  <a:lnTo>
                    <a:pt x="2539" y="234467"/>
                  </a:lnTo>
                  <a:lnTo>
                    <a:pt x="212559" y="234467"/>
                  </a:lnTo>
                  <a:lnTo>
                    <a:pt x="214845" y="231927"/>
                  </a:lnTo>
                  <a:lnTo>
                    <a:pt x="214845" y="225844"/>
                  </a:lnTo>
                  <a:lnTo>
                    <a:pt x="212559" y="223316"/>
                  </a:lnTo>
                  <a:close/>
                </a:path>
                <a:path w="502920" h="242569">
                  <a:moveTo>
                    <a:pt x="111657" y="13944"/>
                  </a:moveTo>
                  <a:lnTo>
                    <a:pt x="92798" y="13944"/>
                  </a:lnTo>
                  <a:lnTo>
                    <a:pt x="347573" y="201002"/>
                  </a:lnTo>
                  <a:lnTo>
                    <a:pt x="348589" y="201764"/>
                  </a:lnTo>
                  <a:lnTo>
                    <a:pt x="349605" y="202018"/>
                  </a:lnTo>
                  <a:lnTo>
                    <a:pt x="491731" y="202018"/>
                  </a:lnTo>
                  <a:lnTo>
                    <a:pt x="491731" y="211404"/>
                  </a:lnTo>
                  <a:lnTo>
                    <a:pt x="490169" y="219088"/>
                  </a:lnTo>
                  <a:lnTo>
                    <a:pt x="485913" y="225371"/>
                  </a:lnTo>
                  <a:lnTo>
                    <a:pt x="479606" y="229610"/>
                  </a:lnTo>
                  <a:lnTo>
                    <a:pt x="471893" y="231165"/>
                  </a:lnTo>
                  <a:lnTo>
                    <a:pt x="495197" y="231165"/>
                  </a:lnTo>
                  <a:lnTo>
                    <a:pt x="500468" y="223397"/>
                  </a:lnTo>
                  <a:lnTo>
                    <a:pt x="502919" y="211404"/>
                  </a:lnTo>
                  <a:lnTo>
                    <a:pt x="502919" y="193408"/>
                  </a:lnTo>
                  <a:lnTo>
                    <a:pt x="500379" y="190868"/>
                  </a:lnTo>
                  <a:lnTo>
                    <a:pt x="352653" y="190868"/>
                  </a:lnTo>
                  <a:lnTo>
                    <a:pt x="111657" y="13944"/>
                  </a:lnTo>
                  <a:close/>
                </a:path>
                <a:path w="502920" h="242569">
                  <a:moveTo>
                    <a:pt x="154584" y="184531"/>
                  </a:moveTo>
                  <a:lnTo>
                    <a:pt x="2539" y="184531"/>
                  </a:lnTo>
                  <a:lnTo>
                    <a:pt x="0" y="186817"/>
                  </a:lnTo>
                  <a:lnTo>
                    <a:pt x="0" y="193154"/>
                  </a:lnTo>
                  <a:lnTo>
                    <a:pt x="2539" y="195681"/>
                  </a:lnTo>
                  <a:lnTo>
                    <a:pt x="154584" y="195681"/>
                  </a:lnTo>
                  <a:lnTo>
                    <a:pt x="157124" y="193154"/>
                  </a:lnTo>
                  <a:lnTo>
                    <a:pt x="157124" y="186817"/>
                  </a:lnTo>
                  <a:lnTo>
                    <a:pt x="154584" y="184531"/>
                  </a:lnTo>
                  <a:close/>
                </a:path>
                <a:path w="502920" h="242569">
                  <a:moveTo>
                    <a:pt x="103479" y="145491"/>
                  </a:moveTo>
                  <a:lnTo>
                    <a:pt x="2539" y="145491"/>
                  </a:lnTo>
                  <a:lnTo>
                    <a:pt x="0" y="148031"/>
                  </a:lnTo>
                  <a:lnTo>
                    <a:pt x="0" y="154114"/>
                  </a:lnTo>
                  <a:lnTo>
                    <a:pt x="2539" y="156654"/>
                  </a:lnTo>
                  <a:lnTo>
                    <a:pt x="103479" y="156654"/>
                  </a:lnTo>
                  <a:lnTo>
                    <a:pt x="106019" y="154114"/>
                  </a:lnTo>
                  <a:lnTo>
                    <a:pt x="106019" y="148031"/>
                  </a:lnTo>
                  <a:lnTo>
                    <a:pt x="103479" y="145491"/>
                  </a:lnTo>
                  <a:close/>
                </a:path>
              </a:pathLst>
            </a:custGeom>
            <a:solidFill>
              <a:srgbClr val="0071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5891785" y="1200917"/>
              <a:ext cx="416559" cy="307975"/>
            </a:xfrm>
            <a:custGeom>
              <a:avLst/>
              <a:gdLst/>
              <a:ahLst/>
              <a:cxnLst/>
              <a:rect l="l" t="t" r="r" b="b"/>
              <a:pathLst>
                <a:path w="416560" h="307975">
                  <a:moveTo>
                    <a:pt x="414051" y="303548"/>
                  </a:moveTo>
                  <a:lnTo>
                    <a:pt x="416052" y="307848"/>
                  </a:lnTo>
                  <a:lnTo>
                    <a:pt x="415544" y="305041"/>
                  </a:lnTo>
                  <a:lnTo>
                    <a:pt x="414051" y="303548"/>
                  </a:lnTo>
                  <a:close/>
                </a:path>
                <a:path w="416560" h="307975">
                  <a:moveTo>
                    <a:pt x="56201" y="111010"/>
                  </a:moveTo>
                  <a:lnTo>
                    <a:pt x="5346" y="111010"/>
                  </a:lnTo>
                  <a:lnTo>
                    <a:pt x="7886" y="112801"/>
                  </a:lnTo>
                  <a:lnTo>
                    <a:pt x="265658" y="302755"/>
                  </a:lnTo>
                  <a:lnTo>
                    <a:pt x="413258" y="302755"/>
                  </a:lnTo>
                  <a:lnTo>
                    <a:pt x="414051" y="303548"/>
                  </a:lnTo>
                  <a:lnTo>
                    <a:pt x="400010" y="273378"/>
                  </a:lnTo>
                  <a:lnTo>
                    <a:pt x="367130" y="250772"/>
                  </a:lnTo>
                  <a:lnTo>
                    <a:pt x="332818" y="238051"/>
                  </a:lnTo>
                  <a:lnTo>
                    <a:pt x="312483" y="233235"/>
                  </a:lnTo>
                  <a:lnTo>
                    <a:pt x="305232" y="228903"/>
                  </a:lnTo>
                  <a:lnTo>
                    <a:pt x="298361" y="223975"/>
                  </a:lnTo>
                  <a:lnTo>
                    <a:pt x="293315" y="219735"/>
                  </a:lnTo>
                  <a:lnTo>
                    <a:pt x="241490" y="219735"/>
                  </a:lnTo>
                  <a:lnTo>
                    <a:pt x="239445" y="218719"/>
                  </a:lnTo>
                  <a:lnTo>
                    <a:pt x="238429" y="216687"/>
                  </a:lnTo>
                  <a:lnTo>
                    <a:pt x="237159" y="213880"/>
                  </a:lnTo>
                  <a:lnTo>
                    <a:pt x="238175" y="210578"/>
                  </a:lnTo>
                  <a:lnTo>
                    <a:pt x="276352" y="202171"/>
                  </a:lnTo>
                  <a:lnTo>
                    <a:pt x="271155" y="195119"/>
                  </a:lnTo>
                  <a:lnTo>
                    <a:pt x="266268" y="187782"/>
                  </a:lnTo>
                  <a:lnTo>
                    <a:pt x="262035" y="180784"/>
                  </a:lnTo>
                  <a:lnTo>
                    <a:pt x="207899" y="180784"/>
                  </a:lnTo>
                  <a:lnTo>
                    <a:pt x="205867" y="179768"/>
                  </a:lnTo>
                  <a:lnTo>
                    <a:pt x="204838" y="177723"/>
                  </a:lnTo>
                  <a:lnTo>
                    <a:pt x="203568" y="174929"/>
                  </a:lnTo>
                  <a:lnTo>
                    <a:pt x="204584" y="171615"/>
                  </a:lnTo>
                  <a:lnTo>
                    <a:pt x="251917" y="161683"/>
                  </a:lnTo>
                  <a:lnTo>
                    <a:pt x="248291" y="153715"/>
                  </a:lnTo>
                  <a:lnTo>
                    <a:pt x="245019" y="145865"/>
                  </a:lnTo>
                  <a:lnTo>
                    <a:pt x="242506" y="139280"/>
                  </a:lnTo>
                  <a:lnTo>
                    <a:pt x="178384" y="139280"/>
                  </a:lnTo>
                  <a:lnTo>
                    <a:pt x="176339" y="137998"/>
                  </a:lnTo>
                  <a:lnTo>
                    <a:pt x="175887" y="136982"/>
                  </a:lnTo>
                  <a:lnTo>
                    <a:pt x="70231" y="136982"/>
                  </a:lnTo>
                  <a:lnTo>
                    <a:pt x="63868" y="135458"/>
                  </a:lnTo>
                  <a:lnTo>
                    <a:pt x="60058" y="132651"/>
                  </a:lnTo>
                  <a:lnTo>
                    <a:pt x="58267" y="131127"/>
                  </a:lnTo>
                  <a:lnTo>
                    <a:pt x="57505" y="130619"/>
                  </a:lnTo>
                  <a:lnTo>
                    <a:pt x="55981" y="129095"/>
                  </a:lnTo>
                  <a:lnTo>
                    <a:pt x="51396" y="125526"/>
                  </a:lnTo>
                  <a:lnTo>
                    <a:pt x="48348" y="119164"/>
                  </a:lnTo>
                  <a:lnTo>
                    <a:pt x="48094" y="118148"/>
                  </a:lnTo>
                  <a:lnTo>
                    <a:pt x="48094" y="117119"/>
                  </a:lnTo>
                  <a:lnTo>
                    <a:pt x="48856" y="116103"/>
                  </a:lnTo>
                  <a:lnTo>
                    <a:pt x="51396" y="113563"/>
                  </a:lnTo>
                  <a:lnTo>
                    <a:pt x="52158" y="112280"/>
                  </a:lnTo>
                  <a:lnTo>
                    <a:pt x="53949" y="112026"/>
                  </a:lnTo>
                  <a:lnTo>
                    <a:pt x="57389" y="112026"/>
                  </a:lnTo>
                  <a:lnTo>
                    <a:pt x="56201" y="111010"/>
                  </a:lnTo>
                  <a:close/>
                </a:path>
                <a:path w="416560" h="307975">
                  <a:moveTo>
                    <a:pt x="285762" y="212610"/>
                  </a:moveTo>
                  <a:lnTo>
                    <a:pt x="274942" y="213573"/>
                  </a:lnTo>
                  <a:lnTo>
                    <a:pt x="263526" y="214966"/>
                  </a:lnTo>
                  <a:lnTo>
                    <a:pt x="253303" y="216836"/>
                  </a:lnTo>
                  <a:lnTo>
                    <a:pt x="246062" y="219227"/>
                  </a:lnTo>
                  <a:lnTo>
                    <a:pt x="245046" y="219481"/>
                  </a:lnTo>
                  <a:lnTo>
                    <a:pt x="244284" y="219735"/>
                  </a:lnTo>
                  <a:lnTo>
                    <a:pt x="293315" y="219735"/>
                  </a:lnTo>
                  <a:lnTo>
                    <a:pt x="291870" y="218521"/>
                  </a:lnTo>
                  <a:lnTo>
                    <a:pt x="285762" y="212610"/>
                  </a:lnTo>
                  <a:close/>
                </a:path>
                <a:path w="416560" h="307975">
                  <a:moveTo>
                    <a:pt x="257517" y="172631"/>
                  </a:moveTo>
                  <a:lnTo>
                    <a:pt x="246114" y="173252"/>
                  </a:lnTo>
                  <a:lnTo>
                    <a:pt x="233853" y="174544"/>
                  </a:lnTo>
                  <a:lnTo>
                    <a:pt x="222165" y="176790"/>
                  </a:lnTo>
                  <a:lnTo>
                    <a:pt x="212483" y="180276"/>
                  </a:lnTo>
                  <a:lnTo>
                    <a:pt x="211709" y="180530"/>
                  </a:lnTo>
                  <a:lnTo>
                    <a:pt x="210693" y="180784"/>
                  </a:lnTo>
                  <a:lnTo>
                    <a:pt x="262035" y="180784"/>
                  </a:lnTo>
                  <a:lnTo>
                    <a:pt x="261714" y="180254"/>
                  </a:lnTo>
                  <a:lnTo>
                    <a:pt x="257517" y="172631"/>
                  </a:lnTo>
                  <a:close/>
                </a:path>
                <a:path w="416560" h="307975">
                  <a:moveTo>
                    <a:pt x="228293" y="130353"/>
                  </a:moveTo>
                  <a:lnTo>
                    <a:pt x="214131" y="131162"/>
                  </a:lnTo>
                  <a:lnTo>
                    <a:pt x="198440" y="133737"/>
                  </a:lnTo>
                  <a:lnTo>
                    <a:pt x="181178" y="139280"/>
                  </a:lnTo>
                  <a:lnTo>
                    <a:pt x="242506" y="139280"/>
                  </a:lnTo>
                  <a:lnTo>
                    <a:pt x="242022" y="137998"/>
                  </a:lnTo>
                  <a:lnTo>
                    <a:pt x="239445" y="130619"/>
                  </a:lnTo>
                  <a:lnTo>
                    <a:pt x="228293" y="130353"/>
                  </a:lnTo>
                  <a:close/>
                </a:path>
                <a:path w="416560" h="307975">
                  <a:moveTo>
                    <a:pt x="57389" y="112026"/>
                  </a:moveTo>
                  <a:lnTo>
                    <a:pt x="53949" y="112026"/>
                  </a:lnTo>
                  <a:lnTo>
                    <a:pt x="55219" y="113055"/>
                  </a:lnTo>
                  <a:lnTo>
                    <a:pt x="74053" y="129349"/>
                  </a:lnTo>
                  <a:lnTo>
                    <a:pt x="75323" y="130111"/>
                  </a:lnTo>
                  <a:lnTo>
                    <a:pt x="75323" y="131889"/>
                  </a:lnTo>
                  <a:lnTo>
                    <a:pt x="74307" y="133172"/>
                  </a:lnTo>
                  <a:lnTo>
                    <a:pt x="72009" y="135966"/>
                  </a:lnTo>
                  <a:lnTo>
                    <a:pt x="71247" y="136728"/>
                  </a:lnTo>
                  <a:lnTo>
                    <a:pt x="70231" y="136982"/>
                  </a:lnTo>
                  <a:lnTo>
                    <a:pt x="175887" y="136982"/>
                  </a:lnTo>
                  <a:lnTo>
                    <a:pt x="175323" y="135712"/>
                  </a:lnTo>
                  <a:lnTo>
                    <a:pt x="174404" y="133172"/>
                  </a:lnTo>
                  <a:lnTo>
                    <a:pt x="174405" y="132651"/>
                  </a:lnTo>
                  <a:lnTo>
                    <a:pt x="174795" y="131635"/>
                  </a:lnTo>
                  <a:lnTo>
                    <a:pt x="80416" y="131635"/>
                  </a:lnTo>
                  <a:lnTo>
                    <a:pt x="78823" y="130353"/>
                  </a:lnTo>
                  <a:lnTo>
                    <a:pt x="57389" y="112026"/>
                  </a:lnTo>
                  <a:close/>
                </a:path>
                <a:path w="416560" h="307975">
                  <a:moveTo>
                    <a:pt x="59472" y="103124"/>
                  </a:moveTo>
                  <a:lnTo>
                    <a:pt x="55473" y="103124"/>
                  </a:lnTo>
                  <a:lnTo>
                    <a:pt x="56743" y="104140"/>
                  </a:lnTo>
                  <a:lnTo>
                    <a:pt x="82702" y="126288"/>
                  </a:lnTo>
                  <a:lnTo>
                    <a:pt x="83972" y="127304"/>
                  </a:lnTo>
                  <a:lnTo>
                    <a:pt x="83972" y="129095"/>
                  </a:lnTo>
                  <a:lnTo>
                    <a:pt x="82956" y="130365"/>
                  </a:lnTo>
                  <a:lnTo>
                    <a:pt x="82194" y="131381"/>
                  </a:lnTo>
                  <a:lnTo>
                    <a:pt x="80416" y="131635"/>
                  </a:lnTo>
                  <a:lnTo>
                    <a:pt x="174795" y="131635"/>
                  </a:lnTo>
                  <a:lnTo>
                    <a:pt x="175577" y="129603"/>
                  </a:lnTo>
                  <a:lnTo>
                    <a:pt x="178384" y="128333"/>
                  </a:lnTo>
                  <a:lnTo>
                    <a:pt x="187644" y="125272"/>
                  </a:lnTo>
                  <a:lnTo>
                    <a:pt x="85496" y="125272"/>
                  </a:lnTo>
                  <a:lnTo>
                    <a:pt x="84226" y="124256"/>
                  </a:lnTo>
                  <a:lnTo>
                    <a:pt x="59472" y="103124"/>
                  </a:lnTo>
                  <a:close/>
                </a:path>
                <a:path w="416560" h="307975">
                  <a:moveTo>
                    <a:pt x="65752" y="96748"/>
                  </a:moveTo>
                  <a:lnTo>
                    <a:pt x="60566" y="96748"/>
                  </a:lnTo>
                  <a:lnTo>
                    <a:pt x="61836" y="97777"/>
                  </a:lnTo>
                  <a:lnTo>
                    <a:pt x="87795" y="120180"/>
                  </a:lnTo>
                  <a:lnTo>
                    <a:pt x="89065" y="120942"/>
                  </a:lnTo>
                  <a:lnTo>
                    <a:pt x="89065" y="122720"/>
                  </a:lnTo>
                  <a:lnTo>
                    <a:pt x="88303" y="124002"/>
                  </a:lnTo>
                  <a:lnTo>
                    <a:pt x="87287" y="125018"/>
                  </a:lnTo>
                  <a:lnTo>
                    <a:pt x="85496" y="125272"/>
                  </a:lnTo>
                  <a:lnTo>
                    <a:pt x="187644" y="125272"/>
                  </a:lnTo>
                  <a:lnTo>
                    <a:pt x="193989" y="123175"/>
                  </a:lnTo>
                  <a:lnTo>
                    <a:pt x="209523" y="120310"/>
                  </a:lnTo>
                  <a:lnTo>
                    <a:pt x="223863" y="119164"/>
                  </a:lnTo>
                  <a:lnTo>
                    <a:pt x="235889" y="119164"/>
                  </a:lnTo>
                  <a:lnTo>
                    <a:pt x="235409" y="117373"/>
                  </a:lnTo>
                  <a:lnTo>
                    <a:pt x="90081" y="117373"/>
                  </a:lnTo>
                  <a:lnTo>
                    <a:pt x="66421" y="97269"/>
                  </a:lnTo>
                  <a:lnTo>
                    <a:pt x="65752" y="96748"/>
                  </a:lnTo>
                  <a:close/>
                </a:path>
                <a:path w="416560" h="307975">
                  <a:moveTo>
                    <a:pt x="145689" y="38476"/>
                  </a:moveTo>
                  <a:lnTo>
                    <a:pt x="104452" y="38476"/>
                  </a:lnTo>
                  <a:lnTo>
                    <a:pt x="117071" y="39809"/>
                  </a:lnTo>
                  <a:lnTo>
                    <a:pt x="128498" y="46088"/>
                  </a:lnTo>
                  <a:lnTo>
                    <a:pt x="136499" y="56481"/>
                  </a:lnTo>
                  <a:lnTo>
                    <a:pt x="139827" y="68714"/>
                  </a:lnTo>
                  <a:lnTo>
                    <a:pt x="138381" y="81283"/>
                  </a:lnTo>
                  <a:lnTo>
                    <a:pt x="132067" y="92684"/>
                  </a:lnTo>
                  <a:lnTo>
                    <a:pt x="126720" y="98793"/>
                  </a:lnTo>
                  <a:lnTo>
                    <a:pt x="119595" y="102870"/>
                  </a:lnTo>
                  <a:lnTo>
                    <a:pt x="111709" y="104140"/>
                  </a:lnTo>
                  <a:lnTo>
                    <a:pt x="111455" y="104140"/>
                  </a:lnTo>
                  <a:lnTo>
                    <a:pt x="111455" y="104394"/>
                  </a:lnTo>
                  <a:lnTo>
                    <a:pt x="101015" y="104902"/>
                  </a:lnTo>
                  <a:lnTo>
                    <a:pt x="95681" y="110756"/>
                  </a:lnTo>
                  <a:lnTo>
                    <a:pt x="90081" y="117373"/>
                  </a:lnTo>
                  <a:lnTo>
                    <a:pt x="235409" y="117373"/>
                  </a:lnTo>
                  <a:lnTo>
                    <a:pt x="231520" y="102865"/>
                  </a:lnTo>
                  <a:lnTo>
                    <a:pt x="228607" y="89815"/>
                  </a:lnTo>
                  <a:lnTo>
                    <a:pt x="226983" y="81064"/>
                  </a:lnTo>
                  <a:lnTo>
                    <a:pt x="226479" y="77660"/>
                  </a:lnTo>
                  <a:lnTo>
                    <a:pt x="225971" y="75361"/>
                  </a:lnTo>
                  <a:lnTo>
                    <a:pt x="224180" y="73329"/>
                  </a:lnTo>
                  <a:lnTo>
                    <a:pt x="221894" y="73075"/>
                  </a:lnTo>
                  <a:lnTo>
                    <a:pt x="174729" y="57146"/>
                  </a:lnTo>
                  <a:lnTo>
                    <a:pt x="145689" y="38476"/>
                  </a:lnTo>
                  <a:close/>
                </a:path>
                <a:path w="416560" h="307975">
                  <a:moveTo>
                    <a:pt x="2262" y="111483"/>
                  </a:moveTo>
                  <a:lnTo>
                    <a:pt x="2032" y="111518"/>
                  </a:lnTo>
                  <a:lnTo>
                    <a:pt x="0" y="113817"/>
                  </a:lnTo>
                  <a:lnTo>
                    <a:pt x="254" y="113817"/>
                  </a:lnTo>
                  <a:lnTo>
                    <a:pt x="2262" y="111483"/>
                  </a:lnTo>
                  <a:close/>
                </a:path>
                <a:path w="416560" h="307975">
                  <a:moveTo>
                    <a:pt x="99237" y="0"/>
                  </a:moveTo>
                  <a:lnTo>
                    <a:pt x="97713" y="762"/>
                  </a:lnTo>
                  <a:lnTo>
                    <a:pt x="96443" y="2032"/>
                  </a:lnTo>
                  <a:lnTo>
                    <a:pt x="2262" y="111483"/>
                  </a:lnTo>
                  <a:lnTo>
                    <a:pt x="5346" y="111010"/>
                  </a:lnTo>
                  <a:lnTo>
                    <a:pt x="56201" y="111010"/>
                  </a:lnTo>
                  <a:lnTo>
                    <a:pt x="52933" y="108216"/>
                  </a:lnTo>
                  <a:lnTo>
                    <a:pt x="51904" y="107442"/>
                  </a:lnTo>
                  <a:lnTo>
                    <a:pt x="51650" y="105664"/>
                  </a:lnTo>
                  <a:lnTo>
                    <a:pt x="52679" y="104394"/>
                  </a:lnTo>
                  <a:lnTo>
                    <a:pt x="53695" y="103378"/>
                  </a:lnTo>
                  <a:lnTo>
                    <a:pt x="55473" y="103124"/>
                  </a:lnTo>
                  <a:lnTo>
                    <a:pt x="59472" y="103124"/>
                  </a:lnTo>
                  <a:lnTo>
                    <a:pt x="58267" y="102095"/>
                  </a:lnTo>
                  <a:lnTo>
                    <a:pt x="56997" y="101079"/>
                  </a:lnTo>
                  <a:lnTo>
                    <a:pt x="56997" y="99301"/>
                  </a:lnTo>
                  <a:lnTo>
                    <a:pt x="58013" y="98285"/>
                  </a:lnTo>
                  <a:lnTo>
                    <a:pt x="58775" y="97002"/>
                  </a:lnTo>
                  <a:lnTo>
                    <a:pt x="60566" y="96748"/>
                  </a:lnTo>
                  <a:lnTo>
                    <a:pt x="65752" y="96748"/>
                  </a:lnTo>
                  <a:lnTo>
                    <a:pt x="64122" y="95478"/>
                  </a:lnTo>
                  <a:lnTo>
                    <a:pt x="69723" y="88861"/>
                  </a:lnTo>
                  <a:lnTo>
                    <a:pt x="75069" y="82753"/>
                  </a:lnTo>
                  <a:lnTo>
                    <a:pt x="73799" y="72313"/>
                  </a:lnTo>
                  <a:lnTo>
                    <a:pt x="74053" y="72313"/>
                  </a:lnTo>
                  <a:lnTo>
                    <a:pt x="73799" y="71805"/>
                  </a:lnTo>
                  <a:lnTo>
                    <a:pt x="73799" y="63906"/>
                  </a:lnTo>
                  <a:lnTo>
                    <a:pt x="76847" y="56273"/>
                  </a:lnTo>
                  <a:lnTo>
                    <a:pt x="81940" y="50152"/>
                  </a:lnTo>
                  <a:lnTo>
                    <a:pt x="92217" y="41964"/>
                  </a:lnTo>
                  <a:lnTo>
                    <a:pt x="104452" y="38476"/>
                  </a:lnTo>
                  <a:lnTo>
                    <a:pt x="145689" y="38476"/>
                  </a:lnTo>
                  <a:lnTo>
                    <a:pt x="137918" y="33480"/>
                  </a:lnTo>
                  <a:lnTo>
                    <a:pt x="113895" y="11914"/>
                  </a:lnTo>
                  <a:lnTo>
                    <a:pt x="105092" y="2286"/>
                  </a:lnTo>
                  <a:lnTo>
                    <a:pt x="104076" y="1016"/>
                  </a:lnTo>
                  <a:lnTo>
                    <a:pt x="102552" y="254"/>
                  </a:lnTo>
                  <a:lnTo>
                    <a:pt x="100761" y="254"/>
                  </a:lnTo>
                  <a:lnTo>
                    <a:pt x="99237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9" name="object 1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37931" y="1077467"/>
            <a:ext cx="670559" cy="672083"/>
          </a:xfrm>
          <a:prstGeom prst="rect">
            <a:avLst/>
          </a:prstGeom>
        </p:spPr>
      </p:pic>
      <p:grpSp>
        <p:nvGrpSpPr>
          <p:cNvPr id="20" name="object 20" descr=""/>
          <p:cNvGrpSpPr/>
          <p:nvPr/>
        </p:nvGrpSpPr>
        <p:grpSpPr>
          <a:xfrm>
            <a:off x="9994392" y="1069847"/>
            <a:ext cx="672465" cy="672465"/>
            <a:chOff x="9994392" y="1069847"/>
            <a:chExt cx="672465" cy="672465"/>
          </a:xfrm>
        </p:grpSpPr>
        <p:sp>
          <p:nvSpPr>
            <p:cNvPr id="21" name="object 21" descr=""/>
            <p:cNvSpPr/>
            <p:nvPr/>
          </p:nvSpPr>
          <p:spPr>
            <a:xfrm>
              <a:off x="10007346" y="1082801"/>
              <a:ext cx="646430" cy="646430"/>
            </a:xfrm>
            <a:custGeom>
              <a:avLst/>
              <a:gdLst/>
              <a:ahLst/>
              <a:cxnLst/>
              <a:rect l="l" t="t" r="r" b="b"/>
              <a:pathLst>
                <a:path w="646429" h="646430">
                  <a:moveTo>
                    <a:pt x="0" y="323088"/>
                  </a:moveTo>
                  <a:lnTo>
                    <a:pt x="3503" y="275344"/>
                  </a:lnTo>
                  <a:lnTo>
                    <a:pt x="13679" y="229776"/>
                  </a:lnTo>
                  <a:lnTo>
                    <a:pt x="30028" y="186882"/>
                  </a:lnTo>
                  <a:lnTo>
                    <a:pt x="52051" y="147163"/>
                  </a:lnTo>
                  <a:lnTo>
                    <a:pt x="79248" y="111119"/>
                  </a:lnTo>
                  <a:lnTo>
                    <a:pt x="111119" y="79248"/>
                  </a:lnTo>
                  <a:lnTo>
                    <a:pt x="147163" y="52051"/>
                  </a:lnTo>
                  <a:lnTo>
                    <a:pt x="186882" y="30028"/>
                  </a:lnTo>
                  <a:lnTo>
                    <a:pt x="229776" y="13679"/>
                  </a:lnTo>
                  <a:lnTo>
                    <a:pt x="275344" y="3503"/>
                  </a:lnTo>
                  <a:lnTo>
                    <a:pt x="323088" y="0"/>
                  </a:lnTo>
                  <a:lnTo>
                    <a:pt x="370831" y="3503"/>
                  </a:lnTo>
                  <a:lnTo>
                    <a:pt x="416399" y="13679"/>
                  </a:lnTo>
                  <a:lnTo>
                    <a:pt x="459293" y="30028"/>
                  </a:lnTo>
                  <a:lnTo>
                    <a:pt x="499012" y="52051"/>
                  </a:lnTo>
                  <a:lnTo>
                    <a:pt x="535056" y="79248"/>
                  </a:lnTo>
                  <a:lnTo>
                    <a:pt x="566927" y="111119"/>
                  </a:lnTo>
                  <a:lnTo>
                    <a:pt x="594124" y="147163"/>
                  </a:lnTo>
                  <a:lnTo>
                    <a:pt x="616147" y="186882"/>
                  </a:lnTo>
                  <a:lnTo>
                    <a:pt x="632496" y="229776"/>
                  </a:lnTo>
                  <a:lnTo>
                    <a:pt x="642672" y="275344"/>
                  </a:lnTo>
                  <a:lnTo>
                    <a:pt x="646176" y="323088"/>
                  </a:lnTo>
                  <a:lnTo>
                    <a:pt x="642672" y="370831"/>
                  </a:lnTo>
                  <a:lnTo>
                    <a:pt x="632496" y="416399"/>
                  </a:lnTo>
                  <a:lnTo>
                    <a:pt x="616147" y="459293"/>
                  </a:lnTo>
                  <a:lnTo>
                    <a:pt x="594124" y="499012"/>
                  </a:lnTo>
                  <a:lnTo>
                    <a:pt x="566927" y="535056"/>
                  </a:lnTo>
                  <a:lnTo>
                    <a:pt x="535056" y="566927"/>
                  </a:lnTo>
                  <a:lnTo>
                    <a:pt x="499012" y="594124"/>
                  </a:lnTo>
                  <a:lnTo>
                    <a:pt x="459293" y="616147"/>
                  </a:lnTo>
                  <a:lnTo>
                    <a:pt x="416399" y="632496"/>
                  </a:lnTo>
                  <a:lnTo>
                    <a:pt x="370831" y="642672"/>
                  </a:lnTo>
                  <a:lnTo>
                    <a:pt x="323088" y="646176"/>
                  </a:lnTo>
                  <a:lnTo>
                    <a:pt x="275344" y="642672"/>
                  </a:lnTo>
                  <a:lnTo>
                    <a:pt x="229776" y="632496"/>
                  </a:lnTo>
                  <a:lnTo>
                    <a:pt x="186882" y="616147"/>
                  </a:lnTo>
                  <a:lnTo>
                    <a:pt x="147163" y="594124"/>
                  </a:lnTo>
                  <a:lnTo>
                    <a:pt x="111119" y="566927"/>
                  </a:lnTo>
                  <a:lnTo>
                    <a:pt x="79248" y="535056"/>
                  </a:lnTo>
                  <a:lnTo>
                    <a:pt x="52051" y="499012"/>
                  </a:lnTo>
                  <a:lnTo>
                    <a:pt x="30028" y="459293"/>
                  </a:lnTo>
                  <a:lnTo>
                    <a:pt x="13679" y="416399"/>
                  </a:lnTo>
                  <a:lnTo>
                    <a:pt x="3503" y="370831"/>
                  </a:lnTo>
                  <a:lnTo>
                    <a:pt x="0" y="323088"/>
                  </a:lnTo>
                  <a:close/>
                </a:path>
              </a:pathLst>
            </a:custGeom>
            <a:ln w="25908">
              <a:solidFill>
                <a:srgbClr val="0071A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0149895" y="1265355"/>
              <a:ext cx="434340" cy="362585"/>
            </a:xfrm>
            <a:custGeom>
              <a:avLst/>
              <a:gdLst/>
              <a:ahLst/>
              <a:cxnLst/>
              <a:rect l="l" t="t" r="r" b="b"/>
              <a:pathLst>
                <a:path w="434340" h="362585">
                  <a:moveTo>
                    <a:pt x="434285" y="74692"/>
                  </a:moveTo>
                  <a:lnTo>
                    <a:pt x="149050" y="74692"/>
                  </a:lnTo>
                  <a:lnTo>
                    <a:pt x="165831" y="75055"/>
                  </a:lnTo>
                  <a:lnTo>
                    <a:pt x="182951" y="76604"/>
                  </a:lnTo>
                  <a:lnTo>
                    <a:pt x="231714" y="98315"/>
                  </a:lnTo>
                  <a:lnTo>
                    <a:pt x="288203" y="132407"/>
                  </a:lnTo>
                  <a:lnTo>
                    <a:pt x="343959" y="167177"/>
                  </a:lnTo>
                  <a:lnTo>
                    <a:pt x="376944" y="188139"/>
                  </a:lnTo>
                  <a:lnTo>
                    <a:pt x="378443" y="188444"/>
                  </a:lnTo>
                  <a:lnTo>
                    <a:pt x="379649" y="187847"/>
                  </a:lnTo>
                  <a:lnTo>
                    <a:pt x="431884" y="174588"/>
                  </a:lnTo>
                  <a:lnTo>
                    <a:pt x="433383" y="173978"/>
                  </a:lnTo>
                  <a:lnTo>
                    <a:pt x="434285" y="172772"/>
                  </a:lnTo>
                  <a:lnTo>
                    <a:pt x="434285" y="74692"/>
                  </a:lnTo>
                  <a:close/>
                </a:path>
                <a:path w="434340" h="362585">
                  <a:moveTo>
                    <a:pt x="158293" y="0"/>
                  </a:moveTo>
                  <a:lnTo>
                    <a:pt x="109844" y="18285"/>
                  </a:lnTo>
                  <a:lnTo>
                    <a:pt x="45830" y="70346"/>
                  </a:lnTo>
                  <a:lnTo>
                    <a:pt x="40433" y="79274"/>
                  </a:lnTo>
                  <a:lnTo>
                    <a:pt x="39789" y="89136"/>
                  </a:lnTo>
                  <a:lnTo>
                    <a:pt x="43592" y="98264"/>
                  </a:lnTo>
                  <a:lnTo>
                    <a:pt x="51532" y="104992"/>
                  </a:lnTo>
                  <a:lnTo>
                    <a:pt x="65444" y="109362"/>
                  </a:lnTo>
                  <a:lnTo>
                    <a:pt x="82226" y="108532"/>
                  </a:lnTo>
                  <a:lnTo>
                    <a:pt x="101597" y="99906"/>
                  </a:lnTo>
                  <a:lnTo>
                    <a:pt x="123274" y="80887"/>
                  </a:lnTo>
                  <a:lnTo>
                    <a:pt x="126284" y="77281"/>
                  </a:lnTo>
                  <a:lnTo>
                    <a:pt x="130780" y="75172"/>
                  </a:lnTo>
                  <a:lnTo>
                    <a:pt x="135593" y="74868"/>
                  </a:lnTo>
                  <a:lnTo>
                    <a:pt x="149050" y="74692"/>
                  </a:lnTo>
                  <a:lnTo>
                    <a:pt x="434285" y="74692"/>
                  </a:lnTo>
                  <a:lnTo>
                    <a:pt x="434285" y="61012"/>
                  </a:lnTo>
                  <a:lnTo>
                    <a:pt x="340622" y="61012"/>
                  </a:lnTo>
                  <a:lnTo>
                    <a:pt x="315684" y="51837"/>
                  </a:lnTo>
                  <a:lnTo>
                    <a:pt x="243405" y="19485"/>
                  </a:lnTo>
                  <a:lnTo>
                    <a:pt x="214245" y="8281"/>
                  </a:lnTo>
                  <a:lnTo>
                    <a:pt x="192614" y="1372"/>
                  </a:lnTo>
                  <a:lnTo>
                    <a:pt x="158293" y="0"/>
                  </a:lnTo>
                  <a:close/>
                </a:path>
                <a:path w="434340" h="362585">
                  <a:moveTo>
                    <a:pt x="427681" y="14911"/>
                  </a:moveTo>
                  <a:lnTo>
                    <a:pt x="422798" y="18285"/>
                  </a:lnTo>
                  <a:lnTo>
                    <a:pt x="403310" y="32196"/>
                  </a:lnTo>
                  <a:lnTo>
                    <a:pt x="379832" y="47072"/>
                  </a:lnTo>
                  <a:lnTo>
                    <a:pt x="357313" y="58222"/>
                  </a:lnTo>
                  <a:lnTo>
                    <a:pt x="340622" y="61012"/>
                  </a:lnTo>
                  <a:lnTo>
                    <a:pt x="434285" y="61012"/>
                  </a:lnTo>
                  <a:lnTo>
                    <a:pt x="434285" y="18226"/>
                  </a:lnTo>
                  <a:lnTo>
                    <a:pt x="427681" y="14911"/>
                  </a:lnTo>
                  <a:close/>
                </a:path>
                <a:path w="434340" h="362585">
                  <a:moveTo>
                    <a:pt x="177910" y="285154"/>
                  </a:moveTo>
                  <a:lnTo>
                    <a:pt x="166810" y="285154"/>
                  </a:lnTo>
                  <a:lnTo>
                    <a:pt x="159304" y="289675"/>
                  </a:lnTo>
                  <a:lnTo>
                    <a:pt x="155405" y="297206"/>
                  </a:lnTo>
                  <a:lnTo>
                    <a:pt x="138591" y="330950"/>
                  </a:lnTo>
                  <a:lnTo>
                    <a:pt x="136465" y="339325"/>
                  </a:lnTo>
                  <a:lnTo>
                    <a:pt x="137576" y="347557"/>
                  </a:lnTo>
                  <a:lnTo>
                    <a:pt x="141671" y="354716"/>
                  </a:lnTo>
                  <a:lnTo>
                    <a:pt x="148497" y="359868"/>
                  </a:lnTo>
                  <a:lnTo>
                    <a:pt x="151494" y="361367"/>
                  </a:lnTo>
                  <a:lnTo>
                    <a:pt x="154796" y="362281"/>
                  </a:lnTo>
                  <a:lnTo>
                    <a:pt x="165908" y="362281"/>
                  </a:lnTo>
                  <a:lnTo>
                    <a:pt x="173414" y="357760"/>
                  </a:lnTo>
                  <a:lnTo>
                    <a:pt x="177313" y="350229"/>
                  </a:lnTo>
                  <a:lnTo>
                    <a:pt x="194128" y="316485"/>
                  </a:lnTo>
                  <a:lnTo>
                    <a:pt x="196254" y="308106"/>
                  </a:lnTo>
                  <a:lnTo>
                    <a:pt x="195142" y="299840"/>
                  </a:lnTo>
                  <a:lnTo>
                    <a:pt x="191047" y="292591"/>
                  </a:lnTo>
                  <a:lnTo>
                    <a:pt x="184222" y="287262"/>
                  </a:lnTo>
                  <a:lnTo>
                    <a:pt x="181212" y="285751"/>
                  </a:lnTo>
                  <a:lnTo>
                    <a:pt x="177910" y="285154"/>
                  </a:lnTo>
                  <a:close/>
                </a:path>
                <a:path w="434340" h="362585">
                  <a:moveTo>
                    <a:pt x="138591" y="243574"/>
                  </a:moveTo>
                  <a:lnTo>
                    <a:pt x="127478" y="243574"/>
                  </a:lnTo>
                  <a:lnTo>
                    <a:pt x="119972" y="248096"/>
                  </a:lnTo>
                  <a:lnTo>
                    <a:pt x="116074" y="255627"/>
                  </a:lnTo>
                  <a:lnTo>
                    <a:pt x="89061" y="310453"/>
                  </a:lnTo>
                  <a:lnTo>
                    <a:pt x="86801" y="318827"/>
                  </a:lnTo>
                  <a:lnTo>
                    <a:pt x="87894" y="327061"/>
                  </a:lnTo>
                  <a:lnTo>
                    <a:pt x="91970" y="334223"/>
                  </a:lnTo>
                  <a:lnTo>
                    <a:pt x="98662" y="339383"/>
                  </a:lnTo>
                  <a:lnTo>
                    <a:pt x="101964" y="340882"/>
                  </a:lnTo>
                  <a:lnTo>
                    <a:pt x="104961" y="341796"/>
                  </a:lnTo>
                  <a:lnTo>
                    <a:pt x="116074" y="341796"/>
                  </a:lnTo>
                  <a:lnTo>
                    <a:pt x="123884" y="337275"/>
                  </a:lnTo>
                  <a:lnTo>
                    <a:pt x="127478" y="329744"/>
                  </a:lnTo>
                  <a:lnTo>
                    <a:pt x="154796" y="274905"/>
                  </a:lnTo>
                  <a:lnTo>
                    <a:pt x="156922" y="266702"/>
                  </a:lnTo>
                  <a:lnTo>
                    <a:pt x="155810" y="258527"/>
                  </a:lnTo>
                  <a:lnTo>
                    <a:pt x="151715" y="251311"/>
                  </a:lnTo>
                  <a:lnTo>
                    <a:pt x="144890" y="245987"/>
                  </a:lnTo>
                  <a:lnTo>
                    <a:pt x="141893" y="244476"/>
                  </a:lnTo>
                  <a:lnTo>
                    <a:pt x="138591" y="243574"/>
                  </a:lnTo>
                  <a:close/>
                </a:path>
                <a:path w="434340" h="362585">
                  <a:moveTo>
                    <a:pt x="89353" y="221883"/>
                  </a:moveTo>
                  <a:lnTo>
                    <a:pt x="78253" y="221883"/>
                  </a:lnTo>
                  <a:lnTo>
                    <a:pt x="70747" y="226404"/>
                  </a:lnTo>
                  <a:lnTo>
                    <a:pt x="66848" y="233935"/>
                  </a:lnTo>
                  <a:lnTo>
                    <a:pt x="41931" y="284252"/>
                  </a:lnTo>
                  <a:lnTo>
                    <a:pt x="39805" y="292627"/>
                  </a:lnTo>
                  <a:lnTo>
                    <a:pt x="40917" y="300859"/>
                  </a:lnTo>
                  <a:lnTo>
                    <a:pt x="45012" y="308018"/>
                  </a:lnTo>
                  <a:lnTo>
                    <a:pt x="51837" y="313170"/>
                  </a:lnTo>
                  <a:lnTo>
                    <a:pt x="54834" y="314974"/>
                  </a:lnTo>
                  <a:lnTo>
                    <a:pt x="58136" y="315583"/>
                  </a:lnTo>
                  <a:lnTo>
                    <a:pt x="69249" y="315583"/>
                  </a:lnTo>
                  <a:lnTo>
                    <a:pt x="76754" y="311062"/>
                  </a:lnTo>
                  <a:lnTo>
                    <a:pt x="80653" y="303531"/>
                  </a:lnTo>
                  <a:lnTo>
                    <a:pt x="105571" y="253214"/>
                  </a:lnTo>
                  <a:lnTo>
                    <a:pt x="107701" y="245011"/>
                  </a:lnTo>
                  <a:lnTo>
                    <a:pt x="106622" y="236835"/>
                  </a:lnTo>
                  <a:lnTo>
                    <a:pt x="102613" y="229620"/>
                  </a:lnTo>
                  <a:lnTo>
                    <a:pt x="95957" y="224296"/>
                  </a:lnTo>
                  <a:lnTo>
                    <a:pt x="92655" y="222784"/>
                  </a:lnTo>
                  <a:lnTo>
                    <a:pt x="89353" y="221883"/>
                  </a:lnTo>
                  <a:close/>
                </a:path>
                <a:path w="434340" h="362585">
                  <a:moveTo>
                    <a:pt x="39226" y="201702"/>
                  </a:moveTo>
                  <a:lnTo>
                    <a:pt x="28113" y="201702"/>
                  </a:lnTo>
                  <a:lnTo>
                    <a:pt x="20608" y="206224"/>
                  </a:lnTo>
                  <a:lnTo>
                    <a:pt x="16709" y="213755"/>
                  </a:lnTo>
                  <a:lnTo>
                    <a:pt x="2294" y="243270"/>
                  </a:lnTo>
                  <a:lnTo>
                    <a:pt x="0" y="251644"/>
                  </a:lnTo>
                  <a:lnTo>
                    <a:pt x="1024" y="259878"/>
                  </a:lnTo>
                  <a:lnTo>
                    <a:pt x="5087" y="267040"/>
                  </a:lnTo>
                  <a:lnTo>
                    <a:pt x="11908" y="272200"/>
                  </a:lnTo>
                  <a:lnTo>
                    <a:pt x="14905" y="274004"/>
                  </a:lnTo>
                  <a:lnTo>
                    <a:pt x="18207" y="274600"/>
                  </a:lnTo>
                  <a:lnTo>
                    <a:pt x="29320" y="274600"/>
                  </a:lnTo>
                  <a:lnTo>
                    <a:pt x="36826" y="270092"/>
                  </a:lnTo>
                  <a:lnTo>
                    <a:pt x="40724" y="262561"/>
                  </a:lnTo>
                  <a:lnTo>
                    <a:pt x="55431" y="233033"/>
                  </a:lnTo>
                  <a:lnTo>
                    <a:pt x="57557" y="224659"/>
                  </a:lnTo>
                  <a:lnTo>
                    <a:pt x="56445" y="216427"/>
                  </a:lnTo>
                  <a:lnTo>
                    <a:pt x="52350" y="209268"/>
                  </a:lnTo>
                  <a:lnTo>
                    <a:pt x="45525" y="204115"/>
                  </a:lnTo>
                  <a:lnTo>
                    <a:pt x="42528" y="202604"/>
                  </a:lnTo>
                  <a:lnTo>
                    <a:pt x="39226" y="201702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0075157" y="1263393"/>
              <a:ext cx="476884" cy="388620"/>
            </a:xfrm>
            <a:custGeom>
              <a:avLst/>
              <a:gdLst/>
              <a:ahLst/>
              <a:cxnLst/>
              <a:rect l="l" t="t" r="r" b="b"/>
              <a:pathLst>
                <a:path w="476884" h="388619">
                  <a:moveTo>
                    <a:pt x="13512" y="0"/>
                  </a:moveTo>
                  <a:lnTo>
                    <a:pt x="9004" y="0"/>
                  </a:lnTo>
                  <a:lnTo>
                    <a:pt x="7200" y="304"/>
                  </a:lnTo>
                  <a:lnTo>
                    <a:pt x="5410" y="1511"/>
                  </a:lnTo>
                  <a:lnTo>
                    <a:pt x="2108" y="3314"/>
                  </a:lnTo>
                  <a:lnTo>
                    <a:pt x="0" y="7226"/>
                  </a:lnTo>
                  <a:lnTo>
                    <a:pt x="0" y="171157"/>
                  </a:lnTo>
                  <a:lnTo>
                    <a:pt x="1803" y="174459"/>
                  </a:lnTo>
                  <a:lnTo>
                    <a:pt x="4508" y="176568"/>
                  </a:lnTo>
                  <a:lnTo>
                    <a:pt x="73812" y="227698"/>
                  </a:lnTo>
                  <a:lnTo>
                    <a:pt x="78625" y="218071"/>
                  </a:lnTo>
                  <a:lnTo>
                    <a:pt x="10807" y="167843"/>
                  </a:lnTo>
                  <a:lnTo>
                    <a:pt x="10807" y="10833"/>
                  </a:lnTo>
                  <a:lnTo>
                    <a:pt x="27072" y="10833"/>
                  </a:lnTo>
                  <a:lnTo>
                    <a:pt x="18313" y="2705"/>
                  </a:lnTo>
                  <a:lnTo>
                    <a:pt x="16205" y="901"/>
                  </a:lnTo>
                  <a:lnTo>
                    <a:pt x="13512" y="0"/>
                  </a:lnTo>
                  <a:close/>
                </a:path>
                <a:path w="476884" h="388619">
                  <a:moveTo>
                    <a:pt x="27072" y="10833"/>
                  </a:moveTo>
                  <a:lnTo>
                    <a:pt x="10807" y="10833"/>
                  </a:lnTo>
                  <a:lnTo>
                    <a:pt x="44569" y="41836"/>
                  </a:lnTo>
                  <a:lnTo>
                    <a:pt x="58143" y="52489"/>
                  </a:lnTo>
                  <a:lnTo>
                    <a:pt x="76781" y="63141"/>
                  </a:lnTo>
                  <a:lnTo>
                    <a:pt x="97218" y="67983"/>
                  </a:lnTo>
                  <a:lnTo>
                    <a:pt x="100228" y="67983"/>
                  </a:lnTo>
                  <a:lnTo>
                    <a:pt x="103225" y="67678"/>
                  </a:lnTo>
                  <a:lnTo>
                    <a:pt x="105930" y="66776"/>
                  </a:lnTo>
                  <a:lnTo>
                    <a:pt x="108330" y="63766"/>
                  </a:lnTo>
                  <a:lnTo>
                    <a:pt x="114932" y="57150"/>
                  </a:lnTo>
                  <a:lnTo>
                    <a:pt x="97218" y="57150"/>
                  </a:lnTo>
                  <a:lnTo>
                    <a:pt x="82718" y="53878"/>
                  </a:lnTo>
                  <a:lnTo>
                    <a:pt x="68076" y="46096"/>
                  </a:lnTo>
                  <a:lnTo>
                    <a:pt x="55404" y="36849"/>
                  </a:lnTo>
                  <a:lnTo>
                    <a:pt x="46812" y="29184"/>
                  </a:lnTo>
                  <a:lnTo>
                    <a:pt x="46520" y="28879"/>
                  </a:lnTo>
                  <a:lnTo>
                    <a:pt x="27072" y="10833"/>
                  </a:lnTo>
                  <a:close/>
                </a:path>
                <a:path w="476884" h="388619">
                  <a:moveTo>
                    <a:pt x="123926" y="48425"/>
                  </a:moveTo>
                  <a:lnTo>
                    <a:pt x="109219" y="53543"/>
                  </a:lnTo>
                  <a:lnTo>
                    <a:pt x="107429" y="54140"/>
                  </a:lnTo>
                  <a:lnTo>
                    <a:pt x="106527" y="54749"/>
                  </a:lnTo>
                  <a:lnTo>
                    <a:pt x="103822" y="56248"/>
                  </a:lnTo>
                  <a:lnTo>
                    <a:pt x="100825" y="57150"/>
                  </a:lnTo>
                  <a:lnTo>
                    <a:pt x="114932" y="57150"/>
                  </a:lnTo>
                  <a:lnTo>
                    <a:pt x="119125" y="52946"/>
                  </a:lnTo>
                  <a:lnTo>
                    <a:pt x="123926" y="48425"/>
                  </a:lnTo>
                  <a:close/>
                </a:path>
                <a:path w="476884" h="388619">
                  <a:moveTo>
                    <a:pt x="265252" y="354037"/>
                  </a:moveTo>
                  <a:lnTo>
                    <a:pt x="258648" y="362750"/>
                  </a:lnTo>
                  <a:lnTo>
                    <a:pt x="294055" y="384111"/>
                  </a:lnTo>
                  <a:lnTo>
                    <a:pt x="299161" y="387121"/>
                  </a:lnTo>
                  <a:lnTo>
                    <a:pt x="304863" y="388620"/>
                  </a:lnTo>
                  <a:lnTo>
                    <a:pt x="310565" y="388620"/>
                  </a:lnTo>
                  <a:lnTo>
                    <a:pt x="318886" y="387530"/>
                  </a:lnTo>
                  <a:lnTo>
                    <a:pt x="326536" y="384413"/>
                  </a:lnTo>
                  <a:lnTo>
                    <a:pt x="333175" y="379490"/>
                  </a:lnTo>
                  <a:lnTo>
                    <a:pt x="334551" y="377799"/>
                  </a:lnTo>
                  <a:lnTo>
                    <a:pt x="306959" y="377799"/>
                  </a:lnTo>
                  <a:lnTo>
                    <a:pt x="303060" y="376897"/>
                  </a:lnTo>
                  <a:lnTo>
                    <a:pt x="299453" y="374789"/>
                  </a:lnTo>
                  <a:lnTo>
                    <a:pt x="265252" y="354037"/>
                  </a:lnTo>
                  <a:close/>
                </a:path>
                <a:path w="476884" h="388619">
                  <a:moveTo>
                    <a:pt x="301256" y="310718"/>
                  </a:moveTo>
                  <a:lnTo>
                    <a:pt x="297662" y="311619"/>
                  </a:lnTo>
                  <a:lnTo>
                    <a:pt x="295859" y="314032"/>
                  </a:lnTo>
                  <a:lnTo>
                    <a:pt x="293458" y="317030"/>
                  </a:lnTo>
                  <a:lnTo>
                    <a:pt x="294360" y="321246"/>
                  </a:lnTo>
                  <a:lnTo>
                    <a:pt x="297662" y="323354"/>
                  </a:lnTo>
                  <a:lnTo>
                    <a:pt x="321360" y="337489"/>
                  </a:lnTo>
                  <a:lnTo>
                    <a:pt x="327726" y="343413"/>
                  </a:lnTo>
                  <a:lnTo>
                    <a:pt x="331336" y="351059"/>
                  </a:lnTo>
                  <a:lnTo>
                    <a:pt x="331908" y="359438"/>
                  </a:lnTo>
                  <a:lnTo>
                    <a:pt x="329158" y="367563"/>
                  </a:lnTo>
                  <a:lnTo>
                    <a:pt x="324967" y="374180"/>
                  </a:lnTo>
                  <a:lnTo>
                    <a:pt x="317766" y="377799"/>
                  </a:lnTo>
                  <a:lnTo>
                    <a:pt x="334551" y="377799"/>
                  </a:lnTo>
                  <a:lnTo>
                    <a:pt x="338467" y="372986"/>
                  </a:lnTo>
                  <a:lnTo>
                    <a:pt x="341217" y="366925"/>
                  </a:lnTo>
                  <a:lnTo>
                    <a:pt x="342704" y="360611"/>
                  </a:lnTo>
                  <a:lnTo>
                    <a:pt x="342861" y="354037"/>
                  </a:lnTo>
                  <a:lnTo>
                    <a:pt x="341769" y="348018"/>
                  </a:lnTo>
                  <a:lnTo>
                    <a:pt x="373611" y="348014"/>
                  </a:lnTo>
                  <a:lnTo>
                    <a:pt x="380158" y="343092"/>
                  </a:lnTo>
                  <a:lnTo>
                    <a:pt x="381486" y="341401"/>
                  </a:lnTo>
                  <a:lnTo>
                    <a:pt x="353771" y="341401"/>
                  </a:lnTo>
                  <a:lnTo>
                    <a:pt x="350164" y="340194"/>
                  </a:lnTo>
                  <a:lnTo>
                    <a:pt x="346570" y="338086"/>
                  </a:lnTo>
                  <a:lnTo>
                    <a:pt x="303961" y="312521"/>
                  </a:lnTo>
                  <a:lnTo>
                    <a:pt x="301256" y="310718"/>
                  </a:lnTo>
                  <a:close/>
                </a:path>
                <a:path w="476884" h="388619">
                  <a:moveTo>
                    <a:pt x="373604" y="348018"/>
                  </a:moveTo>
                  <a:lnTo>
                    <a:pt x="341769" y="348018"/>
                  </a:lnTo>
                  <a:lnTo>
                    <a:pt x="346570" y="350723"/>
                  </a:lnTo>
                  <a:lnTo>
                    <a:pt x="352272" y="352221"/>
                  </a:lnTo>
                  <a:lnTo>
                    <a:pt x="357670" y="352221"/>
                  </a:lnTo>
                  <a:lnTo>
                    <a:pt x="365993" y="351132"/>
                  </a:lnTo>
                  <a:lnTo>
                    <a:pt x="373604" y="348018"/>
                  </a:lnTo>
                  <a:close/>
                </a:path>
                <a:path w="476884" h="388619">
                  <a:moveTo>
                    <a:pt x="334568" y="267106"/>
                  </a:moveTo>
                  <a:lnTo>
                    <a:pt x="331266" y="267703"/>
                  </a:lnTo>
                  <a:lnTo>
                    <a:pt x="329463" y="270116"/>
                  </a:lnTo>
                  <a:lnTo>
                    <a:pt x="327367" y="272821"/>
                  </a:lnTo>
                  <a:lnTo>
                    <a:pt x="327964" y="276733"/>
                  </a:lnTo>
                  <a:lnTo>
                    <a:pt x="368769" y="301396"/>
                  </a:lnTo>
                  <a:lnTo>
                    <a:pt x="375083" y="307098"/>
                  </a:lnTo>
                  <a:lnTo>
                    <a:pt x="378556" y="314553"/>
                  </a:lnTo>
                  <a:lnTo>
                    <a:pt x="378937" y="322799"/>
                  </a:lnTo>
                  <a:lnTo>
                    <a:pt x="375970" y="330873"/>
                  </a:lnTo>
                  <a:lnTo>
                    <a:pt x="372071" y="337489"/>
                  </a:lnTo>
                  <a:lnTo>
                    <a:pt x="364871" y="341401"/>
                  </a:lnTo>
                  <a:lnTo>
                    <a:pt x="381486" y="341401"/>
                  </a:lnTo>
                  <a:lnTo>
                    <a:pt x="385267" y="336588"/>
                  </a:lnTo>
                  <a:lnTo>
                    <a:pt x="389775" y="329069"/>
                  </a:lnTo>
                  <a:lnTo>
                    <a:pt x="390969" y="320649"/>
                  </a:lnTo>
                  <a:lnTo>
                    <a:pt x="389178" y="312826"/>
                  </a:lnTo>
                  <a:lnTo>
                    <a:pt x="417302" y="312826"/>
                  </a:lnTo>
                  <a:lnTo>
                    <a:pt x="419512" y="311921"/>
                  </a:lnTo>
                  <a:lnTo>
                    <a:pt x="426061" y="306998"/>
                  </a:lnTo>
                  <a:lnTo>
                    <a:pt x="427391" y="305308"/>
                  </a:lnTo>
                  <a:lnTo>
                    <a:pt x="399681" y="305308"/>
                  </a:lnTo>
                  <a:lnTo>
                    <a:pt x="396074" y="304406"/>
                  </a:lnTo>
                  <a:lnTo>
                    <a:pt x="392468" y="302298"/>
                  </a:lnTo>
                  <a:lnTo>
                    <a:pt x="336969" y="268605"/>
                  </a:lnTo>
                  <a:lnTo>
                    <a:pt x="334568" y="267106"/>
                  </a:lnTo>
                  <a:close/>
                </a:path>
                <a:path w="476884" h="388619">
                  <a:moveTo>
                    <a:pt x="417302" y="312826"/>
                  </a:moveTo>
                  <a:lnTo>
                    <a:pt x="389178" y="312826"/>
                  </a:lnTo>
                  <a:lnTo>
                    <a:pt x="393674" y="314934"/>
                  </a:lnTo>
                  <a:lnTo>
                    <a:pt x="398475" y="316128"/>
                  </a:lnTo>
                  <a:lnTo>
                    <a:pt x="403580" y="316128"/>
                  </a:lnTo>
                  <a:lnTo>
                    <a:pt x="411896" y="315039"/>
                  </a:lnTo>
                  <a:lnTo>
                    <a:pt x="417302" y="312826"/>
                  </a:lnTo>
                  <a:close/>
                </a:path>
                <a:path w="476884" h="388619">
                  <a:moveTo>
                    <a:pt x="368173" y="222885"/>
                  </a:moveTo>
                  <a:lnTo>
                    <a:pt x="364871" y="223494"/>
                  </a:lnTo>
                  <a:lnTo>
                    <a:pt x="363067" y="226199"/>
                  </a:lnTo>
                  <a:lnTo>
                    <a:pt x="360667" y="228904"/>
                  </a:lnTo>
                  <a:lnTo>
                    <a:pt x="361569" y="233108"/>
                  </a:lnTo>
                  <a:lnTo>
                    <a:pt x="414083" y="264998"/>
                  </a:lnTo>
                  <a:lnTo>
                    <a:pt x="420490" y="270799"/>
                  </a:lnTo>
                  <a:lnTo>
                    <a:pt x="424168" y="278458"/>
                  </a:lnTo>
                  <a:lnTo>
                    <a:pt x="424754" y="286906"/>
                  </a:lnTo>
                  <a:lnTo>
                    <a:pt x="421881" y="295071"/>
                  </a:lnTo>
                  <a:lnTo>
                    <a:pt x="417982" y="301688"/>
                  </a:lnTo>
                  <a:lnTo>
                    <a:pt x="410781" y="305308"/>
                  </a:lnTo>
                  <a:lnTo>
                    <a:pt x="427391" y="305308"/>
                  </a:lnTo>
                  <a:lnTo>
                    <a:pt x="431177" y="300494"/>
                  </a:lnTo>
                  <a:lnTo>
                    <a:pt x="433985" y="294653"/>
                  </a:lnTo>
                  <a:lnTo>
                    <a:pt x="435608" y="288501"/>
                  </a:lnTo>
                  <a:lnTo>
                    <a:pt x="435990" y="282179"/>
                  </a:lnTo>
                  <a:lnTo>
                    <a:pt x="435076" y="275831"/>
                  </a:lnTo>
                  <a:lnTo>
                    <a:pt x="434784" y="275526"/>
                  </a:lnTo>
                  <a:lnTo>
                    <a:pt x="434784" y="274624"/>
                  </a:lnTo>
                  <a:lnTo>
                    <a:pt x="454752" y="274624"/>
                  </a:lnTo>
                  <a:lnTo>
                    <a:pt x="460659" y="272214"/>
                  </a:lnTo>
                  <a:lnTo>
                    <a:pt x="467300" y="267287"/>
                  </a:lnTo>
                  <a:lnTo>
                    <a:pt x="468677" y="265595"/>
                  </a:lnTo>
                  <a:lnTo>
                    <a:pt x="441083" y="265595"/>
                  </a:lnTo>
                  <a:lnTo>
                    <a:pt x="437184" y="264693"/>
                  </a:lnTo>
                  <a:lnTo>
                    <a:pt x="433882" y="262597"/>
                  </a:lnTo>
                  <a:lnTo>
                    <a:pt x="370865" y="224688"/>
                  </a:lnTo>
                  <a:lnTo>
                    <a:pt x="368173" y="222885"/>
                  </a:lnTo>
                  <a:close/>
                </a:path>
                <a:path w="476884" h="388619">
                  <a:moveTo>
                    <a:pt x="454752" y="274624"/>
                  </a:moveTo>
                  <a:lnTo>
                    <a:pt x="434784" y="274624"/>
                  </a:lnTo>
                  <a:lnTo>
                    <a:pt x="437781" y="275831"/>
                  </a:lnTo>
                  <a:lnTo>
                    <a:pt x="441388" y="276428"/>
                  </a:lnTo>
                  <a:lnTo>
                    <a:pt x="444677" y="276428"/>
                  </a:lnTo>
                  <a:lnTo>
                    <a:pt x="453006" y="275337"/>
                  </a:lnTo>
                  <a:lnTo>
                    <a:pt x="454752" y="274624"/>
                  </a:lnTo>
                  <a:close/>
                </a:path>
                <a:path w="476884" h="388619">
                  <a:moveTo>
                    <a:pt x="235546" y="92341"/>
                  </a:moveTo>
                  <a:lnTo>
                    <a:pt x="456082" y="225590"/>
                  </a:lnTo>
                  <a:lnTo>
                    <a:pt x="462231" y="231297"/>
                  </a:lnTo>
                  <a:lnTo>
                    <a:pt x="465650" y="238752"/>
                  </a:lnTo>
                  <a:lnTo>
                    <a:pt x="466085" y="246994"/>
                  </a:lnTo>
                  <a:lnTo>
                    <a:pt x="463283" y="255066"/>
                  </a:lnTo>
                  <a:lnTo>
                    <a:pt x="459384" y="261988"/>
                  </a:lnTo>
                  <a:lnTo>
                    <a:pt x="452183" y="265595"/>
                  </a:lnTo>
                  <a:lnTo>
                    <a:pt x="468677" y="265595"/>
                  </a:lnTo>
                  <a:lnTo>
                    <a:pt x="472592" y="260781"/>
                  </a:lnTo>
                  <a:lnTo>
                    <a:pt x="476801" y="248670"/>
                  </a:lnTo>
                  <a:lnTo>
                    <a:pt x="476148" y="236272"/>
                  </a:lnTo>
                  <a:lnTo>
                    <a:pt x="260451" y="94754"/>
                  </a:lnTo>
                  <a:lnTo>
                    <a:pt x="247243" y="92951"/>
                  </a:lnTo>
                  <a:lnTo>
                    <a:pt x="235546" y="92341"/>
                  </a:lnTo>
                  <a:close/>
                </a:path>
              </a:pathLst>
            </a:custGeom>
            <a:solidFill>
              <a:srgbClr val="0071A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661548" y="2279395"/>
            <a:ext cx="10879455" cy="3853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0000"/>
              </a:lnSpc>
              <a:spcBef>
                <a:spcPts val="100"/>
              </a:spcBef>
            </a:pPr>
            <a:r>
              <a:rPr dirty="0" sz="2400">
                <a:solidFill>
                  <a:srgbClr val="4F4F4F"/>
                </a:solidFill>
                <a:latin typeface="Calibri"/>
                <a:cs typeface="Calibri"/>
              </a:rPr>
              <a:t>Complexity</a:t>
            </a:r>
            <a:r>
              <a:rPr dirty="0" sz="2400" spc="3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F4F4F"/>
                </a:solidFill>
                <a:latin typeface="Calibri"/>
                <a:cs typeface="Calibri"/>
              </a:rPr>
              <a:t>Reduction</a:t>
            </a:r>
            <a:r>
              <a:rPr dirty="0" sz="2400" spc="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400" spc="100">
                <a:solidFill>
                  <a:srgbClr val="4F4F4F"/>
                </a:solidFill>
                <a:latin typeface="Calibri"/>
                <a:cs typeface="Calibri"/>
              </a:rPr>
              <a:t>at</a:t>
            </a:r>
            <a:r>
              <a:rPr dirty="0" sz="24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F4F4F"/>
                </a:solidFill>
                <a:latin typeface="Calibri"/>
                <a:cs typeface="Calibri"/>
              </a:rPr>
              <a:t>the</a:t>
            </a:r>
            <a:r>
              <a:rPr dirty="0" sz="24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71AE"/>
                </a:solidFill>
                <a:latin typeface="Calibri"/>
                <a:cs typeface="Calibri"/>
              </a:rPr>
              <a:t>vehicle</a:t>
            </a:r>
            <a:r>
              <a:rPr dirty="0" sz="2400" spc="-15">
                <a:solidFill>
                  <a:srgbClr val="0071A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71AE"/>
                </a:solidFill>
                <a:latin typeface="Calibri"/>
                <a:cs typeface="Calibri"/>
              </a:rPr>
              <a:t>level</a:t>
            </a:r>
            <a:r>
              <a:rPr dirty="0" sz="2400" spc="-25">
                <a:solidFill>
                  <a:srgbClr val="0071A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71AE"/>
                </a:solidFill>
                <a:latin typeface="Calibri"/>
                <a:cs typeface="Calibri"/>
              </a:rPr>
              <a:t>and</a:t>
            </a:r>
            <a:r>
              <a:rPr dirty="0" sz="2400" spc="-10">
                <a:solidFill>
                  <a:srgbClr val="0071A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71AE"/>
                </a:solidFill>
                <a:latin typeface="Calibri"/>
                <a:cs typeface="Calibri"/>
              </a:rPr>
              <a:t>part</a:t>
            </a:r>
            <a:r>
              <a:rPr dirty="0" sz="2400" spc="10">
                <a:solidFill>
                  <a:srgbClr val="0071A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71AE"/>
                </a:solidFill>
                <a:latin typeface="Calibri"/>
                <a:cs typeface="Calibri"/>
              </a:rPr>
              <a:t>level</a:t>
            </a:r>
            <a:r>
              <a:rPr dirty="0" sz="2400" spc="-25">
                <a:solidFill>
                  <a:srgbClr val="0071AE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4F4F4F"/>
                </a:solidFill>
                <a:latin typeface="Calibri"/>
                <a:cs typeface="Calibri"/>
              </a:rPr>
              <a:t>drive</a:t>
            </a:r>
            <a:r>
              <a:rPr dirty="0" sz="2400" spc="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F4F4F"/>
                </a:solidFill>
                <a:latin typeface="Calibri"/>
                <a:cs typeface="Calibri"/>
              </a:rPr>
              <a:t>near</a:t>
            </a:r>
            <a:r>
              <a:rPr dirty="0" sz="24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F4F4F"/>
                </a:solidFill>
                <a:latin typeface="Calibri"/>
                <a:cs typeface="Calibri"/>
              </a:rPr>
              <a:t>term</a:t>
            </a:r>
            <a:r>
              <a:rPr dirty="0" sz="2400" spc="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4F4F4F"/>
                </a:solidFill>
                <a:latin typeface="Calibri"/>
                <a:cs typeface="Calibri"/>
              </a:rPr>
              <a:t>improvements </a:t>
            </a:r>
            <a:r>
              <a:rPr dirty="0" sz="2400">
                <a:solidFill>
                  <a:srgbClr val="4F4F4F"/>
                </a:solidFill>
                <a:latin typeface="Calibri"/>
                <a:cs typeface="Calibri"/>
              </a:rPr>
              <a:t>including lower</a:t>
            </a:r>
            <a:r>
              <a:rPr dirty="0" sz="2400" spc="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F4F4F"/>
                </a:solidFill>
                <a:latin typeface="Calibri"/>
                <a:cs typeface="Calibri"/>
              </a:rPr>
              <a:t>inventories,</a:t>
            </a:r>
            <a:r>
              <a:rPr dirty="0" sz="2400" spc="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F4F4F"/>
                </a:solidFill>
                <a:latin typeface="Calibri"/>
                <a:cs typeface="Calibri"/>
              </a:rPr>
              <a:t>faster</a:t>
            </a:r>
            <a:r>
              <a:rPr dirty="0" sz="2400" spc="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F4F4F"/>
                </a:solidFill>
                <a:latin typeface="Calibri"/>
                <a:cs typeface="Calibri"/>
              </a:rPr>
              <a:t>product</a:t>
            </a:r>
            <a:r>
              <a:rPr dirty="0" sz="2400" spc="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F4F4F"/>
                </a:solidFill>
                <a:latin typeface="Calibri"/>
                <a:cs typeface="Calibri"/>
              </a:rPr>
              <a:t>turns</a:t>
            </a:r>
            <a:r>
              <a:rPr dirty="0" sz="2400" spc="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F4F4F"/>
                </a:solidFill>
                <a:latin typeface="Calibri"/>
                <a:cs typeface="Calibri"/>
              </a:rPr>
              <a:t>and</a:t>
            </a:r>
            <a:r>
              <a:rPr dirty="0" sz="24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F4F4F"/>
                </a:solidFill>
                <a:latin typeface="Calibri"/>
                <a:cs typeface="Calibri"/>
              </a:rPr>
              <a:t>lower</a:t>
            </a:r>
            <a:r>
              <a:rPr dirty="0" sz="2400" spc="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F4F4F"/>
                </a:solidFill>
                <a:latin typeface="Calibri"/>
                <a:cs typeface="Calibri"/>
              </a:rPr>
              <a:t>logistics</a:t>
            </a:r>
            <a:r>
              <a:rPr dirty="0" sz="2400" spc="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4F4F4F"/>
                </a:solidFill>
                <a:latin typeface="Calibri"/>
                <a:cs typeface="Calibri"/>
              </a:rPr>
              <a:t>costs</a:t>
            </a:r>
            <a:endParaRPr sz="2400">
              <a:latin typeface="Calibri"/>
              <a:cs typeface="Calibri"/>
            </a:endParaRPr>
          </a:p>
          <a:p>
            <a:pPr algn="ctr" marL="1358265" marR="1350010">
              <a:lnSpc>
                <a:spcPts val="7940"/>
              </a:lnSpc>
              <a:spcBef>
                <a:spcPts val="1100"/>
              </a:spcBef>
            </a:pPr>
            <a:r>
              <a:rPr dirty="0" sz="2400">
                <a:solidFill>
                  <a:srgbClr val="4F4F4F"/>
                </a:solidFill>
                <a:latin typeface="Calibri"/>
                <a:cs typeface="Calibri"/>
              </a:rPr>
              <a:t>Future</a:t>
            </a:r>
            <a:r>
              <a:rPr dirty="0" sz="2400" spc="-5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F4F4F"/>
                </a:solidFill>
                <a:latin typeface="Calibri"/>
                <a:cs typeface="Calibri"/>
              </a:rPr>
              <a:t>product</a:t>
            </a:r>
            <a:r>
              <a:rPr dirty="0" sz="24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F4F4F"/>
                </a:solidFill>
                <a:latin typeface="Calibri"/>
                <a:cs typeface="Calibri"/>
              </a:rPr>
              <a:t>programs</a:t>
            </a:r>
            <a:r>
              <a:rPr dirty="0" sz="24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F4F4F"/>
                </a:solidFill>
                <a:latin typeface="Calibri"/>
                <a:cs typeface="Calibri"/>
              </a:rPr>
              <a:t>benefit</a:t>
            </a:r>
            <a:r>
              <a:rPr dirty="0" sz="2400" spc="-4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F4F4F"/>
                </a:solidFill>
                <a:latin typeface="Calibri"/>
                <a:cs typeface="Calibri"/>
              </a:rPr>
              <a:t>from</a:t>
            </a:r>
            <a:r>
              <a:rPr dirty="0" sz="2400" spc="-4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71AE"/>
                </a:solidFill>
                <a:latin typeface="Calibri"/>
                <a:cs typeface="Calibri"/>
              </a:rPr>
              <a:t>lower</a:t>
            </a:r>
            <a:r>
              <a:rPr dirty="0" sz="2400" spc="-45">
                <a:solidFill>
                  <a:srgbClr val="0071AE"/>
                </a:solidFill>
                <a:latin typeface="Calibri"/>
                <a:cs typeface="Calibri"/>
              </a:rPr>
              <a:t> </a:t>
            </a:r>
            <a:r>
              <a:rPr dirty="0" sz="2400" spc="-30">
                <a:solidFill>
                  <a:srgbClr val="0071AE"/>
                </a:solidFill>
                <a:latin typeface="Calibri"/>
                <a:cs typeface="Calibri"/>
              </a:rPr>
              <a:t>required</a:t>
            </a:r>
            <a:r>
              <a:rPr dirty="0" sz="2400" spc="-10">
                <a:solidFill>
                  <a:srgbClr val="0071AE"/>
                </a:solidFill>
                <a:latin typeface="Calibri"/>
                <a:cs typeface="Calibri"/>
              </a:rPr>
              <a:t> investment </a:t>
            </a:r>
            <a:r>
              <a:rPr dirty="0" sz="2400" spc="55">
                <a:solidFill>
                  <a:srgbClr val="4F4F4F"/>
                </a:solidFill>
                <a:latin typeface="Calibri"/>
                <a:cs typeface="Calibri"/>
              </a:rPr>
              <a:t>Sustainability</a:t>
            </a:r>
            <a:r>
              <a:rPr dirty="0" sz="24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4F4F4F"/>
                </a:solidFill>
                <a:latin typeface="Calibri"/>
                <a:cs typeface="Calibri"/>
              </a:rPr>
              <a:t>driven</a:t>
            </a:r>
            <a:r>
              <a:rPr dirty="0" sz="2400" spc="-5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F4F4F"/>
                </a:solidFill>
                <a:latin typeface="Calibri"/>
                <a:cs typeface="Calibri"/>
              </a:rPr>
              <a:t>by</a:t>
            </a:r>
            <a:r>
              <a:rPr dirty="0" sz="2400" spc="-7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F4F4F"/>
                </a:solidFill>
                <a:latin typeface="Calibri"/>
                <a:cs typeface="Calibri"/>
              </a:rPr>
              <a:t>the</a:t>
            </a:r>
            <a:r>
              <a:rPr dirty="0" sz="2400" spc="-7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71AE"/>
                </a:solidFill>
                <a:latin typeface="Calibri"/>
                <a:cs typeface="Calibri"/>
              </a:rPr>
              <a:t>right</a:t>
            </a:r>
            <a:r>
              <a:rPr dirty="0" sz="2400" spc="-70">
                <a:solidFill>
                  <a:srgbClr val="0071AE"/>
                </a:solidFill>
                <a:latin typeface="Calibri"/>
                <a:cs typeface="Calibri"/>
              </a:rPr>
              <a:t> </a:t>
            </a:r>
            <a:r>
              <a:rPr dirty="0" sz="2400" spc="45">
                <a:solidFill>
                  <a:srgbClr val="0071AE"/>
                </a:solidFill>
                <a:latin typeface="Calibri"/>
                <a:cs typeface="Calibri"/>
              </a:rPr>
              <a:t>management</a:t>
            </a:r>
            <a:r>
              <a:rPr dirty="0" sz="2400" spc="-90">
                <a:solidFill>
                  <a:srgbClr val="0071AE"/>
                </a:solidFill>
                <a:latin typeface="Calibri"/>
                <a:cs typeface="Calibri"/>
              </a:rPr>
              <a:t> </a:t>
            </a:r>
            <a:r>
              <a:rPr dirty="0" sz="2400" spc="35">
                <a:solidFill>
                  <a:srgbClr val="0071AE"/>
                </a:solidFill>
                <a:latin typeface="Calibri"/>
                <a:cs typeface="Calibri"/>
              </a:rPr>
              <a:t>systems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15"/>
              </a:spcBef>
            </a:pPr>
            <a:endParaRPr sz="2400">
              <a:latin typeface="Calibri"/>
              <a:cs typeface="Calibri"/>
            </a:endParaRPr>
          </a:p>
          <a:p>
            <a:pPr algn="ctr" marL="1270">
              <a:lnSpc>
                <a:spcPct val="100000"/>
              </a:lnSpc>
            </a:pPr>
            <a:r>
              <a:rPr dirty="0" sz="2400" spc="75">
                <a:solidFill>
                  <a:srgbClr val="4F4F4F"/>
                </a:solidFill>
                <a:latin typeface="Calibri"/>
                <a:cs typeface="Calibri"/>
              </a:rPr>
              <a:t>IT</a:t>
            </a:r>
            <a:r>
              <a:rPr dirty="0" sz="2400" spc="4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F4F4F"/>
                </a:solidFill>
                <a:latin typeface="Calibri"/>
                <a:cs typeface="Calibri"/>
              </a:rPr>
              <a:t>incremental</a:t>
            </a:r>
            <a:r>
              <a:rPr dirty="0" sz="2400" spc="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F4F4F"/>
                </a:solidFill>
                <a:latin typeface="Calibri"/>
                <a:cs typeface="Calibri"/>
              </a:rPr>
              <a:t>investment</a:t>
            </a:r>
            <a:r>
              <a:rPr dirty="0" sz="2400" spc="4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F4F4F"/>
                </a:solidFill>
                <a:latin typeface="Calibri"/>
                <a:cs typeface="Calibri"/>
              </a:rPr>
              <a:t>will</a:t>
            </a:r>
            <a:r>
              <a:rPr dirty="0" sz="2400" spc="4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4F4F4F"/>
                </a:solidFill>
                <a:latin typeface="Calibri"/>
                <a:cs typeface="Calibri"/>
              </a:rPr>
              <a:t>drive</a:t>
            </a:r>
            <a:r>
              <a:rPr dirty="0" sz="2400" spc="7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0071AE"/>
                </a:solidFill>
                <a:latin typeface="Calibri"/>
                <a:cs typeface="Calibri"/>
              </a:rPr>
              <a:t>more</a:t>
            </a:r>
            <a:r>
              <a:rPr dirty="0" sz="2400" spc="65">
                <a:solidFill>
                  <a:srgbClr val="0071A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71AE"/>
                </a:solidFill>
                <a:latin typeface="Calibri"/>
                <a:cs typeface="Calibri"/>
              </a:rPr>
              <a:t>efficiency</a:t>
            </a:r>
            <a:r>
              <a:rPr dirty="0" sz="2400" spc="20">
                <a:solidFill>
                  <a:srgbClr val="0071A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71AE"/>
                </a:solidFill>
                <a:latin typeface="Calibri"/>
                <a:cs typeface="Calibri"/>
              </a:rPr>
              <a:t>and</a:t>
            </a:r>
            <a:r>
              <a:rPr dirty="0" sz="2400" spc="35">
                <a:solidFill>
                  <a:srgbClr val="0071A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71AE"/>
                </a:solidFill>
                <a:latin typeface="Calibri"/>
                <a:cs typeface="Calibri"/>
              </a:rPr>
              <a:t>eliminate</a:t>
            </a:r>
            <a:r>
              <a:rPr dirty="0" sz="2400" spc="65">
                <a:solidFill>
                  <a:srgbClr val="0071A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F4F4F"/>
                </a:solidFill>
                <a:latin typeface="Calibri"/>
                <a:cs typeface="Calibri"/>
              </a:rPr>
              <a:t>legacy</a:t>
            </a:r>
            <a:r>
              <a:rPr dirty="0" sz="2400" spc="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400" spc="35">
                <a:solidFill>
                  <a:srgbClr val="4F4F4F"/>
                </a:solidFill>
                <a:latin typeface="Calibri"/>
                <a:cs typeface="Calibri"/>
              </a:rPr>
              <a:t>systems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5" name="object 25" descr=""/>
          <p:cNvSpPr/>
          <p:nvPr/>
        </p:nvSpPr>
        <p:spPr>
          <a:xfrm>
            <a:off x="4728209" y="3403853"/>
            <a:ext cx="2743200" cy="0"/>
          </a:xfrm>
          <a:custGeom>
            <a:avLst/>
            <a:gdLst/>
            <a:ahLst/>
            <a:cxnLst/>
            <a:rect l="l" t="t" r="r" b="b"/>
            <a:pathLst>
              <a:path w="2743200" h="0">
                <a:moveTo>
                  <a:pt x="0" y="0"/>
                </a:moveTo>
                <a:lnTo>
                  <a:pt x="2743200" y="0"/>
                </a:lnTo>
              </a:path>
            </a:pathLst>
          </a:custGeom>
          <a:ln w="25908">
            <a:solidFill>
              <a:srgbClr val="4F4F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4728209" y="4394453"/>
            <a:ext cx="2743200" cy="0"/>
          </a:xfrm>
          <a:custGeom>
            <a:avLst/>
            <a:gdLst/>
            <a:ahLst/>
            <a:cxnLst/>
            <a:rect l="l" t="t" r="r" b="b"/>
            <a:pathLst>
              <a:path w="2743200" h="0">
                <a:moveTo>
                  <a:pt x="0" y="0"/>
                </a:moveTo>
                <a:lnTo>
                  <a:pt x="2743200" y="0"/>
                </a:lnTo>
              </a:path>
            </a:pathLst>
          </a:custGeom>
          <a:ln w="25908">
            <a:solidFill>
              <a:srgbClr val="4F4F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4728209" y="5412485"/>
            <a:ext cx="2743200" cy="0"/>
          </a:xfrm>
          <a:custGeom>
            <a:avLst/>
            <a:gdLst/>
            <a:ahLst/>
            <a:cxnLst/>
            <a:rect l="l" t="t" r="r" b="b"/>
            <a:pathLst>
              <a:path w="2743200" h="0">
                <a:moveTo>
                  <a:pt x="0" y="0"/>
                </a:moveTo>
                <a:lnTo>
                  <a:pt x="2743200" y="0"/>
                </a:lnTo>
              </a:path>
            </a:pathLst>
          </a:custGeom>
          <a:ln w="25908">
            <a:solidFill>
              <a:srgbClr val="4F4F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0"/>
              </a:spcBef>
            </a:pPr>
            <a:fld id="{81D60167-4931-47E6-BA6A-407CBD079E47}" type="slidenum">
              <a:rPr dirty="0" spc="-25"/>
              <a:t>20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2042309" y="6519994"/>
            <a:ext cx="984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4F4F4F"/>
                </a:solidFill>
                <a:latin typeface="Trebuchet MS"/>
                <a:cs typeface="Trebuchet MS"/>
              </a:rPr>
              <a:t>2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44514" y="1006034"/>
            <a:ext cx="10901045" cy="39795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8140" marR="212090" indent="-346075">
              <a:lnSpc>
                <a:spcPct val="110000"/>
              </a:lnSpc>
              <a:spcBef>
                <a:spcPts val="95"/>
              </a:spcBef>
              <a:buFont typeface="Arial"/>
              <a:buChar char="•"/>
              <a:tabLst>
                <a:tab pos="358140" algn="l"/>
              </a:tabLst>
            </a:pPr>
            <a:r>
              <a:rPr dirty="0" sz="2000">
                <a:solidFill>
                  <a:srgbClr val="4F4F4F"/>
                </a:solidFill>
                <a:latin typeface="Calibri"/>
                <a:cs typeface="Calibri"/>
              </a:rPr>
              <a:t>This</a:t>
            </a:r>
            <a:r>
              <a:rPr dirty="0" sz="2000" spc="-8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4F4F4F"/>
                </a:solidFill>
                <a:latin typeface="Calibri"/>
                <a:cs typeface="Calibri"/>
              </a:rPr>
              <a:t>presentation</a:t>
            </a:r>
            <a:r>
              <a:rPr dirty="0" sz="2000" spc="-10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4F4F4F"/>
                </a:solidFill>
                <a:latin typeface="Calibri"/>
                <a:cs typeface="Calibri"/>
              </a:rPr>
              <a:t>includes</a:t>
            </a:r>
            <a:r>
              <a:rPr dirty="0" sz="2000" spc="-8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65">
                <a:solidFill>
                  <a:srgbClr val="4F4F4F"/>
                </a:solidFill>
                <a:latin typeface="Calibri"/>
                <a:cs typeface="Calibri"/>
              </a:rPr>
              <a:t>our</a:t>
            </a:r>
            <a:r>
              <a:rPr dirty="0" sz="2000" spc="-7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30">
                <a:solidFill>
                  <a:srgbClr val="4F4F4F"/>
                </a:solidFill>
                <a:latin typeface="Calibri"/>
                <a:cs typeface="Calibri"/>
              </a:rPr>
              <a:t>preliminary</a:t>
            </a:r>
            <a:r>
              <a:rPr dirty="0" sz="2000" spc="-1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4F4F4F"/>
                </a:solidFill>
                <a:latin typeface="Calibri"/>
                <a:cs typeface="Calibri"/>
              </a:rPr>
              <a:t>view</a:t>
            </a:r>
            <a:r>
              <a:rPr dirty="0" sz="2000" spc="-7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F4F4F"/>
                </a:solidFill>
                <a:latin typeface="Calibri"/>
                <a:cs typeface="Calibri"/>
              </a:rPr>
              <a:t>of</a:t>
            </a:r>
            <a:r>
              <a:rPr dirty="0" sz="2000" spc="-6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105">
                <a:solidFill>
                  <a:srgbClr val="4F4F4F"/>
                </a:solidFill>
                <a:latin typeface="Calibri"/>
                <a:cs typeface="Calibri"/>
              </a:rPr>
              <a:t>2017</a:t>
            </a:r>
            <a:r>
              <a:rPr dirty="0" sz="2000" spc="-6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F4F4F"/>
                </a:solidFill>
                <a:latin typeface="Calibri"/>
                <a:cs typeface="Calibri"/>
              </a:rPr>
              <a:t>results.</a:t>
            </a:r>
            <a:r>
              <a:rPr dirty="0" sz="2000" spc="3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80">
                <a:solidFill>
                  <a:srgbClr val="4F4F4F"/>
                </a:solidFill>
                <a:latin typeface="Calibri"/>
                <a:cs typeface="Calibri"/>
              </a:rPr>
              <a:t>Our</a:t>
            </a:r>
            <a:r>
              <a:rPr dirty="0" sz="2000" spc="-7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F4F4F"/>
                </a:solidFill>
                <a:latin typeface="Calibri"/>
                <a:cs typeface="Calibri"/>
              </a:rPr>
              <a:t>actual</a:t>
            </a:r>
            <a:r>
              <a:rPr dirty="0" sz="2000" spc="-6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F4F4F"/>
                </a:solidFill>
                <a:latin typeface="Calibri"/>
                <a:cs typeface="Calibri"/>
              </a:rPr>
              <a:t>results</a:t>
            </a:r>
            <a:r>
              <a:rPr dirty="0" sz="2000" spc="-6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F4F4F"/>
                </a:solidFill>
                <a:latin typeface="Calibri"/>
                <a:cs typeface="Calibri"/>
              </a:rPr>
              <a:t>could</a:t>
            </a:r>
            <a:r>
              <a:rPr dirty="0" sz="2000" spc="-7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F4F4F"/>
                </a:solidFill>
                <a:latin typeface="Calibri"/>
                <a:cs typeface="Calibri"/>
              </a:rPr>
              <a:t>differ </a:t>
            </a:r>
            <a:r>
              <a:rPr dirty="0" sz="2000">
                <a:solidFill>
                  <a:srgbClr val="4F4F4F"/>
                </a:solidFill>
                <a:latin typeface="Calibri"/>
                <a:cs typeface="Calibri"/>
              </a:rPr>
              <a:t>materially</a:t>
            </a:r>
            <a:r>
              <a:rPr dirty="0" sz="2000" spc="-7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4F4F4F"/>
                </a:solidFill>
                <a:latin typeface="Calibri"/>
                <a:cs typeface="Calibri"/>
              </a:rPr>
              <a:t>from</a:t>
            </a:r>
            <a:r>
              <a:rPr dirty="0" sz="2000" spc="-8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F4F4F"/>
                </a:solidFill>
                <a:latin typeface="Calibri"/>
                <a:cs typeface="Calibri"/>
              </a:rPr>
              <a:t>the</a:t>
            </a:r>
            <a:r>
              <a:rPr dirty="0" sz="2000" spc="-9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30">
                <a:solidFill>
                  <a:srgbClr val="4F4F4F"/>
                </a:solidFill>
                <a:latin typeface="Calibri"/>
                <a:cs typeface="Calibri"/>
              </a:rPr>
              <a:t>preliminary</a:t>
            </a:r>
            <a:r>
              <a:rPr dirty="0" sz="2000" spc="-9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4F4F4F"/>
                </a:solidFill>
                <a:latin typeface="Calibri"/>
                <a:cs typeface="Calibri"/>
              </a:rPr>
              <a:t>results</a:t>
            </a:r>
            <a:r>
              <a:rPr dirty="0" sz="2000" spc="-9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4F4F4F"/>
                </a:solidFill>
                <a:latin typeface="Calibri"/>
                <a:cs typeface="Calibri"/>
              </a:rPr>
              <a:t>included</a:t>
            </a:r>
            <a:r>
              <a:rPr dirty="0" sz="2000" spc="-114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4F4F4F"/>
                </a:solidFill>
                <a:latin typeface="Calibri"/>
                <a:cs typeface="Calibri"/>
              </a:rPr>
              <a:t>in</a:t>
            </a:r>
            <a:r>
              <a:rPr dirty="0" sz="2000" spc="-7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F4F4F"/>
                </a:solidFill>
                <a:latin typeface="Calibri"/>
                <a:cs typeface="Calibri"/>
              </a:rPr>
              <a:t>this</a:t>
            </a:r>
            <a:r>
              <a:rPr dirty="0" sz="2000" spc="-9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F4F4F"/>
                </a:solidFill>
                <a:latin typeface="Calibri"/>
                <a:cs typeface="Calibri"/>
              </a:rPr>
              <a:t>presentation.</a:t>
            </a:r>
            <a:r>
              <a:rPr dirty="0" sz="2000" spc="28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55">
                <a:solidFill>
                  <a:srgbClr val="4F4F4F"/>
                </a:solidFill>
                <a:latin typeface="Calibri"/>
                <a:cs typeface="Calibri"/>
              </a:rPr>
              <a:t>We</a:t>
            </a:r>
            <a:r>
              <a:rPr dirty="0" sz="2000" spc="-8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F4F4F"/>
                </a:solidFill>
                <a:latin typeface="Calibri"/>
                <a:cs typeface="Calibri"/>
              </a:rPr>
              <a:t>will</a:t>
            </a:r>
            <a:r>
              <a:rPr dirty="0" sz="2000" spc="-6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35">
                <a:solidFill>
                  <a:srgbClr val="4F4F4F"/>
                </a:solidFill>
                <a:latin typeface="Calibri"/>
                <a:cs typeface="Calibri"/>
              </a:rPr>
              <a:t>provide</a:t>
            </a:r>
            <a:r>
              <a:rPr dirty="0" sz="2000" spc="-1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F4F4F"/>
                </a:solidFill>
                <a:latin typeface="Calibri"/>
                <a:cs typeface="Calibri"/>
              </a:rPr>
              <a:t>additional</a:t>
            </a:r>
            <a:r>
              <a:rPr dirty="0" sz="2000" spc="-10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F4F4F"/>
                </a:solidFill>
                <a:latin typeface="Calibri"/>
                <a:cs typeface="Calibri"/>
              </a:rPr>
              <a:t>detail </a:t>
            </a:r>
            <a:r>
              <a:rPr dirty="0" sz="2000" spc="-20">
                <a:solidFill>
                  <a:srgbClr val="4F4F4F"/>
                </a:solidFill>
                <a:latin typeface="Calibri"/>
                <a:cs typeface="Calibri"/>
              </a:rPr>
              <a:t>on</a:t>
            </a:r>
            <a:r>
              <a:rPr dirty="0" sz="2000" spc="-9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100">
                <a:solidFill>
                  <a:srgbClr val="4F4F4F"/>
                </a:solidFill>
                <a:latin typeface="Calibri"/>
                <a:cs typeface="Calibri"/>
              </a:rPr>
              <a:t>2017</a:t>
            </a:r>
            <a:r>
              <a:rPr dirty="0" sz="2000" spc="-8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F4F4F"/>
                </a:solidFill>
                <a:latin typeface="Calibri"/>
                <a:cs typeface="Calibri"/>
              </a:rPr>
              <a:t>results</a:t>
            </a:r>
            <a:r>
              <a:rPr dirty="0" sz="2000" spc="-1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4F4F4F"/>
                </a:solidFill>
                <a:latin typeface="Calibri"/>
                <a:cs typeface="Calibri"/>
              </a:rPr>
              <a:t>in</a:t>
            </a:r>
            <a:r>
              <a:rPr dirty="0" sz="2000" spc="-9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60">
                <a:solidFill>
                  <a:srgbClr val="4F4F4F"/>
                </a:solidFill>
                <a:latin typeface="Calibri"/>
                <a:cs typeface="Calibri"/>
              </a:rPr>
              <a:t>our</a:t>
            </a:r>
            <a:r>
              <a:rPr dirty="0" sz="2000" spc="-10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4F4F4F"/>
                </a:solidFill>
                <a:latin typeface="Calibri"/>
                <a:cs typeface="Calibri"/>
              </a:rPr>
              <a:t>earnings</a:t>
            </a:r>
            <a:r>
              <a:rPr dirty="0" sz="2000" spc="-10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4F4F4F"/>
                </a:solidFill>
                <a:latin typeface="Calibri"/>
                <a:cs typeface="Calibri"/>
              </a:rPr>
              <a:t>presentation</a:t>
            </a:r>
            <a:r>
              <a:rPr dirty="0" sz="2000" spc="-1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4F4F4F"/>
                </a:solidFill>
                <a:latin typeface="Calibri"/>
                <a:cs typeface="Calibri"/>
              </a:rPr>
              <a:t>on</a:t>
            </a:r>
            <a:r>
              <a:rPr dirty="0" sz="2000" spc="-9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F4F4F"/>
                </a:solidFill>
                <a:latin typeface="Calibri"/>
                <a:cs typeface="Calibri"/>
              </a:rPr>
              <a:t>January</a:t>
            </a:r>
            <a:r>
              <a:rPr dirty="0" sz="2000" spc="-8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F4F4F"/>
                </a:solidFill>
                <a:latin typeface="Calibri"/>
                <a:cs typeface="Calibri"/>
              </a:rPr>
              <a:t>24,</a:t>
            </a:r>
            <a:r>
              <a:rPr dirty="0" sz="2000" spc="-8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F4F4F"/>
                </a:solidFill>
                <a:latin typeface="Calibri"/>
                <a:cs typeface="Calibri"/>
              </a:rPr>
              <a:t>2018.</a:t>
            </a:r>
            <a:r>
              <a:rPr dirty="0" sz="2000" spc="28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80">
                <a:solidFill>
                  <a:srgbClr val="4F4F4F"/>
                </a:solidFill>
                <a:latin typeface="Calibri"/>
                <a:cs typeface="Calibri"/>
              </a:rPr>
              <a:t>Our</a:t>
            </a:r>
            <a:r>
              <a:rPr dirty="0" sz="2000" spc="-1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F4F4F"/>
                </a:solidFill>
                <a:latin typeface="Calibri"/>
                <a:cs typeface="Calibri"/>
              </a:rPr>
              <a:t>Annual</a:t>
            </a:r>
            <a:r>
              <a:rPr dirty="0" sz="2000" spc="-9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F4F4F"/>
                </a:solidFill>
                <a:latin typeface="Calibri"/>
                <a:cs typeface="Calibri"/>
              </a:rPr>
              <a:t>Report</a:t>
            </a:r>
            <a:r>
              <a:rPr dirty="0" sz="2000" spc="-1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4F4F4F"/>
                </a:solidFill>
                <a:latin typeface="Calibri"/>
                <a:cs typeface="Calibri"/>
              </a:rPr>
              <a:t>on</a:t>
            </a:r>
            <a:r>
              <a:rPr dirty="0" sz="2000" spc="-9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4F4F4F"/>
                </a:solidFill>
                <a:latin typeface="Calibri"/>
                <a:cs typeface="Calibri"/>
              </a:rPr>
              <a:t>Form</a:t>
            </a:r>
            <a:r>
              <a:rPr dirty="0" sz="2000" spc="-9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55">
                <a:solidFill>
                  <a:srgbClr val="4F4F4F"/>
                </a:solidFill>
                <a:latin typeface="Calibri"/>
                <a:cs typeface="Calibri"/>
              </a:rPr>
              <a:t>10-</a:t>
            </a:r>
            <a:r>
              <a:rPr dirty="0" sz="2000" spc="-25">
                <a:solidFill>
                  <a:srgbClr val="4F4F4F"/>
                </a:solidFill>
                <a:latin typeface="Calibri"/>
                <a:cs typeface="Calibri"/>
              </a:rPr>
              <a:t>K, which</a:t>
            </a:r>
            <a:r>
              <a:rPr dirty="0" sz="2000" spc="-8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F4F4F"/>
                </a:solidFill>
                <a:latin typeface="Calibri"/>
                <a:cs typeface="Calibri"/>
              </a:rPr>
              <a:t>will</a:t>
            </a:r>
            <a:r>
              <a:rPr dirty="0" sz="2000" spc="-4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4F4F4F"/>
                </a:solidFill>
                <a:latin typeface="Calibri"/>
                <a:cs typeface="Calibri"/>
              </a:rPr>
              <a:t>be</a:t>
            </a:r>
            <a:r>
              <a:rPr dirty="0" sz="2000" spc="-6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F4F4F"/>
                </a:solidFill>
                <a:latin typeface="Calibri"/>
                <a:cs typeface="Calibri"/>
              </a:rPr>
              <a:t>filed</a:t>
            </a:r>
            <a:r>
              <a:rPr dirty="0" sz="2000" spc="-7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4F4F4F"/>
                </a:solidFill>
                <a:latin typeface="Calibri"/>
                <a:cs typeface="Calibri"/>
              </a:rPr>
              <a:t>in</a:t>
            </a:r>
            <a:r>
              <a:rPr dirty="0" sz="2000" spc="-6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35">
                <a:solidFill>
                  <a:srgbClr val="4F4F4F"/>
                </a:solidFill>
                <a:latin typeface="Calibri"/>
                <a:cs typeface="Calibri"/>
              </a:rPr>
              <a:t>February,</a:t>
            </a:r>
            <a:r>
              <a:rPr dirty="0" sz="2000" spc="-5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F4F4F"/>
                </a:solidFill>
                <a:latin typeface="Calibri"/>
                <a:cs typeface="Calibri"/>
              </a:rPr>
              <a:t>will</a:t>
            </a:r>
            <a:r>
              <a:rPr dirty="0" sz="2000" spc="-6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4F4F4F"/>
                </a:solidFill>
                <a:latin typeface="Calibri"/>
                <a:cs typeface="Calibri"/>
              </a:rPr>
              <a:t>include</a:t>
            </a:r>
            <a:r>
              <a:rPr dirty="0" sz="2000" spc="-8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60">
                <a:solidFill>
                  <a:srgbClr val="4F4F4F"/>
                </a:solidFill>
                <a:latin typeface="Calibri"/>
                <a:cs typeface="Calibri"/>
              </a:rPr>
              <a:t>our</a:t>
            </a:r>
            <a:r>
              <a:rPr dirty="0" sz="2000" spc="-7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F4F4F"/>
                </a:solidFill>
                <a:latin typeface="Calibri"/>
                <a:cs typeface="Calibri"/>
              </a:rPr>
              <a:t>audited</a:t>
            </a:r>
            <a:r>
              <a:rPr dirty="0" sz="2000" spc="-9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F4F4F"/>
                </a:solidFill>
                <a:latin typeface="Calibri"/>
                <a:cs typeface="Calibri"/>
              </a:rPr>
              <a:t>financial</a:t>
            </a:r>
            <a:r>
              <a:rPr dirty="0" sz="2000" spc="-6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F4F4F"/>
                </a:solidFill>
                <a:latin typeface="Calibri"/>
                <a:cs typeface="Calibri"/>
              </a:rPr>
              <a:t>results.</a:t>
            </a:r>
            <a:endParaRPr sz="2000">
              <a:latin typeface="Calibri"/>
              <a:cs typeface="Calibri"/>
            </a:endParaRPr>
          </a:p>
          <a:p>
            <a:pPr marL="358140" marR="5080" indent="-346075">
              <a:lnSpc>
                <a:spcPct val="110000"/>
              </a:lnSpc>
              <a:spcBef>
                <a:spcPts val="2105"/>
              </a:spcBef>
              <a:buFont typeface="Arial"/>
              <a:buChar char="•"/>
              <a:tabLst>
                <a:tab pos="358140" algn="l"/>
              </a:tabLst>
            </a:pPr>
            <a:r>
              <a:rPr dirty="0" sz="2000">
                <a:solidFill>
                  <a:srgbClr val="4F4F4F"/>
                </a:solidFill>
                <a:latin typeface="Calibri"/>
                <a:cs typeface="Calibri"/>
              </a:rPr>
              <a:t>This</a:t>
            </a:r>
            <a:r>
              <a:rPr dirty="0" sz="2000" spc="-6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F4F4F"/>
                </a:solidFill>
                <a:latin typeface="Calibri"/>
                <a:cs typeface="Calibri"/>
              </a:rPr>
              <a:t>presentation</a:t>
            </a:r>
            <a:r>
              <a:rPr dirty="0" sz="2000" spc="-9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F4F4F"/>
                </a:solidFill>
                <a:latin typeface="Calibri"/>
                <a:cs typeface="Calibri"/>
              </a:rPr>
              <a:t>also</a:t>
            </a:r>
            <a:r>
              <a:rPr dirty="0" sz="20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4F4F4F"/>
                </a:solidFill>
                <a:latin typeface="Calibri"/>
                <a:cs typeface="Calibri"/>
              </a:rPr>
              <a:t>includes</a:t>
            </a:r>
            <a:r>
              <a:rPr dirty="0" sz="2000" spc="-7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F4F4F"/>
                </a:solidFill>
                <a:latin typeface="Calibri"/>
                <a:cs typeface="Calibri"/>
              </a:rPr>
              <a:t>forward-</a:t>
            </a:r>
            <a:r>
              <a:rPr dirty="0" sz="2000">
                <a:solidFill>
                  <a:srgbClr val="4F4F4F"/>
                </a:solidFill>
                <a:latin typeface="Calibri"/>
                <a:cs typeface="Calibri"/>
              </a:rPr>
              <a:t>looking</a:t>
            </a:r>
            <a:r>
              <a:rPr dirty="0" sz="2000" spc="-6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F4F4F"/>
                </a:solidFill>
                <a:latin typeface="Calibri"/>
                <a:cs typeface="Calibri"/>
              </a:rPr>
              <a:t>statements.</a:t>
            </a:r>
            <a:r>
              <a:rPr dirty="0" sz="2000" spc="36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F4F4F"/>
                </a:solidFill>
                <a:latin typeface="Calibri"/>
                <a:cs typeface="Calibri"/>
              </a:rPr>
              <a:t>Forward-</a:t>
            </a:r>
            <a:r>
              <a:rPr dirty="0" sz="2000">
                <a:solidFill>
                  <a:srgbClr val="4F4F4F"/>
                </a:solidFill>
                <a:latin typeface="Calibri"/>
                <a:cs typeface="Calibri"/>
              </a:rPr>
              <a:t>looking</a:t>
            </a:r>
            <a:r>
              <a:rPr dirty="0" sz="2000" spc="-6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F4F4F"/>
                </a:solidFill>
                <a:latin typeface="Calibri"/>
                <a:cs typeface="Calibri"/>
              </a:rPr>
              <a:t>statements</a:t>
            </a:r>
            <a:r>
              <a:rPr dirty="0" sz="2000" spc="-7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45">
                <a:solidFill>
                  <a:srgbClr val="4F4F4F"/>
                </a:solidFill>
                <a:latin typeface="Calibri"/>
                <a:cs typeface="Calibri"/>
              </a:rPr>
              <a:t>are</a:t>
            </a:r>
            <a:r>
              <a:rPr dirty="0" sz="20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F4F4F"/>
                </a:solidFill>
                <a:latin typeface="Calibri"/>
                <a:cs typeface="Calibri"/>
              </a:rPr>
              <a:t>based</a:t>
            </a:r>
            <a:r>
              <a:rPr dirty="0" sz="2000" spc="-6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4F4F4F"/>
                </a:solidFill>
                <a:latin typeface="Calibri"/>
                <a:cs typeface="Calibri"/>
              </a:rPr>
              <a:t>on </a:t>
            </a:r>
            <a:r>
              <a:rPr dirty="0" sz="2000" spc="-10">
                <a:solidFill>
                  <a:srgbClr val="4F4F4F"/>
                </a:solidFill>
                <a:latin typeface="Calibri"/>
                <a:cs typeface="Calibri"/>
              </a:rPr>
              <a:t>expectations,</a:t>
            </a:r>
            <a:r>
              <a:rPr dirty="0" sz="2000" spc="-8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F4F4F"/>
                </a:solidFill>
                <a:latin typeface="Calibri"/>
                <a:cs typeface="Calibri"/>
              </a:rPr>
              <a:t>forecasts,</a:t>
            </a:r>
            <a:r>
              <a:rPr dirty="0" sz="2000" spc="-8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F4F4F"/>
                </a:solidFill>
                <a:latin typeface="Calibri"/>
                <a:cs typeface="Calibri"/>
              </a:rPr>
              <a:t>and</a:t>
            </a:r>
            <a:r>
              <a:rPr dirty="0" sz="2000" spc="-6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F4F4F"/>
                </a:solidFill>
                <a:latin typeface="Calibri"/>
                <a:cs typeface="Calibri"/>
              </a:rPr>
              <a:t>assumptions</a:t>
            </a:r>
            <a:r>
              <a:rPr dirty="0" sz="2000" spc="-10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F4F4F"/>
                </a:solidFill>
                <a:latin typeface="Calibri"/>
                <a:cs typeface="Calibri"/>
              </a:rPr>
              <a:t>by</a:t>
            </a:r>
            <a:r>
              <a:rPr dirty="0" sz="2000" spc="-5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60">
                <a:solidFill>
                  <a:srgbClr val="4F4F4F"/>
                </a:solidFill>
                <a:latin typeface="Calibri"/>
                <a:cs typeface="Calibri"/>
              </a:rPr>
              <a:t>our</a:t>
            </a:r>
            <a:r>
              <a:rPr dirty="0" sz="2000" spc="-7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F4F4F"/>
                </a:solidFill>
                <a:latin typeface="Calibri"/>
                <a:cs typeface="Calibri"/>
              </a:rPr>
              <a:t>management</a:t>
            </a:r>
            <a:r>
              <a:rPr dirty="0" sz="2000" spc="-9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F4F4F"/>
                </a:solidFill>
                <a:latin typeface="Calibri"/>
                <a:cs typeface="Calibri"/>
              </a:rPr>
              <a:t>and</a:t>
            </a:r>
            <a:r>
              <a:rPr dirty="0" sz="2000" spc="-6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F4F4F"/>
                </a:solidFill>
                <a:latin typeface="Calibri"/>
                <a:cs typeface="Calibri"/>
              </a:rPr>
              <a:t>involve</a:t>
            </a:r>
            <a:r>
              <a:rPr dirty="0" sz="2000" spc="-7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55">
                <a:solidFill>
                  <a:srgbClr val="4F4F4F"/>
                </a:solidFill>
                <a:latin typeface="Calibri"/>
                <a:cs typeface="Calibri"/>
              </a:rPr>
              <a:t>a</a:t>
            </a:r>
            <a:r>
              <a:rPr dirty="0" sz="2000" spc="-5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40">
                <a:solidFill>
                  <a:srgbClr val="4F4F4F"/>
                </a:solidFill>
                <a:latin typeface="Calibri"/>
                <a:cs typeface="Calibri"/>
              </a:rPr>
              <a:t>number</a:t>
            </a:r>
            <a:r>
              <a:rPr dirty="0" sz="2000" spc="-1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F4F4F"/>
                </a:solidFill>
                <a:latin typeface="Calibri"/>
                <a:cs typeface="Calibri"/>
              </a:rPr>
              <a:t>of</a:t>
            </a:r>
            <a:r>
              <a:rPr dirty="0" sz="2000" spc="-5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F4F4F"/>
                </a:solidFill>
                <a:latin typeface="Calibri"/>
                <a:cs typeface="Calibri"/>
              </a:rPr>
              <a:t>risks, </a:t>
            </a:r>
            <a:r>
              <a:rPr dirty="0" sz="2000" spc="-25">
                <a:solidFill>
                  <a:srgbClr val="4F4F4F"/>
                </a:solidFill>
                <a:latin typeface="Calibri"/>
                <a:cs typeface="Calibri"/>
              </a:rPr>
              <a:t>uncertainties,</a:t>
            </a:r>
            <a:r>
              <a:rPr dirty="0" sz="2000" spc="-7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F4F4F"/>
                </a:solidFill>
                <a:latin typeface="Calibri"/>
                <a:cs typeface="Calibri"/>
              </a:rPr>
              <a:t>and</a:t>
            </a:r>
            <a:r>
              <a:rPr dirty="0" sz="2000" spc="-5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35">
                <a:solidFill>
                  <a:srgbClr val="4F4F4F"/>
                </a:solidFill>
                <a:latin typeface="Calibri"/>
                <a:cs typeface="Calibri"/>
              </a:rPr>
              <a:t>other</a:t>
            </a:r>
            <a:r>
              <a:rPr dirty="0" sz="2000" spc="-7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F4F4F"/>
                </a:solidFill>
                <a:latin typeface="Calibri"/>
                <a:cs typeface="Calibri"/>
              </a:rPr>
              <a:t>factors</a:t>
            </a:r>
            <a:r>
              <a:rPr dirty="0" sz="2000" spc="-5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F4F4F"/>
                </a:solidFill>
                <a:latin typeface="Calibri"/>
                <a:cs typeface="Calibri"/>
              </a:rPr>
              <a:t>that</a:t>
            </a:r>
            <a:r>
              <a:rPr dirty="0" sz="2000" spc="-5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F4F4F"/>
                </a:solidFill>
                <a:latin typeface="Calibri"/>
                <a:cs typeface="Calibri"/>
              </a:rPr>
              <a:t>could</a:t>
            </a:r>
            <a:r>
              <a:rPr dirty="0" sz="2000" spc="-6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F4F4F"/>
                </a:solidFill>
                <a:latin typeface="Calibri"/>
                <a:cs typeface="Calibri"/>
              </a:rPr>
              <a:t>cause</a:t>
            </a:r>
            <a:r>
              <a:rPr dirty="0" sz="2000" spc="-5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F4F4F"/>
                </a:solidFill>
                <a:latin typeface="Calibri"/>
                <a:cs typeface="Calibri"/>
              </a:rPr>
              <a:t>actual</a:t>
            </a:r>
            <a:r>
              <a:rPr dirty="0" sz="2000" spc="-4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F4F4F"/>
                </a:solidFill>
                <a:latin typeface="Calibri"/>
                <a:cs typeface="Calibri"/>
              </a:rPr>
              <a:t>results</a:t>
            </a:r>
            <a:r>
              <a:rPr dirty="0" sz="2000" spc="-5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F4F4F"/>
                </a:solidFill>
                <a:latin typeface="Calibri"/>
                <a:cs typeface="Calibri"/>
              </a:rPr>
              <a:t>to</a:t>
            </a:r>
            <a:r>
              <a:rPr dirty="0" sz="2000" spc="-5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4F4F4F"/>
                </a:solidFill>
                <a:latin typeface="Calibri"/>
                <a:cs typeface="Calibri"/>
              </a:rPr>
              <a:t>differ</a:t>
            </a:r>
            <a:r>
              <a:rPr dirty="0" sz="2000" spc="-7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F4F4F"/>
                </a:solidFill>
                <a:latin typeface="Calibri"/>
                <a:cs typeface="Calibri"/>
              </a:rPr>
              <a:t>materially</a:t>
            </a:r>
            <a:r>
              <a:rPr dirty="0" sz="2000" spc="-4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4F4F4F"/>
                </a:solidFill>
                <a:latin typeface="Calibri"/>
                <a:cs typeface="Calibri"/>
              </a:rPr>
              <a:t>from</a:t>
            </a:r>
            <a:r>
              <a:rPr dirty="0" sz="2000" spc="-4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F4F4F"/>
                </a:solidFill>
                <a:latin typeface="Calibri"/>
                <a:cs typeface="Calibri"/>
              </a:rPr>
              <a:t>those</a:t>
            </a:r>
            <a:endParaRPr sz="2000">
              <a:latin typeface="Calibri"/>
              <a:cs typeface="Calibri"/>
            </a:endParaRPr>
          </a:p>
          <a:p>
            <a:pPr marL="358140" marR="13970">
              <a:lnSpc>
                <a:spcPct val="110000"/>
              </a:lnSpc>
            </a:pPr>
            <a:r>
              <a:rPr dirty="0" sz="2000">
                <a:solidFill>
                  <a:srgbClr val="4F4F4F"/>
                </a:solidFill>
                <a:latin typeface="Calibri"/>
                <a:cs typeface="Calibri"/>
              </a:rPr>
              <a:t>stated.</a:t>
            </a:r>
            <a:r>
              <a:rPr dirty="0" sz="2000" spc="30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4F4F4F"/>
                </a:solidFill>
                <a:latin typeface="Calibri"/>
                <a:cs typeface="Calibri"/>
              </a:rPr>
              <a:t>For</a:t>
            </a:r>
            <a:r>
              <a:rPr dirty="0" sz="2000" spc="-7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55">
                <a:solidFill>
                  <a:srgbClr val="4F4F4F"/>
                </a:solidFill>
                <a:latin typeface="Calibri"/>
                <a:cs typeface="Calibri"/>
              </a:rPr>
              <a:t>a</a:t>
            </a:r>
            <a:r>
              <a:rPr dirty="0" sz="2000" spc="-5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F4F4F"/>
                </a:solidFill>
                <a:latin typeface="Calibri"/>
                <a:cs typeface="Calibri"/>
              </a:rPr>
              <a:t>discussion</a:t>
            </a:r>
            <a:r>
              <a:rPr dirty="0" sz="2000" spc="-9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F4F4F"/>
                </a:solidFill>
                <a:latin typeface="Calibri"/>
                <a:cs typeface="Calibri"/>
              </a:rPr>
              <a:t>of</a:t>
            </a:r>
            <a:r>
              <a:rPr dirty="0" sz="2000" spc="-6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F4F4F"/>
                </a:solidFill>
                <a:latin typeface="Calibri"/>
                <a:cs typeface="Calibri"/>
              </a:rPr>
              <a:t>these</a:t>
            </a:r>
            <a:r>
              <a:rPr dirty="0" sz="2000" spc="-1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30">
                <a:solidFill>
                  <a:srgbClr val="4F4F4F"/>
                </a:solidFill>
                <a:latin typeface="Calibri"/>
                <a:cs typeface="Calibri"/>
              </a:rPr>
              <a:t>risks,</a:t>
            </a:r>
            <a:r>
              <a:rPr dirty="0" sz="2000" spc="-7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4F4F4F"/>
                </a:solidFill>
                <a:latin typeface="Calibri"/>
                <a:cs typeface="Calibri"/>
              </a:rPr>
              <a:t>uncertainties,</a:t>
            </a:r>
            <a:r>
              <a:rPr dirty="0" sz="2000" spc="-1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F4F4F"/>
                </a:solidFill>
                <a:latin typeface="Calibri"/>
                <a:cs typeface="Calibri"/>
              </a:rPr>
              <a:t>and</a:t>
            </a:r>
            <a:r>
              <a:rPr dirty="0" sz="2000" spc="-6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35">
                <a:solidFill>
                  <a:srgbClr val="4F4F4F"/>
                </a:solidFill>
                <a:latin typeface="Calibri"/>
                <a:cs typeface="Calibri"/>
              </a:rPr>
              <a:t>other</a:t>
            </a:r>
            <a:r>
              <a:rPr dirty="0" sz="2000" spc="-9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F4F4F"/>
                </a:solidFill>
                <a:latin typeface="Calibri"/>
                <a:cs typeface="Calibri"/>
              </a:rPr>
              <a:t>factors,</a:t>
            </a:r>
            <a:r>
              <a:rPr dirty="0" sz="2000" spc="-7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F4F4F"/>
                </a:solidFill>
                <a:latin typeface="Calibri"/>
                <a:cs typeface="Calibri"/>
              </a:rPr>
              <a:t>please</a:t>
            </a:r>
            <a:r>
              <a:rPr dirty="0" sz="2000" spc="-7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35">
                <a:solidFill>
                  <a:srgbClr val="4F4F4F"/>
                </a:solidFill>
                <a:latin typeface="Calibri"/>
                <a:cs typeface="Calibri"/>
              </a:rPr>
              <a:t>see</a:t>
            </a:r>
            <a:r>
              <a:rPr dirty="0" sz="2000" spc="-8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F4F4F"/>
                </a:solidFill>
                <a:latin typeface="Calibri"/>
                <a:cs typeface="Calibri"/>
              </a:rPr>
              <a:t>the</a:t>
            </a:r>
            <a:r>
              <a:rPr dirty="0" sz="2000" spc="-7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4F4F4F"/>
                </a:solidFill>
                <a:latin typeface="Calibri"/>
                <a:cs typeface="Calibri"/>
              </a:rPr>
              <a:t>“Cautionary</a:t>
            </a:r>
            <a:r>
              <a:rPr dirty="0" sz="2000" spc="-8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4F4F4F"/>
                </a:solidFill>
                <a:latin typeface="Calibri"/>
                <a:cs typeface="Calibri"/>
              </a:rPr>
              <a:t>Note on</a:t>
            </a:r>
            <a:r>
              <a:rPr dirty="0" sz="2000" spc="-5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F4F4F"/>
                </a:solidFill>
                <a:latin typeface="Calibri"/>
                <a:cs typeface="Calibri"/>
              </a:rPr>
              <a:t>Forward-</a:t>
            </a:r>
            <a:r>
              <a:rPr dirty="0" sz="2000">
                <a:solidFill>
                  <a:srgbClr val="4F4F4F"/>
                </a:solidFill>
                <a:latin typeface="Calibri"/>
                <a:cs typeface="Calibri"/>
              </a:rPr>
              <a:t>Looking</a:t>
            </a:r>
            <a:r>
              <a:rPr dirty="0" sz="2000" spc="-8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F4F4F"/>
                </a:solidFill>
                <a:latin typeface="Calibri"/>
                <a:cs typeface="Calibri"/>
              </a:rPr>
              <a:t>Statements”</a:t>
            </a:r>
            <a:r>
              <a:rPr dirty="0" sz="2000" spc="-1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50">
                <a:solidFill>
                  <a:srgbClr val="4F4F4F"/>
                </a:solidFill>
                <a:latin typeface="Calibri"/>
                <a:cs typeface="Calibri"/>
              </a:rPr>
              <a:t>at</a:t>
            </a:r>
            <a:r>
              <a:rPr dirty="0" sz="2000" spc="-4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F4F4F"/>
                </a:solidFill>
                <a:latin typeface="Calibri"/>
                <a:cs typeface="Calibri"/>
              </a:rPr>
              <a:t>the</a:t>
            </a:r>
            <a:r>
              <a:rPr dirty="0" sz="2000" spc="-5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30">
                <a:solidFill>
                  <a:srgbClr val="4F4F4F"/>
                </a:solidFill>
                <a:latin typeface="Calibri"/>
                <a:cs typeface="Calibri"/>
              </a:rPr>
              <a:t>end</a:t>
            </a:r>
            <a:r>
              <a:rPr dirty="0" sz="2000" spc="-7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F4F4F"/>
                </a:solidFill>
                <a:latin typeface="Calibri"/>
                <a:cs typeface="Calibri"/>
              </a:rPr>
              <a:t>of</a:t>
            </a:r>
            <a:r>
              <a:rPr dirty="0" sz="2000" spc="-4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F4F4F"/>
                </a:solidFill>
                <a:latin typeface="Calibri"/>
                <a:cs typeface="Calibri"/>
              </a:rPr>
              <a:t>this</a:t>
            </a:r>
            <a:r>
              <a:rPr dirty="0" sz="2000" spc="-6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4F4F4F"/>
                </a:solidFill>
                <a:latin typeface="Calibri"/>
                <a:cs typeface="Calibri"/>
              </a:rPr>
              <a:t>presentation</a:t>
            </a:r>
            <a:r>
              <a:rPr dirty="0" sz="2000" spc="-7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F4F4F"/>
                </a:solidFill>
                <a:latin typeface="Calibri"/>
                <a:cs typeface="Calibri"/>
              </a:rPr>
              <a:t>and</a:t>
            </a:r>
            <a:r>
              <a:rPr dirty="0" sz="2000" spc="-6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4F4F4F"/>
                </a:solidFill>
                <a:latin typeface="Calibri"/>
                <a:cs typeface="Calibri"/>
              </a:rPr>
              <a:t>“Item</a:t>
            </a:r>
            <a:r>
              <a:rPr dirty="0" sz="2000" spc="-5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145">
                <a:solidFill>
                  <a:srgbClr val="4F4F4F"/>
                </a:solidFill>
                <a:latin typeface="Calibri"/>
                <a:cs typeface="Calibri"/>
              </a:rPr>
              <a:t>1A.</a:t>
            </a:r>
            <a:r>
              <a:rPr dirty="0" sz="2000" spc="-4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F4F4F"/>
                </a:solidFill>
                <a:latin typeface="Calibri"/>
                <a:cs typeface="Calibri"/>
              </a:rPr>
              <a:t>Risk</a:t>
            </a:r>
            <a:r>
              <a:rPr dirty="0" sz="2000" spc="-4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F4F4F"/>
                </a:solidFill>
                <a:latin typeface="Calibri"/>
                <a:cs typeface="Calibri"/>
              </a:rPr>
              <a:t>Factors”</a:t>
            </a:r>
            <a:r>
              <a:rPr dirty="0" sz="2000" spc="-6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4F4F4F"/>
                </a:solidFill>
                <a:latin typeface="Calibri"/>
                <a:cs typeface="Calibri"/>
              </a:rPr>
              <a:t>in</a:t>
            </a:r>
            <a:r>
              <a:rPr dirty="0" sz="2000" spc="-4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4F4F4F"/>
                </a:solidFill>
                <a:latin typeface="Calibri"/>
                <a:cs typeface="Calibri"/>
              </a:rPr>
              <a:t>our </a:t>
            </a:r>
            <a:r>
              <a:rPr dirty="0" sz="2000">
                <a:solidFill>
                  <a:srgbClr val="4F4F4F"/>
                </a:solidFill>
                <a:latin typeface="Calibri"/>
                <a:cs typeface="Calibri"/>
              </a:rPr>
              <a:t>Annual</a:t>
            </a:r>
            <a:r>
              <a:rPr dirty="0" sz="2000" spc="-7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F4F4F"/>
                </a:solidFill>
                <a:latin typeface="Calibri"/>
                <a:cs typeface="Calibri"/>
              </a:rPr>
              <a:t>Report</a:t>
            </a:r>
            <a:r>
              <a:rPr dirty="0" sz="2000" spc="-1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4F4F4F"/>
                </a:solidFill>
                <a:latin typeface="Calibri"/>
                <a:cs typeface="Calibri"/>
              </a:rPr>
              <a:t>on</a:t>
            </a:r>
            <a:r>
              <a:rPr dirty="0" sz="2000" spc="-7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4F4F4F"/>
                </a:solidFill>
                <a:latin typeface="Calibri"/>
                <a:cs typeface="Calibri"/>
              </a:rPr>
              <a:t>Form</a:t>
            </a:r>
            <a:r>
              <a:rPr dirty="0" sz="2000" spc="-55">
                <a:solidFill>
                  <a:srgbClr val="4F4F4F"/>
                </a:solidFill>
                <a:latin typeface="Calibri"/>
                <a:cs typeface="Calibri"/>
              </a:rPr>
              <a:t> 10-</a:t>
            </a:r>
            <a:r>
              <a:rPr dirty="0" sz="2000" spc="120">
                <a:solidFill>
                  <a:srgbClr val="4F4F4F"/>
                </a:solidFill>
                <a:latin typeface="Calibri"/>
                <a:cs typeface="Calibri"/>
              </a:rPr>
              <a:t>K</a:t>
            </a:r>
            <a:r>
              <a:rPr dirty="0" sz="2000" spc="-8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30">
                <a:solidFill>
                  <a:srgbClr val="4F4F4F"/>
                </a:solidFill>
                <a:latin typeface="Calibri"/>
                <a:cs typeface="Calibri"/>
              </a:rPr>
              <a:t>for</a:t>
            </a:r>
            <a:r>
              <a:rPr dirty="0" sz="2000" spc="-6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F4F4F"/>
                </a:solidFill>
                <a:latin typeface="Calibri"/>
                <a:cs typeface="Calibri"/>
              </a:rPr>
              <a:t>the</a:t>
            </a:r>
            <a:r>
              <a:rPr dirty="0" sz="2000" spc="-8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30">
                <a:solidFill>
                  <a:srgbClr val="4F4F4F"/>
                </a:solidFill>
                <a:latin typeface="Calibri"/>
                <a:cs typeface="Calibri"/>
              </a:rPr>
              <a:t>year</a:t>
            </a:r>
            <a:r>
              <a:rPr dirty="0" sz="2000" spc="-6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30">
                <a:solidFill>
                  <a:srgbClr val="4F4F4F"/>
                </a:solidFill>
                <a:latin typeface="Calibri"/>
                <a:cs typeface="Calibri"/>
              </a:rPr>
              <a:t>ended</a:t>
            </a:r>
            <a:r>
              <a:rPr dirty="0" sz="2000" spc="-1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45">
                <a:solidFill>
                  <a:srgbClr val="4F4F4F"/>
                </a:solidFill>
                <a:latin typeface="Calibri"/>
                <a:cs typeface="Calibri"/>
              </a:rPr>
              <a:t>December</a:t>
            </a:r>
            <a:r>
              <a:rPr dirty="0" sz="2000" spc="-10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175">
                <a:solidFill>
                  <a:srgbClr val="4F4F4F"/>
                </a:solidFill>
                <a:latin typeface="Calibri"/>
                <a:cs typeface="Calibri"/>
              </a:rPr>
              <a:t>31,</a:t>
            </a:r>
            <a:r>
              <a:rPr dirty="0" sz="2000" spc="-50">
                <a:solidFill>
                  <a:srgbClr val="4F4F4F"/>
                </a:solidFill>
                <a:latin typeface="Calibri"/>
                <a:cs typeface="Calibri"/>
              </a:rPr>
              <a:t> 2016,</a:t>
            </a:r>
            <a:r>
              <a:rPr dirty="0" sz="2000" spc="-6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F4F4F"/>
                </a:solidFill>
                <a:latin typeface="Calibri"/>
                <a:cs typeface="Calibri"/>
              </a:rPr>
              <a:t>as</a:t>
            </a:r>
            <a:r>
              <a:rPr dirty="0" sz="2000" spc="-6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F4F4F"/>
                </a:solidFill>
                <a:latin typeface="Calibri"/>
                <a:cs typeface="Calibri"/>
              </a:rPr>
              <a:t>updated</a:t>
            </a:r>
            <a:r>
              <a:rPr dirty="0" sz="2000" spc="-8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F4F4F"/>
                </a:solidFill>
                <a:latin typeface="Calibri"/>
                <a:cs typeface="Calibri"/>
              </a:rPr>
              <a:t>by</a:t>
            </a:r>
            <a:r>
              <a:rPr dirty="0" sz="2000" spc="-7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4F4F4F"/>
                </a:solidFill>
                <a:latin typeface="Calibri"/>
                <a:cs typeface="Calibri"/>
              </a:rPr>
              <a:t>subsequent</a:t>
            </a:r>
            <a:r>
              <a:rPr dirty="0" sz="2000" spc="-1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F4F4F"/>
                </a:solidFill>
                <a:latin typeface="Calibri"/>
                <a:cs typeface="Calibri"/>
              </a:rPr>
              <a:t>Quarterly Reports</a:t>
            </a:r>
            <a:r>
              <a:rPr dirty="0" sz="2000" spc="-1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4F4F4F"/>
                </a:solidFill>
                <a:latin typeface="Calibri"/>
                <a:cs typeface="Calibri"/>
              </a:rPr>
              <a:t>on</a:t>
            </a:r>
            <a:r>
              <a:rPr dirty="0" sz="2000" spc="-7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4F4F4F"/>
                </a:solidFill>
                <a:latin typeface="Calibri"/>
                <a:cs typeface="Calibri"/>
              </a:rPr>
              <a:t>Form</a:t>
            </a:r>
            <a:r>
              <a:rPr dirty="0" sz="2000" spc="-6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55">
                <a:solidFill>
                  <a:srgbClr val="4F4F4F"/>
                </a:solidFill>
                <a:latin typeface="Calibri"/>
                <a:cs typeface="Calibri"/>
              </a:rPr>
              <a:t>10-</a:t>
            </a:r>
            <a:r>
              <a:rPr dirty="0" sz="2000" spc="-100">
                <a:solidFill>
                  <a:srgbClr val="4F4F4F"/>
                </a:solidFill>
                <a:latin typeface="Calibri"/>
                <a:cs typeface="Calibri"/>
              </a:rPr>
              <a:t>Q </a:t>
            </a:r>
            <a:r>
              <a:rPr dirty="0" sz="2000">
                <a:solidFill>
                  <a:srgbClr val="4F4F4F"/>
                </a:solidFill>
                <a:latin typeface="Calibri"/>
                <a:cs typeface="Calibri"/>
              </a:rPr>
              <a:t>and</a:t>
            </a:r>
            <a:r>
              <a:rPr dirty="0" sz="2000" spc="-6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50">
                <a:solidFill>
                  <a:srgbClr val="4F4F4F"/>
                </a:solidFill>
                <a:latin typeface="Calibri"/>
                <a:cs typeface="Calibri"/>
              </a:rPr>
              <a:t>Current</a:t>
            </a:r>
            <a:r>
              <a:rPr dirty="0" sz="2000" spc="-10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F4F4F"/>
                </a:solidFill>
                <a:latin typeface="Calibri"/>
                <a:cs typeface="Calibri"/>
              </a:rPr>
              <a:t>Reports</a:t>
            </a:r>
            <a:r>
              <a:rPr dirty="0" sz="2000" spc="-1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4F4F4F"/>
                </a:solidFill>
                <a:latin typeface="Calibri"/>
                <a:cs typeface="Calibri"/>
              </a:rPr>
              <a:t>on</a:t>
            </a:r>
            <a:r>
              <a:rPr dirty="0" sz="2000" spc="-7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4F4F4F"/>
                </a:solidFill>
                <a:latin typeface="Calibri"/>
                <a:cs typeface="Calibri"/>
              </a:rPr>
              <a:t>Form</a:t>
            </a:r>
            <a:r>
              <a:rPr dirty="0" sz="2000" spc="-6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100">
                <a:solidFill>
                  <a:srgbClr val="4F4F4F"/>
                </a:solidFill>
                <a:latin typeface="Calibri"/>
                <a:cs typeface="Calibri"/>
              </a:rPr>
              <a:t>8-</a:t>
            </a:r>
            <a:r>
              <a:rPr dirty="0" sz="2000" spc="-25">
                <a:solidFill>
                  <a:srgbClr val="4F4F4F"/>
                </a:solidFill>
                <a:latin typeface="Calibri"/>
                <a:cs typeface="Calibri"/>
              </a:rPr>
              <a:t>K.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3074" y="293623"/>
            <a:ext cx="90373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70"/>
              <a:t>Important</a:t>
            </a:r>
            <a:r>
              <a:rPr dirty="0" spc="190"/>
              <a:t> </a:t>
            </a:r>
            <a:r>
              <a:rPr dirty="0"/>
              <a:t>Notice</a:t>
            </a:r>
            <a:r>
              <a:rPr dirty="0" spc="204"/>
              <a:t> </a:t>
            </a:r>
            <a:r>
              <a:rPr dirty="0" spc="80"/>
              <a:t>Regarding</a:t>
            </a:r>
            <a:r>
              <a:rPr dirty="0" spc="204"/>
              <a:t> </a:t>
            </a:r>
            <a:r>
              <a:rPr dirty="0" spc="95"/>
              <a:t>This</a:t>
            </a:r>
            <a:r>
              <a:rPr dirty="0" spc="204"/>
              <a:t> </a:t>
            </a:r>
            <a:r>
              <a:rPr dirty="0" spc="80"/>
              <a:t>Presentation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75"/>
              <a:t>Efficiency</a:t>
            </a:r>
            <a:r>
              <a:rPr dirty="0" spc="254"/>
              <a:t> </a:t>
            </a:r>
            <a:r>
              <a:rPr dirty="0"/>
              <a:t>through</a:t>
            </a:r>
            <a:r>
              <a:rPr dirty="0" spc="270"/>
              <a:t> </a:t>
            </a:r>
            <a:r>
              <a:rPr dirty="0" spc="145"/>
              <a:t>best-</a:t>
            </a:r>
            <a:r>
              <a:rPr dirty="0" spc="135"/>
              <a:t>in-</a:t>
            </a:r>
            <a:r>
              <a:rPr dirty="0" spc="110"/>
              <a:t>class</a:t>
            </a:r>
            <a:r>
              <a:rPr dirty="0" spc="240"/>
              <a:t> </a:t>
            </a:r>
            <a:r>
              <a:rPr dirty="0" spc="70"/>
              <a:t>approach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23759" y="934211"/>
            <a:ext cx="1879092" cy="986028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1511808" y="1069847"/>
            <a:ext cx="670560" cy="672465"/>
            <a:chOff x="1511808" y="1069847"/>
            <a:chExt cx="670560" cy="672465"/>
          </a:xfrm>
        </p:grpSpPr>
        <p:sp>
          <p:nvSpPr>
            <p:cNvPr id="5" name="object 5" descr=""/>
            <p:cNvSpPr/>
            <p:nvPr/>
          </p:nvSpPr>
          <p:spPr>
            <a:xfrm>
              <a:off x="1524762" y="1082801"/>
              <a:ext cx="645160" cy="646430"/>
            </a:xfrm>
            <a:custGeom>
              <a:avLst/>
              <a:gdLst/>
              <a:ahLst/>
              <a:cxnLst/>
              <a:rect l="l" t="t" r="r" b="b"/>
              <a:pathLst>
                <a:path w="645160" h="646430">
                  <a:moveTo>
                    <a:pt x="0" y="323088"/>
                  </a:moveTo>
                  <a:lnTo>
                    <a:pt x="3494" y="275344"/>
                  </a:lnTo>
                  <a:lnTo>
                    <a:pt x="13646" y="229776"/>
                  </a:lnTo>
                  <a:lnTo>
                    <a:pt x="29957" y="186882"/>
                  </a:lnTo>
                  <a:lnTo>
                    <a:pt x="51928" y="147163"/>
                  </a:lnTo>
                  <a:lnTo>
                    <a:pt x="79061" y="111119"/>
                  </a:lnTo>
                  <a:lnTo>
                    <a:pt x="110856" y="79248"/>
                  </a:lnTo>
                  <a:lnTo>
                    <a:pt x="146816" y="52051"/>
                  </a:lnTo>
                  <a:lnTo>
                    <a:pt x="186441" y="30028"/>
                  </a:lnTo>
                  <a:lnTo>
                    <a:pt x="229233" y="13679"/>
                  </a:lnTo>
                  <a:lnTo>
                    <a:pt x="274694" y="3503"/>
                  </a:lnTo>
                  <a:lnTo>
                    <a:pt x="322326" y="0"/>
                  </a:lnTo>
                  <a:lnTo>
                    <a:pt x="369957" y="3503"/>
                  </a:lnTo>
                  <a:lnTo>
                    <a:pt x="415418" y="13679"/>
                  </a:lnTo>
                  <a:lnTo>
                    <a:pt x="458210" y="30028"/>
                  </a:lnTo>
                  <a:lnTo>
                    <a:pt x="497835" y="52051"/>
                  </a:lnTo>
                  <a:lnTo>
                    <a:pt x="533795" y="79248"/>
                  </a:lnTo>
                  <a:lnTo>
                    <a:pt x="565590" y="111119"/>
                  </a:lnTo>
                  <a:lnTo>
                    <a:pt x="592723" y="147163"/>
                  </a:lnTo>
                  <a:lnTo>
                    <a:pt x="614694" y="186882"/>
                  </a:lnTo>
                  <a:lnTo>
                    <a:pt x="631005" y="229776"/>
                  </a:lnTo>
                  <a:lnTo>
                    <a:pt x="641157" y="275344"/>
                  </a:lnTo>
                  <a:lnTo>
                    <a:pt x="644652" y="323088"/>
                  </a:lnTo>
                  <a:lnTo>
                    <a:pt x="641157" y="370831"/>
                  </a:lnTo>
                  <a:lnTo>
                    <a:pt x="631005" y="416399"/>
                  </a:lnTo>
                  <a:lnTo>
                    <a:pt x="614694" y="459293"/>
                  </a:lnTo>
                  <a:lnTo>
                    <a:pt x="592723" y="499012"/>
                  </a:lnTo>
                  <a:lnTo>
                    <a:pt x="565590" y="535056"/>
                  </a:lnTo>
                  <a:lnTo>
                    <a:pt x="533795" y="566927"/>
                  </a:lnTo>
                  <a:lnTo>
                    <a:pt x="497835" y="594124"/>
                  </a:lnTo>
                  <a:lnTo>
                    <a:pt x="458210" y="616147"/>
                  </a:lnTo>
                  <a:lnTo>
                    <a:pt x="415418" y="632496"/>
                  </a:lnTo>
                  <a:lnTo>
                    <a:pt x="369957" y="642672"/>
                  </a:lnTo>
                  <a:lnTo>
                    <a:pt x="322326" y="646176"/>
                  </a:lnTo>
                  <a:lnTo>
                    <a:pt x="274694" y="642672"/>
                  </a:lnTo>
                  <a:lnTo>
                    <a:pt x="229233" y="632496"/>
                  </a:lnTo>
                  <a:lnTo>
                    <a:pt x="186441" y="616147"/>
                  </a:lnTo>
                  <a:lnTo>
                    <a:pt x="146816" y="594124"/>
                  </a:lnTo>
                  <a:lnTo>
                    <a:pt x="110856" y="566927"/>
                  </a:lnTo>
                  <a:lnTo>
                    <a:pt x="79061" y="535056"/>
                  </a:lnTo>
                  <a:lnTo>
                    <a:pt x="51928" y="499012"/>
                  </a:lnTo>
                  <a:lnTo>
                    <a:pt x="29957" y="459293"/>
                  </a:lnTo>
                  <a:lnTo>
                    <a:pt x="13646" y="416399"/>
                  </a:lnTo>
                  <a:lnTo>
                    <a:pt x="3494" y="370831"/>
                  </a:lnTo>
                  <a:lnTo>
                    <a:pt x="0" y="323088"/>
                  </a:lnTo>
                  <a:close/>
                </a:path>
              </a:pathLst>
            </a:custGeom>
            <a:ln w="25908">
              <a:solidFill>
                <a:srgbClr val="0071A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13554" y="1167383"/>
              <a:ext cx="80772" cy="80772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6397" y="1207007"/>
              <a:ext cx="355099" cy="199643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1684023" y="1508759"/>
              <a:ext cx="340360" cy="78105"/>
            </a:xfrm>
            <a:custGeom>
              <a:avLst/>
              <a:gdLst/>
              <a:ahLst/>
              <a:cxnLst/>
              <a:rect l="l" t="t" r="r" b="b"/>
              <a:pathLst>
                <a:path w="340360" h="78105">
                  <a:moveTo>
                    <a:pt x="115036" y="0"/>
                  </a:moveTo>
                  <a:lnTo>
                    <a:pt x="70267" y="1895"/>
                  </a:lnTo>
                  <a:lnTo>
                    <a:pt x="27621" y="23764"/>
                  </a:lnTo>
                  <a:lnTo>
                    <a:pt x="6659" y="58269"/>
                  </a:lnTo>
                  <a:lnTo>
                    <a:pt x="0" y="74739"/>
                  </a:lnTo>
                  <a:lnTo>
                    <a:pt x="2057" y="77724"/>
                  </a:lnTo>
                  <a:lnTo>
                    <a:pt x="337781" y="77724"/>
                  </a:lnTo>
                  <a:lnTo>
                    <a:pt x="339851" y="74739"/>
                  </a:lnTo>
                  <a:lnTo>
                    <a:pt x="313960" y="26212"/>
                  </a:lnTo>
                  <a:lnTo>
                    <a:pt x="168998" y="26212"/>
                  </a:lnTo>
                  <a:lnTo>
                    <a:pt x="170654" y="26181"/>
                  </a:lnTo>
                  <a:lnTo>
                    <a:pt x="146428" y="22117"/>
                  </a:lnTo>
                  <a:lnTo>
                    <a:pt x="128989" y="13106"/>
                  </a:lnTo>
                  <a:lnTo>
                    <a:pt x="118524" y="4095"/>
                  </a:lnTo>
                  <a:lnTo>
                    <a:pt x="115036" y="0"/>
                  </a:lnTo>
                  <a:close/>
                </a:path>
                <a:path w="340360" h="78105">
                  <a:moveTo>
                    <a:pt x="224802" y="0"/>
                  </a:moveTo>
                  <a:lnTo>
                    <a:pt x="213472" y="15154"/>
                  </a:lnTo>
                  <a:lnTo>
                    <a:pt x="203882" y="22936"/>
                  </a:lnTo>
                  <a:lnTo>
                    <a:pt x="190802" y="25803"/>
                  </a:lnTo>
                  <a:lnTo>
                    <a:pt x="170654" y="26181"/>
                  </a:lnTo>
                  <a:lnTo>
                    <a:pt x="170840" y="26212"/>
                  </a:lnTo>
                  <a:lnTo>
                    <a:pt x="313960" y="26212"/>
                  </a:lnTo>
                  <a:lnTo>
                    <a:pt x="312225" y="23764"/>
                  </a:lnTo>
                  <a:lnTo>
                    <a:pt x="297827" y="12420"/>
                  </a:lnTo>
                  <a:lnTo>
                    <a:pt x="275664" y="5432"/>
                  </a:lnTo>
                  <a:lnTo>
                    <a:pt x="251756" y="1724"/>
                  </a:lnTo>
                  <a:lnTo>
                    <a:pt x="232628" y="258"/>
                  </a:lnTo>
                  <a:lnTo>
                    <a:pt x="22480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63268" y="1405127"/>
              <a:ext cx="181356" cy="108203"/>
            </a:xfrm>
            <a:prstGeom prst="rect">
              <a:avLst/>
            </a:prstGeom>
          </p:spPr>
        </p:pic>
      </p:grpSp>
      <p:grpSp>
        <p:nvGrpSpPr>
          <p:cNvPr id="10" name="object 10" descr=""/>
          <p:cNvGrpSpPr/>
          <p:nvPr/>
        </p:nvGrpSpPr>
        <p:grpSpPr>
          <a:xfrm>
            <a:off x="3614928" y="1069847"/>
            <a:ext cx="670560" cy="672465"/>
            <a:chOff x="3614928" y="1069847"/>
            <a:chExt cx="670560" cy="672465"/>
          </a:xfrm>
        </p:grpSpPr>
        <p:sp>
          <p:nvSpPr>
            <p:cNvPr id="11" name="object 11" descr=""/>
            <p:cNvSpPr/>
            <p:nvPr/>
          </p:nvSpPr>
          <p:spPr>
            <a:xfrm>
              <a:off x="3627882" y="1082801"/>
              <a:ext cx="645160" cy="646430"/>
            </a:xfrm>
            <a:custGeom>
              <a:avLst/>
              <a:gdLst/>
              <a:ahLst/>
              <a:cxnLst/>
              <a:rect l="l" t="t" r="r" b="b"/>
              <a:pathLst>
                <a:path w="645160" h="646430">
                  <a:moveTo>
                    <a:pt x="0" y="323088"/>
                  </a:moveTo>
                  <a:lnTo>
                    <a:pt x="3494" y="275344"/>
                  </a:lnTo>
                  <a:lnTo>
                    <a:pt x="13646" y="229776"/>
                  </a:lnTo>
                  <a:lnTo>
                    <a:pt x="29957" y="186882"/>
                  </a:lnTo>
                  <a:lnTo>
                    <a:pt x="51928" y="147163"/>
                  </a:lnTo>
                  <a:lnTo>
                    <a:pt x="79061" y="111119"/>
                  </a:lnTo>
                  <a:lnTo>
                    <a:pt x="110856" y="79248"/>
                  </a:lnTo>
                  <a:lnTo>
                    <a:pt x="146816" y="52051"/>
                  </a:lnTo>
                  <a:lnTo>
                    <a:pt x="186441" y="30028"/>
                  </a:lnTo>
                  <a:lnTo>
                    <a:pt x="229233" y="13679"/>
                  </a:lnTo>
                  <a:lnTo>
                    <a:pt x="274694" y="3503"/>
                  </a:lnTo>
                  <a:lnTo>
                    <a:pt x="322326" y="0"/>
                  </a:lnTo>
                  <a:lnTo>
                    <a:pt x="369957" y="3503"/>
                  </a:lnTo>
                  <a:lnTo>
                    <a:pt x="415418" y="13679"/>
                  </a:lnTo>
                  <a:lnTo>
                    <a:pt x="458210" y="30028"/>
                  </a:lnTo>
                  <a:lnTo>
                    <a:pt x="497835" y="52051"/>
                  </a:lnTo>
                  <a:lnTo>
                    <a:pt x="533795" y="79248"/>
                  </a:lnTo>
                  <a:lnTo>
                    <a:pt x="565590" y="111119"/>
                  </a:lnTo>
                  <a:lnTo>
                    <a:pt x="592723" y="147163"/>
                  </a:lnTo>
                  <a:lnTo>
                    <a:pt x="614694" y="186882"/>
                  </a:lnTo>
                  <a:lnTo>
                    <a:pt x="631005" y="229776"/>
                  </a:lnTo>
                  <a:lnTo>
                    <a:pt x="641157" y="275344"/>
                  </a:lnTo>
                  <a:lnTo>
                    <a:pt x="644652" y="323088"/>
                  </a:lnTo>
                  <a:lnTo>
                    <a:pt x="641157" y="370831"/>
                  </a:lnTo>
                  <a:lnTo>
                    <a:pt x="631005" y="416399"/>
                  </a:lnTo>
                  <a:lnTo>
                    <a:pt x="614694" y="459293"/>
                  </a:lnTo>
                  <a:lnTo>
                    <a:pt x="592723" y="499012"/>
                  </a:lnTo>
                  <a:lnTo>
                    <a:pt x="565590" y="535056"/>
                  </a:lnTo>
                  <a:lnTo>
                    <a:pt x="533795" y="566927"/>
                  </a:lnTo>
                  <a:lnTo>
                    <a:pt x="497835" y="594124"/>
                  </a:lnTo>
                  <a:lnTo>
                    <a:pt x="458210" y="616147"/>
                  </a:lnTo>
                  <a:lnTo>
                    <a:pt x="415418" y="632496"/>
                  </a:lnTo>
                  <a:lnTo>
                    <a:pt x="369957" y="642672"/>
                  </a:lnTo>
                  <a:lnTo>
                    <a:pt x="322326" y="646176"/>
                  </a:lnTo>
                  <a:lnTo>
                    <a:pt x="274694" y="642672"/>
                  </a:lnTo>
                  <a:lnTo>
                    <a:pt x="229233" y="632496"/>
                  </a:lnTo>
                  <a:lnTo>
                    <a:pt x="186441" y="616147"/>
                  </a:lnTo>
                  <a:lnTo>
                    <a:pt x="146816" y="594124"/>
                  </a:lnTo>
                  <a:lnTo>
                    <a:pt x="110856" y="566927"/>
                  </a:lnTo>
                  <a:lnTo>
                    <a:pt x="79061" y="535056"/>
                  </a:lnTo>
                  <a:lnTo>
                    <a:pt x="51928" y="499012"/>
                  </a:lnTo>
                  <a:lnTo>
                    <a:pt x="29957" y="459293"/>
                  </a:lnTo>
                  <a:lnTo>
                    <a:pt x="13646" y="416399"/>
                  </a:lnTo>
                  <a:lnTo>
                    <a:pt x="3494" y="370831"/>
                  </a:lnTo>
                  <a:lnTo>
                    <a:pt x="0" y="323088"/>
                  </a:lnTo>
                  <a:close/>
                </a:path>
              </a:pathLst>
            </a:custGeom>
            <a:ln w="25908">
              <a:solidFill>
                <a:srgbClr val="0071A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732276" y="1158239"/>
              <a:ext cx="452755" cy="515620"/>
            </a:xfrm>
            <a:custGeom>
              <a:avLst/>
              <a:gdLst/>
              <a:ahLst/>
              <a:cxnLst/>
              <a:rect l="l" t="t" r="r" b="b"/>
              <a:pathLst>
                <a:path w="452754" h="515619">
                  <a:moveTo>
                    <a:pt x="241261" y="450456"/>
                  </a:moveTo>
                  <a:lnTo>
                    <a:pt x="238861" y="452856"/>
                  </a:lnTo>
                  <a:lnTo>
                    <a:pt x="212432" y="478510"/>
                  </a:lnTo>
                  <a:lnTo>
                    <a:pt x="210032" y="480910"/>
                  </a:lnTo>
                  <a:lnTo>
                    <a:pt x="210032" y="484657"/>
                  </a:lnTo>
                  <a:lnTo>
                    <a:pt x="212432" y="487057"/>
                  </a:lnTo>
                  <a:lnTo>
                    <a:pt x="238061" y="513511"/>
                  </a:lnTo>
                  <a:lnTo>
                    <a:pt x="239128" y="514578"/>
                  </a:lnTo>
                  <a:lnTo>
                    <a:pt x="240728" y="515112"/>
                  </a:lnTo>
                  <a:lnTo>
                    <a:pt x="243662" y="515112"/>
                  </a:lnTo>
                  <a:lnTo>
                    <a:pt x="245262" y="514578"/>
                  </a:lnTo>
                  <a:lnTo>
                    <a:pt x="246329" y="513511"/>
                  </a:lnTo>
                  <a:lnTo>
                    <a:pt x="248729" y="511365"/>
                  </a:lnTo>
                  <a:lnTo>
                    <a:pt x="248729" y="507631"/>
                  </a:lnTo>
                  <a:lnTo>
                    <a:pt x="246595" y="505231"/>
                  </a:lnTo>
                  <a:lnTo>
                    <a:pt x="230847" y="489191"/>
                  </a:lnTo>
                  <a:lnTo>
                    <a:pt x="268935" y="485227"/>
                  </a:lnTo>
                  <a:lnTo>
                    <a:pt x="297233" y="477443"/>
                  </a:lnTo>
                  <a:lnTo>
                    <a:pt x="230581" y="477443"/>
                  </a:lnTo>
                  <a:lnTo>
                    <a:pt x="247129" y="461137"/>
                  </a:lnTo>
                  <a:lnTo>
                    <a:pt x="249262" y="459003"/>
                  </a:lnTo>
                  <a:lnTo>
                    <a:pt x="249529" y="455269"/>
                  </a:lnTo>
                  <a:lnTo>
                    <a:pt x="244995" y="450723"/>
                  </a:lnTo>
                  <a:lnTo>
                    <a:pt x="241261" y="450456"/>
                  </a:lnTo>
                  <a:close/>
                </a:path>
                <a:path w="452754" h="515619">
                  <a:moveTo>
                    <a:pt x="444360" y="300304"/>
                  </a:moveTo>
                  <a:lnTo>
                    <a:pt x="441147" y="302171"/>
                  </a:lnTo>
                  <a:lnTo>
                    <a:pt x="440347" y="305384"/>
                  </a:lnTo>
                  <a:lnTo>
                    <a:pt x="424272" y="352115"/>
                  </a:lnTo>
                  <a:lnTo>
                    <a:pt x="398657" y="393208"/>
                  </a:lnTo>
                  <a:lnTo>
                    <a:pt x="364991" y="427475"/>
                  </a:lnTo>
                  <a:lnTo>
                    <a:pt x="324763" y="453728"/>
                  </a:lnTo>
                  <a:lnTo>
                    <a:pt x="279463" y="470780"/>
                  </a:lnTo>
                  <a:lnTo>
                    <a:pt x="230581" y="477443"/>
                  </a:lnTo>
                  <a:lnTo>
                    <a:pt x="297233" y="477443"/>
                  </a:lnTo>
                  <a:lnTo>
                    <a:pt x="340404" y="459064"/>
                  </a:lnTo>
                  <a:lnTo>
                    <a:pt x="372033" y="437362"/>
                  </a:lnTo>
                  <a:lnTo>
                    <a:pt x="399962" y="410393"/>
                  </a:lnTo>
                  <a:lnTo>
                    <a:pt x="422936" y="379288"/>
                  </a:lnTo>
                  <a:lnTo>
                    <a:pt x="440408" y="344826"/>
                  </a:lnTo>
                  <a:lnTo>
                    <a:pt x="451827" y="307784"/>
                  </a:lnTo>
                  <a:lnTo>
                    <a:pt x="452628" y="304850"/>
                  </a:lnTo>
                  <a:lnTo>
                    <a:pt x="450761" y="301637"/>
                  </a:lnTo>
                  <a:lnTo>
                    <a:pt x="447560" y="300837"/>
                  </a:lnTo>
                  <a:lnTo>
                    <a:pt x="444360" y="300304"/>
                  </a:lnTo>
                  <a:close/>
                </a:path>
                <a:path w="452754" h="515619">
                  <a:moveTo>
                    <a:pt x="212166" y="0"/>
                  </a:moveTo>
                  <a:lnTo>
                    <a:pt x="208699" y="0"/>
                  </a:lnTo>
                  <a:lnTo>
                    <a:pt x="206298" y="2133"/>
                  </a:lnTo>
                  <a:lnTo>
                    <a:pt x="203898" y="4546"/>
                  </a:lnTo>
                  <a:lnTo>
                    <a:pt x="203898" y="8013"/>
                  </a:lnTo>
                  <a:lnTo>
                    <a:pt x="206032" y="10414"/>
                  </a:lnTo>
                  <a:lnTo>
                    <a:pt x="221780" y="26454"/>
                  </a:lnTo>
                  <a:lnTo>
                    <a:pt x="183692" y="30455"/>
                  </a:lnTo>
                  <a:lnTo>
                    <a:pt x="146881" y="40643"/>
                  </a:lnTo>
                  <a:lnTo>
                    <a:pt x="112223" y="56693"/>
                  </a:lnTo>
                  <a:lnTo>
                    <a:pt x="80594" y="78282"/>
                  </a:lnTo>
                  <a:lnTo>
                    <a:pt x="52665" y="105257"/>
                  </a:lnTo>
                  <a:lnTo>
                    <a:pt x="29691" y="136361"/>
                  </a:lnTo>
                  <a:lnTo>
                    <a:pt x="12219" y="170821"/>
                  </a:lnTo>
                  <a:lnTo>
                    <a:pt x="800" y="207860"/>
                  </a:lnTo>
                  <a:lnTo>
                    <a:pt x="0" y="210794"/>
                  </a:lnTo>
                  <a:lnTo>
                    <a:pt x="1866" y="214007"/>
                  </a:lnTo>
                  <a:lnTo>
                    <a:pt x="5067" y="214807"/>
                  </a:lnTo>
                  <a:lnTo>
                    <a:pt x="9080" y="214807"/>
                  </a:lnTo>
                  <a:lnTo>
                    <a:pt x="11480" y="212940"/>
                  </a:lnTo>
                  <a:lnTo>
                    <a:pt x="12280" y="210261"/>
                  </a:lnTo>
                  <a:lnTo>
                    <a:pt x="28355" y="163529"/>
                  </a:lnTo>
                  <a:lnTo>
                    <a:pt x="53970" y="122436"/>
                  </a:lnTo>
                  <a:lnTo>
                    <a:pt x="87636" y="88169"/>
                  </a:lnTo>
                  <a:lnTo>
                    <a:pt x="127864" y="61916"/>
                  </a:lnTo>
                  <a:lnTo>
                    <a:pt x="173164" y="44864"/>
                  </a:lnTo>
                  <a:lnTo>
                    <a:pt x="222046" y="38201"/>
                  </a:lnTo>
                  <a:lnTo>
                    <a:pt x="239096" y="38201"/>
                  </a:lnTo>
                  <a:lnTo>
                    <a:pt x="240195" y="37134"/>
                  </a:lnTo>
                  <a:lnTo>
                    <a:pt x="242595" y="34734"/>
                  </a:lnTo>
                  <a:lnTo>
                    <a:pt x="242595" y="30988"/>
                  </a:lnTo>
                  <a:lnTo>
                    <a:pt x="240195" y="28587"/>
                  </a:lnTo>
                  <a:lnTo>
                    <a:pt x="214566" y="2133"/>
                  </a:lnTo>
                  <a:lnTo>
                    <a:pt x="212166" y="0"/>
                  </a:lnTo>
                  <a:close/>
                </a:path>
                <a:path w="452754" h="515619">
                  <a:moveTo>
                    <a:pt x="239096" y="38201"/>
                  </a:moveTo>
                  <a:lnTo>
                    <a:pt x="222046" y="38201"/>
                  </a:lnTo>
                  <a:lnTo>
                    <a:pt x="205498" y="54508"/>
                  </a:lnTo>
                  <a:lnTo>
                    <a:pt x="203365" y="56642"/>
                  </a:lnTo>
                  <a:lnTo>
                    <a:pt x="203098" y="60375"/>
                  </a:lnTo>
                  <a:lnTo>
                    <a:pt x="206565" y="63855"/>
                  </a:lnTo>
                  <a:lnTo>
                    <a:pt x="208165" y="64389"/>
                  </a:lnTo>
                  <a:lnTo>
                    <a:pt x="211099" y="64389"/>
                  </a:lnTo>
                  <a:lnTo>
                    <a:pt x="212699" y="63855"/>
                  </a:lnTo>
                  <a:lnTo>
                    <a:pt x="213766" y="62788"/>
                  </a:lnTo>
                  <a:lnTo>
                    <a:pt x="239096" y="38201"/>
                  </a:lnTo>
                  <a:close/>
                </a:path>
              </a:pathLst>
            </a:custGeom>
            <a:solidFill>
              <a:srgbClr val="0071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700270" y="1188723"/>
              <a:ext cx="515620" cy="452755"/>
            </a:xfrm>
            <a:custGeom>
              <a:avLst/>
              <a:gdLst/>
              <a:ahLst/>
              <a:cxnLst/>
              <a:rect l="l" t="t" r="r" b="b"/>
              <a:pathLst>
                <a:path w="515620" h="452755">
                  <a:moveTo>
                    <a:pt x="38199" y="231114"/>
                  </a:moveTo>
                  <a:lnTo>
                    <a:pt x="26428" y="231114"/>
                  </a:lnTo>
                  <a:lnTo>
                    <a:pt x="30427" y="269247"/>
                  </a:lnTo>
                  <a:lnTo>
                    <a:pt x="40606" y="306100"/>
                  </a:lnTo>
                  <a:lnTo>
                    <a:pt x="56641" y="340797"/>
                  </a:lnTo>
                  <a:lnTo>
                    <a:pt x="78206" y="372465"/>
                  </a:lnTo>
                  <a:lnTo>
                    <a:pt x="105150" y="400429"/>
                  </a:lnTo>
                  <a:lnTo>
                    <a:pt x="136220" y="423433"/>
                  </a:lnTo>
                  <a:lnTo>
                    <a:pt x="170643" y="440927"/>
                  </a:lnTo>
                  <a:lnTo>
                    <a:pt x="207644" y="452361"/>
                  </a:lnTo>
                  <a:lnTo>
                    <a:pt x="207911" y="452628"/>
                  </a:lnTo>
                  <a:lnTo>
                    <a:pt x="211378" y="452628"/>
                  </a:lnTo>
                  <a:lnTo>
                    <a:pt x="214058" y="450748"/>
                  </a:lnTo>
                  <a:lnTo>
                    <a:pt x="214591" y="448081"/>
                  </a:lnTo>
                  <a:lnTo>
                    <a:pt x="215125" y="444881"/>
                  </a:lnTo>
                  <a:lnTo>
                    <a:pt x="213258" y="441667"/>
                  </a:lnTo>
                  <a:lnTo>
                    <a:pt x="210045" y="441134"/>
                  </a:lnTo>
                  <a:lnTo>
                    <a:pt x="163361" y="424928"/>
                  </a:lnTo>
                  <a:lnTo>
                    <a:pt x="122308" y="399205"/>
                  </a:lnTo>
                  <a:lnTo>
                    <a:pt x="88076" y="365452"/>
                  </a:lnTo>
                  <a:lnTo>
                    <a:pt x="61849" y="325151"/>
                  </a:lnTo>
                  <a:lnTo>
                    <a:pt x="44816" y="279788"/>
                  </a:lnTo>
                  <a:lnTo>
                    <a:pt x="38199" y="231114"/>
                  </a:lnTo>
                  <a:close/>
                </a:path>
                <a:path w="515620" h="452755">
                  <a:moveTo>
                    <a:pt x="257555" y="90843"/>
                  </a:moveTo>
                  <a:lnTo>
                    <a:pt x="214657" y="97751"/>
                  </a:lnTo>
                  <a:lnTo>
                    <a:pt x="177432" y="116999"/>
                  </a:lnTo>
                  <a:lnTo>
                    <a:pt x="148098" y="146365"/>
                  </a:lnTo>
                  <a:lnTo>
                    <a:pt x="128872" y="183632"/>
                  </a:lnTo>
                  <a:lnTo>
                    <a:pt x="121970" y="226580"/>
                  </a:lnTo>
                  <a:lnTo>
                    <a:pt x="128872" y="269529"/>
                  </a:lnTo>
                  <a:lnTo>
                    <a:pt x="148098" y="306795"/>
                  </a:lnTo>
                  <a:lnTo>
                    <a:pt x="177432" y="336162"/>
                  </a:lnTo>
                  <a:lnTo>
                    <a:pt x="214657" y="355409"/>
                  </a:lnTo>
                  <a:lnTo>
                    <a:pt x="257555" y="362318"/>
                  </a:lnTo>
                  <a:lnTo>
                    <a:pt x="300454" y="355409"/>
                  </a:lnTo>
                  <a:lnTo>
                    <a:pt x="337679" y="336162"/>
                  </a:lnTo>
                  <a:lnTo>
                    <a:pt x="367013" y="306795"/>
                  </a:lnTo>
                  <a:lnTo>
                    <a:pt x="381795" y="278142"/>
                  </a:lnTo>
                  <a:lnTo>
                    <a:pt x="244474" y="278142"/>
                  </a:lnTo>
                  <a:lnTo>
                    <a:pt x="243141" y="277609"/>
                  </a:lnTo>
                  <a:lnTo>
                    <a:pt x="242074" y="276542"/>
                  </a:lnTo>
                  <a:lnTo>
                    <a:pt x="188163" y="227380"/>
                  </a:lnTo>
                  <a:lnTo>
                    <a:pt x="185762" y="225247"/>
                  </a:lnTo>
                  <a:lnTo>
                    <a:pt x="185762" y="221500"/>
                  </a:lnTo>
                  <a:lnTo>
                    <a:pt x="190030" y="216687"/>
                  </a:lnTo>
                  <a:lnTo>
                    <a:pt x="193763" y="216420"/>
                  </a:lnTo>
                  <a:lnTo>
                    <a:pt x="291960" y="216420"/>
                  </a:lnTo>
                  <a:lnTo>
                    <a:pt x="336029" y="171005"/>
                  </a:lnTo>
                  <a:lnTo>
                    <a:pt x="338162" y="168592"/>
                  </a:lnTo>
                  <a:lnTo>
                    <a:pt x="378480" y="168592"/>
                  </a:lnTo>
                  <a:lnTo>
                    <a:pt x="367013" y="146365"/>
                  </a:lnTo>
                  <a:lnTo>
                    <a:pt x="337679" y="116999"/>
                  </a:lnTo>
                  <a:lnTo>
                    <a:pt x="300454" y="97751"/>
                  </a:lnTo>
                  <a:lnTo>
                    <a:pt x="257555" y="90843"/>
                  </a:lnTo>
                  <a:close/>
                </a:path>
                <a:path w="515620" h="452755">
                  <a:moveTo>
                    <a:pt x="378480" y="168592"/>
                  </a:moveTo>
                  <a:lnTo>
                    <a:pt x="341896" y="168592"/>
                  </a:lnTo>
                  <a:lnTo>
                    <a:pt x="344296" y="170738"/>
                  </a:lnTo>
                  <a:lnTo>
                    <a:pt x="346697" y="173139"/>
                  </a:lnTo>
                  <a:lnTo>
                    <a:pt x="346697" y="176872"/>
                  </a:lnTo>
                  <a:lnTo>
                    <a:pt x="344296" y="179285"/>
                  </a:lnTo>
                  <a:lnTo>
                    <a:pt x="250088" y="276275"/>
                  </a:lnTo>
                  <a:lnTo>
                    <a:pt x="249021" y="277609"/>
                  </a:lnTo>
                  <a:lnTo>
                    <a:pt x="247421" y="278142"/>
                  </a:lnTo>
                  <a:lnTo>
                    <a:pt x="381795" y="278142"/>
                  </a:lnTo>
                  <a:lnTo>
                    <a:pt x="386239" y="269529"/>
                  </a:lnTo>
                  <a:lnTo>
                    <a:pt x="393141" y="226580"/>
                  </a:lnTo>
                  <a:lnTo>
                    <a:pt x="386239" y="183632"/>
                  </a:lnTo>
                  <a:lnTo>
                    <a:pt x="378480" y="168592"/>
                  </a:lnTo>
                  <a:close/>
                </a:path>
                <a:path w="515620" h="452755">
                  <a:moveTo>
                    <a:pt x="291960" y="216420"/>
                  </a:moveTo>
                  <a:lnTo>
                    <a:pt x="193763" y="216420"/>
                  </a:lnTo>
                  <a:lnTo>
                    <a:pt x="196176" y="218833"/>
                  </a:lnTo>
                  <a:lnTo>
                    <a:pt x="245808" y="263982"/>
                  </a:lnTo>
                  <a:lnTo>
                    <a:pt x="291960" y="216420"/>
                  </a:lnTo>
                  <a:close/>
                </a:path>
                <a:path w="515620" h="452755">
                  <a:moveTo>
                    <a:pt x="34696" y="210273"/>
                  </a:moveTo>
                  <a:lnTo>
                    <a:pt x="30962" y="210273"/>
                  </a:lnTo>
                  <a:lnTo>
                    <a:pt x="28562" y="212686"/>
                  </a:lnTo>
                  <a:lnTo>
                    <a:pt x="2133" y="238328"/>
                  </a:lnTo>
                  <a:lnTo>
                    <a:pt x="0" y="240741"/>
                  </a:lnTo>
                  <a:lnTo>
                    <a:pt x="0" y="244475"/>
                  </a:lnTo>
                  <a:lnTo>
                    <a:pt x="2133" y="246621"/>
                  </a:lnTo>
                  <a:lnTo>
                    <a:pt x="4267" y="249021"/>
                  </a:lnTo>
                  <a:lnTo>
                    <a:pt x="8013" y="249021"/>
                  </a:lnTo>
                  <a:lnTo>
                    <a:pt x="10413" y="246888"/>
                  </a:lnTo>
                  <a:lnTo>
                    <a:pt x="26428" y="231114"/>
                  </a:lnTo>
                  <a:lnTo>
                    <a:pt x="38199" y="231114"/>
                  </a:lnTo>
                  <a:lnTo>
                    <a:pt x="38163" y="230847"/>
                  </a:lnTo>
                  <a:lnTo>
                    <a:pt x="54690" y="230847"/>
                  </a:lnTo>
                  <a:lnTo>
                    <a:pt x="37096" y="212686"/>
                  </a:lnTo>
                  <a:lnTo>
                    <a:pt x="34696" y="210273"/>
                  </a:lnTo>
                  <a:close/>
                </a:path>
                <a:path w="515620" h="452755">
                  <a:moveTo>
                    <a:pt x="54690" y="230847"/>
                  </a:moveTo>
                  <a:lnTo>
                    <a:pt x="38163" y="230847"/>
                  </a:lnTo>
                  <a:lnTo>
                    <a:pt x="55511" y="248488"/>
                  </a:lnTo>
                  <a:lnTo>
                    <a:pt x="57111" y="249021"/>
                  </a:lnTo>
                  <a:lnTo>
                    <a:pt x="60058" y="249021"/>
                  </a:lnTo>
                  <a:lnTo>
                    <a:pt x="61391" y="248488"/>
                  </a:lnTo>
                  <a:lnTo>
                    <a:pt x="62725" y="247421"/>
                  </a:lnTo>
                  <a:lnTo>
                    <a:pt x="64858" y="245275"/>
                  </a:lnTo>
                  <a:lnTo>
                    <a:pt x="65125" y="241541"/>
                  </a:lnTo>
                  <a:lnTo>
                    <a:pt x="62725" y="239141"/>
                  </a:lnTo>
                  <a:lnTo>
                    <a:pt x="54690" y="230847"/>
                  </a:lnTo>
                  <a:close/>
                </a:path>
                <a:path w="515620" h="452755">
                  <a:moveTo>
                    <a:pt x="454799" y="203327"/>
                  </a:moveTo>
                  <a:lnTo>
                    <a:pt x="450253" y="207873"/>
                  </a:lnTo>
                  <a:lnTo>
                    <a:pt x="449986" y="211620"/>
                  </a:lnTo>
                  <a:lnTo>
                    <a:pt x="452386" y="214020"/>
                  </a:lnTo>
                  <a:lnTo>
                    <a:pt x="478015" y="240474"/>
                  </a:lnTo>
                  <a:lnTo>
                    <a:pt x="479348" y="241541"/>
                  </a:lnTo>
                  <a:lnTo>
                    <a:pt x="480682" y="242341"/>
                  </a:lnTo>
                  <a:lnTo>
                    <a:pt x="483882" y="242341"/>
                  </a:lnTo>
                  <a:lnTo>
                    <a:pt x="485216" y="241808"/>
                  </a:lnTo>
                  <a:lnTo>
                    <a:pt x="486549" y="240474"/>
                  </a:lnTo>
                  <a:lnTo>
                    <a:pt x="505272" y="222300"/>
                  </a:lnTo>
                  <a:lnTo>
                    <a:pt x="476948" y="222300"/>
                  </a:lnTo>
                  <a:lnTo>
                    <a:pt x="460667" y="205740"/>
                  </a:lnTo>
                  <a:lnTo>
                    <a:pt x="458533" y="203593"/>
                  </a:lnTo>
                  <a:lnTo>
                    <a:pt x="454799" y="203327"/>
                  </a:lnTo>
                  <a:close/>
                </a:path>
                <a:path w="515620" h="452755">
                  <a:moveTo>
                    <a:pt x="304533" y="0"/>
                  </a:moveTo>
                  <a:lnTo>
                    <a:pt x="301332" y="2133"/>
                  </a:lnTo>
                  <a:lnTo>
                    <a:pt x="300532" y="5067"/>
                  </a:lnTo>
                  <a:lnTo>
                    <a:pt x="299999" y="8280"/>
                  </a:lnTo>
                  <a:lnTo>
                    <a:pt x="301866" y="11480"/>
                  </a:lnTo>
                  <a:lnTo>
                    <a:pt x="305066" y="12280"/>
                  </a:lnTo>
                  <a:lnTo>
                    <a:pt x="351755" y="28379"/>
                  </a:lnTo>
                  <a:lnTo>
                    <a:pt x="392808" y="54027"/>
                  </a:lnTo>
                  <a:lnTo>
                    <a:pt x="427040" y="87734"/>
                  </a:lnTo>
                  <a:lnTo>
                    <a:pt x="453265" y="128009"/>
                  </a:lnTo>
                  <a:lnTo>
                    <a:pt x="470296" y="173362"/>
                  </a:lnTo>
                  <a:lnTo>
                    <a:pt x="476948" y="222300"/>
                  </a:lnTo>
                  <a:lnTo>
                    <a:pt x="505272" y="222300"/>
                  </a:lnTo>
                  <a:lnTo>
                    <a:pt x="505546" y="222034"/>
                  </a:lnTo>
                  <a:lnTo>
                    <a:pt x="488695" y="222034"/>
                  </a:lnTo>
                  <a:lnTo>
                    <a:pt x="484733" y="183906"/>
                  </a:lnTo>
                  <a:lnTo>
                    <a:pt x="474613" y="147053"/>
                  </a:lnTo>
                  <a:lnTo>
                    <a:pt x="458590" y="112352"/>
                  </a:lnTo>
                  <a:lnTo>
                    <a:pt x="436918" y="80683"/>
                  </a:lnTo>
                  <a:lnTo>
                    <a:pt x="409972" y="52724"/>
                  </a:lnTo>
                  <a:lnTo>
                    <a:pt x="378898" y="29721"/>
                  </a:lnTo>
                  <a:lnTo>
                    <a:pt x="344470" y="12228"/>
                  </a:lnTo>
                  <a:lnTo>
                    <a:pt x="307466" y="800"/>
                  </a:lnTo>
                  <a:lnTo>
                    <a:pt x="304533" y="0"/>
                  </a:lnTo>
                  <a:close/>
                </a:path>
                <a:path w="515620" h="452755">
                  <a:moveTo>
                    <a:pt x="510844" y="204127"/>
                  </a:moveTo>
                  <a:lnTo>
                    <a:pt x="507110" y="204127"/>
                  </a:lnTo>
                  <a:lnTo>
                    <a:pt x="504710" y="206273"/>
                  </a:lnTo>
                  <a:lnTo>
                    <a:pt x="488695" y="222034"/>
                  </a:lnTo>
                  <a:lnTo>
                    <a:pt x="505546" y="222034"/>
                  </a:lnTo>
                  <a:lnTo>
                    <a:pt x="512978" y="214820"/>
                  </a:lnTo>
                  <a:lnTo>
                    <a:pt x="515111" y="212420"/>
                  </a:lnTo>
                  <a:lnTo>
                    <a:pt x="515111" y="208673"/>
                  </a:lnTo>
                  <a:lnTo>
                    <a:pt x="512978" y="206540"/>
                  </a:lnTo>
                  <a:lnTo>
                    <a:pt x="510844" y="204127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 descr=""/>
          <p:cNvGrpSpPr/>
          <p:nvPr/>
        </p:nvGrpSpPr>
        <p:grpSpPr>
          <a:xfrm>
            <a:off x="5718047" y="1069847"/>
            <a:ext cx="670560" cy="672465"/>
            <a:chOff x="5718047" y="1069847"/>
            <a:chExt cx="670560" cy="672465"/>
          </a:xfrm>
        </p:grpSpPr>
        <p:sp>
          <p:nvSpPr>
            <p:cNvPr id="15" name="object 15" descr=""/>
            <p:cNvSpPr/>
            <p:nvPr/>
          </p:nvSpPr>
          <p:spPr>
            <a:xfrm>
              <a:off x="5731001" y="1082801"/>
              <a:ext cx="645160" cy="646430"/>
            </a:xfrm>
            <a:custGeom>
              <a:avLst/>
              <a:gdLst/>
              <a:ahLst/>
              <a:cxnLst/>
              <a:rect l="l" t="t" r="r" b="b"/>
              <a:pathLst>
                <a:path w="645160" h="646430">
                  <a:moveTo>
                    <a:pt x="0" y="323088"/>
                  </a:moveTo>
                  <a:lnTo>
                    <a:pt x="3494" y="275344"/>
                  </a:lnTo>
                  <a:lnTo>
                    <a:pt x="13646" y="229776"/>
                  </a:lnTo>
                  <a:lnTo>
                    <a:pt x="29957" y="186882"/>
                  </a:lnTo>
                  <a:lnTo>
                    <a:pt x="51928" y="147163"/>
                  </a:lnTo>
                  <a:lnTo>
                    <a:pt x="79061" y="111119"/>
                  </a:lnTo>
                  <a:lnTo>
                    <a:pt x="110856" y="79248"/>
                  </a:lnTo>
                  <a:lnTo>
                    <a:pt x="146816" y="52051"/>
                  </a:lnTo>
                  <a:lnTo>
                    <a:pt x="186441" y="30028"/>
                  </a:lnTo>
                  <a:lnTo>
                    <a:pt x="229233" y="13679"/>
                  </a:lnTo>
                  <a:lnTo>
                    <a:pt x="274694" y="3503"/>
                  </a:lnTo>
                  <a:lnTo>
                    <a:pt x="322326" y="0"/>
                  </a:lnTo>
                  <a:lnTo>
                    <a:pt x="369957" y="3503"/>
                  </a:lnTo>
                  <a:lnTo>
                    <a:pt x="415418" y="13679"/>
                  </a:lnTo>
                  <a:lnTo>
                    <a:pt x="458210" y="30028"/>
                  </a:lnTo>
                  <a:lnTo>
                    <a:pt x="497835" y="52051"/>
                  </a:lnTo>
                  <a:lnTo>
                    <a:pt x="533795" y="79248"/>
                  </a:lnTo>
                  <a:lnTo>
                    <a:pt x="565590" y="111119"/>
                  </a:lnTo>
                  <a:lnTo>
                    <a:pt x="592723" y="147163"/>
                  </a:lnTo>
                  <a:lnTo>
                    <a:pt x="614694" y="186882"/>
                  </a:lnTo>
                  <a:lnTo>
                    <a:pt x="631005" y="229776"/>
                  </a:lnTo>
                  <a:lnTo>
                    <a:pt x="641157" y="275344"/>
                  </a:lnTo>
                  <a:lnTo>
                    <a:pt x="644652" y="323088"/>
                  </a:lnTo>
                  <a:lnTo>
                    <a:pt x="641157" y="370831"/>
                  </a:lnTo>
                  <a:lnTo>
                    <a:pt x="631005" y="416399"/>
                  </a:lnTo>
                  <a:lnTo>
                    <a:pt x="614694" y="459293"/>
                  </a:lnTo>
                  <a:lnTo>
                    <a:pt x="592723" y="499012"/>
                  </a:lnTo>
                  <a:lnTo>
                    <a:pt x="565590" y="535056"/>
                  </a:lnTo>
                  <a:lnTo>
                    <a:pt x="533795" y="566927"/>
                  </a:lnTo>
                  <a:lnTo>
                    <a:pt x="497835" y="594124"/>
                  </a:lnTo>
                  <a:lnTo>
                    <a:pt x="458210" y="616147"/>
                  </a:lnTo>
                  <a:lnTo>
                    <a:pt x="415418" y="632496"/>
                  </a:lnTo>
                  <a:lnTo>
                    <a:pt x="369957" y="642672"/>
                  </a:lnTo>
                  <a:lnTo>
                    <a:pt x="322326" y="646176"/>
                  </a:lnTo>
                  <a:lnTo>
                    <a:pt x="274694" y="642672"/>
                  </a:lnTo>
                  <a:lnTo>
                    <a:pt x="229233" y="632496"/>
                  </a:lnTo>
                  <a:lnTo>
                    <a:pt x="186441" y="616147"/>
                  </a:lnTo>
                  <a:lnTo>
                    <a:pt x="146816" y="594124"/>
                  </a:lnTo>
                  <a:lnTo>
                    <a:pt x="110856" y="566927"/>
                  </a:lnTo>
                  <a:lnTo>
                    <a:pt x="79061" y="535056"/>
                  </a:lnTo>
                  <a:lnTo>
                    <a:pt x="51928" y="499012"/>
                  </a:lnTo>
                  <a:lnTo>
                    <a:pt x="29957" y="459293"/>
                  </a:lnTo>
                  <a:lnTo>
                    <a:pt x="13646" y="416399"/>
                  </a:lnTo>
                  <a:lnTo>
                    <a:pt x="3494" y="370831"/>
                  </a:lnTo>
                  <a:lnTo>
                    <a:pt x="0" y="323088"/>
                  </a:lnTo>
                  <a:close/>
                </a:path>
              </a:pathLst>
            </a:custGeom>
            <a:ln w="25908">
              <a:solidFill>
                <a:srgbClr val="0071A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5804917" y="1312158"/>
              <a:ext cx="502920" cy="242570"/>
            </a:xfrm>
            <a:custGeom>
              <a:avLst/>
              <a:gdLst/>
              <a:ahLst/>
              <a:cxnLst/>
              <a:rect l="l" t="t" r="r" b="b"/>
              <a:pathLst>
                <a:path w="502920" h="242569">
                  <a:moveTo>
                    <a:pt x="54406" y="106718"/>
                  </a:moveTo>
                  <a:lnTo>
                    <a:pt x="2539" y="106718"/>
                  </a:lnTo>
                  <a:lnTo>
                    <a:pt x="0" y="108991"/>
                  </a:lnTo>
                  <a:lnTo>
                    <a:pt x="0" y="115328"/>
                  </a:lnTo>
                  <a:lnTo>
                    <a:pt x="2539" y="117868"/>
                  </a:lnTo>
                  <a:lnTo>
                    <a:pt x="54406" y="117868"/>
                  </a:lnTo>
                  <a:lnTo>
                    <a:pt x="56946" y="115328"/>
                  </a:lnTo>
                  <a:lnTo>
                    <a:pt x="56946" y="108991"/>
                  </a:lnTo>
                  <a:lnTo>
                    <a:pt x="54406" y="106718"/>
                  </a:lnTo>
                  <a:close/>
                </a:path>
                <a:path w="502920" h="242569">
                  <a:moveTo>
                    <a:pt x="92544" y="0"/>
                  </a:moveTo>
                  <a:lnTo>
                    <a:pt x="69405" y="30924"/>
                  </a:lnTo>
                  <a:lnTo>
                    <a:pt x="70688" y="39293"/>
                  </a:lnTo>
                  <a:lnTo>
                    <a:pt x="71704" y="47663"/>
                  </a:lnTo>
                  <a:lnTo>
                    <a:pt x="319908" y="233227"/>
                  </a:lnTo>
                  <a:lnTo>
                    <a:pt x="335114" y="239280"/>
                  </a:lnTo>
                  <a:lnTo>
                    <a:pt x="341718" y="241312"/>
                  </a:lnTo>
                  <a:lnTo>
                    <a:pt x="348843" y="242316"/>
                  </a:lnTo>
                  <a:lnTo>
                    <a:pt x="471893" y="242316"/>
                  </a:lnTo>
                  <a:lnTo>
                    <a:pt x="483931" y="239873"/>
                  </a:lnTo>
                  <a:lnTo>
                    <a:pt x="493798" y="233227"/>
                  </a:lnTo>
                  <a:lnTo>
                    <a:pt x="495197" y="231165"/>
                  </a:lnTo>
                  <a:lnTo>
                    <a:pt x="349859" y="231165"/>
                  </a:lnTo>
                  <a:lnTo>
                    <a:pt x="344004" y="230403"/>
                  </a:lnTo>
                  <a:lnTo>
                    <a:pt x="338416" y="228638"/>
                  </a:lnTo>
                  <a:lnTo>
                    <a:pt x="331546" y="226606"/>
                  </a:lnTo>
                  <a:lnTo>
                    <a:pt x="325450" y="223570"/>
                  </a:lnTo>
                  <a:lnTo>
                    <a:pt x="319849" y="219252"/>
                  </a:lnTo>
                  <a:lnTo>
                    <a:pt x="89496" y="50952"/>
                  </a:lnTo>
                  <a:lnTo>
                    <a:pt x="85178" y="47917"/>
                  </a:lnTo>
                  <a:lnTo>
                    <a:pt x="82372" y="43091"/>
                  </a:lnTo>
                  <a:lnTo>
                    <a:pt x="80848" y="32448"/>
                  </a:lnTo>
                  <a:lnTo>
                    <a:pt x="82372" y="27127"/>
                  </a:lnTo>
                  <a:lnTo>
                    <a:pt x="85686" y="23075"/>
                  </a:lnTo>
                  <a:lnTo>
                    <a:pt x="92798" y="13944"/>
                  </a:lnTo>
                  <a:lnTo>
                    <a:pt x="111657" y="13944"/>
                  </a:lnTo>
                  <a:lnTo>
                    <a:pt x="95084" y="1778"/>
                  </a:lnTo>
                  <a:lnTo>
                    <a:pt x="92544" y="0"/>
                  </a:lnTo>
                  <a:close/>
                </a:path>
                <a:path w="502920" h="242569">
                  <a:moveTo>
                    <a:pt x="212559" y="223316"/>
                  </a:moveTo>
                  <a:lnTo>
                    <a:pt x="2539" y="223316"/>
                  </a:lnTo>
                  <a:lnTo>
                    <a:pt x="0" y="225844"/>
                  </a:lnTo>
                  <a:lnTo>
                    <a:pt x="0" y="231927"/>
                  </a:lnTo>
                  <a:lnTo>
                    <a:pt x="2539" y="234467"/>
                  </a:lnTo>
                  <a:lnTo>
                    <a:pt x="212559" y="234467"/>
                  </a:lnTo>
                  <a:lnTo>
                    <a:pt x="214845" y="231927"/>
                  </a:lnTo>
                  <a:lnTo>
                    <a:pt x="214845" y="225844"/>
                  </a:lnTo>
                  <a:lnTo>
                    <a:pt x="212559" y="223316"/>
                  </a:lnTo>
                  <a:close/>
                </a:path>
                <a:path w="502920" h="242569">
                  <a:moveTo>
                    <a:pt x="111657" y="13944"/>
                  </a:moveTo>
                  <a:lnTo>
                    <a:pt x="92798" y="13944"/>
                  </a:lnTo>
                  <a:lnTo>
                    <a:pt x="347573" y="201002"/>
                  </a:lnTo>
                  <a:lnTo>
                    <a:pt x="348589" y="201764"/>
                  </a:lnTo>
                  <a:lnTo>
                    <a:pt x="349605" y="202018"/>
                  </a:lnTo>
                  <a:lnTo>
                    <a:pt x="491731" y="202018"/>
                  </a:lnTo>
                  <a:lnTo>
                    <a:pt x="491731" y="211404"/>
                  </a:lnTo>
                  <a:lnTo>
                    <a:pt x="490169" y="219088"/>
                  </a:lnTo>
                  <a:lnTo>
                    <a:pt x="485913" y="225371"/>
                  </a:lnTo>
                  <a:lnTo>
                    <a:pt x="479606" y="229610"/>
                  </a:lnTo>
                  <a:lnTo>
                    <a:pt x="471893" y="231165"/>
                  </a:lnTo>
                  <a:lnTo>
                    <a:pt x="495197" y="231165"/>
                  </a:lnTo>
                  <a:lnTo>
                    <a:pt x="500468" y="223397"/>
                  </a:lnTo>
                  <a:lnTo>
                    <a:pt x="502919" y="211404"/>
                  </a:lnTo>
                  <a:lnTo>
                    <a:pt x="502919" y="193408"/>
                  </a:lnTo>
                  <a:lnTo>
                    <a:pt x="500379" y="190868"/>
                  </a:lnTo>
                  <a:lnTo>
                    <a:pt x="352653" y="190868"/>
                  </a:lnTo>
                  <a:lnTo>
                    <a:pt x="111657" y="13944"/>
                  </a:lnTo>
                  <a:close/>
                </a:path>
                <a:path w="502920" h="242569">
                  <a:moveTo>
                    <a:pt x="154584" y="184531"/>
                  </a:moveTo>
                  <a:lnTo>
                    <a:pt x="2539" y="184531"/>
                  </a:lnTo>
                  <a:lnTo>
                    <a:pt x="0" y="186817"/>
                  </a:lnTo>
                  <a:lnTo>
                    <a:pt x="0" y="193154"/>
                  </a:lnTo>
                  <a:lnTo>
                    <a:pt x="2539" y="195681"/>
                  </a:lnTo>
                  <a:lnTo>
                    <a:pt x="154584" y="195681"/>
                  </a:lnTo>
                  <a:lnTo>
                    <a:pt x="157124" y="193154"/>
                  </a:lnTo>
                  <a:lnTo>
                    <a:pt x="157124" y="186817"/>
                  </a:lnTo>
                  <a:lnTo>
                    <a:pt x="154584" y="184531"/>
                  </a:lnTo>
                  <a:close/>
                </a:path>
                <a:path w="502920" h="242569">
                  <a:moveTo>
                    <a:pt x="103479" y="145491"/>
                  </a:moveTo>
                  <a:lnTo>
                    <a:pt x="2539" y="145491"/>
                  </a:lnTo>
                  <a:lnTo>
                    <a:pt x="0" y="148031"/>
                  </a:lnTo>
                  <a:lnTo>
                    <a:pt x="0" y="154114"/>
                  </a:lnTo>
                  <a:lnTo>
                    <a:pt x="2539" y="156654"/>
                  </a:lnTo>
                  <a:lnTo>
                    <a:pt x="103479" y="156654"/>
                  </a:lnTo>
                  <a:lnTo>
                    <a:pt x="106019" y="154114"/>
                  </a:lnTo>
                  <a:lnTo>
                    <a:pt x="106019" y="148031"/>
                  </a:lnTo>
                  <a:lnTo>
                    <a:pt x="103479" y="145491"/>
                  </a:lnTo>
                  <a:close/>
                </a:path>
              </a:pathLst>
            </a:custGeom>
            <a:solidFill>
              <a:srgbClr val="0071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5891785" y="1200917"/>
              <a:ext cx="416559" cy="307975"/>
            </a:xfrm>
            <a:custGeom>
              <a:avLst/>
              <a:gdLst/>
              <a:ahLst/>
              <a:cxnLst/>
              <a:rect l="l" t="t" r="r" b="b"/>
              <a:pathLst>
                <a:path w="416560" h="307975">
                  <a:moveTo>
                    <a:pt x="414051" y="303548"/>
                  </a:moveTo>
                  <a:lnTo>
                    <a:pt x="416052" y="307848"/>
                  </a:lnTo>
                  <a:lnTo>
                    <a:pt x="415544" y="305041"/>
                  </a:lnTo>
                  <a:lnTo>
                    <a:pt x="414051" y="303548"/>
                  </a:lnTo>
                  <a:close/>
                </a:path>
                <a:path w="416560" h="307975">
                  <a:moveTo>
                    <a:pt x="56201" y="111010"/>
                  </a:moveTo>
                  <a:lnTo>
                    <a:pt x="5346" y="111010"/>
                  </a:lnTo>
                  <a:lnTo>
                    <a:pt x="7886" y="112801"/>
                  </a:lnTo>
                  <a:lnTo>
                    <a:pt x="265658" y="302755"/>
                  </a:lnTo>
                  <a:lnTo>
                    <a:pt x="413258" y="302755"/>
                  </a:lnTo>
                  <a:lnTo>
                    <a:pt x="414051" y="303548"/>
                  </a:lnTo>
                  <a:lnTo>
                    <a:pt x="400010" y="273378"/>
                  </a:lnTo>
                  <a:lnTo>
                    <a:pt x="367130" y="250772"/>
                  </a:lnTo>
                  <a:lnTo>
                    <a:pt x="332818" y="238051"/>
                  </a:lnTo>
                  <a:lnTo>
                    <a:pt x="312483" y="233235"/>
                  </a:lnTo>
                  <a:lnTo>
                    <a:pt x="305232" y="228903"/>
                  </a:lnTo>
                  <a:lnTo>
                    <a:pt x="298361" y="223975"/>
                  </a:lnTo>
                  <a:lnTo>
                    <a:pt x="293315" y="219735"/>
                  </a:lnTo>
                  <a:lnTo>
                    <a:pt x="241490" y="219735"/>
                  </a:lnTo>
                  <a:lnTo>
                    <a:pt x="239445" y="218719"/>
                  </a:lnTo>
                  <a:lnTo>
                    <a:pt x="238429" y="216687"/>
                  </a:lnTo>
                  <a:lnTo>
                    <a:pt x="237159" y="213880"/>
                  </a:lnTo>
                  <a:lnTo>
                    <a:pt x="238175" y="210578"/>
                  </a:lnTo>
                  <a:lnTo>
                    <a:pt x="276352" y="202171"/>
                  </a:lnTo>
                  <a:lnTo>
                    <a:pt x="271155" y="195119"/>
                  </a:lnTo>
                  <a:lnTo>
                    <a:pt x="266268" y="187782"/>
                  </a:lnTo>
                  <a:lnTo>
                    <a:pt x="262035" y="180784"/>
                  </a:lnTo>
                  <a:lnTo>
                    <a:pt x="207899" y="180784"/>
                  </a:lnTo>
                  <a:lnTo>
                    <a:pt x="205867" y="179768"/>
                  </a:lnTo>
                  <a:lnTo>
                    <a:pt x="204838" y="177723"/>
                  </a:lnTo>
                  <a:lnTo>
                    <a:pt x="203568" y="174929"/>
                  </a:lnTo>
                  <a:lnTo>
                    <a:pt x="204584" y="171615"/>
                  </a:lnTo>
                  <a:lnTo>
                    <a:pt x="251917" y="161683"/>
                  </a:lnTo>
                  <a:lnTo>
                    <a:pt x="248291" y="153715"/>
                  </a:lnTo>
                  <a:lnTo>
                    <a:pt x="245019" y="145865"/>
                  </a:lnTo>
                  <a:lnTo>
                    <a:pt x="242506" y="139280"/>
                  </a:lnTo>
                  <a:lnTo>
                    <a:pt x="178384" y="139280"/>
                  </a:lnTo>
                  <a:lnTo>
                    <a:pt x="176339" y="137998"/>
                  </a:lnTo>
                  <a:lnTo>
                    <a:pt x="175887" y="136982"/>
                  </a:lnTo>
                  <a:lnTo>
                    <a:pt x="70231" y="136982"/>
                  </a:lnTo>
                  <a:lnTo>
                    <a:pt x="63868" y="135458"/>
                  </a:lnTo>
                  <a:lnTo>
                    <a:pt x="60058" y="132651"/>
                  </a:lnTo>
                  <a:lnTo>
                    <a:pt x="58267" y="131127"/>
                  </a:lnTo>
                  <a:lnTo>
                    <a:pt x="57505" y="130619"/>
                  </a:lnTo>
                  <a:lnTo>
                    <a:pt x="55981" y="129095"/>
                  </a:lnTo>
                  <a:lnTo>
                    <a:pt x="51396" y="125526"/>
                  </a:lnTo>
                  <a:lnTo>
                    <a:pt x="48348" y="119164"/>
                  </a:lnTo>
                  <a:lnTo>
                    <a:pt x="48094" y="118148"/>
                  </a:lnTo>
                  <a:lnTo>
                    <a:pt x="48094" y="117119"/>
                  </a:lnTo>
                  <a:lnTo>
                    <a:pt x="48856" y="116103"/>
                  </a:lnTo>
                  <a:lnTo>
                    <a:pt x="51396" y="113563"/>
                  </a:lnTo>
                  <a:lnTo>
                    <a:pt x="52158" y="112280"/>
                  </a:lnTo>
                  <a:lnTo>
                    <a:pt x="53949" y="112026"/>
                  </a:lnTo>
                  <a:lnTo>
                    <a:pt x="57389" y="112026"/>
                  </a:lnTo>
                  <a:lnTo>
                    <a:pt x="56201" y="111010"/>
                  </a:lnTo>
                  <a:close/>
                </a:path>
                <a:path w="416560" h="307975">
                  <a:moveTo>
                    <a:pt x="285762" y="212610"/>
                  </a:moveTo>
                  <a:lnTo>
                    <a:pt x="274942" y="213573"/>
                  </a:lnTo>
                  <a:lnTo>
                    <a:pt x="263526" y="214966"/>
                  </a:lnTo>
                  <a:lnTo>
                    <a:pt x="253303" y="216836"/>
                  </a:lnTo>
                  <a:lnTo>
                    <a:pt x="246062" y="219227"/>
                  </a:lnTo>
                  <a:lnTo>
                    <a:pt x="245046" y="219481"/>
                  </a:lnTo>
                  <a:lnTo>
                    <a:pt x="244284" y="219735"/>
                  </a:lnTo>
                  <a:lnTo>
                    <a:pt x="293315" y="219735"/>
                  </a:lnTo>
                  <a:lnTo>
                    <a:pt x="291870" y="218521"/>
                  </a:lnTo>
                  <a:lnTo>
                    <a:pt x="285762" y="212610"/>
                  </a:lnTo>
                  <a:close/>
                </a:path>
                <a:path w="416560" h="307975">
                  <a:moveTo>
                    <a:pt x="257517" y="172631"/>
                  </a:moveTo>
                  <a:lnTo>
                    <a:pt x="246114" y="173252"/>
                  </a:lnTo>
                  <a:lnTo>
                    <a:pt x="233853" y="174544"/>
                  </a:lnTo>
                  <a:lnTo>
                    <a:pt x="222165" y="176790"/>
                  </a:lnTo>
                  <a:lnTo>
                    <a:pt x="212483" y="180276"/>
                  </a:lnTo>
                  <a:lnTo>
                    <a:pt x="211709" y="180530"/>
                  </a:lnTo>
                  <a:lnTo>
                    <a:pt x="210693" y="180784"/>
                  </a:lnTo>
                  <a:lnTo>
                    <a:pt x="262035" y="180784"/>
                  </a:lnTo>
                  <a:lnTo>
                    <a:pt x="261714" y="180254"/>
                  </a:lnTo>
                  <a:lnTo>
                    <a:pt x="257517" y="172631"/>
                  </a:lnTo>
                  <a:close/>
                </a:path>
                <a:path w="416560" h="307975">
                  <a:moveTo>
                    <a:pt x="228293" y="130353"/>
                  </a:moveTo>
                  <a:lnTo>
                    <a:pt x="214131" y="131162"/>
                  </a:lnTo>
                  <a:lnTo>
                    <a:pt x="198440" y="133737"/>
                  </a:lnTo>
                  <a:lnTo>
                    <a:pt x="181178" y="139280"/>
                  </a:lnTo>
                  <a:lnTo>
                    <a:pt x="242506" y="139280"/>
                  </a:lnTo>
                  <a:lnTo>
                    <a:pt x="242022" y="137998"/>
                  </a:lnTo>
                  <a:lnTo>
                    <a:pt x="239445" y="130619"/>
                  </a:lnTo>
                  <a:lnTo>
                    <a:pt x="228293" y="130353"/>
                  </a:lnTo>
                  <a:close/>
                </a:path>
                <a:path w="416560" h="307975">
                  <a:moveTo>
                    <a:pt x="57389" y="112026"/>
                  </a:moveTo>
                  <a:lnTo>
                    <a:pt x="53949" y="112026"/>
                  </a:lnTo>
                  <a:lnTo>
                    <a:pt x="55219" y="113055"/>
                  </a:lnTo>
                  <a:lnTo>
                    <a:pt x="74053" y="129349"/>
                  </a:lnTo>
                  <a:lnTo>
                    <a:pt x="75323" y="130111"/>
                  </a:lnTo>
                  <a:lnTo>
                    <a:pt x="75323" y="131889"/>
                  </a:lnTo>
                  <a:lnTo>
                    <a:pt x="74307" y="133172"/>
                  </a:lnTo>
                  <a:lnTo>
                    <a:pt x="72009" y="135966"/>
                  </a:lnTo>
                  <a:lnTo>
                    <a:pt x="71247" y="136728"/>
                  </a:lnTo>
                  <a:lnTo>
                    <a:pt x="70231" y="136982"/>
                  </a:lnTo>
                  <a:lnTo>
                    <a:pt x="175887" y="136982"/>
                  </a:lnTo>
                  <a:lnTo>
                    <a:pt x="175323" y="135712"/>
                  </a:lnTo>
                  <a:lnTo>
                    <a:pt x="174404" y="133172"/>
                  </a:lnTo>
                  <a:lnTo>
                    <a:pt x="174405" y="132651"/>
                  </a:lnTo>
                  <a:lnTo>
                    <a:pt x="174795" y="131635"/>
                  </a:lnTo>
                  <a:lnTo>
                    <a:pt x="80416" y="131635"/>
                  </a:lnTo>
                  <a:lnTo>
                    <a:pt x="78823" y="130353"/>
                  </a:lnTo>
                  <a:lnTo>
                    <a:pt x="57389" y="112026"/>
                  </a:lnTo>
                  <a:close/>
                </a:path>
                <a:path w="416560" h="307975">
                  <a:moveTo>
                    <a:pt x="59472" y="103124"/>
                  </a:moveTo>
                  <a:lnTo>
                    <a:pt x="55473" y="103124"/>
                  </a:lnTo>
                  <a:lnTo>
                    <a:pt x="56743" y="104140"/>
                  </a:lnTo>
                  <a:lnTo>
                    <a:pt x="82702" y="126288"/>
                  </a:lnTo>
                  <a:lnTo>
                    <a:pt x="83972" y="127304"/>
                  </a:lnTo>
                  <a:lnTo>
                    <a:pt x="83972" y="129095"/>
                  </a:lnTo>
                  <a:lnTo>
                    <a:pt x="82956" y="130365"/>
                  </a:lnTo>
                  <a:lnTo>
                    <a:pt x="82194" y="131381"/>
                  </a:lnTo>
                  <a:lnTo>
                    <a:pt x="80416" y="131635"/>
                  </a:lnTo>
                  <a:lnTo>
                    <a:pt x="174795" y="131635"/>
                  </a:lnTo>
                  <a:lnTo>
                    <a:pt x="175577" y="129603"/>
                  </a:lnTo>
                  <a:lnTo>
                    <a:pt x="178384" y="128333"/>
                  </a:lnTo>
                  <a:lnTo>
                    <a:pt x="187644" y="125272"/>
                  </a:lnTo>
                  <a:lnTo>
                    <a:pt x="85496" y="125272"/>
                  </a:lnTo>
                  <a:lnTo>
                    <a:pt x="84226" y="124256"/>
                  </a:lnTo>
                  <a:lnTo>
                    <a:pt x="59472" y="103124"/>
                  </a:lnTo>
                  <a:close/>
                </a:path>
                <a:path w="416560" h="307975">
                  <a:moveTo>
                    <a:pt x="65752" y="96748"/>
                  </a:moveTo>
                  <a:lnTo>
                    <a:pt x="60566" y="96748"/>
                  </a:lnTo>
                  <a:lnTo>
                    <a:pt x="61836" y="97777"/>
                  </a:lnTo>
                  <a:lnTo>
                    <a:pt x="87795" y="120180"/>
                  </a:lnTo>
                  <a:lnTo>
                    <a:pt x="89065" y="120942"/>
                  </a:lnTo>
                  <a:lnTo>
                    <a:pt x="89065" y="122720"/>
                  </a:lnTo>
                  <a:lnTo>
                    <a:pt x="88303" y="124002"/>
                  </a:lnTo>
                  <a:lnTo>
                    <a:pt x="87287" y="125018"/>
                  </a:lnTo>
                  <a:lnTo>
                    <a:pt x="85496" y="125272"/>
                  </a:lnTo>
                  <a:lnTo>
                    <a:pt x="187644" y="125272"/>
                  </a:lnTo>
                  <a:lnTo>
                    <a:pt x="193989" y="123175"/>
                  </a:lnTo>
                  <a:lnTo>
                    <a:pt x="209523" y="120310"/>
                  </a:lnTo>
                  <a:lnTo>
                    <a:pt x="223863" y="119164"/>
                  </a:lnTo>
                  <a:lnTo>
                    <a:pt x="235889" y="119164"/>
                  </a:lnTo>
                  <a:lnTo>
                    <a:pt x="235409" y="117373"/>
                  </a:lnTo>
                  <a:lnTo>
                    <a:pt x="90081" y="117373"/>
                  </a:lnTo>
                  <a:lnTo>
                    <a:pt x="66421" y="97269"/>
                  </a:lnTo>
                  <a:lnTo>
                    <a:pt x="65752" y="96748"/>
                  </a:lnTo>
                  <a:close/>
                </a:path>
                <a:path w="416560" h="307975">
                  <a:moveTo>
                    <a:pt x="145689" y="38476"/>
                  </a:moveTo>
                  <a:lnTo>
                    <a:pt x="104452" y="38476"/>
                  </a:lnTo>
                  <a:lnTo>
                    <a:pt x="117071" y="39809"/>
                  </a:lnTo>
                  <a:lnTo>
                    <a:pt x="128498" y="46088"/>
                  </a:lnTo>
                  <a:lnTo>
                    <a:pt x="136499" y="56481"/>
                  </a:lnTo>
                  <a:lnTo>
                    <a:pt x="139827" y="68714"/>
                  </a:lnTo>
                  <a:lnTo>
                    <a:pt x="138381" y="81283"/>
                  </a:lnTo>
                  <a:lnTo>
                    <a:pt x="132067" y="92684"/>
                  </a:lnTo>
                  <a:lnTo>
                    <a:pt x="126720" y="98793"/>
                  </a:lnTo>
                  <a:lnTo>
                    <a:pt x="119595" y="102870"/>
                  </a:lnTo>
                  <a:lnTo>
                    <a:pt x="111709" y="104140"/>
                  </a:lnTo>
                  <a:lnTo>
                    <a:pt x="111455" y="104140"/>
                  </a:lnTo>
                  <a:lnTo>
                    <a:pt x="111455" y="104394"/>
                  </a:lnTo>
                  <a:lnTo>
                    <a:pt x="101015" y="104902"/>
                  </a:lnTo>
                  <a:lnTo>
                    <a:pt x="95681" y="110756"/>
                  </a:lnTo>
                  <a:lnTo>
                    <a:pt x="90081" y="117373"/>
                  </a:lnTo>
                  <a:lnTo>
                    <a:pt x="235409" y="117373"/>
                  </a:lnTo>
                  <a:lnTo>
                    <a:pt x="231520" y="102865"/>
                  </a:lnTo>
                  <a:lnTo>
                    <a:pt x="228607" y="89815"/>
                  </a:lnTo>
                  <a:lnTo>
                    <a:pt x="226983" y="81064"/>
                  </a:lnTo>
                  <a:lnTo>
                    <a:pt x="226479" y="77660"/>
                  </a:lnTo>
                  <a:lnTo>
                    <a:pt x="225971" y="75361"/>
                  </a:lnTo>
                  <a:lnTo>
                    <a:pt x="224180" y="73329"/>
                  </a:lnTo>
                  <a:lnTo>
                    <a:pt x="221894" y="73075"/>
                  </a:lnTo>
                  <a:lnTo>
                    <a:pt x="174729" y="57146"/>
                  </a:lnTo>
                  <a:lnTo>
                    <a:pt x="145689" y="38476"/>
                  </a:lnTo>
                  <a:close/>
                </a:path>
                <a:path w="416560" h="307975">
                  <a:moveTo>
                    <a:pt x="2262" y="111483"/>
                  </a:moveTo>
                  <a:lnTo>
                    <a:pt x="2032" y="111518"/>
                  </a:lnTo>
                  <a:lnTo>
                    <a:pt x="0" y="113817"/>
                  </a:lnTo>
                  <a:lnTo>
                    <a:pt x="254" y="113817"/>
                  </a:lnTo>
                  <a:lnTo>
                    <a:pt x="2262" y="111483"/>
                  </a:lnTo>
                  <a:close/>
                </a:path>
                <a:path w="416560" h="307975">
                  <a:moveTo>
                    <a:pt x="99237" y="0"/>
                  </a:moveTo>
                  <a:lnTo>
                    <a:pt x="97713" y="762"/>
                  </a:lnTo>
                  <a:lnTo>
                    <a:pt x="96443" y="2032"/>
                  </a:lnTo>
                  <a:lnTo>
                    <a:pt x="2262" y="111483"/>
                  </a:lnTo>
                  <a:lnTo>
                    <a:pt x="5346" y="111010"/>
                  </a:lnTo>
                  <a:lnTo>
                    <a:pt x="56201" y="111010"/>
                  </a:lnTo>
                  <a:lnTo>
                    <a:pt x="52933" y="108216"/>
                  </a:lnTo>
                  <a:lnTo>
                    <a:pt x="51904" y="107442"/>
                  </a:lnTo>
                  <a:lnTo>
                    <a:pt x="51650" y="105664"/>
                  </a:lnTo>
                  <a:lnTo>
                    <a:pt x="52679" y="104394"/>
                  </a:lnTo>
                  <a:lnTo>
                    <a:pt x="53695" y="103378"/>
                  </a:lnTo>
                  <a:lnTo>
                    <a:pt x="55473" y="103124"/>
                  </a:lnTo>
                  <a:lnTo>
                    <a:pt x="59472" y="103124"/>
                  </a:lnTo>
                  <a:lnTo>
                    <a:pt x="58267" y="102095"/>
                  </a:lnTo>
                  <a:lnTo>
                    <a:pt x="56997" y="101079"/>
                  </a:lnTo>
                  <a:lnTo>
                    <a:pt x="56997" y="99301"/>
                  </a:lnTo>
                  <a:lnTo>
                    <a:pt x="58013" y="98285"/>
                  </a:lnTo>
                  <a:lnTo>
                    <a:pt x="58775" y="97002"/>
                  </a:lnTo>
                  <a:lnTo>
                    <a:pt x="60566" y="96748"/>
                  </a:lnTo>
                  <a:lnTo>
                    <a:pt x="65752" y="96748"/>
                  </a:lnTo>
                  <a:lnTo>
                    <a:pt x="64122" y="95478"/>
                  </a:lnTo>
                  <a:lnTo>
                    <a:pt x="69723" y="88861"/>
                  </a:lnTo>
                  <a:lnTo>
                    <a:pt x="75069" y="82753"/>
                  </a:lnTo>
                  <a:lnTo>
                    <a:pt x="73799" y="72313"/>
                  </a:lnTo>
                  <a:lnTo>
                    <a:pt x="74053" y="72313"/>
                  </a:lnTo>
                  <a:lnTo>
                    <a:pt x="73799" y="71805"/>
                  </a:lnTo>
                  <a:lnTo>
                    <a:pt x="73799" y="63906"/>
                  </a:lnTo>
                  <a:lnTo>
                    <a:pt x="76847" y="56273"/>
                  </a:lnTo>
                  <a:lnTo>
                    <a:pt x="81940" y="50152"/>
                  </a:lnTo>
                  <a:lnTo>
                    <a:pt x="92217" y="41964"/>
                  </a:lnTo>
                  <a:lnTo>
                    <a:pt x="104452" y="38476"/>
                  </a:lnTo>
                  <a:lnTo>
                    <a:pt x="145689" y="38476"/>
                  </a:lnTo>
                  <a:lnTo>
                    <a:pt x="137918" y="33480"/>
                  </a:lnTo>
                  <a:lnTo>
                    <a:pt x="113895" y="11914"/>
                  </a:lnTo>
                  <a:lnTo>
                    <a:pt x="105092" y="2286"/>
                  </a:lnTo>
                  <a:lnTo>
                    <a:pt x="104076" y="1016"/>
                  </a:lnTo>
                  <a:lnTo>
                    <a:pt x="102552" y="254"/>
                  </a:lnTo>
                  <a:lnTo>
                    <a:pt x="100761" y="254"/>
                  </a:lnTo>
                  <a:lnTo>
                    <a:pt x="99237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 descr=""/>
          <p:cNvGrpSpPr/>
          <p:nvPr/>
        </p:nvGrpSpPr>
        <p:grpSpPr>
          <a:xfrm>
            <a:off x="9994392" y="1069847"/>
            <a:ext cx="672465" cy="672465"/>
            <a:chOff x="9994392" y="1069847"/>
            <a:chExt cx="672465" cy="672465"/>
          </a:xfrm>
        </p:grpSpPr>
        <p:sp>
          <p:nvSpPr>
            <p:cNvPr id="19" name="object 19" descr=""/>
            <p:cNvSpPr/>
            <p:nvPr/>
          </p:nvSpPr>
          <p:spPr>
            <a:xfrm>
              <a:off x="10007346" y="1082801"/>
              <a:ext cx="646430" cy="646430"/>
            </a:xfrm>
            <a:custGeom>
              <a:avLst/>
              <a:gdLst/>
              <a:ahLst/>
              <a:cxnLst/>
              <a:rect l="l" t="t" r="r" b="b"/>
              <a:pathLst>
                <a:path w="646429" h="646430">
                  <a:moveTo>
                    <a:pt x="0" y="323088"/>
                  </a:moveTo>
                  <a:lnTo>
                    <a:pt x="3503" y="275344"/>
                  </a:lnTo>
                  <a:lnTo>
                    <a:pt x="13679" y="229776"/>
                  </a:lnTo>
                  <a:lnTo>
                    <a:pt x="30028" y="186882"/>
                  </a:lnTo>
                  <a:lnTo>
                    <a:pt x="52051" y="147163"/>
                  </a:lnTo>
                  <a:lnTo>
                    <a:pt x="79248" y="111119"/>
                  </a:lnTo>
                  <a:lnTo>
                    <a:pt x="111119" y="79248"/>
                  </a:lnTo>
                  <a:lnTo>
                    <a:pt x="147163" y="52051"/>
                  </a:lnTo>
                  <a:lnTo>
                    <a:pt x="186882" y="30028"/>
                  </a:lnTo>
                  <a:lnTo>
                    <a:pt x="229776" y="13679"/>
                  </a:lnTo>
                  <a:lnTo>
                    <a:pt x="275344" y="3503"/>
                  </a:lnTo>
                  <a:lnTo>
                    <a:pt x="323088" y="0"/>
                  </a:lnTo>
                  <a:lnTo>
                    <a:pt x="370831" y="3503"/>
                  </a:lnTo>
                  <a:lnTo>
                    <a:pt x="416399" y="13679"/>
                  </a:lnTo>
                  <a:lnTo>
                    <a:pt x="459293" y="30028"/>
                  </a:lnTo>
                  <a:lnTo>
                    <a:pt x="499012" y="52051"/>
                  </a:lnTo>
                  <a:lnTo>
                    <a:pt x="535056" y="79248"/>
                  </a:lnTo>
                  <a:lnTo>
                    <a:pt x="566927" y="111119"/>
                  </a:lnTo>
                  <a:lnTo>
                    <a:pt x="594124" y="147163"/>
                  </a:lnTo>
                  <a:lnTo>
                    <a:pt x="616147" y="186882"/>
                  </a:lnTo>
                  <a:lnTo>
                    <a:pt x="632496" y="229776"/>
                  </a:lnTo>
                  <a:lnTo>
                    <a:pt x="642672" y="275344"/>
                  </a:lnTo>
                  <a:lnTo>
                    <a:pt x="646176" y="323088"/>
                  </a:lnTo>
                  <a:lnTo>
                    <a:pt x="642672" y="370831"/>
                  </a:lnTo>
                  <a:lnTo>
                    <a:pt x="632496" y="416399"/>
                  </a:lnTo>
                  <a:lnTo>
                    <a:pt x="616147" y="459293"/>
                  </a:lnTo>
                  <a:lnTo>
                    <a:pt x="594124" y="499012"/>
                  </a:lnTo>
                  <a:lnTo>
                    <a:pt x="566927" y="535056"/>
                  </a:lnTo>
                  <a:lnTo>
                    <a:pt x="535056" y="566927"/>
                  </a:lnTo>
                  <a:lnTo>
                    <a:pt x="499012" y="594124"/>
                  </a:lnTo>
                  <a:lnTo>
                    <a:pt x="459293" y="616147"/>
                  </a:lnTo>
                  <a:lnTo>
                    <a:pt x="416399" y="632496"/>
                  </a:lnTo>
                  <a:lnTo>
                    <a:pt x="370831" y="642672"/>
                  </a:lnTo>
                  <a:lnTo>
                    <a:pt x="323088" y="646176"/>
                  </a:lnTo>
                  <a:lnTo>
                    <a:pt x="275344" y="642672"/>
                  </a:lnTo>
                  <a:lnTo>
                    <a:pt x="229776" y="632496"/>
                  </a:lnTo>
                  <a:lnTo>
                    <a:pt x="186882" y="616147"/>
                  </a:lnTo>
                  <a:lnTo>
                    <a:pt x="147163" y="594124"/>
                  </a:lnTo>
                  <a:lnTo>
                    <a:pt x="111119" y="566927"/>
                  </a:lnTo>
                  <a:lnTo>
                    <a:pt x="79248" y="535056"/>
                  </a:lnTo>
                  <a:lnTo>
                    <a:pt x="52051" y="499012"/>
                  </a:lnTo>
                  <a:lnTo>
                    <a:pt x="30028" y="459293"/>
                  </a:lnTo>
                  <a:lnTo>
                    <a:pt x="13679" y="416399"/>
                  </a:lnTo>
                  <a:lnTo>
                    <a:pt x="3503" y="370831"/>
                  </a:lnTo>
                  <a:lnTo>
                    <a:pt x="0" y="323088"/>
                  </a:lnTo>
                  <a:close/>
                </a:path>
              </a:pathLst>
            </a:custGeom>
            <a:ln w="25908">
              <a:solidFill>
                <a:srgbClr val="0071A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0149895" y="1265355"/>
              <a:ext cx="434340" cy="362585"/>
            </a:xfrm>
            <a:custGeom>
              <a:avLst/>
              <a:gdLst/>
              <a:ahLst/>
              <a:cxnLst/>
              <a:rect l="l" t="t" r="r" b="b"/>
              <a:pathLst>
                <a:path w="434340" h="362585">
                  <a:moveTo>
                    <a:pt x="434285" y="74692"/>
                  </a:moveTo>
                  <a:lnTo>
                    <a:pt x="149050" y="74692"/>
                  </a:lnTo>
                  <a:lnTo>
                    <a:pt x="165831" y="75055"/>
                  </a:lnTo>
                  <a:lnTo>
                    <a:pt x="182951" y="76604"/>
                  </a:lnTo>
                  <a:lnTo>
                    <a:pt x="231714" y="98315"/>
                  </a:lnTo>
                  <a:lnTo>
                    <a:pt x="288203" y="132407"/>
                  </a:lnTo>
                  <a:lnTo>
                    <a:pt x="343959" y="167177"/>
                  </a:lnTo>
                  <a:lnTo>
                    <a:pt x="376944" y="188139"/>
                  </a:lnTo>
                  <a:lnTo>
                    <a:pt x="378443" y="188444"/>
                  </a:lnTo>
                  <a:lnTo>
                    <a:pt x="379649" y="187847"/>
                  </a:lnTo>
                  <a:lnTo>
                    <a:pt x="431884" y="174588"/>
                  </a:lnTo>
                  <a:lnTo>
                    <a:pt x="433383" y="173978"/>
                  </a:lnTo>
                  <a:lnTo>
                    <a:pt x="434285" y="172772"/>
                  </a:lnTo>
                  <a:lnTo>
                    <a:pt x="434285" y="74692"/>
                  </a:lnTo>
                  <a:close/>
                </a:path>
                <a:path w="434340" h="362585">
                  <a:moveTo>
                    <a:pt x="158293" y="0"/>
                  </a:moveTo>
                  <a:lnTo>
                    <a:pt x="109844" y="18285"/>
                  </a:lnTo>
                  <a:lnTo>
                    <a:pt x="45830" y="70346"/>
                  </a:lnTo>
                  <a:lnTo>
                    <a:pt x="40433" y="79274"/>
                  </a:lnTo>
                  <a:lnTo>
                    <a:pt x="39789" y="89136"/>
                  </a:lnTo>
                  <a:lnTo>
                    <a:pt x="43592" y="98264"/>
                  </a:lnTo>
                  <a:lnTo>
                    <a:pt x="51532" y="104992"/>
                  </a:lnTo>
                  <a:lnTo>
                    <a:pt x="65444" y="109362"/>
                  </a:lnTo>
                  <a:lnTo>
                    <a:pt x="82226" y="108532"/>
                  </a:lnTo>
                  <a:lnTo>
                    <a:pt x="101597" y="99906"/>
                  </a:lnTo>
                  <a:lnTo>
                    <a:pt x="123274" y="80887"/>
                  </a:lnTo>
                  <a:lnTo>
                    <a:pt x="126284" y="77281"/>
                  </a:lnTo>
                  <a:lnTo>
                    <a:pt x="130780" y="75172"/>
                  </a:lnTo>
                  <a:lnTo>
                    <a:pt x="135593" y="74868"/>
                  </a:lnTo>
                  <a:lnTo>
                    <a:pt x="149050" y="74692"/>
                  </a:lnTo>
                  <a:lnTo>
                    <a:pt x="434285" y="74692"/>
                  </a:lnTo>
                  <a:lnTo>
                    <a:pt x="434285" y="61012"/>
                  </a:lnTo>
                  <a:lnTo>
                    <a:pt x="340622" y="61012"/>
                  </a:lnTo>
                  <a:lnTo>
                    <a:pt x="315684" y="51837"/>
                  </a:lnTo>
                  <a:lnTo>
                    <a:pt x="243405" y="19485"/>
                  </a:lnTo>
                  <a:lnTo>
                    <a:pt x="214245" y="8281"/>
                  </a:lnTo>
                  <a:lnTo>
                    <a:pt x="192614" y="1372"/>
                  </a:lnTo>
                  <a:lnTo>
                    <a:pt x="158293" y="0"/>
                  </a:lnTo>
                  <a:close/>
                </a:path>
                <a:path w="434340" h="362585">
                  <a:moveTo>
                    <a:pt x="427681" y="14911"/>
                  </a:moveTo>
                  <a:lnTo>
                    <a:pt x="422798" y="18285"/>
                  </a:lnTo>
                  <a:lnTo>
                    <a:pt x="403310" y="32196"/>
                  </a:lnTo>
                  <a:lnTo>
                    <a:pt x="379832" y="47072"/>
                  </a:lnTo>
                  <a:lnTo>
                    <a:pt x="357313" y="58222"/>
                  </a:lnTo>
                  <a:lnTo>
                    <a:pt x="340622" y="61012"/>
                  </a:lnTo>
                  <a:lnTo>
                    <a:pt x="434285" y="61012"/>
                  </a:lnTo>
                  <a:lnTo>
                    <a:pt x="434285" y="18226"/>
                  </a:lnTo>
                  <a:lnTo>
                    <a:pt x="427681" y="14911"/>
                  </a:lnTo>
                  <a:close/>
                </a:path>
                <a:path w="434340" h="362585">
                  <a:moveTo>
                    <a:pt x="177910" y="285154"/>
                  </a:moveTo>
                  <a:lnTo>
                    <a:pt x="166810" y="285154"/>
                  </a:lnTo>
                  <a:lnTo>
                    <a:pt x="159304" y="289675"/>
                  </a:lnTo>
                  <a:lnTo>
                    <a:pt x="155405" y="297206"/>
                  </a:lnTo>
                  <a:lnTo>
                    <a:pt x="138591" y="330950"/>
                  </a:lnTo>
                  <a:lnTo>
                    <a:pt x="136465" y="339325"/>
                  </a:lnTo>
                  <a:lnTo>
                    <a:pt x="137576" y="347557"/>
                  </a:lnTo>
                  <a:lnTo>
                    <a:pt x="141671" y="354716"/>
                  </a:lnTo>
                  <a:lnTo>
                    <a:pt x="148497" y="359868"/>
                  </a:lnTo>
                  <a:lnTo>
                    <a:pt x="151494" y="361367"/>
                  </a:lnTo>
                  <a:lnTo>
                    <a:pt x="154796" y="362281"/>
                  </a:lnTo>
                  <a:lnTo>
                    <a:pt x="165908" y="362281"/>
                  </a:lnTo>
                  <a:lnTo>
                    <a:pt x="173414" y="357760"/>
                  </a:lnTo>
                  <a:lnTo>
                    <a:pt x="177313" y="350229"/>
                  </a:lnTo>
                  <a:lnTo>
                    <a:pt x="194128" y="316485"/>
                  </a:lnTo>
                  <a:lnTo>
                    <a:pt x="196254" y="308106"/>
                  </a:lnTo>
                  <a:lnTo>
                    <a:pt x="195142" y="299840"/>
                  </a:lnTo>
                  <a:lnTo>
                    <a:pt x="191047" y="292591"/>
                  </a:lnTo>
                  <a:lnTo>
                    <a:pt x="184222" y="287262"/>
                  </a:lnTo>
                  <a:lnTo>
                    <a:pt x="181212" y="285751"/>
                  </a:lnTo>
                  <a:lnTo>
                    <a:pt x="177910" y="285154"/>
                  </a:lnTo>
                  <a:close/>
                </a:path>
                <a:path w="434340" h="362585">
                  <a:moveTo>
                    <a:pt x="138591" y="243574"/>
                  </a:moveTo>
                  <a:lnTo>
                    <a:pt x="127478" y="243574"/>
                  </a:lnTo>
                  <a:lnTo>
                    <a:pt x="119972" y="248096"/>
                  </a:lnTo>
                  <a:lnTo>
                    <a:pt x="116074" y="255627"/>
                  </a:lnTo>
                  <a:lnTo>
                    <a:pt x="89061" y="310453"/>
                  </a:lnTo>
                  <a:lnTo>
                    <a:pt x="86801" y="318827"/>
                  </a:lnTo>
                  <a:lnTo>
                    <a:pt x="87894" y="327061"/>
                  </a:lnTo>
                  <a:lnTo>
                    <a:pt x="91970" y="334223"/>
                  </a:lnTo>
                  <a:lnTo>
                    <a:pt x="98662" y="339383"/>
                  </a:lnTo>
                  <a:lnTo>
                    <a:pt x="101964" y="340882"/>
                  </a:lnTo>
                  <a:lnTo>
                    <a:pt x="104961" y="341796"/>
                  </a:lnTo>
                  <a:lnTo>
                    <a:pt x="116074" y="341796"/>
                  </a:lnTo>
                  <a:lnTo>
                    <a:pt x="123884" y="337275"/>
                  </a:lnTo>
                  <a:lnTo>
                    <a:pt x="127478" y="329744"/>
                  </a:lnTo>
                  <a:lnTo>
                    <a:pt x="154796" y="274905"/>
                  </a:lnTo>
                  <a:lnTo>
                    <a:pt x="156922" y="266702"/>
                  </a:lnTo>
                  <a:lnTo>
                    <a:pt x="155810" y="258527"/>
                  </a:lnTo>
                  <a:lnTo>
                    <a:pt x="151715" y="251311"/>
                  </a:lnTo>
                  <a:lnTo>
                    <a:pt x="144890" y="245987"/>
                  </a:lnTo>
                  <a:lnTo>
                    <a:pt x="141893" y="244476"/>
                  </a:lnTo>
                  <a:lnTo>
                    <a:pt x="138591" y="243574"/>
                  </a:lnTo>
                  <a:close/>
                </a:path>
                <a:path w="434340" h="362585">
                  <a:moveTo>
                    <a:pt x="89353" y="221883"/>
                  </a:moveTo>
                  <a:lnTo>
                    <a:pt x="78253" y="221883"/>
                  </a:lnTo>
                  <a:lnTo>
                    <a:pt x="70747" y="226404"/>
                  </a:lnTo>
                  <a:lnTo>
                    <a:pt x="66848" y="233935"/>
                  </a:lnTo>
                  <a:lnTo>
                    <a:pt x="41931" y="284252"/>
                  </a:lnTo>
                  <a:lnTo>
                    <a:pt x="39805" y="292627"/>
                  </a:lnTo>
                  <a:lnTo>
                    <a:pt x="40917" y="300859"/>
                  </a:lnTo>
                  <a:lnTo>
                    <a:pt x="45012" y="308018"/>
                  </a:lnTo>
                  <a:lnTo>
                    <a:pt x="51837" y="313170"/>
                  </a:lnTo>
                  <a:lnTo>
                    <a:pt x="54834" y="314974"/>
                  </a:lnTo>
                  <a:lnTo>
                    <a:pt x="58136" y="315583"/>
                  </a:lnTo>
                  <a:lnTo>
                    <a:pt x="69249" y="315583"/>
                  </a:lnTo>
                  <a:lnTo>
                    <a:pt x="76754" y="311062"/>
                  </a:lnTo>
                  <a:lnTo>
                    <a:pt x="80653" y="303531"/>
                  </a:lnTo>
                  <a:lnTo>
                    <a:pt x="105571" y="253214"/>
                  </a:lnTo>
                  <a:lnTo>
                    <a:pt x="107701" y="245011"/>
                  </a:lnTo>
                  <a:lnTo>
                    <a:pt x="106622" y="236835"/>
                  </a:lnTo>
                  <a:lnTo>
                    <a:pt x="102613" y="229620"/>
                  </a:lnTo>
                  <a:lnTo>
                    <a:pt x="95957" y="224296"/>
                  </a:lnTo>
                  <a:lnTo>
                    <a:pt x="92655" y="222784"/>
                  </a:lnTo>
                  <a:lnTo>
                    <a:pt x="89353" y="221883"/>
                  </a:lnTo>
                  <a:close/>
                </a:path>
                <a:path w="434340" h="362585">
                  <a:moveTo>
                    <a:pt x="39226" y="201702"/>
                  </a:moveTo>
                  <a:lnTo>
                    <a:pt x="28113" y="201702"/>
                  </a:lnTo>
                  <a:lnTo>
                    <a:pt x="20608" y="206224"/>
                  </a:lnTo>
                  <a:lnTo>
                    <a:pt x="16709" y="213755"/>
                  </a:lnTo>
                  <a:lnTo>
                    <a:pt x="2294" y="243270"/>
                  </a:lnTo>
                  <a:lnTo>
                    <a:pt x="0" y="251644"/>
                  </a:lnTo>
                  <a:lnTo>
                    <a:pt x="1024" y="259878"/>
                  </a:lnTo>
                  <a:lnTo>
                    <a:pt x="5087" y="267040"/>
                  </a:lnTo>
                  <a:lnTo>
                    <a:pt x="11908" y="272200"/>
                  </a:lnTo>
                  <a:lnTo>
                    <a:pt x="14905" y="274004"/>
                  </a:lnTo>
                  <a:lnTo>
                    <a:pt x="18207" y="274600"/>
                  </a:lnTo>
                  <a:lnTo>
                    <a:pt x="29320" y="274600"/>
                  </a:lnTo>
                  <a:lnTo>
                    <a:pt x="36826" y="270092"/>
                  </a:lnTo>
                  <a:lnTo>
                    <a:pt x="40724" y="262561"/>
                  </a:lnTo>
                  <a:lnTo>
                    <a:pt x="55431" y="233033"/>
                  </a:lnTo>
                  <a:lnTo>
                    <a:pt x="57557" y="224659"/>
                  </a:lnTo>
                  <a:lnTo>
                    <a:pt x="56445" y="216427"/>
                  </a:lnTo>
                  <a:lnTo>
                    <a:pt x="52350" y="209268"/>
                  </a:lnTo>
                  <a:lnTo>
                    <a:pt x="45525" y="204115"/>
                  </a:lnTo>
                  <a:lnTo>
                    <a:pt x="42528" y="202604"/>
                  </a:lnTo>
                  <a:lnTo>
                    <a:pt x="39226" y="201702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0075157" y="1263393"/>
              <a:ext cx="476884" cy="388620"/>
            </a:xfrm>
            <a:custGeom>
              <a:avLst/>
              <a:gdLst/>
              <a:ahLst/>
              <a:cxnLst/>
              <a:rect l="l" t="t" r="r" b="b"/>
              <a:pathLst>
                <a:path w="476884" h="388619">
                  <a:moveTo>
                    <a:pt x="13512" y="0"/>
                  </a:moveTo>
                  <a:lnTo>
                    <a:pt x="9004" y="0"/>
                  </a:lnTo>
                  <a:lnTo>
                    <a:pt x="7200" y="304"/>
                  </a:lnTo>
                  <a:lnTo>
                    <a:pt x="5410" y="1511"/>
                  </a:lnTo>
                  <a:lnTo>
                    <a:pt x="2108" y="3314"/>
                  </a:lnTo>
                  <a:lnTo>
                    <a:pt x="0" y="7226"/>
                  </a:lnTo>
                  <a:lnTo>
                    <a:pt x="0" y="171157"/>
                  </a:lnTo>
                  <a:lnTo>
                    <a:pt x="1803" y="174459"/>
                  </a:lnTo>
                  <a:lnTo>
                    <a:pt x="4508" y="176568"/>
                  </a:lnTo>
                  <a:lnTo>
                    <a:pt x="73812" y="227698"/>
                  </a:lnTo>
                  <a:lnTo>
                    <a:pt x="78625" y="218071"/>
                  </a:lnTo>
                  <a:lnTo>
                    <a:pt x="10807" y="167843"/>
                  </a:lnTo>
                  <a:lnTo>
                    <a:pt x="10807" y="10833"/>
                  </a:lnTo>
                  <a:lnTo>
                    <a:pt x="27072" y="10833"/>
                  </a:lnTo>
                  <a:lnTo>
                    <a:pt x="18313" y="2705"/>
                  </a:lnTo>
                  <a:lnTo>
                    <a:pt x="16205" y="901"/>
                  </a:lnTo>
                  <a:lnTo>
                    <a:pt x="13512" y="0"/>
                  </a:lnTo>
                  <a:close/>
                </a:path>
                <a:path w="476884" h="388619">
                  <a:moveTo>
                    <a:pt x="27072" y="10833"/>
                  </a:moveTo>
                  <a:lnTo>
                    <a:pt x="10807" y="10833"/>
                  </a:lnTo>
                  <a:lnTo>
                    <a:pt x="44569" y="41836"/>
                  </a:lnTo>
                  <a:lnTo>
                    <a:pt x="58143" y="52489"/>
                  </a:lnTo>
                  <a:lnTo>
                    <a:pt x="76781" y="63141"/>
                  </a:lnTo>
                  <a:lnTo>
                    <a:pt x="97218" y="67983"/>
                  </a:lnTo>
                  <a:lnTo>
                    <a:pt x="100228" y="67983"/>
                  </a:lnTo>
                  <a:lnTo>
                    <a:pt x="103225" y="67678"/>
                  </a:lnTo>
                  <a:lnTo>
                    <a:pt x="105930" y="66776"/>
                  </a:lnTo>
                  <a:lnTo>
                    <a:pt x="108330" y="63766"/>
                  </a:lnTo>
                  <a:lnTo>
                    <a:pt x="114932" y="57150"/>
                  </a:lnTo>
                  <a:lnTo>
                    <a:pt x="97218" y="57150"/>
                  </a:lnTo>
                  <a:lnTo>
                    <a:pt x="82718" y="53878"/>
                  </a:lnTo>
                  <a:lnTo>
                    <a:pt x="68076" y="46096"/>
                  </a:lnTo>
                  <a:lnTo>
                    <a:pt x="55404" y="36849"/>
                  </a:lnTo>
                  <a:lnTo>
                    <a:pt x="46812" y="29184"/>
                  </a:lnTo>
                  <a:lnTo>
                    <a:pt x="46520" y="28879"/>
                  </a:lnTo>
                  <a:lnTo>
                    <a:pt x="27072" y="10833"/>
                  </a:lnTo>
                  <a:close/>
                </a:path>
                <a:path w="476884" h="388619">
                  <a:moveTo>
                    <a:pt x="123926" y="48425"/>
                  </a:moveTo>
                  <a:lnTo>
                    <a:pt x="109219" y="53543"/>
                  </a:lnTo>
                  <a:lnTo>
                    <a:pt x="107429" y="54140"/>
                  </a:lnTo>
                  <a:lnTo>
                    <a:pt x="106527" y="54749"/>
                  </a:lnTo>
                  <a:lnTo>
                    <a:pt x="103822" y="56248"/>
                  </a:lnTo>
                  <a:lnTo>
                    <a:pt x="100825" y="57150"/>
                  </a:lnTo>
                  <a:lnTo>
                    <a:pt x="114932" y="57150"/>
                  </a:lnTo>
                  <a:lnTo>
                    <a:pt x="119125" y="52946"/>
                  </a:lnTo>
                  <a:lnTo>
                    <a:pt x="123926" y="48425"/>
                  </a:lnTo>
                  <a:close/>
                </a:path>
                <a:path w="476884" h="388619">
                  <a:moveTo>
                    <a:pt x="265252" y="354037"/>
                  </a:moveTo>
                  <a:lnTo>
                    <a:pt x="258648" y="362750"/>
                  </a:lnTo>
                  <a:lnTo>
                    <a:pt x="294055" y="384111"/>
                  </a:lnTo>
                  <a:lnTo>
                    <a:pt x="299161" y="387121"/>
                  </a:lnTo>
                  <a:lnTo>
                    <a:pt x="304863" y="388620"/>
                  </a:lnTo>
                  <a:lnTo>
                    <a:pt x="310565" y="388620"/>
                  </a:lnTo>
                  <a:lnTo>
                    <a:pt x="318886" y="387530"/>
                  </a:lnTo>
                  <a:lnTo>
                    <a:pt x="326536" y="384413"/>
                  </a:lnTo>
                  <a:lnTo>
                    <a:pt x="333175" y="379490"/>
                  </a:lnTo>
                  <a:lnTo>
                    <a:pt x="334551" y="377799"/>
                  </a:lnTo>
                  <a:lnTo>
                    <a:pt x="306959" y="377799"/>
                  </a:lnTo>
                  <a:lnTo>
                    <a:pt x="303060" y="376897"/>
                  </a:lnTo>
                  <a:lnTo>
                    <a:pt x="299453" y="374789"/>
                  </a:lnTo>
                  <a:lnTo>
                    <a:pt x="265252" y="354037"/>
                  </a:lnTo>
                  <a:close/>
                </a:path>
                <a:path w="476884" h="388619">
                  <a:moveTo>
                    <a:pt x="301256" y="310718"/>
                  </a:moveTo>
                  <a:lnTo>
                    <a:pt x="297662" y="311619"/>
                  </a:lnTo>
                  <a:lnTo>
                    <a:pt x="295859" y="314032"/>
                  </a:lnTo>
                  <a:lnTo>
                    <a:pt x="293458" y="317030"/>
                  </a:lnTo>
                  <a:lnTo>
                    <a:pt x="294360" y="321246"/>
                  </a:lnTo>
                  <a:lnTo>
                    <a:pt x="297662" y="323354"/>
                  </a:lnTo>
                  <a:lnTo>
                    <a:pt x="321360" y="337489"/>
                  </a:lnTo>
                  <a:lnTo>
                    <a:pt x="327726" y="343413"/>
                  </a:lnTo>
                  <a:lnTo>
                    <a:pt x="331336" y="351059"/>
                  </a:lnTo>
                  <a:lnTo>
                    <a:pt x="331908" y="359438"/>
                  </a:lnTo>
                  <a:lnTo>
                    <a:pt x="329158" y="367563"/>
                  </a:lnTo>
                  <a:lnTo>
                    <a:pt x="324967" y="374180"/>
                  </a:lnTo>
                  <a:lnTo>
                    <a:pt x="317766" y="377799"/>
                  </a:lnTo>
                  <a:lnTo>
                    <a:pt x="334551" y="377799"/>
                  </a:lnTo>
                  <a:lnTo>
                    <a:pt x="338467" y="372986"/>
                  </a:lnTo>
                  <a:lnTo>
                    <a:pt x="341217" y="366925"/>
                  </a:lnTo>
                  <a:lnTo>
                    <a:pt x="342704" y="360611"/>
                  </a:lnTo>
                  <a:lnTo>
                    <a:pt x="342861" y="354037"/>
                  </a:lnTo>
                  <a:lnTo>
                    <a:pt x="341769" y="348018"/>
                  </a:lnTo>
                  <a:lnTo>
                    <a:pt x="373611" y="348014"/>
                  </a:lnTo>
                  <a:lnTo>
                    <a:pt x="380158" y="343092"/>
                  </a:lnTo>
                  <a:lnTo>
                    <a:pt x="381486" y="341401"/>
                  </a:lnTo>
                  <a:lnTo>
                    <a:pt x="353771" y="341401"/>
                  </a:lnTo>
                  <a:lnTo>
                    <a:pt x="350164" y="340194"/>
                  </a:lnTo>
                  <a:lnTo>
                    <a:pt x="346570" y="338086"/>
                  </a:lnTo>
                  <a:lnTo>
                    <a:pt x="303961" y="312521"/>
                  </a:lnTo>
                  <a:lnTo>
                    <a:pt x="301256" y="310718"/>
                  </a:lnTo>
                  <a:close/>
                </a:path>
                <a:path w="476884" h="388619">
                  <a:moveTo>
                    <a:pt x="373604" y="348018"/>
                  </a:moveTo>
                  <a:lnTo>
                    <a:pt x="341769" y="348018"/>
                  </a:lnTo>
                  <a:lnTo>
                    <a:pt x="346570" y="350723"/>
                  </a:lnTo>
                  <a:lnTo>
                    <a:pt x="352272" y="352221"/>
                  </a:lnTo>
                  <a:lnTo>
                    <a:pt x="357670" y="352221"/>
                  </a:lnTo>
                  <a:lnTo>
                    <a:pt x="365993" y="351132"/>
                  </a:lnTo>
                  <a:lnTo>
                    <a:pt x="373604" y="348018"/>
                  </a:lnTo>
                  <a:close/>
                </a:path>
                <a:path w="476884" h="388619">
                  <a:moveTo>
                    <a:pt x="334568" y="267106"/>
                  </a:moveTo>
                  <a:lnTo>
                    <a:pt x="331266" y="267703"/>
                  </a:lnTo>
                  <a:lnTo>
                    <a:pt x="329463" y="270116"/>
                  </a:lnTo>
                  <a:lnTo>
                    <a:pt x="327367" y="272821"/>
                  </a:lnTo>
                  <a:lnTo>
                    <a:pt x="327964" y="276733"/>
                  </a:lnTo>
                  <a:lnTo>
                    <a:pt x="368769" y="301396"/>
                  </a:lnTo>
                  <a:lnTo>
                    <a:pt x="375083" y="307098"/>
                  </a:lnTo>
                  <a:lnTo>
                    <a:pt x="378556" y="314553"/>
                  </a:lnTo>
                  <a:lnTo>
                    <a:pt x="378937" y="322799"/>
                  </a:lnTo>
                  <a:lnTo>
                    <a:pt x="375970" y="330873"/>
                  </a:lnTo>
                  <a:lnTo>
                    <a:pt x="372071" y="337489"/>
                  </a:lnTo>
                  <a:lnTo>
                    <a:pt x="364871" y="341401"/>
                  </a:lnTo>
                  <a:lnTo>
                    <a:pt x="381486" y="341401"/>
                  </a:lnTo>
                  <a:lnTo>
                    <a:pt x="385267" y="336588"/>
                  </a:lnTo>
                  <a:lnTo>
                    <a:pt x="389775" y="329069"/>
                  </a:lnTo>
                  <a:lnTo>
                    <a:pt x="390969" y="320649"/>
                  </a:lnTo>
                  <a:lnTo>
                    <a:pt x="389178" y="312826"/>
                  </a:lnTo>
                  <a:lnTo>
                    <a:pt x="417302" y="312826"/>
                  </a:lnTo>
                  <a:lnTo>
                    <a:pt x="419512" y="311921"/>
                  </a:lnTo>
                  <a:lnTo>
                    <a:pt x="426061" y="306998"/>
                  </a:lnTo>
                  <a:lnTo>
                    <a:pt x="427391" y="305308"/>
                  </a:lnTo>
                  <a:lnTo>
                    <a:pt x="399681" y="305308"/>
                  </a:lnTo>
                  <a:lnTo>
                    <a:pt x="396074" y="304406"/>
                  </a:lnTo>
                  <a:lnTo>
                    <a:pt x="392468" y="302298"/>
                  </a:lnTo>
                  <a:lnTo>
                    <a:pt x="336969" y="268605"/>
                  </a:lnTo>
                  <a:lnTo>
                    <a:pt x="334568" y="267106"/>
                  </a:lnTo>
                  <a:close/>
                </a:path>
                <a:path w="476884" h="388619">
                  <a:moveTo>
                    <a:pt x="417302" y="312826"/>
                  </a:moveTo>
                  <a:lnTo>
                    <a:pt x="389178" y="312826"/>
                  </a:lnTo>
                  <a:lnTo>
                    <a:pt x="393674" y="314934"/>
                  </a:lnTo>
                  <a:lnTo>
                    <a:pt x="398475" y="316128"/>
                  </a:lnTo>
                  <a:lnTo>
                    <a:pt x="403580" y="316128"/>
                  </a:lnTo>
                  <a:lnTo>
                    <a:pt x="411896" y="315039"/>
                  </a:lnTo>
                  <a:lnTo>
                    <a:pt x="417302" y="312826"/>
                  </a:lnTo>
                  <a:close/>
                </a:path>
                <a:path w="476884" h="388619">
                  <a:moveTo>
                    <a:pt x="368173" y="222885"/>
                  </a:moveTo>
                  <a:lnTo>
                    <a:pt x="364871" y="223494"/>
                  </a:lnTo>
                  <a:lnTo>
                    <a:pt x="363067" y="226199"/>
                  </a:lnTo>
                  <a:lnTo>
                    <a:pt x="360667" y="228904"/>
                  </a:lnTo>
                  <a:lnTo>
                    <a:pt x="361569" y="233108"/>
                  </a:lnTo>
                  <a:lnTo>
                    <a:pt x="414083" y="264998"/>
                  </a:lnTo>
                  <a:lnTo>
                    <a:pt x="420490" y="270799"/>
                  </a:lnTo>
                  <a:lnTo>
                    <a:pt x="424168" y="278458"/>
                  </a:lnTo>
                  <a:lnTo>
                    <a:pt x="424754" y="286906"/>
                  </a:lnTo>
                  <a:lnTo>
                    <a:pt x="421881" y="295071"/>
                  </a:lnTo>
                  <a:lnTo>
                    <a:pt x="417982" y="301688"/>
                  </a:lnTo>
                  <a:lnTo>
                    <a:pt x="410781" y="305308"/>
                  </a:lnTo>
                  <a:lnTo>
                    <a:pt x="427391" y="305308"/>
                  </a:lnTo>
                  <a:lnTo>
                    <a:pt x="431177" y="300494"/>
                  </a:lnTo>
                  <a:lnTo>
                    <a:pt x="433985" y="294653"/>
                  </a:lnTo>
                  <a:lnTo>
                    <a:pt x="435608" y="288501"/>
                  </a:lnTo>
                  <a:lnTo>
                    <a:pt x="435990" y="282179"/>
                  </a:lnTo>
                  <a:lnTo>
                    <a:pt x="435076" y="275831"/>
                  </a:lnTo>
                  <a:lnTo>
                    <a:pt x="434784" y="275526"/>
                  </a:lnTo>
                  <a:lnTo>
                    <a:pt x="434784" y="274624"/>
                  </a:lnTo>
                  <a:lnTo>
                    <a:pt x="454752" y="274624"/>
                  </a:lnTo>
                  <a:lnTo>
                    <a:pt x="460659" y="272214"/>
                  </a:lnTo>
                  <a:lnTo>
                    <a:pt x="467300" y="267287"/>
                  </a:lnTo>
                  <a:lnTo>
                    <a:pt x="468677" y="265595"/>
                  </a:lnTo>
                  <a:lnTo>
                    <a:pt x="441083" y="265595"/>
                  </a:lnTo>
                  <a:lnTo>
                    <a:pt x="437184" y="264693"/>
                  </a:lnTo>
                  <a:lnTo>
                    <a:pt x="433882" y="262597"/>
                  </a:lnTo>
                  <a:lnTo>
                    <a:pt x="370865" y="224688"/>
                  </a:lnTo>
                  <a:lnTo>
                    <a:pt x="368173" y="222885"/>
                  </a:lnTo>
                  <a:close/>
                </a:path>
                <a:path w="476884" h="388619">
                  <a:moveTo>
                    <a:pt x="454752" y="274624"/>
                  </a:moveTo>
                  <a:lnTo>
                    <a:pt x="434784" y="274624"/>
                  </a:lnTo>
                  <a:lnTo>
                    <a:pt x="437781" y="275831"/>
                  </a:lnTo>
                  <a:lnTo>
                    <a:pt x="441388" y="276428"/>
                  </a:lnTo>
                  <a:lnTo>
                    <a:pt x="444677" y="276428"/>
                  </a:lnTo>
                  <a:lnTo>
                    <a:pt x="453006" y="275337"/>
                  </a:lnTo>
                  <a:lnTo>
                    <a:pt x="454752" y="274624"/>
                  </a:lnTo>
                  <a:close/>
                </a:path>
                <a:path w="476884" h="388619">
                  <a:moveTo>
                    <a:pt x="235546" y="92341"/>
                  </a:moveTo>
                  <a:lnTo>
                    <a:pt x="456082" y="225590"/>
                  </a:lnTo>
                  <a:lnTo>
                    <a:pt x="462231" y="231297"/>
                  </a:lnTo>
                  <a:lnTo>
                    <a:pt x="465650" y="238752"/>
                  </a:lnTo>
                  <a:lnTo>
                    <a:pt x="466085" y="246994"/>
                  </a:lnTo>
                  <a:lnTo>
                    <a:pt x="463283" y="255066"/>
                  </a:lnTo>
                  <a:lnTo>
                    <a:pt x="459384" y="261988"/>
                  </a:lnTo>
                  <a:lnTo>
                    <a:pt x="452183" y="265595"/>
                  </a:lnTo>
                  <a:lnTo>
                    <a:pt x="468677" y="265595"/>
                  </a:lnTo>
                  <a:lnTo>
                    <a:pt x="472592" y="260781"/>
                  </a:lnTo>
                  <a:lnTo>
                    <a:pt x="476801" y="248670"/>
                  </a:lnTo>
                  <a:lnTo>
                    <a:pt x="476148" y="236272"/>
                  </a:lnTo>
                  <a:lnTo>
                    <a:pt x="260451" y="94754"/>
                  </a:lnTo>
                  <a:lnTo>
                    <a:pt x="247243" y="92951"/>
                  </a:lnTo>
                  <a:lnTo>
                    <a:pt x="235546" y="92341"/>
                  </a:lnTo>
                  <a:close/>
                </a:path>
              </a:pathLst>
            </a:custGeom>
            <a:solidFill>
              <a:srgbClr val="0071A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2693435" y="2315971"/>
            <a:ext cx="6818630" cy="34150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71AE"/>
                </a:solidFill>
                <a:latin typeface="Calibri"/>
                <a:cs typeface="Calibri"/>
              </a:rPr>
              <a:t>Product</a:t>
            </a:r>
            <a:r>
              <a:rPr dirty="0" sz="2400" spc="-25">
                <a:solidFill>
                  <a:srgbClr val="0071A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71AE"/>
                </a:solidFill>
                <a:latin typeface="Calibri"/>
                <a:cs typeface="Calibri"/>
              </a:rPr>
              <a:t>creation</a:t>
            </a:r>
            <a:r>
              <a:rPr dirty="0" sz="2400" spc="-15">
                <a:solidFill>
                  <a:srgbClr val="0071A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F4F4F"/>
                </a:solidFill>
                <a:latin typeface="Calibri"/>
                <a:cs typeface="Calibri"/>
              </a:rPr>
              <a:t>process</a:t>
            </a:r>
            <a:r>
              <a:rPr dirty="0" sz="2400" spc="-20">
                <a:solidFill>
                  <a:srgbClr val="4F4F4F"/>
                </a:solidFill>
                <a:latin typeface="Calibri"/>
                <a:cs typeface="Calibri"/>
              </a:rPr>
              <a:t> re-</a:t>
            </a:r>
            <a:r>
              <a:rPr dirty="0" sz="2400" spc="-10">
                <a:solidFill>
                  <a:srgbClr val="4F4F4F"/>
                </a:solidFill>
                <a:latin typeface="Calibri"/>
                <a:cs typeface="Calibri"/>
              </a:rPr>
              <a:t>engineered</a:t>
            </a:r>
            <a:r>
              <a:rPr dirty="0" sz="2400" spc="-3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F4F4F"/>
                </a:solidFill>
                <a:latin typeface="Calibri"/>
                <a:cs typeface="Calibri"/>
              </a:rPr>
              <a:t>and</a:t>
            </a:r>
            <a:r>
              <a:rPr dirty="0" sz="2400" spc="-3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4F4F4F"/>
                </a:solidFill>
                <a:latin typeface="Calibri"/>
                <a:cs typeface="Calibri"/>
              </a:rPr>
              <a:t>optimized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20"/>
              </a:spcBef>
            </a:pP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2400" spc="-25">
                <a:solidFill>
                  <a:srgbClr val="0071AE"/>
                </a:solidFill>
                <a:latin typeface="Calibri"/>
                <a:cs typeface="Calibri"/>
              </a:rPr>
              <a:t>Modular</a:t>
            </a:r>
            <a:r>
              <a:rPr dirty="0" sz="2400" spc="50">
                <a:solidFill>
                  <a:srgbClr val="0071A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F4F4F"/>
                </a:solidFill>
                <a:latin typeface="Calibri"/>
                <a:cs typeface="Calibri"/>
              </a:rPr>
              <a:t>product</a:t>
            </a:r>
            <a:r>
              <a:rPr dirty="0" sz="2400" spc="5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F4F4F"/>
                </a:solidFill>
                <a:latin typeface="Calibri"/>
                <a:cs typeface="Calibri"/>
              </a:rPr>
              <a:t>and</a:t>
            </a:r>
            <a:r>
              <a:rPr dirty="0" sz="2400" spc="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F4F4F"/>
                </a:solidFill>
                <a:latin typeface="Calibri"/>
                <a:cs typeface="Calibri"/>
              </a:rPr>
              <a:t>manufacturing</a:t>
            </a:r>
            <a:r>
              <a:rPr dirty="0" sz="2400" spc="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4F4F4F"/>
                </a:solidFill>
                <a:latin typeface="Calibri"/>
                <a:cs typeface="Calibri"/>
              </a:rPr>
              <a:t>architectures</a:t>
            </a:r>
            <a:endParaRPr sz="2400">
              <a:latin typeface="Calibri"/>
              <a:cs typeface="Calibri"/>
            </a:endParaRPr>
          </a:p>
          <a:p>
            <a:pPr algn="ctr" marL="1592580" marR="1584960">
              <a:lnSpc>
                <a:spcPct val="275400"/>
              </a:lnSpc>
              <a:spcBef>
                <a:spcPts val="15"/>
              </a:spcBef>
            </a:pPr>
            <a:r>
              <a:rPr dirty="0" sz="2400">
                <a:solidFill>
                  <a:srgbClr val="0071AE"/>
                </a:solidFill>
                <a:latin typeface="Calibri"/>
                <a:cs typeface="Calibri"/>
              </a:rPr>
              <a:t>Design</a:t>
            </a:r>
            <a:r>
              <a:rPr dirty="0" sz="2400" spc="-45">
                <a:solidFill>
                  <a:srgbClr val="0071A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F4F4F"/>
                </a:solidFill>
                <a:latin typeface="Calibri"/>
                <a:cs typeface="Calibri"/>
              </a:rPr>
              <a:t>process</a:t>
            </a:r>
            <a:r>
              <a:rPr dirty="0" sz="2400" spc="-3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4F4F4F"/>
                </a:solidFill>
                <a:latin typeface="Calibri"/>
                <a:cs typeface="Calibri"/>
              </a:rPr>
              <a:t>improvement </a:t>
            </a:r>
            <a:r>
              <a:rPr dirty="0" sz="2400">
                <a:solidFill>
                  <a:srgbClr val="4F4F4F"/>
                </a:solidFill>
                <a:latin typeface="Calibri"/>
                <a:cs typeface="Calibri"/>
              </a:rPr>
              <a:t>Reduction</a:t>
            </a:r>
            <a:r>
              <a:rPr dirty="0" sz="2400" spc="5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F4F4F"/>
                </a:solidFill>
                <a:latin typeface="Calibri"/>
                <a:cs typeface="Calibri"/>
              </a:rPr>
              <a:t>in</a:t>
            </a:r>
            <a:r>
              <a:rPr dirty="0" sz="2400" spc="6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71AE"/>
                </a:solidFill>
                <a:latin typeface="Calibri"/>
                <a:cs typeface="Calibri"/>
              </a:rPr>
              <a:t>marketing</a:t>
            </a:r>
            <a:r>
              <a:rPr dirty="0" sz="2400" spc="65">
                <a:solidFill>
                  <a:srgbClr val="0071AE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4F4F4F"/>
                </a:solidFill>
                <a:latin typeface="Calibri"/>
                <a:cs typeface="Calibri"/>
              </a:rPr>
              <a:t>cost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4728209" y="3106673"/>
            <a:ext cx="2743200" cy="0"/>
          </a:xfrm>
          <a:custGeom>
            <a:avLst/>
            <a:gdLst/>
            <a:ahLst/>
            <a:cxnLst/>
            <a:rect l="l" t="t" r="r" b="b"/>
            <a:pathLst>
              <a:path w="2743200" h="0">
                <a:moveTo>
                  <a:pt x="0" y="0"/>
                </a:moveTo>
                <a:lnTo>
                  <a:pt x="2743200" y="0"/>
                </a:lnTo>
              </a:path>
            </a:pathLst>
          </a:custGeom>
          <a:ln w="25908">
            <a:solidFill>
              <a:srgbClr val="4F4F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4728209" y="4074414"/>
            <a:ext cx="2743200" cy="0"/>
          </a:xfrm>
          <a:custGeom>
            <a:avLst/>
            <a:gdLst/>
            <a:ahLst/>
            <a:cxnLst/>
            <a:rect l="l" t="t" r="r" b="b"/>
            <a:pathLst>
              <a:path w="2743200" h="0">
                <a:moveTo>
                  <a:pt x="0" y="0"/>
                </a:moveTo>
                <a:lnTo>
                  <a:pt x="2743200" y="0"/>
                </a:lnTo>
              </a:path>
            </a:pathLst>
          </a:custGeom>
          <a:ln w="25908">
            <a:solidFill>
              <a:srgbClr val="4F4F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4728209" y="5104638"/>
            <a:ext cx="2743200" cy="0"/>
          </a:xfrm>
          <a:custGeom>
            <a:avLst/>
            <a:gdLst/>
            <a:ahLst/>
            <a:cxnLst/>
            <a:rect l="l" t="t" r="r" b="b"/>
            <a:pathLst>
              <a:path w="2743200" h="0">
                <a:moveTo>
                  <a:pt x="0" y="0"/>
                </a:moveTo>
                <a:lnTo>
                  <a:pt x="2743200" y="0"/>
                </a:lnTo>
              </a:path>
            </a:pathLst>
          </a:custGeom>
          <a:ln w="25908">
            <a:solidFill>
              <a:srgbClr val="4F4F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0"/>
              </a:spcBef>
            </a:pPr>
            <a:fld id="{81D60167-4931-47E6-BA6A-407CBD079E47}" type="slidenum">
              <a:rPr dirty="0" spc="-25"/>
              <a:t>20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3625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55"/>
              </a:spcBef>
            </a:pPr>
            <a:r>
              <a:rPr dirty="0" sz="4200" spc="-10"/>
              <a:t>Fitness</a:t>
            </a:r>
            <a:endParaRPr sz="4200"/>
          </a:p>
          <a:p>
            <a:pPr marL="12700">
              <a:lnSpc>
                <a:spcPct val="100000"/>
              </a:lnSpc>
              <a:spcBef>
                <a:spcPts val="2900"/>
              </a:spcBef>
            </a:pPr>
            <a:r>
              <a:rPr dirty="0" sz="4400" spc="40">
                <a:solidFill>
                  <a:srgbClr val="FFFFFF"/>
                </a:solidFill>
              </a:rPr>
              <a:t>Partnerships</a:t>
            </a:r>
            <a:endParaRPr sz="4400"/>
          </a:p>
          <a:p>
            <a:pPr marL="12700" marR="5080">
              <a:lnSpc>
                <a:spcPct val="157600"/>
              </a:lnSpc>
              <a:spcBef>
                <a:spcPts val="30"/>
              </a:spcBef>
            </a:pPr>
            <a:r>
              <a:rPr dirty="0" sz="4200" spc="-55"/>
              <a:t>Portfolio</a:t>
            </a:r>
            <a:r>
              <a:rPr dirty="0" sz="4200" spc="-180"/>
              <a:t> </a:t>
            </a:r>
            <a:r>
              <a:rPr dirty="0" sz="4200" spc="-10"/>
              <a:t>Reset </a:t>
            </a:r>
            <a:r>
              <a:rPr dirty="0" sz="4200" spc="-75"/>
              <a:t>Electrified</a:t>
            </a:r>
            <a:r>
              <a:rPr dirty="0" sz="4200" spc="-155"/>
              <a:t> </a:t>
            </a:r>
            <a:r>
              <a:rPr dirty="0" sz="4200" spc="-60"/>
              <a:t>Vehicles</a:t>
            </a:r>
            <a:endParaRPr sz="4200"/>
          </a:p>
        </p:txBody>
      </p:sp>
      <p:sp>
        <p:nvSpPr>
          <p:cNvPr id="3" name="object 3" descr=""/>
          <p:cNvSpPr txBox="1"/>
          <p:nvPr/>
        </p:nvSpPr>
        <p:spPr>
          <a:xfrm>
            <a:off x="796071" y="5093766"/>
            <a:ext cx="4565015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90">
                <a:solidFill>
                  <a:srgbClr val="0071AE"/>
                </a:solidFill>
                <a:latin typeface="Calibri"/>
                <a:cs typeface="Calibri"/>
              </a:rPr>
              <a:t>Autonomous</a:t>
            </a:r>
            <a:r>
              <a:rPr dirty="0" sz="4200" spc="-175">
                <a:solidFill>
                  <a:srgbClr val="0071AE"/>
                </a:solidFill>
                <a:latin typeface="Calibri"/>
                <a:cs typeface="Calibri"/>
              </a:rPr>
              <a:t> </a:t>
            </a:r>
            <a:r>
              <a:rPr dirty="0" sz="4200" spc="-45">
                <a:solidFill>
                  <a:srgbClr val="0071AE"/>
                </a:solidFill>
                <a:latin typeface="Calibri"/>
                <a:cs typeface="Calibri"/>
              </a:rPr>
              <a:t>Vehicles</a:t>
            </a:r>
            <a:endParaRPr sz="4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967633" y="6519994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4F4F4F"/>
                </a:solidFill>
                <a:latin typeface="Trebuchet MS"/>
                <a:cs typeface="Trebuchet MS"/>
              </a:rPr>
              <a:t>22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70"/>
              <a:t>Partnerships</a:t>
            </a:r>
            <a:r>
              <a:rPr dirty="0" spc="130"/>
              <a:t> </a:t>
            </a:r>
            <a:r>
              <a:rPr dirty="0" spc="65"/>
              <a:t>strengthen</a:t>
            </a:r>
            <a:r>
              <a:rPr dirty="0" spc="120"/>
              <a:t> </a:t>
            </a:r>
            <a:r>
              <a:rPr dirty="0"/>
              <a:t>our</a:t>
            </a:r>
            <a:r>
              <a:rPr dirty="0" spc="125"/>
              <a:t> </a:t>
            </a:r>
            <a:r>
              <a:rPr dirty="0" spc="60"/>
              <a:t>competitive</a:t>
            </a:r>
            <a:r>
              <a:rPr dirty="0" spc="130"/>
              <a:t> </a:t>
            </a:r>
            <a:r>
              <a:rPr dirty="0" spc="55"/>
              <a:t>position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0879" y="4930140"/>
            <a:ext cx="1856231" cy="68947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928116" y="1723644"/>
            <a:ext cx="2103120" cy="649605"/>
          </a:xfrm>
          <a:prstGeom prst="rect">
            <a:avLst/>
          </a:prstGeom>
          <a:solidFill>
            <a:srgbClr val="0071AE"/>
          </a:solidFill>
        </p:spPr>
        <p:txBody>
          <a:bodyPr wrap="square" lIns="0" tIns="178435" rIns="0" bIns="0" rtlCol="0" vert="horz">
            <a:spAutoFit/>
          </a:bodyPr>
          <a:lstStyle/>
          <a:p>
            <a:pPr marL="665480">
              <a:lnSpc>
                <a:spcPct val="100000"/>
              </a:lnSpc>
              <a:spcBef>
                <a:spcPts val="1405"/>
              </a:spcBef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Markets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680459" y="1723644"/>
            <a:ext cx="2103120" cy="649605"/>
          </a:xfrm>
          <a:prstGeom prst="rect">
            <a:avLst/>
          </a:prstGeom>
          <a:solidFill>
            <a:srgbClr val="0071AE"/>
          </a:solidFill>
        </p:spPr>
        <p:txBody>
          <a:bodyPr wrap="square" lIns="0" tIns="178435" rIns="0" bIns="0" rtlCol="0" vert="horz">
            <a:spAutoFit/>
          </a:bodyPr>
          <a:lstStyle/>
          <a:p>
            <a:pPr marL="420370">
              <a:lnSpc>
                <a:spcPct val="100000"/>
              </a:lnSpc>
              <a:spcBef>
                <a:spcPts val="1405"/>
              </a:spcBef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Technologies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432803" y="1723644"/>
            <a:ext cx="2103120" cy="649605"/>
          </a:xfrm>
          <a:prstGeom prst="rect">
            <a:avLst/>
          </a:prstGeom>
          <a:solidFill>
            <a:srgbClr val="0071AE"/>
          </a:solidFill>
        </p:spPr>
        <p:txBody>
          <a:bodyPr wrap="square" lIns="0" tIns="178435" rIns="0" bIns="0" rtlCol="0" vert="horz">
            <a:spAutoFit/>
          </a:bodyPr>
          <a:lstStyle/>
          <a:p>
            <a:pPr marL="492125">
              <a:lnSpc>
                <a:spcPct val="100000"/>
              </a:lnSpc>
              <a:spcBef>
                <a:spcPts val="1405"/>
              </a:spcBef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Capabilities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9185147" y="1723644"/>
            <a:ext cx="2103120" cy="649605"/>
          </a:xfrm>
          <a:prstGeom prst="rect">
            <a:avLst/>
          </a:prstGeom>
          <a:solidFill>
            <a:srgbClr val="0071AE"/>
          </a:solidFill>
        </p:spPr>
        <p:txBody>
          <a:bodyPr wrap="square" lIns="0" tIns="178435" rIns="0" bIns="0" rtlCol="0" vert="horz">
            <a:spAutoFit/>
          </a:bodyPr>
          <a:lstStyle/>
          <a:p>
            <a:pPr marL="663575">
              <a:lnSpc>
                <a:spcPct val="100000"/>
              </a:lnSpc>
              <a:spcBef>
                <a:spcPts val="1405"/>
              </a:spcBef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Mobility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2708" y="3750564"/>
            <a:ext cx="1740509" cy="539854"/>
          </a:xfrm>
          <a:prstGeom prst="rect">
            <a:avLst/>
          </a:prstGeom>
        </p:spPr>
      </p:pic>
      <p:grpSp>
        <p:nvGrpSpPr>
          <p:cNvPr id="10" name="object 10" descr=""/>
          <p:cNvGrpSpPr/>
          <p:nvPr/>
        </p:nvGrpSpPr>
        <p:grpSpPr>
          <a:xfrm>
            <a:off x="649223" y="5757673"/>
            <a:ext cx="2700655" cy="615950"/>
            <a:chOff x="649223" y="5757673"/>
            <a:chExt cx="2700655" cy="61595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1331" y="5871972"/>
              <a:ext cx="2403465" cy="365759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663701" y="5772151"/>
              <a:ext cx="2672080" cy="586740"/>
            </a:xfrm>
            <a:custGeom>
              <a:avLst/>
              <a:gdLst/>
              <a:ahLst/>
              <a:cxnLst/>
              <a:rect l="l" t="t" r="r" b="b"/>
              <a:pathLst>
                <a:path w="2672079" h="586739">
                  <a:moveTo>
                    <a:pt x="0" y="97790"/>
                  </a:moveTo>
                  <a:lnTo>
                    <a:pt x="7684" y="59723"/>
                  </a:lnTo>
                  <a:lnTo>
                    <a:pt x="28640" y="28640"/>
                  </a:lnTo>
                  <a:lnTo>
                    <a:pt x="59723" y="7684"/>
                  </a:lnTo>
                  <a:lnTo>
                    <a:pt x="97790" y="0"/>
                  </a:lnTo>
                  <a:lnTo>
                    <a:pt x="2573782" y="0"/>
                  </a:lnTo>
                  <a:lnTo>
                    <a:pt x="2611848" y="7684"/>
                  </a:lnTo>
                  <a:lnTo>
                    <a:pt x="2642931" y="28640"/>
                  </a:lnTo>
                  <a:lnTo>
                    <a:pt x="2663887" y="59723"/>
                  </a:lnTo>
                  <a:lnTo>
                    <a:pt x="2671572" y="97790"/>
                  </a:lnTo>
                  <a:lnTo>
                    <a:pt x="2671572" y="488950"/>
                  </a:lnTo>
                  <a:lnTo>
                    <a:pt x="2663887" y="527011"/>
                  </a:lnTo>
                  <a:lnTo>
                    <a:pt x="2642931" y="558095"/>
                  </a:lnTo>
                  <a:lnTo>
                    <a:pt x="2611848" y="579054"/>
                  </a:lnTo>
                  <a:lnTo>
                    <a:pt x="2573782" y="586740"/>
                  </a:lnTo>
                  <a:lnTo>
                    <a:pt x="97790" y="586740"/>
                  </a:lnTo>
                  <a:lnTo>
                    <a:pt x="59723" y="579054"/>
                  </a:lnTo>
                  <a:lnTo>
                    <a:pt x="28640" y="558095"/>
                  </a:lnTo>
                  <a:lnTo>
                    <a:pt x="7684" y="527011"/>
                  </a:lnTo>
                  <a:lnTo>
                    <a:pt x="0" y="488950"/>
                  </a:lnTo>
                  <a:lnTo>
                    <a:pt x="0" y="97790"/>
                  </a:lnTo>
                  <a:close/>
                </a:path>
              </a:pathLst>
            </a:custGeom>
            <a:ln w="28956">
              <a:solidFill>
                <a:srgbClr val="0071A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 descr=""/>
          <p:cNvGrpSpPr/>
          <p:nvPr/>
        </p:nvGrpSpPr>
        <p:grpSpPr>
          <a:xfrm>
            <a:off x="1964435" y="2446023"/>
            <a:ext cx="1275715" cy="1172210"/>
            <a:chOff x="1964435" y="2446023"/>
            <a:chExt cx="1275715" cy="1172210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67128" y="2599943"/>
              <a:ext cx="873251" cy="925067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1978913" y="2460501"/>
              <a:ext cx="1247140" cy="1143000"/>
            </a:xfrm>
            <a:custGeom>
              <a:avLst/>
              <a:gdLst/>
              <a:ahLst/>
              <a:cxnLst/>
              <a:rect l="l" t="t" r="r" b="b"/>
              <a:pathLst>
                <a:path w="1247139" h="1143000">
                  <a:moveTo>
                    <a:pt x="0" y="190500"/>
                  </a:move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1056132" y="0"/>
                  </a:lnTo>
                  <a:lnTo>
                    <a:pt x="1099810" y="5031"/>
                  </a:lnTo>
                  <a:lnTo>
                    <a:pt x="1139907" y="19363"/>
                  </a:lnTo>
                  <a:lnTo>
                    <a:pt x="1175278" y="41851"/>
                  </a:lnTo>
                  <a:lnTo>
                    <a:pt x="1204780" y="71353"/>
                  </a:lnTo>
                  <a:lnTo>
                    <a:pt x="1227268" y="106724"/>
                  </a:lnTo>
                  <a:lnTo>
                    <a:pt x="1241600" y="146821"/>
                  </a:lnTo>
                  <a:lnTo>
                    <a:pt x="1246632" y="190500"/>
                  </a:lnTo>
                  <a:lnTo>
                    <a:pt x="1246632" y="952487"/>
                  </a:lnTo>
                  <a:lnTo>
                    <a:pt x="1241600" y="996170"/>
                  </a:lnTo>
                  <a:lnTo>
                    <a:pt x="1227268" y="1036270"/>
                  </a:lnTo>
                  <a:lnTo>
                    <a:pt x="1204780" y="1071644"/>
                  </a:lnTo>
                  <a:lnTo>
                    <a:pt x="1175278" y="1101147"/>
                  </a:lnTo>
                  <a:lnTo>
                    <a:pt x="1139907" y="1123636"/>
                  </a:lnTo>
                  <a:lnTo>
                    <a:pt x="1099810" y="1137968"/>
                  </a:lnTo>
                  <a:lnTo>
                    <a:pt x="1056132" y="1143000"/>
                  </a:lnTo>
                  <a:lnTo>
                    <a:pt x="190500" y="1143000"/>
                  </a:lnTo>
                  <a:lnTo>
                    <a:pt x="146821" y="1137968"/>
                  </a:lnTo>
                  <a:lnTo>
                    <a:pt x="106724" y="1123636"/>
                  </a:lnTo>
                  <a:lnTo>
                    <a:pt x="71353" y="1101147"/>
                  </a:lnTo>
                  <a:lnTo>
                    <a:pt x="41851" y="1071644"/>
                  </a:lnTo>
                  <a:lnTo>
                    <a:pt x="19363" y="1036270"/>
                  </a:lnTo>
                  <a:lnTo>
                    <a:pt x="5031" y="996170"/>
                  </a:lnTo>
                  <a:lnTo>
                    <a:pt x="0" y="952487"/>
                  </a:lnTo>
                  <a:lnTo>
                    <a:pt x="0" y="190500"/>
                  </a:lnTo>
                  <a:close/>
                </a:path>
              </a:pathLst>
            </a:custGeom>
            <a:ln w="28956">
              <a:solidFill>
                <a:srgbClr val="0071A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6" name="object 1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9723" y="4498847"/>
            <a:ext cx="2285999" cy="228599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221942" y="3098433"/>
            <a:ext cx="2097676" cy="456728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768637" y="4308449"/>
            <a:ext cx="987958" cy="697788"/>
          </a:xfrm>
          <a:prstGeom prst="rect">
            <a:avLst/>
          </a:prstGeom>
        </p:spPr>
      </p:pic>
      <p:grpSp>
        <p:nvGrpSpPr>
          <p:cNvPr id="19" name="object 19" descr=""/>
          <p:cNvGrpSpPr/>
          <p:nvPr/>
        </p:nvGrpSpPr>
        <p:grpSpPr>
          <a:xfrm>
            <a:off x="6134100" y="4326637"/>
            <a:ext cx="2700655" cy="614680"/>
            <a:chOff x="6134100" y="4326637"/>
            <a:chExt cx="2700655" cy="614680"/>
          </a:xfrm>
        </p:grpSpPr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63639" y="4419600"/>
              <a:ext cx="2404967" cy="365759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6148577" y="4341115"/>
              <a:ext cx="2672080" cy="585470"/>
            </a:xfrm>
            <a:custGeom>
              <a:avLst/>
              <a:gdLst/>
              <a:ahLst/>
              <a:cxnLst/>
              <a:rect l="l" t="t" r="r" b="b"/>
              <a:pathLst>
                <a:path w="2672079" h="585470">
                  <a:moveTo>
                    <a:pt x="0" y="97535"/>
                  </a:moveTo>
                  <a:lnTo>
                    <a:pt x="7664" y="59568"/>
                  </a:lnTo>
                  <a:lnTo>
                    <a:pt x="28565" y="28565"/>
                  </a:lnTo>
                  <a:lnTo>
                    <a:pt x="59568" y="7664"/>
                  </a:lnTo>
                  <a:lnTo>
                    <a:pt x="97536" y="0"/>
                  </a:lnTo>
                  <a:lnTo>
                    <a:pt x="2574036" y="0"/>
                  </a:lnTo>
                  <a:lnTo>
                    <a:pt x="2612003" y="7664"/>
                  </a:lnTo>
                  <a:lnTo>
                    <a:pt x="2643006" y="28565"/>
                  </a:lnTo>
                  <a:lnTo>
                    <a:pt x="2663907" y="59568"/>
                  </a:lnTo>
                  <a:lnTo>
                    <a:pt x="2671572" y="97535"/>
                  </a:lnTo>
                  <a:lnTo>
                    <a:pt x="2671572" y="487679"/>
                  </a:lnTo>
                  <a:lnTo>
                    <a:pt x="2663907" y="525642"/>
                  </a:lnTo>
                  <a:lnTo>
                    <a:pt x="2643006" y="556645"/>
                  </a:lnTo>
                  <a:lnTo>
                    <a:pt x="2612003" y="577550"/>
                  </a:lnTo>
                  <a:lnTo>
                    <a:pt x="2574036" y="585215"/>
                  </a:lnTo>
                  <a:lnTo>
                    <a:pt x="97536" y="585215"/>
                  </a:lnTo>
                  <a:lnTo>
                    <a:pt x="59568" y="577550"/>
                  </a:lnTo>
                  <a:lnTo>
                    <a:pt x="28565" y="556645"/>
                  </a:lnTo>
                  <a:lnTo>
                    <a:pt x="7664" y="525642"/>
                  </a:lnTo>
                  <a:lnTo>
                    <a:pt x="0" y="487679"/>
                  </a:lnTo>
                  <a:lnTo>
                    <a:pt x="0" y="97535"/>
                  </a:lnTo>
                  <a:close/>
                </a:path>
              </a:pathLst>
            </a:custGeom>
            <a:ln w="28956">
              <a:solidFill>
                <a:srgbClr val="0071A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2" name="object 22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341363" y="3273551"/>
            <a:ext cx="2285999" cy="228599"/>
          </a:xfrm>
          <a:prstGeom prst="rect">
            <a:avLst/>
          </a:prstGeom>
        </p:spPr>
      </p:pic>
      <p:grpSp>
        <p:nvGrpSpPr>
          <p:cNvPr id="23" name="object 23" descr=""/>
          <p:cNvGrpSpPr/>
          <p:nvPr/>
        </p:nvGrpSpPr>
        <p:grpSpPr>
          <a:xfrm>
            <a:off x="3771900" y="2435364"/>
            <a:ext cx="1905000" cy="3162300"/>
            <a:chOff x="3771900" y="2435364"/>
            <a:chExt cx="1905000" cy="3162300"/>
          </a:xfrm>
        </p:grpSpPr>
        <p:pic>
          <p:nvPicPr>
            <p:cNvPr id="24" name="object 24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43577" y="4217669"/>
              <a:ext cx="987551" cy="121386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71900" y="2435364"/>
              <a:ext cx="1905000" cy="1904987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3986022" y="4063751"/>
              <a:ext cx="1507490" cy="1519555"/>
            </a:xfrm>
            <a:custGeom>
              <a:avLst/>
              <a:gdLst/>
              <a:ahLst/>
              <a:cxnLst/>
              <a:rect l="l" t="t" r="r" b="b"/>
              <a:pathLst>
                <a:path w="1507489" h="1519554">
                  <a:moveTo>
                    <a:pt x="0" y="251205"/>
                  </a:moveTo>
                  <a:lnTo>
                    <a:pt x="4047" y="206052"/>
                  </a:lnTo>
                  <a:lnTo>
                    <a:pt x="15716" y="163553"/>
                  </a:lnTo>
                  <a:lnTo>
                    <a:pt x="34297" y="124418"/>
                  </a:lnTo>
                  <a:lnTo>
                    <a:pt x="59081" y="89358"/>
                  </a:lnTo>
                  <a:lnTo>
                    <a:pt x="89358" y="59081"/>
                  </a:lnTo>
                  <a:lnTo>
                    <a:pt x="124418" y="34297"/>
                  </a:lnTo>
                  <a:lnTo>
                    <a:pt x="163553" y="15716"/>
                  </a:lnTo>
                  <a:lnTo>
                    <a:pt x="206052" y="4047"/>
                  </a:lnTo>
                  <a:lnTo>
                    <a:pt x="251206" y="0"/>
                  </a:lnTo>
                  <a:lnTo>
                    <a:pt x="1256030" y="0"/>
                  </a:lnTo>
                  <a:lnTo>
                    <a:pt x="1301183" y="4047"/>
                  </a:lnTo>
                  <a:lnTo>
                    <a:pt x="1343682" y="15716"/>
                  </a:lnTo>
                  <a:lnTo>
                    <a:pt x="1382817" y="34297"/>
                  </a:lnTo>
                  <a:lnTo>
                    <a:pt x="1417877" y="59081"/>
                  </a:lnTo>
                  <a:lnTo>
                    <a:pt x="1448154" y="89358"/>
                  </a:lnTo>
                  <a:lnTo>
                    <a:pt x="1472938" y="124418"/>
                  </a:lnTo>
                  <a:lnTo>
                    <a:pt x="1491519" y="163553"/>
                  </a:lnTo>
                  <a:lnTo>
                    <a:pt x="1503188" y="206052"/>
                  </a:lnTo>
                  <a:lnTo>
                    <a:pt x="1507236" y="251205"/>
                  </a:lnTo>
                  <a:lnTo>
                    <a:pt x="1507236" y="1268209"/>
                  </a:lnTo>
                  <a:lnTo>
                    <a:pt x="1503188" y="1313367"/>
                  </a:lnTo>
                  <a:lnTo>
                    <a:pt x="1491519" y="1355868"/>
                  </a:lnTo>
                  <a:lnTo>
                    <a:pt x="1472938" y="1395005"/>
                  </a:lnTo>
                  <a:lnTo>
                    <a:pt x="1448154" y="1430067"/>
                  </a:lnTo>
                  <a:lnTo>
                    <a:pt x="1417877" y="1460345"/>
                  </a:lnTo>
                  <a:lnTo>
                    <a:pt x="1382817" y="1485130"/>
                  </a:lnTo>
                  <a:lnTo>
                    <a:pt x="1343682" y="1503711"/>
                  </a:lnTo>
                  <a:lnTo>
                    <a:pt x="1301183" y="1515380"/>
                  </a:lnTo>
                  <a:lnTo>
                    <a:pt x="1256030" y="1519427"/>
                  </a:lnTo>
                  <a:lnTo>
                    <a:pt x="251206" y="1519427"/>
                  </a:lnTo>
                  <a:lnTo>
                    <a:pt x="206052" y="1515380"/>
                  </a:lnTo>
                  <a:lnTo>
                    <a:pt x="163553" y="1503711"/>
                  </a:lnTo>
                  <a:lnTo>
                    <a:pt x="124418" y="1485130"/>
                  </a:lnTo>
                  <a:lnTo>
                    <a:pt x="89358" y="1460345"/>
                  </a:lnTo>
                  <a:lnTo>
                    <a:pt x="59081" y="1430067"/>
                  </a:lnTo>
                  <a:lnTo>
                    <a:pt x="34297" y="1395005"/>
                  </a:lnTo>
                  <a:lnTo>
                    <a:pt x="15716" y="1355868"/>
                  </a:lnTo>
                  <a:lnTo>
                    <a:pt x="4047" y="1313367"/>
                  </a:lnTo>
                  <a:lnTo>
                    <a:pt x="0" y="1268209"/>
                  </a:lnTo>
                  <a:lnTo>
                    <a:pt x="0" y="251205"/>
                  </a:lnTo>
                  <a:close/>
                </a:path>
              </a:pathLst>
            </a:custGeom>
            <a:ln w="28956">
              <a:solidFill>
                <a:srgbClr val="0071A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7" name="object 27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05612" y="2612135"/>
            <a:ext cx="1188719" cy="854963"/>
          </a:xfrm>
          <a:prstGeom prst="rect">
            <a:avLst/>
          </a:prstGeom>
        </p:spPr>
      </p:pic>
      <p:grpSp>
        <p:nvGrpSpPr>
          <p:cNvPr id="28" name="object 28" descr=""/>
          <p:cNvGrpSpPr/>
          <p:nvPr/>
        </p:nvGrpSpPr>
        <p:grpSpPr>
          <a:xfrm>
            <a:off x="9494519" y="5344670"/>
            <a:ext cx="1536700" cy="1172210"/>
            <a:chOff x="9494519" y="5344670"/>
            <a:chExt cx="1536700" cy="1172210"/>
          </a:xfrm>
        </p:grpSpPr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761219" y="5426964"/>
              <a:ext cx="952498" cy="943355"/>
            </a:xfrm>
            <a:prstGeom prst="rect">
              <a:avLst/>
            </a:prstGeom>
          </p:spPr>
        </p:pic>
        <p:sp>
          <p:nvSpPr>
            <p:cNvPr id="30" name="object 30" descr=""/>
            <p:cNvSpPr/>
            <p:nvPr/>
          </p:nvSpPr>
          <p:spPr>
            <a:xfrm>
              <a:off x="9508997" y="5359148"/>
              <a:ext cx="1507490" cy="1143000"/>
            </a:xfrm>
            <a:custGeom>
              <a:avLst/>
              <a:gdLst/>
              <a:ahLst/>
              <a:cxnLst/>
              <a:rect l="l" t="t" r="r" b="b"/>
              <a:pathLst>
                <a:path w="1507490" h="1143000">
                  <a:moveTo>
                    <a:pt x="0" y="190500"/>
                  </a:move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1316736" y="0"/>
                  </a:lnTo>
                  <a:lnTo>
                    <a:pt x="1360414" y="5031"/>
                  </a:lnTo>
                  <a:lnTo>
                    <a:pt x="1400511" y="19363"/>
                  </a:lnTo>
                  <a:lnTo>
                    <a:pt x="1435882" y="41851"/>
                  </a:lnTo>
                  <a:lnTo>
                    <a:pt x="1465384" y="71353"/>
                  </a:lnTo>
                  <a:lnTo>
                    <a:pt x="1487872" y="106724"/>
                  </a:lnTo>
                  <a:lnTo>
                    <a:pt x="1502204" y="146821"/>
                  </a:lnTo>
                  <a:lnTo>
                    <a:pt x="1507236" y="190500"/>
                  </a:lnTo>
                  <a:lnTo>
                    <a:pt x="1507236" y="952500"/>
                  </a:lnTo>
                  <a:lnTo>
                    <a:pt x="1502204" y="996178"/>
                  </a:lnTo>
                  <a:lnTo>
                    <a:pt x="1487872" y="1036275"/>
                  </a:lnTo>
                  <a:lnTo>
                    <a:pt x="1465384" y="1071646"/>
                  </a:lnTo>
                  <a:lnTo>
                    <a:pt x="1435882" y="1101148"/>
                  </a:lnTo>
                  <a:lnTo>
                    <a:pt x="1400511" y="1123636"/>
                  </a:lnTo>
                  <a:lnTo>
                    <a:pt x="1360414" y="1137968"/>
                  </a:lnTo>
                  <a:lnTo>
                    <a:pt x="1316736" y="1143000"/>
                  </a:lnTo>
                  <a:lnTo>
                    <a:pt x="190500" y="1143000"/>
                  </a:lnTo>
                  <a:lnTo>
                    <a:pt x="146821" y="1137968"/>
                  </a:lnTo>
                  <a:lnTo>
                    <a:pt x="106724" y="1123636"/>
                  </a:lnTo>
                  <a:lnTo>
                    <a:pt x="71353" y="1101148"/>
                  </a:lnTo>
                  <a:lnTo>
                    <a:pt x="41851" y="1071646"/>
                  </a:lnTo>
                  <a:lnTo>
                    <a:pt x="19363" y="1036275"/>
                  </a:lnTo>
                  <a:lnTo>
                    <a:pt x="5031" y="996178"/>
                  </a:lnTo>
                  <a:lnTo>
                    <a:pt x="0" y="952500"/>
                  </a:lnTo>
                  <a:lnTo>
                    <a:pt x="0" y="190500"/>
                  </a:lnTo>
                  <a:close/>
                </a:path>
              </a:pathLst>
            </a:custGeom>
            <a:ln w="28956">
              <a:solidFill>
                <a:srgbClr val="0071A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/>
          <p:nvPr/>
        </p:nvSpPr>
        <p:spPr>
          <a:xfrm>
            <a:off x="4583429" y="6499097"/>
            <a:ext cx="528955" cy="205740"/>
          </a:xfrm>
          <a:custGeom>
            <a:avLst/>
            <a:gdLst/>
            <a:ahLst/>
            <a:cxnLst/>
            <a:rect l="l" t="t" r="r" b="b"/>
            <a:pathLst>
              <a:path w="528954" h="205740">
                <a:moveTo>
                  <a:pt x="0" y="34289"/>
                </a:moveTo>
                <a:lnTo>
                  <a:pt x="2694" y="20943"/>
                </a:lnTo>
                <a:lnTo>
                  <a:pt x="10044" y="10044"/>
                </a:lnTo>
                <a:lnTo>
                  <a:pt x="20943" y="2694"/>
                </a:lnTo>
                <a:lnTo>
                  <a:pt x="34290" y="0"/>
                </a:lnTo>
                <a:lnTo>
                  <a:pt x="494538" y="0"/>
                </a:lnTo>
                <a:lnTo>
                  <a:pt x="507884" y="2694"/>
                </a:lnTo>
                <a:lnTo>
                  <a:pt x="518783" y="10044"/>
                </a:lnTo>
                <a:lnTo>
                  <a:pt x="526133" y="20943"/>
                </a:lnTo>
                <a:lnTo>
                  <a:pt x="528828" y="34289"/>
                </a:lnTo>
                <a:lnTo>
                  <a:pt x="528828" y="171449"/>
                </a:lnTo>
                <a:lnTo>
                  <a:pt x="526133" y="184796"/>
                </a:lnTo>
                <a:lnTo>
                  <a:pt x="518783" y="195695"/>
                </a:lnTo>
                <a:lnTo>
                  <a:pt x="507884" y="203045"/>
                </a:lnTo>
                <a:lnTo>
                  <a:pt x="494538" y="205739"/>
                </a:lnTo>
                <a:lnTo>
                  <a:pt x="34290" y="205739"/>
                </a:lnTo>
                <a:lnTo>
                  <a:pt x="20943" y="203045"/>
                </a:lnTo>
                <a:lnTo>
                  <a:pt x="10044" y="195695"/>
                </a:lnTo>
                <a:lnTo>
                  <a:pt x="2694" y="184796"/>
                </a:lnTo>
                <a:lnTo>
                  <a:pt x="0" y="171449"/>
                </a:lnTo>
                <a:lnTo>
                  <a:pt x="0" y="34289"/>
                </a:lnTo>
                <a:close/>
              </a:path>
            </a:pathLst>
          </a:custGeom>
          <a:ln w="28956">
            <a:solidFill>
              <a:srgbClr val="0071A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 txBox="1"/>
          <p:nvPr/>
        </p:nvSpPr>
        <p:spPr>
          <a:xfrm>
            <a:off x="5298508" y="6486986"/>
            <a:ext cx="13138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4F4F4F"/>
                </a:solidFill>
                <a:latin typeface="Calibri"/>
                <a:cs typeface="Calibri"/>
              </a:rPr>
              <a:t>Recently</a:t>
            </a:r>
            <a:r>
              <a:rPr dirty="0" sz="1200" spc="1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4F4F4F"/>
                </a:solidFill>
                <a:latin typeface="Calibri"/>
                <a:cs typeface="Calibri"/>
              </a:rPr>
              <a:t>announced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ct val="156900"/>
              </a:lnSpc>
              <a:spcBef>
                <a:spcPts val="135"/>
              </a:spcBef>
            </a:pPr>
            <a:r>
              <a:rPr dirty="0" sz="4200" spc="-10"/>
              <a:t>Fitness Partnerships </a:t>
            </a:r>
            <a:r>
              <a:rPr dirty="0" sz="4400" spc="65">
                <a:solidFill>
                  <a:srgbClr val="FFFFFF"/>
                </a:solidFill>
              </a:rPr>
              <a:t>Portfolio</a:t>
            </a:r>
            <a:r>
              <a:rPr dirty="0" sz="4400" spc="-229">
                <a:solidFill>
                  <a:srgbClr val="FFFFFF"/>
                </a:solidFill>
              </a:rPr>
              <a:t> </a:t>
            </a:r>
            <a:r>
              <a:rPr dirty="0" sz="4400" spc="70">
                <a:solidFill>
                  <a:srgbClr val="FFFFFF"/>
                </a:solidFill>
              </a:rPr>
              <a:t>Reset </a:t>
            </a:r>
            <a:r>
              <a:rPr dirty="0" sz="4200" spc="-75"/>
              <a:t>Electrified</a:t>
            </a:r>
            <a:r>
              <a:rPr dirty="0" sz="4200" spc="-155"/>
              <a:t> </a:t>
            </a:r>
            <a:r>
              <a:rPr dirty="0" sz="4200" spc="-60"/>
              <a:t>Vehicles</a:t>
            </a:r>
            <a:endParaRPr sz="4200"/>
          </a:p>
        </p:txBody>
      </p:sp>
      <p:sp>
        <p:nvSpPr>
          <p:cNvPr id="3" name="object 3" descr=""/>
          <p:cNvSpPr txBox="1"/>
          <p:nvPr/>
        </p:nvSpPr>
        <p:spPr>
          <a:xfrm>
            <a:off x="796071" y="5093995"/>
            <a:ext cx="4565015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90">
                <a:solidFill>
                  <a:srgbClr val="0071AE"/>
                </a:solidFill>
                <a:latin typeface="Calibri"/>
                <a:cs typeface="Calibri"/>
              </a:rPr>
              <a:t>Autonomous</a:t>
            </a:r>
            <a:r>
              <a:rPr dirty="0" sz="4200" spc="-175">
                <a:solidFill>
                  <a:srgbClr val="0071AE"/>
                </a:solidFill>
                <a:latin typeface="Calibri"/>
                <a:cs typeface="Calibri"/>
              </a:rPr>
              <a:t> </a:t>
            </a:r>
            <a:r>
              <a:rPr dirty="0" sz="4200" spc="-45">
                <a:solidFill>
                  <a:srgbClr val="0071AE"/>
                </a:solidFill>
                <a:latin typeface="Calibri"/>
                <a:cs typeface="Calibri"/>
              </a:rPr>
              <a:t>Vehicles</a:t>
            </a:r>
            <a:endParaRPr sz="4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2230" rIns="0" bIns="0" rtlCol="0" vert="horz">
            <a:spAutoFit/>
          </a:bodyPr>
          <a:lstStyle/>
          <a:p>
            <a:pPr marL="12700" marR="5080">
              <a:lnSpc>
                <a:spcPts val="4010"/>
              </a:lnSpc>
              <a:spcBef>
                <a:spcPts val="490"/>
              </a:spcBef>
            </a:pPr>
            <a:r>
              <a:rPr dirty="0"/>
              <a:t>We</a:t>
            </a:r>
            <a:r>
              <a:rPr dirty="0" spc="170"/>
              <a:t> </a:t>
            </a:r>
            <a:r>
              <a:rPr dirty="0"/>
              <a:t>continue</a:t>
            </a:r>
            <a:r>
              <a:rPr dirty="0" spc="185"/>
              <a:t> </a:t>
            </a:r>
            <a:r>
              <a:rPr dirty="0"/>
              <a:t>to</a:t>
            </a:r>
            <a:r>
              <a:rPr dirty="0" spc="180"/>
              <a:t> </a:t>
            </a:r>
            <a:r>
              <a:rPr dirty="0"/>
              <a:t>evolve,</a:t>
            </a:r>
            <a:r>
              <a:rPr dirty="0" spc="185"/>
              <a:t> </a:t>
            </a:r>
            <a:r>
              <a:rPr dirty="0" spc="60"/>
              <a:t>building</a:t>
            </a:r>
            <a:r>
              <a:rPr dirty="0" spc="185"/>
              <a:t> </a:t>
            </a:r>
            <a:r>
              <a:rPr dirty="0"/>
              <a:t>on</a:t>
            </a:r>
            <a:r>
              <a:rPr dirty="0" spc="175"/>
              <a:t> </a:t>
            </a:r>
            <a:r>
              <a:rPr dirty="0"/>
              <a:t>our</a:t>
            </a:r>
            <a:r>
              <a:rPr dirty="0" spc="185"/>
              <a:t> </a:t>
            </a:r>
            <a:r>
              <a:rPr dirty="0" spc="75"/>
              <a:t>strengths</a:t>
            </a:r>
            <a:r>
              <a:rPr dirty="0" spc="165"/>
              <a:t> </a:t>
            </a:r>
            <a:r>
              <a:rPr dirty="0" spc="50"/>
              <a:t>while </a:t>
            </a:r>
            <a:r>
              <a:rPr dirty="0" spc="65"/>
              <a:t>addressing</a:t>
            </a:r>
            <a:r>
              <a:rPr dirty="0" spc="155"/>
              <a:t> </a:t>
            </a:r>
            <a:r>
              <a:rPr dirty="0" spc="55"/>
              <a:t>market</a:t>
            </a:r>
            <a:r>
              <a:rPr dirty="0" spc="145"/>
              <a:t> </a:t>
            </a:r>
            <a:r>
              <a:rPr dirty="0" spc="80"/>
              <a:t>challenges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2767" y="1530096"/>
            <a:ext cx="9046463" cy="4626863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304352" y="1712730"/>
            <a:ext cx="6529070" cy="4006215"/>
          </a:xfrm>
          <a:prstGeom prst="rect">
            <a:avLst/>
          </a:prstGeom>
        </p:spPr>
        <p:txBody>
          <a:bodyPr wrap="square" lIns="0" tIns="21336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680"/>
              </a:spcBef>
              <a:buFont typeface="Arial"/>
              <a:buChar char="•"/>
              <a:tabLst>
                <a:tab pos="298450" algn="l"/>
              </a:tabLst>
            </a:pPr>
            <a:r>
              <a:rPr dirty="0" sz="3200">
                <a:solidFill>
                  <a:srgbClr val="393939"/>
                </a:solidFill>
                <a:latin typeface="Calibri"/>
                <a:cs typeface="Calibri"/>
              </a:rPr>
              <a:t>Strategic</a:t>
            </a:r>
            <a:r>
              <a:rPr dirty="0" sz="3200" spc="114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393939"/>
                </a:solidFill>
                <a:latin typeface="Calibri"/>
                <a:cs typeface="Calibri"/>
              </a:rPr>
              <a:t>choices</a:t>
            </a:r>
            <a:endParaRPr sz="32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1585"/>
              </a:spcBef>
              <a:buFont typeface="Arial"/>
              <a:buChar char="•"/>
              <a:tabLst>
                <a:tab pos="298450" algn="l"/>
              </a:tabLst>
            </a:pPr>
            <a:r>
              <a:rPr dirty="0" sz="3200" spc="-50">
                <a:solidFill>
                  <a:srgbClr val="393939"/>
                </a:solidFill>
                <a:latin typeface="Calibri"/>
                <a:cs typeface="Calibri"/>
              </a:rPr>
              <a:t>Marketing</a:t>
            </a:r>
            <a:r>
              <a:rPr dirty="0" sz="3200" spc="-130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dirty="0" sz="3200" spc="-35">
                <a:solidFill>
                  <a:srgbClr val="393939"/>
                </a:solidFill>
                <a:latin typeface="Calibri"/>
                <a:cs typeface="Calibri"/>
              </a:rPr>
              <a:t>reset</a:t>
            </a:r>
            <a:r>
              <a:rPr dirty="0" sz="3200" spc="-145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93939"/>
                </a:solidFill>
                <a:latin typeface="Calibri"/>
                <a:cs typeface="Calibri"/>
              </a:rPr>
              <a:t>and</a:t>
            </a:r>
            <a:r>
              <a:rPr dirty="0" sz="3200" spc="-105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dirty="0" sz="3200" spc="-25">
                <a:solidFill>
                  <a:srgbClr val="393939"/>
                </a:solidFill>
                <a:latin typeface="Calibri"/>
                <a:cs typeface="Calibri"/>
              </a:rPr>
              <a:t>brand</a:t>
            </a:r>
            <a:r>
              <a:rPr dirty="0" sz="3200" spc="-130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dirty="0" sz="3200" spc="-20">
                <a:solidFill>
                  <a:srgbClr val="393939"/>
                </a:solidFill>
                <a:latin typeface="Calibri"/>
                <a:cs typeface="Calibri"/>
              </a:rPr>
              <a:t>plan</a:t>
            </a:r>
            <a:endParaRPr sz="32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1585"/>
              </a:spcBef>
              <a:buFont typeface="Arial"/>
              <a:buChar char="•"/>
              <a:tabLst>
                <a:tab pos="298450" algn="l"/>
              </a:tabLst>
            </a:pPr>
            <a:r>
              <a:rPr dirty="0" sz="3200">
                <a:solidFill>
                  <a:srgbClr val="393939"/>
                </a:solidFill>
                <a:latin typeface="Calibri"/>
                <a:cs typeface="Calibri"/>
              </a:rPr>
              <a:t>Cost</a:t>
            </a:r>
            <a:r>
              <a:rPr dirty="0" sz="3200" spc="-145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dirty="0" sz="3200" spc="-20">
                <a:solidFill>
                  <a:srgbClr val="393939"/>
                </a:solidFill>
                <a:latin typeface="Calibri"/>
                <a:cs typeface="Calibri"/>
              </a:rPr>
              <a:t>reset</a:t>
            </a:r>
            <a:endParaRPr sz="32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1585"/>
              </a:spcBef>
              <a:buFont typeface="Arial"/>
              <a:buChar char="•"/>
              <a:tabLst>
                <a:tab pos="298450" algn="l"/>
              </a:tabLst>
            </a:pPr>
            <a:r>
              <a:rPr dirty="0" sz="3200" spc="-10">
                <a:solidFill>
                  <a:srgbClr val="393939"/>
                </a:solidFill>
                <a:latin typeface="Calibri"/>
                <a:cs typeface="Calibri"/>
              </a:rPr>
              <a:t>Product</a:t>
            </a:r>
            <a:r>
              <a:rPr dirty="0" sz="3200" spc="-145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dirty="0" sz="3200" spc="220">
                <a:solidFill>
                  <a:srgbClr val="393939"/>
                </a:solidFill>
                <a:latin typeface="Calibri"/>
                <a:cs typeface="Calibri"/>
              </a:rPr>
              <a:t>–</a:t>
            </a:r>
            <a:r>
              <a:rPr dirty="0" sz="3200" spc="-125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dirty="0" sz="3200" spc="55">
                <a:solidFill>
                  <a:srgbClr val="393939"/>
                </a:solidFill>
                <a:latin typeface="Calibri"/>
                <a:cs typeface="Calibri"/>
              </a:rPr>
              <a:t>play-</a:t>
            </a:r>
            <a:r>
              <a:rPr dirty="0" sz="3200" spc="50">
                <a:solidFill>
                  <a:srgbClr val="393939"/>
                </a:solidFill>
                <a:latin typeface="Calibri"/>
                <a:cs typeface="Calibri"/>
              </a:rPr>
              <a:t>to-</a:t>
            </a:r>
            <a:r>
              <a:rPr dirty="0" sz="3200" spc="-40">
                <a:solidFill>
                  <a:srgbClr val="393939"/>
                </a:solidFill>
                <a:latin typeface="Calibri"/>
                <a:cs typeface="Calibri"/>
              </a:rPr>
              <a:t>win</a:t>
            </a:r>
            <a:r>
              <a:rPr dirty="0" sz="3200" spc="-130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393939"/>
                </a:solidFill>
                <a:latin typeface="Calibri"/>
                <a:cs typeface="Calibri"/>
              </a:rPr>
              <a:t>profitably</a:t>
            </a:r>
            <a:endParaRPr sz="3200">
              <a:latin typeface="Calibri"/>
              <a:cs typeface="Calibri"/>
            </a:endParaRPr>
          </a:p>
          <a:p>
            <a:pPr marL="297815" marR="5080" indent="-285750">
              <a:lnSpc>
                <a:spcPct val="110000"/>
              </a:lnSpc>
              <a:spcBef>
                <a:spcPts val="1200"/>
              </a:spcBef>
              <a:buFont typeface="Arial"/>
              <a:buChar char="•"/>
              <a:tabLst>
                <a:tab pos="299085" algn="l"/>
              </a:tabLst>
            </a:pPr>
            <a:r>
              <a:rPr dirty="0" sz="3200" spc="140">
                <a:solidFill>
                  <a:srgbClr val="393939"/>
                </a:solidFill>
                <a:latin typeface="Calibri"/>
                <a:cs typeface="Calibri"/>
              </a:rPr>
              <a:t>100%</a:t>
            </a:r>
            <a:r>
              <a:rPr dirty="0" sz="3200" spc="-165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dirty="0" sz="3200" spc="-20">
                <a:solidFill>
                  <a:srgbClr val="393939"/>
                </a:solidFill>
                <a:latin typeface="Calibri"/>
                <a:cs typeface="Calibri"/>
              </a:rPr>
              <a:t>connectivity</a:t>
            </a:r>
            <a:r>
              <a:rPr dirty="0" sz="3200" spc="-150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dirty="0" sz="3200" spc="-50">
                <a:solidFill>
                  <a:srgbClr val="393939"/>
                </a:solidFill>
                <a:latin typeface="Calibri"/>
                <a:cs typeface="Calibri"/>
              </a:rPr>
              <a:t>in</a:t>
            </a:r>
            <a:r>
              <a:rPr dirty="0" sz="3200" spc="-135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93939"/>
                </a:solidFill>
                <a:latin typeface="Calibri"/>
                <a:cs typeface="Calibri"/>
              </a:rPr>
              <a:t>the</a:t>
            </a:r>
            <a:r>
              <a:rPr dirty="0" sz="3200" spc="-150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dirty="0" sz="3200" spc="-20">
                <a:solidFill>
                  <a:srgbClr val="393939"/>
                </a:solidFill>
                <a:latin typeface="Calibri"/>
                <a:cs typeface="Calibri"/>
              </a:rPr>
              <a:t>U.S.</a:t>
            </a:r>
            <a:r>
              <a:rPr dirty="0" sz="3200" spc="-160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393939"/>
                </a:solidFill>
                <a:latin typeface="Calibri"/>
                <a:cs typeface="Calibri"/>
              </a:rPr>
              <a:t>by</a:t>
            </a:r>
            <a:r>
              <a:rPr dirty="0" sz="3200" spc="-155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dirty="0" sz="3200" spc="-25">
                <a:solidFill>
                  <a:srgbClr val="393939"/>
                </a:solidFill>
                <a:latin typeface="Calibri"/>
                <a:cs typeface="Calibri"/>
              </a:rPr>
              <a:t>2019; </a:t>
            </a:r>
            <a:r>
              <a:rPr dirty="0" sz="3200" spc="-25">
                <a:solidFill>
                  <a:srgbClr val="393939"/>
                </a:solidFill>
                <a:latin typeface="Calibri"/>
                <a:cs typeface="Calibri"/>
              </a:rPr>
              <a:t>	</a:t>
            </a:r>
            <a:r>
              <a:rPr dirty="0" sz="3200" spc="370">
                <a:solidFill>
                  <a:srgbClr val="393939"/>
                </a:solidFill>
                <a:latin typeface="Calibri"/>
                <a:cs typeface="Calibri"/>
              </a:rPr>
              <a:t>90%</a:t>
            </a:r>
            <a:r>
              <a:rPr dirty="0" sz="3200" spc="-85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93939"/>
                </a:solidFill>
                <a:latin typeface="Calibri"/>
                <a:cs typeface="Calibri"/>
              </a:rPr>
              <a:t>globally</a:t>
            </a:r>
            <a:r>
              <a:rPr dirty="0" sz="3200" spc="-65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393939"/>
                </a:solidFill>
                <a:latin typeface="Calibri"/>
                <a:cs typeface="Calibri"/>
              </a:rPr>
              <a:t>by</a:t>
            </a:r>
            <a:r>
              <a:rPr dirty="0" sz="3200" spc="-70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dirty="0" sz="3200" spc="85">
                <a:solidFill>
                  <a:srgbClr val="393939"/>
                </a:solidFill>
                <a:latin typeface="Calibri"/>
                <a:cs typeface="Calibri"/>
              </a:rPr>
              <a:t>2020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0" rIns="0" bIns="0" rtlCol="0" vert="horz">
            <a:spAutoFit/>
          </a:bodyPr>
          <a:lstStyle/>
          <a:p>
            <a:pPr marL="42545">
              <a:lnSpc>
                <a:spcPct val="100000"/>
              </a:lnSpc>
              <a:spcBef>
                <a:spcPts val="350"/>
              </a:spcBef>
            </a:pPr>
            <a:fld id="{81D60167-4931-47E6-BA6A-407CBD079E47}" type="slidenum">
              <a:rPr dirty="0" spc="-25"/>
              <a:t>26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1180" y="293621"/>
            <a:ext cx="1002538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10"/>
              <a:t>Shifting</a:t>
            </a:r>
            <a:r>
              <a:rPr dirty="0" spc="195"/>
              <a:t> </a:t>
            </a:r>
            <a:r>
              <a:rPr dirty="0"/>
              <a:t>product</a:t>
            </a:r>
            <a:r>
              <a:rPr dirty="0" spc="185"/>
              <a:t> </a:t>
            </a:r>
            <a:r>
              <a:rPr dirty="0" spc="55"/>
              <a:t>portfolio</a:t>
            </a:r>
            <a:r>
              <a:rPr dirty="0" spc="195"/>
              <a:t> </a:t>
            </a:r>
            <a:r>
              <a:rPr dirty="0"/>
              <a:t>to</a:t>
            </a:r>
            <a:r>
              <a:rPr dirty="0" spc="175"/>
              <a:t> </a:t>
            </a:r>
            <a:r>
              <a:rPr dirty="0" spc="60"/>
              <a:t>leverage</a:t>
            </a:r>
            <a:r>
              <a:rPr dirty="0" spc="175"/>
              <a:t> </a:t>
            </a:r>
            <a:r>
              <a:rPr dirty="0"/>
              <a:t>our</a:t>
            </a:r>
            <a:r>
              <a:rPr dirty="0" spc="175"/>
              <a:t> </a:t>
            </a:r>
            <a:r>
              <a:rPr dirty="0" spc="65"/>
              <a:t>strengths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1666" y="1078991"/>
            <a:ext cx="11593069" cy="4901187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5663421" y="1648274"/>
            <a:ext cx="3380740" cy="2440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200660" indent="-287020">
              <a:lnSpc>
                <a:spcPct val="11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dirty="0" sz="2200" spc="-10">
                <a:solidFill>
                  <a:srgbClr val="4F4F4F"/>
                </a:solidFill>
                <a:latin typeface="Calibri"/>
                <a:cs typeface="Calibri"/>
              </a:rPr>
              <a:t>Leadership</a:t>
            </a:r>
            <a:r>
              <a:rPr dirty="0" sz="2200" spc="-5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200" spc="-30">
                <a:solidFill>
                  <a:srgbClr val="4F4F4F"/>
                </a:solidFill>
                <a:latin typeface="Calibri"/>
                <a:cs typeface="Calibri"/>
              </a:rPr>
              <a:t>in</a:t>
            </a:r>
            <a:r>
              <a:rPr dirty="0" sz="2200" spc="-8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200" spc="-25">
                <a:solidFill>
                  <a:srgbClr val="4F4F4F"/>
                </a:solidFill>
                <a:latin typeface="Calibri"/>
                <a:cs typeface="Calibri"/>
              </a:rPr>
              <a:t>trucks,</a:t>
            </a:r>
            <a:r>
              <a:rPr dirty="0" sz="2200" spc="-8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4F4F4F"/>
                </a:solidFill>
                <a:latin typeface="Calibri"/>
                <a:cs typeface="Calibri"/>
              </a:rPr>
              <a:t>vans </a:t>
            </a:r>
            <a:r>
              <a:rPr dirty="0" sz="2200">
                <a:solidFill>
                  <a:srgbClr val="4F4F4F"/>
                </a:solidFill>
                <a:latin typeface="Calibri"/>
                <a:cs typeface="Calibri"/>
              </a:rPr>
              <a:t>and</a:t>
            </a:r>
            <a:r>
              <a:rPr dirty="0" sz="2200" spc="-4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4F4F4F"/>
                </a:solidFill>
                <a:latin typeface="Calibri"/>
                <a:cs typeface="Calibri"/>
              </a:rPr>
              <a:t>SUVs</a:t>
            </a:r>
            <a:endParaRPr sz="2200">
              <a:latin typeface="Calibri"/>
              <a:cs typeface="Calibri"/>
            </a:endParaRPr>
          </a:p>
          <a:p>
            <a:pPr marL="298450" marR="5080" indent="-286385">
              <a:lnSpc>
                <a:spcPct val="110000"/>
              </a:lnSpc>
              <a:spcBef>
                <a:spcPts val="790"/>
              </a:spcBef>
              <a:buFont typeface="Arial"/>
              <a:buChar char="•"/>
              <a:tabLst>
                <a:tab pos="298450" algn="l"/>
              </a:tabLst>
            </a:pPr>
            <a:r>
              <a:rPr dirty="0" sz="2200" spc="-60">
                <a:solidFill>
                  <a:srgbClr val="4F4F4F"/>
                </a:solidFill>
                <a:latin typeface="Calibri"/>
                <a:cs typeface="Calibri"/>
              </a:rPr>
              <a:t>Wider</a:t>
            </a:r>
            <a:r>
              <a:rPr dirty="0" sz="2200" spc="-7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200" spc="-25">
                <a:solidFill>
                  <a:srgbClr val="4F4F4F"/>
                </a:solidFill>
                <a:latin typeface="Calibri"/>
                <a:cs typeface="Calibri"/>
              </a:rPr>
              <a:t>coverage</a:t>
            </a:r>
            <a:r>
              <a:rPr dirty="0" sz="2200" spc="-7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200" spc="-40">
                <a:solidFill>
                  <a:srgbClr val="4F4F4F"/>
                </a:solidFill>
                <a:latin typeface="Calibri"/>
                <a:cs typeface="Calibri"/>
              </a:rPr>
              <a:t>for</a:t>
            </a:r>
            <a:r>
              <a:rPr dirty="0" sz="2200" spc="-7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200" spc="85">
                <a:solidFill>
                  <a:srgbClr val="4F4F4F"/>
                </a:solidFill>
                <a:latin typeface="Calibri"/>
                <a:cs typeface="Calibri"/>
              </a:rPr>
              <a:t>F-</a:t>
            </a:r>
            <a:r>
              <a:rPr dirty="0" sz="2200" spc="-10">
                <a:solidFill>
                  <a:srgbClr val="4F4F4F"/>
                </a:solidFill>
                <a:latin typeface="Calibri"/>
                <a:cs typeface="Calibri"/>
              </a:rPr>
              <a:t>Series </a:t>
            </a:r>
            <a:r>
              <a:rPr dirty="0" sz="2200">
                <a:solidFill>
                  <a:srgbClr val="4F4F4F"/>
                </a:solidFill>
                <a:latin typeface="Calibri"/>
                <a:cs typeface="Calibri"/>
              </a:rPr>
              <a:t>and</a:t>
            </a:r>
            <a:r>
              <a:rPr dirty="0" sz="2200" spc="-5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4F4F4F"/>
                </a:solidFill>
                <a:latin typeface="Calibri"/>
                <a:cs typeface="Calibri"/>
              </a:rPr>
              <a:t>Ranger</a:t>
            </a:r>
            <a:endParaRPr sz="2200">
              <a:latin typeface="Calibri"/>
              <a:cs typeface="Calibri"/>
            </a:endParaRPr>
          </a:p>
          <a:p>
            <a:pPr marL="299085" marR="113664" indent="-287020">
              <a:lnSpc>
                <a:spcPct val="110000"/>
              </a:lnSpc>
              <a:spcBef>
                <a:spcPts val="805"/>
              </a:spcBef>
              <a:buFont typeface="Arial"/>
              <a:buChar char="•"/>
              <a:tabLst>
                <a:tab pos="299085" algn="l"/>
              </a:tabLst>
            </a:pPr>
            <a:r>
              <a:rPr dirty="0" sz="2200" spc="-20">
                <a:solidFill>
                  <a:srgbClr val="4F4F4F"/>
                </a:solidFill>
                <a:latin typeface="Calibri"/>
                <a:cs typeface="Calibri"/>
              </a:rPr>
              <a:t>Incremental</a:t>
            </a:r>
            <a:r>
              <a:rPr dirty="0" sz="2200" spc="-4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200" spc="50">
                <a:solidFill>
                  <a:srgbClr val="4F4F4F"/>
                </a:solidFill>
                <a:latin typeface="Calibri"/>
                <a:cs typeface="Calibri"/>
              </a:rPr>
              <a:t>SUV</a:t>
            </a:r>
            <a:r>
              <a:rPr dirty="0" sz="2200" spc="-6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4F4F4F"/>
                </a:solidFill>
                <a:latin typeface="Calibri"/>
                <a:cs typeface="Calibri"/>
              </a:rPr>
              <a:t>offerings including</a:t>
            </a:r>
            <a:r>
              <a:rPr dirty="0" sz="2200" spc="-8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4F4F4F"/>
                </a:solidFill>
                <a:latin typeface="Calibri"/>
                <a:cs typeface="Calibri"/>
              </a:rPr>
              <a:t>Bronco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0" rIns="0" bIns="0" rtlCol="0" vert="horz">
            <a:spAutoFit/>
          </a:bodyPr>
          <a:lstStyle/>
          <a:p>
            <a:pPr marL="42545">
              <a:lnSpc>
                <a:spcPct val="100000"/>
              </a:lnSpc>
              <a:spcBef>
                <a:spcPts val="350"/>
              </a:spcBef>
            </a:pPr>
            <a:fld id="{81D60167-4931-47E6-BA6A-407CBD079E47}" type="slidenum">
              <a:rPr dirty="0" spc="-25"/>
              <a:t>26</a:t>
            </a:fld>
          </a:p>
        </p:txBody>
      </p:sp>
      <p:sp>
        <p:nvSpPr>
          <p:cNvPr id="5" name="object 5" descr=""/>
          <p:cNvSpPr txBox="1"/>
          <p:nvPr/>
        </p:nvSpPr>
        <p:spPr>
          <a:xfrm>
            <a:off x="5663421" y="4065225"/>
            <a:ext cx="5912485" cy="1435100"/>
          </a:xfrm>
          <a:prstGeom prst="rect">
            <a:avLst/>
          </a:prstGeom>
        </p:spPr>
        <p:txBody>
          <a:bodyPr wrap="square" lIns="0" tIns="14668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155"/>
              </a:spcBef>
              <a:buFont typeface="Arial"/>
              <a:buChar char="•"/>
              <a:tabLst>
                <a:tab pos="299085" algn="l"/>
              </a:tabLst>
            </a:pPr>
            <a:r>
              <a:rPr dirty="0" sz="2200" spc="-10">
                <a:solidFill>
                  <a:srgbClr val="4F4F4F"/>
                </a:solidFill>
                <a:latin typeface="Calibri"/>
                <a:cs typeface="Calibri"/>
              </a:rPr>
              <a:t>Authentic</a:t>
            </a:r>
            <a:r>
              <a:rPr dirty="0" sz="2200" spc="-6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200" spc="-30">
                <a:solidFill>
                  <a:srgbClr val="4F4F4F"/>
                </a:solidFill>
                <a:latin typeface="Calibri"/>
                <a:cs typeface="Calibri"/>
              </a:rPr>
              <a:t>performance</a:t>
            </a:r>
            <a:r>
              <a:rPr dirty="0" sz="2200" spc="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4F4F4F"/>
                </a:solidFill>
                <a:latin typeface="Calibri"/>
                <a:cs typeface="Calibri"/>
              </a:rPr>
              <a:t>and</a:t>
            </a:r>
            <a:r>
              <a:rPr dirty="0" sz="22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4F4F4F"/>
                </a:solidFill>
                <a:latin typeface="Calibri"/>
                <a:cs typeface="Calibri"/>
              </a:rPr>
              <a:t>off-</a:t>
            </a:r>
            <a:r>
              <a:rPr dirty="0" sz="2200" spc="-20">
                <a:solidFill>
                  <a:srgbClr val="4F4F4F"/>
                </a:solidFill>
                <a:latin typeface="Calibri"/>
                <a:cs typeface="Calibri"/>
              </a:rPr>
              <a:t>road </a:t>
            </a:r>
            <a:r>
              <a:rPr dirty="0" sz="2200" spc="-10">
                <a:solidFill>
                  <a:srgbClr val="4F4F4F"/>
                </a:solidFill>
                <a:latin typeface="Calibri"/>
                <a:cs typeface="Calibri"/>
              </a:rPr>
              <a:t>offerings</a:t>
            </a:r>
            <a:endParaRPr sz="22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055"/>
              </a:spcBef>
              <a:buFont typeface="Arial"/>
              <a:buChar char="•"/>
              <a:tabLst>
                <a:tab pos="299085" algn="l"/>
              </a:tabLst>
            </a:pPr>
            <a:r>
              <a:rPr dirty="0" sz="2200" spc="-55">
                <a:solidFill>
                  <a:srgbClr val="4F4F4F"/>
                </a:solidFill>
                <a:latin typeface="Calibri"/>
                <a:cs typeface="Calibri"/>
              </a:rPr>
              <a:t>New</a:t>
            </a:r>
            <a:r>
              <a:rPr dirty="0" sz="2200" spc="-5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4F4F4F"/>
                </a:solidFill>
                <a:latin typeface="Calibri"/>
                <a:cs typeface="Calibri"/>
              </a:rPr>
              <a:t>Transit</a:t>
            </a:r>
            <a:r>
              <a:rPr dirty="0" sz="2200" spc="-5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4F4F4F"/>
                </a:solidFill>
                <a:latin typeface="Calibri"/>
                <a:cs typeface="Calibri"/>
              </a:rPr>
              <a:t>derivatives</a:t>
            </a:r>
            <a:r>
              <a:rPr dirty="0" sz="2200" spc="-6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200" spc="-35">
                <a:solidFill>
                  <a:srgbClr val="4F4F4F"/>
                </a:solidFill>
                <a:latin typeface="Calibri"/>
                <a:cs typeface="Calibri"/>
              </a:rPr>
              <a:t>for</a:t>
            </a:r>
            <a:r>
              <a:rPr dirty="0" sz="2200" spc="-7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4F4F4F"/>
                </a:solidFill>
                <a:latin typeface="Calibri"/>
                <a:cs typeface="Calibri"/>
              </a:rPr>
              <a:t>commercial</a:t>
            </a:r>
            <a:r>
              <a:rPr dirty="0" sz="22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4F4F4F"/>
                </a:solidFill>
                <a:latin typeface="Calibri"/>
                <a:cs typeface="Calibri"/>
              </a:rPr>
              <a:t>leadership</a:t>
            </a:r>
            <a:endParaRPr sz="22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070"/>
              </a:spcBef>
              <a:buFont typeface="Arial"/>
              <a:buChar char="•"/>
              <a:tabLst>
                <a:tab pos="299085" algn="l"/>
              </a:tabLst>
            </a:pPr>
            <a:r>
              <a:rPr dirty="0" sz="2200">
                <a:solidFill>
                  <a:srgbClr val="4F4F4F"/>
                </a:solidFill>
                <a:latin typeface="Calibri"/>
                <a:cs typeface="Calibri"/>
              </a:rPr>
              <a:t>Lincoln</a:t>
            </a:r>
            <a:r>
              <a:rPr dirty="0" sz="2200" spc="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4F4F4F"/>
                </a:solidFill>
                <a:latin typeface="Calibri"/>
                <a:cs typeface="Calibri"/>
              </a:rPr>
              <a:t>SUVs and</a:t>
            </a:r>
            <a:r>
              <a:rPr dirty="0" sz="2200" spc="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4F4F4F"/>
                </a:solidFill>
                <a:latin typeface="Calibri"/>
                <a:cs typeface="Calibri"/>
              </a:rPr>
              <a:t>electrified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438069" y="1218692"/>
            <a:ext cx="21590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0071AE"/>
                </a:solidFill>
                <a:latin typeface="Calibri"/>
                <a:cs typeface="Calibri"/>
              </a:rPr>
              <a:t>North</a:t>
            </a:r>
            <a:r>
              <a:rPr dirty="0" sz="2800" spc="-120">
                <a:solidFill>
                  <a:srgbClr val="0071AE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71AE"/>
                </a:solidFill>
                <a:latin typeface="Calibri"/>
                <a:cs typeface="Calibri"/>
              </a:rPr>
              <a:t>America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0571838" y="1242789"/>
            <a:ext cx="3962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5">
                <a:solidFill>
                  <a:srgbClr val="FFFFFF"/>
                </a:solidFill>
                <a:latin typeface="Calibri"/>
                <a:cs typeface="Calibri"/>
              </a:rPr>
              <a:t>25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0125305" y="1713704"/>
            <a:ext cx="128968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launches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dirty="0" sz="14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Calibri"/>
                <a:cs typeface="Calibri"/>
              </a:rPr>
              <a:t>2019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0027770" y="1895748"/>
            <a:ext cx="1482725" cy="1283335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95"/>
              </a:spcBef>
            </a:pPr>
            <a:r>
              <a:rPr dirty="0" sz="2800" spc="225">
                <a:solidFill>
                  <a:srgbClr val="FFFFFF"/>
                </a:solidFill>
                <a:latin typeface="Calibri"/>
                <a:cs typeface="Calibri"/>
              </a:rPr>
              <a:t>35%</a:t>
            </a:r>
            <a:endParaRPr sz="2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59"/>
              </a:spcBef>
            </a:pP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refresh</a:t>
            </a:r>
            <a:r>
              <a:rPr dirty="0" sz="1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dirty="0" sz="1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dirty="0" sz="1400" spc="-20">
                <a:solidFill>
                  <a:srgbClr val="FFFFFF"/>
                </a:solidFill>
                <a:latin typeface="Calibri"/>
                <a:cs typeface="Calibri"/>
              </a:rPr>
              <a:t> 2019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dirty="0" sz="2800" spc="55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r>
              <a:rPr dirty="0" sz="1400" spc="55">
                <a:solidFill>
                  <a:srgbClr val="FFFFFF"/>
                </a:solidFill>
                <a:latin typeface="Calibri"/>
                <a:cs typeface="Calibri"/>
              </a:rPr>
              <a:t>BEVs</a:t>
            </a:r>
            <a:r>
              <a:rPr dirty="0" sz="1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dirty="0" sz="1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Calibri"/>
                <a:cs typeface="Calibri"/>
              </a:rPr>
              <a:t>2022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1180" y="293621"/>
            <a:ext cx="1002601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10"/>
              <a:t>Shifting</a:t>
            </a:r>
            <a:r>
              <a:rPr dirty="0" spc="195"/>
              <a:t> </a:t>
            </a:r>
            <a:r>
              <a:rPr dirty="0"/>
              <a:t>product</a:t>
            </a:r>
            <a:r>
              <a:rPr dirty="0" spc="185"/>
              <a:t> </a:t>
            </a:r>
            <a:r>
              <a:rPr dirty="0" spc="55"/>
              <a:t>portfolio</a:t>
            </a:r>
            <a:r>
              <a:rPr dirty="0" spc="195"/>
              <a:t> </a:t>
            </a:r>
            <a:r>
              <a:rPr dirty="0"/>
              <a:t>to</a:t>
            </a:r>
            <a:r>
              <a:rPr dirty="0" spc="175"/>
              <a:t> </a:t>
            </a:r>
            <a:r>
              <a:rPr dirty="0" spc="60"/>
              <a:t>leverage</a:t>
            </a:r>
            <a:r>
              <a:rPr dirty="0" spc="175"/>
              <a:t> </a:t>
            </a:r>
            <a:r>
              <a:rPr dirty="0"/>
              <a:t>our</a:t>
            </a:r>
            <a:r>
              <a:rPr dirty="0" spc="180"/>
              <a:t> </a:t>
            </a:r>
            <a:r>
              <a:rPr dirty="0" spc="65"/>
              <a:t>strengths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636" y="1037844"/>
            <a:ext cx="12057888" cy="484326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2820930" y="1865585"/>
            <a:ext cx="4756150" cy="3317240"/>
          </a:xfrm>
          <a:prstGeom prst="rect">
            <a:avLst/>
          </a:prstGeom>
        </p:spPr>
        <p:txBody>
          <a:bodyPr wrap="square" lIns="0" tIns="14668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155"/>
              </a:spcBef>
              <a:buFont typeface="Arial"/>
              <a:buChar char="•"/>
              <a:tabLst>
                <a:tab pos="299085" algn="l"/>
              </a:tabLst>
            </a:pPr>
            <a:r>
              <a:rPr dirty="0" sz="2200">
                <a:solidFill>
                  <a:srgbClr val="4F4F4F"/>
                </a:solidFill>
                <a:latin typeface="Calibri"/>
                <a:cs typeface="Calibri"/>
              </a:rPr>
              <a:t>Rationalize</a:t>
            </a:r>
            <a:r>
              <a:rPr dirty="0" sz="22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4F4F4F"/>
                </a:solidFill>
                <a:latin typeface="Calibri"/>
                <a:cs typeface="Calibri"/>
              </a:rPr>
              <a:t>car</a:t>
            </a:r>
            <a:r>
              <a:rPr dirty="0" sz="2200" spc="-3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4F4F4F"/>
                </a:solidFill>
                <a:latin typeface="Calibri"/>
                <a:cs typeface="Calibri"/>
              </a:rPr>
              <a:t>lineup</a:t>
            </a:r>
            <a:endParaRPr sz="22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055"/>
              </a:spcBef>
              <a:buFont typeface="Arial"/>
              <a:buChar char="•"/>
              <a:tabLst>
                <a:tab pos="299085" algn="l"/>
              </a:tabLst>
            </a:pPr>
            <a:r>
              <a:rPr dirty="0" sz="2200" spc="60">
                <a:solidFill>
                  <a:srgbClr val="4F4F4F"/>
                </a:solidFill>
                <a:latin typeface="Calibri"/>
                <a:cs typeface="Calibri"/>
              </a:rPr>
              <a:t>Small</a:t>
            </a:r>
            <a:r>
              <a:rPr dirty="0" sz="2200" spc="-5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4F4F4F"/>
                </a:solidFill>
                <a:latin typeface="Calibri"/>
                <a:cs typeface="Calibri"/>
              </a:rPr>
              <a:t>urban</a:t>
            </a:r>
            <a:r>
              <a:rPr dirty="0" sz="2200" spc="-9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4F4F4F"/>
                </a:solidFill>
                <a:latin typeface="Calibri"/>
                <a:cs typeface="Calibri"/>
              </a:rPr>
              <a:t>utilities</a:t>
            </a:r>
            <a:endParaRPr sz="22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070"/>
              </a:spcBef>
              <a:buFont typeface="Arial"/>
              <a:buChar char="•"/>
              <a:tabLst>
                <a:tab pos="299085" algn="l"/>
              </a:tabLst>
            </a:pPr>
            <a:r>
              <a:rPr dirty="0" sz="2200" spc="-10">
                <a:solidFill>
                  <a:srgbClr val="4F4F4F"/>
                </a:solidFill>
                <a:latin typeface="Calibri"/>
                <a:cs typeface="Calibri"/>
              </a:rPr>
              <a:t>Authentic</a:t>
            </a:r>
            <a:r>
              <a:rPr dirty="0" sz="22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4F4F4F"/>
                </a:solidFill>
                <a:latin typeface="Calibri"/>
                <a:cs typeface="Calibri"/>
              </a:rPr>
              <a:t>off-</a:t>
            </a:r>
            <a:r>
              <a:rPr dirty="0" sz="2200" spc="-20">
                <a:solidFill>
                  <a:srgbClr val="4F4F4F"/>
                </a:solidFill>
                <a:latin typeface="Calibri"/>
                <a:cs typeface="Calibri"/>
              </a:rPr>
              <a:t>road</a:t>
            </a:r>
            <a:r>
              <a:rPr dirty="0" sz="2200" spc="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4F4F4F"/>
                </a:solidFill>
                <a:latin typeface="Calibri"/>
                <a:cs typeface="Calibri"/>
              </a:rPr>
              <a:t>offerings</a:t>
            </a:r>
            <a:endParaRPr sz="22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065"/>
              </a:spcBef>
              <a:buFont typeface="Arial"/>
              <a:buChar char="•"/>
              <a:tabLst>
                <a:tab pos="299085" algn="l"/>
              </a:tabLst>
            </a:pPr>
            <a:r>
              <a:rPr dirty="0" sz="2200" spc="-120">
                <a:solidFill>
                  <a:srgbClr val="4F4F4F"/>
                </a:solidFill>
                <a:latin typeface="Calibri"/>
                <a:cs typeface="Calibri"/>
              </a:rPr>
              <a:t>More</a:t>
            </a:r>
            <a:r>
              <a:rPr dirty="0" sz="2200" spc="-5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4F4F4F"/>
                </a:solidFill>
                <a:latin typeface="Calibri"/>
                <a:cs typeface="Calibri"/>
              </a:rPr>
              <a:t>3-</a:t>
            </a:r>
            <a:r>
              <a:rPr dirty="0" sz="2200" spc="-65">
                <a:solidFill>
                  <a:srgbClr val="4F4F4F"/>
                </a:solidFill>
                <a:latin typeface="Calibri"/>
                <a:cs typeface="Calibri"/>
              </a:rPr>
              <a:t>row</a:t>
            </a:r>
            <a:r>
              <a:rPr dirty="0" sz="2200" spc="-3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4F4F4F"/>
                </a:solidFill>
                <a:latin typeface="Calibri"/>
                <a:cs typeface="Calibri"/>
              </a:rPr>
              <a:t>utilities</a:t>
            </a:r>
            <a:endParaRPr sz="22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060"/>
              </a:spcBef>
              <a:buFont typeface="Arial"/>
              <a:buChar char="•"/>
              <a:tabLst>
                <a:tab pos="299085" algn="l"/>
              </a:tabLst>
            </a:pPr>
            <a:r>
              <a:rPr dirty="0" sz="2200">
                <a:solidFill>
                  <a:srgbClr val="4F4F4F"/>
                </a:solidFill>
                <a:latin typeface="Calibri"/>
                <a:cs typeface="Calibri"/>
              </a:rPr>
              <a:t>Expanded</a:t>
            </a:r>
            <a:r>
              <a:rPr dirty="0" sz="2200" spc="-6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4F4F4F"/>
                </a:solidFill>
                <a:latin typeface="Calibri"/>
                <a:cs typeface="Calibri"/>
              </a:rPr>
              <a:t>lineup</a:t>
            </a:r>
            <a:r>
              <a:rPr dirty="0" sz="2200" spc="-6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200" spc="-25">
                <a:solidFill>
                  <a:srgbClr val="4F4F4F"/>
                </a:solidFill>
                <a:latin typeface="Calibri"/>
                <a:cs typeface="Calibri"/>
              </a:rPr>
              <a:t>in</a:t>
            </a:r>
            <a:r>
              <a:rPr dirty="0" sz="2200" spc="-9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4F4F4F"/>
                </a:solidFill>
                <a:latin typeface="Calibri"/>
                <a:cs typeface="Calibri"/>
              </a:rPr>
              <a:t>Russia</a:t>
            </a:r>
            <a:endParaRPr sz="22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065"/>
              </a:spcBef>
              <a:buFont typeface="Arial"/>
              <a:buChar char="•"/>
              <a:tabLst>
                <a:tab pos="299085" algn="l"/>
              </a:tabLst>
            </a:pPr>
            <a:r>
              <a:rPr dirty="0" sz="2200" spc="-25">
                <a:solidFill>
                  <a:srgbClr val="4F4F4F"/>
                </a:solidFill>
                <a:latin typeface="Calibri"/>
                <a:cs typeface="Calibri"/>
              </a:rPr>
              <a:t>Continue</a:t>
            </a:r>
            <a:r>
              <a:rPr dirty="0" sz="2200" spc="-8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4F4F4F"/>
                </a:solidFill>
                <a:latin typeface="Calibri"/>
                <a:cs typeface="Calibri"/>
              </a:rPr>
              <a:t>commercial</a:t>
            </a:r>
            <a:r>
              <a:rPr dirty="0" sz="22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4F4F4F"/>
                </a:solidFill>
                <a:latin typeface="Calibri"/>
                <a:cs typeface="Calibri"/>
              </a:rPr>
              <a:t>vehicle</a:t>
            </a:r>
            <a:r>
              <a:rPr dirty="0" sz="2200" spc="-7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4F4F4F"/>
                </a:solidFill>
                <a:latin typeface="Calibri"/>
                <a:cs typeface="Calibri"/>
              </a:rPr>
              <a:t>leadership</a:t>
            </a:r>
            <a:endParaRPr sz="22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070"/>
              </a:spcBef>
              <a:buFont typeface="Arial"/>
              <a:buChar char="•"/>
              <a:tabLst>
                <a:tab pos="299085" algn="l"/>
              </a:tabLst>
            </a:pPr>
            <a:r>
              <a:rPr dirty="0" sz="2200">
                <a:solidFill>
                  <a:srgbClr val="4F4F4F"/>
                </a:solidFill>
                <a:latin typeface="Calibri"/>
                <a:cs typeface="Calibri"/>
              </a:rPr>
              <a:t>High-</a:t>
            </a:r>
            <a:r>
              <a:rPr dirty="0" sz="2200" spc="-50">
                <a:solidFill>
                  <a:srgbClr val="4F4F4F"/>
                </a:solidFill>
                <a:latin typeface="Calibri"/>
                <a:cs typeface="Calibri"/>
              </a:rPr>
              <a:t>revenue</a:t>
            </a:r>
            <a:r>
              <a:rPr dirty="0" sz="2200" spc="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4F4F4F"/>
                </a:solidFill>
                <a:latin typeface="Calibri"/>
                <a:cs typeface="Calibri"/>
              </a:rPr>
              <a:t>derivatives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0" rIns="0" bIns="0" rtlCol="0" vert="horz">
            <a:spAutoFit/>
          </a:bodyPr>
          <a:lstStyle/>
          <a:p>
            <a:pPr marL="42545">
              <a:lnSpc>
                <a:spcPct val="100000"/>
              </a:lnSpc>
              <a:spcBef>
                <a:spcPts val="350"/>
              </a:spcBef>
            </a:pPr>
            <a:fld id="{81D60167-4931-47E6-BA6A-407CBD079E47}" type="slidenum">
              <a:rPr dirty="0" spc="-25"/>
              <a:t>26</a:t>
            </a:fld>
          </a:p>
        </p:txBody>
      </p:sp>
      <p:sp>
        <p:nvSpPr>
          <p:cNvPr id="5" name="object 5" descr=""/>
          <p:cNvSpPr txBox="1"/>
          <p:nvPr/>
        </p:nvSpPr>
        <p:spPr>
          <a:xfrm>
            <a:off x="8177021" y="1218692"/>
            <a:ext cx="106743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0071AE"/>
                </a:solidFill>
                <a:latin typeface="Calibri"/>
                <a:cs typeface="Calibri"/>
              </a:rPr>
              <a:t>Europe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154744" y="1138252"/>
            <a:ext cx="37147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45">
                <a:solidFill>
                  <a:srgbClr val="FFFFFF"/>
                </a:solidFill>
                <a:latin typeface="Calibri"/>
                <a:cs typeface="Calibri"/>
              </a:rPr>
              <a:t>27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98484" y="1580394"/>
            <a:ext cx="1482725" cy="1373505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330"/>
              </a:spcBef>
            </a:pP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launches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dirty="0" sz="14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Calibri"/>
                <a:cs typeface="Calibri"/>
              </a:rPr>
              <a:t>2019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dirty="0" sz="2800" spc="225">
                <a:solidFill>
                  <a:srgbClr val="FFFFFF"/>
                </a:solidFill>
                <a:latin typeface="Calibri"/>
                <a:cs typeface="Calibri"/>
              </a:rPr>
              <a:t>35%</a:t>
            </a:r>
            <a:endParaRPr sz="2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59"/>
              </a:spcBef>
            </a:pP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refresh</a:t>
            </a:r>
            <a:r>
              <a:rPr dirty="0" sz="1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dirty="0" sz="1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dirty="0" sz="1400" spc="-20">
                <a:solidFill>
                  <a:srgbClr val="FFFFFF"/>
                </a:solidFill>
                <a:latin typeface="Calibri"/>
                <a:cs typeface="Calibri"/>
              </a:rPr>
              <a:t> 2019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dirty="0" sz="2000" spc="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50">
                <a:solidFill>
                  <a:srgbClr val="FFFFFF"/>
                </a:solidFill>
                <a:latin typeface="Calibri"/>
                <a:cs typeface="Calibri"/>
              </a:rPr>
              <a:t>BEVs</a:t>
            </a:r>
            <a:r>
              <a:rPr dirty="0" sz="16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dirty="0" sz="16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Calibri"/>
                <a:cs typeface="Calibri"/>
              </a:rPr>
              <a:t>2022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1180" y="293621"/>
            <a:ext cx="1002728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10"/>
              <a:t>Shifting</a:t>
            </a:r>
            <a:r>
              <a:rPr dirty="0" spc="195"/>
              <a:t> </a:t>
            </a:r>
            <a:r>
              <a:rPr dirty="0"/>
              <a:t>product</a:t>
            </a:r>
            <a:r>
              <a:rPr dirty="0" spc="185"/>
              <a:t> </a:t>
            </a:r>
            <a:r>
              <a:rPr dirty="0" spc="55"/>
              <a:t>portfolio</a:t>
            </a:r>
            <a:r>
              <a:rPr dirty="0" spc="195"/>
              <a:t> </a:t>
            </a:r>
            <a:r>
              <a:rPr dirty="0"/>
              <a:t>to</a:t>
            </a:r>
            <a:r>
              <a:rPr dirty="0" spc="185"/>
              <a:t> </a:t>
            </a:r>
            <a:r>
              <a:rPr dirty="0" spc="60"/>
              <a:t>leverage</a:t>
            </a:r>
            <a:r>
              <a:rPr dirty="0" spc="180"/>
              <a:t> </a:t>
            </a:r>
            <a:r>
              <a:rPr dirty="0"/>
              <a:t>our</a:t>
            </a:r>
            <a:r>
              <a:rPr dirty="0" spc="180"/>
              <a:t> </a:t>
            </a:r>
            <a:r>
              <a:rPr dirty="0" spc="65"/>
              <a:t>strengths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08" y="1078991"/>
            <a:ext cx="11812527" cy="493775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438069" y="1218692"/>
            <a:ext cx="170624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60">
                <a:solidFill>
                  <a:srgbClr val="0071AE"/>
                </a:solidFill>
                <a:latin typeface="Calibri"/>
                <a:cs typeface="Calibri"/>
              </a:rPr>
              <a:t>Asia</a:t>
            </a:r>
            <a:r>
              <a:rPr dirty="0" sz="2800" spc="-120">
                <a:solidFill>
                  <a:srgbClr val="0071AE"/>
                </a:solidFill>
                <a:latin typeface="Calibri"/>
                <a:cs typeface="Calibri"/>
              </a:rPr>
              <a:t> </a:t>
            </a:r>
            <a:r>
              <a:rPr dirty="0" sz="2800" spc="45">
                <a:solidFill>
                  <a:srgbClr val="0071AE"/>
                </a:solidFill>
                <a:latin typeface="Calibri"/>
                <a:cs typeface="Calibri"/>
              </a:rPr>
              <a:t>Pacific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4514088" y="5583934"/>
            <a:ext cx="417830" cy="626745"/>
            <a:chOff x="4514088" y="5583934"/>
            <a:chExt cx="417830" cy="626745"/>
          </a:xfrm>
        </p:grpSpPr>
        <p:sp>
          <p:nvSpPr>
            <p:cNvPr id="6" name="object 6" descr=""/>
            <p:cNvSpPr/>
            <p:nvPr/>
          </p:nvSpPr>
          <p:spPr>
            <a:xfrm>
              <a:off x="4759452" y="5891784"/>
              <a:ext cx="6350" cy="5080"/>
            </a:xfrm>
            <a:custGeom>
              <a:avLst/>
              <a:gdLst/>
              <a:ahLst/>
              <a:cxnLst/>
              <a:rect l="l" t="t" r="r" b="b"/>
              <a:pathLst>
                <a:path w="6350" h="5079">
                  <a:moveTo>
                    <a:pt x="0" y="0"/>
                  </a:moveTo>
                  <a:lnTo>
                    <a:pt x="6096" y="4571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71A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515612" y="5585458"/>
              <a:ext cx="414655" cy="623570"/>
            </a:xfrm>
            <a:custGeom>
              <a:avLst/>
              <a:gdLst/>
              <a:ahLst/>
              <a:cxnLst/>
              <a:rect l="l" t="t" r="r" b="b"/>
              <a:pathLst>
                <a:path w="414654" h="623570">
                  <a:moveTo>
                    <a:pt x="39954" y="587552"/>
                  </a:moveTo>
                  <a:lnTo>
                    <a:pt x="34963" y="623316"/>
                  </a:lnTo>
                  <a:lnTo>
                    <a:pt x="59931" y="618210"/>
                  </a:lnTo>
                  <a:lnTo>
                    <a:pt x="64922" y="607987"/>
                  </a:lnTo>
                  <a:lnTo>
                    <a:pt x="54940" y="607987"/>
                  </a:lnTo>
                  <a:lnTo>
                    <a:pt x="54940" y="597776"/>
                  </a:lnTo>
                  <a:lnTo>
                    <a:pt x="39954" y="587552"/>
                  </a:lnTo>
                  <a:close/>
                </a:path>
                <a:path w="414654" h="623570">
                  <a:moveTo>
                    <a:pt x="119862" y="567118"/>
                  </a:moveTo>
                  <a:lnTo>
                    <a:pt x="39954" y="567118"/>
                  </a:lnTo>
                  <a:lnTo>
                    <a:pt x="44945" y="582447"/>
                  </a:lnTo>
                  <a:lnTo>
                    <a:pt x="59931" y="582447"/>
                  </a:lnTo>
                  <a:lnTo>
                    <a:pt x="64922" y="587552"/>
                  </a:lnTo>
                  <a:lnTo>
                    <a:pt x="94894" y="592658"/>
                  </a:lnTo>
                  <a:lnTo>
                    <a:pt x="109880" y="577329"/>
                  </a:lnTo>
                  <a:lnTo>
                    <a:pt x="109880" y="572223"/>
                  </a:lnTo>
                  <a:lnTo>
                    <a:pt x="119862" y="567118"/>
                  </a:lnTo>
                  <a:close/>
                </a:path>
                <a:path w="414654" h="623570">
                  <a:moveTo>
                    <a:pt x="219748" y="286118"/>
                  </a:moveTo>
                  <a:lnTo>
                    <a:pt x="204762" y="286118"/>
                  </a:lnTo>
                  <a:lnTo>
                    <a:pt x="199771" y="296329"/>
                  </a:lnTo>
                  <a:lnTo>
                    <a:pt x="189788" y="311658"/>
                  </a:lnTo>
                  <a:lnTo>
                    <a:pt x="189788" y="326986"/>
                  </a:lnTo>
                  <a:lnTo>
                    <a:pt x="184785" y="342315"/>
                  </a:lnTo>
                  <a:lnTo>
                    <a:pt x="174802" y="352526"/>
                  </a:lnTo>
                  <a:lnTo>
                    <a:pt x="174802" y="362750"/>
                  </a:lnTo>
                  <a:lnTo>
                    <a:pt x="164807" y="367855"/>
                  </a:lnTo>
                  <a:lnTo>
                    <a:pt x="159816" y="388289"/>
                  </a:lnTo>
                  <a:lnTo>
                    <a:pt x="154825" y="388289"/>
                  </a:lnTo>
                  <a:lnTo>
                    <a:pt x="149834" y="408736"/>
                  </a:lnTo>
                  <a:lnTo>
                    <a:pt x="139839" y="424065"/>
                  </a:lnTo>
                  <a:lnTo>
                    <a:pt x="134848" y="424065"/>
                  </a:lnTo>
                  <a:lnTo>
                    <a:pt x="124853" y="429171"/>
                  </a:lnTo>
                  <a:lnTo>
                    <a:pt x="124853" y="434276"/>
                  </a:lnTo>
                  <a:lnTo>
                    <a:pt x="99885" y="449605"/>
                  </a:lnTo>
                  <a:lnTo>
                    <a:pt x="94894" y="459828"/>
                  </a:lnTo>
                  <a:lnTo>
                    <a:pt x="79908" y="459828"/>
                  </a:lnTo>
                  <a:lnTo>
                    <a:pt x="69926" y="464934"/>
                  </a:lnTo>
                  <a:lnTo>
                    <a:pt x="59931" y="475157"/>
                  </a:lnTo>
                  <a:lnTo>
                    <a:pt x="49936" y="490474"/>
                  </a:lnTo>
                  <a:lnTo>
                    <a:pt x="34963" y="490474"/>
                  </a:lnTo>
                  <a:lnTo>
                    <a:pt x="34963" y="500697"/>
                  </a:lnTo>
                  <a:lnTo>
                    <a:pt x="24968" y="505802"/>
                  </a:lnTo>
                  <a:lnTo>
                    <a:pt x="19977" y="510921"/>
                  </a:lnTo>
                  <a:lnTo>
                    <a:pt x="19977" y="516026"/>
                  </a:lnTo>
                  <a:lnTo>
                    <a:pt x="9982" y="516026"/>
                  </a:lnTo>
                  <a:lnTo>
                    <a:pt x="9982" y="521131"/>
                  </a:lnTo>
                  <a:lnTo>
                    <a:pt x="14986" y="521131"/>
                  </a:lnTo>
                  <a:lnTo>
                    <a:pt x="14986" y="526237"/>
                  </a:lnTo>
                  <a:lnTo>
                    <a:pt x="9982" y="536460"/>
                  </a:lnTo>
                  <a:lnTo>
                    <a:pt x="9982" y="546684"/>
                  </a:lnTo>
                  <a:lnTo>
                    <a:pt x="0" y="546684"/>
                  </a:lnTo>
                  <a:lnTo>
                    <a:pt x="0" y="556895"/>
                  </a:lnTo>
                  <a:lnTo>
                    <a:pt x="4991" y="562013"/>
                  </a:lnTo>
                  <a:lnTo>
                    <a:pt x="14986" y="567118"/>
                  </a:lnTo>
                  <a:lnTo>
                    <a:pt x="19977" y="572223"/>
                  </a:lnTo>
                  <a:lnTo>
                    <a:pt x="24968" y="572223"/>
                  </a:lnTo>
                  <a:lnTo>
                    <a:pt x="29972" y="567118"/>
                  </a:lnTo>
                  <a:lnTo>
                    <a:pt x="119862" y="567118"/>
                  </a:lnTo>
                  <a:lnTo>
                    <a:pt x="119862" y="562013"/>
                  </a:lnTo>
                  <a:lnTo>
                    <a:pt x="129857" y="556895"/>
                  </a:lnTo>
                  <a:lnTo>
                    <a:pt x="134848" y="551789"/>
                  </a:lnTo>
                  <a:lnTo>
                    <a:pt x="139839" y="541566"/>
                  </a:lnTo>
                  <a:lnTo>
                    <a:pt x="139839" y="531355"/>
                  </a:lnTo>
                  <a:lnTo>
                    <a:pt x="149834" y="505802"/>
                  </a:lnTo>
                  <a:lnTo>
                    <a:pt x="159816" y="475157"/>
                  </a:lnTo>
                  <a:lnTo>
                    <a:pt x="164807" y="470039"/>
                  </a:lnTo>
                  <a:lnTo>
                    <a:pt x="179793" y="470039"/>
                  </a:lnTo>
                  <a:lnTo>
                    <a:pt x="189788" y="464934"/>
                  </a:lnTo>
                  <a:lnTo>
                    <a:pt x="194779" y="454710"/>
                  </a:lnTo>
                  <a:lnTo>
                    <a:pt x="209765" y="454710"/>
                  </a:lnTo>
                  <a:lnTo>
                    <a:pt x="214757" y="429171"/>
                  </a:lnTo>
                  <a:lnTo>
                    <a:pt x="214757" y="424065"/>
                  </a:lnTo>
                  <a:lnTo>
                    <a:pt x="224739" y="418947"/>
                  </a:lnTo>
                  <a:lnTo>
                    <a:pt x="229743" y="413842"/>
                  </a:lnTo>
                  <a:lnTo>
                    <a:pt x="239725" y="393407"/>
                  </a:lnTo>
                  <a:lnTo>
                    <a:pt x="249720" y="383184"/>
                  </a:lnTo>
                  <a:lnTo>
                    <a:pt x="259702" y="362750"/>
                  </a:lnTo>
                  <a:lnTo>
                    <a:pt x="264693" y="362750"/>
                  </a:lnTo>
                  <a:lnTo>
                    <a:pt x="259702" y="352526"/>
                  </a:lnTo>
                  <a:lnTo>
                    <a:pt x="259702" y="342315"/>
                  </a:lnTo>
                  <a:lnTo>
                    <a:pt x="264693" y="337210"/>
                  </a:lnTo>
                  <a:lnTo>
                    <a:pt x="269697" y="326986"/>
                  </a:lnTo>
                  <a:lnTo>
                    <a:pt x="224739" y="326986"/>
                  </a:lnTo>
                  <a:lnTo>
                    <a:pt x="224739" y="306552"/>
                  </a:lnTo>
                  <a:lnTo>
                    <a:pt x="219748" y="306552"/>
                  </a:lnTo>
                  <a:lnTo>
                    <a:pt x="214757" y="301434"/>
                  </a:lnTo>
                  <a:lnTo>
                    <a:pt x="209765" y="301434"/>
                  </a:lnTo>
                  <a:lnTo>
                    <a:pt x="209765" y="296329"/>
                  </a:lnTo>
                  <a:lnTo>
                    <a:pt x="219748" y="286118"/>
                  </a:lnTo>
                  <a:close/>
                </a:path>
                <a:path w="414654" h="623570">
                  <a:moveTo>
                    <a:pt x="219748" y="0"/>
                  </a:moveTo>
                  <a:lnTo>
                    <a:pt x="209765" y="0"/>
                  </a:lnTo>
                  <a:lnTo>
                    <a:pt x="209765" y="10223"/>
                  </a:lnTo>
                  <a:lnTo>
                    <a:pt x="229743" y="30657"/>
                  </a:lnTo>
                  <a:lnTo>
                    <a:pt x="239725" y="61315"/>
                  </a:lnTo>
                  <a:lnTo>
                    <a:pt x="259702" y="86855"/>
                  </a:lnTo>
                  <a:lnTo>
                    <a:pt x="259702" y="91960"/>
                  </a:lnTo>
                  <a:lnTo>
                    <a:pt x="269697" y="97078"/>
                  </a:lnTo>
                  <a:lnTo>
                    <a:pt x="274688" y="107289"/>
                  </a:lnTo>
                  <a:lnTo>
                    <a:pt x="269697" y="112407"/>
                  </a:lnTo>
                  <a:lnTo>
                    <a:pt x="269697" y="127723"/>
                  </a:lnTo>
                  <a:lnTo>
                    <a:pt x="284670" y="132842"/>
                  </a:lnTo>
                  <a:lnTo>
                    <a:pt x="279679" y="137947"/>
                  </a:lnTo>
                  <a:lnTo>
                    <a:pt x="284670" y="163499"/>
                  </a:lnTo>
                  <a:lnTo>
                    <a:pt x="284670" y="178816"/>
                  </a:lnTo>
                  <a:lnTo>
                    <a:pt x="274688" y="199263"/>
                  </a:lnTo>
                  <a:lnTo>
                    <a:pt x="269697" y="219697"/>
                  </a:lnTo>
                  <a:lnTo>
                    <a:pt x="249720" y="224802"/>
                  </a:lnTo>
                  <a:lnTo>
                    <a:pt x="249720" y="229908"/>
                  </a:lnTo>
                  <a:lnTo>
                    <a:pt x="244716" y="229908"/>
                  </a:lnTo>
                  <a:lnTo>
                    <a:pt x="244716" y="240131"/>
                  </a:lnTo>
                  <a:lnTo>
                    <a:pt x="259702" y="245237"/>
                  </a:lnTo>
                  <a:lnTo>
                    <a:pt x="279679" y="260565"/>
                  </a:lnTo>
                  <a:lnTo>
                    <a:pt x="289674" y="275894"/>
                  </a:lnTo>
                  <a:lnTo>
                    <a:pt x="294665" y="286118"/>
                  </a:lnTo>
                  <a:lnTo>
                    <a:pt x="294665" y="301434"/>
                  </a:lnTo>
                  <a:lnTo>
                    <a:pt x="289674" y="311658"/>
                  </a:lnTo>
                  <a:lnTo>
                    <a:pt x="279679" y="321881"/>
                  </a:lnTo>
                  <a:lnTo>
                    <a:pt x="279679" y="326986"/>
                  </a:lnTo>
                  <a:lnTo>
                    <a:pt x="299656" y="332092"/>
                  </a:lnTo>
                  <a:lnTo>
                    <a:pt x="309651" y="342315"/>
                  </a:lnTo>
                  <a:lnTo>
                    <a:pt x="324624" y="332092"/>
                  </a:lnTo>
                  <a:lnTo>
                    <a:pt x="329628" y="321881"/>
                  </a:lnTo>
                  <a:lnTo>
                    <a:pt x="339610" y="306552"/>
                  </a:lnTo>
                  <a:lnTo>
                    <a:pt x="339610" y="296329"/>
                  </a:lnTo>
                  <a:lnTo>
                    <a:pt x="349605" y="291223"/>
                  </a:lnTo>
                  <a:lnTo>
                    <a:pt x="359587" y="281000"/>
                  </a:lnTo>
                  <a:lnTo>
                    <a:pt x="359587" y="265671"/>
                  </a:lnTo>
                  <a:lnTo>
                    <a:pt x="364578" y="255460"/>
                  </a:lnTo>
                  <a:lnTo>
                    <a:pt x="359587" y="245237"/>
                  </a:lnTo>
                  <a:lnTo>
                    <a:pt x="374573" y="235026"/>
                  </a:lnTo>
                  <a:lnTo>
                    <a:pt x="392058" y="235026"/>
                  </a:lnTo>
                  <a:lnTo>
                    <a:pt x="389559" y="229908"/>
                  </a:lnTo>
                  <a:lnTo>
                    <a:pt x="389559" y="219697"/>
                  </a:lnTo>
                  <a:lnTo>
                    <a:pt x="394550" y="214579"/>
                  </a:lnTo>
                  <a:lnTo>
                    <a:pt x="411669" y="183934"/>
                  </a:lnTo>
                  <a:lnTo>
                    <a:pt x="364578" y="183934"/>
                  </a:lnTo>
                  <a:lnTo>
                    <a:pt x="339610" y="173710"/>
                  </a:lnTo>
                  <a:lnTo>
                    <a:pt x="329628" y="163499"/>
                  </a:lnTo>
                  <a:lnTo>
                    <a:pt x="329628" y="148170"/>
                  </a:lnTo>
                  <a:lnTo>
                    <a:pt x="327626" y="137947"/>
                  </a:lnTo>
                  <a:lnTo>
                    <a:pt x="299656" y="137947"/>
                  </a:lnTo>
                  <a:lnTo>
                    <a:pt x="299656" y="132842"/>
                  </a:lnTo>
                  <a:lnTo>
                    <a:pt x="289674" y="127723"/>
                  </a:lnTo>
                  <a:lnTo>
                    <a:pt x="289674" y="97078"/>
                  </a:lnTo>
                  <a:lnTo>
                    <a:pt x="279679" y="76631"/>
                  </a:lnTo>
                  <a:lnTo>
                    <a:pt x="284670" y="71526"/>
                  </a:lnTo>
                  <a:lnTo>
                    <a:pt x="284670" y="61315"/>
                  </a:lnTo>
                  <a:lnTo>
                    <a:pt x="282171" y="56197"/>
                  </a:lnTo>
                  <a:lnTo>
                    <a:pt x="269697" y="56197"/>
                  </a:lnTo>
                  <a:lnTo>
                    <a:pt x="269697" y="40868"/>
                  </a:lnTo>
                  <a:lnTo>
                    <a:pt x="259702" y="30657"/>
                  </a:lnTo>
                  <a:lnTo>
                    <a:pt x="239725" y="30657"/>
                  </a:lnTo>
                  <a:lnTo>
                    <a:pt x="219748" y="10223"/>
                  </a:lnTo>
                  <a:lnTo>
                    <a:pt x="219748" y="0"/>
                  </a:lnTo>
                  <a:close/>
                </a:path>
                <a:path w="414654" h="623570">
                  <a:moveTo>
                    <a:pt x="249720" y="316763"/>
                  </a:moveTo>
                  <a:lnTo>
                    <a:pt x="239725" y="316763"/>
                  </a:lnTo>
                  <a:lnTo>
                    <a:pt x="239725" y="321881"/>
                  </a:lnTo>
                  <a:lnTo>
                    <a:pt x="234734" y="321881"/>
                  </a:lnTo>
                  <a:lnTo>
                    <a:pt x="239725" y="326986"/>
                  </a:lnTo>
                  <a:lnTo>
                    <a:pt x="249720" y="326986"/>
                  </a:lnTo>
                  <a:lnTo>
                    <a:pt x="249720" y="316763"/>
                  </a:lnTo>
                  <a:close/>
                </a:path>
                <a:path w="414654" h="623570">
                  <a:moveTo>
                    <a:pt x="264693" y="316763"/>
                  </a:moveTo>
                  <a:lnTo>
                    <a:pt x="254711" y="321881"/>
                  </a:lnTo>
                  <a:lnTo>
                    <a:pt x="249720" y="326986"/>
                  </a:lnTo>
                  <a:lnTo>
                    <a:pt x="269697" y="326986"/>
                  </a:lnTo>
                  <a:lnTo>
                    <a:pt x="264693" y="316763"/>
                  </a:lnTo>
                  <a:close/>
                </a:path>
                <a:path w="414654" h="623570">
                  <a:moveTo>
                    <a:pt x="392058" y="235026"/>
                  </a:moveTo>
                  <a:lnTo>
                    <a:pt x="384556" y="235026"/>
                  </a:lnTo>
                  <a:lnTo>
                    <a:pt x="394550" y="240131"/>
                  </a:lnTo>
                  <a:lnTo>
                    <a:pt x="392058" y="235026"/>
                  </a:lnTo>
                  <a:close/>
                </a:path>
                <a:path w="414654" h="623570">
                  <a:moveTo>
                    <a:pt x="394550" y="163499"/>
                  </a:moveTo>
                  <a:lnTo>
                    <a:pt x="369582" y="178816"/>
                  </a:lnTo>
                  <a:lnTo>
                    <a:pt x="364578" y="183934"/>
                  </a:lnTo>
                  <a:lnTo>
                    <a:pt x="411669" y="183934"/>
                  </a:lnTo>
                  <a:lnTo>
                    <a:pt x="414528" y="178816"/>
                  </a:lnTo>
                  <a:lnTo>
                    <a:pt x="399542" y="168605"/>
                  </a:lnTo>
                  <a:lnTo>
                    <a:pt x="394550" y="163499"/>
                  </a:lnTo>
                  <a:close/>
                </a:path>
                <a:path w="414654" h="623570">
                  <a:moveTo>
                    <a:pt x="314642" y="107289"/>
                  </a:moveTo>
                  <a:lnTo>
                    <a:pt x="309651" y="107289"/>
                  </a:lnTo>
                  <a:lnTo>
                    <a:pt x="304647" y="137947"/>
                  </a:lnTo>
                  <a:lnTo>
                    <a:pt x="327626" y="137947"/>
                  </a:lnTo>
                  <a:lnTo>
                    <a:pt x="325624" y="127723"/>
                  </a:lnTo>
                  <a:lnTo>
                    <a:pt x="314642" y="127723"/>
                  </a:lnTo>
                  <a:lnTo>
                    <a:pt x="314642" y="107289"/>
                  </a:lnTo>
                  <a:close/>
                </a:path>
                <a:path w="414654" h="623570">
                  <a:moveTo>
                    <a:pt x="324624" y="122618"/>
                  </a:moveTo>
                  <a:lnTo>
                    <a:pt x="314642" y="127723"/>
                  </a:lnTo>
                  <a:lnTo>
                    <a:pt x="325624" y="127723"/>
                  </a:lnTo>
                  <a:lnTo>
                    <a:pt x="324624" y="122618"/>
                  </a:lnTo>
                  <a:close/>
                </a:path>
                <a:path w="414654" h="623570">
                  <a:moveTo>
                    <a:pt x="279679" y="51092"/>
                  </a:moveTo>
                  <a:lnTo>
                    <a:pt x="274688" y="51092"/>
                  </a:lnTo>
                  <a:lnTo>
                    <a:pt x="269697" y="56197"/>
                  </a:lnTo>
                  <a:lnTo>
                    <a:pt x="282171" y="56197"/>
                  </a:lnTo>
                  <a:lnTo>
                    <a:pt x="279679" y="51092"/>
                  </a:lnTo>
                  <a:close/>
                </a:path>
                <a:path w="414654" h="623570">
                  <a:moveTo>
                    <a:pt x="244716" y="20434"/>
                  </a:moveTo>
                  <a:lnTo>
                    <a:pt x="239725" y="25552"/>
                  </a:lnTo>
                  <a:lnTo>
                    <a:pt x="239725" y="30657"/>
                  </a:lnTo>
                  <a:lnTo>
                    <a:pt x="249720" y="30657"/>
                  </a:lnTo>
                  <a:lnTo>
                    <a:pt x="244716" y="25552"/>
                  </a:lnTo>
                  <a:lnTo>
                    <a:pt x="244716" y="20434"/>
                  </a:lnTo>
                  <a:close/>
                </a:path>
              </a:pathLst>
            </a:custGeom>
            <a:solidFill>
              <a:srgbClr val="0071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4515612" y="5585458"/>
              <a:ext cx="414655" cy="623570"/>
            </a:xfrm>
            <a:custGeom>
              <a:avLst/>
              <a:gdLst/>
              <a:ahLst/>
              <a:cxnLst/>
              <a:rect l="l" t="t" r="r" b="b"/>
              <a:pathLst>
                <a:path w="414654" h="623570">
                  <a:moveTo>
                    <a:pt x="39954" y="587552"/>
                  </a:moveTo>
                  <a:lnTo>
                    <a:pt x="34963" y="623316"/>
                  </a:lnTo>
                  <a:lnTo>
                    <a:pt x="59931" y="618210"/>
                  </a:lnTo>
                  <a:lnTo>
                    <a:pt x="64922" y="607987"/>
                  </a:lnTo>
                  <a:lnTo>
                    <a:pt x="54940" y="607987"/>
                  </a:lnTo>
                  <a:lnTo>
                    <a:pt x="54940" y="597776"/>
                  </a:lnTo>
                  <a:lnTo>
                    <a:pt x="39954" y="587552"/>
                  </a:lnTo>
                  <a:close/>
                </a:path>
                <a:path w="414654" h="623570">
                  <a:moveTo>
                    <a:pt x="204762" y="286118"/>
                  </a:moveTo>
                  <a:lnTo>
                    <a:pt x="199771" y="296329"/>
                  </a:lnTo>
                  <a:lnTo>
                    <a:pt x="189788" y="311658"/>
                  </a:lnTo>
                  <a:lnTo>
                    <a:pt x="189788" y="316763"/>
                  </a:lnTo>
                  <a:lnTo>
                    <a:pt x="189788" y="326986"/>
                  </a:lnTo>
                  <a:lnTo>
                    <a:pt x="184785" y="342315"/>
                  </a:lnTo>
                  <a:lnTo>
                    <a:pt x="174802" y="352526"/>
                  </a:lnTo>
                  <a:lnTo>
                    <a:pt x="174802" y="362750"/>
                  </a:lnTo>
                  <a:lnTo>
                    <a:pt x="164807" y="367855"/>
                  </a:lnTo>
                  <a:lnTo>
                    <a:pt x="159816" y="388289"/>
                  </a:lnTo>
                  <a:lnTo>
                    <a:pt x="154825" y="388289"/>
                  </a:lnTo>
                  <a:lnTo>
                    <a:pt x="149834" y="408736"/>
                  </a:lnTo>
                  <a:lnTo>
                    <a:pt x="139839" y="424065"/>
                  </a:lnTo>
                  <a:lnTo>
                    <a:pt x="134848" y="424065"/>
                  </a:lnTo>
                  <a:lnTo>
                    <a:pt x="124853" y="429171"/>
                  </a:lnTo>
                  <a:lnTo>
                    <a:pt x="124853" y="434276"/>
                  </a:lnTo>
                  <a:lnTo>
                    <a:pt x="99885" y="449605"/>
                  </a:lnTo>
                  <a:lnTo>
                    <a:pt x="94894" y="459828"/>
                  </a:lnTo>
                  <a:lnTo>
                    <a:pt x="79908" y="459828"/>
                  </a:lnTo>
                  <a:lnTo>
                    <a:pt x="69926" y="464934"/>
                  </a:lnTo>
                  <a:lnTo>
                    <a:pt x="59931" y="475157"/>
                  </a:lnTo>
                  <a:lnTo>
                    <a:pt x="49936" y="490474"/>
                  </a:lnTo>
                  <a:lnTo>
                    <a:pt x="44945" y="490474"/>
                  </a:lnTo>
                  <a:lnTo>
                    <a:pt x="34963" y="490474"/>
                  </a:lnTo>
                  <a:lnTo>
                    <a:pt x="34963" y="500697"/>
                  </a:lnTo>
                  <a:lnTo>
                    <a:pt x="24968" y="505802"/>
                  </a:lnTo>
                  <a:lnTo>
                    <a:pt x="19977" y="510921"/>
                  </a:lnTo>
                  <a:lnTo>
                    <a:pt x="19977" y="516026"/>
                  </a:lnTo>
                  <a:lnTo>
                    <a:pt x="9982" y="516026"/>
                  </a:lnTo>
                  <a:lnTo>
                    <a:pt x="9982" y="521131"/>
                  </a:lnTo>
                  <a:lnTo>
                    <a:pt x="14986" y="521131"/>
                  </a:lnTo>
                  <a:lnTo>
                    <a:pt x="14986" y="526237"/>
                  </a:lnTo>
                  <a:lnTo>
                    <a:pt x="9982" y="536460"/>
                  </a:lnTo>
                  <a:lnTo>
                    <a:pt x="9982" y="546684"/>
                  </a:lnTo>
                  <a:lnTo>
                    <a:pt x="0" y="546684"/>
                  </a:lnTo>
                  <a:lnTo>
                    <a:pt x="0" y="556895"/>
                  </a:lnTo>
                  <a:lnTo>
                    <a:pt x="4991" y="562013"/>
                  </a:lnTo>
                  <a:lnTo>
                    <a:pt x="14986" y="567118"/>
                  </a:lnTo>
                  <a:lnTo>
                    <a:pt x="19977" y="572223"/>
                  </a:lnTo>
                  <a:lnTo>
                    <a:pt x="24968" y="572223"/>
                  </a:lnTo>
                  <a:lnTo>
                    <a:pt x="29972" y="567118"/>
                  </a:lnTo>
                  <a:lnTo>
                    <a:pt x="39954" y="567118"/>
                  </a:lnTo>
                  <a:lnTo>
                    <a:pt x="44945" y="582447"/>
                  </a:lnTo>
                  <a:lnTo>
                    <a:pt x="59931" y="582447"/>
                  </a:lnTo>
                  <a:lnTo>
                    <a:pt x="64922" y="587552"/>
                  </a:lnTo>
                  <a:lnTo>
                    <a:pt x="94894" y="592658"/>
                  </a:lnTo>
                  <a:lnTo>
                    <a:pt x="109880" y="577329"/>
                  </a:lnTo>
                  <a:lnTo>
                    <a:pt x="109880" y="572223"/>
                  </a:lnTo>
                  <a:lnTo>
                    <a:pt x="119862" y="567118"/>
                  </a:lnTo>
                  <a:lnTo>
                    <a:pt x="119862" y="562013"/>
                  </a:lnTo>
                  <a:lnTo>
                    <a:pt x="129857" y="556895"/>
                  </a:lnTo>
                  <a:lnTo>
                    <a:pt x="134848" y="551789"/>
                  </a:lnTo>
                  <a:lnTo>
                    <a:pt x="139839" y="541566"/>
                  </a:lnTo>
                  <a:lnTo>
                    <a:pt x="139839" y="531355"/>
                  </a:lnTo>
                  <a:lnTo>
                    <a:pt x="149834" y="505802"/>
                  </a:lnTo>
                  <a:lnTo>
                    <a:pt x="159816" y="475157"/>
                  </a:lnTo>
                  <a:lnTo>
                    <a:pt x="164807" y="470039"/>
                  </a:lnTo>
                  <a:lnTo>
                    <a:pt x="174802" y="470039"/>
                  </a:lnTo>
                  <a:lnTo>
                    <a:pt x="179793" y="470039"/>
                  </a:lnTo>
                  <a:lnTo>
                    <a:pt x="189788" y="464934"/>
                  </a:lnTo>
                  <a:lnTo>
                    <a:pt x="194779" y="454710"/>
                  </a:lnTo>
                  <a:lnTo>
                    <a:pt x="209765" y="454710"/>
                  </a:lnTo>
                  <a:lnTo>
                    <a:pt x="224739" y="454710"/>
                  </a:lnTo>
                  <a:lnTo>
                    <a:pt x="209765" y="454710"/>
                  </a:lnTo>
                  <a:lnTo>
                    <a:pt x="214757" y="429171"/>
                  </a:lnTo>
                  <a:lnTo>
                    <a:pt x="214757" y="424065"/>
                  </a:lnTo>
                  <a:lnTo>
                    <a:pt x="224739" y="418947"/>
                  </a:lnTo>
                  <a:lnTo>
                    <a:pt x="229743" y="413842"/>
                  </a:lnTo>
                  <a:lnTo>
                    <a:pt x="234734" y="403618"/>
                  </a:lnTo>
                  <a:lnTo>
                    <a:pt x="239725" y="393407"/>
                  </a:lnTo>
                  <a:lnTo>
                    <a:pt x="249720" y="383184"/>
                  </a:lnTo>
                  <a:lnTo>
                    <a:pt x="259702" y="362750"/>
                  </a:lnTo>
                  <a:lnTo>
                    <a:pt x="264693" y="362750"/>
                  </a:lnTo>
                  <a:lnTo>
                    <a:pt x="259702" y="352526"/>
                  </a:lnTo>
                  <a:lnTo>
                    <a:pt x="259702" y="342315"/>
                  </a:lnTo>
                  <a:lnTo>
                    <a:pt x="264693" y="337210"/>
                  </a:lnTo>
                  <a:lnTo>
                    <a:pt x="269697" y="326986"/>
                  </a:lnTo>
                  <a:lnTo>
                    <a:pt x="264693" y="316763"/>
                  </a:lnTo>
                  <a:lnTo>
                    <a:pt x="254711" y="321881"/>
                  </a:lnTo>
                  <a:lnTo>
                    <a:pt x="249720" y="326986"/>
                  </a:lnTo>
                  <a:lnTo>
                    <a:pt x="249720" y="321881"/>
                  </a:lnTo>
                  <a:lnTo>
                    <a:pt x="249720" y="316763"/>
                  </a:lnTo>
                  <a:lnTo>
                    <a:pt x="239725" y="316763"/>
                  </a:lnTo>
                  <a:lnTo>
                    <a:pt x="239725" y="321881"/>
                  </a:lnTo>
                  <a:lnTo>
                    <a:pt x="234734" y="321881"/>
                  </a:lnTo>
                  <a:lnTo>
                    <a:pt x="239725" y="326986"/>
                  </a:lnTo>
                  <a:lnTo>
                    <a:pt x="224739" y="326986"/>
                  </a:lnTo>
                  <a:lnTo>
                    <a:pt x="224739" y="306552"/>
                  </a:lnTo>
                  <a:lnTo>
                    <a:pt x="219748" y="306552"/>
                  </a:lnTo>
                  <a:lnTo>
                    <a:pt x="214757" y="301434"/>
                  </a:lnTo>
                  <a:lnTo>
                    <a:pt x="209765" y="301434"/>
                  </a:lnTo>
                  <a:lnTo>
                    <a:pt x="209765" y="296329"/>
                  </a:lnTo>
                  <a:lnTo>
                    <a:pt x="214757" y="291223"/>
                  </a:lnTo>
                  <a:lnTo>
                    <a:pt x="219748" y="286118"/>
                  </a:lnTo>
                  <a:lnTo>
                    <a:pt x="204762" y="286118"/>
                  </a:lnTo>
                  <a:close/>
                </a:path>
                <a:path w="414654" h="623570">
                  <a:moveTo>
                    <a:pt x="209765" y="0"/>
                  </a:moveTo>
                  <a:lnTo>
                    <a:pt x="209765" y="5105"/>
                  </a:lnTo>
                  <a:lnTo>
                    <a:pt x="209765" y="10223"/>
                  </a:lnTo>
                  <a:lnTo>
                    <a:pt x="219748" y="20434"/>
                  </a:lnTo>
                  <a:lnTo>
                    <a:pt x="229743" y="30657"/>
                  </a:lnTo>
                  <a:lnTo>
                    <a:pt x="239725" y="61315"/>
                  </a:lnTo>
                  <a:lnTo>
                    <a:pt x="259702" y="86855"/>
                  </a:lnTo>
                  <a:lnTo>
                    <a:pt x="259702" y="91960"/>
                  </a:lnTo>
                  <a:lnTo>
                    <a:pt x="269697" y="97078"/>
                  </a:lnTo>
                  <a:lnTo>
                    <a:pt x="274688" y="107289"/>
                  </a:lnTo>
                  <a:lnTo>
                    <a:pt x="269697" y="112407"/>
                  </a:lnTo>
                  <a:lnTo>
                    <a:pt x="269697" y="117513"/>
                  </a:lnTo>
                  <a:lnTo>
                    <a:pt x="269697" y="127723"/>
                  </a:lnTo>
                  <a:lnTo>
                    <a:pt x="284670" y="132842"/>
                  </a:lnTo>
                  <a:lnTo>
                    <a:pt x="279679" y="137947"/>
                  </a:lnTo>
                  <a:lnTo>
                    <a:pt x="284670" y="163499"/>
                  </a:lnTo>
                  <a:lnTo>
                    <a:pt x="284670" y="178816"/>
                  </a:lnTo>
                  <a:lnTo>
                    <a:pt x="279679" y="189039"/>
                  </a:lnTo>
                  <a:lnTo>
                    <a:pt x="274688" y="199263"/>
                  </a:lnTo>
                  <a:lnTo>
                    <a:pt x="269697" y="219697"/>
                  </a:lnTo>
                  <a:lnTo>
                    <a:pt x="249720" y="224802"/>
                  </a:lnTo>
                  <a:lnTo>
                    <a:pt x="249720" y="229908"/>
                  </a:lnTo>
                  <a:lnTo>
                    <a:pt x="244716" y="229908"/>
                  </a:lnTo>
                  <a:lnTo>
                    <a:pt x="244716" y="240131"/>
                  </a:lnTo>
                  <a:lnTo>
                    <a:pt x="259702" y="245237"/>
                  </a:lnTo>
                  <a:lnTo>
                    <a:pt x="279679" y="260565"/>
                  </a:lnTo>
                  <a:lnTo>
                    <a:pt x="289674" y="275894"/>
                  </a:lnTo>
                  <a:lnTo>
                    <a:pt x="294665" y="286118"/>
                  </a:lnTo>
                  <a:lnTo>
                    <a:pt x="294665" y="301434"/>
                  </a:lnTo>
                  <a:lnTo>
                    <a:pt x="289674" y="311658"/>
                  </a:lnTo>
                  <a:lnTo>
                    <a:pt x="279679" y="321881"/>
                  </a:lnTo>
                  <a:lnTo>
                    <a:pt x="279679" y="326986"/>
                  </a:lnTo>
                  <a:lnTo>
                    <a:pt x="299656" y="332092"/>
                  </a:lnTo>
                  <a:lnTo>
                    <a:pt x="309651" y="342315"/>
                  </a:lnTo>
                  <a:lnTo>
                    <a:pt x="324624" y="332092"/>
                  </a:lnTo>
                  <a:lnTo>
                    <a:pt x="329628" y="321881"/>
                  </a:lnTo>
                  <a:lnTo>
                    <a:pt x="339610" y="306552"/>
                  </a:lnTo>
                  <a:lnTo>
                    <a:pt x="339610" y="296329"/>
                  </a:lnTo>
                  <a:lnTo>
                    <a:pt x="349605" y="291223"/>
                  </a:lnTo>
                  <a:lnTo>
                    <a:pt x="359587" y="281000"/>
                  </a:lnTo>
                  <a:lnTo>
                    <a:pt x="359587" y="275894"/>
                  </a:lnTo>
                  <a:lnTo>
                    <a:pt x="359587" y="265671"/>
                  </a:lnTo>
                  <a:lnTo>
                    <a:pt x="364578" y="255460"/>
                  </a:lnTo>
                  <a:lnTo>
                    <a:pt x="359587" y="245237"/>
                  </a:lnTo>
                  <a:lnTo>
                    <a:pt x="374573" y="235026"/>
                  </a:lnTo>
                  <a:lnTo>
                    <a:pt x="384556" y="235026"/>
                  </a:lnTo>
                  <a:lnTo>
                    <a:pt x="394550" y="240131"/>
                  </a:lnTo>
                  <a:lnTo>
                    <a:pt x="389559" y="229908"/>
                  </a:lnTo>
                  <a:lnTo>
                    <a:pt x="389559" y="219697"/>
                  </a:lnTo>
                  <a:lnTo>
                    <a:pt x="394550" y="214579"/>
                  </a:lnTo>
                  <a:lnTo>
                    <a:pt x="414528" y="178816"/>
                  </a:lnTo>
                  <a:lnTo>
                    <a:pt x="399542" y="168605"/>
                  </a:lnTo>
                  <a:lnTo>
                    <a:pt x="394550" y="163499"/>
                  </a:lnTo>
                  <a:lnTo>
                    <a:pt x="369582" y="178816"/>
                  </a:lnTo>
                  <a:lnTo>
                    <a:pt x="364578" y="183934"/>
                  </a:lnTo>
                  <a:lnTo>
                    <a:pt x="339610" y="173710"/>
                  </a:lnTo>
                  <a:lnTo>
                    <a:pt x="334619" y="168605"/>
                  </a:lnTo>
                  <a:lnTo>
                    <a:pt x="329628" y="163499"/>
                  </a:lnTo>
                  <a:lnTo>
                    <a:pt x="329628" y="148170"/>
                  </a:lnTo>
                  <a:lnTo>
                    <a:pt x="324624" y="122618"/>
                  </a:lnTo>
                  <a:lnTo>
                    <a:pt x="314642" y="127723"/>
                  </a:lnTo>
                  <a:lnTo>
                    <a:pt x="314642" y="117513"/>
                  </a:lnTo>
                  <a:lnTo>
                    <a:pt x="314642" y="107289"/>
                  </a:lnTo>
                  <a:lnTo>
                    <a:pt x="309651" y="107289"/>
                  </a:lnTo>
                  <a:lnTo>
                    <a:pt x="304647" y="137947"/>
                  </a:lnTo>
                  <a:lnTo>
                    <a:pt x="299656" y="137947"/>
                  </a:lnTo>
                  <a:lnTo>
                    <a:pt x="299656" y="132842"/>
                  </a:lnTo>
                  <a:lnTo>
                    <a:pt x="289674" y="127723"/>
                  </a:lnTo>
                  <a:lnTo>
                    <a:pt x="289674" y="97078"/>
                  </a:lnTo>
                  <a:lnTo>
                    <a:pt x="284670" y="86855"/>
                  </a:lnTo>
                  <a:lnTo>
                    <a:pt x="279679" y="76631"/>
                  </a:lnTo>
                  <a:lnTo>
                    <a:pt x="284670" y="71526"/>
                  </a:lnTo>
                  <a:lnTo>
                    <a:pt x="284670" y="61315"/>
                  </a:lnTo>
                  <a:lnTo>
                    <a:pt x="279679" y="51092"/>
                  </a:lnTo>
                  <a:lnTo>
                    <a:pt x="274688" y="51092"/>
                  </a:lnTo>
                  <a:lnTo>
                    <a:pt x="269697" y="56197"/>
                  </a:lnTo>
                  <a:lnTo>
                    <a:pt x="269697" y="40868"/>
                  </a:lnTo>
                  <a:lnTo>
                    <a:pt x="259702" y="30657"/>
                  </a:lnTo>
                  <a:lnTo>
                    <a:pt x="249720" y="30657"/>
                  </a:lnTo>
                  <a:lnTo>
                    <a:pt x="244716" y="25552"/>
                  </a:lnTo>
                  <a:lnTo>
                    <a:pt x="244716" y="20434"/>
                  </a:lnTo>
                  <a:lnTo>
                    <a:pt x="239725" y="25552"/>
                  </a:lnTo>
                  <a:lnTo>
                    <a:pt x="239725" y="30657"/>
                  </a:lnTo>
                  <a:lnTo>
                    <a:pt x="229743" y="20434"/>
                  </a:lnTo>
                  <a:lnTo>
                    <a:pt x="219748" y="10223"/>
                  </a:lnTo>
                  <a:lnTo>
                    <a:pt x="219748" y="5105"/>
                  </a:lnTo>
                  <a:lnTo>
                    <a:pt x="219748" y="0"/>
                  </a:lnTo>
                  <a:lnTo>
                    <a:pt x="209765" y="0"/>
                  </a:lnTo>
                  <a:close/>
                </a:path>
              </a:pathLst>
            </a:custGeom>
            <a:ln w="3175">
              <a:solidFill>
                <a:srgbClr val="0071A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4189944" y="2353886"/>
            <a:ext cx="5556250" cy="2440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1640839" indent="-287020">
              <a:lnSpc>
                <a:spcPct val="11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dirty="0" sz="2200">
                <a:solidFill>
                  <a:srgbClr val="4F4F4F"/>
                </a:solidFill>
                <a:latin typeface="Calibri"/>
                <a:cs typeface="Calibri"/>
              </a:rPr>
              <a:t>Ranger</a:t>
            </a:r>
            <a:r>
              <a:rPr dirty="0" sz="2200" spc="-8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4F4F4F"/>
                </a:solidFill>
                <a:latin typeface="Calibri"/>
                <a:cs typeface="Calibri"/>
              </a:rPr>
              <a:t>growth</a:t>
            </a:r>
            <a:r>
              <a:rPr dirty="0" sz="2200" spc="-9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4F4F4F"/>
                </a:solidFill>
                <a:latin typeface="Calibri"/>
                <a:cs typeface="Calibri"/>
              </a:rPr>
              <a:t>plan</a:t>
            </a:r>
            <a:r>
              <a:rPr dirty="0" sz="2200" spc="-6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200" spc="-25">
                <a:solidFill>
                  <a:srgbClr val="4F4F4F"/>
                </a:solidFill>
                <a:latin typeface="Calibri"/>
                <a:cs typeface="Calibri"/>
              </a:rPr>
              <a:t>in</a:t>
            </a:r>
            <a:r>
              <a:rPr dirty="0" sz="2200" spc="-1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4F4F4F"/>
                </a:solidFill>
                <a:latin typeface="Calibri"/>
                <a:cs typeface="Calibri"/>
              </a:rPr>
              <a:t>Australia, </a:t>
            </a:r>
            <a:r>
              <a:rPr dirty="0" sz="2200" spc="-50">
                <a:solidFill>
                  <a:srgbClr val="4F4F4F"/>
                </a:solidFill>
                <a:latin typeface="Calibri"/>
                <a:cs typeface="Calibri"/>
              </a:rPr>
              <a:t>New</a:t>
            </a:r>
            <a:r>
              <a:rPr dirty="0" sz="2200">
                <a:solidFill>
                  <a:srgbClr val="4F4F4F"/>
                </a:solidFill>
                <a:latin typeface="Calibri"/>
                <a:cs typeface="Calibri"/>
              </a:rPr>
              <a:t> Zealand</a:t>
            </a:r>
            <a:r>
              <a:rPr dirty="0" sz="2200" spc="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4F4F4F"/>
                </a:solidFill>
                <a:latin typeface="Calibri"/>
                <a:cs typeface="Calibri"/>
              </a:rPr>
              <a:t>and </a:t>
            </a:r>
            <a:r>
              <a:rPr dirty="0" sz="2200" spc="-20">
                <a:solidFill>
                  <a:srgbClr val="4F4F4F"/>
                </a:solidFill>
                <a:latin typeface="Calibri"/>
                <a:cs typeface="Calibri"/>
              </a:rPr>
              <a:t>ASEAN</a:t>
            </a:r>
            <a:endParaRPr sz="2200">
              <a:latin typeface="Calibri"/>
              <a:cs typeface="Calibri"/>
            </a:endParaRPr>
          </a:p>
          <a:p>
            <a:pPr marL="299085" marR="5080" indent="-287020">
              <a:lnSpc>
                <a:spcPct val="110000"/>
              </a:lnSpc>
              <a:spcBef>
                <a:spcPts val="790"/>
              </a:spcBef>
              <a:buFont typeface="Arial"/>
              <a:buChar char="•"/>
              <a:tabLst>
                <a:tab pos="299085" algn="l"/>
              </a:tabLst>
            </a:pPr>
            <a:r>
              <a:rPr dirty="0" sz="2200" spc="90">
                <a:solidFill>
                  <a:srgbClr val="4F4F4F"/>
                </a:solidFill>
                <a:latin typeface="Calibri"/>
                <a:cs typeface="Calibri"/>
              </a:rPr>
              <a:t>50</a:t>
            </a:r>
            <a:r>
              <a:rPr dirty="0" sz="2200" spc="-9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200" spc="-35">
                <a:solidFill>
                  <a:srgbClr val="4F4F4F"/>
                </a:solidFill>
                <a:latin typeface="Calibri"/>
                <a:cs typeface="Calibri"/>
              </a:rPr>
              <a:t>new</a:t>
            </a:r>
            <a:r>
              <a:rPr dirty="0" sz="2200" spc="-7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4F4F4F"/>
                </a:solidFill>
                <a:latin typeface="Calibri"/>
                <a:cs typeface="Calibri"/>
              </a:rPr>
              <a:t>Ford</a:t>
            </a:r>
            <a:r>
              <a:rPr dirty="0" sz="2200" spc="-6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4F4F4F"/>
                </a:solidFill>
                <a:latin typeface="Calibri"/>
                <a:cs typeface="Calibri"/>
              </a:rPr>
              <a:t>and</a:t>
            </a:r>
            <a:r>
              <a:rPr dirty="0" sz="2200" spc="-7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4F4F4F"/>
                </a:solidFill>
                <a:latin typeface="Calibri"/>
                <a:cs typeface="Calibri"/>
              </a:rPr>
              <a:t>Lincoln</a:t>
            </a:r>
            <a:r>
              <a:rPr dirty="0" sz="2200" spc="-7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4F4F4F"/>
                </a:solidFill>
                <a:latin typeface="Calibri"/>
                <a:cs typeface="Calibri"/>
              </a:rPr>
              <a:t>models</a:t>
            </a:r>
            <a:r>
              <a:rPr dirty="0" sz="2200" spc="-6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200" spc="-25">
                <a:solidFill>
                  <a:srgbClr val="4F4F4F"/>
                </a:solidFill>
                <a:latin typeface="Calibri"/>
                <a:cs typeface="Calibri"/>
              </a:rPr>
              <a:t>in</a:t>
            </a:r>
            <a:r>
              <a:rPr dirty="0" sz="2200" spc="-10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4F4F4F"/>
                </a:solidFill>
                <a:latin typeface="Calibri"/>
                <a:cs typeface="Calibri"/>
              </a:rPr>
              <a:t>China</a:t>
            </a:r>
            <a:r>
              <a:rPr dirty="0" sz="2200" spc="-6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200" spc="-25">
                <a:solidFill>
                  <a:srgbClr val="4F4F4F"/>
                </a:solidFill>
                <a:latin typeface="Calibri"/>
                <a:cs typeface="Calibri"/>
              </a:rPr>
              <a:t>by </a:t>
            </a:r>
            <a:r>
              <a:rPr dirty="0" sz="2200">
                <a:solidFill>
                  <a:srgbClr val="4F4F4F"/>
                </a:solidFill>
                <a:latin typeface="Calibri"/>
                <a:cs typeface="Calibri"/>
              </a:rPr>
              <a:t>2025</a:t>
            </a:r>
            <a:r>
              <a:rPr dirty="0" sz="2200" spc="-3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4F4F4F"/>
                </a:solidFill>
                <a:latin typeface="Calibri"/>
                <a:cs typeface="Calibri"/>
              </a:rPr>
              <a:t>including</a:t>
            </a:r>
            <a:r>
              <a:rPr dirty="0" sz="2200" spc="-6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4F4F4F"/>
                </a:solidFill>
                <a:latin typeface="Calibri"/>
                <a:cs typeface="Calibri"/>
              </a:rPr>
              <a:t>eight</a:t>
            </a:r>
            <a:r>
              <a:rPr dirty="0" sz="2200" spc="-7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200" spc="60">
                <a:solidFill>
                  <a:srgbClr val="4F4F4F"/>
                </a:solidFill>
                <a:latin typeface="Calibri"/>
                <a:cs typeface="Calibri"/>
              </a:rPr>
              <a:t>all-</a:t>
            </a:r>
            <a:r>
              <a:rPr dirty="0" sz="2200" spc="-20">
                <a:solidFill>
                  <a:srgbClr val="4F4F4F"/>
                </a:solidFill>
                <a:latin typeface="Calibri"/>
                <a:cs typeface="Calibri"/>
              </a:rPr>
              <a:t>new</a:t>
            </a:r>
            <a:r>
              <a:rPr dirty="0" sz="22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4F4F4F"/>
                </a:solidFill>
                <a:latin typeface="Calibri"/>
                <a:cs typeface="Calibri"/>
              </a:rPr>
              <a:t>SUVs</a:t>
            </a:r>
            <a:r>
              <a:rPr dirty="0" sz="2200" spc="-4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4F4F4F"/>
                </a:solidFill>
                <a:latin typeface="Calibri"/>
                <a:cs typeface="Calibri"/>
              </a:rPr>
              <a:t>and</a:t>
            </a:r>
            <a:r>
              <a:rPr dirty="0" sz="2200" spc="-3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200" spc="60">
                <a:solidFill>
                  <a:srgbClr val="4F4F4F"/>
                </a:solidFill>
                <a:latin typeface="Calibri"/>
                <a:cs typeface="Calibri"/>
              </a:rPr>
              <a:t>at</a:t>
            </a:r>
            <a:r>
              <a:rPr dirty="0" sz="2200" spc="-4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4F4F4F"/>
                </a:solidFill>
                <a:latin typeface="Calibri"/>
                <a:cs typeface="Calibri"/>
              </a:rPr>
              <a:t>least </a:t>
            </a:r>
            <a:r>
              <a:rPr dirty="0" sz="2200" spc="-220">
                <a:solidFill>
                  <a:srgbClr val="4F4F4F"/>
                </a:solidFill>
                <a:latin typeface="Calibri"/>
                <a:cs typeface="Calibri"/>
              </a:rPr>
              <a:t>15</a:t>
            </a:r>
            <a:r>
              <a:rPr dirty="0" sz="2200" spc="-8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200" spc="-25">
                <a:solidFill>
                  <a:srgbClr val="4F4F4F"/>
                </a:solidFill>
                <a:latin typeface="Calibri"/>
                <a:cs typeface="Calibri"/>
              </a:rPr>
              <a:t>electrified</a:t>
            </a:r>
            <a:r>
              <a:rPr dirty="0" sz="2200" spc="-4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4F4F4F"/>
                </a:solidFill>
                <a:latin typeface="Calibri"/>
                <a:cs typeface="Calibri"/>
              </a:rPr>
              <a:t>vehicles</a:t>
            </a:r>
            <a:endParaRPr sz="22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070"/>
              </a:spcBef>
              <a:buFont typeface="Arial"/>
              <a:buChar char="•"/>
              <a:tabLst>
                <a:tab pos="299085" algn="l"/>
              </a:tabLst>
            </a:pPr>
            <a:r>
              <a:rPr dirty="0" sz="2200" spc="-120">
                <a:solidFill>
                  <a:srgbClr val="4F4F4F"/>
                </a:solidFill>
                <a:latin typeface="Calibri"/>
                <a:cs typeface="Calibri"/>
              </a:rPr>
              <a:t>More</a:t>
            </a:r>
            <a:r>
              <a:rPr dirty="0" sz="2200" spc="-4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4F4F4F"/>
                </a:solidFill>
                <a:latin typeface="Calibri"/>
                <a:cs typeface="Calibri"/>
              </a:rPr>
              <a:t>local</a:t>
            </a:r>
            <a:r>
              <a:rPr dirty="0" sz="22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4F4F4F"/>
                </a:solidFill>
                <a:latin typeface="Calibri"/>
                <a:cs typeface="Calibri"/>
              </a:rPr>
              <a:t>assembly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0" rIns="0" bIns="0" rtlCol="0" vert="horz">
            <a:spAutoFit/>
          </a:bodyPr>
          <a:lstStyle/>
          <a:p>
            <a:pPr marL="42545">
              <a:lnSpc>
                <a:spcPct val="100000"/>
              </a:lnSpc>
              <a:spcBef>
                <a:spcPts val="350"/>
              </a:spcBef>
            </a:pPr>
            <a:fld id="{81D60167-4931-47E6-BA6A-407CBD079E47}" type="slidenum">
              <a:rPr dirty="0" spc="-25"/>
              <a:t>26</a:t>
            </a:fld>
          </a:p>
        </p:txBody>
      </p:sp>
      <p:sp>
        <p:nvSpPr>
          <p:cNvPr id="10" name="object 10" descr=""/>
          <p:cNvSpPr txBox="1"/>
          <p:nvPr/>
        </p:nvSpPr>
        <p:spPr>
          <a:xfrm>
            <a:off x="10003335" y="1090639"/>
            <a:ext cx="1551305" cy="2025650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795"/>
              </a:spcBef>
            </a:pPr>
            <a:r>
              <a:rPr dirty="0" sz="2800" spc="35">
                <a:solidFill>
                  <a:srgbClr val="FFFFFF"/>
                </a:solidFill>
                <a:latin typeface="Calibri"/>
                <a:cs typeface="Calibri"/>
              </a:rPr>
              <a:t>24</a:t>
            </a:r>
            <a:endParaRPr sz="2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59"/>
              </a:spcBef>
            </a:pP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launches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dirty="0" sz="14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Calibri"/>
                <a:cs typeface="Calibri"/>
              </a:rPr>
              <a:t>2019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dirty="0" sz="2800" spc="265">
                <a:solidFill>
                  <a:srgbClr val="FFFFFF"/>
                </a:solidFill>
                <a:latin typeface="Calibri"/>
                <a:cs typeface="Calibri"/>
              </a:rPr>
              <a:t>29%</a:t>
            </a:r>
            <a:endParaRPr sz="2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55"/>
              </a:spcBef>
            </a:pP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refresh</a:t>
            </a:r>
            <a:r>
              <a:rPr dirty="0" sz="1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dirty="0" sz="1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dirty="0" sz="1400" spc="-20">
                <a:solidFill>
                  <a:srgbClr val="FFFFFF"/>
                </a:solidFill>
                <a:latin typeface="Calibri"/>
                <a:cs typeface="Calibri"/>
              </a:rPr>
              <a:t> 2019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450"/>
              </a:spcBef>
            </a:pPr>
            <a:r>
              <a:rPr dirty="0" sz="2800" spc="-275">
                <a:solidFill>
                  <a:srgbClr val="FFFFFF"/>
                </a:solidFill>
                <a:latin typeface="Calibri"/>
                <a:cs typeface="Calibri"/>
              </a:rPr>
              <a:t>13</a:t>
            </a:r>
            <a:r>
              <a:rPr dirty="0" sz="2800" spc="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50">
                <a:solidFill>
                  <a:srgbClr val="FFFFFF"/>
                </a:solidFill>
                <a:latin typeface="Calibri"/>
                <a:cs typeface="Calibri"/>
              </a:rPr>
              <a:t>BEVs</a:t>
            </a:r>
            <a:r>
              <a:rPr dirty="0" sz="16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dirty="0" sz="16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Calibri"/>
                <a:cs typeface="Calibri"/>
              </a:rPr>
              <a:t>2022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73B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6071" y="656564"/>
            <a:ext cx="3148965" cy="305181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7600"/>
              </a:lnSpc>
              <a:spcBef>
                <a:spcPts val="100"/>
              </a:spcBef>
            </a:pPr>
            <a:r>
              <a:rPr dirty="0" sz="4200" spc="-10"/>
              <a:t>Fitness Partnerships </a:t>
            </a:r>
            <a:r>
              <a:rPr dirty="0" sz="4200" spc="-55"/>
              <a:t>Portfolio</a:t>
            </a:r>
            <a:r>
              <a:rPr dirty="0" sz="4200" spc="-180"/>
              <a:t> </a:t>
            </a:r>
            <a:r>
              <a:rPr dirty="0" sz="4200" spc="-30"/>
              <a:t>Reset</a:t>
            </a:r>
            <a:endParaRPr sz="4200"/>
          </a:p>
        </p:txBody>
      </p:sp>
      <p:sp>
        <p:nvSpPr>
          <p:cNvPr id="4" name="object 4" descr=""/>
          <p:cNvSpPr txBox="1"/>
          <p:nvPr/>
        </p:nvSpPr>
        <p:spPr>
          <a:xfrm>
            <a:off x="796071" y="3659407"/>
            <a:ext cx="4565015" cy="2100580"/>
          </a:xfrm>
          <a:prstGeom prst="rect">
            <a:avLst/>
          </a:prstGeom>
        </p:spPr>
        <p:txBody>
          <a:bodyPr wrap="square" lIns="0" tIns="403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80"/>
              </a:spcBef>
            </a:pPr>
            <a:r>
              <a:rPr dirty="0" sz="4400" spc="45">
                <a:solidFill>
                  <a:srgbClr val="FFFFFF"/>
                </a:solidFill>
                <a:latin typeface="Calibri"/>
                <a:cs typeface="Calibri"/>
              </a:rPr>
              <a:t>Electrified</a:t>
            </a:r>
            <a:r>
              <a:rPr dirty="0" sz="4400" spc="-22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400" spc="35">
                <a:solidFill>
                  <a:srgbClr val="FFFFFF"/>
                </a:solidFill>
                <a:latin typeface="Calibri"/>
                <a:cs typeface="Calibri"/>
              </a:rPr>
              <a:t>Vehicles</a:t>
            </a:r>
            <a:endParaRPr sz="4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35"/>
              </a:spcBef>
            </a:pPr>
            <a:r>
              <a:rPr dirty="0" sz="4200" spc="-90">
                <a:solidFill>
                  <a:srgbClr val="0071AE"/>
                </a:solidFill>
                <a:latin typeface="Calibri"/>
                <a:cs typeface="Calibri"/>
              </a:rPr>
              <a:t>Autonomous</a:t>
            </a:r>
            <a:r>
              <a:rPr dirty="0" sz="4200" spc="-175">
                <a:solidFill>
                  <a:srgbClr val="0071AE"/>
                </a:solidFill>
                <a:latin typeface="Calibri"/>
                <a:cs typeface="Calibri"/>
              </a:rPr>
              <a:t> </a:t>
            </a:r>
            <a:r>
              <a:rPr dirty="0" sz="4200" spc="-45">
                <a:solidFill>
                  <a:srgbClr val="0071AE"/>
                </a:solidFill>
                <a:latin typeface="Calibri"/>
                <a:cs typeface="Calibri"/>
              </a:rPr>
              <a:t>Vehicles</a:t>
            </a:r>
            <a:endParaRPr sz="4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854388" y="1674807"/>
            <a:ext cx="6485255" cy="1175385"/>
            <a:chOff x="2854388" y="1674807"/>
            <a:chExt cx="6485255" cy="117538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8124" y="2433828"/>
              <a:ext cx="1947671" cy="249935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2867406" y="1687824"/>
              <a:ext cx="6459220" cy="1149350"/>
            </a:xfrm>
            <a:custGeom>
              <a:avLst/>
              <a:gdLst/>
              <a:ahLst/>
              <a:cxnLst/>
              <a:rect l="l" t="t" r="r" b="b"/>
              <a:pathLst>
                <a:path w="6459220" h="1149350">
                  <a:moveTo>
                    <a:pt x="0" y="191528"/>
                  </a:moveTo>
                  <a:lnTo>
                    <a:pt x="5058" y="147612"/>
                  </a:lnTo>
                  <a:lnTo>
                    <a:pt x="19466" y="107299"/>
                  </a:lnTo>
                  <a:lnTo>
                    <a:pt x="42075" y="71737"/>
                  </a:lnTo>
                  <a:lnTo>
                    <a:pt x="71734" y="42076"/>
                  </a:lnTo>
                  <a:lnTo>
                    <a:pt x="107294" y="19467"/>
                  </a:lnTo>
                  <a:lnTo>
                    <a:pt x="147604" y="5058"/>
                  </a:lnTo>
                  <a:lnTo>
                    <a:pt x="191516" y="0"/>
                  </a:lnTo>
                  <a:lnTo>
                    <a:pt x="6267196" y="0"/>
                  </a:lnTo>
                  <a:lnTo>
                    <a:pt x="6311107" y="5058"/>
                  </a:lnTo>
                  <a:lnTo>
                    <a:pt x="6351417" y="19467"/>
                  </a:lnTo>
                  <a:lnTo>
                    <a:pt x="6386977" y="42076"/>
                  </a:lnTo>
                  <a:lnTo>
                    <a:pt x="6416636" y="71737"/>
                  </a:lnTo>
                  <a:lnTo>
                    <a:pt x="6439245" y="107299"/>
                  </a:lnTo>
                  <a:lnTo>
                    <a:pt x="6453653" y="147612"/>
                  </a:lnTo>
                  <a:lnTo>
                    <a:pt x="6458712" y="191528"/>
                  </a:lnTo>
                  <a:lnTo>
                    <a:pt x="6458712" y="957580"/>
                  </a:lnTo>
                  <a:lnTo>
                    <a:pt x="6453653" y="1001495"/>
                  </a:lnTo>
                  <a:lnTo>
                    <a:pt x="6439245" y="1041806"/>
                  </a:lnTo>
                  <a:lnTo>
                    <a:pt x="6416636" y="1077366"/>
                  </a:lnTo>
                  <a:lnTo>
                    <a:pt x="6386977" y="1107024"/>
                  </a:lnTo>
                  <a:lnTo>
                    <a:pt x="6351417" y="1129631"/>
                  </a:lnTo>
                  <a:lnTo>
                    <a:pt x="6311107" y="1144038"/>
                  </a:lnTo>
                  <a:lnTo>
                    <a:pt x="6267196" y="1149096"/>
                  </a:lnTo>
                  <a:lnTo>
                    <a:pt x="191516" y="1149096"/>
                  </a:lnTo>
                  <a:lnTo>
                    <a:pt x="147604" y="1144038"/>
                  </a:lnTo>
                  <a:lnTo>
                    <a:pt x="107294" y="1129631"/>
                  </a:lnTo>
                  <a:lnTo>
                    <a:pt x="71734" y="1107024"/>
                  </a:lnTo>
                  <a:lnTo>
                    <a:pt x="42075" y="1077366"/>
                  </a:lnTo>
                  <a:lnTo>
                    <a:pt x="19466" y="1041806"/>
                  </a:lnTo>
                  <a:lnTo>
                    <a:pt x="5058" y="1001495"/>
                  </a:lnTo>
                  <a:lnTo>
                    <a:pt x="0" y="957580"/>
                  </a:lnTo>
                  <a:lnTo>
                    <a:pt x="0" y="191528"/>
                  </a:lnTo>
                  <a:close/>
                </a:path>
              </a:pathLst>
            </a:custGeom>
            <a:ln w="25907">
              <a:solidFill>
                <a:srgbClr val="0071A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2230" rIns="0" bIns="0" rtlCol="0" vert="horz">
            <a:spAutoFit/>
          </a:bodyPr>
          <a:lstStyle/>
          <a:p>
            <a:pPr marL="12700" marR="5080">
              <a:lnSpc>
                <a:spcPts val="4010"/>
              </a:lnSpc>
              <a:spcBef>
                <a:spcPts val="490"/>
              </a:spcBef>
            </a:pPr>
            <a:r>
              <a:rPr dirty="0" spc="110"/>
              <a:t>EV</a:t>
            </a:r>
            <a:r>
              <a:rPr dirty="0" spc="95"/>
              <a:t> </a:t>
            </a:r>
            <a:r>
              <a:rPr dirty="0" spc="80"/>
              <a:t>strategy</a:t>
            </a:r>
            <a:r>
              <a:rPr dirty="0" spc="125"/>
              <a:t> </a:t>
            </a:r>
            <a:r>
              <a:rPr dirty="0" spc="95"/>
              <a:t>plays</a:t>
            </a:r>
            <a:r>
              <a:rPr dirty="0" spc="125"/>
              <a:t> </a:t>
            </a:r>
            <a:r>
              <a:rPr dirty="0"/>
              <a:t>to</a:t>
            </a:r>
            <a:r>
              <a:rPr dirty="0" spc="110"/>
              <a:t> </a:t>
            </a:r>
            <a:r>
              <a:rPr dirty="0"/>
              <a:t>our</a:t>
            </a:r>
            <a:r>
              <a:rPr dirty="0" spc="125"/>
              <a:t> </a:t>
            </a:r>
            <a:r>
              <a:rPr dirty="0" spc="60"/>
              <a:t>strengths,</a:t>
            </a:r>
            <a:r>
              <a:rPr dirty="0" spc="125"/>
              <a:t> </a:t>
            </a:r>
            <a:r>
              <a:rPr dirty="0" spc="60"/>
              <a:t>builds</a:t>
            </a:r>
            <a:r>
              <a:rPr dirty="0" spc="125"/>
              <a:t> </a:t>
            </a:r>
            <a:r>
              <a:rPr dirty="0"/>
              <a:t>on</a:t>
            </a:r>
            <a:r>
              <a:rPr dirty="0" spc="120"/>
              <a:t> </a:t>
            </a:r>
            <a:r>
              <a:rPr dirty="0"/>
              <a:t>our</a:t>
            </a:r>
            <a:r>
              <a:rPr dirty="0" spc="120"/>
              <a:t> </a:t>
            </a:r>
            <a:r>
              <a:rPr dirty="0" spc="50"/>
              <a:t>brands, </a:t>
            </a:r>
            <a:r>
              <a:rPr dirty="0" spc="65"/>
              <a:t>leverages</a:t>
            </a:r>
            <a:r>
              <a:rPr dirty="0" spc="155"/>
              <a:t> </a:t>
            </a:r>
            <a:r>
              <a:rPr dirty="0" spc="80"/>
              <a:t>scale</a:t>
            </a:r>
            <a:r>
              <a:rPr dirty="0" spc="155"/>
              <a:t> </a:t>
            </a:r>
            <a:r>
              <a:rPr dirty="0" spc="65"/>
              <a:t>and</a:t>
            </a:r>
            <a:r>
              <a:rPr dirty="0" spc="170"/>
              <a:t> </a:t>
            </a:r>
            <a:r>
              <a:rPr dirty="0" spc="70"/>
              <a:t>innovates</a:t>
            </a:r>
            <a:r>
              <a:rPr dirty="0" spc="175"/>
              <a:t> </a:t>
            </a:r>
            <a:r>
              <a:rPr dirty="0" spc="55"/>
              <a:t>across</a:t>
            </a:r>
            <a:r>
              <a:rPr dirty="0" spc="175"/>
              <a:t> </a:t>
            </a:r>
            <a:r>
              <a:rPr dirty="0"/>
              <a:t>the</a:t>
            </a:r>
            <a:r>
              <a:rPr dirty="0" spc="165"/>
              <a:t> </a:t>
            </a:r>
            <a:r>
              <a:rPr dirty="0" spc="65"/>
              <a:t>value</a:t>
            </a:r>
            <a:r>
              <a:rPr dirty="0" spc="165"/>
              <a:t> </a:t>
            </a:r>
            <a:r>
              <a:rPr dirty="0" spc="35"/>
              <a:t>chain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08759" y="4884420"/>
            <a:ext cx="2743200" cy="1371600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5440547" y="1992022"/>
            <a:ext cx="33299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5">
                <a:solidFill>
                  <a:srgbClr val="4F4F4F"/>
                </a:solidFill>
                <a:latin typeface="Calibri"/>
                <a:cs typeface="Calibri"/>
              </a:rPr>
              <a:t>Mach</a:t>
            </a:r>
            <a:r>
              <a:rPr dirty="0" sz="2400" spc="-1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F4F4F"/>
                </a:solidFill>
                <a:latin typeface="Calibri"/>
                <a:cs typeface="Calibri"/>
              </a:rPr>
              <a:t>I</a:t>
            </a:r>
            <a:r>
              <a:rPr dirty="0" sz="2400" spc="-9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400" spc="200">
                <a:solidFill>
                  <a:srgbClr val="4F4F4F"/>
                </a:solidFill>
                <a:latin typeface="Calibri"/>
                <a:cs typeface="Calibri"/>
              </a:rPr>
              <a:t>–</a:t>
            </a:r>
            <a:r>
              <a:rPr dirty="0" sz="2400" spc="-10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F4F4F"/>
                </a:solidFill>
                <a:latin typeface="Calibri"/>
                <a:cs typeface="Calibri"/>
              </a:rPr>
              <a:t>Performance</a:t>
            </a:r>
            <a:r>
              <a:rPr dirty="0" sz="2400" spc="-9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400" spc="60">
                <a:solidFill>
                  <a:srgbClr val="4F4F4F"/>
                </a:solidFill>
                <a:latin typeface="Calibri"/>
                <a:cs typeface="Calibri"/>
              </a:rPr>
              <a:t>BEV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08759" y="3246120"/>
            <a:ext cx="2743200" cy="1371600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3891197" y="3730030"/>
            <a:ext cx="16122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75">
                <a:solidFill>
                  <a:srgbClr val="4F4F4F"/>
                </a:solidFill>
                <a:latin typeface="Calibri"/>
                <a:cs typeface="Calibri"/>
              </a:rPr>
              <a:t>F-</a:t>
            </a:r>
            <a:r>
              <a:rPr dirty="0" sz="2400" spc="-60">
                <a:solidFill>
                  <a:srgbClr val="4F4F4F"/>
                </a:solidFill>
                <a:latin typeface="Calibri"/>
                <a:cs typeface="Calibri"/>
              </a:rPr>
              <a:t>150</a:t>
            </a:r>
            <a:r>
              <a:rPr dirty="0" sz="2400" spc="-1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4F4F4F"/>
                </a:solidFill>
                <a:latin typeface="Calibri"/>
                <a:cs typeface="Calibri"/>
              </a:rPr>
              <a:t>Hybrid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891197" y="5457332"/>
            <a:ext cx="20212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4F4F4F"/>
                </a:solidFill>
                <a:latin typeface="Calibri"/>
                <a:cs typeface="Calibri"/>
              </a:rPr>
              <a:t>Mustang</a:t>
            </a:r>
            <a:r>
              <a:rPr dirty="0" sz="2400" spc="-4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4F4F4F"/>
                </a:solidFill>
                <a:latin typeface="Calibri"/>
                <a:cs typeface="Calibri"/>
              </a:rPr>
              <a:t>Hybrid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8653392" y="3579459"/>
            <a:ext cx="27552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4F4F4F"/>
                </a:solidFill>
                <a:latin typeface="Calibri"/>
                <a:cs typeface="Calibri"/>
              </a:rPr>
              <a:t>Transit</a:t>
            </a:r>
            <a:r>
              <a:rPr dirty="0" sz="2400" spc="-4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400" spc="70">
                <a:solidFill>
                  <a:srgbClr val="4F4F4F"/>
                </a:solidFill>
                <a:latin typeface="Calibri"/>
                <a:cs typeface="Calibri"/>
              </a:rPr>
              <a:t>Plug-</a:t>
            </a:r>
            <a:r>
              <a:rPr dirty="0" sz="2400">
                <a:solidFill>
                  <a:srgbClr val="4F4F4F"/>
                </a:solidFill>
                <a:latin typeface="Calibri"/>
                <a:cs typeface="Calibri"/>
              </a:rPr>
              <a:t>In</a:t>
            </a:r>
            <a:r>
              <a:rPr dirty="0" sz="2400" spc="-5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4F4F4F"/>
                </a:solidFill>
                <a:latin typeface="Calibri"/>
                <a:cs typeface="Calibri"/>
              </a:rPr>
              <a:t>Hybrid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8653392" y="5096144"/>
            <a:ext cx="176911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4F4F4F"/>
                </a:solidFill>
                <a:latin typeface="Calibri"/>
                <a:cs typeface="Calibri"/>
              </a:rPr>
              <a:t>Ionity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dirty="0" sz="2400" spc="80">
                <a:solidFill>
                  <a:srgbClr val="4F4F4F"/>
                </a:solidFill>
                <a:latin typeface="Calibri"/>
                <a:cs typeface="Calibri"/>
              </a:rPr>
              <a:t>Fast</a:t>
            </a:r>
            <a:r>
              <a:rPr dirty="0" sz="2400" spc="-1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4F4F4F"/>
                </a:solidFill>
                <a:latin typeface="Calibri"/>
                <a:cs typeface="Calibri"/>
              </a:rPr>
              <a:t>Charging Infrastructure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13560" y="4969764"/>
            <a:ext cx="2010060" cy="1565147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13560" y="3116580"/>
            <a:ext cx="2013075" cy="1630679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295644" y="3108960"/>
            <a:ext cx="2015561" cy="1645919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295644" y="4974335"/>
            <a:ext cx="2013495" cy="155447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322320" y="1924811"/>
            <a:ext cx="1857755" cy="606551"/>
          </a:xfrm>
          <a:prstGeom prst="rect">
            <a:avLst/>
          </a:prstGeom>
        </p:spPr>
      </p:pic>
      <p:sp>
        <p:nvSpPr>
          <p:cNvPr id="18" name="object 1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0" rIns="0" bIns="0" rtlCol="0" vert="horz">
            <a:spAutoFit/>
          </a:bodyPr>
          <a:lstStyle/>
          <a:p>
            <a:pPr marL="43815">
              <a:lnSpc>
                <a:spcPct val="100000"/>
              </a:lnSpc>
              <a:spcBef>
                <a:spcPts val="350"/>
              </a:spcBef>
            </a:pPr>
            <a:fld id="{81D60167-4931-47E6-BA6A-407CBD079E47}" type="slidenum">
              <a:rPr dirty="0" spc="-25"/>
              <a:t>29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2055009" y="6500995"/>
            <a:ext cx="72390" cy="21844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0"/>
              </a:spcBef>
            </a:pPr>
            <a:r>
              <a:rPr dirty="0" sz="1200" spc="-105">
                <a:solidFill>
                  <a:srgbClr val="666A70"/>
                </a:solidFill>
                <a:latin typeface="Trebuchet MS"/>
                <a:cs typeface="Trebuchet MS"/>
              </a:rPr>
              <a:t>3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10972800" y="6295644"/>
            <a:ext cx="1219200" cy="469900"/>
            <a:chOff x="10972800" y="6295644"/>
            <a:chExt cx="1219200" cy="469900"/>
          </a:xfrm>
        </p:grpSpPr>
        <p:sp>
          <p:nvSpPr>
            <p:cNvPr id="4" name="object 4" descr=""/>
            <p:cNvSpPr/>
            <p:nvPr/>
          </p:nvSpPr>
          <p:spPr>
            <a:xfrm>
              <a:off x="10972800" y="6525768"/>
              <a:ext cx="1219200" cy="239395"/>
            </a:xfrm>
            <a:custGeom>
              <a:avLst/>
              <a:gdLst/>
              <a:ahLst/>
              <a:cxnLst/>
              <a:rect l="l" t="t" r="r" b="b"/>
              <a:pathLst>
                <a:path w="1219200" h="239395">
                  <a:moveTo>
                    <a:pt x="1219200" y="0"/>
                  </a:moveTo>
                  <a:lnTo>
                    <a:pt x="0" y="0"/>
                  </a:lnTo>
                  <a:lnTo>
                    <a:pt x="0" y="239267"/>
                  </a:lnTo>
                  <a:lnTo>
                    <a:pt x="1219200" y="239267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073B6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92256" y="6295644"/>
              <a:ext cx="839723" cy="420623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778001" y="3435858"/>
            <a:ext cx="318770" cy="0"/>
          </a:xfrm>
          <a:custGeom>
            <a:avLst/>
            <a:gdLst/>
            <a:ahLst/>
            <a:cxnLst/>
            <a:rect l="l" t="t" r="r" b="b"/>
            <a:pathLst>
              <a:path w="318769" h="0">
                <a:moveTo>
                  <a:pt x="0" y="0"/>
                </a:moveTo>
                <a:lnTo>
                  <a:pt x="318211" y="0"/>
                </a:lnTo>
              </a:path>
            </a:pathLst>
          </a:custGeom>
          <a:ln w="25908">
            <a:solidFill>
              <a:srgbClr val="0171A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75651" y="1839909"/>
            <a:ext cx="2657475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55">
                <a:solidFill>
                  <a:srgbClr val="FFFFFF"/>
                </a:solidFill>
                <a:latin typeface="Calibri"/>
                <a:cs typeface="Calibri"/>
              </a:rPr>
              <a:t>Bob</a:t>
            </a:r>
            <a:r>
              <a:rPr dirty="0" sz="4200" spc="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200" spc="125">
                <a:solidFill>
                  <a:srgbClr val="FFFFFF"/>
                </a:solidFill>
                <a:latin typeface="Calibri"/>
                <a:cs typeface="Calibri"/>
              </a:rPr>
              <a:t>Shanks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75651" y="2644810"/>
            <a:ext cx="4978400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>
                <a:solidFill>
                  <a:srgbClr val="FFFFFF"/>
                </a:solidFill>
                <a:latin typeface="Calibri"/>
                <a:cs typeface="Calibri"/>
              </a:rPr>
              <a:t>Chief</a:t>
            </a:r>
            <a:r>
              <a:rPr dirty="0" sz="4200" spc="1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200" spc="105">
                <a:solidFill>
                  <a:srgbClr val="FFFFFF"/>
                </a:solidFill>
                <a:latin typeface="Calibri"/>
                <a:cs typeface="Calibri"/>
              </a:rPr>
              <a:t>Financial</a:t>
            </a:r>
            <a:r>
              <a:rPr dirty="0" sz="4200" spc="1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200" spc="-10">
                <a:solidFill>
                  <a:srgbClr val="FFFFFF"/>
                </a:solidFill>
                <a:latin typeface="Calibri"/>
                <a:cs typeface="Calibri"/>
              </a:rPr>
              <a:t>Officer</a:t>
            </a:r>
            <a:endParaRPr sz="4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We</a:t>
            </a:r>
            <a:r>
              <a:rPr dirty="0" spc="105"/>
              <a:t> </a:t>
            </a:r>
            <a:r>
              <a:rPr dirty="0" spc="65"/>
              <a:t>will</a:t>
            </a:r>
            <a:r>
              <a:rPr dirty="0" spc="130"/>
              <a:t> </a:t>
            </a:r>
            <a:r>
              <a:rPr dirty="0" spc="50"/>
              <a:t>spend</a:t>
            </a:r>
            <a:r>
              <a:rPr dirty="0" spc="130"/>
              <a:t> </a:t>
            </a:r>
            <a:r>
              <a:rPr dirty="0"/>
              <a:t>over</a:t>
            </a:r>
            <a:r>
              <a:rPr dirty="0" spc="130"/>
              <a:t> </a:t>
            </a:r>
            <a:r>
              <a:rPr dirty="0" spc="-395"/>
              <a:t>$11</a:t>
            </a:r>
            <a:r>
              <a:rPr dirty="0" spc="140"/>
              <a:t> </a:t>
            </a:r>
            <a:r>
              <a:rPr dirty="0" spc="60"/>
              <a:t>billion</a:t>
            </a:r>
            <a:r>
              <a:rPr dirty="0" spc="125"/>
              <a:t> </a:t>
            </a:r>
            <a:r>
              <a:rPr dirty="0"/>
              <a:t>on</a:t>
            </a:r>
            <a:r>
              <a:rPr dirty="0" spc="120"/>
              <a:t> </a:t>
            </a:r>
            <a:r>
              <a:rPr dirty="0" spc="70"/>
              <a:t>electrification</a:t>
            </a:r>
            <a:r>
              <a:rPr dirty="0" spc="140"/>
              <a:t> </a:t>
            </a:r>
            <a:r>
              <a:rPr dirty="0"/>
              <a:t>by</a:t>
            </a:r>
            <a:r>
              <a:rPr dirty="0" spc="135"/>
              <a:t> </a:t>
            </a:r>
            <a:r>
              <a:rPr dirty="0" spc="55"/>
              <a:t>2022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053071" y="2010155"/>
            <a:ext cx="3840479" cy="388620"/>
          </a:xfrm>
          <a:prstGeom prst="rect">
            <a:avLst/>
          </a:prstGeom>
          <a:solidFill>
            <a:srgbClr val="C4E5F7"/>
          </a:solidFill>
        </p:spPr>
        <p:txBody>
          <a:bodyPr wrap="square" lIns="0" tIns="431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40"/>
              </a:spcBef>
            </a:pPr>
            <a:r>
              <a:rPr dirty="0" sz="2000" spc="-20">
                <a:solidFill>
                  <a:srgbClr val="4F4F4F"/>
                </a:solidFill>
                <a:latin typeface="Calibri"/>
                <a:cs typeface="Calibri"/>
              </a:rPr>
              <a:t>U.S.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131656" y="2275851"/>
            <a:ext cx="3147695" cy="1132205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99085" algn="l"/>
              </a:tabLst>
            </a:pPr>
            <a:r>
              <a:rPr dirty="0" sz="1800" spc="-10">
                <a:solidFill>
                  <a:srgbClr val="4F4F4F"/>
                </a:solidFill>
                <a:latin typeface="Calibri"/>
                <a:cs typeface="Calibri"/>
              </a:rPr>
              <a:t>Positioned</a:t>
            </a:r>
            <a:r>
              <a:rPr dirty="0" sz="1800" spc="-25">
                <a:solidFill>
                  <a:srgbClr val="4F4F4F"/>
                </a:solidFill>
                <a:latin typeface="Calibri"/>
                <a:cs typeface="Calibri"/>
              </a:rPr>
              <a:t> for</a:t>
            </a:r>
            <a:r>
              <a:rPr dirty="0" sz="1800" spc="-4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F4F"/>
                </a:solidFill>
                <a:latin typeface="Calibri"/>
                <a:cs typeface="Calibri"/>
              </a:rPr>
              <a:t>EV</a:t>
            </a:r>
            <a:r>
              <a:rPr dirty="0" sz="18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F4F4F"/>
                </a:solidFill>
                <a:latin typeface="Calibri"/>
                <a:cs typeface="Calibri"/>
              </a:rPr>
              <a:t>leadership</a:t>
            </a:r>
            <a:endParaRPr sz="1800">
              <a:latin typeface="Calibri"/>
              <a:cs typeface="Calibri"/>
            </a:endParaRPr>
          </a:p>
          <a:p>
            <a:pPr marL="299085" marR="5080" indent="-287020">
              <a:lnSpc>
                <a:spcPct val="110000"/>
              </a:lnSpc>
              <a:spcBef>
                <a:spcPts val="795"/>
              </a:spcBef>
              <a:buFont typeface="Arial"/>
              <a:buChar char="•"/>
              <a:tabLst>
                <a:tab pos="299085" algn="l"/>
              </a:tabLst>
            </a:pPr>
            <a:r>
              <a:rPr dirty="0" sz="1800">
                <a:solidFill>
                  <a:srgbClr val="4F4F4F"/>
                </a:solidFill>
                <a:latin typeface="Calibri"/>
                <a:cs typeface="Calibri"/>
              </a:rPr>
              <a:t>HEV</a:t>
            </a:r>
            <a:r>
              <a:rPr dirty="0" sz="18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4F4F4F"/>
                </a:solidFill>
                <a:latin typeface="Calibri"/>
                <a:cs typeface="Calibri"/>
              </a:rPr>
              <a:t>offered</a:t>
            </a:r>
            <a:r>
              <a:rPr dirty="0" sz="1800" spc="-4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4F4F4F"/>
                </a:solidFill>
                <a:latin typeface="Calibri"/>
                <a:cs typeface="Calibri"/>
              </a:rPr>
              <a:t>on</a:t>
            </a:r>
            <a:r>
              <a:rPr dirty="0" sz="18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F4F"/>
                </a:solidFill>
                <a:latin typeface="Calibri"/>
                <a:cs typeface="Calibri"/>
              </a:rPr>
              <a:t>all</a:t>
            </a:r>
            <a:r>
              <a:rPr dirty="0" sz="18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F4F4F"/>
                </a:solidFill>
                <a:latin typeface="Calibri"/>
                <a:cs typeface="Calibri"/>
              </a:rPr>
              <a:t>mainstream models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057643" y="5004815"/>
            <a:ext cx="3840479" cy="388620"/>
          </a:xfrm>
          <a:prstGeom prst="rect">
            <a:avLst/>
          </a:prstGeom>
          <a:solidFill>
            <a:srgbClr val="C4E5F7"/>
          </a:solidFill>
        </p:spPr>
        <p:txBody>
          <a:bodyPr wrap="square" lIns="0" tIns="431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40"/>
              </a:spcBef>
            </a:pPr>
            <a:r>
              <a:rPr dirty="0" sz="2000" spc="-10">
                <a:solidFill>
                  <a:srgbClr val="4F4F4F"/>
                </a:solidFill>
                <a:latin typeface="Calibri"/>
                <a:cs typeface="Calibri"/>
              </a:rPr>
              <a:t>China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131656" y="5400713"/>
            <a:ext cx="3538854" cy="1031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5080" indent="-287020">
              <a:lnSpc>
                <a:spcPct val="11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dirty="0" sz="1800">
                <a:solidFill>
                  <a:srgbClr val="4F4F4F"/>
                </a:solidFill>
                <a:latin typeface="Calibri"/>
                <a:cs typeface="Calibri"/>
              </a:rPr>
              <a:t>BEVs</a:t>
            </a:r>
            <a:r>
              <a:rPr dirty="0" sz="18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F4F"/>
                </a:solidFill>
                <a:latin typeface="Calibri"/>
                <a:cs typeface="Calibri"/>
              </a:rPr>
              <a:t>and</a:t>
            </a:r>
            <a:r>
              <a:rPr dirty="0" sz="1800" spc="-4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4F4F4F"/>
                </a:solidFill>
                <a:latin typeface="Calibri"/>
                <a:cs typeface="Calibri"/>
              </a:rPr>
              <a:t>hybrids </a:t>
            </a:r>
            <a:r>
              <a:rPr dirty="0" sz="1800" spc="-20">
                <a:solidFill>
                  <a:srgbClr val="4F4F4F"/>
                </a:solidFill>
                <a:latin typeface="Calibri"/>
                <a:cs typeface="Calibri"/>
              </a:rPr>
              <a:t>from</a:t>
            </a:r>
            <a:r>
              <a:rPr dirty="0" sz="1800" spc="-4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800" spc="-55">
                <a:solidFill>
                  <a:srgbClr val="4F4F4F"/>
                </a:solidFill>
                <a:latin typeface="Calibri"/>
                <a:cs typeface="Calibri"/>
              </a:rPr>
              <a:t>our</a:t>
            </a:r>
            <a:r>
              <a:rPr dirty="0" sz="1800" spc="-4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F4F"/>
                </a:solidFill>
                <a:latin typeface="Calibri"/>
                <a:cs typeface="Calibri"/>
              </a:rPr>
              <a:t>CAF</a:t>
            </a:r>
            <a:r>
              <a:rPr dirty="0" sz="1800" spc="-5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4F4F4F"/>
                </a:solidFill>
                <a:latin typeface="Calibri"/>
                <a:cs typeface="Calibri"/>
              </a:rPr>
              <a:t>and </a:t>
            </a:r>
            <a:r>
              <a:rPr dirty="0" sz="1800" spc="-70">
                <a:solidFill>
                  <a:srgbClr val="4F4F4F"/>
                </a:solidFill>
                <a:latin typeface="Calibri"/>
                <a:cs typeface="Calibri"/>
              </a:rPr>
              <a:t>JMC</a:t>
            </a:r>
            <a:r>
              <a:rPr dirty="0" sz="1800" spc="-5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4F4F4F"/>
                </a:solidFill>
                <a:latin typeface="Calibri"/>
                <a:cs typeface="Calibri"/>
              </a:rPr>
              <a:t>JVs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005"/>
              </a:spcBef>
              <a:buFont typeface="Arial"/>
              <a:buChar char="•"/>
              <a:tabLst>
                <a:tab pos="299085" algn="l"/>
              </a:tabLst>
            </a:pPr>
            <a:r>
              <a:rPr dirty="0" sz="1800">
                <a:solidFill>
                  <a:srgbClr val="4F4F4F"/>
                </a:solidFill>
                <a:latin typeface="Calibri"/>
                <a:cs typeface="Calibri"/>
              </a:rPr>
              <a:t>Value</a:t>
            </a:r>
            <a:r>
              <a:rPr dirty="0" sz="18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F4F"/>
                </a:solidFill>
                <a:latin typeface="Calibri"/>
                <a:cs typeface="Calibri"/>
              </a:rPr>
              <a:t>BEVs</a:t>
            </a:r>
            <a:r>
              <a:rPr dirty="0" sz="18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4F4F4F"/>
                </a:solidFill>
                <a:latin typeface="Calibri"/>
                <a:cs typeface="Calibri"/>
              </a:rPr>
              <a:t>from</a:t>
            </a:r>
            <a:r>
              <a:rPr dirty="0" sz="1800" spc="-3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800" spc="-55">
                <a:solidFill>
                  <a:srgbClr val="4F4F4F"/>
                </a:solidFill>
                <a:latin typeface="Calibri"/>
                <a:cs typeface="Calibri"/>
              </a:rPr>
              <a:t>our</a:t>
            </a:r>
            <a:r>
              <a:rPr dirty="0" sz="1800" spc="-3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F4F"/>
                </a:solidFill>
                <a:latin typeface="Calibri"/>
                <a:cs typeface="Calibri"/>
              </a:rPr>
              <a:t>Zotye</a:t>
            </a:r>
            <a:r>
              <a:rPr dirty="0" sz="18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4F4F4F"/>
                </a:solidFill>
                <a:latin typeface="Calibri"/>
                <a:cs typeface="Calibri"/>
              </a:rPr>
              <a:t>JV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057643" y="3514344"/>
            <a:ext cx="3840479" cy="387350"/>
          </a:xfrm>
          <a:prstGeom prst="rect">
            <a:avLst/>
          </a:prstGeom>
          <a:solidFill>
            <a:srgbClr val="C4E5F7"/>
          </a:solidFill>
        </p:spPr>
        <p:txBody>
          <a:bodyPr wrap="square" lIns="0" tIns="425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35"/>
              </a:spcBef>
            </a:pPr>
            <a:r>
              <a:rPr dirty="0" sz="2000" spc="-10">
                <a:solidFill>
                  <a:srgbClr val="4F4F4F"/>
                </a:solidFill>
                <a:latin typeface="Calibri"/>
                <a:cs typeface="Calibri"/>
              </a:rPr>
              <a:t>Europe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131656" y="3796718"/>
            <a:ext cx="2215515" cy="830580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99085" algn="l"/>
              </a:tabLst>
            </a:pPr>
            <a:r>
              <a:rPr dirty="0" sz="1800">
                <a:solidFill>
                  <a:srgbClr val="4F4F4F"/>
                </a:solidFill>
                <a:latin typeface="Calibri"/>
                <a:cs typeface="Calibri"/>
              </a:rPr>
              <a:t>Strong</a:t>
            </a:r>
            <a:r>
              <a:rPr dirty="0" sz="1800" spc="4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F4F"/>
                </a:solidFill>
                <a:latin typeface="Calibri"/>
                <a:cs typeface="Calibri"/>
              </a:rPr>
              <a:t>BEV</a:t>
            </a:r>
            <a:r>
              <a:rPr dirty="0" sz="1800" spc="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F4F4F"/>
                </a:solidFill>
                <a:latin typeface="Calibri"/>
                <a:cs typeface="Calibri"/>
              </a:rPr>
              <a:t>portfolio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299085" algn="l"/>
              </a:tabLst>
            </a:pPr>
            <a:r>
              <a:rPr dirty="0" sz="1800" spc="-60">
                <a:solidFill>
                  <a:srgbClr val="4F4F4F"/>
                </a:solidFill>
                <a:latin typeface="Calibri"/>
                <a:cs typeface="Calibri"/>
              </a:rPr>
              <a:t>Mild</a:t>
            </a:r>
            <a:r>
              <a:rPr dirty="0" sz="1800" spc="-4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F4F4F"/>
                </a:solidFill>
                <a:latin typeface="Calibri"/>
                <a:cs typeface="Calibri"/>
              </a:rPr>
              <a:t>hybrids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4597908" y="2598420"/>
            <a:ext cx="1371600" cy="2737485"/>
          </a:xfrm>
          <a:custGeom>
            <a:avLst/>
            <a:gdLst/>
            <a:ahLst/>
            <a:cxnLst/>
            <a:rect l="l" t="t" r="r" b="b"/>
            <a:pathLst>
              <a:path w="1371600" h="2737485">
                <a:moveTo>
                  <a:pt x="1371600" y="0"/>
                </a:moveTo>
                <a:lnTo>
                  <a:pt x="0" y="0"/>
                </a:lnTo>
                <a:lnTo>
                  <a:pt x="0" y="2737104"/>
                </a:lnTo>
                <a:lnTo>
                  <a:pt x="1371600" y="2737104"/>
                </a:lnTo>
                <a:lnTo>
                  <a:pt x="1371600" y="0"/>
                </a:lnTo>
                <a:close/>
              </a:path>
            </a:pathLst>
          </a:custGeom>
          <a:solidFill>
            <a:srgbClr val="0071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1304544" y="3698747"/>
            <a:ext cx="3019425" cy="1637030"/>
          </a:xfrm>
          <a:custGeom>
            <a:avLst/>
            <a:gdLst/>
            <a:ahLst/>
            <a:cxnLst/>
            <a:rect l="l" t="t" r="r" b="b"/>
            <a:pathLst>
              <a:path w="3019425" h="1637029">
                <a:moveTo>
                  <a:pt x="1371600" y="536460"/>
                </a:moveTo>
                <a:lnTo>
                  <a:pt x="0" y="536460"/>
                </a:lnTo>
                <a:lnTo>
                  <a:pt x="0" y="1636776"/>
                </a:lnTo>
                <a:lnTo>
                  <a:pt x="1371600" y="1636776"/>
                </a:lnTo>
                <a:lnTo>
                  <a:pt x="1371600" y="536460"/>
                </a:lnTo>
                <a:close/>
              </a:path>
              <a:path w="3019425" h="1637029">
                <a:moveTo>
                  <a:pt x="3019056" y="0"/>
                </a:moveTo>
                <a:lnTo>
                  <a:pt x="1645920" y="0"/>
                </a:lnTo>
                <a:lnTo>
                  <a:pt x="1645920" y="1636776"/>
                </a:lnTo>
                <a:lnTo>
                  <a:pt x="3019056" y="1636776"/>
                </a:lnTo>
                <a:lnTo>
                  <a:pt x="3019056" y="0"/>
                </a:lnTo>
                <a:close/>
              </a:path>
            </a:pathLst>
          </a:custGeom>
          <a:solidFill>
            <a:srgbClr val="0071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1806334" y="3914462"/>
            <a:ext cx="404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0">
                <a:solidFill>
                  <a:srgbClr val="4F4F4F"/>
                </a:solidFill>
                <a:latin typeface="Calibri"/>
                <a:cs typeface="Calibri"/>
              </a:rPr>
              <a:t>$4.5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463747" y="3376923"/>
            <a:ext cx="3841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0">
                <a:solidFill>
                  <a:srgbClr val="4F4F4F"/>
                </a:solidFill>
                <a:latin typeface="Calibri"/>
                <a:cs typeface="Calibri"/>
              </a:rPr>
              <a:t>$6.7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090756" y="2277319"/>
            <a:ext cx="3854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95">
                <a:solidFill>
                  <a:srgbClr val="4F4F4F"/>
                </a:solidFill>
                <a:latin typeface="Calibri"/>
                <a:cs typeface="Calibri"/>
              </a:rPr>
              <a:t>&gt;$11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1114044" y="5399532"/>
            <a:ext cx="5148580" cy="0"/>
          </a:xfrm>
          <a:custGeom>
            <a:avLst/>
            <a:gdLst/>
            <a:ahLst/>
            <a:cxnLst/>
            <a:rect l="l" t="t" r="r" b="b"/>
            <a:pathLst>
              <a:path w="5148580" h="0">
                <a:moveTo>
                  <a:pt x="5148072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1492977" y="5418794"/>
            <a:ext cx="99631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3843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4F4F4F"/>
                </a:solidFill>
                <a:latin typeface="Calibri"/>
                <a:cs typeface="Calibri"/>
              </a:rPr>
              <a:t>Original Investment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189509" y="5418794"/>
            <a:ext cx="99631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56845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4F4F4F"/>
                </a:solidFill>
                <a:latin typeface="Calibri"/>
                <a:cs typeface="Calibri"/>
              </a:rPr>
              <a:t>Revised Investment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789559" y="5418794"/>
            <a:ext cx="10058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30">
                <a:solidFill>
                  <a:srgbClr val="4F4F4F"/>
                </a:solidFill>
                <a:latin typeface="Calibri"/>
                <a:cs typeface="Calibri"/>
              </a:rPr>
              <a:t>2015</a:t>
            </a:r>
            <a:r>
              <a:rPr dirty="0" sz="1600" spc="-7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65">
                <a:solidFill>
                  <a:srgbClr val="4F4F4F"/>
                </a:solidFill>
                <a:latin typeface="Calibri"/>
                <a:cs typeface="Calibri"/>
              </a:rPr>
              <a:t>-</a:t>
            </a:r>
            <a:r>
              <a:rPr dirty="0" sz="1600" spc="-7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20">
                <a:solidFill>
                  <a:srgbClr val="4F4F4F"/>
                </a:solidFill>
                <a:latin typeface="Calibri"/>
                <a:cs typeface="Calibri"/>
              </a:rPr>
              <a:t>2022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2156430" y="1744652"/>
            <a:ext cx="30613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4F4F4F"/>
                </a:solidFill>
                <a:latin typeface="Calibri"/>
                <a:cs typeface="Calibri"/>
              </a:rPr>
              <a:t>Electrification</a:t>
            </a:r>
            <a:r>
              <a:rPr dirty="0" sz="1800" spc="2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F4F"/>
                </a:solidFill>
                <a:latin typeface="Calibri"/>
                <a:cs typeface="Calibri"/>
              </a:rPr>
              <a:t>Investment</a:t>
            </a:r>
            <a:r>
              <a:rPr dirty="0" sz="1800" spc="17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800" spc="75">
                <a:solidFill>
                  <a:srgbClr val="4F4F4F"/>
                </a:solidFill>
                <a:latin typeface="Calibri"/>
                <a:cs typeface="Calibri"/>
              </a:rPr>
              <a:t>(Bils)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1162813" y="5980176"/>
            <a:ext cx="3289300" cy="0"/>
          </a:xfrm>
          <a:custGeom>
            <a:avLst/>
            <a:gdLst/>
            <a:ahLst/>
            <a:cxnLst/>
            <a:rect l="l" t="t" r="r" b="b"/>
            <a:pathLst>
              <a:path w="3289300" h="0">
                <a:moveTo>
                  <a:pt x="3288677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2294696" y="6006745"/>
            <a:ext cx="10248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30">
                <a:solidFill>
                  <a:srgbClr val="4F4F4F"/>
                </a:solidFill>
                <a:latin typeface="Calibri"/>
                <a:cs typeface="Calibri"/>
              </a:rPr>
              <a:t>2015</a:t>
            </a:r>
            <a:r>
              <a:rPr dirty="0" sz="1600" spc="-7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65">
                <a:solidFill>
                  <a:srgbClr val="4F4F4F"/>
                </a:solidFill>
                <a:latin typeface="Calibri"/>
                <a:cs typeface="Calibri"/>
              </a:rPr>
              <a:t>-</a:t>
            </a:r>
            <a:r>
              <a:rPr dirty="0" sz="1600" spc="-7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50">
                <a:solidFill>
                  <a:srgbClr val="4F4F4F"/>
                </a:solidFill>
                <a:latin typeface="Calibri"/>
                <a:cs typeface="Calibri"/>
              </a:rPr>
              <a:t>2020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1114044" y="2075688"/>
            <a:ext cx="5148580" cy="0"/>
          </a:xfrm>
          <a:custGeom>
            <a:avLst/>
            <a:gdLst/>
            <a:ahLst/>
            <a:cxnLst/>
            <a:rect l="l" t="t" r="r" b="b"/>
            <a:pathLst>
              <a:path w="5148580" h="0">
                <a:moveTo>
                  <a:pt x="5148072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1849145" y="4217391"/>
            <a:ext cx="1875789" cy="926465"/>
          </a:xfrm>
          <a:custGeom>
            <a:avLst/>
            <a:gdLst/>
            <a:ahLst/>
            <a:cxnLst/>
            <a:rect l="l" t="t" r="r" b="b"/>
            <a:pathLst>
              <a:path w="1875789" h="926464">
                <a:moveTo>
                  <a:pt x="1579029" y="0"/>
                </a:moveTo>
                <a:lnTo>
                  <a:pt x="1619173" y="108000"/>
                </a:lnTo>
                <a:lnTo>
                  <a:pt x="0" y="709866"/>
                </a:lnTo>
                <a:lnTo>
                  <a:pt x="80289" y="925880"/>
                </a:lnTo>
                <a:lnTo>
                  <a:pt x="1699463" y="324015"/>
                </a:lnTo>
                <a:lnTo>
                  <a:pt x="1739620" y="432028"/>
                </a:lnTo>
                <a:lnTo>
                  <a:pt x="1875332" y="135712"/>
                </a:lnTo>
                <a:lnTo>
                  <a:pt x="1579029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/>
          <p:nvPr/>
        </p:nvSpPr>
        <p:spPr>
          <a:xfrm>
            <a:off x="3433510" y="3889084"/>
            <a:ext cx="508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95">
                <a:solidFill>
                  <a:srgbClr val="FFFFFF"/>
                </a:solidFill>
                <a:latin typeface="Calibri"/>
                <a:cs typeface="Calibri"/>
              </a:rPr>
              <a:t>50%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0" rIns="0" bIns="0" rtlCol="0" vert="horz">
            <a:spAutoFit/>
          </a:bodyPr>
          <a:lstStyle/>
          <a:p>
            <a:pPr marL="43815">
              <a:lnSpc>
                <a:spcPct val="100000"/>
              </a:lnSpc>
              <a:spcBef>
                <a:spcPts val="350"/>
              </a:spcBef>
            </a:pPr>
            <a:fld id="{81D60167-4931-47E6-BA6A-407CBD079E47}" type="slidenum">
              <a:rPr dirty="0" spc="-25"/>
              <a:t>29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1180" y="293621"/>
            <a:ext cx="105638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By</a:t>
            </a:r>
            <a:r>
              <a:rPr dirty="0" spc="180"/>
              <a:t> </a:t>
            </a:r>
            <a:r>
              <a:rPr dirty="0"/>
              <a:t>2022,</a:t>
            </a:r>
            <a:r>
              <a:rPr dirty="0" spc="215"/>
              <a:t> </a:t>
            </a:r>
            <a:r>
              <a:rPr dirty="0"/>
              <a:t>we</a:t>
            </a:r>
            <a:r>
              <a:rPr dirty="0" spc="175"/>
              <a:t> </a:t>
            </a:r>
            <a:r>
              <a:rPr dirty="0" spc="70"/>
              <a:t>will</a:t>
            </a:r>
            <a:r>
              <a:rPr dirty="0" spc="180"/>
              <a:t> </a:t>
            </a:r>
            <a:r>
              <a:rPr dirty="0" spc="50"/>
              <a:t>have</a:t>
            </a:r>
            <a:r>
              <a:rPr dirty="0" spc="185"/>
              <a:t> </a:t>
            </a:r>
            <a:r>
              <a:rPr dirty="0" spc="50"/>
              <a:t>a</a:t>
            </a:r>
            <a:r>
              <a:rPr dirty="0" spc="170"/>
              <a:t> </a:t>
            </a:r>
            <a:r>
              <a:rPr dirty="0" spc="85"/>
              <a:t>significant</a:t>
            </a:r>
            <a:r>
              <a:rPr dirty="0" spc="190"/>
              <a:t> </a:t>
            </a:r>
            <a:r>
              <a:rPr dirty="0" spc="125"/>
              <a:t>BEV</a:t>
            </a:r>
            <a:r>
              <a:rPr dirty="0" spc="160"/>
              <a:t> </a:t>
            </a:r>
            <a:r>
              <a:rPr dirty="0" spc="70"/>
              <a:t>and</a:t>
            </a:r>
            <a:r>
              <a:rPr dirty="0" spc="160"/>
              <a:t> </a:t>
            </a:r>
            <a:r>
              <a:rPr dirty="0" spc="45"/>
              <a:t>electrified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51180" y="802485"/>
            <a:ext cx="122110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>
                <a:solidFill>
                  <a:srgbClr val="0071AE"/>
                </a:solidFill>
                <a:latin typeface="Calibri"/>
                <a:cs typeface="Calibri"/>
              </a:rPr>
              <a:t>lineup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074200" y="1762229"/>
            <a:ext cx="1708785" cy="13811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4800" spc="-325">
                <a:solidFill>
                  <a:srgbClr val="0071AE"/>
                </a:solidFill>
                <a:latin typeface="Calibri"/>
                <a:cs typeface="Calibri"/>
              </a:rPr>
              <a:t>16</a:t>
            </a:r>
            <a:endParaRPr sz="4800">
              <a:latin typeface="Calibri"/>
              <a:cs typeface="Calibri"/>
            </a:endParaRPr>
          </a:p>
          <a:p>
            <a:pPr marL="12700" marR="5080" indent="316865">
              <a:lnSpc>
                <a:spcPct val="100000"/>
              </a:lnSpc>
              <a:spcBef>
                <a:spcPts val="110"/>
              </a:spcBef>
            </a:pPr>
            <a:r>
              <a:rPr dirty="0" sz="2000">
                <a:solidFill>
                  <a:srgbClr val="0071AE"/>
                </a:solidFill>
                <a:latin typeface="Calibri"/>
                <a:cs typeface="Calibri"/>
              </a:rPr>
              <a:t>Full</a:t>
            </a:r>
            <a:r>
              <a:rPr dirty="0" sz="2000" spc="90">
                <a:solidFill>
                  <a:srgbClr val="0071AE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071AE"/>
                </a:solidFill>
                <a:latin typeface="Calibri"/>
                <a:cs typeface="Calibri"/>
              </a:rPr>
              <a:t>Battery </a:t>
            </a:r>
            <a:r>
              <a:rPr dirty="0" sz="2000">
                <a:solidFill>
                  <a:srgbClr val="0071AE"/>
                </a:solidFill>
                <a:latin typeface="Calibri"/>
                <a:cs typeface="Calibri"/>
              </a:rPr>
              <a:t>Electric</a:t>
            </a:r>
            <a:r>
              <a:rPr dirty="0" sz="2000" spc="-10">
                <a:solidFill>
                  <a:srgbClr val="0071AE"/>
                </a:solidFill>
                <a:latin typeface="Calibri"/>
                <a:cs typeface="Calibri"/>
              </a:rPr>
              <a:t> Vehicles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925354" y="3974270"/>
            <a:ext cx="2007870" cy="1076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80645">
              <a:lnSpc>
                <a:spcPct val="100000"/>
              </a:lnSpc>
              <a:spcBef>
                <a:spcPts val="100"/>
              </a:spcBef>
            </a:pPr>
            <a:r>
              <a:rPr dirty="0" sz="4800" spc="315">
                <a:solidFill>
                  <a:srgbClr val="0071AE"/>
                </a:solidFill>
                <a:latin typeface="Calibri"/>
                <a:cs typeface="Calibri"/>
              </a:rPr>
              <a:t>40</a:t>
            </a:r>
            <a:endParaRPr sz="4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dirty="0" sz="2000">
                <a:solidFill>
                  <a:srgbClr val="0071AE"/>
                </a:solidFill>
                <a:latin typeface="Calibri"/>
                <a:cs typeface="Calibri"/>
              </a:rPr>
              <a:t>Electrified</a:t>
            </a:r>
            <a:r>
              <a:rPr dirty="0" sz="2000" spc="55">
                <a:solidFill>
                  <a:srgbClr val="0071AE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071AE"/>
                </a:solidFill>
                <a:latin typeface="Calibri"/>
                <a:cs typeface="Calibri"/>
              </a:rPr>
              <a:t>Vehicles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93323" y="4604003"/>
            <a:ext cx="1034795" cy="1097279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6254775" y="1535684"/>
            <a:ext cx="392811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</a:tabLst>
            </a:pPr>
            <a:r>
              <a:rPr dirty="0" sz="2800" spc="-10">
                <a:solidFill>
                  <a:srgbClr val="4F4F4F"/>
                </a:solidFill>
                <a:latin typeface="Calibri"/>
                <a:cs typeface="Calibri"/>
              </a:rPr>
              <a:t>Dedicated</a:t>
            </a:r>
            <a:r>
              <a:rPr dirty="0" sz="2800" spc="-13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800" spc="65">
                <a:solidFill>
                  <a:srgbClr val="4F4F4F"/>
                </a:solidFill>
                <a:latin typeface="Calibri"/>
                <a:cs typeface="Calibri"/>
              </a:rPr>
              <a:t>BEV</a:t>
            </a:r>
            <a:r>
              <a:rPr dirty="0" sz="2800" spc="-13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4F4F4F"/>
                </a:solidFill>
                <a:latin typeface="Calibri"/>
                <a:cs typeface="Calibri"/>
              </a:rPr>
              <a:t>platforms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254775" y="2495804"/>
            <a:ext cx="43332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</a:tabLst>
            </a:pPr>
            <a:r>
              <a:rPr dirty="0" sz="2800" spc="-20">
                <a:solidFill>
                  <a:srgbClr val="4F4F4F"/>
                </a:solidFill>
                <a:latin typeface="Calibri"/>
                <a:cs typeface="Calibri"/>
              </a:rPr>
              <a:t>Includes</a:t>
            </a:r>
            <a:r>
              <a:rPr dirty="0" sz="2800" spc="-90">
                <a:solidFill>
                  <a:srgbClr val="4F4F4F"/>
                </a:solidFill>
                <a:latin typeface="Calibri"/>
                <a:cs typeface="Calibri"/>
              </a:rPr>
              <a:t> our</a:t>
            </a:r>
            <a:r>
              <a:rPr dirty="0" sz="2800" spc="-1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4F4F4F"/>
                </a:solidFill>
                <a:latin typeface="Calibri"/>
                <a:cs typeface="Calibri"/>
              </a:rPr>
              <a:t>trucks</a:t>
            </a:r>
            <a:r>
              <a:rPr dirty="0" sz="2800" spc="-9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4F4F4F"/>
                </a:solidFill>
                <a:latin typeface="Calibri"/>
                <a:cs typeface="Calibri"/>
              </a:rPr>
              <a:t>and</a:t>
            </a:r>
            <a:r>
              <a:rPr dirty="0" sz="2800" spc="-1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4F4F4F"/>
                </a:solidFill>
                <a:latin typeface="Calibri"/>
                <a:cs typeface="Calibri"/>
              </a:rPr>
              <a:t>vans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254775" y="3455923"/>
            <a:ext cx="4522470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</a:tabLst>
            </a:pPr>
            <a:r>
              <a:rPr dirty="0" sz="2800">
                <a:solidFill>
                  <a:srgbClr val="4F4F4F"/>
                </a:solidFill>
                <a:latin typeface="Calibri"/>
                <a:cs typeface="Calibri"/>
              </a:rPr>
              <a:t>Supports</a:t>
            </a:r>
            <a:r>
              <a:rPr dirty="0" sz="2800" spc="-6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800" spc="-95">
                <a:solidFill>
                  <a:srgbClr val="4F4F4F"/>
                </a:solidFill>
                <a:latin typeface="Calibri"/>
                <a:cs typeface="Calibri"/>
              </a:rPr>
              <a:t>our</a:t>
            </a:r>
            <a:r>
              <a:rPr dirty="0" sz="2800" spc="-7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4F4F4F"/>
                </a:solidFill>
                <a:latin typeface="Calibri"/>
                <a:cs typeface="Calibri"/>
              </a:rPr>
              <a:t>commercial</a:t>
            </a:r>
            <a:r>
              <a:rPr dirty="0" sz="2800" spc="-6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4F4F4F"/>
                </a:solidFill>
                <a:latin typeface="Calibri"/>
                <a:cs typeface="Calibri"/>
              </a:rPr>
              <a:t>and </a:t>
            </a:r>
            <a:r>
              <a:rPr dirty="0" sz="2800">
                <a:solidFill>
                  <a:srgbClr val="4F4F4F"/>
                </a:solidFill>
                <a:latin typeface="Calibri"/>
                <a:cs typeface="Calibri"/>
              </a:rPr>
              <a:t>Lincoln</a:t>
            </a:r>
            <a:r>
              <a:rPr dirty="0" sz="2800" spc="-8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4F4F4F"/>
                </a:solidFill>
                <a:latin typeface="Calibri"/>
                <a:cs typeface="Calibri"/>
              </a:rPr>
              <a:t>businesses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254775" y="4842764"/>
            <a:ext cx="4183379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</a:tabLst>
            </a:pPr>
            <a:r>
              <a:rPr dirty="0" sz="2800" spc="-20">
                <a:solidFill>
                  <a:srgbClr val="4F4F4F"/>
                </a:solidFill>
                <a:latin typeface="Calibri"/>
                <a:cs typeface="Calibri"/>
              </a:rPr>
              <a:t>Includes</a:t>
            </a:r>
            <a:r>
              <a:rPr dirty="0" sz="2800" spc="-5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4F4F4F"/>
                </a:solidFill>
                <a:latin typeface="Calibri"/>
                <a:cs typeface="Calibri"/>
              </a:rPr>
              <a:t>Zotye</a:t>
            </a:r>
            <a:r>
              <a:rPr dirty="0" sz="2800" spc="-6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4F4F4F"/>
                </a:solidFill>
                <a:latin typeface="Calibri"/>
                <a:cs typeface="Calibri"/>
              </a:rPr>
              <a:t>nameplates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4985003" y="3057144"/>
            <a:ext cx="1104900" cy="744220"/>
          </a:xfrm>
          <a:custGeom>
            <a:avLst/>
            <a:gdLst/>
            <a:ahLst/>
            <a:cxnLst/>
            <a:rect l="l" t="t" r="r" b="b"/>
            <a:pathLst>
              <a:path w="1104900" h="744220">
                <a:moveTo>
                  <a:pt x="733044" y="0"/>
                </a:moveTo>
                <a:lnTo>
                  <a:pt x="733044" y="185927"/>
                </a:lnTo>
                <a:lnTo>
                  <a:pt x="0" y="185927"/>
                </a:lnTo>
                <a:lnTo>
                  <a:pt x="0" y="557783"/>
                </a:lnTo>
                <a:lnTo>
                  <a:pt x="733044" y="557783"/>
                </a:lnTo>
                <a:lnTo>
                  <a:pt x="733044" y="743711"/>
                </a:lnTo>
                <a:lnTo>
                  <a:pt x="1104900" y="371855"/>
                </a:lnTo>
                <a:lnTo>
                  <a:pt x="733044" y="0"/>
                </a:lnTo>
                <a:close/>
              </a:path>
            </a:pathLst>
          </a:custGeom>
          <a:solidFill>
            <a:srgbClr val="0071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4066794" y="1375410"/>
            <a:ext cx="708660" cy="4109085"/>
          </a:xfrm>
          <a:custGeom>
            <a:avLst/>
            <a:gdLst/>
            <a:ahLst/>
            <a:cxnLst/>
            <a:rect l="l" t="t" r="r" b="b"/>
            <a:pathLst>
              <a:path w="708660" h="4109085">
                <a:moveTo>
                  <a:pt x="0" y="0"/>
                </a:moveTo>
                <a:lnTo>
                  <a:pt x="77217" y="346"/>
                </a:lnTo>
                <a:lnTo>
                  <a:pt x="152026" y="1362"/>
                </a:lnTo>
                <a:lnTo>
                  <a:pt x="223993" y="3010"/>
                </a:lnTo>
                <a:lnTo>
                  <a:pt x="292688" y="5256"/>
                </a:lnTo>
                <a:lnTo>
                  <a:pt x="357677" y="8063"/>
                </a:lnTo>
                <a:lnTo>
                  <a:pt x="418528" y="11394"/>
                </a:lnTo>
                <a:lnTo>
                  <a:pt x="474809" y="15215"/>
                </a:lnTo>
                <a:lnTo>
                  <a:pt x="526087" y="19488"/>
                </a:lnTo>
                <a:lnTo>
                  <a:pt x="571931" y="24178"/>
                </a:lnTo>
                <a:lnTo>
                  <a:pt x="611908" y="29249"/>
                </a:lnTo>
                <a:lnTo>
                  <a:pt x="672532" y="40389"/>
                </a:lnTo>
                <a:lnTo>
                  <a:pt x="708660" y="59055"/>
                </a:lnTo>
                <a:lnTo>
                  <a:pt x="708660" y="4049649"/>
                </a:lnTo>
                <a:lnTo>
                  <a:pt x="672532" y="4068314"/>
                </a:lnTo>
                <a:lnTo>
                  <a:pt x="611908" y="4079454"/>
                </a:lnTo>
                <a:lnTo>
                  <a:pt x="571931" y="4084525"/>
                </a:lnTo>
                <a:lnTo>
                  <a:pt x="526087" y="4089215"/>
                </a:lnTo>
                <a:lnTo>
                  <a:pt x="474809" y="4093488"/>
                </a:lnTo>
                <a:lnTo>
                  <a:pt x="418528" y="4097309"/>
                </a:lnTo>
                <a:lnTo>
                  <a:pt x="357677" y="4100640"/>
                </a:lnTo>
                <a:lnTo>
                  <a:pt x="292688" y="4103447"/>
                </a:lnTo>
                <a:lnTo>
                  <a:pt x="223993" y="4105693"/>
                </a:lnTo>
                <a:lnTo>
                  <a:pt x="152026" y="4107341"/>
                </a:lnTo>
                <a:lnTo>
                  <a:pt x="77217" y="4108357"/>
                </a:lnTo>
                <a:lnTo>
                  <a:pt x="0" y="4108704"/>
                </a:lnTo>
              </a:path>
            </a:pathLst>
          </a:custGeom>
          <a:ln w="38100">
            <a:solidFill>
              <a:srgbClr val="0071A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0" rIns="0" bIns="0" rtlCol="0" vert="horz">
            <a:spAutoFit/>
          </a:bodyPr>
          <a:lstStyle/>
          <a:p>
            <a:pPr marL="43815">
              <a:lnSpc>
                <a:spcPct val="100000"/>
              </a:lnSpc>
              <a:spcBef>
                <a:spcPts val="350"/>
              </a:spcBef>
            </a:pPr>
            <a:fld id="{81D60167-4931-47E6-BA6A-407CBD079E47}" type="slidenum">
              <a:rPr dirty="0" spc="-25"/>
              <a:t>29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7600"/>
              </a:lnSpc>
              <a:spcBef>
                <a:spcPts val="100"/>
              </a:spcBef>
            </a:pPr>
            <a:r>
              <a:rPr dirty="0" sz="4200" spc="-10"/>
              <a:t>Fitness Partnerships </a:t>
            </a:r>
            <a:r>
              <a:rPr dirty="0" sz="4200" spc="-55"/>
              <a:t>Portfolio</a:t>
            </a:r>
            <a:r>
              <a:rPr dirty="0" sz="4200" spc="-180"/>
              <a:t> </a:t>
            </a:r>
            <a:r>
              <a:rPr dirty="0" sz="4200" spc="-10"/>
              <a:t>Reset </a:t>
            </a:r>
            <a:r>
              <a:rPr dirty="0" sz="4200" spc="-75"/>
              <a:t>Electrified</a:t>
            </a:r>
            <a:r>
              <a:rPr dirty="0" sz="4200" spc="-155"/>
              <a:t> </a:t>
            </a:r>
            <a:r>
              <a:rPr dirty="0" sz="4200" spc="-60"/>
              <a:t>Vehicles</a:t>
            </a:r>
            <a:endParaRPr sz="4200"/>
          </a:p>
        </p:txBody>
      </p:sp>
      <p:sp>
        <p:nvSpPr>
          <p:cNvPr id="3" name="object 3" descr="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>
                <a:solidFill>
                  <a:srgbClr val="FFFFFF"/>
                </a:solidFill>
                <a:latin typeface="Calibri"/>
                <a:cs typeface="Calibri"/>
              </a:rPr>
              <a:t>Autonomous</a:t>
            </a:r>
            <a:r>
              <a:rPr dirty="0" sz="4400" spc="1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400" spc="35">
                <a:solidFill>
                  <a:srgbClr val="FFFFFF"/>
                </a:solidFill>
                <a:latin typeface="Calibri"/>
                <a:cs typeface="Calibri"/>
              </a:rPr>
              <a:t>Vehicles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1180" y="293621"/>
            <a:ext cx="10670540" cy="1590675"/>
          </a:xfrm>
          <a:prstGeom prst="rect"/>
        </p:spPr>
        <p:txBody>
          <a:bodyPr wrap="square" lIns="0" tIns="62230" rIns="0" bIns="0" rtlCol="0" vert="horz">
            <a:spAutoFit/>
          </a:bodyPr>
          <a:lstStyle/>
          <a:p>
            <a:pPr marL="12700" marR="5080">
              <a:lnSpc>
                <a:spcPts val="4010"/>
              </a:lnSpc>
              <a:spcBef>
                <a:spcPts val="490"/>
              </a:spcBef>
            </a:pPr>
            <a:r>
              <a:rPr dirty="0"/>
              <a:t>Our</a:t>
            </a:r>
            <a:r>
              <a:rPr dirty="0" spc="120"/>
              <a:t> </a:t>
            </a:r>
            <a:r>
              <a:rPr dirty="0" spc="65"/>
              <a:t>approach</a:t>
            </a:r>
            <a:r>
              <a:rPr dirty="0" spc="130"/>
              <a:t> </a:t>
            </a:r>
            <a:r>
              <a:rPr dirty="0"/>
              <a:t>to</a:t>
            </a:r>
            <a:r>
              <a:rPr dirty="0" spc="125"/>
              <a:t> </a:t>
            </a:r>
            <a:r>
              <a:rPr dirty="0" spc="80"/>
              <a:t>AVs</a:t>
            </a:r>
            <a:r>
              <a:rPr dirty="0" spc="105"/>
              <a:t> </a:t>
            </a:r>
            <a:r>
              <a:rPr dirty="0"/>
              <a:t>is</a:t>
            </a:r>
            <a:r>
              <a:rPr dirty="0" spc="105"/>
              <a:t> </a:t>
            </a:r>
            <a:r>
              <a:rPr dirty="0" spc="55"/>
              <a:t>focused</a:t>
            </a:r>
            <a:r>
              <a:rPr dirty="0" spc="110"/>
              <a:t> </a:t>
            </a:r>
            <a:r>
              <a:rPr dirty="0"/>
              <a:t>on</a:t>
            </a:r>
            <a:r>
              <a:rPr dirty="0" spc="105"/>
              <a:t> </a:t>
            </a:r>
            <a:r>
              <a:rPr dirty="0" spc="55"/>
              <a:t>combining</a:t>
            </a:r>
            <a:r>
              <a:rPr dirty="0" spc="140"/>
              <a:t> </a:t>
            </a:r>
            <a:r>
              <a:rPr dirty="0" spc="85"/>
              <a:t>scalable, </a:t>
            </a:r>
            <a:r>
              <a:rPr dirty="0" spc="125"/>
              <a:t>human-</a:t>
            </a:r>
            <a:r>
              <a:rPr dirty="0"/>
              <a:t>centered</a:t>
            </a:r>
            <a:r>
              <a:rPr dirty="0" spc="235"/>
              <a:t> </a:t>
            </a:r>
            <a:r>
              <a:rPr dirty="0" spc="95"/>
              <a:t>foundational</a:t>
            </a:r>
            <a:r>
              <a:rPr dirty="0" spc="250"/>
              <a:t> </a:t>
            </a:r>
            <a:r>
              <a:rPr dirty="0" spc="70"/>
              <a:t>technology</a:t>
            </a:r>
            <a:r>
              <a:rPr dirty="0" spc="254"/>
              <a:t> </a:t>
            </a:r>
            <a:r>
              <a:rPr dirty="0" spc="60"/>
              <a:t>with</a:t>
            </a:r>
          </a:p>
          <a:p>
            <a:pPr marL="12700">
              <a:lnSpc>
                <a:spcPts val="3910"/>
              </a:lnSpc>
            </a:pPr>
            <a:r>
              <a:rPr dirty="0" spc="55"/>
              <a:t>innovative,</a:t>
            </a:r>
            <a:r>
              <a:rPr dirty="0" spc="254"/>
              <a:t> </a:t>
            </a:r>
            <a:r>
              <a:rPr dirty="0"/>
              <a:t>robust</a:t>
            </a:r>
            <a:r>
              <a:rPr dirty="0" spc="229"/>
              <a:t> </a:t>
            </a:r>
            <a:r>
              <a:rPr dirty="0" spc="50"/>
              <a:t>business</a:t>
            </a:r>
            <a:r>
              <a:rPr dirty="0" spc="210"/>
              <a:t> </a:t>
            </a:r>
            <a:r>
              <a:rPr dirty="0" spc="75"/>
              <a:t>models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615695" y="2221992"/>
            <a:ext cx="1015365" cy="923925"/>
            <a:chOff x="615695" y="2221992"/>
            <a:chExt cx="1015365" cy="9239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8088" y="2421393"/>
              <a:ext cx="833437" cy="508793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620267" y="2226564"/>
              <a:ext cx="1005840" cy="914400"/>
            </a:xfrm>
            <a:custGeom>
              <a:avLst/>
              <a:gdLst/>
              <a:ahLst/>
              <a:cxnLst/>
              <a:rect l="l" t="t" r="r" b="b"/>
              <a:pathLst>
                <a:path w="1005839" h="914400">
                  <a:moveTo>
                    <a:pt x="0" y="457200"/>
                  </a:moveTo>
                  <a:lnTo>
                    <a:pt x="2596" y="410454"/>
                  </a:lnTo>
                  <a:lnTo>
                    <a:pt x="10217" y="365059"/>
                  </a:lnTo>
                  <a:lnTo>
                    <a:pt x="22610" y="321243"/>
                  </a:lnTo>
                  <a:lnTo>
                    <a:pt x="39522" y="279238"/>
                  </a:lnTo>
                  <a:lnTo>
                    <a:pt x="60700" y="239272"/>
                  </a:lnTo>
                  <a:lnTo>
                    <a:pt x="85892" y="201576"/>
                  </a:lnTo>
                  <a:lnTo>
                    <a:pt x="114844" y="166379"/>
                  </a:lnTo>
                  <a:lnTo>
                    <a:pt x="147304" y="133911"/>
                  </a:lnTo>
                  <a:lnTo>
                    <a:pt x="183018" y="104403"/>
                  </a:lnTo>
                  <a:lnTo>
                    <a:pt x="221735" y="78083"/>
                  </a:lnTo>
                  <a:lnTo>
                    <a:pt x="263201" y="55182"/>
                  </a:lnTo>
                  <a:lnTo>
                    <a:pt x="307163" y="35929"/>
                  </a:lnTo>
                  <a:lnTo>
                    <a:pt x="353369" y="20555"/>
                  </a:lnTo>
                  <a:lnTo>
                    <a:pt x="401565" y="9288"/>
                  </a:lnTo>
                  <a:lnTo>
                    <a:pt x="451500" y="2360"/>
                  </a:lnTo>
                  <a:lnTo>
                    <a:pt x="502920" y="0"/>
                  </a:lnTo>
                  <a:lnTo>
                    <a:pt x="554339" y="2360"/>
                  </a:lnTo>
                  <a:lnTo>
                    <a:pt x="604274" y="9288"/>
                  </a:lnTo>
                  <a:lnTo>
                    <a:pt x="652470" y="20555"/>
                  </a:lnTo>
                  <a:lnTo>
                    <a:pt x="698676" y="35929"/>
                  </a:lnTo>
                  <a:lnTo>
                    <a:pt x="742638" y="55182"/>
                  </a:lnTo>
                  <a:lnTo>
                    <a:pt x="784104" y="78083"/>
                  </a:lnTo>
                  <a:lnTo>
                    <a:pt x="822821" y="104403"/>
                  </a:lnTo>
                  <a:lnTo>
                    <a:pt x="858535" y="133911"/>
                  </a:lnTo>
                  <a:lnTo>
                    <a:pt x="890995" y="166379"/>
                  </a:lnTo>
                  <a:lnTo>
                    <a:pt x="919947" y="201576"/>
                  </a:lnTo>
                  <a:lnTo>
                    <a:pt x="945139" y="239272"/>
                  </a:lnTo>
                  <a:lnTo>
                    <a:pt x="966317" y="279238"/>
                  </a:lnTo>
                  <a:lnTo>
                    <a:pt x="983229" y="321243"/>
                  </a:lnTo>
                  <a:lnTo>
                    <a:pt x="995622" y="365059"/>
                  </a:lnTo>
                  <a:lnTo>
                    <a:pt x="1003243" y="410454"/>
                  </a:lnTo>
                  <a:lnTo>
                    <a:pt x="1005840" y="457200"/>
                  </a:lnTo>
                  <a:lnTo>
                    <a:pt x="1003243" y="503945"/>
                  </a:lnTo>
                  <a:lnTo>
                    <a:pt x="995622" y="549340"/>
                  </a:lnTo>
                  <a:lnTo>
                    <a:pt x="983229" y="593156"/>
                  </a:lnTo>
                  <a:lnTo>
                    <a:pt x="966317" y="635161"/>
                  </a:lnTo>
                  <a:lnTo>
                    <a:pt x="945139" y="675127"/>
                  </a:lnTo>
                  <a:lnTo>
                    <a:pt x="919947" y="712823"/>
                  </a:lnTo>
                  <a:lnTo>
                    <a:pt x="890995" y="748020"/>
                  </a:lnTo>
                  <a:lnTo>
                    <a:pt x="858535" y="780488"/>
                  </a:lnTo>
                  <a:lnTo>
                    <a:pt x="822821" y="809996"/>
                  </a:lnTo>
                  <a:lnTo>
                    <a:pt x="784104" y="836316"/>
                  </a:lnTo>
                  <a:lnTo>
                    <a:pt x="742638" y="859217"/>
                  </a:lnTo>
                  <a:lnTo>
                    <a:pt x="698676" y="878470"/>
                  </a:lnTo>
                  <a:lnTo>
                    <a:pt x="652470" y="893844"/>
                  </a:lnTo>
                  <a:lnTo>
                    <a:pt x="604274" y="905111"/>
                  </a:lnTo>
                  <a:lnTo>
                    <a:pt x="554339" y="912039"/>
                  </a:lnTo>
                  <a:lnTo>
                    <a:pt x="502920" y="914400"/>
                  </a:lnTo>
                  <a:lnTo>
                    <a:pt x="451500" y="912039"/>
                  </a:lnTo>
                  <a:lnTo>
                    <a:pt x="401565" y="905111"/>
                  </a:lnTo>
                  <a:lnTo>
                    <a:pt x="353369" y="893844"/>
                  </a:lnTo>
                  <a:lnTo>
                    <a:pt x="307163" y="878470"/>
                  </a:lnTo>
                  <a:lnTo>
                    <a:pt x="263201" y="859217"/>
                  </a:lnTo>
                  <a:lnTo>
                    <a:pt x="221735" y="836316"/>
                  </a:lnTo>
                  <a:lnTo>
                    <a:pt x="183018" y="809996"/>
                  </a:lnTo>
                  <a:lnTo>
                    <a:pt x="147304" y="780488"/>
                  </a:lnTo>
                  <a:lnTo>
                    <a:pt x="114844" y="748020"/>
                  </a:lnTo>
                  <a:lnTo>
                    <a:pt x="85892" y="712823"/>
                  </a:lnTo>
                  <a:lnTo>
                    <a:pt x="60700" y="675127"/>
                  </a:lnTo>
                  <a:lnTo>
                    <a:pt x="39522" y="635161"/>
                  </a:lnTo>
                  <a:lnTo>
                    <a:pt x="22610" y="593156"/>
                  </a:lnTo>
                  <a:lnTo>
                    <a:pt x="10217" y="549340"/>
                  </a:lnTo>
                  <a:lnTo>
                    <a:pt x="2596" y="503945"/>
                  </a:lnTo>
                  <a:lnTo>
                    <a:pt x="0" y="457200"/>
                  </a:lnTo>
                  <a:close/>
                </a:path>
              </a:pathLst>
            </a:custGeom>
            <a:ln w="9144">
              <a:solidFill>
                <a:srgbClr val="4F4F4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1729221" y="2507281"/>
            <a:ext cx="134556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4F4F4F"/>
                </a:solidFill>
                <a:latin typeface="Calibri"/>
                <a:cs typeface="Calibri"/>
              </a:rPr>
              <a:t>AV</a:t>
            </a:r>
            <a:r>
              <a:rPr dirty="0" sz="2000" spc="-7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F4F4F"/>
                </a:solidFill>
                <a:latin typeface="Calibri"/>
                <a:cs typeface="Calibri"/>
              </a:rPr>
              <a:t>Software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486911" y="2226564"/>
            <a:ext cx="7955280" cy="914400"/>
          </a:xfrm>
          <a:prstGeom prst="rect">
            <a:avLst/>
          </a:prstGeom>
          <a:solidFill>
            <a:srgbClr val="C4E5F7"/>
          </a:solidFill>
        </p:spPr>
        <p:txBody>
          <a:bodyPr wrap="square" lIns="0" tIns="116205" rIns="0" bIns="0" rtlCol="0" vert="horz">
            <a:spAutoFit/>
          </a:bodyPr>
          <a:lstStyle/>
          <a:p>
            <a:pPr marL="376555" indent="-285750">
              <a:lnSpc>
                <a:spcPct val="100000"/>
              </a:lnSpc>
              <a:spcBef>
                <a:spcPts val="915"/>
              </a:spcBef>
              <a:buClr>
                <a:srgbClr val="92D050"/>
              </a:buClr>
              <a:buFont typeface="Wingdings"/>
              <a:buChar char=""/>
              <a:tabLst>
                <a:tab pos="376555" algn="l"/>
              </a:tabLst>
            </a:pPr>
            <a:r>
              <a:rPr dirty="0" sz="2000">
                <a:solidFill>
                  <a:srgbClr val="4F4F4F"/>
                </a:solidFill>
                <a:latin typeface="Calibri"/>
                <a:cs typeface="Calibri"/>
              </a:rPr>
              <a:t>Strong</a:t>
            </a:r>
            <a:r>
              <a:rPr dirty="0" sz="2000" spc="7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F4F4F"/>
                </a:solidFill>
                <a:latin typeface="Calibri"/>
                <a:cs typeface="Calibri"/>
              </a:rPr>
              <a:t>software</a:t>
            </a:r>
            <a:r>
              <a:rPr dirty="0" sz="2000" spc="4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F4F4F"/>
                </a:solidFill>
                <a:latin typeface="Calibri"/>
                <a:cs typeface="Calibri"/>
              </a:rPr>
              <a:t>talent</a:t>
            </a:r>
            <a:endParaRPr sz="2000">
              <a:latin typeface="Calibri"/>
              <a:cs typeface="Calibri"/>
            </a:endParaRPr>
          </a:p>
          <a:p>
            <a:pPr marL="376555" indent="-285750">
              <a:lnSpc>
                <a:spcPct val="100000"/>
              </a:lnSpc>
              <a:spcBef>
                <a:spcPts val="395"/>
              </a:spcBef>
              <a:buClr>
                <a:srgbClr val="92D050"/>
              </a:buClr>
              <a:buFont typeface="Wingdings"/>
              <a:buChar char=""/>
              <a:tabLst>
                <a:tab pos="376555" algn="l"/>
              </a:tabLst>
            </a:pPr>
            <a:r>
              <a:rPr dirty="0" sz="2000" spc="10">
                <a:solidFill>
                  <a:srgbClr val="4F4F4F"/>
                </a:solidFill>
                <a:latin typeface="Calibri"/>
                <a:cs typeface="Calibri"/>
              </a:rPr>
              <a:t>Strategic</a:t>
            </a:r>
            <a:r>
              <a:rPr dirty="0" sz="2000" spc="-4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10">
                <a:solidFill>
                  <a:srgbClr val="4F4F4F"/>
                </a:solidFill>
                <a:latin typeface="Calibri"/>
                <a:cs typeface="Calibri"/>
              </a:rPr>
              <a:t>investments</a:t>
            </a:r>
            <a:r>
              <a:rPr dirty="0" sz="2000" spc="-4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F4F4F"/>
                </a:solidFill>
                <a:latin typeface="Calibri"/>
                <a:cs typeface="Calibri"/>
              </a:rPr>
              <a:t>in</a:t>
            </a:r>
            <a:r>
              <a:rPr dirty="0" sz="20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10">
                <a:solidFill>
                  <a:srgbClr val="4F4F4F"/>
                </a:solidFill>
                <a:latin typeface="Calibri"/>
                <a:cs typeface="Calibri"/>
              </a:rPr>
              <a:t>enabling</a:t>
            </a:r>
            <a:r>
              <a:rPr dirty="0" sz="2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10">
                <a:solidFill>
                  <a:srgbClr val="4F4F4F"/>
                </a:solidFill>
                <a:latin typeface="Calibri"/>
                <a:cs typeface="Calibri"/>
              </a:rPr>
              <a:t>technologies</a:t>
            </a:r>
            <a:r>
              <a:rPr dirty="0" sz="2000" spc="-4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10">
                <a:solidFill>
                  <a:srgbClr val="4F4F4F"/>
                </a:solidFill>
                <a:latin typeface="Calibri"/>
                <a:cs typeface="Calibri"/>
              </a:rPr>
              <a:t>(e.g.,</a:t>
            </a:r>
            <a:r>
              <a:rPr dirty="0" sz="20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60">
                <a:solidFill>
                  <a:srgbClr val="4F4F4F"/>
                </a:solidFill>
                <a:latin typeface="Calibri"/>
                <a:cs typeface="Calibri"/>
              </a:rPr>
              <a:t>LiDAR)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729221" y="3601973"/>
            <a:ext cx="977265" cy="636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solidFill>
                  <a:srgbClr val="4F4F4F"/>
                </a:solidFill>
                <a:latin typeface="Calibri"/>
                <a:cs typeface="Calibri"/>
              </a:rPr>
              <a:t>Vehicle Platform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486911" y="3473196"/>
            <a:ext cx="7955280" cy="914400"/>
          </a:xfrm>
          <a:prstGeom prst="rect">
            <a:avLst/>
          </a:prstGeom>
          <a:solidFill>
            <a:srgbClr val="C4E5F7"/>
          </a:solidFill>
        </p:spPr>
        <p:txBody>
          <a:bodyPr wrap="square" lIns="0" tIns="116205" rIns="0" bIns="0" rtlCol="0" vert="horz">
            <a:spAutoFit/>
          </a:bodyPr>
          <a:lstStyle/>
          <a:p>
            <a:pPr marL="376555" indent="-285750">
              <a:lnSpc>
                <a:spcPct val="100000"/>
              </a:lnSpc>
              <a:spcBef>
                <a:spcPts val="915"/>
              </a:spcBef>
              <a:buClr>
                <a:srgbClr val="92D050"/>
              </a:buClr>
              <a:buFont typeface="Wingdings"/>
              <a:buChar char=""/>
              <a:tabLst>
                <a:tab pos="376555" algn="l"/>
              </a:tabLst>
            </a:pPr>
            <a:r>
              <a:rPr dirty="0" sz="2000" spc="50">
                <a:solidFill>
                  <a:srgbClr val="4F4F4F"/>
                </a:solidFill>
                <a:latin typeface="Calibri"/>
                <a:cs typeface="Calibri"/>
              </a:rPr>
              <a:t>Scale</a:t>
            </a:r>
            <a:r>
              <a:rPr dirty="0" sz="2000" spc="-1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F4F4F"/>
                </a:solidFill>
                <a:latin typeface="Calibri"/>
                <a:cs typeface="Calibri"/>
              </a:rPr>
              <a:t>manufacturing</a:t>
            </a:r>
            <a:endParaRPr sz="2000">
              <a:latin typeface="Calibri"/>
              <a:cs typeface="Calibri"/>
            </a:endParaRPr>
          </a:p>
          <a:p>
            <a:pPr marL="376555" indent="-285750">
              <a:lnSpc>
                <a:spcPct val="100000"/>
              </a:lnSpc>
              <a:spcBef>
                <a:spcPts val="395"/>
              </a:spcBef>
              <a:buClr>
                <a:srgbClr val="92D050"/>
              </a:buClr>
              <a:buFont typeface="Wingdings"/>
              <a:buChar char=""/>
              <a:tabLst>
                <a:tab pos="376555" algn="l"/>
              </a:tabLst>
            </a:pPr>
            <a:r>
              <a:rPr dirty="0" sz="2000" spc="-10">
                <a:solidFill>
                  <a:srgbClr val="4F4F4F"/>
                </a:solidFill>
                <a:latin typeface="Calibri"/>
                <a:cs typeface="Calibri"/>
              </a:rPr>
              <a:t>Proven</a:t>
            </a:r>
            <a:r>
              <a:rPr dirty="0" sz="2000" spc="-8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F4F4F"/>
                </a:solidFill>
                <a:latin typeface="Calibri"/>
                <a:cs typeface="Calibri"/>
              </a:rPr>
              <a:t>track</a:t>
            </a:r>
            <a:r>
              <a:rPr dirty="0" sz="2000" spc="-7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40">
                <a:solidFill>
                  <a:srgbClr val="4F4F4F"/>
                </a:solidFill>
                <a:latin typeface="Calibri"/>
                <a:cs typeface="Calibri"/>
              </a:rPr>
              <a:t>record </a:t>
            </a:r>
            <a:r>
              <a:rPr dirty="0" sz="2000">
                <a:solidFill>
                  <a:srgbClr val="4F4F4F"/>
                </a:solidFill>
                <a:latin typeface="Calibri"/>
                <a:cs typeface="Calibri"/>
              </a:rPr>
              <a:t>of</a:t>
            </a:r>
            <a:r>
              <a:rPr dirty="0" sz="2000" spc="-5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F4F4F"/>
                </a:solidFill>
                <a:latin typeface="Calibri"/>
                <a:cs typeface="Calibri"/>
              </a:rPr>
              <a:t>commercial</a:t>
            </a:r>
            <a:r>
              <a:rPr dirty="0" sz="2000" spc="-6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F4F4F"/>
                </a:solidFill>
                <a:latin typeface="Calibri"/>
                <a:cs typeface="Calibri"/>
              </a:rPr>
              <a:t>vehicle</a:t>
            </a:r>
            <a:r>
              <a:rPr dirty="0" sz="2000" spc="-6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F4F4F"/>
                </a:solidFill>
                <a:latin typeface="Calibri"/>
                <a:cs typeface="Calibri"/>
              </a:rPr>
              <a:t>leadership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620268" y="3468623"/>
            <a:ext cx="1065530" cy="923925"/>
            <a:chOff x="620268" y="3468623"/>
            <a:chExt cx="1065530" cy="92392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0268" y="3732275"/>
              <a:ext cx="1065275" cy="396239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649223" y="3473195"/>
              <a:ext cx="1005840" cy="914400"/>
            </a:xfrm>
            <a:custGeom>
              <a:avLst/>
              <a:gdLst/>
              <a:ahLst/>
              <a:cxnLst/>
              <a:rect l="l" t="t" r="r" b="b"/>
              <a:pathLst>
                <a:path w="1005839" h="914400">
                  <a:moveTo>
                    <a:pt x="0" y="457199"/>
                  </a:moveTo>
                  <a:lnTo>
                    <a:pt x="2596" y="410454"/>
                  </a:lnTo>
                  <a:lnTo>
                    <a:pt x="10217" y="365059"/>
                  </a:lnTo>
                  <a:lnTo>
                    <a:pt x="22610" y="321243"/>
                  </a:lnTo>
                  <a:lnTo>
                    <a:pt x="39522" y="279238"/>
                  </a:lnTo>
                  <a:lnTo>
                    <a:pt x="60700" y="239272"/>
                  </a:lnTo>
                  <a:lnTo>
                    <a:pt x="85892" y="201576"/>
                  </a:lnTo>
                  <a:lnTo>
                    <a:pt x="114844" y="166379"/>
                  </a:lnTo>
                  <a:lnTo>
                    <a:pt x="147304" y="133911"/>
                  </a:lnTo>
                  <a:lnTo>
                    <a:pt x="183018" y="104403"/>
                  </a:lnTo>
                  <a:lnTo>
                    <a:pt x="221735" y="78083"/>
                  </a:lnTo>
                  <a:lnTo>
                    <a:pt x="263201" y="55182"/>
                  </a:lnTo>
                  <a:lnTo>
                    <a:pt x="307163" y="35929"/>
                  </a:lnTo>
                  <a:lnTo>
                    <a:pt x="353369" y="20555"/>
                  </a:lnTo>
                  <a:lnTo>
                    <a:pt x="401565" y="9288"/>
                  </a:lnTo>
                  <a:lnTo>
                    <a:pt x="451500" y="2360"/>
                  </a:lnTo>
                  <a:lnTo>
                    <a:pt x="502920" y="0"/>
                  </a:lnTo>
                  <a:lnTo>
                    <a:pt x="554339" y="2360"/>
                  </a:lnTo>
                  <a:lnTo>
                    <a:pt x="604274" y="9288"/>
                  </a:lnTo>
                  <a:lnTo>
                    <a:pt x="652470" y="20555"/>
                  </a:lnTo>
                  <a:lnTo>
                    <a:pt x="698676" y="35929"/>
                  </a:lnTo>
                  <a:lnTo>
                    <a:pt x="742638" y="55182"/>
                  </a:lnTo>
                  <a:lnTo>
                    <a:pt x="784104" y="78083"/>
                  </a:lnTo>
                  <a:lnTo>
                    <a:pt x="822821" y="104403"/>
                  </a:lnTo>
                  <a:lnTo>
                    <a:pt x="858535" y="133911"/>
                  </a:lnTo>
                  <a:lnTo>
                    <a:pt x="890995" y="166379"/>
                  </a:lnTo>
                  <a:lnTo>
                    <a:pt x="919947" y="201576"/>
                  </a:lnTo>
                  <a:lnTo>
                    <a:pt x="945139" y="239272"/>
                  </a:lnTo>
                  <a:lnTo>
                    <a:pt x="966317" y="279238"/>
                  </a:lnTo>
                  <a:lnTo>
                    <a:pt x="983229" y="321243"/>
                  </a:lnTo>
                  <a:lnTo>
                    <a:pt x="995622" y="365059"/>
                  </a:lnTo>
                  <a:lnTo>
                    <a:pt x="1003243" y="410454"/>
                  </a:lnTo>
                  <a:lnTo>
                    <a:pt x="1005840" y="457199"/>
                  </a:lnTo>
                  <a:lnTo>
                    <a:pt x="1003243" y="503945"/>
                  </a:lnTo>
                  <a:lnTo>
                    <a:pt x="995622" y="549340"/>
                  </a:lnTo>
                  <a:lnTo>
                    <a:pt x="983229" y="593156"/>
                  </a:lnTo>
                  <a:lnTo>
                    <a:pt x="966317" y="635161"/>
                  </a:lnTo>
                  <a:lnTo>
                    <a:pt x="945139" y="675127"/>
                  </a:lnTo>
                  <a:lnTo>
                    <a:pt x="919947" y="712823"/>
                  </a:lnTo>
                  <a:lnTo>
                    <a:pt x="890995" y="748020"/>
                  </a:lnTo>
                  <a:lnTo>
                    <a:pt x="858535" y="780488"/>
                  </a:lnTo>
                  <a:lnTo>
                    <a:pt x="822821" y="809996"/>
                  </a:lnTo>
                  <a:lnTo>
                    <a:pt x="784104" y="836316"/>
                  </a:lnTo>
                  <a:lnTo>
                    <a:pt x="742638" y="859217"/>
                  </a:lnTo>
                  <a:lnTo>
                    <a:pt x="698676" y="878470"/>
                  </a:lnTo>
                  <a:lnTo>
                    <a:pt x="652470" y="893844"/>
                  </a:lnTo>
                  <a:lnTo>
                    <a:pt x="604274" y="905111"/>
                  </a:lnTo>
                  <a:lnTo>
                    <a:pt x="554339" y="912039"/>
                  </a:lnTo>
                  <a:lnTo>
                    <a:pt x="502920" y="914399"/>
                  </a:lnTo>
                  <a:lnTo>
                    <a:pt x="451500" y="912039"/>
                  </a:lnTo>
                  <a:lnTo>
                    <a:pt x="401565" y="905111"/>
                  </a:lnTo>
                  <a:lnTo>
                    <a:pt x="353369" y="893844"/>
                  </a:lnTo>
                  <a:lnTo>
                    <a:pt x="307163" y="878470"/>
                  </a:lnTo>
                  <a:lnTo>
                    <a:pt x="263201" y="859217"/>
                  </a:lnTo>
                  <a:lnTo>
                    <a:pt x="221735" y="836316"/>
                  </a:lnTo>
                  <a:lnTo>
                    <a:pt x="183018" y="809996"/>
                  </a:lnTo>
                  <a:lnTo>
                    <a:pt x="147304" y="780488"/>
                  </a:lnTo>
                  <a:lnTo>
                    <a:pt x="114844" y="748020"/>
                  </a:lnTo>
                  <a:lnTo>
                    <a:pt x="85892" y="712823"/>
                  </a:lnTo>
                  <a:lnTo>
                    <a:pt x="60700" y="675127"/>
                  </a:lnTo>
                  <a:lnTo>
                    <a:pt x="39522" y="635161"/>
                  </a:lnTo>
                  <a:lnTo>
                    <a:pt x="22610" y="593156"/>
                  </a:lnTo>
                  <a:lnTo>
                    <a:pt x="10217" y="549340"/>
                  </a:lnTo>
                  <a:lnTo>
                    <a:pt x="2596" y="503945"/>
                  </a:lnTo>
                  <a:lnTo>
                    <a:pt x="0" y="457199"/>
                  </a:lnTo>
                  <a:close/>
                </a:path>
              </a:pathLst>
            </a:custGeom>
            <a:ln w="9144">
              <a:solidFill>
                <a:srgbClr val="4F4F4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3486911" y="4719828"/>
            <a:ext cx="7955280" cy="914400"/>
          </a:xfrm>
          <a:prstGeom prst="rect">
            <a:avLst/>
          </a:prstGeom>
          <a:solidFill>
            <a:srgbClr val="C4E5F7"/>
          </a:solidFill>
        </p:spPr>
        <p:txBody>
          <a:bodyPr wrap="square" lIns="0" tIns="116839" rIns="0" bIns="0" rtlCol="0" vert="horz">
            <a:spAutoFit/>
          </a:bodyPr>
          <a:lstStyle/>
          <a:p>
            <a:pPr marL="376555" indent="-285750">
              <a:lnSpc>
                <a:spcPct val="100000"/>
              </a:lnSpc>
              <a:spcBef>
                <a:spcPts val="919"/>
              </a:spcBef>
              <a:buClr>
                <a:srgbClr val="92D050"/>
              </a:buClr>
              <a:buFont typeface="Wingdings"/>
              <a:buChar char=""/>
              <a:tabLst>
                <a:tab pos="376555" algn="l"/>
              </a:tabLst>
            </a:pPr>
            <a:r>
              <a:rPr dirty="0" sz="2000" spc="-20">
                <a:solidFill>
                  <a:srgbClr val="4F4F4F"/>
                </a:solidFill>
                <a:latin typeface="Calibri"/>
                <a:cs typeface="Calibri"/>
              </a:rPr>
              <a:t>Diverse</a:t>
            </a:r>
            <a:r>
              <a:rPr dirty="0" sz="2000" spc="-8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F4F4F"/>
                </a:solidFill>
                <a:latin typeface="Calibri"/>
                <a:cs typeface="Calibri"/>
              </a:rPr>
              <a:t>partner</a:t>
            </a:r>
            <a:r>
              <a:rPr dirty="0" sz="2000" spc="-5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F4F4F"/>
                </a:solidFill>
                <a:latin typeface="Calibri"/>
                <a:cs typeface="Calibri"/>
              </a:rPr>
              <a:t>network</a:t>
            </a:r>
            <a:r>
              <a:rPr dirty="0" sz="2000" spc="-7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F4F4F"/>
                </a:solidFill>
                <a:latin typeface="Calibri"/>
                <a:cs typeface="Calibri"/>
              </a:rPr>
              <a:t>to</a:t>
            </a:r>
            <a:r>
              <a:rPr dirty="0" sz="2000" spc="-6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F4F4F"/>
                </a:solidFill>
                <a:latin typeface="Calibri"/>
                <a:cs typeface="Calibri"/>
              </a:rPr>
              <a:t>maximize</a:t>
            </a:r>
            <a:r>
              <a:rPr dirty="0" sz="2000" spc="-4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4F4F4F"/>
                </a:solidFill>
                <a:latin typeface="Calibri"/>
                <a:cs typeface="Calibri"/>
              </a:rPr>
              <a:t>revenue</a:t>
            </a:r>
            <a:r>
              <a:rPr dirty="0" sz="2000" spc="-8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4F4F4F"/>
                </a:solidFill>
                <a:latin typeface="Calibri"/>
                <a:cs typeface="Calibri"/>
              </a:rPr>
              <a:t>per</a:t>
            </a:r>
            <a:r>
              <a:rPr dirty="0" sz="2000" spc="-3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4F4F4F"/>
                </a:solidFill>
                <a:latin typeface="Calibri"/>
                <a:cs typeface="Calibri"/>
              </a:rPr>
              <a:t>mile</a:t>
            </a:r>
            <a:endParaRPr sz="2000">
              <a:latin typeface="Calibri"/>
              <a:cs typeface="Calibri"/>
            </a:endParaRPr>
          </a:p>
          <a:p>
            <a:pPr marL="376555" indent="-285750">
              <a:lnSpc>
                <a:spcPct val="100000"/>
              </a:lnSpc>
              <a:spcBef>
                <a:spcPts val="395"/>
              </a:spcBef>
              <a:buClr>
                <a:srgbClr val="92D050"/>
              </a:buClr>
              <a:buFont typeface="Wingdings"/>
              <a:buChar char=""/>
              <a:tabLst>
                <a:tab pos="376555" algn="l"/>
              </a:tabLst>
            </a:pPr>
            <a:r>
              <a:rPr dirty="0" sz="2000">
                <a:solidFill>
                  <a:srgbClr val="4F4F4F"/>
                </a:solidFill>
                <a:latin typeface="Calibri"/>
                <a:cs typeface="Calibri"/>
              </a:rPr>
              <a:t>Commercial durability</a:t>
            </a:r>
            <a:r>
              <a:rPr dirty="0" sz="20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F4F4F"/>
                </a:solidFill>
                <a:latin typeface="Calibri"/>
                <a:cs typeface="Calibri"/>
              </a:rPr>
              <a:t>to</a:t>
            </a:r>
            <a:r>
              <a:rPr dirty="0" sz="20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F4F4F"/>
                </a:solidFill>
                <a:latin typeface="Calibri"/>
                <a:cs typeface="Calibri"/>
              </a:rPr>
              <a:t>maximize</a:t>
            </a:r>
            <a:r>
              <a:rPr dirty="0" sz="20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F4F4F"/>
                </a:solidFill>
                <a:latin typeface="Calibri"/>
                <a:cs typeface="Calibri"/>
              </a:rPr>
              <a:t>utilization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729366" y="5001314"/>
            <a:ext cx="128905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4F4F4F"/>
                </a:solidFill>
                <a:latin typeface="Calibri"/>
                <a:cs typeface="Calibri"/>
              </a:rPr>
              <a:t>AV</a:t>
            </a:r>
            <a:r>
              <a:rPr dirty="0" sz="2000" spc="-7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F4F4F"/>
                </a:solidFill>
                <a:latin typeface="Calibri"/>
                <a:cs typeface="Calibri"/>
              </a:rPr>
              <a:t>Business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44651" y="4715255"/>
            <a:ext cx="1015365" cy="923925"/>
            <a:chOff x="644651" y="4715255"/>
            <a:chExt cx="1015365" cy="923925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9223" y="4719827"/>
              <a:ext cx="1005839" cy="914399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649223" y="4719827"/>
              <a:ext cx="1005840" cy="914400"/>
            </a:xfrm>
            <a:custGeom>
              <a:avLst/>
              <a:gdLst/>
              <a:ahLst/>
              <a:cxnLst/>
              <a:rect l="l" t="t" r="r" b="b"/>
              <a:pathLst>
                <a:path w="1005839" h="914400">
                  <a:moveTo>
                    <a:pt x="0" y="457200"/>
                  </a:moveTo>
                  <a:lnTo>
                    <a:pt x="2596" y="410454"/>
                  </a:lnTo>
                  <a:lnTo>
                    <a:pt x="10217" y="365059"/>
                  </a:lnTo>
                  <a:lnTo>
                    <a:pt x="22610" y="321243"/>
                  </a:lnTo>
                  <a:lnTo>
                    <a:pt x="39522" y="279238"/>
                  </a:lnTo>
                  <a:lnTo>
                    <a:pt x="60700" y="239272"/>
                  </a:lnTo>
                  <a:lnTo>
                    <a:pt x="85892" y="201576"/>
                  </a:lnTo>
                  <a:lnTo>
                    <a:pt x="114844" y="166379"/>
                  </a:lnTo>
                  <a:lnTo>
                    <a:pt x="147304" y="133911"/>
                  </a:lnTo>
                  <a:lnTo>
                    <a:pt x="183018" y="104403"/>
                  </a:lnTo>
                  <a:lnTo>
                    <a:pt x="221735" y="78083"/>
                  </a:lnTo>
                  <a:lnTo>
                    <a:pt x="263201" y="55182"/>
                  </a:lnTo>
                  <a:lnTo>
                    <a:pt x="307163" y="35929"/>
                  </a:lnTo>
                  <a:lnTo>
                    <a:pt x="353369" y="20555"/>
                  </a:lnTo>
                  <a:lnTo>
                    <a:pt x="401565" y="9288"/>
                  </a:lnTo>
                  <a:lnTo>
                    <a:pt x="451500" y="2360"/>
                  </a:lnTo>
                  <a:lnTo>
                    <a:pt x="502920" y="0"/>
                  </a:lnTo>
                  <a:lnTo>
                    <a:pt x="554339" y="2360"/>
                  </a:lnTo>
                  <a:lnTo>
                    <a:pt x="604274" y="9288"/>
                  </a:lnTo>
                  <a:lnTo>
                    <a:pt x="652470" y="20555"/>
                  </a:lnTo>
                  <a:lnTo>
                    <a:pt x="698676" y="35929"/>
                  </a:lnTo>
                  <a:lnTo>
                    <a:pt x="742638" y="55182"/>
                  </a:lnTo>
                  <a:lnTo>
                    <a:pt x="784104" y="78083"/>
                  </a:lnTo>
                  <a:lnTo>
                    <a:pt x="822821" y="104403"/>
                  </a:lnTo>
                  <a:lnTo>
                    <a:pt x="858535" y="133911"/>
                  </a:lnTo>
                  <a:lnTo>
                    <a:pt x="890995" y="166379"/>
                  </a:lnTo>
                  <a:lnTo>
                    <a:pt x="919947" y="201576"/>
                  </a:lnTo>
                  <a:lnTo>
                    <a:pt x="945139" y="239272"/>
                  </a:lnTo>
                  <a:lnTo>
                    <a:pt x="966317" y="279238"/>
                  </a:lnTo>
                  <a:lnTo>
                    <a:pt x="983229" y="321243"/>
                  </a:lnTo>
                  <a:lnTo>
                    <a:pt x="995622" y="365059"/>
                  </a:lnTo>
                  <a:lnTo>
                    <a:pt x="1003243" y="410454"/>
                  </a:lnTo>
                  <a:lnTo>
                    <a:pt x="1005840" y="457200"/>
                  </a:lnTo>
                  <a:lnTo>
                    <a:pt x="1003243" y="503945"/>
                  </a:lnTo>
                  <a:lnTo>
                    <a:pt x="995622" y="549340"/>
                  </a:lnTo>
                  <a:lnTo>
                    <a:pt x="983229" y="593156"/>
                  </a:lnTo>
                  <a:lnTo>
                    <a:pt x="966317" y="635161"/>
                  </a:lnTo>
                  <a:lnTo>
                    <a:pt x="945139" y="675127"/>
                  </a:lnTo>
                  <a:lnTo>
                    <a:pt x="919947" y="712823"/>
                  </a:lnTo>
                  <a:lnTo>
                    <a:pt x="890995" y="748020"/>
                  </a:lnTo>
                  <a:lnTo>
                    <a:pt x="858535" y="780488"/>
                  </a:lnTo>
                  <a:lnTo>
                    <a:pt x="822821" y="809996"/>
                  </a:lnTo>
                  <a:lnTo>
                    <a:pt x="784104" y="836316"/>
                  </a:lnTo>
                  <a:lnTo>
                    <a:pt x="742638" y="859217"/>
                  </a:lnTo>
                  <a:lnTo>
                    <a:pt x="698676" y="878470"/>
                  </a:lnTo>
                  <a:lnTo>
                    <a:pt x="652470" y="893844"/>
                  </a:lnTo>
                  <a:lnTo>
                    <a:pt x="604274" y="905111"/>
                  </a:lnTo>
                  <a:lnTo>
                    <a:pt x="554339" y="912039"/>
                  </a:lnTo>
                  <a:lnTo>
                    <a:pt x="502920" y="914400"/>
                  </a:lnTo>
                  <a:lnTo>
                    <a:pt x="451500" y="912039"/>
                  </a:lnTo>
                  <a:lnTo>
                    <a:pt x="401565" y="905111"/>
                  </a:lnTo>
                  <a:lnTo>
                    <a:pt x="353369" y="893844"/>
                  </a:lnTo>
                  <a:lnTo>
                    <a:pt x="307163" y="878470"/>
                  </a:lnTo>
                  <a:lnTo>
                    <a:pt x="263201" y="859217"/>
                  </a:lnTo>
                  <a:lnTo>
                    <a:pt x="221735" y="836316"/>
                  </a:lnTo>
                  <a:lnTo>
                    <a:pt x="183018" y="809996"/>
                  </a:lnTo>
                  <a:lnTo>
                    <a:pt x="147304" y="780488"/>
                  </a:lnTo>
                  <a:lnTo>
                    <a:pt x="114844" y="748020"/>
                  </a:lnTo>
                  <a:lnTo>
                    <a:pt x="85892" y="712823"/>
                  </a:lnTo>
                  <a:lnTo>
                    <a:pt x="60700" y="675127"/>
                  </a:lnTo>
                  <a:lnTo>
                    <a:pt x="39522" y="635161"/>
                  </a:lnTo>
                  <a:lnTo>
                    <a:pt x="22610" y="593156"/>
                  </a:lnTo>
                  <a:lnTo>
                    <a:pt x="10217" y="549340"/>
                  </a:lnTo>
                  <a:lnTo>
                    <a:pt x="2596" y="503945"/>
                  </a:lnTo>
                  <a:lnTo>
                    <a:pt x="0" y="457200"/>
                  </a:lnTo>
                  <a:close/>
                </a:path>
              </a:pathLst>
            </a:custGeom>
            <a:ln w="9144">
              <a:solidFill>
                <a:srgbClr val="4F4F4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0" rIns="0" bIns="0" rtlCol="0" vert="horz">
            <a:spAutoFit/>
          </a:bodyPr>
          <a:lstStyle/>
          <a:p>
            <a:pPr marL="51435">
              <a:lnSpc>
                <a:spcPct val="100000"/>
              </a:lnSpc>
              <a:spcBef>
                <a:spcPts val="350"/>
              </a:spcBef>
            </a:pPr>
            <a:fld id="{81D60167-4931-47E6-BA6A-407CBD079E47}" type="slidenum">
              <a:rPr dirty="0" spc="-25"/>
              <a:t>33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2230" rIns="0" bIns="0" rtlCol="0" vert="horz">
            <a:spAutoFit/>
          </a:bodyPr>
          <a:lstStyle/>
          <a:p>
            <a:pPr marL="12700" marR="5080">
              <a:lnSpc>
                <a:spcPts val="4010"/>
              </a:lnSpc>
              <a:spcBef>
                <a:spcPts val="490"/>
              </a:spcBef>
            </a:pPr>
            <a:r>
              <a:rPr dirty="0"/>
              <a:t>We</a:t>
            </a:r>
            <a:r>
              <a:rPr dirty="0" spc="100"/>
              <a:t> </a:t>
            </a:r>
            <a:r>
              <a:rPr dirty="0"/>
              <a:t>are</a:t>
            </a:r>
            <a:r>
              <a:rPr dirty="0" spc="110"/>
              <a:t> </a:t>
            </a:r>
            <a:r>
              <a:rPr dirty="0" spc="55"/>
              <a:t>building</a:t>
            </a:r>
            <a:r>
              <a:rPr dirty="0" spc="110"/>
              <a:t> </a:t>
            </a:r>
            <a:r>
              <a:rPr dirty="0"/>
              <a:t>our</a:t>
            </a:r>
            <a:r>
              <a:rPr dirty="0" spc="110"/>
              <a:t> </a:t>
            </a:r>
            <a:r>
              <a:rPr dirty="0" spc="65"/>
              <a:t>AV</a:t>
            </a:r>
            <a:r>
              <a:rPr dirty="0" spc="100"/>
              <a:t> </a:t>
            </a:r>
            <a:r>
              <a:rPr dirty="0" spc="50"/>
              <a:t>business</a:t>
            </a:r>
            <a:r>
              <a:rPr dirty="0" spc="80"/>
              <a:t> </a:t>
            </a:r>
            <a:r>
              <a:rPr dirty="0"/>
              <a:t>in</a:t>
            </a:r>
            <a:r>
              <a:rPr dirty="0" spc="105"/>
              <a:t> </a:t>
            </a:r>
            <a:r>
              <a:rPr dirty="0" spc="75"/>
              <a:t>multiple</a:t>
            </a:r>
            <a:r>
              <a:rPr dirty="0" spc="110"/>
              <a:t> </a:t>
            </a:r>
            <a:r>
              <a:rPr dirty="0" spc="50"/>
              <a:t>cities</a:t>
            </a:r>
            <a:r>
              <a:rPr dirty="0" spc="105"/>
              <a:t> </a:t>
            </a:r>
            <a:r>
              <a:rPr dirty="0" spc="-25"/>
              <a:t>in </a:t>
            </a:r>
            <a:r>
              <a:rPr dirty="0" spc="50"/>
              <a:t>preparation</a:t>
            </a:r>
            <a:r>
              <a:rPr dirty="0" spc="180"/>
              <a:t> </a:t>
            </a:r>
            <a:r>
              <a:rPr dirty="0"/>
              <a:t>for</a:t>
            </a:r>
            <a:r>
              <a:rPr dirty="0" spc="145"/>
              <a:t> </a:t>
            </a:r>
            <a:r>
              <a:rPr dirty="0" spc="50"/>
              <a:t>a</a:t>
            </a:r>
            <a:r>
              <a:rPr dirty="0" spc="160"/>
              <a:t> </a:t>
            </a:r>
            <a:r>
              <a:rPr dirty="0" spc="-10"/>
              <a:t>2021</a:t>
            </a:r>
            <a:r>
              <a:rPr dirty="0" spc="165"/>
              <a:t> </a:t>
            </a:r>
            <a:r>
              <a:rPr dirty="0"/>
              <a:t>production</a:t>
            </a:r>
            <a:r>
              <a:rPr dirty="0" spc="180"/>
              <a:t> </a:t>
            </a:r>
            <a:r>
              <a:rPr dirty="0" spc="85"/>
              <a:t>launch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6531864" y="1821182"/>
            <a:ext cx="5126990" cy="3923029"/>
            <a:chOff x="6531864" y="1821182"/>
            <a:chExt cx="5126990" cy="3923029"/>
          </a:xfrm>
        </p:grpSpPr>
        <p:sp>
          <p:nvSpPr>
            <p:cNvPr id="4" name="object 4" descr=""/>
            <p:cNvSpPr/>
            <p:nvPr/>
          </p:nvSpPr>
          <p:spPr>
            <a:xfrm>
              <a:off x="6531864" y="1821182"/>
              <a:ext cx="5126990" cy="3923029"/>
            </a:xfrm>
            <a:custGeom>
              <a:avLst/>
              <a:gdLst/>
              <a:ahLst/>
              <a:cxnLst/>
              <a:rect l="l" t="t" r="r" b="b"/>
              <a:pathLst>
                <a:path w="5126990" h="3923029">
                  <a:moveTo>
                    <a:pt x="4472927" y="0"/>
                  </a:moveTo>
                  <a:lnTo>
                    <a:pt x="653808" y="0"/>
                  </a:lnTo>
                  <a:lnTo>
                    <a:pt x="605014" y="1793"/>
                  </a:lnTo>
                  <a:lnTo>
                    <a:pt x="557194" y="7089"/>
                  </a:lnTo>
                  <a:lnTo>
                    <a:pt x="510474" y="15760"/>
                  </a:lnTo>
                  <a:lnTo>
                    <a:pt x="464980" y="27681"/>
                  </a:lnTo>
                  <a:lnTo>
                    <a:pt x="420840" y="42726"/>
                  </a:lnTo>
                  <a:lnTo>
                    <a:pt x="378180" y="60766"/>
                  </a:lnTo>
                  <a:lnTo>
                    <a:pt x="337125" y="81678"/>
                  </a:lnTo>
                  <a:lnTo>
                    <a:pt x="297803" y="105333"/>
                  </a:lnTo>
                  <a:lnTo>
                    <a:pt x="260340" y="131605"/>
                  </a:lnTo>
                  <a:lnTo>
                    <a:pt x="224863" y="160368"/>
                  </a:lnTo>
                  <a:lnTo>
                    <a:pt x="191496" y="191496"/>
                  </a:lnTo>
                  <a:lnTo>
                    <a:pt x="160368" y="224863"/>
                  </a:lnTo>
                  <a:lnTo>
                    <a:pt x="131605" y="260340"/>
                  </a:lnTo>
                  <a:lnTo>
                    <a:pt x="105333" y="297803"/>
                  </a:lnTo>
                  <a:lnTo>
                    <a:pt x="81678" y="337125"/>
                  </a:lnTo>
                  <a:lnTo>
                    <a:pt x="60766" y="378180"/>
                  </a:lnTo>
                  <a:lnTo>
                    <a:pt x="42726" y="420840"/>
                  </a:lnTo>
                  <a:lnTo>
                    <a:pt x="27681" y="464980"/>
                  </a:lnTo>
                  <a:lnTo>
                    <a:pt x="15760" y="510474"/>
                  </a:lnTo>
                  <a:lnTo>
                    <a:pt x="7089" y="557194"/>
                  </a:lnTo>
                  <a:lnTo>
                    <a:pt x="1793" y="605014"/>
                  </a:lnTo>
                  <a:lnTo>
                    <a:pt x="0" y="653808"/>
                  </a:lnTo>
                  <a:lnTo>
                    <a:pt x="0" y="3268967"/>
                  </a:lnTo>
                  <a:lnTo>
                    <a:pt x="1793" y="3317761"/>
                  </a:lnTo>
                  <a:lnTo>
                    <a:pt x="7089" y="3365581"/>
                  </a:lnTo>
                  <a:lnTo>
                    <a:pt x="15760" y="3412301"/>
                  </a:lnTo>
                  <a:lnTo>
                    <a:pt x="27681" y="3457795"/>
                  </a:lnTo>
                  <a:lnTo>
                    <a:pt x="42726" y="3501935"/>
                  </a:lnTo>
                  <a:lnTo>
                    <a:pt x="60766" y="3544595"/>
                  </a:lnTo>
                  <a:lnTo>
                    <a:pt x="81678" y="3585650"/>
                  </a:lnTo>
                  <a:lnTo>
                    <a:pt x="105333" y="3624972"/>
                  </a:lnTo>
                  <a:lnTo>
                    <a:pt x="131605" y="3662435"/>
                  </a:lnTo>
                  <a:lnTo>
                    <a:pt x="160368" y="3697912"/>
                  </a:lnTo>
                  <a:lnTo>
                    <a:pt x="191496" y="3731279"/>
                  </a:lnTo>
                  <a:lnTo>
                    <a:pt x="224863" y="3762407"/>
                  </a:lnTo>
                  <a:lnTo>
                    <a:pt x="260340" y="3791170"/>
                  </a:lnTo>
                  <a:lnTo>
                    <a:pt x="297803" y="3817442"/>
                  </a:lnTo>
                  <a:lnTo>
                    <a:pt x="337125" y="3841097"/>
                  </a:lnTo>
                  <a:lnTo>
                    <a:pt x="378180" y="3862009"/>
                  </a:lnTo>
                  <a:lnTo>
                    <a:pt x="420840" y="3880049"/>
                  </a:lnTo>
                  <a:lnTo>
                    <a:pt x="464980" y="3895094"/>
                  </a:lnTo>
                  <a:lnTo>
                    <a:pt x="510474" y="3907015"/>
                  </a:lnTo>
                  <a:lnTo>
                    <a:pt x="557194" y="3915686"/>
                  </a:lnTo>
                  <a:lnTo>
                    <a:pt x="605014" y="3920982"/>
                  </a:lnTo>
                  <a:lnTo>
                    <a:pt x="653808" y="3922776"/>
                  </a:lnTo>
                  <a:lnTo>
                    <a:pt x="4472927" y="3922776"/>
                  </a:lnTo>
                  <a:lnTo>
                    <a:pt x="4521721" y="3920982"/>
                  </a:lnTo>
                  <a:lnTo>
                    <a:pt x="4569541" y="3915686"/>
                  </a:lnTo>
                  <a:lnTo>
                    <a:pt x="4616261" y="3907015"/>
                  </a:lnTo>
                  <a:lnTo>
                    <a:pt x="4661755" y="3895094"/>
                  </a:lnTo>
                  <a:lnTo>
                    <a:pt x="4705895" y="3880049"/>
                  </a:lnTo>
                  <a:lnTo>
                    <a:pt x="4748555" y="3862009"/>
                  </a:lnTo>
                  <a:lnTo>
                    <a:pt x="4789610" y="3841097"/>
                  </a:lnTo>
                  <a:lnTo>
                    <a:pt x="4828932" y="3817442"/>
                  </a:lnTo>
                  <a:lnTo>
                    <a:pt x="4866395" y="3791170"/>
                  </a:lnTo>
                  <a:lnTo>
                    <a:pt x="4901872" y="3762407"/>
                  </a:lnTo>
                  <a:lnTo>
                    <a:pt x="4935239" y="3731279"/>
                  </a:lnTo>
                  <a:lnTo>
                    <a:pt x="4966367" y="3697912"/>
                  </a:lnTo>
                  <a:lnTo>
                    <a:pt x="4995130" y="3662435"/>
                  </a:lnTo>
                  <a:lnTo>
                    <a:pt x="5021402" y="3624972"/>
                  </a:lnTo>
                  <a:lnTo>
                    <a:pt x="5045057" y="3585650"/>
                  </a:lnTo>
                  <a:lnTo>
                    <a:pt x="5065969" y="3544595"/>
                  </a:lnTo>
                  <a:lnTo>
                    <a:pt x="5084009" y="3501935"/>
                  </a:lnTo>
                  <a:lnTo>
                    <a:pt x="5099054" y="3457795"/>
                  </a:lnTo>
                  <a:lnTo>
                    <a:pt x="5110975" y="3412301"/>
                  </a:lnTo>
                  <a:lnTo>
                    <a:pt x="5119646" y="3365581"/>
                  </a:lnTo>
                  <a:lnTo>
                    <a:pt x="5124942" y="3317761"/>
                  </a:lnTo>
                  <a:lnTo>
                    <a:pt x="5126736" y="3268967"/>
                  </a:lnTo>
                  <a:lnTo>
                    <a:pt x="5126736" y="653808"/>
                  </a:lnTo>
                  <a:lnTo>
                    <a:pt x="5124942" y="605014"/>
                  </a:lnTo>
                  <a:lnTo>
                    <a:pt x="5119646" y="557194"/>
                  </a:lnTo>
                  <a:lnTo>
                    <a:pt x="5110975" y="510474"/>
                  </a:lnTo>
                  <a:lnTo>
                    <a:pt x="5099054" y="464980"/>
                  </a:lnTo>
                  <a:lnTo>
                    <a:pt x="5084009" y="420840"/>
                  </a:lnTo>
                  <a:lnTo>
                    <a:pt x="5065969" y="378180"/>
                  </a:lnTo>
                  <a:lnTo>
                    <a:pt x="5045057" y="337125"/>
                  </a:lnTo>
                  <a:lnTo>
                    <a:pt x="5021402" y="297803"/>
                  </a:lnTo>
                  <a:lnTo>
                    <a:pt x="4995130" y="260340"/>
                  </a:lnTo>
                  <a:lnTo>
                    <a:pt x="4966367" y="224863"/>
                  </a:lnTo>
                  <a:lnTo>
                    <a:pt x="4935239" y="191496"/>
                  </a:lnTo>
                  <a:lnTo>
                    <a:pt x="4901872" y="160368"/>
                  </a:lnTo>
                  <a:lnTo>
                    <a:pt x="4866395" y="131605"/>
                  </a:lnTo>
                  <a:lnTo>
                    <a:pt x="4828932" y="105333"/>
                  </a:lnTo>
                  <a:lnTo>
                    <a:pt x="4789610" y="81678"/>
                  </a:lnTo>
                  <a:lnTo>
                    <a:pt x="4748555" y="60766"/>
                  </a:lnTo>
                  <a:lnTo>
                    <a:pt x="4705895" y="42726"/>
                  </a:lnTo>
                  <a:lnTo>
                    <a:pt x="4661755" y="27681"/>
                  </a:lnTo>
                  <a:lnTo>
                    <a:pt x="4616261" y="15760"/>
                  </a:lnTo>
                  <a:lnTo>
                    <a:pt x="4569541" y="7089"/>
                  </a:lnTo>
                  <a:lnTo>
                    <a:pt x="4521721" y="1793"/>
                  </a:lnTo>
                  <a:lnTo>
                    <a:pt x="4472927" y="0"/>
                  </a:lnTo>
                  <a:close/>
                </a:path>
              </a:pathLst>
            </a:custGeom>
            <a:solidFill>
              <a:srgbClr val="C4E5F7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876288" y="3013260"/>
              <a:ext cx="3096260" cy="2536190"/>
            </a:xfrm>
            <a:custGeom>
              <a:avLst/>
              <a:gdLst/>
              <a:ahLst/>
              <a:cxnLst/>
              <a:rect l="l" t="t" r="r" b="b"/>
              <a:pathLst>
                <a:path w="3096259" h="2536190">
                  <a:moveTo>
                    <a:pt x="0" y="2535859"/>
                  </a:moveTo>
                  <a:lnTo>
                    <a:pt x="3095891" y="0"/>
                  </a:lnTo>
                </a:path>
              </a:pathLst>
            </a:custGeom>
            <a:ln w="76200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870273" y="2892549"/>
              <a:ext cx="249554" cy="233679"/>
            </a:xfrm>
            <a:custGeom>
              <a:avLst/>
              <a:gdLst/>
              <a:ahLst/>
              <a:cxnLst/>
              <a:rect l="l" t="t" r="r" b="b"/>
              <a:pathLst>
                <a:path w="249554" h="233680">
                  <a:moveTo>
                    <a:pt x="249275" y="0"/>
                  </a:moveTo>
                  <a:lnTo>
                    <a:pt x="0" y="56451"/>
                  </a:lnTo>
                  <a:lnTo>
                    <a:pt x="144868" y="233286"/>
                  </a:lnTo>
                  <a:lnTo>
                    <a:pt x="249275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867906" y="2475738"/>
              <a:ext cx="0" cy="3093085"/>
            </a:xfrm>
            <a:custGeom>
              <a:avLst/>
              <a:gdLst/>
              <a:ahLst/>
              <a:cxnLst/>
              <a:rect l="l" t="t" r="r" b="b"/>
              <a:pathLst>
                <a:path w="0" h="3093085">
                  <a:moveTo>
                    <a:pt x="0" y="0"/>
                  </a:moveTo>
                  <a:lnTo>
                    <a:pt x="0" y="3092907"/>
                  </a:lnTo>
                </a:path>
              </a:pathLst>
            </a:custGeom>
            <a:ln w="25908">
              <a:solidFill>
                <a:srgbClr val="666A7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6858762" y="5558790"/>
              <a:ext cx="4249420" cy="0"/>
            </a:xfrm>
            <a:custGeom>
              <a:avLst/>
              <a:gdLst/>
              <a:ahLst/>
              <a:cxnLst/>
              <a:rect l="l" t="t" r="r" b="b"/>
              <a:pathLst>
                <a:path w="4249420" h="0">
                  <a:moveTo>
                    <a:pt x="0" y="0"/>
                  </a:moveTo>
                  <a:lnTo>
                    <a:pt x="4248912" y="0"/>
                  </a:lnTo>
                </a:path>
              </a:pathLst>
            </a:custGeom>
            <a:ln w="25908">
              <a:solidFill>
                <a:srgbClr val="666A7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/>
          <p:nvPr/>
        </p:nvSpPr>
        <p:spPr>
          <a:xfrm>
            <a:off x="510540" y="1821182"/>
            <a:ext cx="5126990" cy="3923029"/>
          </a:xfrm>
          <a:custGeom>
            <a:avLst/>
            <a:gdLst/>
            <a:ahLst/>
            <a:cxnLst/>
            <a:rect l="l" t="t" r="r" b="b"/>
            <a:pathLst>
              <a:path w="5126990" h="3923029">
                <a:moveTo>
                  <a:pt x="4472927" y="0"/>
                </a:moveTo>
                <a:lnTo>
                  <a:pt x="653808" y="0"/>
                </a:lnTo>
                <a:lnTo>
                  <a:pt x="605014" y="1793"/>
                </a:lnTo>
                <a:lnTo>
                  <a:pt x="557194" y="7089"/>
                </a:lnTo>
                <a:lnTo>
                  <a:pt x="510474" y="15760"/>
                </a:lnTo>
                <a:lnTo>
                  <a:pt x="464980" y="27681"/>
                </a:lnTo>
                <a:lnTo>
                  <a:pt x="420840" y="42726"/>
                </a:lnTo>
                <a:lnTo>
                  <a:pt x="378180" y="60766"/>
                </a:lnTo>
                <a:lnTo>
                  <a:pt x="337125" y="81678"/>
                </a:lnTo>
                <a:lnTo>
                  <a:pt x="297803" y="105333"/>
                </a:lnTo>
                <a:lnTo>
                  <a:pt x="260340" y="131605"/>
                </a:lnTo>
                <a:lnTo>
                  <a:pt x="224863" y="160368"/>
                </a:lnTo>
                <a:lnTo>
                  <a:pt x="191496" y="191496"/>
                </a:lnTo>
                <a:lnTo>
                  <a:pt x="160368" y="224863"/>
                </a:lnTo>
                <a:lnTo>
                  <a:pt x="131605" y="260340"/>
                </a:lnTo>
                <a:lnTo>
                  <a:pt x="105333" y="297803"/>
                </a:lnTo>
                <a:lnTo>
                  <a:pt x="81678" y="337125"/>
                </a:lnTo>
                <a:lnTo>
                  <a:pt x="60766" y="378180"/>
                </a:lnTo>
                <a:lnTo>
                  <a:pt x="42726" y="420840"/>
                </a:lnTo>
                <a:lnTo>
                  <a:pt x="27681" y="464980"/>
                </a:lnTo>
                <a:lnTo>
                  <a:pt x="15760" y="510474"/>
                </a:lnTo>
                <a:lnTo>
                  <a:pt x="7089" y="557194"/>
                </a:lnTo>
                <a:lnTo>
                  <a:pt x="1793" y="605014"/>
                </a:lnTo>
                <a:lnTo>
                  <a:pt x="0" y="653808"/>
                </a:lnTo>
                <a:lnTo>
                  <a:pt x="0" y="3268967"/>
                </a:lnTo>
                <a:lnTo>
                  <a:pt x="1793" y="3317761"/>
                </a:lnTo>
                <a:lnTo>
                  <a:pt x="7089" y="3365581"/>
                </a:lnTo>
                <a:lnTo>
                  <a:pt x="15760" y="3412301"/>
                </a:lnTo>
                <a:lnTo>
                  <a:pt x="27681" y="3457795"/>
                </a:lnTo>
                <a:lnTo>
                  <a:pt x="42726" y="3501935"/>
                </a:lnTo>
                <a:lnTo>
                  <a:pt x="60766" y="3544595"/>
                </a:lnTo>
                <a:lnTo>
                  <a:pt x="81678" y="3585650"/>
                </a:lnTo>
                <a:lnTo>
                  <a:pt x="105333" y="3624972"/>
                </a:lnTo>
                <a:lnTo>
                  <a:pt x="131605" y="3662435"/>
                </a:lnTo>
                <a:lnTo>
                  <a:pt x="160368" y="3697912"/>
                </a:lnTo>
                <a:lnTo>
                  <a:pt x="191496" y="3731279"/>
                </a:lnTo>
                <a:lnTo>
                  <a:pt x="224863" y="3762407"/>
                </a:lnTo>
                <a:lnTo>
                  <a:pt x="260340" y="3791170"/>
                </a:lnTo>
                <a:lnTo>
                  <a:pt x="297803" y="3817442"/>
                </a:lnTo>
                <a:lnTo>
                  <a:pt x="337125" y="3841097"/>
                </a:lnTo>
                <a:lnTo>
                  <a:pt x="378180" y="3862009"/>
                </a:lnTo>
                <a:lnTo>
                  <a:pt x="420840" y="3880049"/>
                </a:lnTo>
                <a:lnTo>
                  <a:pt x="464980" y="3895094"/>
                </a:lnTo>
                <a:lnTo>
                  <a:pt x="510474" y="3907015"/>
                </a:lnTo>
                <a:lnTo>
                  <a:pt x="557194" y="3915686"/>
                </a:lnTo>
                <a:lnTo>
                  <a:pt x="605014" y="3920982"/>
                </a:lnTo>
                <a:lnTo>
                  <a:pt x="653808" y="3922776"/>
                </a:lnTo>
                <a:lnTo>
                  <a:pt x="4472927" y="3922776"/>
                </a:lnTo>
                <a:lnTo>
                  <a:pt x="4521721" y="3920982"/>
                </a:lnTo>
                <a:lnTo>
                  <a:pt x="4569541" y="3915686"/>
                </a:lnTo>
                <a:lnTo>
                  <a:pt x="4616261" y="3907015"/>
                </a:lnTo>
                <a:lnTo>
                  <a:pt x="4661755" y="3895094"/>
                </a:lnTo>
                <a:lnTo>
                  <a:pt x="4705895" y="3880049"/>
                </a:lnTo>
                <a:lnTo>
                  <a:pt x="4748555" y="3862009"/>
                </a:lnTo>
                <a:lnTo>
                  <a:pt x="4789610" y="3841097"/>
                </a:lnTo>
                <a:lnTo>
                  <a:pt x="4828932" y="3817442"/>
                </a:lnTo>
                <a:lnTo>
                  <a:pt x="4866395" y="3791170"/>
                </a:lnTo>
                <a:lnTo>
                  <a:pt x="4901872" y="3762407"/>
                </a:lnTo>
                <a:lnTo>
                  <a:pt x="4935239" y="3731279"/>
                </a:lnTo>
                <a:lnTo>
                  <a:pt x="4966367" y="3697912"/>
                </a:lnTo>
                <a:lnTo>
                  <a:pt x="4995130" y="3662435"/>
                </a:lnTo>
                <a:lnTo>
                  <a:pt x="5021402" y="3624972"/>
                </a:lnTo>
                <a:lnTo>
                  <a:pt x="5045057" y="3585650"/>
                </a:lnTo>
                <a:lnTo>
                  <a:pt x="5065969" y="3544595"/>
                </a:lnTo>
                <a:lnTo>
                  <a:pt x="5084009" y="3501935"/>
                </a:lnTo>
                <a:lnTo>
                  <a:pt x="5099054" y="3457795"/>
                </a:lnTo>
                <a:lnTo>
                  <a:pt x="5110975" y="3412301"/>
                </a:lnTo>
                <a:lnTo>
                  <a:pt x="5119646" y="3365581"/>
                </a:lnTo>
                <a:lnTo>
                  <a:pt x="5124942" y="3317761"/>
                </a:lnTo>
                <a:lnTo>
                  <a:pt x="5126736" y="3268967"/>
                </a:lnTo>
                <a:lnTo>
                  <a:pt x="5126736" y="653808"/>
                </a:lnTo>
                <a:lnTo>
                  <a:pt x="5124942" y="605014"/>
                </a:lnTo>
                <a:lnTo>
                  <a:pt x="5119646" y="557194"/>
                </a:lnTo>
                <a:lnTo>
                  <a:pt x="5110975" y="510474"/>
                </a:lnTo>
                <a:lnTo>
                  <a:pt x="5099054" y="464980"/>
                </a:lnTo>
                <a:lnTo>
                  <a:pt x="5084009" y="420840"/>
                </a:lnTo>
                <a:lnTo>
                  <a:pt x="5065969" y="378180"/>
                </a:lnTo>
                <a:lnTo>
                  <a:pt x="5045057" y="337125"/>
                </a:lnTo>
                <a:lnTo>
                  <a:pt x="5021402" y="297803"/>
                </a:lnTo>
                <a:lnTo>
                  <a:pt x="4995130" y="260340"/>
                </a:lnTo>
                <a:lnTo>
                  <a:pt x="4966367" y="224863"/>
                </a:lnTo>
                <a:lnTo>
                  <a:pt x="4935239" y="191496"/>
                </a:lnTo>
                <a:lnTo>
                  <a:pt x="4901872" y="160368"/>
                </a:lnTo>
                <a:lnTo>
                  <a:pt x="4866395" y="131605"/>
                </a:lnTo>
                <a:lnTo>
                  <a:pt x="4828932" y="105333"/>
                </a:lnTo>
                <a:lnTo>
                  <a:pt x="4789610" y="81678"/>
                </a:lnTo>
                <a:lnTo>
                  <a:pt x="4748555" y="60766"/>
                </a:lnTo>
                <a:lnTo>
                  <a:pt x="4705895" y="42726"/>
                </a:lnTo>
                <a:lnTo>
                  <a:pt x="4661755" y="27681"/>
                </a:lnTo>
                <a:lnTo>
                  <a:pt x="4616261" y="15760"/>
                </a:lnTo>
                <a:lnTo>
                  <a:pt x="4569541" y="7089"/>
                </a:lnTo>
                <a:lnTo>
                  <a:pt x="4521721" y="1793"/>
                </a:lnTo>
                <a:lnTo>
                  <a:pt x="4472927" y="0"/>
                </a:lnTo>
                <a:close/>
              </a:path>
            </a:pathLst>
          </a:custGeom>
          <a:solidFill>
            <a:srgbClr val="C4E5F7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7342537" y="1886402"/>
            <a:ext cx="3507104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10">
                <a:solidFill>
                  <a:srgbClr val="4F4F4F"/>
                </a:solidFill>
                <a:latin typeface="Calibri"/>
                <a:cs typeface="Calibri"/>
              </a:rPr>
              <a:t>Multiple</a:t>
            </a:r>
            <a:r>
              <a:rPr dirty="0" sz="26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4F4F4F"/>
                </a:solidFill>
                <a:latin typeface="Calibri"/>
                <a:cs typeface="Calibri"/>
              </a:rPr>
              <a:t>Demand</a:t>
            </a:r>
            <a:r>
              <a:rPr dirty="0" sz="26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4F4F4F"/>
                </a:solidFill>
                <a:latin typeface="Calibri"/>
                <a:cs typeface="Calibri"/>
              </a:rPr>
              <a:t>Sources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001466" y="2520768"/>
            <a:ext cx="1382395" cy="2524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4F4F4F"/>
                </a:solidFill>
                <a:latin typeface="Calibri"/>
                <a:cs typeface="Calibri"/>
              </a:rPr>
              <a:t>Maximized Revenue </a:t>
            </a:r>
            <a:r>
              <a:rPr dirty="0" sz="2400">
                <a:solidFill>
                  <a:srgbClr val="4F4F4F"/>
                </a:solidFill>
                <a:latin typeface="Calibri"/>
                <a:cs typeface="Calibri"/>
              </a:rPr>
              <a:t>Per</a:t>
            </a:r>
            <a:r>
              <a:rPr dirty="0" sz="2400" spc="-114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4F4F4F"/>
                </a:solidFill>
                <a:latin typeface="Calibri"/>
                <a:cs typeface="Calibri"/>
              </a:rPr>
              <a:t>Mile</a:t>
            </a:r>
            <a:endParaRPr sz="2400">
              <a:latin typeface="Calibri"/>
              <a:cs typeface="Calibri"/>
            </a:endParaRPr>
          </a:p>
          <a:p>
            <a:pPr algn="ctr" marL="239395" marR="232410" indent="-1905">
              <a:lnSpc>
                <a:spcPct val="141700"/>
              </a:lnSpc>
            </a:pPr>
            <a:r>
              <a:rPr dirty="0" sz="2400" spc="-50">
                <a:solidFill>
                  <a:srgbClr val="4F4F4F"/>
                </a:solidFill>
                <a:latin typeface="Calibri"/>
                <a:cs typeface="Calibri"/>
              </a:rPr>
              <a:t>&amp; </a:t>
            </a:r>
            <a:r>
              <a:rPr dirty="0" sz="2400" spc="-10">
                <a:solidFill>
                  <a:srgbClr val="4F4F4F"/>
                </a:solidFill>
                <a:latin typeface="Calibri"/>
                <a:cs typeface="Calibri"/>
              </a:rPr>
              <a:t>Vehicle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2400" spc="-10">
                <a:solidFill>
                  <a:srgbClr val="4F4F4F"/>
                </a:solidFill>
                <a:latin typeface="Calibri"/>
                <a:cs typeface="Calibri"/>
              </a:rPr>
              <a:t>Utilization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752603" y="2379950"/>
            <a:ext cx="2258060" cy="27927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91795" marR="382270" indent="-1905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4F4F4F"/>
                </a:solidFill>
                <a:latin typeface="Calibri"/>
                <a:cs typeface="Calibri"/>
              </a:rPr>
              <a:t>Robust Partnership </a:t>
            </a:r>
            <a:r>
              <a:rPr dirty="0" sz="2400" spc="40">
                <a:solidFill>
                  <a:srgbClr val="4F4F4F"/>
                </a:solidFill>
                <a:latin typeface="Calibri"/>
                <a:cs typeface="Calibri"/>
              </a:rPr>
              <a:t>Platform</a:t>
            </a:r>
            <a:endParaRPr sz="2400">
              <a:latin typeface="Calibri"/>
              <a:cs typeface="Calibri"/>
            </a:endParaRPr>
          </a:p>
          <a:p>
            <a:pPr algn="ctr" marL="1270">
              <a:lnSpc>
                <a:spcPct val="100000"/>
              </a:lnSpc>
              <a:spcBef>
                <a:spcPts val="785"/>
              </a:spcBef>
            </a:pPr>
            <a:r>
              <a:rPr dirty="0" sz="2400" spc="140">
                <a:solidFill>
                  <a:srgbClr val="4F4F4F"/>
                </a:solidFill>
                <a:latin typeface="Calibri"/>
                <a:cs typeface="Calibri"/>
              </a:rPr>
              <a:t>+</a:t>
            </a:r>
            <a:endParaRPr sz="2400">
              <a:latin typeface="Calibri"/>
              <a:cs typeface="Calibri"/>
            </a:endParaRPr>
          </a:p>
          <a:p>
            <a:pPr algn="ctr" marL="12065" marR="5080" indent="1270">
              <a:lnSpc>
                <a:spcPct val="100000"/>
              </a:lnSpc>
              <a:spcBef>
                <a:spcPts val="845"/>
              </a:spcBef>
            </a:pPr>
            <a:r>
              <a:rPr dirty="0" sz="2400" spc="-10">
                <a:solidFill>
                  <a:srgbClr val="4F4F4F"/>
                </a:solidFill>
                <a:latin typeface="Calibri"/>
                <a:cs typeface="Calibri"/>
              </a:rPr>
              <a:t>Durable, Commercial </a:t>
            </a:r>
            <a:r>
              <a:rPr dirty="0" sz="2400" spc="-35">
                <a:solidFill>
                  <a:srgbClr val="4F4F4F"/>
                </a:solidFill>
                <a:latin typeface="Calibri"/>
                <a:cs typeface="Calibri"/>
              </a:rPr>
              <a:t>Grade</a:t>
            </a:r>
            <a:r>
              <a:rPr dirty="0" sz="2400" spc="-9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4F4F4F"/>
                </a:solidFill>
                <a:latin typeface="Calibri"/>
                <a:cs typeface="Calibri"/>
              </a:rPr>
              <a:t>Technology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3171444" y="2333244"/>
            <a:ext cx="490855" cy="2898775"/>
          </a:xfrm>
          <a:custGeom>
            <a:avLst/>
            <a:gdLst/>
            <a:ahLst/>
            <a:cxnLst/>
            <a:rect l="l" t="t" r="r" b="b"/>
            <a:pathLst>
              <a:path w="490854" h="2898775">
                <a:moveTo>
                  <a:pt x="0" y="0"/>
                </a:moveTo>
                <a:lnTo>
                  <a:pt x="0" y="2898648"/>
                </a:lnTo>
                <a:lnTo>
                  <a:pt x="490728" y="1449324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8607995" y="4303452"/>
            <a:ext cx="236918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4F4F4F"/>
                </a:solidFill>
                <a:latin typeface="Calibri"/>
                <a:cs typeface="Calibri"/>
              </a:rPr>
              <a:t>Food</a:t>
            </a:r>
            <a:r>
              <a:rPr dirty="0" sz="2000" spc="-7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F4F4F"/>
                </a:solidFill>
                <a:latin typeface="Calibri"/>
                <a:cs typeface="Calibri"/>
              </a:rPr>
              <a:t>&amp;</a:t>
            </a:r>
            <a:r>
              <a:rPr dirty="0" sz="2000" spc="-6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F4F4F"/>
                </a:solidFill>
                <a:latin typeface="Calibri"/>
                <a:cs typeface="Calibri"/>
              </a:rPr>
              <a:t>Goods</a:t>
            </a:r>
            <a:r>
              <a:rPr dirty="0" sz="2000" spc="-8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F4F4F"/>
                </a:solidFill>
                <a:latin typeface="Calibri"/>
                <a:cs typeface="Calibri"/>
              </a:rPr>
              <a:t>Delivery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0" rIns="0" bIns="0" rtlCol="0" vert="horz">
            <a:spAutoFit/>
          </a:bodyPr>
          <a:lstStyle/>
          <a:p>
            <a:pPr marL="51435">
              <a:lnSpc>
                <a:spcPct val="100000"/>
              </a:lnSpc>
              <a:spcBef>
                <a:spcPts val="350"/>
              </a:spcBef>
            </a:pPr>
            <a:fld id="{81D60167-4931-47E6-BA6A-407CBD079E47}" type="slidenum">
              <a:rPr dirty="0" spc="-25"/>
              <a:t>33</a:t>
            </a:fld>
          </a:p>
        </p:txBody>
      </p:sp>
      <p:sp>
        <p:nvSpPr>
          <p:cNvPr id="15" name="object 15" descr=""/>
          <p:cNvSpPr txBox="1"/>
          <p:nvPr/>
        </p:nvSpPr>
        <p:spPr>
          <a:xfrm>
            <a:off x="9590905" y="2553438"/>
            <a:ext cx="1352550" cy="13087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88900">
              <a:lnSpc>
                <a:spcPct val="100000"/>
              </a:lnSpc>
              <a:spcBef>
                <a:spcPts val="95"/>
              </a:spcBef>
            </a:pPr>
            <a:r>
              <a:rPr dirty="0" sz="4000" spc="90">
                <a:solidFill>
                  <a:srgbClr val="92D050"/>
                </a:solidFill>
                <a:latin typeface="Calibri"/>
                <a:cs typeface="Calibri"/>
              </a:rPr>
              <a:t>$</a:t>
            </a:r>
            <a:endParaRPr sz="4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905"/>
              </a:spcBef>
            </a:pPr>
            <a:r>
              <a:rPr dirty="0" sz="2000">
                <a:solidFill>
                  <a:srgbClr val="4F4F4F"/>
                </a:solidFill>
                <a:latin typeface="Calibri"/>
                <a:cs typeface="Calibri"/>
              </a:rPr>
              <a:t>Ride</a:t>
            </a:r>
            <a:r>
              <a:rPr dirty="0" sz="20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F4F4F"/>
                </a:solidFill>
                <a:latin typeface="Calibri"/>
                <a:cs typeface="Calibri"/>
              </a:rPr>
              <a:t>Sharing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7651045" y="5075629"/>
            <a:ext cx="250888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70">
                <a:solidFill>
                  <a:srgbClr val="4F4F4F"/>
                </a:solidFill>
                <a:latin typeface="Calibri"/>
                <a:cs typeface="Calibri"/>
              </a:rPr>
              <a:t>Small</a:t>
            </a:r>
            <a:r>
              <a:rPr dirty="0" sz="2000" spc="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F4F4F"/>
                </a:solidFill>
                <a:latin typeface="Calibri"/>
                <a:cs typeface="Calibri"/>
              </a:rPr>
              <a:t>Business</a:t>
            </a:r>
            <a:r>
              <a:rPr dirty="0" sz="20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F4F4F"/>
                </a:solidFill>
                <a:latin typeface="Calibri"/>
                <a:cs typeface="Calibri"/>
              </a:rPr>
              <a:t>Services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75"/>
              <a:t>Timeline</a:t>
            </a:r>
            <a:r>
              <a:rPr dirty="0" spc="155"/>
              <a:t> </a:t>
            </a:r>
            <a:r>
              <a:rPr dirty="0" spc="195"/>
              <a:t>–</a:t>
            </a:r>
            <a:r>
              <a:rPr dirty="0" spc="150"/>
              <a:t> </a:t>
            </a:r>
            <a:r>
              <a:rPr dirty="0" spc="55"/>
              <a:t>building</a:t>
            </a:r>
            <a:r>
              <a:rPr dirty="0" spc="160"/>
              <a:t> </a:t>
            </a:r>
            <a:r>
              <a:rPr dirty="0" spc="55"/>
              <a:t>an</a:t>
            </a:r>
            <a:r>
              <a:rPr dirty="0" spc="150"/>
              <a:t> </a:t>
            </a:r>
            <a:r>
              <a:rPr dirty="0" spc="65"/>
              <a:t>AV</a:t>
            </a:r>
            <a:r>
              <a:rPr dirty="0" spc="140"/>
              <a:t> </a:t>
            </a:r>
            <a:r>
              <a:rPr dirty="0" spc="40"/>
              <a:t>business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830516" y="1158176"/>
            <a:ext cx="10532745" cy="1290955"/>
            <a:chOff x="830516" y="1158176"/>
            <a:chExt cx="10532745" cy="1290955"/>
          </a:xfrm>
        </p:grpSpPr>
        <p:sp>
          <p:nvSpPr>
            <p:cNvPr id="4" name="object 4" descr=""/>
            <p:cNvSpPr/>
            <p:nvPr/>
          </p:nvSpPr>
          <p:spPr>
            <a:xfrm>
              <a:off x="843533" y="1171193"/>
              <a:ext cx="10506710" cy="1264920"/>
            </a:xfrm>
            <a:custGeom>
              <a:avLst/>
              <a:gdLst/>
              <a:ahLst/>
              <a:cxnLst/>
              <a:rect l="l" t="t" r="r" b="b"/>
              <a:pathLst>
                <a:path w="10506710" h="1264920">
                  <a:moveTo>
                    <a:pt x="9741382" y="0"/>
                  </a:moveTo>
                  <a:lnTo>
                    <a:pt x="9741382" y="316229"/>
                  </a:lnTo>
                  <a:lnTo>
                    <a:pt x="0" y="316229"/>
                  </a:lnTo>
                  <a:lnTo>
                    <a:pt x="0" y="948689"/>
                  </a:lnTo>
                  <a:lnTo>
                    <a:pt x="9741382" y="948689"/>
                  </a:lnTo>
                  <a:lnTo>
                    <a:pt x="9741382" y="1264919"/>
                  </a:lnTo>
                  <a:lnTo>
                    <a:pt x="10506456" y="632459"/>
                  </a:lnTo>
                  <a:lnTo>
                    <a:pt x="9741382" y="0"/>
                  </a:lnTo>
                  <a:close/>
                </a:path>
              </a:pathLst>
            </a:custGeom>
            <a:solidFill>
              <a:srgbClr val="0071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843533" y="1171193"/>
              <a:ext cx="10506710" cy="1264920"/>
            </a:xfrm>
            <a:custGeom>
              <a:avLst/>
              <a:gdLst/>
              <a:ahLst/>
              <a:cxnLst/>
              <a:rect l="l" t="t" r="r" b="b"/>
              <a:pathLst>
                <a:path w="10506710" h="1264920">
                  <a:moveTo>
                    <a:pt x="0" y="316229"/>
                  </a:moveTo>
                  <a:lnTo>
                    <a:pt x="9741382" y="316229"/>
                  </a:lnTo>
                  <a:lnTo>
                    <a:pt x="9741382" y="0"/>
                  </a:lnTo>
                  <a:lnTo>
                    <a:pt x="10506456" y="632459"/>
                  </a:lnTo>
                  <a:lnTo>
                    <a:pt x="9741382" y="1264919"/>
                  </a:lnTo>
                  <a:lnTo>
                    <a:pt x="9741382" y="948689"/>
                  </a:lnTo>
                  <a:lnTo>
                    <a:pt x="0" y="948689"/>
                  </a:lnTo>
                  <a:lnTo>
                    <a:pt x="0" y="316229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940026" y="1532160"/>
            <a:ext cx="770255" cy="4679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900" spc="-20">
                <a:solidFill>
                  <a:srgbClr val="FFFFFF"/>
                </a:solidFill>
                <a:latin typeface="Calibri"/>
                <a:cs typeface="Calibri"/>
              </a:rPr>
              <a:t>2018</a:t>
            </a:r>
            <a:endParaRPr sz="2900">
              <a:latin typeface="Calibri"/>
              <a:cs typeface="Calibri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4065968" y="1668716"/>
            <a:ext cx="7297420" cy="1290955"/>
            <a:chOff x="4065968" y="1668716"/>
            <a:chExt cx="7297420" cy="1290955"/>
          </a:xfrm>
        </p:grpSpPr>
        <p:sp>
          <p:nvSpPr>
            <p:cNvPr id="8" name="object 8" descr=""/>
            <p:cNvSpPr/>
            <p:nvPr/>
          </p:nvSpPr>
          <p:spPr>
            <a:xfrm>
              <a:off x="4078985" y="1681734"/>
              <a:ext cx="7271384" cy="1264920"/>
            </a:xfrm>
            <a:custGeom>
              <a:avLst/>
              <a:gdLst/>
              <a:ahLst/>
              <a:cxnLst/>
              <a:rect l="l" t="t" r="r" b="b"/>
              <a:pathLst>
                <a:path w="7271384" h="1264920">
                  <a:moveTo>
                    <a:pt x="6505879" y="0"/>
                  </a:moveTo>
                  <a:lnTo>
                    <a:pt x="6505879" y="316229"/>
                  </a:lnTo>
                  <a:lnTo>
                    <a:pt x="0" y="316229"/>
                  </a:lnTo>
                  <a:lnTo>
                    <a:pt x="0" y="948689"/>
                  </a:lnTo>
                  <a:lnTo>
                    <a:pt x="6505879" y="948689"/>
                  </a:lnTo>
                  <a:lnTo>
                    <a:pt x="6505879" y="1264919"/>
                  </a:lnTo>
                  <a:lnTo>
                    <a:pt x="7271004" y="632459"/>
                  </a:lnTo>
                  <a:lnTo>
                    <a:pt x="6505879" y="0"/>
                  </a:lnTo>
                  <a:close/>
                </a:path>
              </a:pathLst>
            </a:custGeom>
            <a:solidFill>
              <a:srgbClr val="0071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078985" y="1681734"/>
              <a:ext cx="7271384" cy="1264920"/>
            </a:xfrm>
            <a:custGeom>
              <a:avLst/>
              <a:gdLst/>
              <a:ahLst/>
              <a:cxnLst/>
              <a:rect l="l" t="t" r="r" b="b"/>
              <a:pathLst>
                <a:path w="7271384" h="1264920">
                  <a:moveTo>
                    <a:pt x="0" y="316229"/>
                  </a:moveTo>
                  <a:lnTo>
                    <a:pt x="6505879" y="316229"/>
                  </a:lnTo>
                  <a:lnTo>
                    <a:pt x="6505879" y="0"/>
                  </a:lnTo>
                  <a:lnTo>
                    <a:pt x="7271004" y="632459"/>
                  </a:lnTo>
                  <a:lnTo>
                    <a:pt x="6505879" y="1264919"/>
                  </a:lnTo>
                  <a:lnTo>
                    <a:pt x="6505879" y="948689"/>
                  </a:lnTo>
                  <a:lnTo>
                    <a:pt x="0" y="948689"/>
                  </a:lnTo>
                  <a:lnTo>
                    <a:pt x="0" y="31622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4176344" y="2042615"/>
            <a:ext cx="1849120" cy="4679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900" spc="-25">
                <a:solidFill>
                  <a:srgbClr val="FFFFFF"/>
                </a:solidFill>
                <a:latin typeface="Calibri"/>
                <a:cs typeface="Calibri"/>
              </a:rPr>
              <a:t>2019</a:t>
            </a:r>
            <a:r>
              <a:rPr dirty="0" sz="2900" spc="-1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900" spc="12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2900" spc="-1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900" spc="105">
                <a:solidFill>
                  <a:srgbClr val="FFFFFF"/>
                </a:solidFill>
                <a:latin typeface="Calibri"/>
                <a:cs typeface="Calibri"/>
              </a:rPr>
              <a:t>2020</a:t>
            </a:r>
            <a:endParaRPr sz="2900">
              <a:latin typeface="Calibri"/>
              <a:cs typeface="Calibri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7302944" y="2179256"/>
            <a:ext cx="4060190" cy="1290955"/>
            <a:chOff x="7302944" y="2179256"/>
            <a:chExt cx="4060190" cy="1290955"/>
          </a:xfrm>
        </p:grpSpPr>
        <p:sp>
          <p:nvSpPr>
            <p:cNvPr id="12" name="object 12" descr=""/>
            <p:cNvSpPr/>
            <p:nvPr/>
          </p:nvSpPr>
          <p:spPr>
            <a:xfrm>
              <a:off x="7315961" y="2192274"/>
              <a:ext cx="4034154" cy="1264920"/>
            </a:xfrm>
            <a:custGeom>
              <a:avLst/>
              <a:gdLst/>
              <a:ahLst/>
              <a:cxnLst/>
              <a:rect l="l" t="t" r="r" b="b"/>
              <a:pathLst>
                <a:path w="4034154" h="1264920">
                  <a:moveTo>
                    <a:pt x="3269043" y="0"/>
                  </a:moveTo>
                  <a:lnTo>
                    <a:pt x="3269043" y="316229"/>
                  </a:lnTo>
                  <a:lnTo>
                    <a:pt x="0" y="316229"/>
                  </a:lnTo>
                  <a:lnTo>
                    <a:pt x="0" y="948689"/>
                  </a:lnTo>
                  <a:lnTo>
                    <a:pt x="3269043" y="948689"/>
                  </a:lnTo>
                  <a:lnTo>
                    <a:pt x="3269043" y="1264919"/>
                  </a:lnTo>
                  <a:lnTo>
                    <a:pt x="4034028" y="632459"/>
                  </a:lnTo>
                  <a:lnTo>
                    <a:pt x="3269043" y="0"/>
                  </a:lnTo>
                  <a:close/>
                </a:path>
              </a:pathLst>
            </a:custGeom>
            <a:solidFill>
              <a:srgbClr val="0071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7315961" y="2192274"/>
              <a:ext cx="4034154" cy="1264920"/>
            </a:xfrm>
            <a:custGeom>
              <a:avLst/>
              <a:gdLst/>
              <a:ahLst/>
              <a:cxnLst/>
              <a:rect l="l" t="t" r="r" b="b"/>
              <a:pathLst>
                <a:path w="4034154" h="1264920">
                  <a:moveTo>
                    <a:pt x="0" y="316229"/>
                  </a:moveTo>
                  <a:lnTo>
                    <a:pt x="3269043" y="316229"/>
                  </a:lnTo>
                  <a:lnTo>
                    <a:pt x="3269043" y="0"/>
                  </a:lnTo>
                  <a:lnTo>
                    <a:pt x="4034028" y="632459"/>
                  </a:lnTo>
                  <a:lnTo>
                    <a:pt x="3269043" y="1264919"/>
                  </a:lnTo>
                  <a:lnTo>
                    <a:pt x="3269043" y="948689"/>
                  </a:lnTo>
                  <a:lnTo>
                    <a:pt x="0" y="948689"/>
                  </a:lnTo>
                  <a:lnTo>
                    <a:pt x="0" y="316229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7405043" y="2566837"/>
            <a:ext cx="695960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30">
                <a:solidFill>
                  <a:srgbClr val="FFFFFF"/>
                </a:solidFill>
                <a:latin typeface="Calibri"/>
                <a:cs typeface="Calibri"/>
              </a:rPr>
              <a:t>2021</a:t>
            </a:r>
            <a:endParaRPr sz="2700">
              <a:latin typeface="Calibri"/>
              <a:cs typeface="Calibri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7302944" y="3163760"/>
            <a:ext cx="3261995" cy="3226435"/>
            <a:chOff x="7302944" y="3163760"/>
            <a:chExt cx="3261995" cy="3226435"/>
          </a:xfrm>
        </p:grpSpPr>
        <p:sp>
          <p:nvSpPr>
            <p:cNvPr id="16" name="object 16" descr=""/>
            <p:cNvSpPr/>
            <p:nvPr/>
          </p:nvSpPr>
          <p:spPr>
            <a:xfrm>
              <a:off x="7315961" y="3176778"/>
              <a:ext cx="3235960" cy="3200400"/>
            </a:xfrm>
            <a:custGeom>
              <a:avLst/>
              <a:gdLst/>
              <a:ahLst/>
              <a:cxnLst/>
              <a:rect l="l" t="t" r="r" b="b"/>
              <a:pathLst>
                <a:path w="3235959" h="3200400">
                  <a:moveTo>
                    <a:pt x="3235452" y="0"/>
                  </a:moveTo>
                  <a:lnTo>
                    <a:pt x="0" y="0"/>
                  </a:lnTo>
                  <a:lnTo>
                    <a:pt x="0" y="3200400"/>
                  </a:lnTo>
                  <a:lnTo>
                    <a:pt x="3235452" y="3200400"/>
                  </a:lnTo>
                  <a:lnTo>
                    <a:pt x="3235452" y="0"/>
                  </a:lnTo>
                  <a:close/>
                </a:path>
              </a:pathLst>
            </a:custGeom>
            <a:solidFill>
              <a:srgbClr val="C4E5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7315961" y="3176778"/>
              <a:ext cx="3235960" cy="3200400"/>
            </a:xfrm>
            <a:custGeom>
              <a:avLst/>
              <a:gdLst/>
              <a:ahLst/>
              <a:cxnLst/>
              <a:rect l="l" t="t" r="r" b="b"/>
              <a:pathLst>
                <a:path w="3235959" h="3200400">
                  <a:moveTo>
                    <a:pt x="0" y="0"/>
                  </a:moveTo>
                  <a:lnTo>
                    <a:pt x="3235452" y="0"/>
                  </a:lnTo>
                  <a:lnTo>
                    <a:pt x="3235452" y="3200400"/>
                  </a:lnTo>
                  <a:lnTo>
                    <a:pt x="0" y="320040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7315961" y="4353142"/>
            <a:ext cx="3235960" cy="779145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marL="787400" marR="464184" indent="-318770">
              <a:lnSpc>
                <a:spcPts val="2810"/>
              </a:lnSpc>
              <a:spcBef>
                <a:spcPts val="455"/>
              </a:spcBef>
            </a:pPr>
            <a:r>
              <a:rPr dirty="0" sz="2600" spc="70">
                <a:solidFill>
                  <a:srgbClr val="4F4F4F"/>
                </a:solidFill>
                <a:latin typeface="Calibri"/>
                <a:cs typeface="Calibri"/>
              </a:rPr>
              <a:t>Scale</a:t>
            </a:r>
            <a:r>
              <a:rPr dirty="0" sz="2600" spc="-1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4F4F4F"/>
                </a:solidFill>
                <a:latin typeface="Calibri"/>
                <a:cs typeface="Calibri"/>
              </a:rPr>
              <a:t>production deployment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853439" y="2167127"/>
            <a:ext cx="3173095" cy="3200400"/>
          </a:xfrm>
          <a:custGeom>
            <a:avLst/>
            <a:gdLst/>
            <a:ahLst/>
            <a:cxnLst/>
            <a:rect l="l" t="t" r="r" b="b"/>
            <a:pathLst>
              <a:path w="3173095" h="3200400">
                <a:moveTo>
                  <a:pt x="3172968" y="0"/>
                </a:moveTo>
                <a:lnTo>
                  <a:pt x="0" y="0"/>
                </a:lnTo>
                <a:lnTo>
                  <a:pt x="0" y="3200400"/>
                </a:lnTo>
                <a:lnTo>
                  <a:pt x="3172968" y="3200400"/>
                </a:lnTo>
                <a:lnTo>
                  <a:pt x="3172968" y="0"/>
                </a:lnTo>
                <a:close/>
              </a:path>
            </a:pathLst>
          </a:custGeom>
          <a:solidFill>
            <a:srgbClr val="C4E5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932180" y="2117097"/>
            <a:ext cx="2889250" cy="2881630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dirty="0" sz="1800">
                <a:solidFill>
                  <a:srgbClr val="4F4F4F"/>
                </a:solidFill>
                <a:latin typeface="Calibri"/>
                <a:cs typeface="Calibri"/>
              </a:rPr>
              <a:t>Partnership</a:t>
            </a:r>
            <a:r>
              <a:rPr dirty="0" sz="1800" spc="10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F4F4F"/>
                </a:solidFill>
                <a:latin typeface="Calibri"/>
                <a:cs typeface="Calibri"/>
              </a:rPr>
              <a:t>Platform</a:t>
            </a:r>
            <a:endParaRPr sz="1800">
              <a:latin typeface="Calibri"/>
              <a:cs typeface="Calibri"/>
            </a:endParaRPr>
          </a:p>
          <a:p>
            <a:pPr marL="481965" marR="127635" indent="-287020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481965" algn="l"/>
              </a:tabLst>
            </a:pPr>
            <a:r>
              <a:rPr dirty="0" sz="1600">
                <a:solidFill>
                  <a:srgbClr val="4F4F4F"/>
                </a:solidFill>
                <a:latin typeface="Calibri"/>
                <a:cs typeface="Calibri"/>
              </a:rPr>
              <a:t>Expand</a:t>
            </a:r>
            <a:r>
              <a:rPr dirty="0" sz="1600" spc="-5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4F4F4F"/>
                </a:solidFill>
                <a:latin typeface="Calibri"/>
                <a:cs typeface="Calibri"/>
              </a:rPr>
              <a:t>business</a:t>
            </a:r>
            <a:r>
              <a:rPr dirty="0" sz="1600" spc="-6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F4F4F"/>
                </a:solidFill>
                <a:latin typeface="Calibri"/>
                <a:cs typeface="Calibri"/>
              </a:rPr>
              <a:t>model</a:t>
            </a:r>
            <a:r>
              <a:rPr dirty="0" sz="1600" spc="-3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4F4F4F"/>
                </a:solidFill>
                <a:latin typeface="Calibri"/>
                <a:cs typeface="Calibri"/>
              </a:rPr>
              <a:t>and </a:t>
            </a:r>
            <a:r>
              <a:rPr dirty="0" sz="1600" spc="-45">
                <a:solidFill>
                  <a:srgbClr val="4F4F4F"/>
                </a:solidFill>
                <a:latin typeface="Calibri"/>
                <a:cs typeface="Calibri"/>
              </a:rPr>
              <a:t>user</a:t>
            </a:r>
            <a:r>
              <a:rPr dirty="0" sz="1600" spc="-5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40">
                <a:solidFill>
                  <a:srgbClr val="4F4F4F"/>
                </a:solidFill>
                <a:latin typeface="Calibri"/>
                <a:cs typeface="Calibri"/>
              </a:rPr>
              <a:t>experience</a:t>
            </a:r>
            <a:r>
              <a:rPr dirty="0" sz="1600" spc="-5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F4F4F"/>
                </a:solidFill>
                <a:latin typeface="Calibri"/>
                <a:cs typeface="Calibri"/>
              </a:rPr>
              <a:t>pilots</a:t>
            </a:r>
            <a:r>
              <a:rPr dirty="0" sz="16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20">
                <a:solidFill>
                  <a:srgbClr val="4F4F4F"/>
                </a:solidFill>
                <a:latin typeface="Calibri"/>
                <a:cs typeface="Calibri"/>
              </a:rPr>
              <a:t>with </a:t>
            </a:r>
            <a:r>
              <a:rPr dirty="0" sz="1600" spc="-10">
                <a:solidFill>
                  <a:srgbClr val="4F4F4F"/>
                </a:solidFill>
                <a:latin typeface="Calibri"/>
                <a:cs typeface="Calibri"/>
              </a:rPr>
              <a:t>strategic</a:t>
            </a:r>
            <a:r>
              <a:rPr dirty="0" sz="16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4F4F4F"/>
                </a:solidFill>
                <a:latin typeface="Calibri"/>
                <a:cs typeface="Calibri"/>
              </a:rPr>
              <a:t>partners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dirty="0" sz="1800">
                <a:solidFill>
                  <a:srgbClr val="4F4F4F"/>
                </a:solidFill>
                <a:latin typeface="Calibri"/>
                <a:cs typeface="Calibri"/>
              </a:rPr>
              <a:t>Launch</a:t>
            </a:r>
            <a:r>
              <a:rPr dirty="0" sz="18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F4F"/>
                </a:solidFill>
                <a:latin typeface="Calibri"/>
                <a:cs typeface="Calibri"/>
              </a:rPr>
              <a:t>Cities</a:t>
            </a:r>
            <a:r>
              <a:rPr dirty="0" sz="1800" spc="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800" spc="-330">
                <a:solidFill>
                  <a:srgbClr val="4F4F4F"/>
                </a:solidFill>
                <a:latin typeface="Calibri"/>
                <a:cs typeface="Calibri"/>
              </a:rPr>
              <a:t>1</a:t>
            </a:r>
            <a:r>
              <a:rPr dirty="0" sz="18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F4F"/>
                </a:solidFill>
                <a:latin typeface="Calibri"/>
                <a:cs typeface="Calibri"/>
              </a:rPr>
              <a:t>&amp;</a:t>
            </a:r>
            <a:r>
              <a:rPr dirty="0" sz="1800" spc="-4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800" spc="-50">
                <a:solidFill>
                  <a:srgbClr val="4F4F4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marL="481965" marR="5080" indent="-287020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481965" algn="l"/>
              </a:tabLst>
            </a:pPr>
            <a:r>
              <a:rPr dirty="0" sz="1600">
                <a:solidFill>
                  <a:srgbClr val="4F4F4F"/>
                </a:solidFill>
                <a:latin typeface="Calibri"/>
                <a:cs typeface="Calibri"/>
              </a:rPr>
              <a:t>Establish</a:t>
            </a:r>
            <a:r>
              <a:rPr dirty="0" sz="16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4F4F4F"/>
                </a:solidFill>
                <a:latin typeface="Calibri"/>
                <a:cs typeface="Calibri"/>
              </a:rPr>
              <a:t>terminal</a:t>
            </a:r>
            <a:r>
              <a:rPr dirty="0" sz="16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4F4F4F"/>
                </a:solidFill>
                <a:latin typeface="Calibri"/>
                <a:cs typeface="Calibri"/>
              </a:rPr>
              <a:t>operations </a:t>
            </a:r>
            <a:r>
              <a:rPr dirty="0" sz="1600" spc="-40">
                <a:solidFill>
                  <a:srgbClr val="4F4F4F"/>
                </a:solidFill>
                <a:latin typeface="Calibri"/>
                <a:cs typeface="Calibri"/>
              </a:rPr>
              <a:t>for</a:t>
            </a:r>
            <a:r>
              <a:rPr dirty="0" sz="1600" spc="-4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F4F4F"/>
                </a:solidFill>
                <a:latin typeface="Calibri"/>
                <a:cs typeface="Calibri"/>
              </a:rPr>
              <a:t>fleet</a:t>
            </a:r>
            <a:r>
              <a:rPr dirty="0" sz="1600" spc="-6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4F4F4F"/>
                </a:solidFill>
                <a:latin typeface="Calibri"/>
                <a:cs typeface="Calibri"/>
              </a:rPr>
              <a:t>management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dirty="0" sz="1800">
                <a:solidFill>
                  <a:srgbClr val="4F4F4F"/>
                </a:solidFill>
                <a:latin typeface="Calibri"/>
                <a:cs typeface="Calibri"/>
              </a:rPr>
              <a:t>Technology</a:t>
            </a:r>
            <a:r>
              <a:rPr dirty="0" sz="1800" spc="-10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F4F4F"/>
                </a:solidFill>
                <a:latin typeface="Calibri"/>
                <a:cs typeface="Calibri"/>
              </a:rPr>
              <a:t>Development</a:t>
            </a:r>
            <a:endParaRPr sz="1800">
              <a:latin typeface="Calibri"/>
              <a:cs typeface="Calibri"/>
            </a:endParaRPr>
          </a:p>
          <a:p>
            <a:pPr marL="481965" indent="-287020">
              <a:lnSpc>
                <a:spcPct val="100000"/>
              </a:lnSpc>
              <a:spcBef>
                <a:spcPts val="515"/>
              </a:spcBef>
              <a:buFont typeface="Arial"/>
              <a:buChar char="•"/>
              <a:tabLst>
                <a:tab pos="481965" algn="l"/>
              </a:tabLst>
            </a:pPr>
            <a:r>
              <a:rPr dirty="0" sz="1600" spc="-80">
                <a:solidFill>
                  <a:srgbClr val="4F4F4F"/>
                </a:solidFill>
                <a:latin typeface="Calibri"/>
                <a:cs typeface="Calibri"/>
              </a:rPr>
              <a:t>Grow</a:t>
            </a:r>
            <a:r>
              <a:rPr dirty="0" sz="1600" spc="-4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4F4F4F"/>
                </a:solidFill>
                <a:latin typeface="Calibri"/>
                <a:cs typeface="Calibri"/>
              </a:rPr>
              <a:t>prototype</a:t>
            </a:r>
            <a:r>
              <a:rPr dirty="0" sz="16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F4F4F"/>
                </a:solidFill>
                <a:latin typeface="Calibri"/>
                <a:cs typeface="Calibri"/>
              </a:rPr>
              <a:t>test</a:t>
            </a:r>
            <a:r>
              <a:rPr dirty="0" sz="1600" spc="-5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20">
                <a:solidFill>
                  <a:srgbClr val="4F4F4F"/>
                </a:solidFill>
                <a:latin typeface="Calibri"/>
                <a:cs typeface="Calibri"/>
              </a:rPr>
              <a:t>fleet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4090415" y="2673095"/>
            <a:ext cx="3173095" cy="3200400"/>
          </a:xfrm>
          <a:custGeom>
            <a:avLst/>
            <a:gdLst/>
            <a:ahLst/>
            <a:cxnLst/>
            <a:rect l="l" t="t" r="r" b="b"/>
            <a:pathLst>
              <a:path w="3173095" h="3200400">
                <a:moveTo>
                  <a:pt x="3172967" y="0"/>
                </a:moveTo>
                <a:lnTo>
                  <a:pt x="0" y="0"/>
                </a:lnTo>
                <a:lnTo>
                  <a:pt x="0" y="3200400"/>
                </a:lnTo>
                <a:lnTo>
                  <a:pt x="3172967" y="3200400"/>
                </a:lnTo>
                <a:lnTo>
                  <a:pt x="3172967" y="0"/>
                </a:lnTo>
                <a:close/>
              </a:path>
            </a:pathLst>
          </a:custGeom>
          <a:solidFill>
            <a:srgbClr val="C4E5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4169155" y="2664973"/>
            <a:ext cx="2954655" cy="3125470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dirty="0" sz="1800">
                <a:solidFill>
                  <a:srgbClr val="4F4F4F"/>
                </a:solidFill>
                <a:latin typeface="Calibri"/>
                <a:cs typeface="Calibri"/>
              </a:rPr>
              <a:t>Partnership</a:t>
            </a:r>
            <a:r>
              <a:rPr dirty="0" sz="1800" spc="10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F4F4F"/>
                </a:solidFill>
                <a:latin typeface="Calibri"/>
                <a:cs typeface="Calibri"/>
              </a:rPr>
              <a:t>Platform</a:t>
            </a:r>
            <a:endParaRPr sz="1800">
              <a:latin typeface="Calibri"/>
              <a:cs typeface="Calibri"/>
            </a:endParaRPr>
          </a:p>
          <a:p>
            <a:pPr marL="481965" marR="316230" indent="-287020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481965" algn="l"/>
              </a:tabLst>
            </a:pPr>
            <a:r>
              <a:rPr dirty="0" sz="1600" spc="-25">
                <a:solidFill>
                  <a:srgbClr val="4F4F4F"/>
                </a:solidFill>
                <a:latin typeface="Calibri"/>
                <a:cs typeface="Calibri"/>
              </a:rPr>
              <a:t>Diversify</a:t>
            </a:r>
            <a:r>
              <a:rPr dirty="0" sz="1600" spc="-4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4F4F4F"/>
                </a:solidFill>
                <a:latin typeface="Calibri"/>
                <a:cs typeface="Calibri"/>
              </a:rPr>
              <a:t>partner</a:t>
            </a:r>
            <a:r>
              <a:rPr dirty="0" sz="1600" spc="-4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4F4F4F"/>
                </a:solidFill>
                <a:latin typeface="Calibri"/>
                <a:cs typeface="Calibri"/>
              </a:rPr>
              <a:t>network including</a:t>
            </a:r>
            <a:r>
              <a:rPr dirty="0" sz="1600" spc="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F4F4F"/>
                </a:solidFill>
                <a:latin typeface="Calibri"/>
                <a:cs typeface="Calibri"/>
              </a:rPr>
              <a:t>small</a:t>
            </a:r>
            <a:r>
              <a:rPr dirty="0" sz="16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4F4F4F"/>
                </a:solidFill>
                <a:latin typeface="Calibri"/>
                <a:cs typeface="Calibri"/>
              </a:rPr>
              <a:t>businesses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dirty="0" sz="1800">
                <a:solidFill>
                  <a:srgbClr val="4F4F4F"/>
                </a:solidFill>
                <a:latin typeface="Calibri"/>
                <a:cs typeface="Calibri"/>
              </a:rPr>
              <a:t>Launch</a:t>
            </a:r>
            <a:r>
              <a:rPr dirty="0" sz="1800" spc="7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F4F4F"/>
                </a:solidFill>
                <a:latin typeface="Calibri"/>
                <a:cs typeface="Calibri"/>
              </a:rPr>
              <a:t>Cities</a:t>
            </a:r>
            <a:endParaRPr sz="1800">
              <a:latin typeface="Calibri"/>
              <a:cs typeface="Calibri"/>
            </a:endParaRPr>
          </a:p>
          <a:p>
            <a:pPr marL="481965" marR="859155" indent="-287020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481965" algn="l"/>
              </a:tabLst>
            </a:pPr>
            <a:r>
              <a:rPr dirty="0" sz="1600">
                <a:solidFill>
                  <a:srgbClr val="4F4F4F"/>
                </a:solidFill>
                <a:latin typeface="Calibri"/>
                <a:cs typeface="Calibri"/>
              </a:rPr>
              <a:t>Expand</a:t>
            </a:r>
            <a:r>
              <a:rPr dirty="0" sz="1600" spc="-4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4F4F4F"/>
                </a:solidFill>
                <a:latin typeface="Calibri"/>
                <a:cs typeface="Calibri"/>
              </a:rPr>
              <a:t>footprint</a:t>
            </a:r>
            <a:r>
              <a:rPr dirty="0" sz="16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4F4F4F"/>
                </a:solidFill>
                <a:latin typeface="Calibri"/>
                <a:cs typeface="Calibri"/>
              </a:rPr>
              <a:t>to </a:t>
            </a:r>
            <a:r>
              <a:rPr dirty="0" sz="1600">
                <a:solidFill>
                  <a:srgbClr val="4F4F4F"/>
                </a:solidFill>
                <a:latin typeface="Calibri"/>
                <a:cs typeface="Calibri"/>
              </a:rPr>
              <a:t>additional </a:t>
            </a:r>
            <a:r>
              <a:rPr dirty="0" sz="1600" spc="-10">
                <a:solidFill>
                  <a:srgbClr val="4F4F4F"/>
                </a:solidFill>
                <a:latin typeface="Calibri"/>
                <a:cs typeface="Calibri"/>
              </a:rPr>
              <a:t>cities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dirty="0" sz="1800">
                <a:solidFill>
                  <a:srgbClr val="4F4F4F"/>
                </a:solidFill>
                <a:latin typeface="Calibri"/>
                <a:cs typeface="Calibri"/>
              </a:rPr>
              <a:t>Technology</a:t>
            </a:r>
            <a:r>
              <a:rPr dirty="0" sz="1800" spc="-10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F4F4F"/>
                </a:solidFill>
                <a:latin typeface="Calibri"/>
                <a:cs typeface="Calibri"/>
              </a:rPr>
              <a:t>Development</a:t>
            </a:r>
            <a:endParaRPr sz="1800">
              <a:latin typeface="Calibri"/>
              <a:cs typeface="Calibri"/>
            </a:endParaRPr>
          </a:p>
          <a:p>
            <a:pPr marL="481965" marR="5080" indent="-287020">
              <a:lnSpc>
                <a:spcPct val="100000"/>
              </a:lnSpc>
              <a:spcBef>
                <a:spcPts val="515"/>
              </a:spcBef>
              <a:buFont typeface="Arial"/>
              <a:buChar char="•"/>
              <a:tabLst>
                <a:tab pos="481965" algn="l"/>
              </a:tabLst>
            </a:pPr>
            <a:r>
              <a:rPr dirty="0" sz="1600" spc="-25">
                <a:solidFill>
                  <a:srgbClr val="4F4F4F"/>
                </a:solidFill>
                <a:latin typeface="Calibri"/>
                <a:cs typeface="Calibri"/>
              </a:rPr>
              <a:t>Deploy</a:t>
            </a:r>
            <a:r>
              <a:rPr dirty="0" sz="16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F4F4F"/>
                </a:solidFill>
                <a:latin typeface="Calibri"/>
                <a:cs typeface="Calibri"/>
              </a:rPr>
              <a:t>self-</a:t>
            </a:r>
            <a:r>
              <a:rPr dirty="0" sz="1600" spc="-20">
                <a:solidFill>
                  <a:srgbClr val="4F4F4F"/>
                </a:solidFill>
                <a:latin typeface="Calibri"/>
                <a:cs typeface="Calibri"/>
              </a:rPr>
              <a:t>driving</a:t>
            </a:r>
            <a:r>
              <a:rPr dirty="0" sz="1600" spc="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20">
                <a:solidFill>
                  <a:srgbClr val="4F4F4F"/>
                </a:solidFill>
                <a:latin typeface="Calibri"/>
                <a:cs typeface="Calibri"/>
              </a:rPr>
              <a:t>vehicles</a:t>
            </a:r>
            <a:r>
              <a:rPr dirty="0" sz="1600" spc="-25">
                <a:solidFill>
                  <a:srgbClr val="4F4F4F"/>
                </a:solidFill>
                <a:latin typeface="Calibri"/>
                <a:cs typeface="Calibri"/>
              </a:rPr>
              <a:t> on partner</a:t>
            </a:r>
            <a:r>
              <a:rPr dirty="0" sz="16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4F4F4F"/>
                </a:solidFill>
                <a:latin typeface="Calibri"/>
                <a:cs typeface="Calibri"/>
              </a:rPr>
              <a:t>networks </a:t>
            </a:r>
            <a:r>
              <a:rPr dirty="0" sz="1600" spc="-20">
                <a:solidFill>
                  <a:srgbClr val="4F4F4F"/>
                </a:solidFill>
                <a:latin typeface="Calibri"/>
                <a:cs typeface="Calibri"/>
              </a:rPr>
              <a:t>with </a:t>
            </a:r>
            <a:r>
              <a:rPr dirty="0" sz="1600" spc="-10">
                <a:solidFill>
                  <a:srgbClr val="4F4F4F"/>
                </a:solidFill>
                <a:latin typeface="Calibri"/>
                <a:cs typeface="Calibri"/>
              </a:rPr>
              <a:t>customers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" name="object 2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0" rIns="0" bIns="0" rtlCol="0" vert="horz">
            <a:spAutoFit/>
          </a:bodyPr>
          <a:lstStyle/>
          <a:p>
            <a:pPr marL="51435">
              <a:lnSpc>
                <a:spcPct val="100000"/>
              </a:lnSpc>
              <a:spcBef>
                <a:spcPts val="350"/>
              </a:spcBef>
            </a:pPr>
            <a:fld id="{81D60167-4931-47E6-BA6A-407CBD079E47}" type="slidenum">
              <a:rPr dirty="0" spc="-25"/>
              <a:t>33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73B6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6107" y="1461516"/>
            <a:ext cx="8941307" cy="3933443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987952" y="6500995"/>
            <a:ext cx="141605" cy="21844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0"/>
              </a:spcBef>
            </a:pPr>
            <a:r>
              <a:rPr dirty="0" sz="1200" spc="-100">
                <a:solidFill>
                  <a:srgbClr val="666A70"/>
                </a:solidFill>
                <a:latin typeface="Trebuchet MS"/>
                <a:cs typeface="Trebuchet MS"/>
              </a:rPr>
              <a:t>37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10972800" y="6295644"/>
            <a:ext cx="1219200" cy="469900"/>
            <a:chOff x="10972800" y="6295644"/>
            <a:chExt cx="1219200" cy="469900"/>
          </a:xfrm>
        </p:grpSpPr>
        <p:sp>
          <p:nvSpPr>
            <p:cNvPr id="4" name="object 4" descr=""/>
            <p:cNvSpPr/>
            <p:nvPr/>
          </p:nvSpPr>
          <p:spPr>
            <a:xfrm>
              <a:off x="10972800" y="6525768"/>
              <a:ext cx="1219200" cy="239395"/>
            </a:xfrm>
            <a:custGeom>
              <a:avLst/>
              <a:gdLst/>
              <a:ahLst/>
              <a:cxnLst/>
              <a:rect l="l" t="t" r="r" b="b"/>
              <a:pathLst>
                <a:path w="1219200" h="239395">
                  <a:moveTo>
                    <a:pt x="1219200" y="0"/>
                  </a:moveTo>
                  <a:lnTo>
                    <a:pt x="0" y="0"/>
                  </a:lnTo>
                  <a:lnTo>
                    <a:pt x="0" y="239267"/>
                  </a:lnTo>
                  <a:lnTo>
                    <a:pt x="1219200" y="239267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073B6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92256" y="6295644"/>
              <a:ext cx="839723" cy="420623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765809" y="2833877"/>
            <a:ext cx="318770" cy="0"/>
          </a:xfrm>
          <a:custGeom>
            <a:avLst/>
            <a:gdLst/>
            <a:ahLst/>
            <a:cxnLst/>
            <a:rect l="l" t="t" r="r" b="b"/>
            <a:pathLst>
              <a:path w="318769" h="0">
                <a:moveTo>
                  <a:pt x="0" y="0"/>
                </a:moveTo>
                <a:lnTo>
                  <a:pt x="318211" y="0"/>
                </a:lnTo>
              </a:path>
            </a:pathLst>
          </a:custGeom>
          <a:ln w="25908">
            <a:solidFill>
              <a:srgbClr val="0171A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1362" y="2945505"/>
            <a:ext cx="275971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2F2F2"/>
                </a:solidFill>
              </a:rPr>
              <a:t>Questions</a:t>
            </a:r>
            <a:r>
              <a:rPr dirty="0" sz="2400" spc="175">
                <a:solidFill>
                  <a:srgbClr val="F2F2F2"/>
                </a:solidFill>
              </a:rPr>
              <a:t> </a:t>
            </a:r>
            <a:r>
              <a:rPr dirty="0" sz="2400">
                <a:solidFill>
                  <a:srgbClr val="F2F2F2"/>
                </a:solidFill>
              </a:rPr>
              <a:t>&amp;</a:t>
            </a:r>
            <a:r>
              <a:rPr dirty="0" sz="2400" spc="145">
                <a:solidFill>
                  <a:srgbClr val="F2F2F2"/>
                </a:solidFill>
              </a:rPr>
              <a:t> </a:t>
            </a:r>
            <a:r>
              <a:rPr dirty="0" sz="2400" spc="-10">
                <a:solidFill>
                  <a:srgbClr val="F2F2F2"/>
                </a:solidFill>
              </a:rPr>
              <a:t>Answers</a:t>
            </a:r>
            <a:endParaRPr sz="2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44475" y="5822657"/>
            <a:ext cx="11499215" cy="9061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58800">
              <a:lnSpc>
                <a:spcPct val="110000"/>
              </a:lnSpc>
              <a:spcBef>
                <a:spcPts val="100"/>
              </a:spcBef>
            </a:pPr>
            <a:r>
              <a:rPr dirty="0" sz="900" spc="-40">
                <a:solidFill>
                  <a:srgbClr val="4F4F4F"/>
                </a:solidFill>
                <a:latin typeface="Calibri"/>
                <a:cs typeface="Calibri"/>
              </a:rPr>
              <a:t>We</a:t>
            </a:r>
            <a:r>
              <a:rPr dirty="0" sz="900" spc="-3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cannot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be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certain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4F4F4F"/>
                </a:solidFill>
                <a:latin typeface="Calibri"/>
                <a:cs typeface="Calibri"/>
              </a:rPr>
              <a:t>that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any</a:t>
            </a:r>
            <a:r>
              <a:rPr dirty="0" sz="9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expectation,</a:t>
            </a:r>
            <a:r>
              <a:rPr dirty="0" sz="900" spc="-6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forecast, </a:t>
            </a:r>
            <a:r>
              <a:rPr dirty="0" sz="900" spc="-45">
                <a:solidFill>
                  <a:srgbClr val="4F4F4F"/>
                </a:solidFill>
                <a:latin typeface="Calibri"/>
                <a:cs typeface="Calibri"/>
              </a:rPr>
              <a:t>or</a:t>
            </a:r>
            <a:r>
              <a:rPr dirty="0" sz="9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assumption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made </a:t>
            </a:r>
            <a:r>
              <a:rPr dirty="0" sz="900" spc="-35">
                <a:solidFill>
                  <a:srgbClr val="4F4F4F"/>
                </a:solidFill>
                <a:latin typeface="Calibri"/>
                <a:cs typeface="Calibri"/>
              </a:rPr>
              <a:t>in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preparing</a:t>
            </a:r>
            <a:r>
              <a:rPr dirty="0" sz="900" spc="-5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forward-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looking</a:t>
            </a:r>
            <a:r>
              <a:rPr dirty="0" sz="900" spc="-6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statements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 will</a:t>
            </a:r>
            <a:r>
              <a:rPr dirty="0" sz="9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5">
                <a:solidFill>
                  <a:srgbClr val="4F4F4F"/>
                </a:solidFill>
                <a:latin typeface="Calibri"/>
                <a:cs typeface="Calibri"/>
              </a:rPr>
              <a:t>prove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accurate,</a:t>
            </a:r>
            <a:r>
              <a:rPr dirty="0" sz="9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45">
                <a:solidFill>
                  <a:srgbClr val="4F4F4F"/>
                </a:solidFill>
                <a:latin typeface="Calibri"/>
                <a:cs typeface="Calibri"/>
              </a:rPr>
              <a:t>or</a:t>
            </a:r>
            <a:r>
              <a:rPr dirty="0" sz="9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4F4F4F"/>
                </a:solidFill>
                <a:latin typeface="Calibri"/>
                <a:cs typeface="Calibri"/>
              </a:rPr>
              <a:t>that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 any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projection</a:t>
            </a:r>
            <a:r>
              <a:rPr dirty="0" sz="900" spc="-6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will 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be 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realized.</a:t>
            </a:r>
            <a:r>
              <a:rPr dirty="0" sz="900" spc="16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It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is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to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be</a:t>
            </a:r>
            <a:r>
              <a:rPr dirty="0" sz="900" spc="-3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expected</a:t>
            </a:r>
            <a:r>
              <a:rPr dirty="0" sz="900" spc="-4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4F4F4F"/>
                </a:solidFill>
                <a:latin typeface="Calibri"/>
                <a:cs typeface="Calibri"/>
              </a:rPr>
              <a:t>that</a:t>
            </a:r>
            <a:r>
              <a:rPr dirty="0" sz="9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5">
                <a:solidFill>
                  <a:srgbClr val="4F4F4F"/>
                </a:solidFill>
                <a:latin typeface="Calibri"/>
                <a:cs typeface="Calibri"/>
              </a:rPr>
              <a:t>there 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may</a:t>
            </a:r>
            <a:r>
              <a:rPr dirty="0" sz="900" spc="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be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differences</a:t>
            </a:r>
            <a:r>
              <a:rPr dirty="0" sz="900" spc="-5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between</a:t>
            </a:r>
            <a:r>
              <a:rPr dirty="0" sz="900" spc="-6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projected</a:t>
            </a:r>
            <a:r>
              <a:rPr dirty="0" sz="900" spc="-4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and</a:t>
            </a:r>
            <a:r>
              <a:rPr dirty="0" sz="900" spc="5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4F4F4F"/>
                </a:solidFill>
                <a:latin typeface="Calibri"/>
                <a:cs typeface="Calibri"/>
              </a:rPr>
              <a:t>actual</a:t>
            </a:r>
            <a:r>
              <a:rPr dirty="0" sz="9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results.</a:t>
            </a:r>
            <a:r>
              <a:rPr dirty="0" sz="900" spc="17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55">
                <a:solidFill>
                  <a:srgbClr val="4F4F4F"/>
                </a:solidFill>
                <a:latin typeface="Calibri"/>
                <a:cs typeface="Calibri"/>
              </a:rPr>
              <a:t>Our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 forward-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looking</a:t>
            </a:r>
            <a:r>
              <a:rPr dirty="0" sz="900" spc="-5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statements</a:t>
            </a:r>
            <a:r>
              <a:rPr dirty="0" sz="9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speak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only</a:t>
            </a:r>
            <a:r>
              <a:rPr dirty="0" sz="9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4F4F4F"/>
                </a:solidFill>
                <a:latin typeface="Calibri"/>
                <a:cs typeface="Calibri"/>
              </a:rPr>
              <a:t>as</a:t>
            </a:r>
            <a:r>
              <a:rPr dirty="0" sz="9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of</a:t>
            </a:r>
            <a:r>
              <a:rPr dirty="0" sz="9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the 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date</a:t>
            </a:r>
            <a:r>
              <a:rPr dirty="0" sz="9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of</a:t>
            </a:r>
            <a:r>
              <a:rPr dirty="0" sz="9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5">
                <a:solidFill>
                  <a:srgbClr val="4F4F4F"/>
                </a:solidFill>
                <a:latin typeface="Calibri"/>
                <a:cs typeface="Calibri"/>
              </a:rPr>
              <a:t>their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initial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 issuance,</a:t>
            </a:r>
            <a:r>
              <a:rPr dirty="0" sz="9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and 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we</a:t>
            </a:r>
            <a:r>
              <a:rPr dirty="0" sz="9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do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 not</a:t>
            </a:r>
            <a:r>
              <a:rPr dirty="0" sz="9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undertake</a:t>
            </a:r>
            <a:r>
              <a:rPr dirty="0" sz="900" spc="-4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any</a:t>
            </a:r>
            <a:r>
              <a:rPr dirty="0" sz="9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obligation</a:t>
            </a:r>
            <a:r>
              <a:rPr dirty="0" sz="900" spc="-4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to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update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45">
                <a:solidFill>
                  <a:srgbClr val="4F4F4F"/>
                </a:solidFill>
                <a:latin typeface="Calibri"/>
                <a:cs typeface="Calibri"/>
              </a:rPr>
              <a:t>or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40">
                <a:solidFill>
                  <a:srgbClr val="4F4F4F"/>
                </a:solidFill>
                <a:latin typeface="Calibri"/>
                <a:cs typeface="Calibri"/>
              </a:rPr>
              <a:t>revise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publicly</a:t>
            </a:r>
            <a:r>
              <a:rPr dirty="0" sz="900" spc="-4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any</a:t>
            </a:r>
            <a:r>
              <a:rPr dirty="0" sz="9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forward-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looking</a:t>
            </a:r>
            <a:r>
              <a:rPr dirty="0" sz="900" spc="-4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statement,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5">
                <a:solidFill>
                  <a:srgbClr val="4F4F4F"/>
                </a:solidFill>
                <a:latin typeface="Calibri"/>
                <a:cs typeface="Calibri"/>
              </a:rPr>
              <a:t>whether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4F4F4F"/>
                </a:solidFill>
                <a:latin typeface="Calibri"/>
                <a:cs typeface="Calibri"/>
              </a:rPr>
              <a:t>as a</a:t>
            </a:r>
            <a:r>
              <a:rPr dirty="0" sz="9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result 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of 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new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information,</a:t>
            </a:r>
            <a:r>
              <a:rPr dirty="0" sz="900" spc="-5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future</a:t>
            </a:r>
            <a:r>
              <a:rPr dirty="0" sz="900" spc="5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events,</a:t>
            </a:r>
            <a:r>
              <a:rPr dirty="0" sz="900" spc="-3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45">
                <a:solidFill>
                  <a:srgbClr val="4F4F4F"/>
                </a:solidFill>
                <a:latin typeface="Calibri"/>
                <a:cs typeface="Calibri"/>
              </a:rPr>
              <a:t>or</a:t>
            </a:r>
            <a:r>
              <a:rPr dirty="0" sz="9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otherwise.</a:t>
            </a:r>
            <a:r>
              <a:rPr dirty="0" sz="900" spc="14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For</a:t>
            </a:r>
            <a:r>
              <a:rPr dirty="0" sz="9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additional</a:t>
            </a:r>
            <a:r>
              <a:rPr dirty="0" sz="900" spc="-3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discussion,</a:t>
            </a:r>
            <a:r>
              <a:rPr dirty="0" sz="900" spc="-5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see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"Item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55">
                <a:solidFill>
                  <a:srgbClr val="4F4F4F"/>
                </a:solidFill>
                <a:latin typeface="Calibri"/>
                <a:cs typeface="Calibri"/>
              </a:rPr>
              <a:t>1A.</a:t>
            </a:r>
            <a:r>
              <a:rPr dirty="0" sz="900" spc="18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Risk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 Factors"</a:t>
            </a:r>
            <a:r>
              <a:rPr dirty="0" sz="900" spc="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5">
                <a:solidFill>
                  <a:srgbClr val="4F4F4F"/>
                </a:solidFill>
                <a:latin typeface="Calibri"/>
                <a:cs typeface="Calibri"/>
              </a:rPr>
              <a:t>in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45">
                <a:solidFill>
                  <a:srgbClr val="4F4F4F"/>
                </a:solidFill>
                <a:latin typeface="Calibri"/>
                <a:cs typeface="Calibri"/>
              </a:rPr>
              <a:t>our</a:t>
            </a:r>
            <a:r>
              <a:rPr dirty="0" sz="9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Annual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Report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 on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Form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5">
                <a:solidFill>
                  <a:srgbClr val="4F4F4F"/>
                </a:solidFill>
                <a:latin typeface="Calibri"/>
                <a:cs typeface="Calibri"/>
              </a:rPr>
              <a:t>10-</a:t>
            </a:r>
            <a:r>
              <a:rPr dirty="0" sz="900">
                <a:solidFill>
                  <a:srgbClr val="4F4F4F"/>
                </a:solidFill>
                <a:latin typeface="Calibri"/>
                <a:cs typeface="Calibri"/>
              </a:rPr>
              <a:t>K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for</a:t>
            </a:r>
            <a:r>
              <a:rPr dirty="0" sz="9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the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5">
                <a:solidFill>
                  <a:srgbClr val="4F4F4F"/>
                </a:solidFill>
                <a:latin typeface="Calibri"/>
                <a:cs typeface="Calibri"/>
              </a:rPr>
              <a:t>year</a:t>
            </a:r>
            <a:r>
              <a:rPr dirty="0" sz="9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ended</a:t>
            </a:r>
            <a:r>
              <a:rPr dirty="0" sz="900" spc="-4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5">
                <a:solidFill>
                  <a:srgbClr val="4F4F4F"/>
                </a:solidFill>
                <a:latin typeface="Calibri"/>
                <a:cs typeface="Calibri"/>
              </a:rPr>
              <a:t>December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95">
                <a:solidFill>
                  <a:srgbClr val="4F4F4F"/>
                </a:solidFill>
                <a:latin typeface="Calibri"/>
                <a:cs typeface="Calibri"/>
              </a:rPr>
              <a:t>31,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40">
                <a:solidFill>
                  <a:srgbClr val="4F4F4F"/>
                </a:solidFill>
                <a:latin typeface="Calibri"/>
                <a:cs typeface="Calibri"/>
              </a:rPr>
              <a:t>2016,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4F4F4F"/>
                </a:solidFill>
                <a:latin typeface="Calibri"/>
                <a:cs typeface="Calibri"/>
              </a:rPr>
              <a:t>as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updated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 by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subsequent</a:t>
            </a:r>
            <a:r>
              <a:rPr dirty="0" sz="900" spc="-6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Quarterly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 Reports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 on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Form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5">
                <a:solidFill>
                  <a:srgbClr val="4F4F4F"/>
                </a:solidFill>
                <a:latin typeface="Calibri"/>
                <a:cs typeface="Calibri"/>
              </a:rPr>
              <a:t>10-</a:t>
            </a:r>
            <a:r>
              <a:rPr dirty="0" sz="900" spc="-55">
                <a:solidFill>
                  <a:srgbClr val="4F4F4F"/>
                </a:solidFill>
                <a:latin typeface="Calibri"/>
                <a:cs typeface="Calibri"/>
              </a:rPr>
              <a:t>Q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and</a:t>
            </a:r>
            <a:r>
              <a:rPr dirty="0" sz="9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5">
                <a:solidFill>
                  <a:srgbClr val="4F4F4F"/>
                </a:solidFill>
                <a:latin typeface="Calibri"/>
                <a:cs typeface="Calibri"/>
              </a:rPr>
              <a:t>Current</a:t>
            </a:r>
            <a:r>
              <a:rPr dirty="0" sz="900" spc="-5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Reports 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on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Form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4F4F4F"/>
                </a:solidFill>
                <a:latin typeface="Calibri"/>
                <a:cs typeface="Calibri"/>
              </a:rPr>
              <a:t>8-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K.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25"/>
              </a:spcBef>
            </a:pPr>
            <a:endParaRPr sz="9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</a:pPr>
            <a:r>
              <a:rPr dirty="0" sz="1200" spc="-25">
                <a:solidFill>
                  <a:srgbClr val="666A70"/>
                </a:solidFill>
                <a:latin typeface="Trebuchet MS"/>
                <a:cs typeface="Trebuchet MS"/>
              </a:rPr>
              <a:t>38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44513" y="1023619"/>
            <a:ext cx="10852785" cy="327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Statements</a:t>
            </a:r>
            <a:r>
              <a:rPr dirty="0" sz="900" spc="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included</a:t>
            </a:r>
            <a:r>
              <a:rPr dirty="0" sz="900" spc="-45">
                <a:solidFill>
                  <a:srgbClr val="4F4F4F"/>
                </a:solidFill>
                <a:latin typeface="Calibri"/>
                <a:cs typeface="Calibri"/>
              </a:rPr>
              <a:t> or</a:t>
            </a:r>
            <a:r>
              <a:rPr dirty="0" sz="900" spc="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incorporated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by</a:t>
            </a:r>
            <a:r>
              <a:rPr dirty="0" sz="9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5">
                <a:solidFill>
                  <a:srgbClr val="4F4F4F"/>
                </a:solidFill>
                <a:latin typeface="Calibri"/>
                <a:cs typeface="Calibri"/>
              </a:rPr>
              <a:t>reference</a:t>
            </a:r>
            <a:r>
              <a:rPr dirty="0" sz="900" spc="-5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40">
                <a:solidFill>
                  <a:srgbClr val="4F4F4F"/>
                </a:solidFill>
                <a:latin typeface="Calibri"/>
                <a:cs typeface="Calibri"/>
              </a:rPr>
              <a:t>herein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may</a:t>
            </a:r>
            <a:r>
              <a:rPr dirty="0" sz="900" spc="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constitute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“forward-looking</a:t>
            </a:r>
            <a:r>
              <a:rPr dirty="0" sz="900" spc="-4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statements”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within</a:t>
            </a:r>
            <a:r>
              <a:rPr dirty="0" sz="9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the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meaning</a:t>
            </a:r>
            <a:r>
              <a:rPr dirty="0" sz="9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of</a:t>
            </a:r>
            <a:r>
              <a:rPr dirty="0" sz="9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the</a:t>
            </a:r>
            <a:r>
              <a:rPr dirty="0" sz="9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Private</a:t>
            </a:r>
            <a:r>
              <a:rPr dirty="0" sz="9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Securities</a:t>
            </a:r>
            <a:r>
              <a:rPr dirty="0" sz="900" spc="-3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Litigation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Reform</a:t>
            </a:r>
            <a:r>
              <a:rPr dirty="0" sz="9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4F4F4F"/>
                </a:solidFill>
                <a:latin typeface="Calibri"/>
                <a:cs typeface="Calibri"/>
              </a:rPr>
              <a:t>Act</a:t>
            </a:r>
            <a:r>
              <a:rPr dirty="0" sz="900" spc="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of</a:t>
            </a:r>
            <a:r>
              <a:rPr dirty="0" sz="9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40">
                <a:solidFill>
                  <a:srgbClr val="4F4F4F"/>
                </a:solidFill>
                <a:latin typeface="Calibri"/>
                <a:cs typeface="Calibri"/>
              </a:rPr>
              <a:t>1995.</a:t>
            </a:r>
            <a:r>
              <a:rPr dirty="0" sz="900" spc="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Forward-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looking</a:t>
            </a:r>
            <a:r>
              <a:rPr dirty="0" sz="900" spc="-4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statements</a:t>
            </a:r>
            <a:r>
              <a:rPr dirty="0" sz="9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are</a:t>
            </a:r>
            <a:r>
              <a:rPr dirty="0" sz="9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based</a:t>
            </a:r>
            <a:r>
              <a:rPr dirty="0" sz="900" spc="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on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 expectations,</a:t>
            </a:r>
            <a:r>
              <a:rPr dirty="0" sz="900" spc="-3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forecasts,</a:t>
            </a:r>
            <a:r>
              <a:rPr dirty="0" sz="900" spc="5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and</a:t>
            </a:r>
            <a:r>
              <a:rPr dirty="0" sz="9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assumptions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by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45">
                <a:solidFill>
                  <a:srgbClr val="4F4F4F"/>
                </a:solidFill>
                <a:latin typeface="Calibri"/>
                <a:cs typeface="Calibri"/>
              </a:rPr>
              <a:t>our</a:t>
            </a:r>
            <a:r>
              <a:rPr dirty="0" sz="9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management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 and</a:t>
            </a:r>
            <a:r>
              <a:rPr dirty="0" sz="9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involve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4F4F4F"/>
                </a:solidFill>
                <a:latin typeface="Calibri"/>
                <a:cs typeface="Calibri"/>
              </a:rPr>
              <a:t>a</a:t>
            </a:r>
            <a:r>
              <a:rPr dirty="0" sz="900" spc="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40">
                <a:solidFill>
                  <a:srgbClr val="4F4F4F"/>
                </a:solidFill>
                <a:latin typeface="Calibri"/>
                <a:cs typeface="Calibri"/>
              </a:rPr>
              <a:t>number</a:t>
            </a:r>
            <a:r>
              <a:rPr dirty="0" sz="9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of </a:t>
            </a:r>
            <a:r>
              <a:rPr dirty="0" sz="900" spc="-35">
                <a:solidFill>
                  <a:srgbClr val="4F4F4F"/>
                </a:solidFill>
                <a:latin typeface="Calibri"/>
                <a:cs typeface="Calibri"/>
              </a:rPr>
              <a:t>risks,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uncertainties,</a:t>
            </a:r>
            <a:r>
              <a:rPr dirty="0" sz="900" spc="-5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and</a:t>
            </a:r>
            <a:r>
              <a:rPr dirty="0" sz="9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5">
                <a:solidFill>
                  <a:srgbClr val="4F4F4F"/>
                </a:solidFill>
                <a:latin typeface="Calibri"/>
                <a:cs typeface="Calibri"/>
              </a:rPr>
              <a:t>other</a:t>
            </a:r>
            <a:r>
              <a:rPr dirty="0" sz="9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factors</a:t>
            </a:r>
            <a:r>
              <a:rPr dirty="0" sz="900" spc="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4F4F4F"/>
                </a:solidFill>
                <a:latin typeface="Calibri"/>
                <a:cs typeface="Calibri"/>
              </a:rPr>
              <a:t>that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could</a:t>
            </a:r>
            <a:r>
              <a:rPr dirty="0" sz="9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cause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4F4F4F"/>
                </a:solidFill>
                <a:latin typeface="Calibri"/>
                <a:cs typeface="Calibri"/>
              </a:rPr>
              <a:t>actual</a:t>
            </a:r>
            <a:r>
              <a:rPr dirty="0" sz="900" spc="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results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to</a:t>
            </a:r>
            <a:r>
              <a:rPr dirty="0" sz="9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differ</a:t>
            </a:r>
            <a:r>
              <a:rPr dirty="0" sz="9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materially</a:t>
            </a:r>
            <a:r>
              <a:rPr dirty="0" sz="900" spc="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from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those 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stated, 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including,</a:t>
            </a:r>
            <a:r>
              <a:rPr dirty="0" sz="900" spc="-5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without 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limitation: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44513" y="2799080"/>
            <a:ext cx="65405" cy="229362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900" spc="-50">
                <a:solidFill>
                  <a:srgbClr val="4F4F4F"/>
                </a:solidFill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900" spc="-50">
                <a:solidFill>
                  <a:srgbClr val="4F4F4F"/>
                </a:solidFill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900" spc="-50">
                <a:solidFill>
                  <a:srgbClr val="4F4F4F"/>
                </a:solidFill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900" spc="-50">
                <a:solidFill>
                  <a:srgbClr val="4F4F4F"/>
                </a:solidFill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900" spc="-50">
                <a:solidFill>
                  <a:srgbClr val="4F4F4F"/>
                </a:solidFill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900" spc="-50">
                <a:solidFill>
                  <a:srgbClr val="4F4F4F"/>
                </a:solidFill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900" spc="-50">
                <a:solidFill>
                  <a:srgbClr val="4F4F4F"/>
                </a:solidFill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900" spc="-50">
                <a:solidFill>
                  <a:srgbClr val="4F4F4F"/>
                </a:solidFill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900" spc="-50">
                <a:solidFill>
                  <a:srgbClr val="4F4F4F"/>
                </a:solidFill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900" spc="-50">
                <a:solidFill>
                  <a:srgbClr val="4F4F4F"/>
                </a:solidFill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900" spc="-50">
                <a:solidFill>
                  <a:srgbClr val="4F4F4F"/>
                </a:solidFill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900" spc="-50">
                <a:solidFill>
                  <a:srgbClr val="4F4F4F"/>
                </a:solidFill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44513" y="5217667"/>
            <a:ext cx="65405" cy="592455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900" spc="-50">
                <a:solidFill>
                  <a:srgbClr val="4F4F4F"/>
                </a:solidFill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900" spc="-50">
                <a:solidFill>
                  <a:srgbClr val="4F4F4F"/>
                </a:solidFill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900" spc="-50">
                <a:solidFill>
                  <a:srgbClr val="4F4F4F"/>
                </a:solidFill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44513" y="1325372"/>
            <a:ext cx="11029315" cy="4485005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358140" indent="-34544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358140" algn="l"/>
              </a:tabLst>
            </a:pP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Decline</a:t>
            </a:r>
            <a:r>
              <a:rPr dirty="0" sz="900" spc="-35">
                <a:solidFill>
                  <a:srgbClr val="4F4F4F"/>
                </a:solidFill>
                <a:latin typeface="Calibri"/>
                <a:cs typeface="Calibri"/>
              </a:rPr>
              <a:t> in</a:t>
            </a:r>
            <a:r>
              <a:rPr dirty="0" sz="9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industry 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sales</a:t>
            </a:r>
            <a:r>
              <a:rPr dirty="0" sz="9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5">
                <a:solidFill>
                  <a:srgbClr val="4F4F4F"/>
                </a:solidFill>
                <a:latin typeface="Calibri"/>
                <a:cs typeface="Calibri"/>
              </a:rPr>
              <a:t>volume,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 particularly</a:t>
            </a:r>
            <a:r>
              <a:rPr dirty="0" sz="9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5">
                <a:solidFill>
                  <a:srgbClr val="4F4F4F"/>
                </a:solidFill>
                <a:latin typeface="Calibri"/>
                <a:cs typeface="Calibri"/>
              </a:rPr>
              <a:t>in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the</a:t>
            </a:r>
            <a:r>
              <a:rPr dirty="0" sz="9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United</a:t>
            </a:r>
            <a:r>
              <a:rPr dirty="0" sz="900" spc="-3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4F4F4F"/>
                </a:solidFill>
                <a:latin typeface="Calibri"/>
                <a:cs typeface="Calibri"/>
              </a:rPr>
              <a:t>States,</a:t>
            </a:r>
            <a:r>
              <a:rPr dirty="0" sz="900" spc="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5">
                <a:solidFill>
                  <a:srgbClr val="4F4F4F"/>
                </a:solidFill>
                <a:latin typeface="Calibri"/>
                <a:cs typeface="Calibri"/>
              </a:rPr>
              <a:t>Europe,</a:t>
            </a:r>
            <a:r>
              <a:rPr dirty="0" sz="900" spc="-4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45">
                <a:solidFill>
                  <a:srgbClr val="4F4F4F"/>
                </a:solidFill>
                <a:latin typeface="Calibri"/>
                <a:cs typeface="Calibri"/>
              </a:rPr>
              <a:t>or</a:t>
            </a:r>
            <a:r>
              <a:rPr dirty="0" sz="9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China,</a:t>
            </a:r>
            <a:r>
              <a:rPr dirty="0" sz="900" spc="-3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due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to</a:t>
            </a:r>
            <a:r>
              <a:rPr dirty="0" sz="9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financial </a:t>
            </a:r>
            <a:r>
              <a:rPr dirty="0" sz="900" spc="-35">
                <a:solidFill>
                  <a:srgbClr val="4F4F4F"/>
                </a:solidFill>
                <a:latin typeface="Calibri"/>
                <a:cs typeface="Calibri"/>
              </a:rPr>
              <a:t>crisis,</a:t>
            </a:r>
            <a:r>
              <a:rPr dirty="0" sz="9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5">
                <a:solidFill>
                  <a:srgbClr val="4F4F4F"/>
                </a:solidFill>
                <a:latin typeface="Calibri"/>
                <a:cs typeface="Calibri"/>
              </a:rPr>
              <a:t>recession,</a:t>
            </a:r>
            <a:r>
              <a:rPr dirty="0" sz="900" spc="-4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geopolitical</a:t>
            </a:r>
            <a:r>
              <a:rPr dirty="0" sz="900" spc="-4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events,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45">
                <a:solidFill>
                  <a:srgbClr val="4F4F4F"/>
                </a:solidFill>
                <a:latin typeface="Calibri"/>
                <a:cs typeface="Calibri"/>
              </a:rPr>
              <a:t>or</a:t>
            </a:r>
            <a:r>
              <a:rPr dirty="0" sz="9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5">
                <a:solidFill>
                  <a:srgbClr val="4F4F4F"/>
                </a:solidFill>
                <a:latin typeface="Calibri"/>
                <a:cs typeface="Calibri"/>
              </a:rPr>
              <a:t>other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factors;</a:t>
            </a:r>
            <a:endParaRPr sz="900">
              <a:latin typeface="Calibri"/>
              <a:cs typeface="Calibri"/>
            </a:endParaRPr>
          </a:p>
          <a:p>
            <a:pPr marL="358140" indent="-345440">
              <a:lnSpc>
                <a:spcPct val="100000"/>
              </a:lnSpc>
              <a:spcBef>
                <a:spcPts val="409"/>
              </a:spcBef>
              <a:buFont typeface="Arial"/>
              <a:buChar char="•"/>
              <a:tabLst>
                <a:tab pos="358140" algn="l"/>
              </a:tabLst>
            </a:pP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Lower-</a:t>
            </a:r>
            <a:r>
              <a:rPr dirty="0" sz="900">
                <a:solidFill>
                  <a:srgbClr val="4F4F4F"/>
                </a:solidFill>
                <a:latin typeface="Calibri"/>
                <a:cs typeface="Calibri"/>
              </a:rPr>
              <a:t>than-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anticipated</a:t>
            </a:r>
            <a:r>
              <a:rPr dirty="0" sz="900" spc="-4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market</a:t>
            </a:r>
            <a:r>
              <a:rPr dirty="0" sz="9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acceptance of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Ford’s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new </a:t>
            </a:r>
            <a:r>
              <a:rPr dirty="0" sz="900" spc="-45">
                <a:solidFill>
                  <a:srgbClr val="4F4F4F"/>
                </a:solidFill>
                <a:latin typeface="Calibri"/>
                <a:cs typeface="Calibri"/>
              </a:rPr>
              <a:t>or</a:t>
            </a:r>
            <a:r>
              <a:rPr dirty="0" sz="9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existing</a:t>
            </a:r>
            <a:r>
              <a:rPr dirty="0" sz="900" spc="-4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products </a:t>
            </a:r>
            <a:r>
              <a:rPr dirty="0" sz="900" spc="-45">
                <a:solidFill>
                  <a:srgbClr val="4F4F4F"/>
                </a:solidFill>
                <a:latin typeface="Calibri"/>
                <a:cs typeface="Calibri"/>
              </a:rPr>
              <a:t>or</a:t>
            </a:r>
            <a:r>
              <a:rPr dirty="0" sz="9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5">
                <a:solidFill>
                  <a:srgbClr val="4F4F4F"/>
                </a:solidFill>
                <a:latin typeface="Calibri"/>
                <a:cs typeface="Calibri"/>
              </a:rPr>
              <a:t>services,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45">
                <a:solidFill>
                  <a:srgbClr val="4F4F4F"/>
                </a:solidFill>
                <a:latin typeface="Calibri"/>
                <a:cs typeface="Calibri"/>
              </a:rPr>
              <a:t>or</a:t>
            </a:r>
            <a:r>
              <a:rPr dirty="0" sz="9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failure 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to</a:t>
            </a:r>
            <a:r>
              <a:rPr dirty="0" sz="9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achieve expected</a:t>
            </a:r>
            <a:r>
              <a:rPr dirty="0" sz="900" spc="-3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growth;</a:t>
            </a:r>
            <a:endParaRPr sz="900">
              <a:latin typeface="Calibri"/>
              <a:cs typeface="Calibri"/>
            </a:endParaRPr>
          </a:p>
          <a:p>
            <a:pPr marL="358140" indent="-345440">
              <a:lnSpc>
                <a:spcPct val="100000"/>
              </a:lnSpc>
              <a:spcBef>
                <a:spcPts val="409"/>
              </a:spcBef>
              <a:buFont typeface="Arial"/>
              <a:buChar char="•"/>
              <a:tabLst>
                <a:tab pos="358140" algn="l"/>
              </a:tabLst>
            </a:pPr>
            <a:r>
              <a:rPr dirty="0" sz="900" spc="-40">
                <a:solidFill>
                  <a:srgbClr val="4F4F4F"/>
                </a:solidFill>
                <a:latin typeface="Calibri"/>
                <a:cs typeface="Calibri"/>
              </a:rPr>
              <a:t>Market</a:t>
            </a:r>
            <a:r>
              <a:rPr dirty="0" sz="9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shift</a:t>
            </a:r>
            <a:r>
              <a:rPr dirty="0" sz="9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4F4F4F"/>
                </a:solidFill>
                <a:latin typeface="Calibri"/>
                <a:cs typeface="Calibri"/>
              </a:rPr>
              <a:t>away</a:t>
            </a:r>
            <a:r>
              <a:rPr dirty="0" sz="900" spc="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from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 sales</a:t>
            </a:r>
            <a:r>
              <a:rPr dirty="0" sz="9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of 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larger,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40">
                <a:solidFill>
                  <a:srgbClr val="4F4F4F"/>
                </a:solidFill>
                <a:latin typeface="Calibri"/>
                <a:cs typeface="Calibri"/>
              </a:rPr>
              <a:t>more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profitable</a:t>
            </a:r>
            <a:r>
              <a:rPr dirty="0" sz="900" spc="-3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vehicles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beyond</a:t>
            </a:r>
            <a:r>
              <a:rPr dirty="0" sz="900" spc="-3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Ford’s</a:t>
            </a:r>
            <a:r>
              <a:rPr dirty="0" sz="9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5">
                <a:solidFill>
                  <a:srgbClr val="4F4F4F"/>
                </a:solidFill>
                <a:latin typeface="Calibri"/>
                <a:cs typeface="Calibri"/>
              </a:rPr>
              <a:t>current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 planning</a:t>
            </a:r>
            <a:r>
              <a:rPr dirty="0" sz="900" spc="-5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assumption,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 particularly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5">
                <a:solidFill>
                  <a:srgbClr val="4F4F4F"/>
                </a:solidFill>
                <a:latin typeface="Calibri"/>
                <a:cs typeface="Calibri"/>
              </a:rPr>
              <a:t>in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the 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United</a:t>
            </a:r>
            <a:r>
              <a:rPr dirty="0" sz="9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States;</a:t>
            </a:r>
            <a:endParaRPr sz="900">
              <a:latin typeface="Calibri"/>
              <a:cs typeface="Calibri"/>
            </a:endParaRPr>
          </a:p>
          <a:p>
            <a:pPr marL="358140" indent="-345440">
              <a:lnSpc>
                <a:spcPct val="100000"/>
              </a:lnSpc>
              <a:spcBef>
                <a:spcPts val="405"/>
              </a:spcBef>
              <a:buFont typeface="Arial"/>
              <a:buChar char="•"/>
              <a:tabLst>
                <a:tab pos="358140" algn="l"/>
              </a:tabLst>
            </a:pP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Continued </a:t>
            </a:r>
            <a:r>
              <a:rPr dirty="0" sz="900" spc="-45">
                <a:solidFill>
                  <a:srgbClr val="4F4F4F"/>
                </a:solidFill>
                <a:latin typeface="Calibri"/>
                <a:cs typeface="Calibri"/>
              </a:rPr>
              <a:t>or</a:t>
            </a:r>
            <a:r>
              <a:rPr dirty="0" sz="9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increased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5">
                <a:solidFill>
                  <a:srgbClr val="4F4F4F"/>
                </a:solidFill>
                <a:latin typeface="Calibri"/>
                <a:cs typeface="Calibri"/>
              </a:rPr>
              <a:t>price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competition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resulting</a:t>
            </a:r>
            <a:r>
              <a:rPr dirty="0" sz="900" spc="-3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from</a:t>
            </a:r>
            <a:r>
              <a:rPr dirty="0" sz="9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industry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 excess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capacity,</a:t>
            </a:r>
            <a:r>
              <a:rPr dirty="0" sz="900" spc="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currency</a:t>
            </a:r>
            <a:r>
              <a:rPr dirty="0" sz="9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fluctuations,</a:t>
            </a:r>
            <a:r>
              <a:rPr dirty="0" sz="900" spc="-3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45">
                <a:solidFill>
                  <a:srgbClr val="4F4F4F"/>
                </a:solidFill>
                <a:latin typeface="Calibri"/>
                <a:cs typeface="Calibri"/>
              </a:rPr>
              <a:t>or</a:t>
            </a:r>
            <a:r>
              <a:rPr dirty="0" sz="900" spc="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5">
                <a:solidFill>
                  <a:srgbClr val="4F4F4F"/>
                </a:solidFill>
                <a:latin typeface="Calibri"/>
                <a:cs typeface="Calibri"/>
              </a:rPr>
              <a:t>other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 factors;</a:t>
            </a:r>
            <a:endParaRPr sz="900">
              <a:latin typeface="Calibri"/>
              <a:cs typeface="Calibri"/>
            </a:endParaRPr>
          </a:p>
          <a:p>
            <a:pPr marL="358140" indent="-345440">
              <a:lnSpc>
                <a:spcPct val="100000"/>
              </a:lnSpc>
              <a:spcBef>
                <a:spcPts val="409"/>
              </a:spcBef>
              <a:buFont typeface="Arial"/>
              <a:buChar char="•"/>
              <a:tabLst>
                <a:tab pos="358140" algn="l"/>
              </a:tabLst>
            </a:pP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Fluctuations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5">
                <a:solidFill>
                  <a:srgbClr val="4F4F4F"/>
                </a:solidFill>
                <a:latin typeface="Calibri"/>
                <a:cs typeface="Calibri"/>
              </a:rPr>
              <a:t>in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foreign</a:t>
            </a:r>
            <a:r>
              <a:rPr dirty="0" sz="900" spc="-3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currency 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exchange</a:t>
            </a:r>
            <a:r>
              <a:rPr dirty="0" sz="900" spc="-3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rates,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commodity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5">
                <a:solidFill>
                  <a:srgbClr val="4F4F4F"/>
                </a:solidFill>
                <a:latin typeface="Calibri"/>
                <a:cs typeface="Calibri"/>
              </a:rPr>
              <a:t>prices,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and</a:t>
            </a:r>
            <a:r>
              <a:rPr dirty="0" sz="9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interest</a:t>
            </a:r>
            <a:r>
              <a:rPr dirty="0" sz="900" spc="-4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rates;</a:t>
            </a:r>
            <a:endParaRPr sz="900">
              <a:latin typeface="Calibri"/>
              <a:cs typeface="Calibri"/>
            </a:endParaRPr>
          </a:p>
          <a:p>
            <a:pPr marL="358140" indent="-345440">
              <a:lnSpc>
                <a:spcPct val="100000"/>
              </a:lnSpc>
              <a:spcBef>
                <a:spcPts val="405"/>
              </a:spcBef>
              <a:buFont typeface="Arial"/>
              <a:buChar char="•"/>
              <a:tabLst>
                <a:tab pos="358140" algn="l"/>
              </a:tabLst>
            </a:pP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Adverse</a:t>
            </a:r>
            <a:r>
              <a:rPr dirty="0" sz="900" spc="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effects</a:t>
            </a:r>
            <a:r>
              <a:rPr dirty="0" sz="900" spc="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resulting</a:t>
            </a:r>
            <a:r>
              <a:rPr dirty="0" sz="900" spc="-4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from</a:t>
            </a:r>
            <a:r>
              <a:rPr dirty="0" sz="900" spc="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5">
                <a:solidFill>
                  <a:srgbClr val="4F4F4F"/>
                </a:solidFill>
                <a:latin typeface="Calibri"/>
                <a:cs typeface="Calibri"/>
              </a:rPr>
              <a:t>economic,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geopolitical,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 protectionist</a:t>
            </a:r>
            <a:r>
              <a:rPr dirty="0" sz="900" spc="-4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trade</a:t>
            </a:r>
            <a:r>
              <a:rPr dirty="0" sz="900" spc="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policies, </a:t>
            </a:r>
            <a:r>
              <a:rPr dirty="0" sz="900" spc="-45">
                <a:solidFill>
                  <a:srgbClr val="4F4F4F"/>
                </a:solidFill>
                <a:latin typeface="Calibri"/>
                <a:cs typeface="Calibri"/>
              </a:rPr>
              <a:t>or</a:t>
            </a:r>
            <a:r>
              <a:rPr dirty="0" sz="900" spc="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5">
                <a:solidFill>
                  <a:srgbClr val="4F4F4F"/>
                </a:solidFill>
                <a:latin typeface="Calibri"/>
                <a:cs typeface="Calibri"/>
              </a:rPr>
              <a:t>other</a:t>
            </a:r>
            <a:r>
              <a:rPr dirty="0" sz="9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events;</a:t>
            </a:r>
            <a:endParaRPr sz="900">
              <a:latin typeface="Calibri"/>
              <a:cs typeface="Calibri"/>
            </a:endParaRPr>
          </a:p>
          <a:p>
            <a:pPr marL="358140" marR="5080" indent="-346075">
              <a:lnSpc>
                <a:spcPct val="110000"/>
              </a:lnSpc>
              <a:spcBef>
                <a:spcPts val="300"/>
              </a:spcBef>
              <a:buFont typeface="Arial"/>
              <a:buChar char="•"/>
              <a:tabLst>
                <a:tab pos="358140" algn="l"/>
              </a:tabLst>
            </a:pPr>
            <a:r>
              <a:rPr dirty="0" sz="900" spc="-40">
                <a:solidFill>
                  <a:srgbClr val="4F4F4F"/>
                </a:solidFill>
                <a:latin typeface="Calibri"/>
                <a:cs typeface="Calibri"/>
              </a:rPr>
              <a:t>Work</a:t>
            </a:r>
            <a:r>
              <a:rPr dirty="0" sz="9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stoppages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4F4F4F"/>
                </a:solidFill>
                <a:latin typeface="Calibri"/>
                <a:cs typeface="Calibri"/>
              </a:rPr>
              <a:t>at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Ford</a:t>
            </a:r>
            <a:r>
              <a:rPr dirty="0" sz="9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45">
                <a:solidFill>
                  <a:srgbClr val="4F4F4F"/>
                </a:solidFill>
                <a:latin typeface="Calibri"/>
                <a:cs typeface="Calibri"/>
              </a:rPr>
              <a:t>or</a:t>
            </a:r>
            <a:r>
              <a:rPr dirty="0" sz="9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supplier 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facilities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45">
                <a:solidFill>
                  <a:srgbClr val="4F4F4F"/>
                </a:solidFill>
                <a:latin typeface="Calibri"/>
                <a:cs typeface="Calibri"/>
              </a:rPr>
              <a:t>or</a:t>
            </a:r>
            <a:r>
              <a:rPr dirty="0" sz="9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5">
                <a:solidFill>
                  <a:srgbClr val="4F4F4F"/>
                </a:solidFill>
                <a:latin typeface="Calibri"/>
                <a:cs typeface="Calibri"/>
              </a:rPr>
              <a:t>other 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limitations 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on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production</a:t>
            </a:r>
            <a:r>
              <a:rPr dirty="0" sz="900" spc="-5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(whether</a:t>
            </a:r>
            <a:r>
              <a:rPr dirty="0" sz="9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4F4F4F"/>
                </a:solidFill>
                <a:latin typeface="Calibri"/>
                <a:cs typeface="Calibri"/>
              </a:rPr>
              <a:t>as</a:t>
            </a:r>
            <a:r>
              <a:rPr dirty="0" sz="900" spc="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4F4F4F"/>
                </a:solidFill>
                <a:latin typeface="Calibri"/>
                <a:cs typeface="Calibri"/>
              </a:rPr>
              <a:t>a</a:t>
            </a:r>
            <a:r>
              <a:rPr dirty="0" sz="900" spc="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result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of 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labor</a:t>
            </a:r>
            <a:r>
              <a:rPr dirty="0" sz="9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disputes,</a:t>
            </a:r>
            <a:r>
              <a:rPr dirty="0" sz="900" spc="-4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natural </a:t>
            </a:r>
            <a:r>
              <a:rPr dirty="0" sz="900" spc="-45">
                <a:solidFill>
                  <a:srgbClr val="4F4F4F"/>
                </a:solidFill>
                <a:latin typeface="Calibri"/>
                <a:cs typeface="Calibri"/>
              </a:rPr>
              <a:t>or</a:t>
            </a:r>
            <a:r>
              <a:rPr dirty="0" sz="900">
                <a:solidFill>
                  <a:srgbClr val="4F4F4F"/>
                </a:solidFill>
                <a:latin typeface="Calibri"/>
                <a:cs typeface="Calibri"/>
              </a:rPr>
              <a:t> man-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made</a:t>
            </a:r>
            <a:r>
              <a:rPr dirty="0" sz="900" spc="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disasters,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tight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credit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markets</a:t>
            </a:r>
            <a:r>
              <a:rPr dirty="0" sz="900" spc="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45">
                <a:solidFill>
                  <a:srgbClr val="4F4F4F"/>
                </a:solidFill>
                <a:latin typeface="Calibri"/>
                <a:cs typeface="Calibri"/>
              </a:rPr>
              <a:t>or</a:t>
            </a:r>
            <a:r>
              <a:rPr dirty="0" sz="9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5">
                <a:solidFill>
                  <a:srgbClr val="4F4F4F"/>
                </a:solidFill>
                <a:latin typeface="Calibri"/>
                <a:cs typeface="Calibri"/>
              </a:rPr>
              <a:t>other</a:t>
            </a:r>
            <a:r>
              <a:rPr dirty="0" sz="9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financial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distress,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production</a:t>
            </a:r>
            <a:r>
              <a:rPr dirty="0" sz="900" spc="-3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constraints </a:t>
            </a:r>
            <a:r>
              <a:rPr dirty="0" sz="900" spc="-45">
                <a:solidFill>
                  <a:srgbClr val="4F4F4F"/>
                </a:solidFill>
                <a:latin typeface="Calibri"/>
                <a:cs typeface="Calibri"/>
              </a:rPr>
              <a:t>or</a:t>
            </a:r>
            <a:r>
              <a:rPr dirty="0" sz="9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difficulties,</a:t>
            </a:r>
            <a:r>
              <a:rPr dirty="0" sz="900" spc="-5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45">
                <a:solidFill>
                  <a:srgbClr val="4F4F4F"/>
                </a:solidFill>
                <a:latin typeface="Calibri"/>
                <a:cs typeface="Calibri"/>
              </a:rPr>
              <a:t>or</a:t>
            </a:r>
            <a:r>
              <a:rPr dirty="0" sz="9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other</a:t>
            </a:r>
            <a:r>
              <a:rPr dirty="0" sz="900" spc="5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factors);</a:t>
            </a:r>
            <a:endParaRPr sz="900">
              <a:latin typeface="Calibri"/>
              <a:cs typeface="Calibri"/>
            </a:endParaRPr>
          </a:p>
          <a:p>
            <a:pPr marL="358140">
              <a:lnSpc>
                <a:spcPct val="100000"/>
              </a:lnSpc>
              <a:spcBef>
                <a:spcPts val="409"/>
              </a:spcBef>
            </a:pPr>
            <a:r>
              <a:rPr dirty="0" sz="900">
                <a:solidFill>
                  <a:srgbClr val="4F4F4F"/>
                </a:solidFill>
                <a:latin typeface="Calibri"/>
                <a:cs typeface="Calibri"/>
              </a:rPr>
              <a:t>Single-</a:t>
            </a:r>
            <a:r>
              <a:rPr dirty="0" sz="900" spc="-35">
                <a:solidFill>
                  <a:srgbClr val="4F4F4F"/>
                </a:solidFill>
                <a:latin typeface="Calibri"/>
                <a:cs typeface="Calibri"/>
              </a:rPr>
              <a:t>source</a:t>
            </a:r>
            <a:r>
              <a:rPr dirty="0" sz="900" spc="-5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supply</a:t>
            </a:r>
            <a:r>
              <a:rPr dirty="0" sz="9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of</a:t>
            </a:r>
            <a:r>
              <a:rPr dirty="0" sz="9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components</a:t>
            </a:r>
            <a:r>
              <a:rPr dirty="0" sz="900" spc="-4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45">
                <a:solidFill>
                  <a:srgbClr val="4F4F4F"/>
                </a:solidFill>
                <a:latin typeface="Calibri"/>
                <a:cs typeface="Calibri"/>
              </a:rPr>
              <a:t>or</a:t>
            </a:r>
            <a:r>
              <a:rPr dirty="0" sz="9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materials;</a:t>
            </a:r>
            <a:endParaRPr sz="900">
              <a:latin typeface="Calibri"/>
              <a:cs typeface="Calibri"/>
            </a:endParaRPr>
          </a:p>
          <a:p>
            <a:pPr marL="358140">
              <a:lnSpc>
                <a:spcPct val="100000"/>
              </a:lnSpc>
              <a:spcBef>
                <a:spcPts val="405"/>
              </a:spcBef>
            </a:pP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Labor</a:t>
            </a:r>
            <a:r>
              <a:rPr dirty="0" sz="9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45">
                <a:solidFill>
                  <a:srgbClr val="4F4F4F"/>
                </a:solidFill>
                <a:latin typeface="Calibri"/>
                <a:cs typeface="Calibri"/>
              </a:rPr>
              <a:t>or</a:t>
            </a:r>
            <a:r>
              <a:rPr dirty="0" sz="9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5">
                <a:solidFill>
                  <a:srgbClr val="4F4F4F"/>
                </a:solidFill>
                <a:latin typeface="Calibri"/>
                <a:cs typeface="Calibri"/>
              </a:rPr>
              <a:t>other</a:t>
            </a:r>
            <a:r>
              <a:rPr dirty="0" sz="9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constraints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on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Ford’s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ability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 to</a:t>
            </a:r>
            <a:r>
              <a:rPr dirty="0" sz="9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maintain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competitive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cost structure;</a:t>
            </a:r>
            <a:endParaRPr sz="900">
              <a:latin typeface="Calibri"/>
              <a:cs typeface="Calibri"/>
            </a:endParaRPr>
          </a:p>
          <a:p>
            <a:pPr marL="358140">
              <a:lnSpc>
                <a:spcPct val="100000"/>
              </a:lnSpc>
              <a:spcBef>
                <a:spcPts val="409"/>
              </a:spcBef>
            </a:pP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Substantial</a:t>
            </a:r>
            <a:r>
              <a:rPr dirty="0" sz="900" spc="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pension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and</a:t>
            </a:r>
            <a:r>
              <a:rPr dirty="0" sz="900" spc="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5">
                <a:solidFill>
                  <a:srgbClr val="4F4F4F"/>
                </a:solidFill>
                <a:latin typeface="Calibri"/>
                <a:cs typeface="Calibri"/>
              </a:rPr>
              <a:t>other</a:t>
            </a:r>
            <a:r>
              <a:rPr dirty="0" sz="9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postretirement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liabilities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 impairing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 liquidity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45">
                <a:solidFill>
                  <a:srgbClr val="4F4F4F"/>
                </a:solidFill>
                <a:latin typeface="Calibri"/>
                <a:cs typeface="Calibri"/>
              </a:rPr>
              <a:t>or</a:t>
            </a:r>
            <a:r>
              <a:rPr dirty="0" sz="900" spc="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financial</a:t>
            </a:r>
            <a:r>
              <a:rPr dirty="0" sz="900" spc="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condition;</a:t>
            </a:r>
            <a:endParaRPr sz="900">
              <a:latin typeface="Calibri"/>
              <a:cs typeface="Calibri"/>
            </a:endParaRPr>
          </a:p>
          <a:p>
            <a:pPr marL="358140" marR="3721100">
              <a:lnSpc>
                <a:spcPct val="137800"/>
              </a:lnSpc>
            </a:pP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Worse-</a:t>
            </a:r>
            <a:r>
              <a:rPr dirty="0" sz="900">
                <a:solidFill>
                  <a:srgbClr val="4F4F4F"/>
                </a:solidFill>
                <a:latin typeface="Calibri"/>
                <a:cs typeface="Calibri"/>
              </a:rPr>
              <a:t>than-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assumed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economic</a:t>
            </a:r>
            <a:r>
              <a:rPr dirty="0" sz="9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and</a:t>
            </a:r>
            <a:r>
              <a:rPr dirty="0" sz="900" spc="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demographic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5">
                <a:solidFill>
                  <a:srgbClr val="4F4F4F"/>
                </a:solidFill>
                <a:latin typeface="Calibri"/>
                <a:cs typeface="Calibri"/>
              </a:rPr>
              <a:t>experience 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for</a:t>
            </a:r>
            <a:r>
              <a:rPr dirty="0" sz="900" spc="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pension</a:t>
            </a:r>
            <a:r>
              <a:rPr dirty="0" sz="9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and</a:t>
            </a:r>
            <a:r>
              <a:rPr dirty="0" sz="900" spc="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5">
                <a:solidFill>
                  <a:srgbClr val="4F4F4F"/>
                </a:solidFill>
                <a:latin typeface="Calibri"/>
                <a:cs typeface="Calibri"/>
              </a:rPr>
              <a:t>other</a:t>
            </a:r>
            <a:r>
              <a:rPr dirty="0" sz="900" spc="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postretirement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 benefit 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plans</a:t>
            </a:r>
            <a:r>
              <a:rPr dirty="0" sz="900" spc="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(e.g., discount</a:t>
            </a:r>
            <a:r>
              <a:rPr dirty="0" sz="9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rates</a:t>
            </a:r>
            <a:r>
              <a:rPr dirty="0" sz="900" spc="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45">
                <a:solidFill>
                  <a:srgbClr val="4F4F4F"/>
                </a:solidFill>
                <a:latin typeface="Calibri"/>
                <a:cs typeface="Calibri"/>
              </a:rPr>
              <a:t>or</a:t>
            </a:r>
            <a:r>
              <a:rPr dirty="0" sz="900" spc="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investment</a:t>
            </a:r>
            <a:r>
              <a:rPr dirty="0" sz="9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returns);</a:t>
            </a:r>
            <a:r>
              <a:rPr dirty="0" sz="900" spc="5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Restriction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 on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use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of</a:t>
            </a:r>
            <a:r>
              <a:rPr dirty="0" sz="9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4F4F4F"/>
                </a:solidFill>
                <a:latin typeface="Calibri"/>
                <a:cs typeface="Calibri"/>
              </a:rPr>
              <a:t>tax</a:t>
            </a:r>
            <a:r>
              <a:rPr dirty="0" sz="900" spc="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attributes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from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4F4F4F"/>
                </a:solidFill>
                <a:latin typeface="Calibri"/>
                <a:cs typeface="Calibri"/>
              </a:rPr>
              <a:t>tax</a:t>
            </a:r>
            <a:r>
              <a:rPr dirty="0" sz="9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4F4F4F"/>
                </a:solidFill>
                <a:latin typeface="Calibri"/>
                <a:cs typeface="Calibri"/>
              </a:rPr>
              <a:t>law </a:t>
            </a:r>
            <a:r>
              <a:rPr dirty="0" sz="900" spc="-35">
                <a:solidFill>
                  <a:srgbClr val="4F4F4F"/>
                </a:solidFill>
                <a:latin typeface="Calibri"/>
                <a:cs typeface="Calibri"/>
              </a:rPr>
              <a:t>“ownership 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change;”</a:t>
            </a:r>
            <a:endParaRPr sz="900">
              <a:latin typeface="Calibri"/>
              <a:cs typeface="Calibri"/>
            </a:endParaRPr>
          </a:p>
          <a:p>
            <a:pPr marL="358140" marR="4850765">
              <a:lnSpc>
                <a:spcPct val="137800"/>
              </a:lnSpc>
            </a:pP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The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discovery 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of</a:t>
            </a:r>
            <a:r>
              <a:rPr dirty="0" sz="9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defects</a:t>
            </a:r>
            <a:r>
              <a:rPr dirty="0" sz="9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5">
                <a:solidFill>
                  <a:srgbClr val="4F4F4F"/>
                </a:solidFill>
                <a:latin typeface="Calibri"/>
                <a:cs typeface="Calibri"/>
              </a:rPr>
              <a:t>in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vehicles resulting</a:t>
            </a:r>
            <a:r>
              <a:rPr dirty="0" sz="900" spc="-5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5">
                <a:solidFill>
                  <a:srgbClr val="4F4F4F"/>
                </a:solidFill>
                <a:latin typeface="Calibri"/>
                <a:cs typeface="Calibri"/>
              </a:rPr>
              <a:t>in</a:t>
            </a:r>
            <a:r>
              <a:rPr dirty="0" sz="9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delays</a:t>
            </a:r>
            <a:r>
              <a:rPr dirty="0" sz="9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5">
                <a:solidFill>
                  <a:srgbClr val="4F4F4F"/>
                </a:solidFill>
                <a:latin typeface="Calibri"/>
                <a:cs typeface="Calibri"/>
              </a:rPr>
              <a:t>in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new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model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launches,</a:t>
            </a:r>
            <a:r>
              <a:rPr dirty="0" sz="900" spc="-4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recall</a:t>
            </a:r>
            <a:r>
              <a:rPr dirty="0" sz="9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campaigns,</a:t>
            </a:r>
            <a:r>
              <a:rPr dirty="0" sz="9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45">
                <a:solidFill>
                  <a:srgbClr val="4F4F4F"/>
                </a:solidFill>
                <a:latin typeface="Calibri"/>
                <a:cs typeface="Calibri"/>
              </a:rPr>
              <a:t>or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increased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 warranty</a:t>
            </a:r>
            <a:r>
              <a:rPr dirty="0" sz="9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costs;</a:t>
            </a:r>
            <a:r>
              <a:rPr dirty="0" sz="900" spc="5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Increased</a:t>
            </a:r>
            <a:r>
              <a:rPr dirty="0" sz="9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safety,</a:t>
            </a:r>
            <a:r>
              <a:rPr dirty="0" sz="900" spc="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emissions,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fuel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5">
                <a:solidFill>
                  <a:srgbClr val="4F4F4F"/>
                </a:solidFill>
                <a:latin typeface="Calibri"/>
                <a:cs typeface="Calibri"/>
              </a:rPr>
              <a:t>economy,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45">
                <a:solidFill>
                  <a:srgbClr val="4F4F4F"/>
                </a:solidFill>
                <a:latin typeface="Calibri"/>
                <a:cs typeface="Calibri"/>
              </a:rPr>
              <a:t>or</a:t>
            </a:r>
            <a:r>
              <a:rPr dirty="0" sz="900" spc="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5">
                <a:solidFill>
                  <a:srgbClr val="4F4F4F"/>
                </a:solidFill>
                <a:latin typeface="Calibri"/>
                <a:cs typeface="Calibri"/>
              </a:rPr>
              <a:t>other</a:t>
            </a:r>
            <a:r>
              <a:rPr dirty="0" sz="9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regulations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resulting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5">
                <a:solidFill>
                  <a:srgbClr val="4F4F4F"/>
                </a:solidFill>
                <a:latin typeface="Calibri"/>
                <a:cs typeface="Calibri"/>
              </a:rPr>
              <a:t>in</a:t>
            </a:r>
            <a:r>
              <a:rPr dirty="0" sz="9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5">
                <a:solidFill>
                  <a:srgbClr val="4F4F4F"/>
                </a:solidFill>
                <a:latin typeface="Calibri"/>
                <a:cs typeface="Calibri"/>
              </a:rPr>
              <a:t>higher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costs,</a:t>
            </a:r>
            <a:r>
              <a:rPr dirty="0" sz="900" spc="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cash</a:t>
            </a:r>
            <a:r>
              <a:rPr dirty="0" sz="900" spc="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5">
                <a:solidFill>
                  <a:srgbClr val="4F4F4F"/>
                </a:solidFill>
                <a:latin typeface="Calibri"/>
                <a:cs typeface="Calibri"/>
              </a:rPr>
              <a:t>expenditures,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and/or</a:t>
            </a:r>
            <a:r>
              <a:rPr dirty="0" sz="9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sales</a:t>
            </a:r>
            <a:r>
              <a:rPr dirty="0" sz="900" spc="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restrictions;</a:t>
            </a:r>
            <a:endParaRPr sz="900">
              <a:latin typeface="Calibri"/>
              <a:cs typeface="Calibri"/>
            </a:endParaRPr>
          </a:p>
          <a:p>
            <a:pPr marL="358140" marR="3101975">
              <a:lnSpc>
                <a:spcPct val="137800"/>
              </a:lnSpc>
            </a:pP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Unusual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45">
                <a:solidFill>
                  <a:srgbClr val="4F4F4F"/>
                </a:solidFill>
                <a:latin typeface="Calibri"/>
                <a:cs typeface="Calibri"/>
              </a:rPr>
              <a:t>or</a:t>
            </a:r>
            <a:r>
              <a:rPr dirty="0" sz="900" spc="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significant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litigation,</a:t>
            </a:r>
            <a:r>
              <a:rPr dirty="0" sz="900" spc="-4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governmental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investigations,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45">
                <a:solidFill>
                  <a:srgbClr val="4F4F4F"/>
                </a:solidFill>
                <a:latin typeface="Calibri"/>
                <a:cs typeface="Calibri"/>
              </a:rPr>
              <a:t>or</a:t>
            </a:r>
            <a:r>
              <a:rPr dirty="0" sz="900" spc="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adverse</a:t>
            </a:r>
            <a:r>
              <a:rPr dirty="0" sz="9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publicity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arising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out</a:t>
            </a:r>
            <a:r>
              <a:rPr dirty="0" sz="900" spc="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of</a:t>
            </a:r>
            <a:r>
              <a:rPr dirty="0" sz="900" spc="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alleged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defects </a:t>
            </a:r>
            <a:r>
              <a:rPr dirty="0" sz="900" spc="-35">
                <a:solidFill>
                  <a:srgbClr val="4F4F4F"/>
                </a:solidFill>
                <a:latin typeface="Calibri"/>
                <a:cs typeface="Calibri"/>
              </a:rPr>
              <a:t>in</a:t>
            </a:r>
            <a:r>
              <a:rPr dirty="0" sz="900" spc="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products,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5">
                <a:solidFill>
                  <a:srgbClr val="4F4F4F"/>
                </a:solidFill>
                <a:latin typeface="Calibri"/>
                <a:cs typeface="Calibri"/>
              </a:rPr>
              <a:t>perceived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environmental 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impacts,</a:t>
            </a:r>
            <a:r>
              <a:rPr dirty="0" sz="900" spc="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45">
                <a:solidFill>
                  <a:srgbClr val="4F4F4F"/>
                </a:solidFill>
                <a:latin typeface="Calibri"/>
                <a:cs typeface="Calibri"/>
              </a:rPr>
              <a:t>or</a:t>
            </a:r>
            <a:r>
              <a:rPr dirty="0" sz="900" spc="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otherwise;</a:t>
            </a:r>
            <a:r>
              <a:rPr dirty="0" sz="900" spc="5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Adverse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effects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on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 results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from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4F4F4F"/>
                </a:solidFill>
                <a:latin typeface="Calibri"/>
                <a:cs typeface="Calibri"/>
              </a:rPr>
              <a:t>a</a:t>
            </a:r>
            <a:r>
              <a:rPr dirty="0" sz="9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decrease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5">
                <a:solidFill>
                  <a:srgbClr val="4F4F4F"/>
                </a:solidFill>
                <a:latin typeface="Calibri"/>
                <a:cs typeface="Calibri"/>
              </a:rPr>
              <a:t>in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45">
                <a:solidFill>
                  <a:srgbClr val="4F4F4F"/>
                </a:solidFill>
                <a:latin typeface="Calibri"/>
                <a:cs typeface="Calibri"/>
              </a:rPr>
              <a:t>or</a:t>
            </a:r>
            <a:r>
              <a:rPr dirty="0" sz="9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cessation</a:t>
            </a:r>
            <a:r>
              <a:rPr dirty="0" sz="9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45">
                <a:solidFill>
                  <a:srgbClr val="4F4F4F"/>
                </a:solidFill>
                <a:latin typeface="Calibri"/>
                <a:cs typeface="Calibri"/>
              </a:rPr>
              <a:t>or</a:t>
            </a:r>
            <a:r>
              <a:rPr dirty="0" sz="9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4F4F4F"/>
                </a:solidFill>
                <a:latin typeface="Calibri"/>
                <a:cs typeface="Calibri"/>
              </a:rPr>
              <a:t>claw</a:t>
            </a:r>
            <a:r>
              <a:rPr dirty="0" sz="9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back</a:t>
            </a:r>
            <a:r>
              <a:rPr dirty="0" sz="9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of</a:t>
            </a:r>
            <a:r>
              <a:rPr dirty="0" sz="9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government</a:t>
            </a:r>
            <a:r>
              <a:rPr dirty="0" sz="900" spc="-5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incentives</a:t>
            </a:r>
            <a:r>
              <a:rPr dirty="0" sz="900" spc="-5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related 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to</a:t>
            </a:r>
            <a:r>
              <a:rPr dirty="0" sz="9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investments;</a:t>
            </a:r>
            <a:endParaRPr sz="900">
              <a:latin typeface="Calibri"/>
              <a:cs typeface="Calibri"/>
            </a:endParaRPr>
          </a:p>
          <a:p>
            <a:pPr marL="358140" marR="4516755">
              <a:lnSpc>
                <a:spcPct val="137800"/>
              </a:lnSpc>
            </a:pPr>
            <a:r>
              <a:rPr dirty="0" sz="900" spc="-35">
                <a:solidFill>
                  <a:srgbClr val="4F4F4F"/>
                </a:solidFill>
                <a:latin typeface="Calibri"/>
                <a:cs typeface="Calibri"/>
              </a:rPr>
              <a:t>Cybersecurity</a:t>
            </a:r>
            <a:r>
              <a:rPr dirty="0" sz="900" spc="-4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risks</a:t>
            </a:r>
            <a:r>
              <a:rPr dirty="0" sz="900" spc="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to</a:t>
            </a:r>
            <a:r>
              <a:rPr dirty="0" sz="9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operational</a:t>
            </a:r>
            <a:r>
              <a:rPr dirty="0" sz="900" spc="-4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systems,</a:t>
            </a:r>
            <a:r>
              <a:rPr dirty="0" sz="900" spc="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security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 systems,</a:t>
            </a:r>
            <a:r>
              <a:rPr dirty="0" sz="900" spc="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45">
                <a:solidFill>
                  <a:srgbClr val="4F4F4F"/>
                </a:solidFill>
                <a:latin typeface="Calibri"/>
                <a:cs typeface="Calibri"/>
              </a:rPr>
              <a:t>or</a:t>
            </a:r>
            <a:r>
              <a:rPr dirty="0" sz="9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infrastructure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owned</a:t>
            </a:r>
            <a:r>
              <a:rPr dirty="0" sz="900" spc="-3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by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Ford,</a:t>
            </a:r>
            <a:r>
              <a:rPr dirty="0" sz="9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Ford</a:t>
            </a:r>
            <a:r>
              <a:rPr dirty="0" sz="9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5">
                <a:solidFill>
                  <a:srgbClr val="4F4F4F"/>
                </a:solidFill>
                <a:latin typeface="Calibri"/>
                <a:cs typeface="Calibri"/>
              </a:rPr>
              <a:t>Credit,</a:t>
            </a:r>
            <a:r>
              <a:rPr dirty="0" sz="900" spc="-4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45">
                <a:solidFill>
                  <a:srgbClr val="4F4F4F"/>
                </a:solidFill>
                <a:latin typeface="Calibri"/>
                <a:cs typeface="Calibri"/>
              </a:rPr>
              <a:t>or</a:t>
            </a:r>
            <a:r>
              <a:rPr dirty="0" sz="900">
                <a:solidFill>
                  <a:srgbClr val="4F4F4F"/>
                </a:solidFill>
                <a:latin typeface="Calibri"/>
                <a:cs typeface="Calibri"/>
              </a:rPr>
              <a:t> a</a:t>
            </a:r>
            <a:r>
              <a:rPr dirty="0" sz="900" spc="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third</a:t>
            </a:r>
            <a:r>
              <a:rPr dirty="0" sz="9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party</a:t>
            </a:r>
            <a:r>
              <a:rPr dirty="0" sz="9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5">
                <a:solidFill>
                  <a:srgbClr val="4F4F4F"/>
                </a:solidFill>
                <a:latin typeface="Calibri"/>
                <a:cs typeface="Calibri"/>
              </a:rPr>
              <a:t>vendor </a:t>
            </a:r>
            <a:r>
              <a:rPr dirty="0" sz="900" spc="-45">
                <a:solidFill>
                  <a:srgbClr val="4F4F4F"/>
                </a:solidFill>
                <a:latin typeface="Calibri"/>
                <a:cs typeface="Calibri"/>
              </a:rPr>
              <a:t>or</a:t>
            </a:r>
            <a:r>
              <a:rPr dirty="0" sz="9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supplier;</a:t>
            </a:r>
            <a:r>
              <a:rPr dirty="0" sz="900" spc="5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Failure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of</a:t>
            </a:r>
            <a:r>
              <a:rPr dirty="0" sz="9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financial</a:t>
            </a:r>
            <a:r>
              <a:rPr dirty="0" sz="9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institutions</a:t>
            </a:r>
            <a:r>
              <a:rPr dirty="0" sz="900" spc="-3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to</a:t>
            </a:r>
            <a:r>
              <a:rPr dirty="0" sz="900" spc="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fulfill</a:t>
            </a:r>
            <a:r>
              <a:rPr dirty="0" sz="9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commitments</a:t>
            </a:r>
            <a:r>
              <a:rPr dirty="0" sz="9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40">
                <a:solidFill>
                  <a:srgbClr val="4F4F4F"/>
                </a:solidFill>
                <a:latin typeface="Calibri"/>
                <a:cs typeface="Calibri"/>
              </a:rPr>
              <a:t>under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committed</a:t>
            </a:r>
            <a:r>
              <a:rPr dirty="0" sz="900" spc="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credit</a:t>
            </a:r>
            <a:r>
              <a:rPr dirty="0" sz="9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and</a:t>
            </a:r>
            <a:r>
              <a:rPr dirty="0" sz="900" spc="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liquidity</a:t>
            </a:r>
            <a:r>
              <a:rPr dirty="0" sz="900" spc="-4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facilities;</a:t>
            </a:r>
            <a:endParaRPr sz="900">
              <a:latin typeface="Calibri"/>
              <a:cs typeface="Calibri"/>
            </a:endParaRPr>
          </a:p>
          <a:p>
            <a:pPr marL="358140" marR="35560">
              <a:lnSpc>
                <a:spcPct val="110000"/>
              </a:lnSpc>
              <a:spcBef>
                <a:spcPts val="300"/>
              </a:spcBef>
            </a:pP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Inability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of</a:t>
            </a:r>
            <a:r>
              <a:rPr dirty="0" sz="9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Ford</a:t>
            </a:r>
            <a:r>
              <a:rPr dirty="0" sz="9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Credit</a:t>
            </a:r>
            <a:r>
              <a:rPr dirty="0" sz="900" spc="-4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to</a:t>
            </a:r>
            <a:r>
              <a:rPr dirty="0" sz="9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access</a:t>
            </a:r>
            <a:r>
              <a:rPr dirty="0" sz="900" spc="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debt,</a:t>
            </a:r>
            <a:r>
              <a:rPr dirty="0" sz="900" spc="-3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securitization,</a:t>
            </a:r>
            <a:r>
              <a:rPr dirty="0" sz="900" spc="-4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45">
                <a:solidFill>
                  <a:srgbClr val="4F4F4F"/>
                </a:solidFill>
                <a:latin typeface="Calibri"/>
                <a:cs typeface="Calibri"/>
              </a:rPr>
              <a:t>or</a:t>
            </a:r>
            <a:r>
              <a:rPr dirty="0" sz="9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derivative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 markets</a:t>
            </a:r>
            <a:r>
              <a:rPr dirty="0" sz="900" spc="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around</a:t>
            </a:r>
            <a:r>
              <a:rPr dirty="0" sz="9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the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world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4F4F4F"/>
                </a:solidFill>
                <a:latin typeface="Calibri"/>
                <a:cs typeface="Calibri"/>
              </a:rPr>
              <a:t>at</a:t>
            </a:r>
            <a:r>
              <a:rPr dirty="0" sz="900" spc="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competitive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 rates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45">
                <a:solidFill>
                  <a:srgbClr val="4F4F4F"/>
                </a:solidFill>
                <a:latin typeface="Calibri"/>
                <a:cs typeface="Calibri"/>
              </a:rPr>
              <a:t>or</a:t>
            </a:r>
            <a:r>
              <a:rPr dirty="0" sz="9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5">
                <a:solidFill>
                  <a:srgbClr val="4F4F4F"/>
                </a:solidFill>
                <a:latin typeface="Calibri"/>
                <a:cs typeface="Calibri"/>
              </a:rPr>
              <a:t>in</a:t>
            </a:r>
            <a:r>
              <a:rPr dirty="0" sz="9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sufficient</a:t>
            </a:r>
            <a:r>
              <a:rPr dirty="0" sz="900" spc="-4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amounts,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due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to</a:t>
            </a:r>
            <a:r>
              <a:rPr dirty="0" sz="9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credit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 rating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downgrades,</a:t>
            </a:r>
            <a:r>
              <a:rPr dirty="0" sz="900" spc="-4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market</a:t>
            </a:r>
            <a:r>
              <a:rPr dirty="0" sz="900" spc="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volatility, market</a:t>
            </a:r>
            <a:r>
              <a:rPr dirty="0" sz="900" spc="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disruption,</a:t>
            </a:r>
            <a:r>
              <a:rPr dirty="0" sz="900" spc="-5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regulatory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5">
                <a:solidFill>
                  <a:srgbClr val="4F4F4F"/>
                </a:solidFill>
                <a:latin typeface="Calibri"/>
                <a:cs typeface="Calibri"/>
              </a:rPr>
              <a:t>requirements, </a:t>
            </a:r>
            <a:r>
              <a:rPr dirty="0" sz="900" spc="-45">
                <a:solidFill>
                  <a:srgbClr val="4F4F4F"/>
                </a:solidFill>
                <a:latin typeface="Calibri"/>
                <a:cs typeface="Calibri"/>
              </a:rPr>
              <a:t>or</a:t>
            </a:r>
            <a:r>
              <a:rPr dirty="0" sz="9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other</a:t>
            </a:r>
            <a:r>
              <a:rPr dirty="0" sz="900" spc="5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factors;</a:t>
            </a:r>
            <a:endParaRPr sz="900">
              <a:latin typeface="Calibri"/>
              <a:cs typeface="Calibri"/>
            </a:endParaRPr>
          </a:p>
          <a:p>
            <a:pPr marL="358140" marR="4522470">
              <a:lnSpc>
                <a:spcPct val="137800"/>
              </a:lnSpc>
            </a:pP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Higher-</a:t>
            </a:r>
            <a:r>
              <a:rPr dirty="0" sz="900">
                <a:solidFill>
                  <a:srgbClr val="4F4F4F"/>
                </a:solidFill>
                <a:latin typeface="Calibri"/>
                <a:cs typeface="Calibri"/>
              </a:rPr>
              <a:t>than-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expected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 credit</a:t>
            </a:r>
            <a:r>
              <a:rPr dirty="0" sz="9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losses,</a:t>
            </a:r>
            <a:r>
              <a:rPr dirty="0" sz="900" spc="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lower-</a:t>
            </a:r>
            <a:r>
              <a:rPr dirty="0" sz="900">
                <a:solidFill>
                  <a:srgbClr val="4F4F4F"/>
                </a:solidFill>
                <a:latin typeface="Calibri"/>
                <a:cs typeface="Calibri"/>
              </a:rPr>
              <a:t>than-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anticipated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residual</a:t>
            </a:r>
            <a:r>
              <a:rPr dirty="0" sz="900" spc="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values,</a:t>
            </a:r>
            <a:r>
              <a:rPr dirty="0" sz="900" spc="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45">
                <a:solidFill>
                  <a:srgbClr val="4F4F4F"/>
                </a:solidFill>
                <a:latin typeface="Calibri"/>
                <a:cs typeface="Calibri"/>
              </a:rPr>
              <a:t>or</a:t>
            </a:r>
            <a:r>
              <a:rPr dirty="0" sz="900" spc="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higher-</a:t>
            </a:r>
            <a:r>
              <a:rPr dirty="0" sz="900">
                <a:solidFill>
                  <a:srgbClr val="4F4F4F"/>
                </a:solidFill>
                <a:latin typeface="Calibri"/>
                <a:cs typeface="Calibri"/>
              </a:rPr>
              <a:t>than-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expected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40">
                <a:solidFill>
                  <a:srgbClr val="4F4F4F"/>
                </a:solidFill>
                <a:latin typeface="Calibri"/>
                <a:cs typeface="Calibri"/>
              </a:rPr>
              <a:t>return</a:t>
            </a:r>
            <a:r>
              <a:rPr dirty="0" sz="900" spc="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volumes</a:t>
            </a:r>
            <a:r>
              <a:rPr dirty="0" sz="9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for</a:t>
            </a:r>
            <a:r>
              <a:rPr dirty="0" sz="900" spc="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leased</a:t>
            </a:r>
            <a:r>
              <a:rPr dirty="0" sz="900" spc="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vehicles;</a:t>
            </a:r>
            <a:r>
              <a:rPr dirty="0" sz="900" spc="5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Increased</a:t>
            </a:r>
            <a:r>
              <a:rPr dirty="0" sz="9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competition</a:t>
            </a:r>
            <a:r>
              <a:rPr dirty="0" sz="900" spc="-3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from</a:t>
            </a:r>
            <a:r>
              <a:rPr dirty="0" sz="9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banks,</a:t>
            </a:r>
            <a:r>
              <a:rPr dirty="0" sz="9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financial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institutions,</a:t>
            </a:r>
            <a:r>
              <a:rPr dirty="0" sz="900" spc="-5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45">
                <a:solidFill>
                  <a:srgbClr val="4F4F4F"/>
                </a:solidFill>
                <a:latin typeface="Calibri"/>
                <a:cs typeface="Calibri"/>
              </a:rPr>
              <a:t>or</a:t>
            </a:r>
            <a:r>
              <a:rPr dirty="0" sz="9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5">
                <a:solidFill>
                  <a:srgbClr val="4F4F4F"/>
                </a:solidFill>
                <a:latin typeface="Calibri"/>
                <a:cs typeface="Calibri"/>
              </a:rPr>
              <a:t>other</a:t>
            </a:r>
            <a:r>
              <a:rPr dirty="0" sz="9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third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parties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seeking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 to</a:t>
            </a:r>
            <a:r>
              <a:rPr dirty="0" sz="9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increase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5">
                <a:solidFill>
                  <a:srgbClr val="4F4F4F"/>
                </a:solidFill>
                <a:latin typeface="Calibri"/>
                <a:cs typeface="Calibri"/>
              </a:rPr>
              <a:t>their</a:t>
            </a:r>
            <a:r>
              <a:rPr dirty="0" sz="9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share</a:t>
            </a:r>
            <a:r>
              <a:rPr dirty="0" sz="9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of</a:t>
            </a:r>
            <a:r>
              <a:rPr dirty="0" sz="9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financing</a:t>
            </a:r>
            <a:r>
              <a:rPr dirty="0" sz="900" spc="-4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Ford</a:t>
            </a:r>
            <a:r>
              <a:rPr dirty="0" sz="9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vehicles;</a:t>
            </a:r>
            <a:r>
              <a:rPr dirty="0" sz="9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and</a:t>
            </a:r>
            <a:endParaRPr sz="900">
              <a:latin typeface="Calibri"/>
              <a:cs typeface="Calibri"/>
            </a:endParaRPr>
          </a:p>
          <a:p>
            <a:pPr marL="358140">
              <a:lnSpc>
                <a:spcPct val="100000"/>
              </a:lnSpc>
              <a:spcBef>
                <a:spcPts val="405"/>
              </a:spcBef>
            </a:pP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New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45">
                <a:solidFill>
                  <a:srgbClr val="4F4F4F"/>
                </a:solidFill>
                <a:latin typeface="Calibri"/>
                <a:cs typeface="Calibri"/>
              </a:rPr>
              <a:t>or</a:t>
            </a:r>
            <a:r>
              <a:rPr dirty="0" sz="900" spc="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increased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credit</a:t>
            </a:r>
            <a:r>
              <a:rPr dirty="0" sz="9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regulations,</a:t>
            </a:r>
            <a:r>
              <a:rPr dirty="0" sz="900" spc="-5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5">
                <a:solidFill>
                  <a:srgbClr val="4F4F4F"/>
                </a:solidFill>
                <a:latin typeface="Calibri"/>
                <a:cs typeface="Calibri"/>
              </a:rPr>
              <a:t>consumer</a:t>
            </a:r>
            <a:r>
              <a:rPr dirty="0" sz="9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45">
                <a:solidFill>
                  <a:srgbClr val="4F4F4F"/>
                </a:solidFill>
                <a:latin typeface="Calibri"/>
                <a:cs typeface="Calibri"/>
              </a:rPr>
              <a:t>or</a:t>
            </a:r>
            <a:r>
              <a:rPr dirty="0" sz="900" spc="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4F4F4F"/>
                </a:solidFill>
                <a:latin typeface="Calibri"/>
                <a:cs typeface="Calibri"/>
              </a:rPr>
              <a:t>data</a:t>
            </a:r>
            <a:r>
              <a:rPr dirty="0" sz="900" spc="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protection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regulations,</a:t>
            </a:r>
            <a:r>
              <a:rPr dirty="0" sz="900" spc="-45">
                <a:solidFill>
                  <a:srgbClr val="4F4F4F"/>
                </a:solidFill>
                <a:latin typeface="Calibri"/>
                <a:cs typeface="Calibri"/>
              </a:rPr>
              <a:t> or</a:t>
            </a:r>
            <a:r>
              <a:rPr dirty="0" sz="900" spc="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5">
                <a:solidFill>
                  <a:srgbClr val="4F4F4F"/>
                </a:solidFill>
                <a:latin typeface="Calibri"/>
                <a:cs typeface="Calibri"/>
              </a:rPr>
              <a:t>other</a:t>
            </a:r>
            <a:r>
              <a:rPr dirty="0" sz="9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regulations</a:t>
            </a:r>
            <a:r>
              <a:rPr dirty="0" sz="900" spc="-5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resulting</a:t>
            </a:r>
            <a:r>
              <a:rPr dirty="0" sz="900" spc="-35">
                <a:solidFill>
                  <a:srgbClr val="4F4F4F"/>
                </a:solidFill>
                <a:latin typeface="Calibri"/>
                <a:cs typeface="Calibri"/>
              </a:rPr>
              <a:t> in</a:t>
            </a:r>
            <a:r>
              <a:rPr dirty="0" sz="9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35">
                <a:solidFill>
                  <a:srgbClr val="4F4F4F"/>
                </a:solidFill>
                <a:latin typeface="Calibri"/>
                <a:cs typeface="Calibri"/>
              </a:rPr>
              <a:t>higher</a:t>
            </a:r>
            <a:r>
              <a:rPr dirty="0" sz="9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costs</a:t>
            </a:r>
            <a:r>
              <a:rPr dirty="0" sz="9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and/or</a:t>
            </a:r>
            <a:r>
              <a:rPr dirty="0" sz="900" spc="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additional</a:t>
            </a:r>
            <a:r>
              <a:rPr dirty="0" sz="9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4F4F4F"/>
                </a:solidFill>
                <a:latin typeface="Calibri"/>
                <a:cs typeface="Calibri"/>
              </a:rPr>
              <a:t>financing</a:t>
            </a:r>
            <a:r>
              <a:rPr dirty="0" sz="9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4F4F4F"/>
                </a:solidFill>
                <a:latin typeface="Calibri"/>
                <a:cs typeface="Calibri"/>
              </a:rPr>
              <a:t>restrictions.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3074" y="293623"/>
            <a:ext cx="973455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0"/>
              <a:t>Cautionary</a:t>
            </a:r>
            <a:r>
              <a:rPr dirty="0" spc="150"/>
              <a:t> </a:t>
            </a:r>
            <a:r>
              <a:rPr dirty="0"/>
              <a:t>Note</a:t>
            </a:r>
            <a:r>
              <a:rPr dirty="0" spc="150"/>
              <a:t> </a:t>
            </a:r>
            <a:r>
              <a:rPr dirty="0"/>
              <a:t>On</a:t>
            </a:r>
            <a:r>
              <a:rPr dirty="0" spc="140"/>
              <a:t> </a:t>
            </a:r>
            <a:r>
              <a:rPr dirty="0" spc="100"/>
              <a:t>Forward-</a:t>
            </a:r>
            <a:r>
              <a:rPr dirty="0" spc="85"/>
              <a:t>Looking</a:t>
            </a:r>
            <a:r>
              <a:rPr dirty="0" spc="150"/>
              <a:t> </a:t>
            </a:r>
            <a:r>
              <a:rPr dirty="0" spc="130"/>
              <a:t>Statements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969664" y="6500995"/>
            <a:ext cx="162560" cy="21844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0"/>
              </a:spcBef>
            </a:pPr>
            <a:r>
              <a:rPr dirty="0" sz="1200" spc="-25">
                <a:solidFill>
                  <a:srgbClr val="666A70"/>
                </a:solidFill>
                <a:latin typeface="Trebuchet MS"/>
                <a:cs typeface="Trebuchet MS"/>
              </a:rPr>
              <a:t>39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10972800" y="6295644"/>
            <a:ext cx="1219200" cy="469900"/>
            <a:chOff x="10972800" y="6295644"/>
            <a:chExt cx="1219200" cy="469900"/>
          </a:xfrm>
        </p:grpSpPr>
        <p:sp>
          <p:nvSpPr>
            <p:cNvPr id="4" name="object 4" descr=""/>
            <p:cNvSpPr/>
            <p:nvPr/>
          </p:nvSpPr>
          <p:spPr>
            <a:xfrm>
              <a:off x="10972800" y="6525768"/>
              <a:ext cx="1219200" cy="239395"/>
            </a:xfrm>
            <a:custGeom>
              <a:avLst/>
              <a:gdLst/>
              <a:ahLst/>
              <a:cxnLst/>
              <a:rect l="l" t="t" r="r" b="b"/>
              <a:pathLst>
                <a:path w="1219200" h="239395">
                  <a:moveTo>
                    <a:pt x="1219200" y="0"/>
                  </a:moveTo>
                  <a:lnTo>
                    <a:pt x="0" y="0"/>
                  </a:lnTo>
                  <a:lnTo>
                    <a:pt x="0" y="239267"/>
                  </a:lnTo>
                  <a:lnTo>
                    <a:pt x="1219200" y="239267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073B6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92256" y="6295644"/>
              <a:ext cx="839723" cy="420623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765809" y="2833877"/>
            <a:ext cx="318770" cy="0"/>
          </a:xfrm>
          <a:custGeom>
            <a:avLst/>
            <a:gdLst/>
            <a:ahLst/>
            <a:cxnLst/>
            <a:rect l="l" t="t" r="r" b="b"/>
            <a:pathLst>
              <a:path w="318769" h="0">
                <a:moveTo>
                  <a:pt x="0" y="0"/>
                </a:moveTo>
                <a:lnTo>
                  <a:pt x="318211" y="0"/>
                </a:lnTo>
              </a:path>
            </a:pathLst>
          </a:custGeom>
          <a:ln w="25908">
            <a:solidFill>
              <a:srgbClr val="0171A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1362" y="2945505"/>
            <a:ext cx="12471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F2F2F2"/>
                </a:solidFill>
              </a:rPr>
              <a:t>Appendix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68451" y="2528312"/>
            <a:ext cx="2508885" cy="2239010"/>
          </a:xfrm>
          <a:custGeom>
            <a:avLst/>
            <a:gdLst/>
            <a:ahLst/>
            <a:cxnLst/>
            <a:rect l="l" t="t" r="r" b="b"/>
            <a:pathLst>
              <a:path w="2508885" h="2239010">
                <a:moveTo>
                  <a:pt x="2135365" y="0"/>
                </a:moveTo>
                <a:lnTo>
                  <a:pt x="373138" y="0"/>
                </a:lnTo>
                <a:lnTo>
                  <a:pt x="326332" y="2907"/>
                </a:lnTo>
                <a:lnTo>
                  <a:pt x="281260" y="11395"/>
                </a:lnTo>
                <a:lnTo>
                  <a:pt x="238274" y="25115"/>
                </a:lnTo>
                <a:lnTo>
                  <a:pt x="197722" y="43718"/>
                </a:lnTo>
                <a:lnTo>
                  <a:pt x="159954" y="66852"/>
                </a:lnTo>
                <a:lnTo>
                  <a:pt x="125320" y="94170"/>
                </a:lnTo>
                <a:lnTo>
                  <a:pt x="94170" y="125320"/>
                </a:lnTo>
                <a:lnTo>
                  <a:pt x="66852" y="159954"/>
                </a:lnTo>
                <a:lnTo>
                  <a:pt x="43718" y="197722"/>
                </a:lnTo>
                <a:lnTo>
                  <a:pt x="25115" y="238274"/>
                </a:lnTo>
                <a:lnTo>
                  <a:pt x="11395" y="281260"/>
                </a:lnTo>
                <a:lnTo>
                  <a:pt x="2907" y="326332"/>
                </a:lnTo>
                <a:lnTo>
                  <a:pt x="0" y="373138"/>
                </a:lnTo>
                <a:lnTo>
                  <a:pt x="0" y="1865629"/>
                </a:lnTo>
                <a:lnTo>
                  <a:pt x="2907" y="1912433"/>
                </a:lnTo>
                <a:lnTo>
                  <a:pt x="11395" y="1957502"/>
                </a:lnTo>
                <a:lnTo>
                  <a:pt x="25115" y="2000487"/>
                </a:lnTo>
                <a:lnTo>
                  <a:pt x="43718" y="2041037"/>
                </a:lnTo>
                <a:lnTo>
                  <a:pt x="66852" y="2078804"/>
                </a:lnTo>
                <a:lnTo>
                  <a:pt x="94170" y="2113437"/>
                </a:lnTo>
                <a:lnTo>
                  <a:pt x="125320" y="2144586"/>
                </a:lnTo>
                <a:lnTo>
                  <a:pt x="159954" y="2171903"/>
                </a:lnTo>
                <a:lnTo>
                  <a:pt x="197722" y="2195038"/>
                </a:lnTo>
                <a:lnTo>
                  <a:pt x="238274" y="2213640"/>
                </a:lnTo>
                <a:lnTo>
                  <a:pt x="281260" y="2227360"/>
                </a:lnTo>
                <a:lnTo>
                  <a:pt x="326332" y="2235848"/>
                </a:lnTo>
                <a:lnTo>
                  <a:pt x="373138" y="2238755"/>
                </a:lnTo>
                <a:lnTo>
                  <a:pt x="2135365" y="2238755"/>
                </a:lnTo>
                <a:lnTo>
                  <a:pt x="2182171" y="2235848"/>
                </a:lnTo>
                <a:lnTo>
                  <a:pt x="2227243" y="2227360"/>
                </a:lnTo>
                <a:lnTo>
                  <a:pt x="2270229" y="2213640"/>
                </a:lnTo>
                <a:lnTo>
                  <a:pt x="2310781" y="2195038"/>
                </a:lnTo>
                <a:lnTo>
                  <a:pt x="2348549" y="2171903"/>
                </a:lnTo>
                <a:lnTo>
                  <a:pt x="2383183" y="2144586"/>
                </a:lnTo>
                <a:lnTo>
                  <a:pt x="2414333" y="2113437"/>
                </a:lnTo>
                <a:lnTo>
                  <a:pt x="2441651" y="2078804"/>
                </a:lnTo>
                <a:lnTo>
                  <a:pt x="2464785" y="2041037"/>
                </a:lnTo>
                <a:lnTo>
                  <a:pt x="2483388" y="2000487"/>
                </a:lnTo>
                <a:lnTo>
                  <a:pt x="2497108" y="1957502"/>
                </a:lnTo>
                <a:lnTo>
                  <a:pt x="2505596" y="1912433"/>
                </a:lnTo>
                <a:lnTo>
                  <a:pt x="2508504" y="1865629"/>
                </a:lnTo>
                <a:lnTo>
                  <a:pt x="2508504" y="373138"/>
                </a:lnTo>
                <a:lnTo>
                  <a:pt x="2505596" y="326332"/>
                </a:lnTo>
                <a:lnTo>
                  <a:pt x="2497108" y="281260"/>
                </a:lnTo>
                <a:lnTo>
                  <a:pt x="2483388" y="238274"/>
                </a:lnTo>
                <a:lnTo>
                  <a:pt x="2464785" y="197722"/>
                </a:lnTo>
                <a:lnTo>
                  <a:pt x="2441651" y="159954"/>
                </a:lnTo>
                <a:lnTo>
                  <a:pt x="2414333" y="125320"/>
                </a:lnTo>
                <a:lnTo>
                  <a:pt x="2383183" y="94170"/>
                </a:lnTo>
                <a:lnTo>
                  <a:pt x="2348549" y="66852"/>
                </a:lnTo>
                <a:lnTo>
                  <a:pt x="2310781" y="43718"/>
                </a:lnTo>
                <a:lnTo>
                  <a:pt x="2270229" y="25115"/>
                </a:lnTo>
                <a:lnTo>
                  <a:pt x="2227243" y="11395"/>
                </a:lnTo>
                <a:lnTo>
                  <a:pt x="2182171" y="2907"/>
                </a:lnTo>
                <a:lnTo>
                  <a:pt x="2135365" y="0"/>
                </a:lnTo>
                <a:close/>
              </a:path>
            </a:pathLst>
          </a:custGeom>
          <a:solidFill>
            <a:srgbClr val="C4E5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435096" y="2528312"/>
            <a:ext cx="2508885" cy="2239010"/>
          </a:xfrm>
          <a:custGeom>
            <a:avLst/>
            <a:gdLst/>
            <a:ahLst/>
            <a:cxnLst/>
            <a:rect l="l" t="t" r="r" b="b"/>
            <a:pathLst>
              <a:path w="2508885" h="2239010">
                <a:moveTo>
                  <a:pt x="2135365" y="0"/>
                </a:moveTo>
                <a:lnTo>
                  <a:pt x="373138" y="0"/>
                </a:lnTo>
                <a:lnTo>
                  <a:pt x="326332" y="2907"/>
                </a:lnTo>
                <a:lnTo>
                  <a:pt x="281260" y="11395"/>
                </a:lnTo>
                <a:lnTo>
                  <a:pt x="238274" y="25115"/>
                </a:lnTo>
                <a:lnTo>
                  <a:pt x="197722" y="43718"/>
                </a:lnTo>
                <a:lnTo>
                  <a:pt x="159954" y="66852"/>
                </a:lnTo>
                <a:lnTo>
                  <a:pt x="125320" y="94170"/>
                </a:lnTo>
                <a:lnTo>
                  <a:pt x="94170" y="125320"/>
                </a:lnTo>
                <a:lnTo>
                  <a:pt x="66852" y="159954"/>
                </a:lnTo>
                <a:lnTo>
                  <a:pt x="43718" y="197722"/>
                </a:lnTo>
                <a:lnTo>
                  <a:pt x="25115" y="238274"/>
                </a:lnTo>
                <a:lnTo>
                  <a:pt x="11395" y="281260"/>
                </a:lnTo>
                <a:lnTo>
                  <a:pt x="2907" y="326332"/>
                </a:lnTo>
                <a:lnTo>
                  <a:pt x="0" y="373138"/>
                </a:lnTo>
                <a:lnTo>
                  <a:pt x="0" y="1865629"/>
                </a:lnTo>
                <a:lnTo>
                  <a:pt x="2907" y="1912433"/>
                </a:lnTo>
                <a:lnTo>
                  <a:pt x="11395" y="1957502"/>
                </a:lnTo>
                <a:lnTo>
                  <a:pt x="25115" y="2000487"/>
                </a:lnTo>
                <a:lnTo>
                  <a:pt x="43718" y="2041037"/>
                </a:lnTo>
                <a:lnTo>
                  <a:pt x="66852" y="2078804"/>
                </a:lnTo>
                <a:lnTo>
                  <a:pt x="94170" y="2113437"/>
                </a:lnTo>
                <a:lnTo>
                  <a:pt x="125320" y="2144586"/>
                </a:lnTo>
                <a:lnTo>
                  <a:pt x="159954" y="2171903"/>
                </a:lnTo>
                <a:lnTo>
                  <a:pt x="197722" y="2195038"/>
                </a:lnTo>
                <a:lnTo>
                  <a:pt x="238274" y="2213640"/>
                </a:lnTo>
                <a:lnTo>
                  <a:pt x="281260" y="2227360"/>
                </a:lnTo>
                <a:lnTo>
                  <a:pt x="326332" y="2235848"/>
                </a:lnTo>
                <a:lnTo>
                  <a:pt x="373138" y="2238755"/>
                </a:lnTo>
                <a:lnTo>
                  <a:pt x="2135365" y="2238755"/>
                </a:lnTo>
                <a:lnTo>
                  <a:pt x="2182171" y="2235848"/>
                </a:lnTo>
                <a:lnTo>
                  <a:pt x="2227243" y="2227360"/>
                </a:lnTo>
                <a:lnTo>
                  <a:pt x="2270229" y="2213640"/>
                </a:lnTo>
                <a:lnTo>
                  <a:pt x="2310781" y="2195038"/>
                </a:lnTo>
                <a:lnTo>
                  <a:pt x="2348549" y="2171903"/>
                </a:lnTo>
                <a:lnTo>
                  <a:pt x="2383183" y="2144586"/>
                </a:lnTo>
                <a:lnTo>
                  <a:pt x="2414333" y="2113437"/>
                </a:lnTo>
                <a:lnTo>
                  <a:pt x="2441651" y="2078804"/>
                </a:lnTo>
                <a:lnTo>
                  <a:pt x="2464785" y="2041037"/>
                </a:lnTo>
                <a:lnTo>
                  <a:pt x="2483388" y="2000487"/>
                </a:lnTo>
                <a:lnTo>
                  <a:pt x="2497108" y="1957502"/>
                </a:lnTo>
                <a:lnTo>
                  <a:pt x="2505596" y="1912433"/>
                </a:lnTo>
                <a:lnTo>
                  <a:pt x="2508504" y="1865629"/>
                </a:lnTo>
                <a:lnTo>
                  <a:pt x="2508504" y="373138"/>
                </a:lnTo>
                <a:lnTo>
                  <a:pt x="2505596" y="326332"/>
                </a:lnTo>
                <a:lnTo>
                  <a:pt x="2497108" y="281260"/>
                </a:lnTo>
                <a:lnTo>
                  <a:pt x="2483388" y="238274"/>
                </a:lnTo>
                <a:lnTo>
                  <a:pt x="2464785" y="197722"/>
                </a:lnTo>
                <a:lnTo>
                  <a:pt x="2441651" y="159954"/>
                </a:lnTo>
                <a:lnTo>
                  <a:pt x="2414333" y="125320"/>
                </a:lnTo>
                <a:lnTo>
                  <a:pt x="2383183" y="94170"/>
                </a:lnTo>
                <a:lnTo>
                  <a:pt x="2348549" y="66852"/>
                </a:lnTo>
                <a:lnTo>
                  <a:pt x="2310781" y="43718"/>
                </a:lnTo>
                <a:lnTo>
                  <a:pt x="2270229" y="25115"/>
                </a:lnTo>
                <a:lnTo>
                  <a:pt x="2227243" y="11395"/>
                </a:lnTo>
                <a:lnTo>
                  <a:pt x="2182171" y="2907"/>
                </a:lnTo>
                <a:lnTo>
                  <a:pt x="2135365" y="0"/>
                </a:lnTo>
                <a:close/>
              </a:path>
            </a:pathLst>
          </a:custGeom>
          <a:solidFill>
            <a:srgbClr val="C4E5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301740" y="2528310"/>
            <a:ext cx="2510155" cy="2239010"/>
          </a:xfrm>
          <a:custGeom>
            <a:avLst/>
            <a:gdLst/>
            <a:ahLst/>
            <a:cxnLst/>
            <a:rect l="l" t="t" r="r" b="b"/>
            <a:pathLst>
              <a:path w="2510154" h="2239010">
                <a:moveTo>
                  <a:pt x="2136889" y="0"/>
                </a:moveTo>
                <a:lnTo>
                  <a:pt x="373138" y="0"/>
                </a:lnTo>
                <a:lnTo>
                  <a:pt x="326332" y="2907"/>
                </a:lnTo>
                <a:lnTo>
                  <a:pt x="281260" y="11396"/>
                </a:lnTo>
                <a:lnTo>
                  <a:pt x="238274" y="25117"/>
                </a:lnTo>
                <a:lnTo>
                  <a:pt x="197722" y="43720"/>
                </a:lnTo>
                <a:lnTo>
                  <a:pt x="159954" y="66856"/>
                </a:lnTo>
                <a:lnTo>
                  <a:pt x="125320" y="94174"/>
                </a:lnTo>
                <a:lnTo>
                  <a:pt x="94170" y="125325"/>
                </a:lnTo>
                <a:lnTo>
                  <a:pt x="66852" y="159960"/>
                </a:lnTo>
                <a:lnTo>
                  <a:pt x="43718" y="197728"/>
                </a:lnTo>
                <a:lnTo>
                  <a:pt x="25115" y="238279"/>
                </a:lnTo>
                <a:lnTo>
                  <a:pt x="11395" y="281265"/>
                </a:lnTo>
                <a:lnTo>
                  <a:pt x="2907" y="326334"/>
                </a:lnTo>
                <a:lnTo>
                  <a:pt x="0" y="373138"/>
                </a:lnTo>
                <a:lnTo>
                  <a:pt x="0" y="1865629"/>
                </a:lnTo>
                <a:lnTo>
                  <a:pt x="2907" y="1912433"/>
                </a:lnTo>
                <a:lnTo>
                  <a:pt x="11395" y="1957502"/>
                </a:lnTo>
                <a:lnTo>
                  <a:pt x="25115" y="2000487"/>
                </a:lnTo>
                <a:lnTo>
                  <a:pt x="43718" y="2041037"/>
                </a:lnTo>
                <a:lnTo>
                  <a:pt x="66852" y="2078804"/>
                </a:lnTo>
                <a:lnTo>
                  <a:pt x="94170" y="2113437"/>
                </a:lnTo>
                <a:lnTo>
                  <a:pt x="125320" y="2144586"/>
                </a:lnTo>
                <a:lnTo>
                  <a:pt x="159954" y="2171903"/>
                </a:lnTo>
                <a:lnTo>
                  <a:pt x="197722" y="2195038"/>
                </a:lnTo>
                <a:lnTo>
                  <a:pt x="238274" y="2213640"/>
                </a:lnTo>
                <a:lnTo>
                  <a:pt x="281260" y="2227360"/>
                </a:lnTo>
                <a:lnTo>
                  <a:pt x="326332" y="2235848"/>
                </a:lnTo>
                <a:lnTo>
                  <a:pt x="373138" y="2238755"/>
                </a:lnTo>
                <a:lnTo>
                  <a:pt x="2136889" y="2238755"/>
                </a:lnTo>
                <a:lnTo>
                  <a:pt x="2183695" y="2235848"/>
                </a:lnTo>
                <a:lnTo>
                  <a:pt x="2228767" y="2227360"/>
                </a:lnTo>
                <a:lnTo>
                  <a:pt x="2271753" y="2213640"/>
                </a:lnTo>
                <a:lnTo>
                  <a:pt x="2312305" y="2195038"/>
                </a:lnTo>
                <a:lnTo>
                  <a:pt x="2350073" y="2171903"/>
                </a:lnTo>
                <a:lnTo>
                  <a:pt x="2384707" y="2144586"/>
                </a:lnTo>
                <a:lnTo>
                  <a:pt x="2415857" y="2113437"/>
                </a:lnTo>
                <a:lnTo>
                  <a:pt x="2443175" y="2078804"/>
                </a:lnTo>
                <a:lnTo>
                  <a:pt x="2466309" y="2041037"/>
                </a:lnTo>
                <a:lnTo>
                  <a:pt x="2484912" y="2000487"/>
                </a:lnTo>
                <a:lnTo>
                  <a:pt x="2498632" y="1957502"/>
                </a:lnTo>
                <a:lnTo>
                  <a:pt x="2507120" y="1912433"/>
                </a:lnTo>
                <a:lnTo>
                  <a:pt x="2510028" y="1865629"/>
                </a:lnTo>
                <a:lnTo>
                  <a:pt x="2510028" y="373138"/>
                </a:lnTo>
                <a:lnTo>
                  <a:pt x="2507120" y="326334"/>
                </a:lnTo>
                <a:lnTo>
                  <a:pt x="2498632" y="281265"/>
                </a:lnTo>
                <a:lnTo>
                  <a:pt x="2484912" y="238279"/>
                </a:lnTo>
                <a:lnTo>
                  <a:pt x="2466309" y="197728"/>
                </a:lnTo>
                <a:lnTo>
                  <a:pt x="2443175" y="159960"/>
                </a:lnTo>
                <a:lnTo>
                  <a:pt x="2415857" y="125325"/>
                </a:lnTo>
                <a:lnTo>
                  <a:pt x="2384707" y="94174"/>
                </a:lnTo>
                <a:lnTo>
                  <a:pt x="2350073" y="66856"/>
                </a:lnTo>
                <a:lnTo>
                  <a:pt x="2312305" y="43720"/>
                </a:lnTo>
                <a:lnTo>
                  <a:pt x="2271753" y="25117"/>
                </a:lnTo>
                <a:lnTo>
                  <a:pt x="2228767" y="11396"/>
                </a:lnTo>
                <a:lnTo>
                  <a:pt x="2183695" y="2907"/>
                </a:lnTo>
                <a:lnTo>
                  <a:pt x="2136889" y="0"/>
                </a:lnTo>
                <a:close/>
              </a:path>
            </a:pathLst>
          </a:custGeom>
          <a:solidFill>
            <a:srgbClr val="C4E5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We</a:t>
            </a:r>
            <a:r>
              <a:rPr dirty="0" spc="155"/>
              <a:t> </a:t>
            </a:r>
            <a:r>
              <a:rPr dirty="0"/>
              <a:t>are</a:t>
            </a:r>
            <a:r>
              <a:rPr dirty="0" spc="180"/>
              <a:t> </a:t>
            </a:r>
            <a:r>
              <a:rPr dirty="0" spc="55"/>
              <a:t>focused</a:t>
            </a:r>
            <a:r>
              <a:rPr dirty="0" spc="150"/>
              <a:t> </a:t>
            </a:r>
            <a:r>
              <a:rPr dirty="0"/>
              <a:t>on</a:t>
            </a:r>
            <a:r>
              <a:rPr dirty="0" spc="155"/>
              <a:t> </a:t>
            </a:r>
            <a:r>
              <a:rPr dirty="0"/>
              <a:t>improving</a:t>
            </a:r>
            <a:r>
              <a:rPr dirty="0" spc="185"/>
              <a:t> </a:t>
            </a:r>
            <a:r>
              <a:rPr dirty="0"/>
              <a:t>our</a:t>
            </a:r>
            <a:r>
              <a:rPr dirty="0" spc="175"/>
              <a:t> </a:t>
            </a:r>
            <a:r>
              <a:rPr dirty="0"/>
              <a:t>recent</a:t>
            </a:r>
            <a:r>
              <a:rPr dirty="0" spc="170"/>
              <a:t> </a:t>
            </a:r>
            <a:r>
              <a:rPr dirty="0" spc="40"/>
              <a:t>performance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0" rIns="0" bIns="0" rtlCol="0" vert="horz">
            <a:spAutoFit/>
          </a:bodyPr>
          <a:lstStyle/>
          <a:p>
            <a:pPr marL="120014">
              <a:lnSpc>
                <a:spcPct val="100000"/>
              </a:lnSpc>
              <a:spcBef>
                <a:spcPts val="350"/>
              </a:spcBef>
            </a:pPr>
            <a:fld id="{81D60167-4931-47E6-BA6A-407CBD079E47}" type="slidenum">
              <a:rPr dirty="0" spc="-50"/>
              <a:t>4</a:t>
            </a:fld>
          </a:p>
        </p:txBody>
      </p:sp>
      <p:sp>
        <p:nvSpPr>
          <p:cNvPr id="6" name="object 6" descr=""/>
          <p:cNvSpPr txBox="1"/>
          <p:nvPr/>
        </p:nvSpPr>
        <p:spPr>
          <a:xfrm>
            <a:off x="820376" y="2671028"/>
            <a:ext cx="2003425" cy="1621155"/>
          </a:xfrm>
          <a:prstGeom prst="rect">
            <a:avLst/>
          </a:prstGeom>
        </p:spPr>
        <p:txBody>
          <a:bodyPr wrap="square" lIns="0" tIns="1803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420"/>
              </a:spcBef>
            </a:pPr>
            <a:r>
              <a:rPr dirty="0" sz="5400" spc="-20">
                <a:solidFill>
                  <a:srgbClr val="0071AE"/>
                </a:solidFill>
                <a:latin typeface="Calibri"/>
                <a:cs typeface="Calibri"/>
              </a:rPr>
              <a:t>$31B</a:t>
            </a:r>
            <a:endParaRPr sz="5400">
              <a:latin typeface="Calibri"/>
              <a:cs typeface="Calibri"/>
            </a:endParaRPr>
          </a:p>
          <a:p>
            <a:pPr algn="ctr" marL="12700" marR="5080">
              <a:lnSpc>
                <a:spcPct val="100000"/>
              </a:lnSpc>
              <a:spcBef>
                <a:spcPts val="440"/>
              </a:spcBef>
            </a:pPr>
            <a:r>
              <a:rPr dirty="0" sz="1800" spc="-10">
                <a:solidFill>
                  <a:srgbClr val="4F4F4F"/>
                </a:solidFill>
                <a:latin typeface="Calibri"/>
                <a:cs typeface="Calibri"/>
              </a:rPr>
              <a:t>Cumulative</a:t>
            </a:r>
            <a:r>
              <a:rPr dirty="0" sz="18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F4F"/>
                </a:solidFill>
                <a:latin typeface="Calibri"/>
                <a:cs typeface="Calibri"/>
              </a:rPr>
              <a:t>cash</a:t>
            </a:r>
            <a:r>
              <a:rPr dirty="0" sz="1800" spc="-6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4F4F4F"/>
                </a:solidFill>
                <a:latin typeface="Calibri"/>
                <a:cs typeface="Calibri"/>
              </a:rPr>
              <a:t>flow since</a:t>
            </a:r>
            <a:r>
              <a:rPr dirty="0" sz="1800" spc="-8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4F4F4F"/>
                </a:solidFill>
                <a:latin typeface="Calibri"/>
                <a:cs typeface="Calibri"/>
              </a:rPr>
              <a:t>2012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501574" y="2671028"/>
            <a:ext cx="2360295" cy="1621155"/>
          </a:xfrm>
          <a:prstGeom prst="rect">
            <a:avLst/>
          </a:prstGeom>
        </p:spPr>
        <p:txBody>
          <a:bodyPr wrap="square" lIns="0" tIns="180340" rIns="0" bIns="0" rtlCol="0" vert="horz">
            <a:spAutoFit/>
          </a:bodyPr>
          <a:lstStyle/>
          <a:p>
            <a:pPr algn="ctr" marR="7620">
              <a:lnSpc>
                <a:spcPct val="100000"/>
              </a:lnSpc>
              <a:spcBef>
                <a:spcPts val="1420"/>
              </a:spcBef>
            </a:pPr>
            <a:r>
              <a:rPr dirty="0" sz="5400" spc="-20">
                <a:solidFill>
                  <a:srgbClr val="0071AE"/>
                </a:solidFill>
                <a:latin typeface="Verdana"/>
                <a:cs typeface="Verdana"/>
              </a:rPr>
              <a:t>$15B</a:t>
            </a:r>
            <a:endParaRPr sz="5400">
              <a:latin typeface="Verdana"/>
              <a:cs typeface="Verdana"/>
            </a:endParaRPr>
          </a:p>
          <a:p>
            <a:pPr algn="ctr" marL="12700" marR="5080">
              <a:lnSpc>
                <a:spcPct val="100000"/>
              </a:lnSpc>
              <a:spcBef>
                <a:spcPts val="440"/>
              </a:spcBef>
            </a:pPr>
            <a:r>
              <a:rPr dirty="0" sz="1800" spc="-25">
                <a:solidFill>
                  <a:srgbClr val="4F4F4F"/>
                </a:solidFill>
                <a:latin typeface="Calibri"/>
                <a:cs typeface="Calibri"/>
              </a:rPr>
              <a:t>Returned</a:t>
            </a:r>
            <a:r>
              <a:rPr dirty="0" sz="1800" spc="-4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F4F"/>
                </a:solidFill>
                <a:latin typeface="Calibri"/>
                <a:cs typeface="Calibri"/>
              </a:rPr>
              <a:t>to</a:t>
            </a:r>
            <a:r>
              <a:rPr dirty="0" sz="1800" spc="-4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4F4F4F"/>
                </a:solidFill>
                <a:latin typeface="Calibri"/>
                <a:cs typeface="Calibri"/>
              </a:rPr>
              <a:t>shareholders since</a:t>
            </a:r>
            <a:r>
              <a:rPr dirty="0" sz="1800" spc="-8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4F4F4F"/>
                </a:solidFill>
                <a:latin typeface="Calibri"/>
                <a:cs typeface="Calibri"/>
              </a:rPr>
              <a:t>2012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269714" y="2671028"/>
            <a:ext cx="2558415" cy="1621155"/>
          </a:xfrm>
          <a:prstGeom prst="rect">
            <a:avLst/>
          </a:prstGeom>
        </p:spPr>
        <p:txBody>
          <a:bodyPr wrap="square" lIns="0" tIns="1803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420"/>
              </a:spcBef>
            </a:pPr>
            <a:r>
              <a:rPr dirty="0" sz="5400" spc="90">
                <a:solidFill>
                  <a:srgbClr val="0071AE"/>
                </a:solidFill>
                <a:latin typeface="Verdana"/>
                <a:cs typeface="Verdana"/>
              </a:rPr>
              <a:t>5.9%</a:t>
            </a:r>
            <a:endParaRPr sz="5400">
              <a:latin typeface="Verdana"/>
              <a:cs typeface="Verdana"/>
            </a:endParaRPr>
          </a:p>
          <a:p>
            <a:pPr algn="ctr" marL="12700" marR="5080">
              <a:lnSpc>
                <a:spcPct val="100000"/>
              </a:lnSpc>
              <a:spcBef>
                <a:spcPts val="440"/>
              </a:spcBef>
            </a:pPr>
            <a:r>
              <a:rPr dirty="0" sz="1800">
                <a:solidFill>
                  <a:srgbClr val="4F4F4F"/>
                </a:solidFill>
                <a:latin typeface="Calibri"/>
                <a:cs typeface="Calibri"/>
              </a:rPr>
              <a:t>Avg.</a:t>
            </a:r>
            <a:r>
              <a:rPr dirty="0" sz="1800" spc="-6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F4F"/>
                </a:solidFill>
                <a:latin typeface="Calibri"/>
                <a:cs typeface="Calibri"/>
              </a:rPr>
              <a:t>Auto</a:t>
            </a:r>
            <a:r>
              <a:rPr dirty="0" sz="1800" spc="-6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F4F4F"/>
                </a:solidFill>
                <a:latin typeface="Calibri"/>
                <a:cs typeface="Calibri"/>
              </a:rPr>
              <a:t>operating</a:t>
            </a:r>
            <a:r>
              <a:rPr dirty="0" sz="1800" spc="-5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F4F4F"/>
                </a:solidFill>
                <a:latin typeface="Calibri"/>
                <a:cs typeface="Calibri"/>
              </a:rPr>
              <a:t>margin </a:t>
            </a:r>
            <a:r>
              <a:rPr dirty="0" sz="1800" spc="-20">
                <a:solidFill>
                  <a:srgbClr val="4F4F4F"/>
                </a:solidFill>
                <a:latin typeface="Calibri"/>
                <a:cs typeface="Calibri"/>
              </a:rPr>
              <a:t>since</a:t>
            </a:r>
            <a:r>
              <a:rPr dirty="0" sz="1800" spc="-8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4F4F4F"/>
                </a:solidFill>
                <a:latin typeface="Calibri"/>
                <a:cs typeface="Calibri"/>
              </a:rPr>
              <a:t>2012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9307307" y="2671028"/>
            <a:ext cx="2233930" cy="1621155"/>
          </a:xfrm>
          <a:prstGeom prst="rect">
            <a:avLst/>
          </a:prstGeom>
        </p:spPr>
        <p:txBody>
          <a:bodyPr wrap="square" lIns="0" tIns="1803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420"/>
              </a:spcBef>
            </a:pPr>
            <a:r>
              <a:rPr dirty="0" sz="5400" spc="75">
                <a:solidFill>
                  <a:srgbClr val="0071AE"/>
                </a:solidFill>
                <a:latin typeface="Verdana"/>
                <a:cs typeface="Verdana"/>
              </a:rPr>
              <a:t>8+%</a:t>
            </a:r>
            <a:endParaRPr sz="5400">
              <a:latin typeface="Verdana"/>
              <a:cs typeface="Verdana"/>
            </a:endParaRPr>
          </a:p>
          <a:p>
            <a:pPr algn="ctr" marL="12065" marR="5080" indent="-2540">
              <a:lnSpc>
                <a:spcPct val="100000"/>
              </a:lnSpc>
              <a:spcBef>
                <a:spcPts val="440"/>
              </a:spcBef>
            </a:pPr>
            <a:r>
              <a:rPr dirty="0" sz="1800" spc="-10">
                <a:solidFill>
                  <a:srgbClr val="4F4F4F"/>
                </a:solidFill>
                <a:latin typeface="Calibri"/>
                <a:cs typeface="Calibri"/>
              </a:rPr>
              <a:t>Ongoing</a:t>
            </a:r>
            <a:r>
              <a:rPr dirty="0" sz="1800" spc="-9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F4F4F"/>
                </a:solidFill>
                <a:latin typeface="Calibri"/>
                <a:cs typeface="Calibri"/>
              </a:rPr>
              <a:t>automotive operating</a:t>
            </a:r>
            <a:r>
              <a:rPr dirty="0" sz="1800" spc="-6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F4F4F"/>
                </a:solidFill>
                <a:latin typeface="Calibri"/>
                <a:cs typeface="Calibri"/>
              </a:rPr>
              <a:t>margin</a:t>
            </a:r>
            <a:r>
              <a:rPr dirty="0" sz="1800" spc="-8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F4F4F"/>
                </a:solidFill>
                <a:latin typeface="Calibri"/>
                <a:cs typeface="Calibri"/>
              </a:rPr>
              <a:t>target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98793" y="1020274"/>
            <a:ext cx="5325110" cy="44100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ts val="1975"/>
              </a:lnSpc>
              <a:spcBef>
                <a:spcPts val="130"/>
              </a:spcBef>
            </a:pPr>
            <a:r>
              <a:rPr dirty="0" sz="1650" spc="-65" i="1">
                <a:solidFill>
                  <a:srgbClr val="4F4F4F"/>
                </a:solidFill>
                <a:latin typeface="Calibri"/>
                <a:cs typeface="Calibri"/>
              </a:rPr>
              <a:t>Why</a:t>
            </a:r>
            <a:r>
              <a:rPr dirty="0" sz="1650" spc="-7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50" spc="-20" i="1">
                <a:solidFill>
                  <a:srgbClr val="4F4F4F"/>
                </a:solidFill>
                <a:latin typeface="Calibri"/>
                <a:cs typeface="Calibri"/>
              </a:rPr>
              <a:t>is</a:t>
            </a:r>
            <a:r>
              <a:rPr dirty="0" sz="1650" spc="-6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50" spc="-50" i="1">
                <a:solidFill>
                  <a:srgbClr val="4F4F4F"/>
                </a:solidFill>
                <a:latin typeface="Calibri"/>
                <a:cs typeface="Calibri"/>
              </a:rPr>
              <a:t>Ford</a:t>
            </a:r>
            <a:r>
              <a:rPr dirty="0" sz="1650" spc="-30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50" spc="-45" i="1">
                <a:solidFill>
                  <a:srgbClr val="4F4F4F"/>
                </a:solidFill>
                <a:latin typeface="Calibri"/>
                <a:cs typeface="Calibri"/>
              </a:rPr>
              <a:t>changing</a:t>
            </a:r>
            <a:r>
              <a:rPr dirty="0" sz="1650" spc="-50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50" i="1">
                <a:solidFill>
                  <a:srgbClr val="4F4F4F"/>
                </a:solidFill>
                <a:latin typeface="Calibri"/>
                <a:cs typeface="Calibri"/>
              </a:rPr>
              <a:t>its</a:t>
            </a:r>
            <a:r>
              <a:rPr dirty="0" sz="1650" spc="-6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50" spc="-25" i="1">
                <a:solidFill>
                  <a:srgbClr val="4F4F4F"/>
                </a:solidFill>
                <a:latin typeface="Calibri"/>
                <a:cs typeface="Calibri"/>
              </a:rPr>
              <a:t>financial</a:t>
            </a:r>
            <a:r>
              <a:rPr dirty="0" sz="1650" spc="-60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50" spc="-10" i="1">
                <a:solidFill>
                  <a:srgbClr val="4F4F4F"/>
                </a:solidFill>
                <a:latin typeface="Calibri"/>
                <a:cs typeface="Calibri"/>
              </a:rPr>
              <a:t>reporting?</a:t>
            </a:r>
            <a:endParaRPr sz="1650">
              <a:latin typeface="Calibri"/>
              <a:cs typeface="Calibri"/>
            </a:endParaRPr>
          </a:p>
          <a:p>
            <a:pPr marL="185420" indent="-172720">
              <a:lnSpc>
                <a:spcPts val="1914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600" spc="-30">
                <a:solidFill>
                  <a:srgbClr val="4F4F4F"/>
                </a:solidFill>
                <a:latin typeface="Calibri"/>
                <a:cs typeface="Calibri"/>
              </a:rPr>
              <a:t>Provide</a:t>
            </a:r>
            <a:r>
              <a:rPr dirty="0" sz="16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55">
                <a:solidFill>
                  <a:srgbClr val="4F4F4F"/>
                </a:solidFill>
                <a:latin typeface="Calibri"/>
                <a:cs typeface="Calibri"/>
              </a:rPr>
              <a:t>more</a:t>
            </a:r>
            <a:r>
              <a:rPr dirty="0" sz="1600" spc="-3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20">
                <a:solidFill>
                  <a:srgbClr val="4F4F4F"/>
                </a:solidFill>
                <a:latin typeface="Calibri"/>
                <a:cs typeface="Calibri"/>
              </a:rPr>
              <a:t>transparency</a:t>
            </a:r>
            <a:r>
              <a:rPr dirty="0" sz="1600" spc="-40">
                <a:solidFill>
                  <a:srgbClr val="4F4F4F"/>
                </a:solidFill>
                <a:latin typeface="Calibri"/>
                <a:cs typeface="Calibri"/>
              </a:rPr>
              <a:t> for </a:t>
            </a:r>
            <a:r>
              <a:rPr dirty="0" sz="1600" spc="-60">
                <a:solidFill>
                  <a:srgbClr val="4F4F4F"/>
                </a:solidFill>
                <a:latin typeface="Calibri"/>
                <a:cs typeface="Calibri"/>
              </a:rPr>
              <a:t>our</a:t>
            </a:r>
            <a:r>
              <a:rPr dirty="0" sz="1600" spc="-4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4F4F4F"/>
                </a:solidFill>
                <a:latin typeface="Calibri"/>
                <a:cs typeface="Calibri"/>
              </a:rPr>
              <a:t>business</a:t>
            </a:r>
            <a:r>
              <a:rPr dirty="0" sz="1600" spc="-4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4F4F4F"/>
                </a:solidFill>
                <a:latin typeface="Calibri"/>
                <a:cs typeface="Calibri"/>
              </a:rPr>
              <a:t>including</a:t>
            </a:r>
            <a:r>
              <a:rPr dirty="0" sz="1600" spc="-4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4F4F4F"/>
                </a:solidFill>
                <a:latin typeface="Calibri"/>
                <a:cs typeface="Calibri"/>
              </a:rPr>
              <a:t>Mobility</a:t>
            </a:r>
            <a:endParaRPr sz="1600">
              <a:latin typeface="Calibri"/>
              <a:cs typeface="Calibri"/>
            </a:endParaRPr>
          </a:p>
          <a:p>
            <a:pPr marL="185420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600" spc="-10">
                <a:solidFill>
                  <a:srgbClr val="4F4F4F"/>
                </a:solidFill>
                <a:latin typeface="Calibri"/>
                <a:cs typeface="Calibri"/>
              </a:rPr>
              <a:t>Focus</a:t>
            </a:r>
            <a:r>
              <a:rPr dirty="0" sz="16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50">
                <a:solidFill>
                  <a:srgbClr val="4F4F4F"/>
                </a:solidFill>
                <a:latin typeface="Calibri"/>
                <a:cs typeface="Calibri"/>
              </a:rPr>
              <a:t>more</a:t>
            </a:r>
            <a:r>
              <a:rPr dirty="0" sz="1600" spc="-4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35">
                <a:solidFill>
                  <a:srgbClr val="4F4F4F"/>
                </a:solidFill>
                <a:latin typeface="Calibri"/>
                <a:cs typeface="Calibri"/>
              </a:rPr>
              <a:t>on</a:t>
            </a:r>
            <a:r>
              <a:rPr dirty="0" sz="1600" spc="-4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20">
                <a:solidFill>
                  <a:srgbClr val="4F4F4F"/>
                </a:solidFill>
                <a:latin typeface="Calibri"/>
                <a:cs typeface="Calibri"/>
              </a:rPr>
              <a:t>operating</a:t>
            </a:r>
            <a:r>
              <a:rPr dirty="0" sz="1600" spc="-3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20">
                <a:solidFill>
                  <a:srgbClr val="4F4F4F"/>
                </a:solidFill>
                <a:latin typeface="Calibri"/>
                <a:cs typeface="Calibri"/>
              </a:rPr>
              <a:t>results</a:t>
            </a:r>
            <a:r>
              <a:rPr dirty="0" sz="1600" spc="-5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F4F4F"/>
                </a:solidFill>
                <a:latin typeface="Calibri"/>
                <a:cs typeface="Calibri"/>
              </a:rPr>
              <a:t>of</a:t>
            </a:r>
            <a:r>
              <a:rPr dirty="0" sz="1600" spc="-4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4F4F4F"/>
                </a:solidFill>
                <a:latin typeface="Calibri"/>
                <a:cs typeface="Calibri"/>
              </a:rPr>
              <a:t>the</a:t>
            </a:r>
            <a:r>
              <a:rPr dirty="0" sz="1600" spc="-7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4F4F4F"/>
                </a:solidFill>
                <a:latin typeface="Calibri"/>
                <a:cs typeface="Calibri"/>
              </a:rPr>
              <a:t>business</a:t>
            </a:r>
            <a:endParaRPr sz="1600">
              <a:latin typeface="Calibri"/>
              <a:cs typeface="Calibri"/>
            </a:endParaRPr>
          </a:p>
          <a:p>
            <a:pPr marL="185420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600">
                <a:solidFill>
                  <a:srgbClr val="4F4F4F"/>
                </a:solidFill>
                <a:latin typeface="Calibri"/>
                <a:cs typeface="Calibri"/>
              </a:rPr>
              <a:t>Align</a:t>
            </a:r>
            <a:r>
              <a:rPr dirty="0" sz="16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4F4F4F"/>
                </a:solidFill>
                <a:latin typeface="Calibri"/>
                <a:cs typeface="Calibri"/>
              </a:rPr>
              <a:t>with</a:t>
            </a:r>
            <a:r>
              <a:rPr dirty="0" sz="1600" spc="-4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F4F4F"/>
                </a:solidFill>
                <a:latin typeface="Calibri"/>
                <a:cs typeface="Calibri"/>
              </a:rPr>
              <a:t>analyst</a:t>
            </a:r>
            <a:r>
              <a:rPr dirty="0" sz="1600" spc="-5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4F4F4F"/>
                </a:solidFill>
                <a:latin typeface="Calibri"/>
                <a:cs typeface="Calibri"/>
              </a:rPr>
              <a:t>models</a:t>
            </a:r>
            <a:r>
              <a:rPr dirty="0" sz="16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F4F4F"/>
                </a:solidFill>
                <a:latin typeface="Calibri"/>
                <a:cs typeface="Calibri"/>
              </a:rPr>
              <a:t>and</a:t>
            </a:r>
            <a:r>
              <a:rPr dirty="0" sz="1600" spc="-30">
                <a:solidFill>
                  <a:srgbClr val="4F4F4F"/>
                </a:solidFill>
                <a:latin typeface="Calibri"/>
                <a:cs typeface="Calibri"/>
              </a:rPr>
              <a:t> reporting</a:t>
            </a:r>
            <a:r>
              <a:rPr dirty="0" sz="1600" spc="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30">
                <a:solidFill>
                  <a:srgbClr val="4F4F4F"/>
                </a:solidFill>
                <a:latin typeface="Calibri"/>
                <a:cs typeface="Calibri"/>
              </a:rPr>
              <a:t>by</a:t>
            </a:r>
            <a:r>
              <a:rPr dirty="0" sz="1600" spc="-3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4F4F4F"/>
                </a:solidFill>
                <a:latin typeface="Calibri"/>
                <a:cs typeface="Calibri"/>
              </a:rPr>
              <a:t>other </a:t>
            </a:r>
            <a:r>
              <a:rPr dirty="0" sz="1600" spc="-20">
                <a:solidFill>
                  <a:srgbClr val="4F4F4F"/>
                </a:solidFill>
                <a:latin typeface="Calibri"/>
                <a:cs typeface="Calibri"/>
              </a:rPr>
              <a:t>OEMs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975"/>
              </a:lnSpc>
              <a:spcBef>
                <a:spcPts val="550"/>
              </a:spcBef>
            </a:pPr>
            <a:r>
              <a:rPr dirty="0" sz="1650" spc="-45" i="1">
                <a:solidFill>
                  <a:srgbClr val="4F4F4F"/>
                </a:solidFill>
                <a:latin typeface="Calibri"/>
                <a:cs typeface="Calibri"/>
              </a:rPr>
              <a:t>What</a:t>
            </a:r>
            <a:r>
              <a:rPr dirty="0" sz="1650" spc="-6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50" spc="-10" i="1">
                <a:solidFill>
                  <a:srgbClr val="4F4F4F"/>
                </a:solidFill>
                <a:latin typeface="Calibri"/>
                <a:cs typeface="Calibri"/>
              </a:rPr>
              <a:t>will</a:t>
            </a:r>
            <a:r>
              <a:rPr dirty="0" sz="1650" spc="-50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50" spc="-30" i="1">
                <a:solidFill>
                  <a:srgbClr val="4F4F4F"/>
                </a:solidFill>
                <a:latin typeface="Calibri"/>
                <a:cs typeface="Calibri"/>
              </a:rPr>
              <a:t>be</a:t>
            </a:r>
            <a:r>
              <a:rPr dirty="0" sz="1650" spc="-3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50" spc="-30" i="1">
                <a:solidFill>
                  <a:srgbClr val="4F4F4F"/>
                </a:solidFill>
                <a:latin typeface="Calibri"/>
                <a:cs typeface="Calibri"/>
              </a:rPr>
              <a:t>included</a:t>
            </a:r>
            <a:r>
              <a:rPr dirty="0" sz="1650" spc="-50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50" spc="-40" i="1">
                <a:solidFill>
                  <a:srgbClr val="4F4F4F"/>
                </a:solidFill>
                <a:latin typeface="Calibri"/>
                <a:cs typeface="Calibri"/>
              </a:rPr>
              <a:t>for </a:t>
            </a:r>
            <a:r>
              <a:rPr dirty="0" sz="1650" i="1">
                <a:solidFill>
                  <a:srgbClr val="4F4F4F"/>
                </a:solidFill>
                <a:latin typeface="Calibri"/>
                <a:cs typeface="Calibri"/>
              </a:rPr>
              <a:t>SEC</a:t>
            </a:r>
            <a:r>
              <a:rPr dirty="0" sz="1650" spc="-5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50" spc="-40" i="1">
                <a:solidFill>
                  <a:srgbClr val="4F4F4F"/>
                </a:solidFill>
                <a:latin typeface="Calibri"/>
                <a:cs typeface="Calibri"/>
              </a:rPr>
              <a:t>operating</a:t>
            </a:r>
            <a:r>
              <a:rPr dirty="0" sz="1650" spc="-20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50" spc="-30" i="1">
                <a:solidFill>
                  <a:srgbClr val="4F4F4F"/>
                </a:solidFill>
                <a:latin typeface="Calibri"/>
                <a:cs typeface="Calibri"/>
              </a:rPr>
              <a:t>segment</a:t>
            </a:r>
            <a:r>
              <a:rPr dirty="0" sz="1650" spc="-50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50" spc="-10" i="1">
                <a:solidFill>
                  <a:srgbClr val="4F4F4F"/>
                </a:solidFill>
                <a:latin typeface="Calibri"/>
                <a:cs typeface="Calibri"/>
              </a:rPr>
              <a:t>disclosures?</a:t>
            </a:r>
            <a:endParaRPr sz="1650">
              <a:latin typeface="Calibri"/>
              <a:cs typeface="Calibri"/>
            </a:endParaRPr>
          </a:p>
          <a:p>
            <a:pPr marL="184785" marR="5080" indent="-172720">
              <a:lnSpc>
                <a:spcPts val="1920"/>
              </a:lnSpc>
              <a:spcBef>
                <a:spcPts val="60"/>
              </a:spcBef>
              <a:buFont typeface="Arial"/>
              <a:buChar char="•"/>
              <a:tabLst>
                <a:tab pos="184785" algn="l"/>
              </a:tabLst>
            </a:pPr>
            <a:r>
              <a:rPr dirty="0" sz="1600" spc="-35">
                <a:solidFill>
                  <a:srgbClr val="4F4F4F"/>
                </a:solidFill>
                <a:latin typeface="Calibri"/>
                <a:cs typeface="Calibri"/>
              </a:rPr>
              <a:t>Ford</a:t>
            </a:r>
            <a:r>
              <a:rPr dirty="0" sz="16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F4F4F"/>
                </a:solidFill>
                <a:latin typeface="Calibri"/>
                <a:cs typeface="Calibri"/>
              </a:rPr>
              <a:t>will</a:t>
            </a:r>
            <a:r>
              <a:rPr dirty="0" sz="1600" spc="-4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20">
                <a:solidFill>
                  <a:srgbClr val="4F4F4F"/>
                </a:solidFill>
                <a:latin typeface="Calibri"/>
                <a:cs typeface="Calibri"/>
              </a:rPr>
              <a:t>have</a:t>
            </a:r>
            <a:r>
              <a:rPr dirty="0" sz="1600" spc="-5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40">
                <a:solidFill>
                  <a:srgbClr val="4F4F4F"/>
                </a:solidFill>
                <a:latin typeface="Calibri"/>
                <a:cs typeface="Calibri"/>
              </a:rPr>
              <a:t>three</a:t>
            </a:r>
            <a:r>
              <a:rPr dirty="0" sz="1600" spc="-7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20">
                <a:solidFill>
                  <a:srgbClr val="4F4F4F"/>
                </a:solidFill>
                <a:latin typeface="Calibri"/>
                <a:cs typeface="Calibri"/>
              </a:rPr>
              <a:t>operating</a:t>
            </a:r>
            <a:r>
              <a:rPr dirty="0" sz="1600" spc="-4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F4F4F"/>
                </a:solidFill>
                <a:latin typeface="Calibri"/>
                <a:cs typeface="Calibri"/>
              </a:rPr>
              <a:t>segments:</a:t>
            </a:r>
            <a:r>
              <a:rPr dirty="0" sz="1600" spc="254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4F4F4F"/>
                </a:solidFill>
                <a:latin typeface="Calibri"/>
                <a:cs typeface="Calibri"/>
              </a:rPr>
              <a:t>Automotive,</a:t>
            </a:r>
            <a:r>
              <a:rPr dirty="0" sz="1600" spc="-4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4F4F4F"/>
                </a:solidFill>
                <a:latin typeface="Calibri"/>
                <a:cs typeface="Calibri"/>
              </a:rPr>
              <a:t>Mobility, </a:t>
            </a:r>
            <a:r>
              <a:rPr dirty="0" sz="1600">
                <a:solidFill>
                  <a:srgbClr val="4F4F4F"/>
                </a:solidFill>
                <a:latin typeface="Calibri"/>
                <a:cs typeface="Calibri"/>
              </a:rPr>
              <a:t>and</a:t>
            </a:r>
            <a:r>
              <a:rPr dirty="0" sz="1600" spc="-8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30">
                <a:solidFill>
                  <a:srgbClr val="4F4F4F"/>
                </a:solidFill>
                <a:latin typeface="Calibri"/>
                <a:cs typeface="Calibri"/>
              </a:rPr>
              <a:t>Ford </a:t>
            </a:r>
            <a:r>
              <a:rPr dirty="0" sz="1600" spc="-10">
                <a:solidFill>
                  <a:srgbClr val="4F4F4F"/>
                </a:solidFill>
                <a:latin typeface="Calibri"/>
                <a:cs typeface="Calibri"/>
              </a:rPr>
              <a:t>Credit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975"/>
              </a:lnSpc>
              <a:spcBef>
                <a:spcPts val="484"/>
              </a:spcBef>
            </a:pPr>
            <a:r>
              <a:rPr dirty="0" sz="1650" spc="-65" i="1">
                <a:solidFill>
                  <a:srgbClr val="4F4F4F"/>
                </a:solidFill>
                <a:latin typeface="Calibri"/>
                <a:cs typeface="Calibri"/>
              </a:rPr>
              <a:t>Why</a:t>
            </a:r>
            <a:r>
              <a:rPr dirty="0" sz="1650" spc="-9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50" spc="-40" i="1">
                <a:solidFill>
                  <a:srgbClr val="4F4F4F"/>
                </a:solidFill>
                <a:latin typeface="Calibri"/>
                <a:cs typeface="Calibri"/>
              </a:rPr>
              <a:t>break-</a:t>
            </a:r>
            <a:r>
              <a:rPr dirty="0" sz="1650" spc="-20" i="1">
                <a:solidFill>
                  <a:srgbClr val="4F4F4F"/>
                </a:solidFill>
                <a:latin typeface="Calibri"/>
                <a:cs typeface="Calibri"/>
              </a:rPr>
              <a:t>out</a:t>
            </a:r>
            <a:r>
              <a:rPr dirty="0" sz="1650" spc="-7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50" spc="-20" i="1">
                <a:solidFill>
                  <a:srgbClr val="4F4F4F"/>
                </a:solidFill>
                <a:latin typeface="Calibri"/>
                <a:cs typeface="Calibri"/>
              </a:rPr>
              <a:t>Mobility?</a:t>
            </a:r>
            <a:r>
              <a:rPr dirty="0" sz="1650" spc="190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50" spc="-65" i="1">
                <a:solidFill>
                  <a:srgbClr val="4F4F4F"/>
                </a:solidFill>
                <a:latin typeface="Calibri"/>
                <a:cs typeface="Calibri"/>
              </a:rPr>
              <a:t>Why</a:t>
            </a:r>
            <a:r>
              <a:rPr dirty="0" sz="1650" spc="-10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50" spc="-20" i="1">
                <a:solidFill>
                  <a:srgbClr val="4F4F4F"/>
                </a:solidFill>
                <a:latin typeface="Calibri"/>
                <a:cs typeface="Calibri"/>
              </a:rPr>
              <a:t>Now?</a:t>
            </a:r>
            <a:endParaRPr sz="1650">
              <a:latin typeface="Calibri"/>
              <a:cs typeface="Calibri"/>
            </a:endParaRPr>
          </a:p>
          <a:p>
            <a:pPr marL="184785" marR="164465" indent="-172720">
              <a:lnSpc>
                <a:spcPts val="1920"/>
              </a:lnSpc>
              <a:spcBef>
                <a:spcPts val="60"/>
              </a:spcBef>
              <a:buFont typeface="Arial"/>
              <a:buChar char="•"/>
              <a:tabLst>
                <a:tab pos="184785" algn="l"/>
              </a:tabLst>
            </a:pPr>
            <a:r>
              <a:rPr dirty="0" sz="1600" spc="-60">
                <a:solidFill>
                  <a:srgbClr val="4F4F4F"/>
                </a:solidFill>
                <a:latin typeface="Calibri"/>
                <a:cs typeface="Calibri"/>
              </a:rPr>
              <a:t>To </a:t>
            </a:r>
            <a:r>
              <a:rPr dirty="0" sz="1600" spc="-35">
                <a:solidFill>
                  <a:srgbClr val="4F4F4F"/>
                </a:solidFill>
                <a:latin typeface="Calibri"/>
                <a:cs typeface="Calibri"/>
              </a:rPr>
              <a:t>provide</a:t>
            </a:r>
            <a:r>
              <a:rPr dirty="0" sz="16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20">
                <a:solidFill>
                  <a:srgbClr val="4F4F4F"/>
                </a:solidFill>
                <a:latin typeface="Calibri"/>
                <a:cs typeface="Calibri"/>
              </a:rPr>
              <a:t>transparency</a:t>
            </a:r>
            <a:r>
              <a:rPr dirty="0" sz="1600" spc="-3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40">
                <a:solidFill>
                  <a:srgbClr val="4F4F4F"/>
                </a:solidFill>
                <a:latin typeface="Calibri"/>
                <a:cs typeface="Calibri"/>
              </a:rPr>
              <a:t>for</a:t>
            </a:r>
            <a:r>
              <a:rPr dirty="0" sz="1600" spc="-4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4F4F4F"/>
                </a:solidFill>
                <a:latin typeface="Calibri"/>
                <a:cs typeface="Calibri"/>
              </a:rPr>
              <a:t>the</a:t>
            </a:r>
            <a:r>
              <a:rPr dirty="0" sz="1600" spc="-6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35">
                <a:solidFill>
                  <a:srgbClr val="4F4F4F"/>
                </a:solidFill>
                <a:latin typeface="Calibri"/>
                <a:cs typeface="Calibri"/>
              </a:rPr>
              <a:t>Mobility</a:t>
            </a:r>
            <a:r>
              <a:rPr dirty="0" sz="1600" spc="-4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F4F4F"/>
                </a:solidFill>
                <a:latin typeface="Calibri"/>
                <a:cs typeface="Calibri"/>
              </a:rPr>
              <a:t>Segment,</a:t>
            </a:r>
            <a:r>
              <a:rPr dirty="0" sz="1600" spc="-7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20">
                <a:solidFill>
                  <a:srgbClr val="4F4F4F"/>
                </a:solidFill>
                <a:latin typeface="Calibri"/>
                <a:cs typeface="Calibri"/>
              </a:rPr>
              <a:t>which</a:t>
            </a:r>
            <a:r>
              <a:rPr dirty="0" sz="1600" spc="-5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4F4F4F"/>
                </a:solidFill>
                <a:latin typeface="Calibri"/>
                <a:cs typeface="Calibri"/>
              </a:rPr>
              <a:t>was created</a:t>
            </a:r>
            <a:r>
              <a:rPr dirty="0" sz="1600" spc="-5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4F4F4F"/>
                </a:solidFill>
                <a:latin typeface="Calibri"/>
                <a:cs typeface="Calibri"/>
              </a:rPr>
              <a:t>in</a:t>
            </a:r>
            <a:r>
              <a:rPr dirty="0" sz="1600" spc="-5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50">
                <a:solidFill>
                  <a:srgbClr val="4F4F4F"/>
                </a:solidFill>
                <a:latin typeface="Calibri"/>
                <a:cs typeface="Calibri"/>
              </a:rPr>
              <a:t>2016</a:t>
            </a:r>
            <a:r>
              <a:rPr dirty="0" sz="1600" spc="-4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F4F4F"/>
                </a:solidFill>
                <a:latin typeface="Calibri"/>
                <a:cs typeface="Calibri"/>
              </a:rPr>
              <a:t>and</a:t>
            </a:r>
            <a:r>
              <a:rPr dirty="0" sz="1600" spc="-6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20">
                <a:solidFill>
                  <a:srgbClr val="4F4F4F"/>
                </a:solidFill>
                <a:latin typeface="Calibri"/>
                <a:cs typeface="Calibri"/>
              </a:rPr>
              <a:t>continued</a:t>
            </a:r>
            <a:r>
              <a:rPr dirty="0" sz="1600" spc="-4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4F4F4F"/>
                </a:solidFill>
                <a:latin typeface="Calibri"/>
                <a:cs typeface="Calibri"/>
              </a:rPr>
              <a:t>to</a:t>
            </a:r>
            <a:r>
              <a:rPr dirty="0" sz="1600" spc="-5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20">
                <a:solidFill>
                  <a:srgbClr val="4F4F4F"/>
                </a:solidFill>
                <a:latin typeface="Calibri"/>
                <a:cs typeface="Calibri"/>
              </a:rPr>
              <a:t>develop</a:t>
            </a:r>
            <a:r>
              <a:rPr dirty="0" sz="1600" spc="-3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4F4F4F"/>
                </a:solidFill>
                <a:latin typeface="Calibri"/>
                <a:cs typeface="Calibri"/>
              </a:rPr>
              <a:t>through</a:t>
            </a:r>
            <a:r>
              <a:rPr dirty="0" sz="1600" spc="-4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4F4F4F"/>
                </a:solidFill>
                <a:latin typeface="Calibri"/>
                <a:cs typeface="Calibri"/>
              </a:rPr>
              <a:t>2017. </a:t>
            </a:r>
            <a:r>
              <a:rPr dirty="0" sz="1600">
                <a:solidFill>
                  <a:srgbClr val="4F4F4F"/>
                </a:solidFill>
                <a:latin typeface="Calibri"/>
                <a:cs typeface="Calibri"/>
              </a:rPr>
              <a:t>Although</a:t>
            </a:r>
            <a:r>
              <a:rPr dirty="0" sz="1600" spc="-4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35">
                <a:solidFill>
                  <a:srgbClr val="4F4F4F"/>
                </a:solidFill>
                <a:latin typeface="Calibri"/>
                <a:cs typeface="Calibri"/>
              </a:rPr>
              <a:t>Mobility</a:t>
            </a:r>
            <a:r>
              <a:rPr dirty="0" sz="1600" spc="-4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F4F4F"/>
                </a:solidFill>
                <a:latin typeface="Calibri"/>
                <a:cs typeface="Calibri"/>
              </a:rPr>
              <a:t>will</a:t>
            </a:r>
            <a:r>
              <a:rPr dirty="0" sz="1600" spc="-3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4F4F4F"/>
                </a:solidFill>
                <a:latin typeface="Calibri"/>
                <a:cs typeface="Calibri"/>
              </a:rPr>
              <a:t>continue</a:t>
            </a:r>
            <a:r>
              <a:rPr dirty="0" sz="1600" spc="-6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4F4F4F"/>
                </a:solidFill>
                <a:latin typeface="Calibri"/>
                <a:cs typeface="Calibri"/>
              </a:rPr>
              <a:t>to</a:t>
            </a:r>
            <a:r>
              <a:rPr dirty="0" sz="1600" spc="-5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20">
                <a:solidFill>
                  <a:srgbClr val="4F4F4F"/>
                </a:solidFill>
                <a:latin typeface="Calibri"/>
                <a:cs typeface="Calibri"/>
              </a:rPr>
              <a:t>develop</a:t>
            </a:r>
            <a:r>
              <a:rPr dirty="0" sz="16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4F4F4F"/>
                </a:solidFill>
                <a:latin typeface="Calibri"/>
                <a:cs typeface="Calibri"/>
              </a:rPr>
              <a:t>going</a:t>
            </a:r>
            <a:r>
              <a:rPr dirty="0" sz="1600" spc="-3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40">
                <a:solidFill>
                  <a:srgbClr val="4F4F4F"/>
                </a:solidFill>
                <a:latin typeface="Calibri"/>
                <a:cs typeface="Calibri"/>
              </a:rPr>
              <a:t>forward,</a:t>
            </a:r>
            <a:r>
              <a:rPr dirty="0" sz="1600" spc="-3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4F4F4F"/>
                </a:solidFill>
                <a:latin typeface="Calibri"/>
                <a:cs typeface="Calibri"/>
              </a:rPr>
              <a:t>the </a:t>
            </a:r>
            <a:r>
              <a:rPr dirty="0" sz="1600" spc="-30">
                <a:solidFill>
                  <a:srgbClr val="4F4F4F"/>
                </a:solidFill>
                <a:latin typeface="Calibri"/>
                <a:cs typeface="Calibri"/>
              </a:rPr>
              <a:t>structure</a:t>
            </a:r>
            <a:r>
              <a:rPr dirty="0" sz="1600" spc="-4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F4F4F"/>
                </a:solidFill>
                <a:latin typeface="Calibri"/>
                <a:cs typeface="Calibri"/>
              </a:rPr>
              <a:t>is</a:t>
            </a:r>
            <a:r>
              <a:rPr dirty="0" sz="1600" spc="-5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F4F4F"/>
                </a:solidFill>
                <a:latin typeface="Calibri"/>
                <a:cs typeface="Calibri"/>
              </a:rPr>
              <a:t>sufficiently</a:t>
            </a:r>
            <a:r>
              <a:rPr dirty="0" sz="1600" spc="-6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20">
                <a:solidFill>
                  <a:srgbClr val="4F4F4F"/>
                </a:solidFill>
                <a:latin typeface="Calibri"/>
                <a:cs typeface="Calibri"/>
              </a:rPr>
              <a:t>developed</a:t>
            </a:r>
            <a:r>
              <a:rPr dirty="0" sz="1600" spc="-3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4F4F4F"/>
                </a:solidFill>
                <a:latin typeface="Calibri"/>
                <a:cs typeface="Calibri"/>
              </a:rPr>
              <a:t>to</a:t>
            </a:r>
            <a:r>
              <a:rPr dirty="0" sz="1600" spc="-4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40">
                <a:solidFill>
                  <a:srgbClr val="4F4F4F"/>
                </a:solidFill>
                <a:latin typeface="Calibri"/>
                <a:cs typeface="Calibri"/>
              </a:rPr>
              <a:t>report</a:t>
            </a:r>
            <a:r>
              <a:rPr dirty="0" sz="16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F4F4F"/>
                </a:solidFill>
                <a:latin typeface="Calibri"/>
                <a:cs typeface="Calibri"/>
              </a:rPr>
              <a:t>as</a:t>
            </a:r>
            <a:r>
              <a:rPr dirty="0" sz="1600" spc="-6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F4F4F"/>
                </a:solidFill>
                <a:latin typeface="Calibri"/>
                <a:cs typeface="Calibri"/>
              </a:rPr>
              <a:t>a</a:t>
            </a:r>
            <a:r>
              <a:rPr dirty="0" sz="1600" spc="-5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4F4F4F"/>
                </a:solidFill>
                <a:latin typeface="Calibri"/>
                <a:cs typeface="Calibri"/>
              </a:rPr>
              <a:t>segment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975"/>
              </a:lnSpc>
              <a:spcBef>
                <a:spcPts val="484"/>
              </a:spcBef>
            </a:pPr>
            <a:r>
              <a:rPr dirty="0" sz="1650" spc="-45" i="1">
                <a:solidFill>
                  <a:srgbClr val="4F4F4F"/>
                </a:solidFill>
                <a:latin typeface="Calibri"/>
                <a:cs typeface="Calibri"/>
              </a:rPr>
              <a:t>When</a:t>
            </a:r>
            <a:r>
              <a:rPr dirty="0" sz="1650" spc="-9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50" spc="-10" i="1">
                <a:solidFill>
                  <a:srgbClr val="4F4F4F"/>
                </a:solidFill>
                <a:latin typeface="Calibri"/>
                <a:cs typeface="Calibri"/>
              </a:rPr>
              <a:t>will</a:t>
            </a:r>
            <a:r>
              <a:rPr dirty="0" sz="1650" spc="-7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50" spc="-50" i="1">
                <a:solidFill>
                  <a:srgbClr val="4F4F4F"/>
                </a:solidFill>
                <a:latin typeface="Calibri"/>
                <a:cs typeface="Calibri"/>
              </a:rPr>
              <a:t>Mobility</a:t>
            </a:r>
            <a:r>
              <a:rPr dirty="0" sz="1650" spc="-5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50" spc="-35" i="1">
                <a:solidFill>
                  <a:srgbClr val="4F4F4F"/>
                </a:solidFill>
                <a:latin typeface="Calibri"/>
                <a:cs typeface="Calibri"/>
              </a:rPr>
              <a:t>show</a:t>
            </a:r>
            <a:r>
              <a:rPr dirty="0" sz="1650" spc="-7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50" spc="-50" i="1">
                <a:solidFill>
                  <a:srgbClr val="4F4F4F"/>
                </a:solidFill>
                <a:latin typeface="Calibri"/>
                <a:cs typeface="Calibri"/>
              </a:rPr>
              <a:t>a</a:t>
            </a:r>
            <a:r>
              <a:rPr dirty="0" sz="1650" spc="-8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50" spc="-10" i="1">
                <a:solidFill>
                  <a:srgbClr val="4F4F4F"/>
                </a:solidFill>
                <a:latin typeface="Calibri"/>
                <a:cs typeface="Calibri"/>
              </a:rPr>
              <a:t>profit?</a:t>
            </a:r>
            <a:endParaRPr sz="1650">
              <a:latin typeface="Calibri"/>
              <a:cs typeface="Calibri"/>
            </a:endParaRPr>
          </a:p>
          <a:p>
            <a:pPr marL="184785" marR="100330" indent="-172720">
              <a:lnSpc>
                <a:spcPts val="1920"/>
              </a:lnSpc>
              <a:spcBef>
                <a:spcPts val="60"/>
              </a:spcBef>
              <a:buFont typeface="Arial"/>
              <a:buChar char="•"/>
              <a:tabLst>
                <a:tab pos="184785" algn="l"/>
              </a:tabLst>
            </a:pPr>
            <a:r>
              <a:rPr dirty="0" sz="1600" spc="-10">
                <a:solidFill>
                  <a:srgbClr val="4F4F4F"/>
                </a:solidFill>
                <a:latin typeface="Calibri"/>
                <a:cs typeface="Calibri"/>
              </a:rPr>
              <a:t>Initially,</a:t>
            </a:r>
            <a:r>
              <a:rPr dirty="0" sz="1600" spc="-7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40">
                <a:solidFill>
                  <a:srgbClr val="4F4F4F"/>
                </a:solidFill>
                <a:latin typeface="Calibri"/>
                <a:cs typeface="Calibri"/>
              </a:rPr>
              <a:t>we</a:t>
            </a:r>
            <a:r>
              <a:rPr dirty="0" sz="1600" spc="-6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4F4F4F"/>
                </a:solidFill>
                <a:latin typeface="Calibri"/>
                <a:cs typeface="Calibri"/>
              </a:rPr>
              <a:t>expect</a:t>
            </a:r>
            <a:r>
              <a:rPr dirty="0" sz="1600" spc="-5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35">
                <a:solidFill>
                  <a:srgbClr val="4F4F4F"/>
                </a:solidFill>
                <a:latin typeface="Calibri"/>
                <a:cs typeface="Calibri"/>
              </a:rPr>
              <a:t>Mobility</a:t>
            </a:r>
            <a:r>
              <a:rPr dirty="0" sz="1600" spc="-4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4F4F4F"/>
                </a:solidFill>
                <a:latin typeface="Calibri"/>
                <a:cs typeface="Calibri"/>
              </a:rPr>
              <a:t>to</a:t>
            </a:r>
            <a:r>
              <a:rPr dirty="0" sz="1600" spc="-5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20">
                <a:solidFill>
                  <a:srgbClr val="4F4F4F"/>
                </a:solidFill>
                <a:latin typeface="Calibri"/>
                <a:cs typeface="Calibri"/>
              </a:rPr>
              <a:t>be</a:t>
            </a:r>
            <a:r>
              <a:rPr dirty="0" sz="1600" spc="-5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F4F4F"/>
                </a:solidFill>
                <a:latin typeface="Calibri"/>
                <a:cs typeface="Calibri"/>
              </a:rPr>
              <a:t>loss</a:t>
            </a:r>
            <a:r>
              <a:rPr dirty="0" sz="1600" spc="-4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F4F4F"/>
                </a:solidFill>
                <a:latin typeface="Calibri"/>
                <a:cs typeface="Calibri"/>
              </a:rPr>
              <a:t>making</a:t>
            </a:r>
            <a:r>
              <a:rPr dirty="0" sz="1600" spc="-4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F4F4F"/>
                </a:solidFill>
                <a:latin typeface="Calibri"/>
                <a:cs typeface="Calibri"/>
              </a:rPr>
              <a:t>as</a:t>
            </a:r>
            <a:r>
              <a:rPr dirty="0" sz="1600" spc="-5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40">
                <a:solidFill>
                  <a:srgbClr val="4F4F4F"/>
                </a:solidFill>
                <a:latin typeface="Calibri"/>
                <a:cs typeface="Calibri"/>
              </a:rPr>
              <a:t>we</a:t>
            </a:r>
            <a:r>
              <a:rPr dirty="0" sz="1600" spc="-6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4F4F4F"/>
                </a:solidFill>
                <a:latin typeface="Calibri"/>
                <a:cs typeface="Calibri"/>
              </a:rPr>
              <a:t>invest</a:t>
            </a:r>
            <a:r>
              <a:rPr dirty="0" sz="1600" spc="-5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4F4F4F"/>
                </a:solidFill>
                <a:latin typeface="Calibri"/>
                <a:cs typeface="Calibri"/>
              </a:rPr>
              <a:t>for </a:t>
            </a:r>
            <a:r>
              <a:rPr dirty="0" sz="1600" spc="-10">
                <a:solidFill>
                  <a:srgbClr val="4F4F4F"/>
                </a:solidFill>
                <a:latin typeface="Calibri"/>
                <a:cs typeface="Calibri"/>
              </a:rPr>
              <a:t>the</a:t>
            </a:r>
            <a:r>
              <a:rPr dirty="0" sz="1600" spc="-8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4F4F4F"/>
                </a:solidFill>
                <a:latin typeface="Calibri"/>
                <a:cs typeface="Calibri"/>
              </a:rPr>
              <a:t>future.</a:t>
            </a:r>
            <a:r>
              <a:rPr dirty="0" sz="1600" spc="2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100">
                <a:solidFill>
                  <a:srgbClr val="4F4F4F"/>
                </a:solidFill>
                <a:latin typeface="Calibri"/>
                <a:cs typeface="Calibri"/>
              </a:rPr>
              <a:t>We</a:t>
            </a:r>
            <a:r>
              <a:rPr dirty="0" sz="1600" spc="-8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45">
                <a:solidFill>
                  <a:srgbClr val="4F4F4F"/>
                </a:solidFill>
                <a:latin typeface="Calibri"/>
                <a:cs typeface="Calibri"/>
              </a:rPr>
              <a:t>are</a:t>
            </a:r>
            <a:r>
              <a:rPr dirty="0" sz="1600" spc="-6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4F4F4F"/>
                </a:solidFill>
                <a:latin typeface="Calibri"/>
                <a:cs typeface="Calibri"/>
              </a:rPr>
              <a:t>in</a:t>
            </a:r>
            <a:r>
              <a:rPr dirty="0" sz="1600" spc="-7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F4F4F"/>
                </a:solidFill>
                <a:latin typeface="Calibri"/>
                <a:cs typeface="Calibri"/>
              </a:rPr>
              <a:t>a</a:t>
            </a:r>
            <a:r>
              <a:rPr dirty="0" sz="1600" spc="-7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4F4F4F"/>
                </a:solidFill>
                <a:latin typeface="Calibri"/>
                <a:cs typeface="Calibri"/>
              </a:rPr>
              <a:t>transition</a:t>
            </a:r>
            <a:r>
              <a:rPr dirty="0" sz="1600" spc="-6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35">
                <a:solidFill>
                  <a:srgbClr val="4F4F4F"/>
                </a:solidFill>
                <a:latin typeface="Calibri"/>
                <a:cs typeface="Calibri"/>
              </a:rPr>
              <a:t>period</a:t>
            </a:r>
            <a:r>
              <a:rPr dirty="0" sz="1600" spc="-4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F4F4F"/>
                </a:solidFill>
                <a:latin typeface="Calibri"/>
                <a:cs typeface="Calibri"/>
              </a:rPr>
              <a:t>as</a:t>
            </a:r>
            <a:r>
              <a:rPr dirty="0" sz="1600" spc="-8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F4F4F"/>
                </a:solidFill>
                <a:latin typeface="Calibri"/>
                <a:cs typeface="Calibri"/>
              </a:rPr>
              <a:t>the</a:t>
            </a:r>
            <a:r>
              <a:rPr dirty="0" sz="1600" spc="-6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20">
                <a:solidFill>
                  <a:srgbClr val="4F4F4F"/>
                </a:solidFill>
                <a:latin typeface="Calibri"/>
                <a:cs typeface="Calibri"/>
              </a:rPr>
              <a:t>technology</a:t>
            </a:r>
            <a:r>
              <a:rPr dirty="0" sz="1600" spc="-5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4F4F4F"/>
                </a:solidFill>
                <a:latin typeface="Calibri"/>
                <a:cs typeface="Calibri"/>
              </a:rPr>
              <a:t>and </a:t>
            </a:r>
            <a:r>
              <a:rPr dirty="0" sz="1600" spc="-10">
                <a:solidFill>
                  <a:srgbClr val="4F4F4F"/>
                </a:solidFill>
                <a:latin typeface="Calibri"/>
                <a:cs typeface="Calibri"/>
              </a:rPr>
              <a:t>business</a:t>
            </a:r>
            <a:r>
              <a:rPr dirty="0" sz="1600" spc="-8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F4F4F"/>
                </a:solidFill>
                <a:latin typeface="Calibri"/>
                <a:cs typeface="Calibri"/>
              </a:rPr>
              <a:t>models</a:t>
            </a:r>
            <a:r>
              <a:rPr dirty="0" sz="1600" spc="-9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F4F4F"/>
                </a:solidFill>
                <a:latin typeface="Calibri"/>
                <a:cs typeface="Calibri"/>
              </a:rPr>
              <a:t>mature.</a:t>
            </a:r>
            <a:r>
              <a:rPr dirty="0" sz="1600" spc="1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100">
                <a:solidFill>
                  <a:srgbClr val="4F4F4F"/>
                </a:solidFill>
                <a:latin typeface="Calibri"/>
                <a:cs typeface="Calibri"/>
              </a:rPr>
              <a:t>We</a:t>
            </a:r>
            <a:r>
              <a:rPr dirty="0" sz="1600" spc="-8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4F4F4F"/>
                </a:solidFill>
                <a:latin typeface="Calibri"/>
                <a:cs typeface="Calibri"/>
              </a:rPr>
              <a:t>expect</a:t>
            </a:r>
            <a:r>
              <a:rPr dirty="0" sz="1600" spc="-8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4F4F4F"/>
                </a:solidFill>
                <a:latin typeface="Calibri"/>
                <a:cs typeface="Calibri"/>
              </a:rPr>
              <a:t>to</a:t>
            </a:r>
            <a:r>
              <a:rPr dirty="0" sz="1600" spc="-8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30">
                <a:solidFill>
                  <a:srgbClr val="4F4F4F"/>
                </a:solidFill>
                <a:latin typeface="Calibri"/>
                <a:cs typeface="Calibri"/>
              </a:rPr>
              <a:t>generate</a:t>
            </a:r>
            <a:r>
              <a:rPr dirty="0" sz="1600" spc="-7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4F4F4F"/>
                </a:solidFill>
                <a:latin typeface="Calibri"/>
                <a:cs typeface="Calibri"/>
              </a:rPr>
              <a:t>attractive </a:t>
            </a:r>
            <a:r>
              <a:rPr dirty="0" sz="1600" spc="-40">
                <a:solidFill>
                  <a:srgbClr val="4F4F4F"/>
                </a:solidFill>
                <a:latin typeface="Calibri"/>
                <a:cs typeface="Calibri"/>
              </a:rPr>
              <a:t>returns</a:t>
            </a:r>
            <a:r>
              <a:rPr dirty="0" sz="1600" spc="-5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4F4F4F"/>
                </a:solidFill>
                <a:latin typeface="Calibri"/>
                <a:cs typeface="Calibri"/>
              </a:rPr>
              <a:t>in</a:t>
            </a:r>
            <a:r>
              <a:rPr dirty="0" sz="1600" spc="-5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4F4F4F"/>
                </a:solidFill>
                <a:latin typeface="Calibri"/>
                <a:cs typeface="Calibri"/>
              </a:rPr>
              <a:t>the</a:t>
            </a:r>
            <a:r>
              <a:rPr dirty="0" sz="1600" spc="-6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4F4F4F"/>
                </a:solidFill>
                <a:latin typeface="Calibri"/>
                <a:cs typeface="Calibri"/>
              </a:rPr>
              <a:t>future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259674" y="1020274"/>
            <a:ext cx="5325745" cy="52177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ts val="1975"/>
              </a:lnSpc>
              <a:spcBef>
                <a:spcPts val="130"/>
              </a:spcBef>
            </a:pPr>
            <a:r>
              <a:rPr dirty="0" sz="1650" spc="-60" i="1">
                <a:solidFill>
                  <a:srgbClr val="4F4F4F"/>
                </a:solidFill>
                <a:latin typeface="Calibri"/>
                <a:cs typeface="Calibri"/>
              </a:rPr>
              <a:t>Why</a:t>
            </a:r>
            <a:r>
              <a:rPr dirty="0" sz="1650" spc="-80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50" spc="-20" i="1">
                <a:solidFill>
                  <a:srgbClr val="4F4F4F"/>
                </a:solidFill>
                <a:latin typeface="Calibri"/>
                <a:cs typeface="Calibri"/>
              </a:rPr>
              <a:t>is</a:t>
            </a:r>
            <a:r>
              <a:rPr dirty="0" sz="1650" spc="-6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50" spc="-40" i="1">
                <a:solidFill>
                  <a:srgbClr val="4F4F4F"/>
                </a:solidFill>
                <a:latin typeface="Calibri"/>
                <a:cs typeface="Calibri"/>
              </a:rPr>
              <a:t>AV</a:t>
            </a:r>
            <a:r>
              <a:rPr dirty="0" sz="1650" spc="-70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50" spc="-45" i="1">
                <a:solidFill>
                  <a:srgbClr val="4F4F4F"/>
                </a:solidFill>
                <a:latin typeface="Calibri"/>
                <a:cs typeface="Calibri"/>
              </a:rPr>
              <a:t>moving </a:t>
            </a:r>
            <a:r>
              <a:rPr dirty="0" sz="1650" spc="-40" i="1">
                <a:solidFill>
                  <a:srgbClr val="4F4F4F"/>
                </a:solidFill>
                <a:latin typeface="Calibri"/>
                <a:cs typeface="Calibri"/>
              </a:rPr>
              <a:t>from </a:t>
            </a:r>
            <a:r>
              <a:rPr dirty="0" sz="1650" spc="-30" i="1">
                <a:solidFill>
                  <a:srgbClr val="4F4F4F"/>
                </a:solidFill>
                <a:latin typeface="Calibri"/>
                <a:cs typeface="Calibri"/>
              </a:rPr>
              <a:t>Automotive</a:t>
            </a:r>
            <a:r>
              <a:rPr dirty="0" sz="1650" spc="-40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50" spc="-30" i="1">
                <a:solidFill>
                  <a:srgbClr val="4F4F4F"/>
                </a:solidFill>
                <a:latin typeface="Calibri"/>
                <a:cs typeface="Calibri"/>
              </a:rPr>
              <a:t>to</a:t>
            </a:r>
            <a:r>
              <a:rPr dirty="0" sz="1650" spc="-60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50" spc="-10" i="1">
                <a:solidFill>
                  <a:srgbClr val="4F4F4F"/>
                </a:solidFill>
                <a:latin typeface="Calibri"/>
                <a:cs typeface="Calibri"/>
              </a:rPr>
              <a:t>Mobility?</a:t>
            </a:r>
            <a:endParaRPr sz="1650">
              <a:latin typeface="Calibri"/>
              <a:cs typeface="Calibri"/>
            </a:endParaRPr>
          </a:p>
          <a:p>
            <a:pPr marL="184785" marR="137795" indent="-172720">
              <a:lnSpc>
                <a:spcPts val="1920"/>
              </a:lnSpc>
              <a:spcBef>
                <a:spcPts val="60"/>
              </a:spcBef>
              <a:buFont typeface="Arial"/>
              <a:buChar char="•"/>
              <a:tabLst>
                <a:tab pos="184785" algn="l"/>
              </a:tabLst>
            </a:pPr>
            <a:r>
              <a:rPr dirty="0" sz="1600" spc="-10">
                <a:solidFill>
                  <a:srgbClr val="4F4F4F"/>
                </a:solidFill>
                <a:latin typeface="Calibri"/>
                <a:cs typeface="Calibri"/>
              </a:rPr>
              <a:t>AV</a:t>
            </a:r>
            <a:r>
              <a:rPr dirty="0" sz="1600" spc="-6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F4F4F"/>
                </a:solidFill>
                <a:latin typeface="Calibri"/>
                <a:cs typeface="Calibri"/>
              </a:rPr>
              <a:t>will</a:t>
            </a:r>
            <a:r>
              <a:rPr dirty="0" sz="1600" spc="-6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4F4F4F"/>
                </a:solidFill>
                <a:latin typeface="Calibri"/>
                <a:cs typeface="Calibri"/>
              </a:rPr>
              <a:t>involve</a:t>
            </a:r>
            <a:r>
              <a:rPr dirty="0" sz="16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20">
                <a:solidFill>
                  <a:srgbClr val="4F4F4F"/>
                </a:solidFill>
                <a:latin typeface="Calibri"/>
                <a:cs typeface="Calibri"/>
              </a:rPr>
              <a:t>connectivity</a:t>
            </a:r>
            <a:r>
              <a:rPr dirty="0" sz="1600" spc="-5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F4F4F"/>
                </a:solidFill>
                <a:latin typeface="Calibri"/>
                <a:cs typeface="Calibri"/>
              </a:rPr>
              <a:t>and</a:t>
            </a:r>
            <a:r>
              <a:rPr dirty="0" sz="1600" spc="-6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4F4F4F"/>
                </a:solidFill>
                <a:latin typeface="Calibri"/>
                <a:cs typeface="Calibri"/>
              </a:rPr>
              <a:t>business</a:t>
            </a:r>
            <a:r>
              <a:rPr dirty="0" sz="1600" spc="-6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F4F4F"/>
                </a:solidFill>
                <a:latin typeface="Calibri"/>
                <a:cs typeface="Calibri"/>
              </a:rPr>
              <a:t>models</a:t>
            </a:r>
            <a:r>
              <a:rPr dirty="0" sz="1600" spc="-3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50">
                <a:solidFill>
                  <a:srgbClr val="4F4F4F"/>
                </a:solidFill>
                <a:latin typeface="Calibri"/>
                <a:cs typeface="Calibri"/>
              </a:rPr>
              <a:t>more</a:t>
            </a:r>
            <a:r>
              <a:rPr dirty="0" sz="1600" spc="-4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4F4F4F"/>
                </a:solidFill>
                <a:latin typeface="Calibri"/>
                <a:cs typeface="Calibri"/>
              </a:rPr>
              <a:t>closely </a:t>
            </a:r>
            <a:r>
              <a:rPr dirty="0" sz="1600">
                <a:solidFill>
                  <a:srgbClr val="4F4F4F"/>
                </a:solidFill>
                <a:latin typeface="Calibri"/>
                <a:cs typeface="Calibri"/>
              </a:rPr>
              <a:t>aligned</a:t>
            </a:r>
            <a:r>
              <a:rPr dirty="0" sz="16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4F4F4F"/>
                </a:solidFill>
                <a:latin typeface="Calibri"/>
                <a:cs typeface="Calibri"/>
              </a:rPr>
              <a:t>with</a:t>
            </a:r>
            <a:r>
              <a:rPr dirty="0" sz="1600" spc="-5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60">
                <a:solidFill>
                  <a:srgbClr val="4F4F4F"/>
                </a:solidFill>
                <a:latin typeface="Calibri"/>
                <a:cs typeface="Calibri"/>
              </a:rPr>
              <a:t>our</a:t>
            </a:r>
            <a:r>
              <a:rPr dirty="0" sz="16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35">
                <a:solidFill>
                  <a:srgbClr val="4F4F4F"/>
                </a:solidFill>
                <a:latin typeface="Calibri"/>
                <a:cs typeface="Calibri"/>
              </a:rPr>
              <a:t>Mobility</a:t>
            </a:r>
            <a:r>
              <a:rPr dirty="0" sz="16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F4F4F"/>
                </a:solidFill>
                <a:latin typeface="Calibri"/>
                <a:cs typeface="Calibri"/>
              </a:rPr>
              <a:t>Segment</a:t>
            </a:r>
            <a:r>
              <a:rPr dirty="0" sz="16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F4F4F"/>
                </a:solidFill>
                <a:latin typeface="Calibri"/>
                <a:cs typeface="Calibri"/>
              </a:rPr>
              <a:t>than</a:t>
            </a:r>
            <a:r>
              <a:rPr dirty="0" sz="1600" spc="-5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4F4F4F"/>
                </a:solidFill>
                <a:latin typeface="Calibri"/>
                <a:cs typeface="Calibri"/>
              </a:rPr>
              <a:t>the</a:t>
            </a:r>
            <a:r>
              <a:rPr dirty="0" sz="1600" spc="-4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4F4F4F"/>
                </a:solidFill>
                <a:latin typeface="Calibri"/>
                <a:cs typeface="Calibri"/>
              </a:rPr>
              <a:t>Automotive Segment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975"/>
              </a:lnSpc>
              <a:spcBef>
                <a:spcPts val="484"/>
              </a:spcBef>
            </a:pPr>
            <a:r>
              <a:rPr dirty="0" sz="1650" spc="-65" i="1">
                <a:solidFill>
                  <a:srgbClr val="4F4F4F"/>
                </a:solidFill>
                <a:latin typeface="Calibri"/>
                <a:cs typeface="Calibri"/>
              </a:rPr>
              <a:t>Where</a:t>
            </a:r>
            <a:r>
              <a:rPr dirty="0" sz="1650" spc="-8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50" spc="-10" i="1">
                <a:solidFill>
                  <a:srgbClr val="4F4F4F"/>
                </a:solidFill>
                <a:latin typeface="Calibri"/>
                <a:cs typeface="Calibri"/>
              </a:rPr>
              <a:t>will</a:t>
            </a:r>
            <a:r>
              <a:rPr dirty="0" sz="1650" spc="-70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50" i="1">
                <a:solidFill>
                  <a:srgbClr val="4F4F4F"/>
                </a:solidFill>
                <a:latin typeface="Calibri"/>
                <a:cs typeface="Calibri"/>
              </a:rPr>
              <a:t>EV</a:t>
            </a:r>
            <a:r>
              <a:rPr dirty="0" sz="1650" spc="-7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50" spc="-25" i="1">
                <a:solidFill>
                  <a:srgbClr val="4F4F4F"/>
                </a:solidFill>
                <a:latin typeface="Calibri"/>
                <a:cs typeface="Calibri"/>
              </a:rPr>
              <a:t>be</a:t>
            </a:r>
            <a:r>
              <a:rPr dirty="0" sz="1650" spc="-70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50" spc="-10" i="1">
                <a:solidFill>
                  <a:srgbClr val="4F4F4F"/>
                </a:solidFill>
                <a:latin typeface="Calibri"/>
                <a:cs typeface="Calibri"/>
              </a:rPr>
              <a:t>reported?</a:t>
            </a:r>
            <a:endParaRPr sz="1650">
              <a:latin typeface="Calibri"/>
              <a:cs typeface="Calibri"/>
            </a:endParaRPr>
          </a:p>
          <a:p>
            <a:pPr marL="185420" indent="-172720">
              <a:lnSpc>
                <a:spcPts val="1914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600">
                <a:solidFill>
                  <a:srgbClr val="4F4F4F"/>
                </a:solidFill>
                <a:latin typeface="Calibri"/>
                <a:cs typeface="Calibri"/>
              </a:rPr>
              <a:t>EV</a:t>
            </a:r>
            <a:r>
              <a:rPr dirty="0" sz="1600" spc="-5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F4F4F"/>
                </a:solidFill>
                <a:latin typeface="Calibri"/>
                <a:cs typeface="Calibri"/>
              </a:rPr>
              <a:t>will</a:t>
            </a:r>
            <a:r>
              <a:rPr dirty="0" sz="1600" spc="-4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30">
                <a:solidFill>
                  <a:srgbClr val="4F4F4F"/>
                </a:solidFill>
                <a:latin typeface="Calibri"/>
                <a:cs typeface="Calibri"/>
              </a:rPr>
              <a:t>continue</a:t>
            </a:r>
            <a:r>
              <a:rPr dirty="0" sz="1600" spc="-5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4F4F4F"/>
                </a:solidFill>
                <a:latin typeface="Calibri"/>
                <a:cs typeface="Calibri"/>
              </a:rPr>
              <a:t>to</a:t>
            </a:r>
            <a:r>
              <a:rPr dirty="0" sz="1600" spc="-4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20">
                <a:solidFill>
                  <a:srgbClr val="4F4F4F"/>
                </a:solidFill>
                <a:latin typeface="Calibri"/>
                <a:cs typeface="Calibri"/>
              </a:rPr>
              <a:t>be</a:t>
            </a:r>
            <a:r>
              <a:rPr dirty="0" sz="16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40">
                <a:solidFill>
                  <a:srgbClr val="4F4F4F"/>
                </a:solidFill>
                <a:latin typeface="Calibri"/>
                <a:cs typeface="Calibri"/>
              </a:rPr>
              <a:t>reported</a:t>
            </a:r>
            <a:r>
              <a:rPr dirty="0" sz="16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20">
                <a:solidFill>
                  <a:srgbClr val="4F4F4F"/>
                </a:solidFill>
                <a:latin typeface="Calibri"/>
                <a:cs typeface="Calibri"/>
              </a:rPr>
              <a:t>within</a:t>
            </a:r>
            <a:r>
              <a:rPr dirty="0" sz="1600" spc="-6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4F4F4F"/>
                </a:solidFill>
                <a:latin typeface="Calibri"/>
                <a:cs typeface="Calibri"/>
              </a:rPr>
              <a:t>Automotive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975"/>
              </a:lnSpc>
              <a:spcBef>
                <a:spcPts val="550"/>
              </a:spcBef>
            </a:pPr>
            <a:r>
              <a:rPr dirty="0" sz="1650" spc="-65" i="1">
                <a:solidFill>
                  <a:srgbClr val="4F4F4F"/>
                </a:solidFill>
                <a:latin typeface="Calibri"/>
                <a:cs typeface="Calibri"/>
              </a:rPr>
              <a:t>Why</a:t>
            </a:r>
            <a:r>
              <a:rPr dirty="0" sz="1650" spc="-5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50" spc="-50" i="1">
                <a:solidFill>
                  <a:srgbClr val="4F4F4F"/>
                </a:solidFill>
                <a:latin typeface="Calibri"/>
                <a:cs typeface="Calibri"/>
              </a:rPr>
              <a:t>change</a:t>
            </a:r>
            <a:r>
              <a:rPr dirty="0" sz="1650" spc="-5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50" spc="-45" i="1">
                <a:solidFill>
                  <a:srgbClr val="4F4F4F"/>
                </a:solidFill>
                <a:latin typeface="Calibri"/>
                <a:cs typeface="Calibri"/>
              </a:rPr>
              <a:t>reporting</a:t>
            </a:r>
            <a:r>
              <a:rPr dirty="0" sz="1650" spc="-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50" spc="-45" i="1">
                <a:solidFill>
                  <a:srgbClr val="4F4F4F"/>
                </a:solidFill>
                <a:latin typeface="Calibri"/>
                <a:cs typeface="Calibri"/>
              </a:rPr>
              <a:t>from</a:t>
            </a:r>
            <a:r>
              <a:rPr dirty="0" sz="1650" spc="-20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50" i="1">
                <a:solidFill>
                  <a:srgbClr val="4F4F4F"/>
                </a:solidFill>
                <a:latin typeface="Calibri"/>
                <a:cs typeface="Calibri"/>
              </a:rPr>
              <a:t>PBT</a:t>
            </a:r>
            <a:r>
              <a:rPr dirty="0" sz="1650" spc="-5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50" spc="-30" i="1">
                <a:solidFill>
                  <a:srgbClr val="4F4F4F"/>
                </a:solidFill>
                <a:latin typeface="Calibri"/>
                <a:cs typeface="Calibri"/>
              </a:rPr>
              <a:t>to</a:t>
            </a:r>
            <a:r>
              <a:rPr dirty="0" sz="1650" spc="-3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50" i="1">
                <a:solidFill>
                  <a:srgbClr val="4F4F4F"/>
                </a:solidFill>
                <a:latin typeface="Calibri"/>
                <a:cs typeface="Calibri"/>
              </a:rPr>
              <a:t>EBIT</a:t>
            </a:r>
            <a:r>
              <a:rPr dirty="0" sz="1650" spc="-4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50" spc="10" i="1">
                <a:solidFill>
                  <a:srgbClr val="4F4F4F"/>
                </a:solidFill>
                <a:latin typeface="Calibri"/>
                <a:cs typeface="Calibri"/>
              </a:rPr>
              <a:t>?</a:t>
            </a:r>
            <a:endParaRPr sz="1650">
              <a:latin typeface="Calibri"/>
              <a:cs typeface="Calibri"/>
            </a:endParaRPr>
          </a:p>
          <a:p>
            <a:pPr marL="184785" marR="5080" indent="-172720">
              <a:lnSpc>
                <a:spcPts val="1920"/>
              </a:lnSpc>
              <a:spcBef>
                <a:spcPts val="60"/>
              </a:spcBef>
              <a:buFont typeface="Arial"/>
              <a:buChar char="•"/>
              <a:tabLst>
                <a:tab pos="184785" algn="l"/>
              </a:tabLst>
            </a:pPr>
            <a:r>
              <a:rPr dirty="0" sz="1600">
                <a:solidFill>
                  <a:srgbClr val="4F4F4F"/>
                </a:solidFill>
                <a:latin typeface="Calibri"/>
                <a:cs typeface="Calibri"/>
              </a:rPr>
              <a:t>EBIT</a:t>
            </a:r>
            <a:r>
              <a:rPr dirty="0" sz="1600" spc="-4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30">
                <a:solidFill>
                  <a:srgbClr val="4F4F4F"/>
                </a:solidFill>
                <a:latin typeface="Calibri"/>
                <a:cs typeface="Calibri"/>
              </a:rPr>
              <a:t>provides</a:t>
            </a:r>
            <a:r>
              <a:rPr dirty="0" sz="1600" spc="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50">
                <a:solidFill>
                  <a:srgbClr val="4F4F4F"/>
                </a:solidFill>
                <a:latin typeface="Calibri"/>
                <a:cs typeface="Calibri"/>
              </a:rPr>
              <a:t>more</a:t>
            </a:r>
            <a:r>
              <a:rPr dirty="0" sz="16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4F4F4F"/>
                </a:solidFill>
                <a:latin typeface="Calibri"/>
                <a:cs typeface="Calibri"/>
              </a:rPr>
              <a:t>focus</a:t>
            </a:r>
            <a:r>
              <a:rPr dirty="0" sz="1600" spc="-3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30">
                <a:solidFill>
                  <a:srgbClr val="4F4F4F"/>
                </a:solidFill>
                <a:latin typeface="Calibri"/>
                <a:cs typeface="Calibri"/>
              </a:rPr>
              <a:t>on</a:t>
            </a:r>
            <a:r>
              <a:rPr dirty="0" sz="1600" spc="-4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20">
                <a:solidFill>
                  <a:srgbClr val="4F4F4F"/>
                </a:solidFill>
                <a:latin typeface="Calibri"/>
                <a:cs typeface="Calibri"/>
              </a:rPr>
              <a:t>operating </a:t>
            </a:r>
            <a:r>
              <a:rPr dirty="0" sz="1600" spc="-10">
                <a:solidFill>
                  <a:srgbClr val="4F4F4F"/>
                </a:solidFill>
                <a:latin typeface="Calibri"/>
                <a:cs typeface="Calibri"/>
              </a:rPr>
              <a:t>results</a:t>
            </a:r>
            <a:r>
              <a:rPr dirty="0" sz="1600" spc="-3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F4F4F"/>
                </a:solidFill>
                <a:latin typeface="Calibri"/>
                <a:cs typeface="Calibri"/>
              </a:rPr>
              <a:t>and</a:t>
            </a:r>
            <a:r>
              <a:rPr dirty="0" sz="1600" spc="-5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4F4F4F"/>
                </a:solidFill>
                <a:latin typeface="Calibri"/>
                <a:cs typeface="Calibri"/>
              </a:rPr>
              <a:t>better</a:t>
            </a:r>
            <a:r>
              <a:rPr dirty="0" sz="1600" spc="-5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4F4F4F"/>
                </a:solidFill>
                <a:latin typeface="Calibri"/>
                <a:cs typeface="Calibri"/>
              </a:rPr>
              <a:t>aligns with</a:t>
            </a:r>
            <a:r>
              <a:rPr dirty="0" sz="1600" spc="-5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4F4F4F"/>
                </a:solidFill>
                <a:latin typeface="Calibri"/>
                <a:cs typeface="Calibri"/>
              </a:rPr>
              <a:t>modeling</a:t>
            </a:r>
            <a:r>
              <a:rPr dirty="0" sz="1600" spc="-3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30">
                <a:solidFill>
                  <a:srgbClr val="4F4F4F"/>
                </a:solidFill>
                <a:latin typeface="Calibri"/>
                <a:cs typeface="Calibri"/>
              </a:rPr>
              <a:t>by</a:t>
            </a:r>
            <a:r>
              <a:rPr dirty="0" sz="1600" spc="-5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4F4F4F"/>
                </a:solidFill>
                <a:latin typeface="Calibri"/>
                <a:cs typeface="Calibri"/>
              </a:rPr>
              <a:t>analysts</a:t>
            </a:r>
            <a:endParaRPr sz="1600">
              <a:latin typeface="Calibri"/>
              <a:cs typeface="Calibri"/>
            </a:endParaRPr>
          </a:p>
          <a:p>
            <a:pPr marL="12700" marR="567690">
              <a:lnSpc>
                <a:spcPts val="1920"/>
              </a:lnSpc>
              <a:spcBef>
                <a:spcPts val="600"/>
              </a:spcBef>
            </a:pPr>
            <a:r>
              <a:rPr dirty="0" sz="1650" spc="-45" i="1">
                <a:solidFill>
                  <a:srgbClr val="4F4F4F"/>
                </a:solidFill>
                <a:latin typeface="Calibri"/>
                <a:cs typeface="Calibri"/>
              </a:rPr>
              <a:t>What</a:t>
            </a:r>
            <a:r>
              <a:rPr dirty="0" sz="1650" spc="-7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50" spc="-20" i="1">
                <a:solidFill>
                  <a:srgbClr val="4F4F4F"/>
                </a:solidFill>
                <a:latin typeface="Calibri"/>
                <a:cs typeface="Calibri"/>
              </a:rPr>
              <a:t>is</a:t>
            </a:r>
            <a:r>
              <a:rPr dirty="0" sz="1650" spc="-5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50" spc="-20" i="1">
                <a:solidFill>
                  <a:srgbClr val="4F4F4F"/>
                </a:solidFill>
                <a:latin typeface="Calibri"/>
                <a:cs typeface="Calibri"/>
              </a:rPr>
              <a:t>the</a:t>
            </a:r>
            <a:r>
              <a:rPr dirty="0" sz="1650" spc="-70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50" spc="-35" i="1">
                <a:solidFill>
                  <a:srgbClr val="4F4F4F"/>
                </a:solidFill>
                <a:latin typeface="Calibri"/>
                <a:cs typeface="Calibri"/>
              </a:rPr>
              <a:t>difference</a:t>
            </a:r>
            <a:r>
              <a:rPr dirty="0" sz="1650" spc="-60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50" spc="-30" i="1">
                <a:solidFill>
                  <a:srgbClr val="4F4F4F"/>
                </a:solidFill>
                <a:latin typeface="Calibri"/>
                <a:cs typeface="Calibri"/>
              </a:rPr>
              <a:t>between</a:t>
            </a:r>
            <a:r>
              <a:rPr dirty="0" sz="1650" spc="-90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50" spc="-55" i="1">
                <a:solidFill>
                  <a:srgbClr val="4F4F4F"/>
                </a:solidFill>
                <a:latin typeface="Calibri"/>
                <a:cs typeface="Calibri"/>
              </a:rPr>
              <a:t>prior</a:t>
            </a:r>
            <a:r>
              <a:rPr dirty="0" sz="1650" spc="-2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50" spc="-45" i="1">
                <a:solidFill>
                  <a:srgbClr val="4F4F4F"/>
                </a:solidFill>
                <a:latin typeface="Calibri"/>
                <a:cs typeface="Calibri"/>
              </a:rPr>
              <a:t>reporting</a:t>
            </a:r>
            <a:r>
              <a:rPr dirty="0" sz="1650" spc="-2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50" i="1">
                <a:solidFill>
                  <a:srgbClr val="4F4F4F"/>
                </a:solidFill>
                <a:latin typeface="Calibri"/>
                <a:cs typeface="Calibri"/>
              </a:rPr>
              <a:t>of</a:t>
            </a:r>
            <a:r>
              <a:rPr dirty="0" sz="1650" spc="-4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50" spc="-10" i="1">
                <a:solidFill>
                  <a:srgbClr val="4F4F4F"/>
                </a:solidFill>
                <a:latin typeface="Calibri"/>
                <a:cs typeface="Calibri"/>
              </a:rPr>
              <a:t>Financial</a:t>
            </a:r>
            <a:r>
              <a:rPr dirty="0" sz="1650" spc="-10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50" spc="-25" i="1">
                <a:solidFill>
                  <a:srgbClr val="4F4F4F"/>
                </a:solidFill>
                <a:latin typeface="Calibri"/>
                <a:cs typeface="Calibri"/>
              </a:rPr>
              <a:t>Services</a:t>
            </a:r>
            <a:r>
              <a:rPr dirty="0" sz="1650" spc="-50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50" spc="-35" i="1">
                <a:solidFill>
                  <a:srgbClr val="4F4F4F"/>
                </a:solidFill>
                <a:latin typeface="Calibri"/>
                <a:cs typeface="Calibri"/>
              </a:rPr>
              <a:t>and</a:t>
            </a:r>
            <a:r>
              <a:rPr dirty="0" sz="1650" spc="-6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50" spc="-20" i="1">
                <a:solidFill>
                  <a:srgbClr val="4F4F4F"/>
                </a:solidFill>
                <a:latin typeface="Calibri"/>
                <a:cs typeface="Calibri"/>
              </a:rPr>
              <a:t>the</a:t>
            </a:r>
            <a:r>
              <a:rPr dirty="0" sz="1650" spc="-70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50" spc="-45" i="1">
                <a:solidFill>
                  <a:srgbClr val="4F4F4F"/>
                </a:solidFill>
                <a:latin typeface="Calibri"/>
                <a:cs typeface="Calibri"/>
              </a:rPr>
              <a:t>new</a:t>
            </a:r>
            <a:r>
              <a:rPr dirty="0" sz="1650" spc="-80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50" spc="-45" i="1">
                <a:solidFill>
                  <a:srgbClr val="4F4F4F"/>
                </a:solidFill>
                <a:latin typeface="Calibri"/>
                <a:cs typeface="Calibri"/>
              </a:rPr>
              <a:t>reporting</a:t>
            </a:r>
            <a:r>
              <a:rPr dirty="0" sz="1650" spc="-2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50" spc="-40" i="1">
                <a:solidFill>
                  <a:srgbClr val="4F4F4F"/>
                </a:solidFill>
                <a:latin typeface="Calibri"/>
                <a:cs typeface="Calibri"/>
              </a:rPr>
              <a:t>for</a:t>
            </a:r>
            <a:r>
              <a:rPr dirty="0" sz="1650" spc="-5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50" spc="-50" i="1">
                <a:solidFill>
                  <a:srgbClr val="4F4F4F"/>
                </a:solidFill>
                <a:latin typeface="Calibri"/>
                <a:cs typeface="Calibri"/>
              </a:rPr>
              <a:t>Ford</a:t>
            </a:r>
            <a:r>
              <a:rPr dirty="0" sz="1650" spc="-2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50" spc="-10" i="1">
                <a:solidFill>
                  <a:srgbClr val="4F4F4F"/>
                </a:solidFill>
                <a:latin typeface="Calibri"/>
                <a:cs typeface="Calibri"/>
              </a:rPr>
              <a:t>Credit?</a:t>
            </a:r>
            <a:endParaRPr sz="1650">
              <a:latin typeface="Calibri"/>
              <a:cs typeface="Calibri"/>
            </a:endParaRPr>
          </a:p>
          <a:p>
            <a:pPr algn="just" marL="184785" marR="102870" indent="-172720">
              <a:lnSpc>
                <a:spcPts val="192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600" spc="-35">
                <a:solidFill>
                  <a:srgbClr val="4F4F4F"/>
                </a:solidFill>
                <a:latin typeface="Calibri"/>
                <a:cs typeface="Calibri"/>
              </a:rPr>
              <a:t>Previously,</a:t>
            </a:r>
            <a:r>
              <a:rPr dirty="0" sz="1600" spc="-5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F4F4F"/>
                </a:solidFill>
                <a:latin typeface="Calibri"/>
                <a:cs typeface="Calibri"/>
              </a:rPr>
              <a:t>Financial</a:t>
            </a:r>
            <a:r>
              <a:rPr dirty="0" sz="16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20">
                <a:solidFill>
                  <a:srgbClr val="4F4F4F"/>
                </a:solidFill>
                <a:latin typeface="Calibri"/>
                <a:cs typeface="Calibri"/>
              </a:rPr>
              <a:t>Services</a:t>
            </a:r>
            <a:r>
              <a:rPr dirty="0" sz="1600" spc="-5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4F4F4F"/>
                </a:solidFill>
                <a:latin typeface="Calibri"/>
                <a:cs typeface="Calibri"/>
              </a:rPr>
              <a:t>included</a:t>
            </a:r>
            <a:r>
              <a:rPr dirty="0" sz="16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35">
                <a:solidFill>
                  <a:srgbClr val="4F4F4F"/>
                </a:solidFill>
                <a:latin typeface="Calibri"/>
                <a:cs typeface="Calibri"/>
              </a:rPr>
              <a:t>Ford</a:t>
            </a:r>
            <a:r>
              <a:rPr dirty="0" sz="16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30">
                <a:solidFill>
                  <a:srgbClr val="4F4F4F"/>
                </a:solidFill>
                <a:latin typeface="Calibri"/>
                <a:cs typeface="Calibri"/>
              </a:rPr>
              <a:t>Credit</a:t>
            </a:r>
            <a:r>
              <a:rPr dirty="0" sz="16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F4F4F"/>
                </a:solidFill>
                <a:latin typeface="Calibri"/>
                <a:cs typeface="Calibri"/>
              </a:rPr>
              <a:t>and</a:t>
            </a:r>
            <a:r>
              <a:rPr dirty="0" sz="1600" spc="-5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4F4F4F"/>
                </a:solidFill>
                <a:latin typeface="Calibri"/>
                <a:cs typeface="Calibri"/>
              </a:rPr>
              <a:t>interest </a:t>
            </a:r>
            <a:r>
              <a:rPr dirty="0" sz="1600" spc="-50">
                <a:solidFill>
                  <a:srgbClr val="4F4F4F"/>
                </a:solidFill>
                <a:latin typeface="Calibri"/>
                <a:cs typeface="Calibri"/>
              </a:rPr>
              <a:t>on</a:t>
            </a:r>
            <a:r>
              <a:rPr dirty="0" sz="1600" spc="-5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F4F4F"/>
                </a:solidFill>
                <a:latin typeface="Calibri"/>
                <a:cs typeface="Calibri"/>
              </a:rPr>
              <a:t>legacy</a:t>
            </a:r>
            <a:r>
              <a:rPr dirty="0" sz="1600" spc="-9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F4F4F"/>
                </a:solidFill>
                <a:latin typeface="Calibri"/>
                <a:cs typeface="Calibri"/>
              </a:rPr>
              <a:t>debt</a:t>
            </a:r>
            <a:r>
              <a:rPr dirty="0" sz="1600" spc="-8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4F4F4F"/>
                </a:solidFill>
                <a:latin typeface="Calibri"/>
                <a:cs typeface="Calibri"/>
              </a:rPr>
              <a:t>from</a:t>
            </a:r>
            <a:r>
              <a:rPr dirty="0" sz="1600" spc="-55">
                <a:solidFill>
                  <a:srgbClr val="4F4F4F"/>
                </a:solidFill>
                <a:latin typeface="Calibri"/>
                <a:cs typeface="Calibri"/>
              </a:rPr>
              <a:t> prior</a:t>
            </a:r>
            <a:r>
              <a:rPr dirty="0" sz="1600" spc="-3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F4F4F"/>
                </a:solidFill>
                <a:latin typeface="Calibri"/>
                <a:cs typeface="Calibri"/>
              </a:rPr>
              <a:t>Financial</a:t>
            </a:r>
            <a:r>
              <a:rPr dirty="0" sz="1600" spc="-7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4F4F4F"/>
                </a:solidFill>
                <a:latin typeface="Calibri"/>
                <a:cs typeface="Calibri"/>
              </a:rPr>
              <a:t>Services</a:t>
            </a:r>
            <a:r>
              <a:rPr dirty="0" sz="1600" spc="-6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F4F4F"/>
                </a:solidFill>
                <a:latin typeface="Calibri"/>
                <a:cs typeface="Calibri"/>
              </a:rPr>
              <a:t>businesses.</a:t>
            </a:r>
            <a:r>
              <a:rPr dirty="0" sz="1600" spc="2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4F4F4F"/>
                </a:solidFill>
                <a:latin typeface="Calibri"/>
                <a:cs typeface="Calibri"/>
              </a:rPr>
              <a:t>Going </a:t>
            </a:r>
            <a:r>
              <a:rPr dirty="0" sz="1600" spc="-35">
                <a:solidFill>
                  <a:srgbClr val="4F4F4F"/>
                </a:solidFill>
                <a:latin typeface="Calibri"/>
                <a:cs typeface="Calibri"/>
              </a:rPr>
              <a:t>forward,</a:t>
            </a:r>
            <a:r>
              <a:rPr dirty="0" sz="16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4F4F4F"/>
                </a:solidFill>
                <a:latin typeface="Calibri"/>
                <a:cs typeface="Calibri"/>
              </a:rPr>
              <a:t>the</a:t>
            </a:r>
            <a:r>
              <a:rPr dirty="0" sz="1600" spc="-6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30">
                <a:solidFill>
                  <a:srgbClr val="4F4F4F"/>
                </a:solidFill>
                <a:latin typeface="Calibri"/>
                <a:cs typeface="Calibri"/>
              </a:rPr>
              <a:t>interest</a:t>
            </a:r>
            <a:r>
              <a:rPr dirty="0" sz="1600" spc="-5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4F4F4F"/>
                </a:solidFill>
                <a:latin typeface="Calibri"/>
                <a:cs typeface="Calibri"/>
              </a:rPr>
              <a:t>expense</a:t>
            </a:r>
            <a:r>
              <a:rPr dirty="0" sz="1600" spc="-6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35">
                <a:solidFill>
                  <a:srgbClr val="4F4F4F"/>
                </a:solidFill>
                <a:latin typeface="Calibri"/>
                <a:cs typeface="Calibri"/>
              </a:rPr>
              <a:t>on</a:t>
            </a:r>
            <a:r>
              <a:rPr dirty="0" sz="1600" spc="-4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F4F4F"/>
                </a:solidFill>
                <a:latin typeface="Calibri"/>
                <a:cs typeface="Calibri"/>
              </a:rPr>
              <a:t>legacy</a:t>
            </a:r>
            <a:r>
              <a:rPr dirty="0" sz="1600" spc="-5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F4F4F"/>
                </a:solidFill>
                <a:latin typeface="Calibri"/>
                <a:cs typeface="Calibri"/>
              </a:rPr>
              <a:t>debt</a:t>
            </a:r>
            <a:r>
              <a:rPr dirty="0" sz="1600" spc="-4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F4F4F"/>
                </a:solidFill>
                <a:latin typeface="Calibri"/>
                <a:cs typeface="Calibri"/>
              </a:rPr>
              <a:t>will</a:t>
            </a:r>
            <a:r>
              <a:rPr dirty="0" sz="1600" spc="-5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30">
                <a:solidFill>
                  <a:srgbClr val="4F4F4F"/>
                </a:solidFill>
                <a:latin typeface="Calibri"/>
                <a:cs typeface="Calibri"/>
              </a:rPr>
              <a:t>be</a:t>
            </a:r>
            <a:r>
              <a:rPr dirty="0" sz="1600" spc="-4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4F4F4F"/>
                </a:solidFill>
                <a:latin typeface="Calibri"/>
                <a:cs typeface="Calibri"/>
              </a:rPr>
              <a:t>combined </a:t>
            </a:r>
            <a:r>
              <a:rPr dirty="0" sz="1600">
                <a:solidFill>
                  <a:srgbClr val="4F4F4F"/>
                </a:solidFill>
                <a:latin typeface="Calibri"/>
                <a:cs typeface="Calibri"/>
              </a:rPr>
              <a:t>with</a:t>
            </a:r>
            <a:r>
              <a:rPr dirty="0" sz="1600" spc="-5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20">
                <a:solidFill>
                  <a:srgbClr val="4F4F4F"/>
                </a:solidFill>
                <a:latin typeface="Calibri"/>
                <a:cs typeface="Calibri"/>
              </a:rPr>
              <a:t>Automotive </a:t>
            </a:r>
            <a:r>
              <a:rPr dirty="0" sz="1600">
                <a:solidFill>
                  <a:srgbClr val="4F4F4F"/>
                </a:solidFill>
                <a:latin typeface="Calibri"/>
                <a:cs typeface="Calibri"/>
              </a:rPr>
              <a:t>debt</a:t>
            </a:r>
            <a:r>
              <a:rPr dirty="0" sz="1600" spc="-3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F4F4F"/>
                </a:solidFill>
                <a:latin typeface="Calibri"/>
                <a:cs typeface="Calibri"/>
              </a:rPr>
              <a:t>and</a:t>
            </a:r>
            <a:r>
              <a:rPr dirty="0" sz="1600" spc="-4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40">
                <a:solidFill>
                  <a:srgbClr val="4F4F4F"/>
                </a:solidFill>
                <a:latin typeface="Calibri"/>
                <a:cs typeface="Calibri"/>
              </a:rPr>
              <a:t>reported</a:t>
            </a:r>
            <a:r>
              <a:rPr dirty="0" sz="16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F4F4F"/>
                </a:solidFill>
                <a:latin typeface="Calibri"/>
                <a:cs typeface="Calibri"/>
              </a:rPr>
              <a:t>as</a:t>
            </a:r>
            <a:r>
              <a:rPr dirty="0" sz="1600" spc="-5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4F4F4F"/>
                </a:solidFill>
                <a:latin typeface="Calibri"/>
                <a:cs typeface="Calibri"/>
              </a:rPr>
              <a:t>Interest</a:t>
            </a:r>
            <a:r>
              <a:rPr dirty="0" sz="1600" spc="-5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30">
                <a:solidFill>
                  <a:srgbClr val="4F4F4F"/>
                </a:solidFill>
                <a:latin typeface="Calibri"/>
                <a:cs typeface="Calibri"/>
              </a:rPr>
              <a:t>on</a:t>
            </a:r>
            <a:r>
              <a:rPr dirty="0" sz="1600" spc="-5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20">
                <a:solidFill>
                  <a:srgbClr val="4F4F4F"/>
                </a:solidFill>
                <a:latin typeface="Calibri"/>
                <a:cs typeface="Calibri"/>
              </a:rPr>
              <a:t>Debt</a:t>
            </a:r>
            <a:endParaRPr sz="1600">
              <a:latin typeface="Calibri"/>
              <a:cs typeface="Calibri"/>
            </a:endParaRPr>
          </a:p>
          <a:p>
            <a:pPr algn="just" marL="12700" marR="522605">
              <a:lnSpc>
                <a:spcPts val="1920"/>
              </a:lnSpc>
              <a:spcBef>
                <a:spcPts val="600"/>
              </a:spcBef>
            </a:pPr>
            <a:r>
              <a:rPr dirty="0" sz="1650" spc="-80" i="1">
                <a:solidFill>
                  <a:srgbClr val="4F4F4F"/>
                </a:solidFill>
                <a:latin typeface="Calibri"/>
                <a:cs typeface="Calibri"/>
              </a:rPr>
              <a:t>Where</a:t>
            </a:r>
            <a:r>
              <a:rPr dirty="0" sz="1650" spc="-1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50" spc="-30" i="1">
                <a:solidFill>
                  <a:srgbClr val="4F4F4F"/>
                </a:solidFill>
                <a:latin typeface="Calibri"/>
                <a:cs typeface="Calibri"/>
              </a:rPr>
              <a:t>is</a:t>
            </a:r>
            <a:r>
              <a:rPr dirty="0" sz="1650" spc="-6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50" spc="-50" i="1">
                <a:solidFill>
                  <a:srgbClr val="4F4F4F"/>
                </a:solidFill>
                <a:latin typeface="Calibri"/>
                <a:cs typeface="Calibri"/>
              </a:rPr>
              <a:t>Ford</a:t>
            </a:r>
            <a:r>
              <a:rPr dirty="0" sz="1650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50" spc="-35" i="1">
                <a:solidFill>
                  <a:srgbClr val="4F4F4F"/>
                </a:solidFill>
                <a:latin typeface="Calibri"/>
                <a:cs typeface="Calibri"/>
              </a:rPr>
              <a:t>Credit</a:t>
            </a:r>
            <a:r>
              <a:rPr dirty="0" sz="1650" spc="-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50" spc="-50" i="1">
                <a:solidFill>
                  <a:srgbClr val="4F4F4F"/>
                </a:solidFill>
                <a:latin typeface="Calibri"/>
                <a:cs typeface="Calibri"/>
              </a:rPr>
              <a:t>revenue</a:t>
            </a:r>
            <a:r>
              <a:rPr dirty="0" sz="1650" spc="-4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50" spc="-20" i="1">
                <a:solidFill>
                  <a:srgbClr val="4F4F4F"/>
                </a:solidFill>
                <a:latin typeface="Calibri"/>
                <a:cs typeface="Calibri"/>
              </a:rPr>
              <a:t>(interest</a:t>
            </a:r>
            <a:r>
              <a:rPr dirty="0" sz="1650" spc="-3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50" spc="-20" i="1">
                <a:solidFill>
                  <a:srgbClr val="4F4F4F"/>
                </a:solidFill>
                <a:latin typeface="Calibri"/>
                <a:cs typeface="Calibri"/>
              </a:rPr>
              <a:t>income)</a:t>
            </a:r>
            <a:r>
              <a:rPr dirty="0" sz="1650" spc="-4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50" spc="-40" i="1">
                <a:solidFill>
                  <a:srgbClr val="4F4F4F"/>
                </a:solidFill>
                <a:latin typeface="Calibri"/>
                <a:cs typeface="Calibri"/>
              </a:rPr>
              <a:t>and</a:t>
            </a:r>
            <a:r>
              <a:rPr dirty="0" sz="1650" spc="-30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50" spc="-10" i="1">
                <a:solidFill>
                  <a:srgbClr val="4F4F4F"/>
                </a:solidFill>
                <a:latin typeface="Calibri"/>
                <a:cs typeface="Calibri"/>
              </a:rPr>
              <a:t>interest</a:t>
            </a:r>
            <a:r>
              <a:rPr dirty="0" sz="1650" spc="-10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50" spc="-30" i="1">
                <a:solidFill>
                  <a:srgbClr val="4F4F4F"/>
                </a:solidFill>
                <a:latin typeface="Calibri"/>
                <a:cs typeface="Calibri"/>
              </a:rPr>
              <a:t>expense</a:t>
            </a:r>
            <a:r>
              <a:rPr dirty="0" sz="1650" spc="-40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50" spc="-10" i="1">
                <a:solidFill>
                  <a:srgbClr val="4F4F4F"/>
                </a:solidFill>
                <a:latin typeface="Calibri"/>
                <a:cs typeface="Calibri"/>
              </a:rPr>
              <a:t>reported?</a:t>
            </a:r>
            <a:endParaRPr sz="1650">
              <a:latin typeface="Calibri"/>
              <a:cs typeface="Calibri"/>
            </a:endParaRPr>
          </a:p>
          <a:p>
            <a:pPr marL="184785" marR="43815" indent="-172720">
              <a:lnSpc>
                <a:spcPts val="1920"/>
              </a:lnSpc>
              <a:buFont typeface="Arial"/>
              <a:buChar char="•"/>
              <a:tabLst>
                <a:tab pos="184785" algn="l"/>
              </a:tabLst>
            </a:pPr>
            <a:r>
              <a:rPr dirty="0" sz="1600" spc="-35">
                <a:solidFill>
                  <a:srgbClr val="4F4F4F"/>
                </a:solidFill>
                <a:latin typeface="Calibri"/>
                <a:cs typeface="Calibri"/>
              </a:rPr>
              <a:t>Ford</a:t>
            </a:r>
            <a:r>
              <a:rPr dirty="0" sz="16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30">
                <a:solidFill>
                  <a:srgbClr val="4F4F4F"/>
                </a:solidFill>
                <a:latin typeface="Calibri"/>
                <a:cs typeface="Calibri"/>
              </a:rPr>
              <a:t>Credit</a:t>
            </a:r>
            <a:r>
              <a:rPr dirty="0" sz="16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30">
                <a:solidFill>
                  <a:srgbClr val="4F4F4F"/>
                </a:solidFill>
                <a:latin typeface="Calibri"/>
                <a:cs typeface="Calibri"/>
              </a:rPr>
              <a:t>interest</a:t>
            </a:r>
            <a:r>
              <a:rPr dirty="0" sz="1600" spc="-4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30">
                <a:solidFill>
                  <a:srgbClr val="4F4F4F"/>
                </a:solidFill>
                <a:latin typeface="Calibri"/>
                <a:cs typeface="Calibri"/>
              </a:rPr>
              <a:t>income</a:t>
            </a:r>
            <a:r>
              <a:rPr dirty="0" sz="1600" spc="-4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F4F4F"/>
                </a:solidFill>
                <a:latin typeface="Calibri"/>
                <a:cs typeface="Calibri"/>
              </a:rPr>
              <a:t>and</a:t>
            </a:r>
            <a:r>
              <a:rPr dirty="0" sz="1600" spc="-5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30">
                <a:solidFill>
                  <a:srgbClr val="4F4F4F"/>
                </a:solidFill>
                <a:latin typeface="Calibri"/>
                <a:cs typeface="Calibri"/>
              </a:rPr>
              <a:t>interest</a:t>
            </a:r>
            <a:r>
              <a:rPr dirty="0" sz="1600" spc="-4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4F4F4F"/>
                </a:solidFill>
                <a:latin typeface="Calibri"/>
                <a:cs typeface="Calibri"/>
              </a:rPr>
              <a:t>expense</a:t>
            </a:r>
            <a:r>
              <a:rPr dirty="0" sz="1600" spc="-6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45">
                <a:solidFill>
                  <a:srgbClr val="4F4F4F"/>
                </a:solidFill>
                <a:latin typeface="Calibri"/>
                <a:cs typeface="Calibri"/>
              </a:rPr>
              <a:t>are </a:t>
            </a:r>
            <a:r>
              <a:rPr dirty="0" sz="1600" spc="-10">
                <a:solidFill>
                  <a:srgbClr val="4F4F4F"/>
                </a:solidFill>
                <a:latin typeface="Calibri"/>
                <a:cs typeface="Calibri"/>
              </a:rPr>
              <a:t>integral</a:t>
            </a:r>
            <a:r>
              <a:rPr dirty="0" sz="1600" spc="-25">
                <a:solidFill>
                  <a:srgbClr val="4F4F4F"/>
                </a:solidFill>
                <a:latin typeface="Calibri"/>
                <a:cs typeface="Calibri"/>
              </a:rPr>
              <a:t> to </a:t>
            </a:r>
            <a:r>
              <a:rPr dirty="0" sz="1600" spc="-10">
                <a:solidFill>
                  <a:srgbClr val="4F4F4F"/>
                </a:solidFill>
                <a:latin typeface="Calibri"/>
                <a:cs typeface="Calibri"/>
              </a:rPr>
              <a:t>business</a:t>
            </a:r>
            <a:r>
              <a:rPr dirty="0" sz="1600" spc="-5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20">
                <a:solidFill>
                  <a:srgbClr val="4F4F4F"/>
                </a:solidFill>
                <a:latin typeface="Calibri"/>
                <a:cs typeface="Calibri"/>
              </a:rPr>
              <a:t>operations</a:t>
            </a:r>
            <a:r>
              <a:rPr dirty="0" sz="16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40">
                <a:solidFill>
                  <a:srgbClr val="4F4F4F"/>
                </a:solidFill>
                <a:latin typeface="Calibri"/>
                <a:cs typeface="Calibri"/>
              </a:rPr>
              <a:t>for </a:t>
            </a:r>
            <a:r>
              <a:rPr dirty="0" sz="1600">
                <a:solidFill>
                  <a:srgbClr val="4F4F4F"/>
                </a:solidFill>
                <a:latin typeface="Calibri"/>
                <a:cs typeface="Calibri"/>
              </a:rPr>
              <a:t>that</a:t>
            </a:r>
            <a:r>
              <a:rPr dirty="0" sz="1600" spc="-5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F4F4F"/>
                </a:solidFill>
                <a:latin typeface="Calibri"/>
                <a:cs typeface="Calibri"/>
              </a:rPr>
              <a:t>segment</a:t>
            </a:r>
            <a:r>
              <a:rPr dirty="0" sz="1600" spc="-4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F4F4F"/>
                </a:solidFill>
                <a:latin typeface="Calibri"/>
                <a:cs typeface="Calibri"/>
              </a:rPr>
              <a:t>and</a:t>
            </a:r>
            <a:r>
              <a:rPr dirty="0" sz="1600" spc="-5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45">
                <a:solidFill>
                  <a:srgbClr val="4F4F4F"/>
                </a:solidFill>
                <a:latin typeface="Calibri"/>
                <a:cs typeface="Calibri"/>
              </a:rPr>
              <a:t>are </a:t>
            </a:r>
            <a:r>
              <a:rPr dirty="0" sz="1600" spc="-20">
                <a:solidFill>
                  <a:srgbClr val="4F4F4F"/>
                </a:solidFill>
                <a:latin typeface="Calibri"/>
                <a:cs typeface="Calibri"/>
              </a:rPr>
              <a:t>included</a:t>
            </a:r>
            <a:r>
              <a:rPr dirty="0" sz="1600" spc="-4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4F4F4F"/>
                </a:solidFill>
                <a:latin typeface="Calibri"/>
                <a:cs typeface="Calibri"/>
              </a:rPr>
              <a:t>in</a:t>
            </a:r>
            <a:r>
              <a:rPr dirty="0" sz="1600" spc="-5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4F4F4F"/>
                </a:solidFill>
                <a:latin typeface="Calibri"/>
                <a:cs typeface="Calibri"/>
              </a:rPr>
              <a:t>the </a:t>
            </a:r>
            <a:r>
              <a:rPr dirty="0" sz="1600" spc="-35">
                <a:solidFill>
                  <a:srgbClr val="4F4F4F"/>
                </a:solidFill>
                <a:latin typeface="Calibri"/>
                <a:cs typeface="Calibri"/>
              </a:rPr>
              <a:t>Ford</a:t>
            </a:r>
            <a:r>
              <a:rPr dirty="0" sz="1600" spc="-5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30">
                <a:solidFill>
                  <a:srgbClr val="4F4F4F"/>
                </a:solidFill>
                <a:latin typeface="Calibri"/>
                <a:cs typeface="Calibri"/>
              </a:rPr>
              <a:t>Credit</a:t>
            </a:r>
            <a:r>
              <a:rPr dirty="0" sz="1600" spc="-4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4F4F4F"/>
                </a:solidFill>
                <a:latin typeface="Calibri"/>
                <a:cs typeface="Calibri"/>
              </a:rPr>
              <a:t>Segment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3074" y="293622"/>
            <a:ext cx="84829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2018</a:t>
            </a:r>
            <a:r>
              <a:rPr dirty="0" spc="114"/>
              <a:t> </a:t>
            </a:r>
            <a:r>
              <a:rPr dirty="0" spc="100"/>
              <a:t>Financial</a:t>
            </a:r>
            <a:r>
              <a:rPr dirty="0" spc="140"/>
              <a:t> </a:t>
            </a:r>
            <a:r>
              <a:rPr dirty="0" spc="60"/>
              <a:t>Reporting</a:t>
            </a:r>
            <a:r>
              <a:rPr dirty="0" spc="130"/>
              <a:t> </a:t>
            </a:r>
            <a:r>
              <a:rPr dirty="0" spc="60"/>
              <a:t>Change</a:t>
            </a:r>
            <a:r>
              <a:rPr dirty="0" spc="110"/>
              <a:t> </a:t>
            </a:r>
            <a:r>
              <a:rPr dirty="0" spc="45"/>
              <a:t>Questions</a:t>
            </a:r>
          </a:p>
        </p:txBody>
      </p:sp>
      <p:sp>
        <p:nvSpPr>
          <p:cNvPr id="5" name="object 5" descr=""/>
          <p:cNvSpPr/>
          <p:nvPr/>
        </p:nvSpPr>
        <p:spPr>
          <a:xfrm>
            <a:off x="11686031" y="6376415"/>
            <a:ext cx="506095" cy="410209"/>
          </a:xfrm>
          <a:custGeom>
            <a:avLst/>
            <a:gdLst/>
            <a:ahLst/>
            <a:cxnLst/>
            <a:rect l="l" t="t" r="r" b="b"/>
            <a:pathLst>
              <a:path w="506095" h="410209">
                <a:moveTo>
                  <a:pt x="505968" y="0"/>
                </a:moveTo>
                <a:lnTo>
                  <a:pt x="0" y="0"/>
                </a:lnTo>
                <a:lnTo>
                  <a:pt x="0" y="409956"/>
                </a:lnTo>
                <a:lnTo>
                  <a:pt x="505968" y="409956"/>
                </a:lnTo>
                <a:lnTo>
                  <a:pt x="5059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1957473" y="6500995"/>
            <a:ext cx="177165" cy="21844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0"/>
              </a:spcBef>
            </a:pPr>
            <a:r>
              <a:rPr dirty="0" sz="1200" spc="40">
                <a:solidFill>
                  <a:srgbClr val="4F4F4F"/>
                </a:solidFill>
                <a:latin typeface="Trebuchet MS"/>
                <a:cs typeface="Trebuchet MS"/>
              </a:rPr>
              <a:t>40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0"/>
              </a:spcBef>
            </a:pPr>
            <a:r>
              <a:rPr dirty="0" spc="-25"/>
              <a:t>A</a:t>
            </a:r>
            <a:r>
              <a:rPr dirty="0" spc="-25"/>
              <a:t>1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03292" y="860525"/>
            <a:ext cx="5300980" cy="465201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algn="ctr" marL="22860">
              <a:lnSpc>
                <a:spcPct val="100000"/>
              </a:lnSpc>
              <a:spcBef>
                <a:spcPts val="215"/>
              </a:spcBef>
            </a:pPr>
            <a:r>
              <a:rPr dirty="0" u="sng" sz="1300" spc="-80">
                <a:solidFill>
                  <a:srgbClr val="4F4F4F"/>
                </a:solidFill>
                <a:uFill>
                  <a:solidFill>
                    <a:srgbClr val="4F4F4F"/>
                  </a:solidFill>
                </a:uFill>
                <a:latin typeface="Trebuchet MS"/>
                <a:cs typeface="Trebuchet MS"/>
              </a:rPr>
              <a:t>2017</a:t>
            </a:r>
            <a:r>
              <a:rPr dirty="0" u="sng" sz="1300" spc="-70">
                <a:solidFill>
                  <a:srgbClr val="4F4F4F"/>
                </a:solidFill>
                <a:uFill>
                  <a:solidFill>
                    <a:srgbClr val="4F4F4F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300" spc="-10">
                <a:solidFill>
                  <a:srgbClr val="4F4F4F"/>
                </a:solidFill>
                <a:uFill>
                  <a:solidFill>
                    <a:srgbClr val="4F4F4F"/>
                  </a:solidFill>
                </a:uFill>
                <a:latin typeface="Trebuchet MS"/>
                <a:cs typeface="Trebuchet MS"/>
              </a:rPr>
              <a:t>Impact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350" spc="-45" i="1">
                <a:solidFill>
                  <a:srgbClr val="4F4F4F"/>
                </a:solidFill>
                <a:latin typeface="Calibri"/>
                <a:cs typeface="Calibri"/>
              </a:rPr>
              <a:t>What</a:t>
            </a:r>
            <a:r>
              <a:rPr dirty="0" sz="1350" spc="-20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30" i="1">
                <a:solidFill>
                  <a:srgbClr val="4F4F4F"/>
                </a:solidFill>
                <a:latin typeface="Calibri"/>
                <a:cs typeface="Calibri"/>
              </a:rPr>
              <a:t>is</a:t>
            </a:r>
            <a:r>
              <a:rPr dirty="0" sz="1350" spc="-4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30" i="1">
                <a:solidFill>
                  <a:srgbClr val="4F4F4F"/>
                </a:solidFill>
                <a:latin typeface="Calibri"/>
                <a:cs typeface="Calibri"/>
              </a:rPr>
              <a:t>expected</a:t>
            </a:r>
            <a:r>
              <a:rPr dirty="0" sz="1350" spc="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45" i="1">
                <a:solidFill>
                  <a:srgbClr val="4F4F4F"/>
                </a:solidFill>
                <a:latin typeface="Calibri"/>
                <a:cs typeface="Calibri"/>
              </a:rPr>
              <a:t>operating </a:t>
            </a:r>
            <a:r>
              <a:rPr dirty="0" sz="1350" spc="-20" i="1">
                <a:solidFill>
                  <a:srgbClr val="4F4F4F"/>
                </a:solidFill>
                <a:latin typeface="Calibri"/>
                <a:cs typeface="Calibri"/>
              </a:rPr>
              <a:t>tax</a:t>
            </a:r>
            <a:r>
              <a:rPr dirty="0" sz="1350" spc="-2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55" i="1">
                <a:solidFill>
                  <a:srgbClr val="4F4F4F"/>
                </a:solidFill>
                <a:latin typeface="Calibri"/>
                <a:cs typeface="Calibri"/>
              </a:rPr>
              <a:t>rate</a:t>
            </a:r>
            <a:r>
              <a:rPr dirty="0" sz="1350" spc="-4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40" i="1">
                <a:solidFill>
                  <a:srgbClr val="4F4F4F"/>
                </a:solidFill>
                <a:latin typeface="Calibri"/>
                <a:cs typeface="Calibri"/>
              </a:rPr>
              <a:t>for</a:t>
            </a:r>
            <a:r>
              <a:rPr dirty="0" sz="1350" spc="-4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20" i="1">
                <a:solidFill>
                  <a:srgbClr val="4F4F4F"/>
                </a:solidFill>
                <a:latin typeface="Calibri"/>
                <a:cs typeface="Calibri"/>
              </a:rPr>
              <a:t>2017?</a:t>
            </a:r>
            <a:endParaRPr sz="1350">
              <a:latin typeface="Calibri"/>
              <a:cs typeface="Calibri"/>
            </a:endParaRPr>
          </a:p>
          <a:p>
            <a:pPr marL="12700" marR="163830" indent="172085">
              <a:lnSpc>
                <a:spcPct val="103099"/>
              </a:lnSpc>
              <a:spcBef>
                <a:spcPts val="145"/>
              </a:spcBef>
              <a:buFont typeface="Arial"/>
              <a:buChar char="•"/>
              <a:tabLst>
                <a:tab pos="184785" algn="l"/>
              </a:tabLst>
            </a:pP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The</a:t>
            </a:r>
            <a:r>
              <a:rPr dirty="0" sz="13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20">
                <a:solidFill>
                  <a:srgbClr val="4F4F4F"/>
                </a:solidFill>
                <a:latin typeface="Calibri"/>
                <a:cs typeface="Calibri"/>
              </a:rPr>
              <a:t>operating</a:t>
            </a:r>
            <a:r>
              <a:rPr dirty="0" sz="1300" spc="-4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tax</a:t>
            </a:r>
            <a:r>
              <a:rPr dirty="0" sz="1300" spc="-4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20">
                <a:solidFill>
                  <a:srgbClr val="4F4F4F"/>
                </a:solidFill>
                <a:latin typeface="Calibri"/>
                <a:cs typeface="Calibri"/>
              </a:rPr>
              <a:t>rate</a:t>
            </a:r>
            <a:r>
              <a:rPr dirty="0" sz="1300" spc="-3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30">
                <a:solidFill>
                  <a:srgbClr val="4F4F4F"/>
                </a:solidFill>
                <a:latin typeface="Calibri"/>
                <a:cs typeface="Calibri"/>
              </a:rPr>
              <a:t>for</a:t>
            </a:r>
            <a:r>
              <a:rPr dirty="0" sz="1300" spc="-6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85">
                <a:solidFill>
                  <a:srgbClr val="4F4F4F"/>
                </a:solidFill>
                <a:latin typeface="Calibri"/>
                <a:cs typeface="Calibri"/>
              </a:rPr>
              <a:t>2017</a:t>
            </a:r>
            <a:r>
              <a:rPr dirty="0" sz="1300" spc="-6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is</a:t>
            </a:r>
            <a:r>
              <a:rPr dirty="0" sz="1300" spc="-4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about</a:t>
            </a:r>
            <a:r>
              <a:rPr dirty="0" sz="1300" spc="-4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4F4F4F"/>
                </a:solidFill>
                <a:latin typeface="Calibri"/>
                <a:cs typeface="Calibri"/>
              </a:rPr>
              <a:t>15%,</a:t>
            </a:r>
            <a:r>
              <a:rPr dirty="0" sz="1300" spc="-7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4F4F4F"/>
                </a:solidFill>
                <a:latin typeface="Calibri"/>
                <a:cs typeface="Calibri"/>
              </a:rPr>
              <a:t>consistent</a:t>
            </a:r>
            <a:r>
              <a:rPr dirty="0" sz="1300" spc="-3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with</a:t>
            </a:r>
            <a:r>
              <a:rPr dirty="0" sz="13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45">
                <a:solidFill>
                  <a:srgbClr val="4F4F4F"/>
                </a:solidFill>
                <a:latin typeface="Calibri"/>
                <a:cs typeface="Calibri"/>
              </a:rPr>
              <a:t>prior</a:t>
            </a:r>
            <a:r>
              <a:rPr dirty="0" sz="1300" spc="-6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4F4F4F"/>
                </a:solidFill>
                <a:latin typeface="Calibri"/>
                <a:cs typeface="Calibri"/>
              </a:rPr>
              <a:t>guidance </a:t>
            </a:r>
            <a:r>
              <a:rPr dirty="0" sz="1350" spc="-45" i="1">
                <a:solidFill>
                  <a:srgbClr val="4F4F4F"/>
                </a:solidFill>
                <a:latin typeface="Calibri"/>
                <a:cs typeface="Calibri"/>
              </a:rPr>
              <a:t>Will</a:t>
            </a:r>
            <a:r>
              <a:rPr dirty="0" sz="1350" spc="-50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40" i="1">
                <a:solidFill>
                  <a:srgbClr val="4F4F4F"/>
                </a:solidFill>
                <a:latin typeface="Calibri"/>
                <a:cs typeface="Calibri"/>
              </a:rPr>
              <a:t>Ford</a:t>
            </a:r>
            <a:r>
              <a:rPr dirty="0" sz="1350" spc="-50" i="1">
                <a:solidFill>
                  <a:srgbClr val="4F4F4F"/>
                </a:solidFill>
                <a:latin typeface="Calibri"/>
                <a:cs typeface="Calibri"/>
              </a:rPr>
              <a:t> incur</a:t>
            </a:r>
            <a:r>
              <a:rPr dirty="0" sz="1350" spc="-3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45" i="1">
                <a:solidFill>
                  <a:srgbClr val="4F4F4F"/>
                </a:solidFill>
                <a:latin typeface="Calibri"/>
                <a:cs typeface="Calibri"/>
              </a:rPr>
              <a:t>a</a:t>
            </a:r>
            <a:r>
              <a:rPr dirty="0" sz="1350" spc="-40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20" i="1">
                <a:solidFill>
                  <a:srgbClr val="4F4F4F"/>
                </a:solidFill>
                <a:latin typeface="Calibri"/>
                <a:cs typeface="Calibri"/>
              </a:rPr>
              <a:t>one-time </a:t>
            </a:r>
            <a:r>
              <a:rPr dirty="0" sz="1350" spc="-55" i="1">
                <a:solidFill>
                  <a:srgbClr val="4F4F4F"/>
                </a:solidFill>
                <a:latin typeface="Calibri"/>
                <a:cs typeface="Calibri"/>
              </a:rPr>
              <a:t>charge</a:t>
            </a:r>
            <a:r>
              <a:rPr dirty="0" sz="1350" spc="-3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40" i="1">
                <a:solidFill>
                  <a:srgbClr val="4F4F4F"/>
                </a:solidFill>
                <a:latin typeface="Calibri"/>
                <a:cs typeface="Calibri"/>
              </a:rPr>
              <a:t>for</a:t>
            </a:r>
            <a:r>
              <a:rPr dirty="0" sz="1350" spc="-45" i="1">
                <a:solidFill>
                  <a:srgbClr val="4F4F4F"/>
                </a:solidFill>
                <a:latin typeface="Calibri"/>
                <a:cs typeface="Calibri"/>
              </a:rPr>
              <a:t> deferred</a:t>
            </a:r>
            <a:r>
              <a:rPr dirty="0" sz="1350" spc="-6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30" i="1">
                <a:solidFill>
                  <a:srgbClr val="4F4F4F"/>
                </a:solidFill>
                <a:latin typeface="Calibri"/>
                <a:cs typeface="Calibri"/>
              </a:rPr>
              <a:t>taxes</a:t>
            </a:r>
            <a:r>
              <a:rPr dirty="0" sz="1350" spc="-35" i="1">
                <a:solidFill>
                  <a:srgbClr val="4F4F4F"/>
                </a:solidFill>
                <a:latin typeface="Calibri"/>
                <a:cs typeface="Calibri"/>
              </a:rPr>
              <a:t> and</a:t>
            </a:r>
            <a:r>
              <a:rPr dirty="0" sz="1350" spc="-2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40" i="1">
                <a:solidFill>
                  <a:srgbClr val="4F4F4F"/>
                </a:solidFill>
                <a:latin typeface="Calibri"/>
                <a:cs typeface="Calibri"/>
              </a:rPr>
              <a:t>repatriation</a:t>
            </a:r>
            <a:r>
              <a:rPr dirty="0" sz="1350" spc="-50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25" i="1">
                <a:solidFill>
                  <a:srgbClr val="4F4F4F"/>
                </a:solidFill>
                <a:latin typeface="Calibri"/>
                <a:cs typeface="Calibri"/>
              </a:rPr>
              <a:t>of</a:t>
            </a:r>
            <a:r>
              <a:rPr dirty="0" sz="1350" spc="-2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10" i="1">
                <a:solidFill>
                  <a:srgbClr val="4F4F4F"/>
                </a:solidFill>
                <a:latin typeface="Calibri"/>
                <a:cs typeface="Calibri"/>
              </a:rPr>
              <a:t>earnings?</a:t>
            </a:r>
            <a:endParaRPr sz="1350">
              <a:latin typeface="Calibri"/>
              <a:cs typeface="Calibri"/>
            </a:endParaRPr>
          </a:p>
          <a:p>
            <a:pPr marL="184785" marR="225425" indent="-172720">
              <a:lnSpc>
                <a:spcPct val="100000"/>
              </a:lnSpc>
              <a:spcBef>
                <a:spcPts val="185"/>
              </a:spcBef>
              <a:buFont typeface="Arial"/>
              <a:buChar char="•"/>
              <a:tabLst>
                <a:tab pos="184785" algn="l"/>
              </a:tabLst>
            </a:pPr>
            <a:r>
              <a:rPr dirty="0" sz="1300" spc="-40">
                <a:solidFill>
                  <a:srgbClr val="4F4F4F"/>
                </a:solidFill>
                <a:latin typeface="Calibri"/>
                <a:cs typeface="Calibri"/>
              </a:rPr>
              <a:t>No;</a:t>
            </a:r>
            <a:r>
              <a:rPr dirty="0" sz="1300" spc="-6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30">
                <a:solidFill>
                  <a:srgbClr val="4F4F4F"/>
                </a:solidFill>
                <a:latin typeface="Calibri"/>
                <a:cs typeface="Calibri"/>
              </a:rPr>
              <a:t>we</a:t>
            </a:r>
            <a:r>
              <a:rPr dirty="0" sz="1300" spc="-4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20">
                <a:solidFill>
                  <a:srgbClr val="4F4F4F"/>
                </a:solidFill>
                <a:latin typeface="Calibri"/>
                <a:cs typeface="Calibri"/>
              </a:rPr>
              <a:t>do</a:t>
            </a:r>
            <a:r>
              <a:rPr dirty="0" sz="1300" spc="-5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not</a:t>
            </a:r>
            <a:r>
              <a:rPr dirty="0" sz="1300" spc="-5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4F4F4F"/>
                </a:solidFill>
                <a:latin typeface="Calibri"/>
                <a:cs typeface="Calibri"/>
              </a:rPr>
              <a:t>expect</a:t>
            </a:r>
            <a:r>
              <a:rPr dirty="0" sz="13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the</a:t>
            </a:r>
            <a:r>
              <a:rPr dirty="0" sz="13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impact</a:t>
            </a:r>
            <a:r>
              <a:rPr dirty="0" sz="13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to</a:t>
            </a:r>
            <a:r>
              <a:rPr dirty="0" sz="1300" spc="-4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20">
                <a:solidFill>
                  <a:srgbClr val="4F4F4F"/>
                </a:solidFill>
                <a:latin typeface="Calibri"/>
                <a:cs typeface="Calibri"/>
              </a:rPr>
              <a:t>be</a:t>
            </a:r>
            <a:r>
              <a:rPr dirty="0" sz="1300" spc="-4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4F4F4F"/>
                </a:solidFill>
                <a:latin typeface="Calibri"/>
                <a:cs typeface="Calibri"/>
              </a:rPr>
              <a:t>material</a:t>
            </a:r>
            <a:r>
              <a:rPr dirty="0" sz="1300" spc="-4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30">
                <a:solidFill>
                  <a:srgbClr val="4F4F4F"/>
                </a:solidFill>
                <a:latin typeface="Calibri"/>
                <a:cs typeface="Calibri"/>
              </a:rPr>
              <a:t>for</a:t>
            </a:r>
            <a:r>
              <a:rPr dirty="0" sz="1300" spc="-6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85">
                <a:solidFill>
                  <a:srgbClr val="4F4F4F"/>
                </a:solidFill>
                <a:latin typeface="Calibri"/>
                <a:cs typeface="Calibri"/>
              </a:rPr>
              <a:t>2017</a:t>
            </a:r>
            <a:r>
              <a:rPr dirty="0" sz="1300" spc="-6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with</a:t>
            </a:r>
            <a:r>
              <a:rPr dirty="0" sz="1300" spc="-4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a</a:t>
            </a:r>
            <a:r>
              <a:rPr dirty="0" sz="1300" spc="-4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4F4F4F"/>
                </a:solidFill>
                <a:latin typeface="Calibri"/>
                <a:cs typeface="Calibri"/>
              </a:rPr>
              <a:t>modest</a:t>
            </a:r>
            <a:r>
              <a:rPr dirty="0" sz="1300" spc="-5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25">
                <a:solidFill>
                  <a:srgbClr val="4F4F4F"/>
                </a:solidFill>
                <a:latin typeface="Calibri"/>
                <a:cs typeface="Calibri"/>
              </a:rPr>
              <a:t>tax charge</a:t>
            </a:r>
            <a:r>
              <a:rPr dirty="0" sz="1300" spc="-30">
                <a:solidFill>
                  <a:srgbClr val="4F4F4F"/>
                </a:solidFill>
                <a:latin typeface="Calibri"/>
                <a:cs typeface="Calibri"/>
              </a:rPr>
              <a:t> for</a:t>
            </a:r>
            <a:r>
              <a:rPr dirty="0" sz="1300" spc="-4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4F4F4F"/>
                </a:solidFill>
                <a:latin typeface="Calibri"/>
                <a:cs typeface="Calibri"/>
              </a:rPr>
              <a:t>mandatory</a:t>
            </a:r>
            <a:r>
              <a:rPr dirty="0" sz="13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20">
                <a:solidFill>
                  <a:srgbClr val="4F4F4F"/>
                </a:solidFill>
                <a:latin typeface="Calibri"/>
                <a:cs typeface="Calibri"/>
              </a:rPr>
              <a:t>repatriation</a:t>
            </a:r>
            <a:r>
              <a:rPr dirty="0" sz="13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and</a:t>
            </a:r>
            <a:r>
              <a:rPr dirty="0" sz="1300" spc="-3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modest</a:t>
            </a:r>
            <a:r>
              <a:rPr dirty="0" sz="13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tax</a:t>
            </a:r>
            <a:r>
              <a:rPr dirty="0" sz="1300" spc="-3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4F4F4F"/>
                </a:solidFill>
                <a:latin typeface="Calibri"/>
                <a:cs typeface="Calibri"/>
              </a:rPr>
              <a:t>benefit</a:t>
            </a:r>
            <a:r>
              <a:rPr dirty="0" sz="1300" spc="-30">
                <a:solidFill>
                  <a:srgbClr val="4F4F4F"/>
                </a:solidFill>
                <a:latin typeface="Calibri"/>
                <a:cs typeface="Calibri"/>
              </a:rPr>
              <a:t> for</a:t>
            </a:r>
            <a:r>
              <a:rPr dirty="0" sz="1300" spc="-4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4F4F4F"/>
                </a:solidFill>
                <a:latin typeface="Calibri"/>
                <a:cs typeface="Calibri"/>
              </a:rPr>
              <a:t>setting </a:t>
            </a:r>
            <a:r>
              <a:rPr dirty="0" sz="1300" spc="-40">
                <a:solidFill>
                  <a:srgbClr val="4F4F4F"/>
                </a:solidFill>
                <a:latin typeface="Calibri"/>
                <a:cs typeface="Calibri"/>
              </a:rPr>
              <a:t>deferred</a:t>
            </a:r>
            <a:r>
              <a:rPr dirty="0" sz="1300" spc="-6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taxes</a:t>
            </a:r>
            <a:r>
              <a:rPr dirty="0" sz="1300" spc="-4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4F4F4F"/>
                </a:solidFill>
                <a:latin typeface="Calibri"/>
                <a:cs typeface="Calibri"/>
              </a:rPr>
              <a:t>to</a:t>
            </a:r>
            <a:r>
              <a:rPr dirty="0" sz="1300" spc="-5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the</a:t>
            </a:r>
            <a:r>
              <a:rPr dirty="0" sz="1300" spc="-3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20">
                <a:solidFill>
                  <a:srgbClr val="4F4F4F"/>
                </a:solidFill>
                <a:latin typeface="Calibri"/>
                <a:cs typeface="Calibri"/>
              </a:rPr>
              <a:t>new</a:t>
            </a:r>
            <a:r>
              <a:rPr dirty="0" sz="1300" spc="-5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20">
                <a:solidFill>
                  <a:srgbClr val="4F4F4F"/>
                </a:solidFill>
                <a:latin typeface="Calibri"/>
                <a:cs typeface="Calibri"/>
              </a:rPr>
              <a:t>rate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350" spc="-60" i="1">
                <a:solidFill>
                  <a:srgbClr val="4F4F4F"/>
                </a:solidFill>
                <a:latin typeface="Calibri"/>
                <a:cs typeface="Calibri"/>
              </a:rPr>
              <a:t>Won’t</a:t>
            </a:r>
            <a:r>
              <a:rPr dirty="0" sz="1350" spc="-50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40" i="1">
                <a:solidFill>
                  <a:srgbClr val="4F4F4F"/>
                </a:solidFill>
                <a:latin typeface="Calibri"/>
                <a:cs typeface="Calibri"/>
              </a:rPr>
              <a:t>Ford</a:t>
            </a:r>
            <a:r>
              <a:rPr dirty="0" sz="1350" spc="-60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45" i="1">
                <a:solidFill>
                  <a:srgbClr val="4F4F4F"/>
                </a:solidFill>
                <a:latin typeface="Calibri"/>
                <a:cs typeface="Calibri"/>
              </a:rPr>
              <a:t>have</a:t>
            </a:r>
            <a:r>
              <a:rPr dirty="0" sz="1350" spc="-3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45" i="1">
                <a:solidFill>
                  <a:srgbClr val="4F4F4F"/>
                </a:solidFill>
                <a:latin typeface="Calibri"/>
                <a:cs typeface="Calibri"/>
              </a:rPr>
              <a:t>a</a:t>
            </a:r>
            <a:r>
              <a:rPr dirty="0" sz="1350" spc="-40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55" i="1">
                <a:solidFill>
                  <a:srgbClr val="4F4F4F"/>
                </a:solidFill>
                <a:latin typeface="Calibri"/>
                <a:cs typeface="Calibri"/>
              </a:rPr>
              <a:t>large</a:t>
            </a:r>
            <a:r>
              <a:rPr dirty="0" sz="1350" spc="-35" i="1">
                <a:solidFill>
                  <a:srgbClr val="4F4F4F"/>
                </a:solidFill>
                <a:latin typeface="Calibri"/>
                <a:cs typeface="Calibri"/>
              </a:rPr>
              <a:t> write-down</a:t>
            </a:r>
            <a:r>
              <a:rPr dirty="0" sz="1350" spc="-40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10" i="1">
                <a:solidFill>
                  <a:srgbClr val="4F4F4F"/>
                </a:solidFill>
                <a:latin typeface="Calibri"/>
                <a:cs typeface="Calibri"/>
              </a:rPr>
              <a:t>of</a:t>
            </a:r>
            <a:r>
              <a:rPr dirty="0" sz="1350" spc="-60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45" i="1">
                <a:solidFill>
                  <a:srgbClr val="4F4F4F"/>
                </a:solidFill>
                <a:latin typeface="Calibri"/>
                <a:cs typeface="Calibri"/>
              </a:rPr>
              <a:t>deferred</a:t>
            </a:r>
            <a:r>
              <a:rPr dirty="0" sz="1350" spc="-50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25" i="1">
                <a:solidFill>
                  <a:srgbClr val="4F4F4F"/>
                </a:solidFill>
                <a:latin typeface="Calibri"/>
                <a:cs typeface="Calibri"/>
              </a:rPr>
              <a:t>tax</a:t>
            </a:r>
            <a:r>
              <a:rPr dirty="0" sz="1350" spc="-40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10" i="1">
                <a:solidFill>
                  <a:srgbClr val="4F4F4F"/>
                </a:solidFill>
                <a:latin typeface="Calibri"/>
                <a:cs typeface="Calibri"/>
              </a:rPr>
              <a:t>assets?</a:t>
            </a:r>
            <a:endParaRPr sz="1350">
              <a:latin typeface="Calibri"/>
              <a:cs typeface="Calibri"/>
            </a:endParaRPr>
          </a:p>
          <a:p>
            <a:pPr marL="184785" marR="71120" indent="-17272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184785" algn="l"/>
              </a:tabLst>
            </a:pP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No.</a:t>
            </a:r>
            <a:r>
              <a:rPr dirty="0" sz="1300" spc="18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A</a:t>
            </a:r>
            <a:r>
              <a:rPr dirty="0" sz="13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substantial</a:t>
            </a:r>
            <a:r>
              <a:rPr dirty="0" sz="13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4F4F4F"/>
                </a:solidFill>
                <a:latin typeface="Calibri"/>
                <a:cs typeface="Calibri"/>
              </a:rPr>
              <a:t>part</a:t>
            </a:r>
            <a:r>
              <a:rPr dirty="0" sz="1300" spc="-4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of</a:t>
            </a:r>
            <a:r>
              <a:rPr dirty="0" sz="1300" spc="-3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30">
                <a:solidFill>
                  <a:srgbClr val="4F4F4F"/>
                </a:solidFill>
                <a:latin typeface="Calibri"/>
                <a:cs typeface="Calibri"/>
              </a:rPr>
              <a:t>Ford’s</a:t>
            </a:r>
            <a:r>
              <a:rPr dirty="0" sz="1300" spc="-7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net</a:t>
            </a:r>
            <a:r>
              <a:rPr dirty="0" sz="13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40">
                <a:solidFill>
                  <a:srgbClr val="4F4F4F"/>
                </a:solidFill>
                <a:latin typeface="Calibri"/>
                <a:cs typeface="Calibri"/>
              </a:rPr>
              <a:t>deferred</a:t>
            </a:r>
            <a:r>
              <a:rPr dirty="0" sz="1300" spc="-4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tax</a:t>
            </a:r>
            <a:r>
              <a:rPr dirty="0" sz="1300" spc="-4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assets</a:t>
            </a:r>
            <a:r>
              <a:rPr dirty="0" sz="13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(net</a:t>
            </a:r>
            <a:r>
              <a:rPr dirty="0" sz="13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of</a:t>
            </a:r>
            <a:r>
              <a:rPr dirty="0" sz="1300" spc="-5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liabilities)</a:t>
            </a:r>
            <a:r>
              <a:rPr dirty="0" sz="1300" spc="-3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25">
                <a:solidFill>
                  <a:srgbClr val="4F4F4F"/>
                </a:solidFill>
                <a:latin typeface="Calibri"/>
                <a:cs typeface="Calibri"/>
              </a:rPr>
              <a:t>are </a:t>
            </a:r>
            <a:r>
              <a:rPr dirty="0" sz="1300" spc="-35">
                <a:solidFill>
                  <a:srgbClr val="4F4F4F"/>
                </a:solidFill>
                <a:latin typeface="Calibri"/>
                <a:cs typeface="Calibri"/>
              </a:rPr>
              <a:t>research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tax</a:t>
            </a:r>
            <a:r>
              <a:rPr dirty="0" sz="13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25">
                <a:solidFill>
                  <a:srgbClr val="4F4F4F"/>
                </a:solidFill>
                <a:latin typeface="Calibri"/>
                <a:cs typeface="Calibri"/>
              </a:rPr>
              <a:t>credit</a:t>
            </a:r>
            <a:r>
              <a:rPr dirty="0" sz="13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and</a:t>
            </a:r>
            <a:r>
              <a:rPr dirty="0" sz="13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25">
                <a:solidFill>
                  <a:srgbClr val="4F4F4F"/>
                </a:solidFill>
                <a:latin typeface="Calibri"/>
                <a:cs typeface="Calibri"/>
              </a:rPr>
              <a:t>foreign</a:t>
            </a:r>
            <a:r>
              <a:rPr dirty="0" sz="13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tax</a:t>
            </a:r>
            <a:r>
              <a:rPr dirty="0" sz="13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25">
                <a:solidFill>
                  <a:srgbClr val="4F4F4F"/>
                </a:solidFill>
                <a:latin typeface="Calibri"/>
                <a:cs typeface="Calibri"/>
              </a:rPr>
              <a:t>credit</a:t>
            </a:r>
            <a:r>
              <a:rPr dirty="0" sz="13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35">
                <a:solidFill>
                  <a:srgbClr val="4F4F4F"/>
                </a:solidFill>
                <a:latin typeface="Calibri"/>
                <a:cs typeface="Calibri"/>
              </a:rPr>
              <a:t>carryovers</a:t>
            </a:r>
            <a:r>
              <a:rPr dirty="0" sz="13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that</a:t>
            </a:r>
            <a:r>
              <a:rPr dirty="0" sz="13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30">
                <a:solidFill>
                  <a:srgbClr val="4F4F4F"/>
                </a:solidFill>
                <a:latin typeface="Calibri"/>
                <a:cs typeface="Calibri"/>
              </a:rPr>
              <a:t>are</a:t>
            </a:r>
            <a:r>
              <a:rPr dirty="0" sz="1300" spc="-25">
                <a:solidFill>
                  <a:srgbClr val="4F4F4F"/>
                </a:solidFill>
                <a:latin typeface="Calibri"/>
                <a:cs typeface="Calibri"/>
              </a:rPr>
              <a:t> retained</a:t>
            </a:r>
            <a:r>
              <a:rPr dirty="0" sz="13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4F4F4F"/>
                </a:solidFill>
                <a:latin typeface="Calibri"/>
                <a:cs typeface="Calibri"/>
              </a:rPr>
              <a:t>dollar- for-dollar</a:t>
            </a:r>
            <a:r>
              <a:rPr dirty="0" sz="1300" spc="-7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35">
                <a:solidFill>
                  <a:srgbClr val="4F4F4F"/>
                </a:solidFill>
                <a:latin typeface="Calibri"/>
                <a:cs typeface="Calibri"/>
              </a:rPr>
              <a:t>under</a:t>
            </a:r>
            <a:r>
              <a:rPr dirty="0" sz="1300" spc="-5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4F4F4F"/>
                </a:solidFill>
                <a:latin typeface="Calibri"/>
                <a:cs typeface="Calibri"/>
              </a:rPr>
              <a:t>the</a:t>
            </a:r>
            <a:r>
              <a:rPr dirty="0" sz="1300" spc="-6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20">
                <a:solidFill>
                  <a:srgbClr val="4F4F4F"/>
                </a:solidFill>
                <a:latin typeface="Calibri"/>
                <a:cs typeface="Calibri"/>
              </a:rPr>
              <a:t>new</a:t>
            </a:r>
            <a:r>
              <a:rPr dirty="0" sz="1300" spc="-6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law</a:t>
            </a:r>
            <a:r>
              <a:rPr dirty="0" sz="1300" spc="-4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and</a:t>
            </a:r>
            <a:r>
              <a:rPr dirty="0" sz="1300" spc="-5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20">
                <a:solidFill>
                  <a:srgbClr val="4F4F4F"/>
                </a:solidFill>
                <a:latin typeface="Calibri"/>
                <a:cs typeface="Calibri"/>
              </a:rPr>
              <a:t>do</a:t>
            </a:r>
            <a:r>
              <a:rPr dirty="0" sz="1300" spc="-6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not</a:t>
            </a:r>
            <a:r>
              <a:rPr dirty="0" sz="1300" spc="-6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20">
                <a:solidFill>
                  <a:srgbClr val="4F4F4F"/>
                </a:solidFill>
                <a:latin typeface="Calibri"/>
                <a:cs typeface="Calibri"/>
              </a:rPr>
              <a:t>have</a:t>
            </a:r>
            <a:r>
              <a:rPr dirty="0" sz="1300" spc="-5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20">
                <a:solidFill>
                  <a:srgbClr val="4F4F4F"/>
                </a:solidFill>
                <a:latin typeface="Calibri"/>
                <a:cs typeface="Calibri"/>
              </a:rPr>
              <a:t>to</a:t>
            </a:r>
            <a:r>
              <a:rPr dirty="0" sz="1300" spc="-6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20">
                <a:solidFill>
                  <a:srgbClr val="4F4F4F"/>
                </a:solidFill>
                <a:latin typeface="Calibri"/>
                <a:cs typeface="Calibri"/>
              </a:rPr>
              <a:t>be</a:t>
            </a:r>
            <a:r>
              <a:rPr dirty="0" sz="1300" spc="-5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20">
                <a:solidFill>
                  <a:srgbClr val="4F4F4F"/>
                </a:solidFill>
                <a:latin typeface="Calibri"/>
                <a:cs typeface="Calibri"/>
              </a:rPr>
              <a:t>written</a:t>
            </a:r>
            <a:r>
              <a:rPr dirty="0" sz="1300" spc="-4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down.</a:t>
            </a:r>
            <a:r>
              <a:rPr dirty="0" sz="1300" spc="15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25">
                <a:solidFill>
                  <a:srgbClr val="4F4F4F"/>
                </a:solidFill>
                <a:latin typeface="Calibri"/>
                <a:cs typeface="Calibri"/>
              </a:rPr>
              <a:t>The </a:t>
            </a:r>
            <a:r>
              <a:rPr dirty="0" sz="1300" spc="-30">
                <a:solidFill>
                  <a:srgbClr val="4F4F4F"/>
                </a:solidFill>
                <a:latin typeface="Calibri"/>
                <a:cs typeface="Calibri"/>
              </a:rPr>
              <a:t>remainder</a:t>
            </a:r>
            <a:r>
              <a:rPr dirty="0" sz="1300" spc="-4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of</a:t>
            </a:r>
            <a:r>
              <a:rPr dirty="0" sz="1300" spc="-3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30">
                <a:solidFill>
                  <a:srgbClr val="4F4F4F"/>
                </a:solidFill>
                <a:latin typeface="Calibri"/>
                <a:cs typeface="Calibri"/>
              </a:rPr>
              <a:t>Ford’s</a:t>
            </a:r>
            <a:r>
              <a:rPr dirty="0" sz="1300" spc="-7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20">
                <a:solidFill>
                  <a:srgbClr val="4F4F4F"/>
                </a:solidFill>
                <a:latin typeface="Calibri"/>
                <a:cs typeface="Calibri"/>
              </a:rPr>
              <a:t>U.S.</a:t>
            </a:r>
            <a:r>
              <a:rPr dirty="0" sz="1300" spc="-3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40">
                <a:solidFill>
                  <a:srgbClr val="4F4F4F"/>
                </a:solidFill>
                <a:latin typeface="Calibri"/>
                <a:cs typeface="Calibri"/>
              </a:rPr>
              <a:t>deferred</a:t>
            </a:r>
            <a:r>
              <a:rPr dirty="0" sz="1300" spc="-6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taxes</a:t>
            </a:r>
            <a:r>
              <a:rPr dirty="0" sz="13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net</a:t>
            </a:r>
            <a:r>
              <a:rPr dirty="0" sz="13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to</a:t>
            </a:r>
            <a:r>
              <a:rPr dirty="0" sz="13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a</a:t>
            </a:r>
            <a:r>
              <a:rPr dirty="0" sz="13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small</a:t>
            </a:r>
            <a:r>
              <a:rPr dirty="0" sz="1300" spc="-3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40">
                <a:solidFill>
                  <a:srgbClr val="4F4F4F"/>
                </a:solidFill>
                <a:latin typeface="Calibri"/>
                <a:cs typeface="Calibri"/>
              </a:rPr>
              <a:t>deferred</a:t>
            </a:r>
            <a:r>
              <a:rPr dirty="0" sz="1300" spc="-6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liability</a:t>
            </a:r>
            <a:r>
              <a:rPr dirty="0" sz="13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20">
                <a:solidFill>
                  <a:srgbClr val="4F4F4F"/>
                </a:solidFill>
                <a:latin typeface="Calibri"/>
                <a:cs typeface="Calibri"/>
              </a:rPr>
              <a:t>that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will</a:t>
            </a:r>
            <a:r>
              <a:rPr dirty="0" sz="1300" spc="-4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35">
                <a:solidFill>
                  <a:srgbClr val="4F4F4F"/>
                </a:solidFill>
                <a:latin typeface="Calibri"/>
                <a:cs typeface="Calibri"/>
              </a:rPr>
              <a:t>produce</a:t>
            </a:r>
            <a:r>
              <a:rPr dirty="0" sz="1300" spc="-5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a</a:t>
            </a:r>
            <a:r>
              <a:rPr dirty="0" sz="1300" spc="-3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modest</a:t>
            </a:r>
            <a:r>
              <a:rPr dirty="0" sz="1300" spc="-3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4F4F4F"/>
                </a:solidFill>
                <a:latin typeface="Calibri"/>
                <a:cs typeface="Calibri"/>
              </a:rPr>
              <a:t>benefit</a:t>
            </a:r>
            <a:r>
              <a:rPr dirty="0" sz="13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25">
                <a:solidFill>
                  <a:srgbClr val="4F4F4F"/>
                </a:solidFill>
                <a:latin typeface="Calibri"/>
                <a:cs typeface="Calibri"/>
              </a:rPr>
              <a:t>when</a:t>
            </a:r>
            <a:r>
              <a:rPr dirty="0" sz="1300" spc="-4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25">
                <a:solidFill>
                  <a:srgbClr val="4F4F4F"/>
                </a:solidFill>
                <a:latin typeface="Calibri"/>
                <a:cs typeface="Calibri"/>
              </a:rPr>
              <a:t>reset</a:t>
            </a:r>
            <a:r>
              <a:rPr dirty="0" sz="1300" spc="-4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at</a:t>
            </a:r>
            <a:r>
              <a:rPr dirty="0" sz="13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25">
                <a:solidFill>
                  <a:srgbClr val="4F4F4F"/>
                </a:solidFill>
                <a:latin typeface="Calibri"/>
                <a:cs typeface="Calibri"/>
              </a:rPr>
              <a:t>21%</a:t>
            </a:r>
            <a:endParaRPr sz="1300">
              <a:latin typeface="Calibri"/>
              <a:cs typeface="Calibri"/>
            </a:endParaRPr>
          </a:p>
          <a:p>
            <a:pPr marL="12700" marR="147955">
              <a:lnSpc>
                <a:spcPts val="1560"/>
              </a:lnSpc>
              <a:spcBef>
                <a:spcPts val="245"/>
              </a:spcBef>
            </a:pPr>
            <a:r>
              <a:rPr dirty="0" sz="1350" spc="-45" i="1">
                <a:solidFill>
                  <a:srgbClr val="4F4F4F"/>
                </a:solidFill>
                <a:latin typeface="Calibri"/>
                <a:cs typeface="Calibri"/>
              </a:rPr>
              <a:t>Will</a:t>
            </a:r>
            <a:r>
              <a:rPr dirty="0" sz="1350" spc="-6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25" i="1">
                <a:solidFill>
                  <a:srgbClr val="4F4F4F"/>
                </a:solidFill>
                <a:latin typeface="Calibri"/>
                <a:cs typeface="Calibri"/>
              </a:rPr>
              <a:t>some</a:t>
            </a:r>
            <a:r>
              <a:rPr dirty="0" sz="1350" spc="-5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i="1">
                <a:solidFill>
                  <a:srgbClr val="4F4F4F"/>
                </a:solidFill>
                <a:latin typeface="Calibri"/>
                <a:cs typeface="Calibri"/>
              </a:rPr>
              <a:t>of</a:t>
            </a:r>
            <a:r>
              <a:rPr dirty="0" sz="1350" spc="17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45" i="1">
                <a:solidFill>
                  <a:srgbClr val="4F4F4F"/>
                </a:solidFill>
                <a:latin typeface="Calibri"/>
                <a:cs typeface="Calibri"/>
              </a:rPr>
              <a:t>Ford’s</a:t>
            </a:r>
            <a:r>
              <a:rPr dirty="0" sz="1350" spc="-7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20" i="1">
                <a:solidFill>
                  <a:srgbClr val="4F4F4F"/>
                </a:solidFill>
                <a:latin typeface="Calibri"/>
                <a:cs typeface="Calibri"/>
              </a:rPr>
              <a:t>tax</a:t>
            </a:r>
            <a:r>
              <a:rPr dirty="0" sz="1350" spc="-50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35" i="1">
                <a:solidFill>
                  <a:srgbClr val="4F4F4F"/>
                </a:solidFill>
                <a:latin typeface="Calibri"/>
                <a:cs typeface="Calibri"/>
              </a:rPr>
              <a:t>credit</a:t>
            </a:r>
            <a:r>
              <a:rPr dirty="0" sz="1350" spc="-60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55" i="1">
                <a:solidFill>
                  <a:srgbClr val="4F4F4F"/>
                </a:solidFill>
                <a:latin typeface="Calibri"/>
                <a:cs typeface="Calibri"/>
              </a:rPr>
              <a:t>carryovers</a:t>
            </a:r>
            <a:r>
              <a:rPr dirty="0" sz="1350" spc="-80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45" i="1">
                <a:solidFill>
                  <a:srgbClr val="4F4F4F"/>
                </a:solidFill>
                <a:latin typeface="Calibri"/>
                <a:cs typeface="Calibri"/>
              </a:rPr>
              <a:t>expire</a:t>
            </a:r>
            <a:r>
              <a:rPr dirty="0" sz="1350" spc="-5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35" i="1">
                <a:solidFill>
                  <a:srgbClr val="4F4F4F"/>
                </a:solidFill>
                <a:latin typeface="Calibri"/>
                <a:cs typeface="Calibri"/>
              </a:rPr>
              <a:t>unused</a:t>
            </a:r>
            <a:r>
              <a:rPr dirty="0" sz="1350" spc="-40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20" i="1">
                <a:solidFill>
                  <a:srgbClr val="4F4F4F"/>
                </a:solidFill>
                <a:latin typeface="Calibri"/>
                <a:cs typeface="Calibri"/>
              </a:rPr>
              <a:t>at</a:t>
            </a:r>
            <a:r>
              <a:rPr dirty="0" sz="1350" spc="-6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45" i="1">
                <a:solidFill>
                  <a:srgbClr val="4F4F4F"/>
                </a:solidFill>
                <a:latin typeface="Calibri"/>
                <a:cs typeface="Calibri"/>
              </a:rPr>
              <a:t>a</a:t>
            </a:r>
            <a:r>
              <a:rPr dirty="0" sz="1350" spc="-5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40" i="1">
                <a:solidFill>
                  <a:srgbClr val="4F4F4F"/>
                </a:solidFill>
                <a:latin typeface="Calibri"/>
                <a:cs typeface="Calibri"/>
              </a:rPr>
              <a:t>21%</a:t>
            </a:r>
            <a:r>
              <a:rPr dirty="0" sz="1350" spc="-60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25" i="1">
                <a:solidFill>
                  <a:srgbClr val="4F4F4F"/>
                </a:solidFill>
                <a:latin typeface="Calibri"/>
                <a:cs typeface="Calibri"/>
              </a:rPr>
              <a:t>tax</a:t>
            </a:r>
            <a:r>
              <a:rPr dirty="0" sz="1350" spc="-5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i="1">
                <a:solidFill>
                  <a:srgbClr val="4F4F4F"/>
                </a:solidFill>
                <a:latin typeface="Calibri"/>
                <a:cs typeface="Calibri"/>
              </a:rPr>
              <a:t>rate?</a:t>
            </a:r>
            <a:r>
              <a:rPr dirty="0" sz="1350" spc="190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20" i="1">
                <a:solidFill>
                  <a:srgbClr val="4F4F4F"/>
                </a:solidFill>
                <a:latin typeface="Calibri"/>
                <a:cs typeface="Calibri"/>
              </a:rPr>
              <a:t>Will</a:t>
            </a:r>
            <a:r>
              <a:rPr dirty="0" sz="1350" spc="-20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40" i="1">
                <a:solidFill>
                  <a:srgbClr val="4F4F4F"/>
                </a:solidFill>
                <a:latin typeface="Calibri"/>
                <a:cs typeface="Calibri"/>
              </a:rPr>
              <a:t>Ford</a:t>
            </a:r>
            <a:r>
              <a:rPr dirty="0" sz="1350" spc="-6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55" i="1">
                <a:solidFill>
                  <a:srgbClr val="4F4F4F"/>
                </a:solidFill>
                <a:latin typeface="Calibri"/>
                <a:cs typeface="Calibri"/>
              </a:rPr>
              <a:t>record</a:t>
            </a:r>
            <a:r>
              <a:rPr dirty="0" sz="1350" spc="-6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45" i="1">
                <a:solidFill>
                  <a:srgbClr val="4F4F4F"/>
                </a:solidFill>
                <a:latin typeface="Calibri"/>
                <a:cs typeface="Calibri"/>
              </a:rPr>
              <a:t>a</a:t>
            </a:r>
            <a:r>
              <a:rPr dirty="0" sz="1350" spc="-40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35" i="1">
                <a:solidFill>
                  <a:srgbClr val="4F4F4F"/>
                </a:solidFill>
                <a:latin typeface="Calibri"/>
                <a:cs typeface="Calibri"/>
              </a:rPr>
              <a:t>valuation</a:t>
            </a:r>
            <a:r>
              <a:rPr dirty="0" sz="1350" spc="-2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40" i="1">
                <a:solidFill>
                  <a:srgbClr val="4F4F4F"/>
                </a:solidFill>
                <a:latin typeface="Calibri"/>
                <a:cs typeface="Calibri"/>
              </a:rPr>
              <a:t>allowance</a:t>
            </a:r>
            <a:r>
              <a:rPr dirty="0" sz="1350" spc="-1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40" i="1">
                <a:solidFill>
                  <a:srgbClr val="4F4F4F"/>
                </a:solidFill>
                <a:latin typeface="Calibri"/>
                <a:cs typeface="Calibri"/>
              </a:rPr>
              <a:t>against</a:t>
            </a:r>
            <a:r>
              <a:rPr dirty="0" sz="1350" spc="-30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25" i="1">
                <a:solidFill>
                  <a:srgbClr val="4F4F4F"/>
                </a:solidFill>
                <a:latin typeface="Calibri"/>
                <a:cs typeface="Calibri"/>
              </a:rPr>
              <a:t>these</a:t>
            </a:r>
            <a:r>
              <a:rPr dirty="0" sz="1350" spc="-20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10" i="1">
                <a:solidFill>
                  <a:srgbClr val="4F4F4F"/>
                </a:solidFill>
                <a:latin typeface="Calibri"/>
                <a:cs typeface="Calibri"/>
              </a:rPr>
              <a:t>credits?</a:t>
            </a:r>
            <a:endParaRPr sz="1350">
              <a:latin typeface="Calibri"/>
              <a:cs typeface="Calibri"/>
            </a:endParaRPr>
          </a:p>
          <a:p>
            <a:pPr marL="184785" marR="5080" indent="-172720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184785" algn="l"/>
              </a:tabLst>
            </a:pPr>
            <a:r>
              <a:rPr dirty="0" sz="1300" spc="-55">
                <a:solidFill>
                  <a:srgbClr val="4F4F4F"/>
                </a:solidFill>
                <a:latin typeface="Calibri"/>
                <a:cs typeface="Calibri"/>
              </a:rPr>
              <a:t>Our</a:t>
            </a:r>
            <a:r>
              <a:rPr dirty="0" sz="1300" spc="-6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analysis</a:t>
            </a:r>
            <a:r>
              <a:rPr dirty="0" sz="13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4F4F4F"/>
                </a:solidFill>
                <a:latin typeface="Calibri"/>
                <a:cs typeface="Calibri"/>
              </a:rPr>
              <a:t>is</a:t>
            </a:r>
            <a:r>
              <a:rPr dirty="0" sz="1300" spc="-6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still</a:t>
            </a:r>
            <a:r>
              <a:rPr dirty="0" sz="1300" spc="-5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20">
                <a:solidFill>
                  <a:srgbClr val="4F4F4F"/>
                </a:solidFill>
                <a:latin typeface="Calibri"/>
                <a:cs typeface="Calibri"/>
              </a:rPr>
              <a:t>in</a:t>
            </a:r>
            <a:r>
              <a:rPr dirty="0" sz="1300" spc="-4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25">
                <a:solidFill>
                  <a:srgbClr val="4F4F4F"/>
                </a:solidFill>
                <a:latin typeface="Calibri"/>
                <a:cs typeface="Calibri"/>
              </a:rPr>
              <a:t>progress</a:t>
            </a:r>
            <a:r>
              <a:rPr dirty="0" sz="1300" spc="-8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but</a:t>
            </a:r>
            <a:r>
              <a:rPr dirty="0" sz="1300" spc="-4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25">
                <a:solidFill>
                  <a:srgbClr val="4F4F4F"/>
                </a:solidFill>
                <a:latin typeface="Calibri"/>
                <a:cs typeface="Calibri"/>
              </a:rPr>
              <a:t>we</a:t>
            </a:r>
            <a:r>
              <a:rPr dirty="0" sz="1300" spc="-6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4F4F4F"/>
                </a:solidFill>
                <a:latin typeface="Calibri"/>
                <a:cs typeface="Calibri"/>
              </a:rPr>
              <a:t>expect</a:t>
            </a:r>
            <a:r>
              <a:rPr dirty="0" sz="1300" spc="-20">
                <a:solidFill>
                  <a:srgbClr val="4F4F4F"/>
                </a:solidFill>
                <a:latin typeface="Calibri"/>
                <a:cs typeface="Calibri"/>
              </a:rPr>
              <a:t> to</a:t>
            </a:r>
            <a:r>
              <a:rPr dirty="0" sz="1300" spc="-5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4F4F4F"/>
                </a:solidFill>
                <a:latin typeface="Calibri"/>
                <a:cs typeface="Calibri"/>
              </a:rPr>
              <a:t>be</a:t>
            </a:r>
            <a:r>
              <a:rPr dirty="0" sz="1300" spc="-3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able</a:t>
            </a:r>
            <a:r>
              <a:rPr dirty="0" sz="1300" spc="-4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to</a:t>
            </a:r>
            <a:r>
              <a:rPr dirty="0" sz="1300" spc="-4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30">
                <a:solidFill>
                  <a:srgbClr val="4F4F4F"/>
                </a:solidFill>
                <a:latin typeface="Calibri"/>
                <a:cs typeface="Calibri"/>
              </a:rPr>
              <a:t>use</a:t>
            </a:r>
            <a:r>
              <a:rPr dirty="0" sz="1300" spc="-4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all</a:t>
            </a:r>
            <a:r>
              <a:rPr dirty="0" sz="1300" spc="-5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available</a:t>
            </a:r>
            <a:r>
              <a:rPr dirty="0" sz="1300" spc="-3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25">
                <a:solidFill>
                  <a:srgbClr val="4F4F4F"/>
                </a:solidFill>
                <a:latin typeface="Calibri"/>
                <a:cs typeface="Calibri"/>
              </a:rPr>
              <a:t>tax </a:t>
            </a:r>
            <a:r>
              <a:rPr dirty="0" sz="1300" spc="-20">
                <a:solidFill>
                  <a:srgbClr val="4F4F4F"/>
                </a:solidFill>
                <a:latin typeface="Calibri"/>
                <a:cs typeface="Calibri"/>
              </a:rPr>
              <a:t>credits</a:t>
            </a:r>
            <a:r>
              <a:rPr dirty="0" sz="1300" spc="-35">
                <a:solidFill>
                  <a:srgbClr val="4F4F4F"/>
                </a:solidFill>
                <a:latin typeface="Calibri"/>
                <a:cs typeface="Calibri"/>
              </a:rPr>
              <a:t> before</a:t>
            </a:r>
            <a:r>
              <a:rPr dirty="0" sz="1300" spc="-5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4F4F4F"/>
                </a:solidFill>
                <a:latin typeface="Calibri"/>
                <a:cs typeface="Calibri"/>
              </a:rPr>
              <a:t>they</a:t>
            </a:r>
            <a:r>
              <a:rPr dirty="0" sz="13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4F4F4F"/>
                </a:solidFill>
                <a:latin typeface="Calibri"/>
                <a:cs typeface="Calibri"/>
              </a:rPr>
              <a:t>expire</a:t>
            </a:r>
            <a:endParaRPr sz="1300">
              <a:latin typeface="Calibri"/>
              <a:cs typeface="Calibri"/>
            </a:endParaRPr>
          </a:p>
          <a:p>
            <a:pPr marL="12700" marR="374650">
              <a:lnSpc>
                <a:spcPts val="1560"/>
              </a:lnSpc>
              <a:spcBef>
                <a:spcPts val="254"/>
              </a:spcBef>
            </a:pPr>
            <a:r>
              <a:rPr dirty="0" sz="1350" spc="-45" i="1">
                <a:solidFill>
                  <a:srgbClr val="4F4F4F"/>
                </a:solidFill>
                <a:latin typeface="Calibri"/>
                <a:cs typeface="Calibri"/>
              </a:rPr>
              <a:t>Do</a:t>
            </a:r>
            <a:r>
              <a:rPr dirty="0" sz="1350" spc="-50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45" i="1">
                <a:solidFill>
                  <a:srgbClr val="4F4F4F"/>
                </a:solidFill>
                <a:latin typeface="Calibri"/>
                <a:cs typeface="Calibri"/>
              </a:rPr>
              <a:t>you</a:t>
            </a:r>
            <a:r>
              <a:rPr dirty="0" sz="1350" spc="-5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20" i="1">
                <a:solidFill>
                  <a:srgbClr val="4F4F4F"/>
                </a:solidFill>
                <a:latin typeface="Calibri"/>
                <a:cs typeface="Calibri"/>
              </a:rPr>
              <a:t>expect</a:t>
            </a:r>
            <a:r>
              <a:rPr dirty="0" sz="1350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45" i="1">
                <a:solidFill>
                  <a:srgbClr val="4F4F4F"/>
                </a:solidFill>
                <a:latin typeface="Calibri"/>
                <a:cs typeface="Calibri"/>
              </a:rPr>
              <a:t>a</a:t>
            </a:r>
            <a:r>
              <a:rPr dirty="0" sz="1350" spc="-40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55" i="1">
                <a:solidFill>
                  <a:srgbClr val="4F4F4F"/>
                </a:solidFill>
                <a:latin typeface="Calibri"/>
                <a:cs typeface="Calibri"/>
              </a:rPr>
              <a:t>large</a:t>
            </a:r>
            <a:r>
              <a:rPr dirty="0" sz="1350" spc="-40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30" i="1">
                <a:solidFill>
                  <a:srgbClr val="4F4F4F"/>
                </a:solidFill>
                <a:latin typeface="Calibri"/>
                <a:cs typeface="Calibri"/>
              </a:rPr>
              <a:t>profit</a:t>
            </a:r>
            <a:r>
              <a:rPr dirty="0" sz="1350" spc="-5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40" i="1">
                <a:solidFill>
                  <a:srgbClr val="4F4F4F"/>
                </a:solidFill>
                <a:latin typeface="Calibri"/>
                <a:cs typeface="Calibri"/>
              </a:rPr>
              <a:t>and</a:t>
            </a:r>
            <a:r>
              <a:rPr dirty="0" sz="1350" spc="-4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40" i="1">
                <a:solidFill>
                  <a:srgbClr val="4F4F4F"/>
                </a:solidFill>
                <a:latin typeface="Calibri"/>
                <a:cs typeface="Calibri"/>
              </a:rPr>
              <a:t>cash</a:t>
            </a:r>
            <a:r>
              <a:rPr dirty="0" sz="1350" spc="-10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30" i="1">
                <a:solidFill>
                  <a:srgbClr val="4F4F4F"/>
                </a:solidFill>
                <a:latin typeface="Calibri"/>
                <a:cs typeface="Calibri"/>
              </a:rPr>
              <a:t>impact</a:t>
            </a:r>
            <a:r>
              <a:rPr dirty="0" sz="1350" spc="-20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40" i="1">
                <a:solidFill>
                  <a:srgbClr val="4F4F4F"/>
                </a:solidFill>
                <a:latin typeface="Calibri"/>
                <a:cs typeface="Calibri"/>
              </a:rPr>
              <a:t>for</a:t>
            </a:r>
            <a:r>
              <a:rPr dirty="0" sz="1350" spc="-60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40" i="1">
                <a:solidFill>
                  <a:srgbClr val="4F4F4F"/>
                </a:solidFill>
                <a:latin typeface="Calibri"/>
                <a:cs typeface="Calibri"/>
              </a:rPr>
              <a:t>mandatory</a:t>
            </a:r>
            <a:r>
              <a:rPr dirty="0" sz="1350" spc="-20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40" i="1">
                <a:solidFill>
                  <a:srgbClr val="4F4F4F"/>
                </a:solidFill>
                <a:latin typeface="Calibri"/>
                <a:cs typeface="Calibri"/>
              </a:rPr>
              <a:t>repatriation</a:t>
            </a:r>
            <a:r>
              <a:rPr dirty="0" sz="1350" spc="-5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25" i="1">
                <a:solidFill>
                  <a:srgbClr val="4F4F4F"/>
                </a:solidFill>
                <a:latin typeface="Calibri"/>
                <a:cs typeface="Calibri"/>
              </a:rPr>
              <a:t>of</a:t>
            </a:r>
            <a:r>
              <a:rPr dirty="0" sz="1350" spc="-2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35" i="1">
                <a:solidFill>
                  <a:srgbClr val="4F4F4F"/>
                </a:solidFill>
                <a:latin typeface="Calibri"/>
                <a:cs typeface="Calibri"/>
              </a:rPr>
              <a:t>previously untaxed</a:t>
            </a:r>
            <a:r>
              <a:rPr dirty="0" sz="1350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20" i="1">
                <a:solidFill>
                  <a:srgbClr val="4F4F4F"/>
                </a:solidFill>
                <a:latin typeface="Calibri"/>
                <a:cs typeface="Calibri"/>
              </a:rPr>
              <a:t>non-</a:t>
            </a:r>
            <a:r>
              <a:rPr dirty="0" sz="1350" spc="-40" i="1">
                <a:solidFill>
                  <a:srgbClr val="4F4F4F"/>
                </a:solidFill>
                <a:latin typeface="Calibri"/>
                <a:cs typeface="Calibri"/>
              </a:rPr>
              <a:t>U.S.</a:t>
            </a:r>
            <a:r>
              <a:rPr dirty="0" sz="1350" spc="-1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10" i="1">
                <a:solidFill>
                  <a:srgbClr val="4F4F4F"/>
                </a:solidFill>
                <a:latin typeface="Calibri"/>
                <a:cs typeface="Calibri"/>
              </a:rPr>
              <a:t>earnings?</a:t>
            </a:r>
            <a:endParaRPr sz="1350">
              <a:latin typeface="Calibri"/>
              <a:cs typeface="Calibri"/>
            </a:endParaRPr>
          </a:p>
          <a:p>
            <a:pPr marL="184785" marR="524510" indent="-172720">
              <a:lnSpc>
                <a:spcPct val="100000"/>
              </a:lnSpc>
              <a:spcBef>
                <a:spcPts val="140"/>
              </a:spcBef>
              <a:buFont typeface="Arial"/>
              <a:buChar char="•"/>
              <a:tabLst>
                <a:tab pos="184785" algn="l"/>
              </a:tabLst>
            </a:pP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No.</a:t>
            </a:r>
            <a:r>
              <a:rPr dirty="0" sz="1300" spc="15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90">
                <a:solidFill>
                  <a:srgbClr val="4F4F4F"/>
                </a:solidFill>
                <a:latin typeface="Calibri"/>
                <a:cs typeface="Calibri"/>
              </a:rPr>
              <a:t>We</a:t>
            </a:r>
            <a:r>
              <a:rPr dirty="0" sz="1300" spc="-4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4F4F4F"/>
                </a:solidFill>
                <a:latin typeface="Calibri"/>
                <a:cs typeface="Calibri"/>
              </a:rPr>
              <a:t>expect</a:t>
            </a:r>
            <a:r>
              <a:rPr dirty="0" sz="13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a</a:t>
            </a:r>
            <a:r>
              <a:rPr dirty="0" sz="1300" spc="-5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modest</a:t>
            </a:r>
            <a:r>
              <a:rPr dirty="0" sz="1300" spc="-5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tax</a:t>
            </a:r>
            <a:r>
              <a:rPr dirty="0" sz="1300" spc="-5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liability</a:t>
            </a:r>
            <a:r>
              <a:rPr dirty="0" sz="13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that</a:t>
            </a:r>
            <a:r>
              <a:rPr dirty="0" sz="1300" spc="-4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will</a:t>
            </a:r>
            <a:r>
              <a:rPr dirty="0" sz="1300" spc="-5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20">
                <a:solidFill>
                  <a:srgbClr val="4F4F4F"/>
                </a:solidFill>
                <a:latin typeface="Calibri"/>
                <a:cs typeface="Calibri"/>
              </a:rPr>
              <a:t>be</a:t>
            </a:r>
            <a:r>
              <a:rPr dirty="0" sz="1300" spc="-4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offset</a:t>
            </a:r>
            <a:r>
              <a:rPr dirty="0" sz="13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4F4F4F"/>
                </a:solidFill>
                <a:latin typeface="Calibri"/>
                <a:cs typeface="Calibri"/>
              </a:rPr>
              <a:t>with</a:t>
            </a:r>
            <a:r>
              <a:rPr dirty="0" sz="1300" spc="-4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tax</a:t>
            </a:r>
            <a:r>
              <a:rPr dirty="0" sz="1300" spc="-4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4F4F4F"/>
                </a:solidFill>
                <a:latin typeface="Calibri"/>
                <a:cs typeface="Calibri"/>
              </a:rPr>
              <a:t>credit carryovers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260027" y="860525"/>
            <a:ext cx="5314315" cy="559689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algn="ctr" marL="7620">
              <a:lnSpc>
                <a:spcPct val="100000"/>
              </a:lnSpc>
              <a:spcBef>
                <a:spcPts val="215"/>
              </a:spcBef>
            </a:pPr>
            <a:r>
              <a:rPr dirty="0" u="sng" sz="1300" spc="-35">
                <a:solidFill>
                  <a:srgbClr val="4F4F4F"/>
                </a:solidFill>
                <a:uFill>
                  <a:solidFill>
                    <a:srgbClr val="4F4F4F"/>
                  </a:solidFill>
                </a:uFill>
                <a:latin typeface="Trebuchet MS"/>
                <a:cs typeface="Trebuchet MS"/>
              </a:rPr>
              <a:t>2018</a:t>
            </a:r>
            <a:r>
              <a:rPr dirty="0" u="sng" sz="1300" spc="-75">
                <a:solidFill>
                  <a:srgbClr val="4F4F4F"/>
                </a:solidFill>
                <a:uFill>
                  <a:solidFill>
                    <a:srgbClr val="4F4F4F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300" spc="-10">
                <a:solidFill>
                  <a:srgbClr val="4F4F4F"/>
                </a:solidFill>
                <a:uFill>
                  <a:solidFill>
                    <a:srgbClr val="4F4F4F"/>
                  </a:solidFill>
                </a:uFill>
                <a:latin typeface="Trebuchet MS"/>
                <a:cs typeface="Trebuchet MS"/>
              </a:rPr>
              <a:t>Impact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350" spc="-45" i="1">
                <a:solidFill>
                  <a:srgbClr val="4F4F4F"/>
                </a:solidFill>
                <a:latin typeface="Calibri"/>
                <a:cs typeface="Calibri"/>
              </a:rPr>
              <a:t>What</a:t>
            </a:r>
            <a:r>
              <a:rPr dirty="0" sz="1350" spc="-1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30" i="1">
                <a:solidFill>
                  <a:srgbClr val="4F4F4F"/>
                </a:solidFill>
                <a:latin typeface="Calibri"/>
                <a:cs typeface="Calibri"/>
              </a:rPr>
              <a:t>is</a:t>
            </a:r>
            <a:r>
              <a:rPr dirty="0" sz="1350" spc="-45" i="1">
                <a:solidFill>
                  <a:srgbClr val="4F4F4F"/>
                </a:solidFill>
                <a:latin typeface="Calibri"/>
                <a:cs typeface="Calibri"/>
              </a:rPr>
              <a:t> Ford’s</a:t>
            </a:r>
            <a:r>
              <a:rPr dirty="0" sz="1350" spc="-60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30" i="1">
                <a:solidFill>
                  <a:srgbClr val="4F4F4F"/>
                </a:solidFill>
                <a:latin typeface="Calibri"/>
                <a:cs typeface="Calibri"/>
              </a:rPr>
              <a:t>expected</a:t>
            </a:r>
            <a:r>
              <a:rPr dirty="0" sz="1350" spc="-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45" i="1">
                <a:solidFill>
                  <a:srgbClr val="4F4F4F"/>
                </a:solidFill>
                <a:latin typeface="Calibri"/>
                <a:cs typeface="Calibri"/>
              </a:rPr>
              <a:t>operating</a:t>
            </a:r>
            <a:r>
              <a:rPr dirty="0" sz="1350" spc="-3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25" i="1">
                <a:solidFill>
                  <a:srgbClr val="4F4F4F"/>
                </a:solidFill>
                <a:latin typeface="Calibri"/>
                <a:cs typeface="Calibri"/>
              </a:rPr>
              <a:t>tax</a:t>
            </a:r>
            <a:r>
              <a:rPr dirty="0" sz="1350" spc="-3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50" i="1">
                <a:solidFill>
                  <a:srgbClr val="4F4F4F"/>
                </a:solidFill>
                <a:latin typeface="Calibri"/>
                <a:cs typeface="Calibri"/>
              </a:rPr>
              <a:t>rate</a:t>
            </a:r>
            <a:r>
              <a:rPr dirty="0" sz="1350" spc="-30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40" i="1">
                <a:solidFill>
                  <a:srgbClr val="4F4F4F"/>
                </a:solidFill>
                <a:latin typeface="Calibri"/>
                <a:cs typeface="Calibri"/>
              </a:rPr>
              <a:t>for</a:t>
            </a:r>
            <a:r>
              <a:rPr dirty="0" sz="1350" spc="-5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10" i="1">
                <a:solidFill>
                  <a:srgbClr val="4F4F4F"/>
                </a:solidFill>
                <a:latin typeface="Calibri"/>
                <a:cs typeface="Calibri"/>
              </a:rPr>
              <a:t>2018?</a:t>
            </a:r>
            <a:endParaRPr sz="1350">
              <a:latin typeface="Calibri"/>
              <a:cs typeface="Calibri"/>
            </a:endParaRPr>
          </a:p>
          <a:p>
            <a:pPr marL="184785" indent="-172085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184785" algn="l"/>
              </a:tabLst>
            </a:pPr>
            <a:r>
              <a:rPr dirty="0" sz="1300" spc="-10">
                <a:solidFill>
                  <a:srgbClr val="4F4F4F"/>
                </a:solidFill>
                <a:latin typeface="Calibri"/>
                <a:cs typeface="Calibri"/>
              </a:rPr>
              <a:t>Expected</a:t>
            </a:r>
            <a:r>
              <a:rPr dirty="0" sz="13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2018FY</a:t>
            </a:r>
            <a:r>
              <a:rPr dirty="0" sz="1300" spc="-6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tax</a:t>
            </a:r>
            <a:r>
              <a:rPr dirty="0" sz="1300" spc="-4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25">
                <a:solidFill>
                  <a:srgbClr val="4F4F4F"/>
                </a:solidFill>
                <a:latin typeface="Calibri"/>
                <a:cs typeface="Calibri"/>
              </a:rPr>
              <a:t>rate</a:t>
            </a:r>
            <a:r>
              <a:rPr dirty="0" sz="1300" spc="-5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is</a:t>
            </a:r>
            <a:r>
              <a:rPr dirty="0" sz="1300" spc="-5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about</a:t>
            </a:r>
            <a:r>
              <a:rPr dirty="0" sz="1300" spc="-5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15%</a:t>
            </a:r>
            <a:r>
              <a:rPr dirty="0" sz="1300" spc="-6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with</a:t>
            </a:r>
            <a:r>
              <a:rPr dirty="0" sz="1300" spc="-3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an</a:t>
            </a:r>
            <a:r>
              <a:rPr dirty="0" sz="1300" spc="-5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4F4F4F"/>
                </a:solidFill>
                <a:latin typeface="Calibri"/>
                <a:cs typeface="Calibri"/>
              </a:rPr>
              <a:t>ongoing</a:t>
            </a:r>
            <a:r>
              <a:rPr dirty="0" sz="1300" spc="-4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25">
                <a:solidFill>
                  <a:srgbClr val="4F4F4F"/>
                </a:solidFill>
                <a:latin typeface="Calibri"/>
                <a:cs typeface="Calibri"/>
              </a:rPr>
              <a:t>rate</a:t>
            </a:r>
            <a:r>
              <a:rPr dirty="0" sz="1300" spc="-6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of</a:t>
            </a:r>
            <a:r>
              <a:rPr dirty="0" sz="1300" spc="-5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about</a:t>
            </a:r>
            <a:r>
              <a:rPr dirty="0" sz="1300" spc="-5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25">
                <a:solidFill>
                  <a:srgbClr val="4F4F4F"/>
                </a:solidFill>
                <a:latin typeface="Calibri"/>
                <a:cs typeface="Calibri"/>
              </a:rPr>
              <a:t>18%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350" spc="-45" i="1">
                <a:solidFill>
                  <a:srgbClr val="4F4F4F"/>
                </a:solidFill>
                <a:latin typeface="Calibri"/>
                <a:cs typeface="Calibri"/>
              </a:rPr>
              <a:t>Will</a:t>
            </a:r>
            <a:r>
              <a:rPr dirty="0" sz="1350" spc="-60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40" i="1">
                <a:solidFill>
                  <a:srgbClr val="4F4F4F"/>
                </a:solidFill>
                <a:latin typeface="Calibri"/>
                <a:cs typeface="Calibri"/>
              </a:rPr>
              <a:t>Ford</a:t>
            </a:r>
            <a:r>
              <a:rPr dirty="0" sz="1350" spc="-6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30" i="1">
                <a:solidFill>
                  <a:srgbClr val="4F4F4F"/>
                </a:solidFill>
                <a:latin typeface="Calibri"/>
                <a:cs typeface="Calibri"/>
              </a:rPr>
              <a:t>be</a:t>
            </a:r>
            <a:r>
              <a:rPr dirty="0" sz="1350" spc="-4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25" i="1">
                <a:solidFill>
                  <a:srgbClr val="4F4F4F"/>
                </a:solidFill>
                <a:latin typeface="Calibri"/>
                <a:cs typeface="Calibri"/>
              </a:rPr>
              <a:t>subject</a:t>
            </a:r>
            <a:r>
              <a:rPr dirty="0" sz="1350" spc="-40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20" i="1">
                <a:solidFill>
                  <a:srgbClr val="4F4F4F"/>
                </a:solidFill>
                <a:latin typeface="Calibri"/>
                <a:cs typeface="Calibri"/>
              </a:rPr>
              <a:t>to</a:t>
            </a:r>
            <a:r>
              <a:rPr dirty="0" sz="1350" spc="-40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20" i="1">
                <a:solidFill>
                  <a:srgbClr val="4F4F4F"/>
                </a:solidFill>
                <a:latin typeface="Calibri"/>
                <a:cs typeface="Calibri"/>
              </a:rPr>
              <a:t>the</a:t>
            </a:r>
            <a:r>
              <a:rPr dirty="0" sz="1350" spc="-50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25" i="1">
                <a:solidFill>
                  <a:srgbClr val="4F4F4F"/>
                </a:solidFill>
                <a:latin typeface="Calibri"/>
                <a:cs typeface="Calibri"/>
              </a:rPr>
              <a:t>Base</a:t>
            </a:r>
            <a:r>
              <a:rPr dirty="0" sz="1350" spc="-4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35" i="1">
                <a:solidFill>
                  <a:srgbClr val="4F4F4F"/>
                </a:solidFill>
                <a:latin typeface="Calibri"/>
                <a:cs typeface="Calibri"/>
              </a:rPr>
              <a:t>Erosion</a:t>
            </a:r>
            <a:r>
              <a:rPr dirty="0" sz="1350" spc="-7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10" i="1">
                <a:solidFill>
                  <a:srgbClr val="4F4F4F"/>
                </a:solidFill>
                <a:latin typeface="Calibri"/>
                <a:cs typeface="Calibri"/>
              </a:rPr>
              <a:t>Anti-</a:t>
            </a:r>
            <a:r>
              <a:rPr dirty="0" sz="1350" spc="-25" i="1">
                <a:solidFill>
                  <a:srgbClr val="4F4F4F"/>
                </a:solidFill>
                <a:latin typeface="Calibri"/>
                <a:cs typeface="Calibri"/>
              </a:rPr>
              <a:t>Abuse</a:t>
            </a:r>
            <a:r>
              <a:rPr dirty="0" sz="1350" spc="-30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50" i="1">
                <a:solidFill>
                  <a:srgbClr val="4F4F4F"/>
                </a:solidFill>
                <a:latin typeface="Calibri"/>
                <a:cs typeface="Calibri"/>
              </a:rPr>
              <a:t>Tax </a:t>
            </a:r>
            <a:r>
              <a:rPr dirty="0" sz="1350" spc="-10" i="1">
                <a:solidFill>
                  <a:srgbClr val="4F4F4F"/>
                </a:solidFill>
                <a:latin typeface="Calibri"/>
                <a:cs typeface="Calibri"/>
              </a:rPr>
              <a:t>(“BEAT”)?</a:t>
            </a:r>
            <a:endParaRPr sz="1350">
              <a:latin typeface="Calibri"/>
              <a:cs typeface="Calibri"/>
            </a:endParaRPr>
          </a:p>
          <a:p>
            <a:pPr marL="12700" marR="49530" indent="172085">
              <a:lnSpc>
                <a:spcPct val="103099"/>
              </a:lnSpc>
              <a:spcBef>
                <a:spcPts val="135"/>
              </a:spcBef>
              <a:buFont typeface="Arial"/>
              <a:buChar char="•"/>
              <a:tabLst>
                <a:tab pos="184785" algn="l"/>
              </a:tabLst>
            </a:pPr>
            <a:r>
              <a:rPr dirty="0" sz="1300" spc="-30">
                <a:solidFill>
                  <a:srgbClr val="4F4F4F"/>
                </a:solidFill>
                <a:latin typeface="Calibri"/>
                <a:cs typeface="Calibri"/>
              </a:rPr>
              <a:t>Uncertain,</a:t>
            </a:r>
            <a:r>
              <a:rPr dirty="0" sz="1300" spc="-4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but</a:t>
            </a:r>
            <a:r>
              <a:rPr dirty="0" sz="1300" spc="-4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25">
                <a:solidFill>
                  <a:srgbClr val="4F4F4F"/>
                </a:solidFill>
                <a:latin typeface="Calibri"/>
                <a:cs typeface="Calibri"/>
              </a:rPr>
              <a:t>we</a:t>
            </a:r>
            <a:r>
              <a:rPr dirty="0" sz="1300" spc="-5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4F4F4F"/>
                </a:solidFill>
                <a:latin typeface="Calibri"/>
                <a:cs typeface="Calibri"/>
              </a:rPr>
              <a:t>expect</a:t>
            </a:r>
            <a:r>
              <a:rPr dirty="0" sz="13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30">
                <a:solidFill>
                  <a:srgbClr val="4F4F4F"/>
                </a:solidFill>
                <a:latin typeface="Calibri"/>
                <a:cs typeface="Calibri"/>
              </a:rPr>
              <a:t>we</a:t>
            </a:r>
            <a:r>
              <a:rPr dirty="0" sz="1300" spc="-4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25">
                <a:solidFill>
                  <a:srgbClr val="4F4F4F"/>
                </a:solidFill>
                <a:latin typeface="Calibri"/>
                <a:cs typeface="Calibri"/>
              </a:rPr>
              <a:t>could</a:t>
            </a:r>
            <a:r>
              <a:rPr dirty="0" sz="1300" spc="-4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mitigate</a:t>
            </a:r>
            <a:r>
              <a:rPr dirty="0" sz="13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any</a:t>
            </a:r>
            <a:r>
              <a:rPr dirty="0" sz="1300" spc="-4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impact</a:t>
            </a:r>
            <a:r>
              <a:rPr dirty="0" sz="13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25">
                <a:solidFill>
                  <a:srgbClr val="4F4F4F"/>
                </a:solidFill>
                <a:latin typeface="Calibri"/>
                <a:cs typeface="Calibri"/>
              </a:rPr>
              <a:t>through</a:t>
            </a:r>
            <a:r>
              <a:rPr dirty="0" sz="1300" spc="-6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4F4F4F"/>
                </a:solidFill>
                <a:latin typeface="Calibri"/>
                <a:cs typeface="Calibri"/>
              </a:rPr>
              <a:t>restructuring </a:t>
            </a:r>
            <a:r>
              <a:rPr dirty="0" sz="1350" spc="-45" i="1">
                <a:solidFill>
                  <a:srgbClr val="4F4F4F"/>
                </a:solidFill>
                <a:latin typeface="Calibri"/>
                <a:cs typeface="Calibri"/>
              </a:rPr>
              <a:t>Will</a:t>
            </a:r>
            <a:r>
              <a:rPr dirty="0" sz="1350" spc="-50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40" i="1">
                <a:solidFill>
                  <a:srgbClr val="4F4F4F"/>
                </a:solidFill>
                <a:latin typeface="Calibri"/>
                <a:cs typeface="Calibri"/>
              </a:rPr>
              <a:t>Ford</a:t>
            </a:r>
            <a:r>
              <a:rPr dirty="0" sz="1350" spc="-5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30" i="1">
                <a:solidFill>
                  <a:srgbClr val="4F4F4F"/>
                </a:solidFill>
                <a:latin typeface="Calibri"/>
                <a:cs typeface="Calibri"/>
              </a:rPr>
              <a:t>be</a:t>
            </a:r>
            <a:r>
              <a:rPr dirty="0" sz="1350" spc="-40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35" i="1">
                <a:solidFill>
                  <a:srgbClr val="4F4F4F"/>
                </a:solidFill>
                <a:latin typeface="Calibri"/>
                <a:cs typeface="Calibri"/>
              </a:rPr>
              <a:t>negatively</a:t>
            </a:r>
            <a:r>
              <a:rPr dirty="0" sz="1350" spc="-30" i="1">
                <a:solidFill>
                  <a:srgbClr val="4F4F4F"/>
                </a:solidFill>
                <a:latin typeface="Calibri"/>
                <a:cs typeface="Calibri"/>
              </a:rPr>
              <a:t> impacted</a:t>
            </a:r>
            <a:r>
              <a:rPr dirty="0" sz="1350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30" i="1">
                <a:solidFill>
                  <a:srgbClr val="4F4F4F"/>
                </a:solidFill>
                <a:latin typeface="Calibri"/>
                <a:cs typeface="Calibri"/>
              </a:rPr>
              <a:t>by</a:t>
            </a:r>
            <a:r>
              <a:rPr dirty="0" sz="1350" spc="-3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25" i="1">
                <a:solidFill>
                  <a:srgbClr val="4F4F4F"/>
                </a:solidFill>
                <a:latin typeface="Calibri"/>
                <a:cs typeface="Calibri"/>
              </a:rPr>
              <a:t>limits</a:t>
            </a:r>
            <a:r>
              <a:rPr dirty="0" sz="1350" spc="-3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30" i="1">
                <a:solidFill>
                  <a:srgbClr val="4F4F4F"/>
                </a:solidFill>
                <a:latin typeface="Calibri"/>
                <a:cs typeface="Calibri"/>
              </a:rPr>
              <a:t>on</a:t>
            </a:r>
            <a:r>
              <a:rPr dirty="0" sz="1350" spc="-4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30" i="1">
                <a:solidFill>
                  <a:srgbClr val="4F4F4F"/>
                </a:solidFill>
                <a:latin typeface="Calibri"/>
                <a:cs typeface="Calibri"/>
              </a:rPr>
              <a:t>deductions</a:t>
            </a:r>
            <a:r>
              <a:rPr dirty="0" sz="1350" spc="-20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10" i="1">
                <a:solidFill>
                  <a:srgbClr val="4F4F4F"/>
                </a:solidFill>
                <a:latin typeface="Calibri"/>
                <a:cs typeface="Calibri"/>
              </a:rPr>
              <a:t>of</a:t>
            </a:r>
            <a:r>
              <a:rPr dirty="0" sz="1350" spc="-60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20" i="1">
                <a:solidFill>
                  <a:srgbClr val="4F4F4F"/>
                </a:solidFill>
                <a:latin typeface="Calibri"/>
                <a:cs typeface="Calibri"/>
              </a:rPr>
              <a:t>net</a:t>
            </a:r>
            <a:r>
              <a:rPr dirty="0" sz="1350" spc="-3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10" i="1">
                <a:solidFill>
                  <a:srgbClr val="4F4F4F"/>
                </a:solidFill>
                <a:latin typeface="Calibri"/>
                <a:cs typeface="Calibri"/>
              </a:rPr>
              <a:t>interest</a:t>
            </a:r>
            <a:r>
              <a:rPr dirty="0" sz="1350" spc="-10" i="1">
                <a:solidFill>
                  <a:srgbClr val="4F4F4F"/>
                </a:solidFill>
                <a:latin typeface="Calibri"/>
                <a:cs typeface="Calibri"/>
              </a:rPr>
              <a:t> expense?</a:t>
            </a:r>
            <a:endParaRPr sz="1350">
              <a:latin typeface="Calibri"/>
              <a:cs typeface="Calibri"/>
            </a:endParaRPr>
          </a:p>
          <a:p>
            <a:pPr marL="184785" indent="-172085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184785" algn="l"/>
              </a:tabLst>
            </a:pP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No.</a:t>
            </a:r>
            <a:r>
              <a:rPr dirty="0" sz="1300" spc="18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30">
                <a:solidFill>
                  <a:srgbClr val="4F4F4F"/>
                </a:solidFill>
                <a:latin typeface="Calibri"/>
                <a:cs typeface="Calibri"/>
              </a:rPr>
              <a:t>Ford</a:t>
            </a:r>
            <a:r>
              <a:rPr dirty="0" sz="1300" spc="-6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(with</a:t>
            </a:r>
            <a:r>
              <a:rPr dirty="0" sz="13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30">
                <a:solidFill>
                  <a:srgbClr val="4F4F4F"/>
                </a:solidFill>
                <a:latin typeface="Calibri"/>
                <a:cs typeface="Calibri"/>
              </a:rPr>
              <a:t>Ford</a:t>
            </a:r>
            <a:r>
              <a:rPr dirty="0" sz="1300" spc="-6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4F4F4F"/>
                </a:solidFill>
                <a:latin typeface="Calibri"/>
                <a:cs typeface="Calibri"/>
              </a:rPr>
              <a:t>Credit)</a:t>
            </a:r>
            <a:r>
              <a:rPr dirty="0" sz="1300" spc="-5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has</a:t>
            </a:r>
            <a:r>
              <a:rPr dirty="0" sz="1300" spc="-3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net</a:t>
            </a:r>
            <a:r>
              <a:rPr dirty="0" sz="13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25">
                <a:solidFill>
                  <a:srgbClr val="4F4F4F"/>
                </a:solidFill>
                <a:latin typeface="Calibri"/>
                <a:cs typeface="Calibri"/>
              </a:rPr>
              <a:t>interest</a:t>
            </a:r>
            <a:r>
              <a:rPr dirty="0" sz="1300" spc="-6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35">
                <a:solidFill>
                  <a:srgbClr val="4F4F4F"/>
                </a:solidFill>
                <a:latin typeface="Calibri"/>
                <a:cs typeface="Calibri"/>
              </a:rPr>
              <a:t>income,</a:t>
            </a:r>
            <a:r>
              <a:rPr dirty="0" sz="1300" spc="-4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not</a:t>
            </a:r>
            <a:r>
              <a:rPr dirty="0" sz="1300" spc="-4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4F4F4F"/>
                </a:solidFill>
                <a:latin typeface="Calibri"/>
                <a:cs typeface="Calibri"/>
              </a:rPr>
              <a:t>net</a:t>
            </a:r>
            <a:r>
              <a:rPr dirty="0" sz="1300" spc="-4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25">
                <a:solidFill>
                  <a:srgbClr val="4F4F4F"/>
                </a:solidFill>
                <a:latin typeface="Calibri"/>
                <a:cs typeface="Calibri"/>
              </a:rPr>
              <a:t>interest</a:t>
            </a:r>
            <a:r>
              <a:rPr dirty="0" sz="1300" spc="-4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4F4F4F"/>
                </a:solidFill>
                <a:latin typeface="Calibri"/>
                <a:cs typeface="Calibri"/>
              </a:rPr>
              <a:t>expense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1350" spc="-45" i="1">
                <a:solidFill>
                  <a:srgbClr val="4F4F4F"/>
                </a:solidFill>
                <a:latin typeface="Calibri"/>
                <a:cs typeface="Calibri"/>
              </a:rPr>
              <a:t>Will </a:t>
            </a:r>
            <a:r>
              <a:rPr dirty="0" sz="1350" spc="-20" i="1">
                <a:solidFill>
                  <a:srgbClr val="4F4F4F"/>
                </a:solidFill>
                <a:latin typeface="Calibri"/>
                <a:cs typeface="Calibri"/>
              </a:rPr>
              <a:t>tax</a:t>
            </a:r>
            <a:r>
              <a:rPr dirty="0" sz="1350" spc="-2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50" i="1">
                <a:solidFill>
                  <a:srgbClr val="4F4F4F"/>
                </a:solidFill>
                <a:latin typeface="Calibri"/>
                <a:cs typeface="Calibri"/>
              </a:rPr>
              <a:t>reform</a:t>
            </a:r>
            <a:r>
              <a:rPr dirty="0" sz="1350" spc="-7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50" i="1">
                <a:solidFill>
                  <a:srgbClr val="4F4F4F"/>
                </a:solidFill>
                <a:latin typeface="Calibri"/>
                <a:cs typeface="Calibri"/>
              </a:rPr>
              <a:t>reduce</a:t>
            </a:r>
            <a:r>
              <a:rPr dirty="0" sz="1350" spc="-3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45" i="1">
                <a:solidFill>
                  <a:srgbClr val="4F4F4F"/>
                </a:solidFill>
                <a:latin typeface="Calibri"/>
                <a:cs typeface="Calibri"/>
              </a:rPr>
              <a:t>Ford’s</a:t>
            </a:r>
            <a:r>
              <a:rPr dirty="0" sz="1350" spc="-5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35" i="1">
                <a:solidFill>
                  <a:srgbClr val="4F4F4F"/>
                </a:solidFill>
                <a:latin typeface="Calibri"/>
                <a:cs typeface="Calibri"/>
              </a:rPr>
              <a:t>cash</a:t>
            </a:r>
            <a:r>
              <a:rPr dirty="0" sz="1350" spc="-20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10" i="1">
                <a:solidFill>
                  <a:srgbClr val="4F4F4F"/>
                </a:solidFill>
                <a:latin typeface="Calibri"/>
                <a:cs typeface="Calibri"/>
              </a:rPr>
              <a:t>taxes?</a:t>
            </a:r>
            <a:endParaRPr sz="1350">
              <a:latin typeface="Calibri"/>
              <a:cs typeface="Calibri"/>
            </a:endParaRPr>
          </a:p>
          <a:p>
            <a:pPr marL="184785" marR="62230" indent="-172720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184785" algn="l"/>
              </a:tabLst>
            </a:pPr>
            <a:r>
              <a:rPr dirty="0" sz="1300" spc="-30">
                <a:solidFill>
                  <a:srgbClr val="4F4F4F"/>
                </a:solidFill>
                <a:latin typeface="Calibri"/>
                <a:cs typeface="Calibri"/>
              </a:rPr>
              <a:t>Ford’s</a:t>
            </a:r>
            <a:r>
              <a:rPr dirty="0" sz="1300" spc="-40">
                <a:solidFill>
                  <a:srgbClr val="4F4F4F"/>
                </a:solidFill>
                <a:latin typeface="Calibri"/>
                <a:cs typeface="Calibri"/>
              </a:rPr>
              <a:t> carryover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tax </a:t>
            </a:r>
            <a:r>
              <a:rPr dirty="0" sz="1300" spc="-20">
                <a:solidFill>
                  <a:srgbClr val="4F4F4F"/>
                </a:solidFill>
                <a:latin typeface="Calibri"/>
                <a:cs typeface="Calibri"/>
              </a:rPr>
              <a:t>credits</a:t>
            </a:r>
            <a:r>
              <a:rPr dirty="0" sz="13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35">
                <a:solidFill>
                  <a:srgbClr val="4F4F4F"/>
                </a:solidFill>
                <a:latin typeface="Calibri"/>
                <a:cs typeface="Calibri"/>
              </a:rPr>
              <a:t>provide</a:t>
            </a:r>
            <a:r>
              <a:rPr dirty="0" sz="1300" spc="-4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a</a:t>
            </a:r>
            <a:r>
              <a:rPr dirty="0" sz="13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significant</a:t>
            </a:r>
            <a:r>
              <a:rPr dirty="0" sz="1300" spc="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tax</a:t>
            </a:r>
            <a:r>
              <a:rPr dirty="0" sz="1300" spc="-20">
                <a:solidFill>
                  <a:srgbClr val="4F4F4F"/>
                </a:solidFill>
                <a:latin typeface="Calibri"/>
                <a:cs typeface="Calibri"/>
              </a:rPr>
              <a:t> shield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 that</a:t>
            </a:r>
            <a:r>
              <a:rPr dirty="0" sz="13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will</a:t>
            </a:r>
            <a:r>
              <a:rPr dirty="0" sz="13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last</a:t>
            </a:r>
            <a:r>
              <a:rPr dirty="0" sz="13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20">
                <a:solidFill>
                  <a:srgbClr val="4F4F4F"/>
                </a:solidFill>
                <a:latin typeface="Calibri"/>
                <a:cs typeface="Calibri"/>
              </a:rPr>
              <a:t>many </a:t>
            </a:r>
            <a:r>
              <a:rPr dirty="0" sz="1300" spc="-25">
                <a:solidFill>
                  <a:srgbClr val="4F4F4F"/>
                </a:solidFill>
                <a:latin typeface="Calibri"/>
                <a:cs typeface="Calibri"/>
              </a:rPr>
              <a:t>years</a:t>
            </a:r>
            <a:r>
              <a:rPr dirty="0" sz="1300" spc="-5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at</a:t>
            </a:r>
            <a:r>
              <a:rPr dirty="0" sz="1300" spc="-5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the</a:t>
            </a:r>
            <a:r>
              <a:rPr dirty="0" sz="1300" spc="-35">
                <a:solidFill>
                  <a:srgbClr val="4F4F4F"/>
                </a:solidFill>
                <a:latin typeface="Calibri"/>
                <a:cs typeface="Calibri"/>
              </a:rPr>
              <a:t> lower</a:t>
            </a:r>
            <a:r>
              <a:rPr dirty="0" sz="1300" spc="-6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4F4F4F"/>
                </a:solidFill>
                <a:latin typeface="Calibri"/>
                <a:cs typeface="Calibri"/>
              </a:rPr>
              <a:t>21%</a:t>
            </a:r>
            <a:r>
              <a:rPr dirty="0" sz="1300" spc="-6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tax</a:t>
            </a:r>
            <a:r>
              <a:rPr dirty="0" sz="1300" spc="-5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rate.</a:t>
            </a:r>
            <a:r>
              <a:rPr dirty="0" sz="1300" spc="18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30">
                <a:solidFill>
                  <a:srgbClr val="4F4F4F"/>
                </a:solidFill>
                <a:latin typeface="Calibri"/>
                <a:cs typeface="Calibri"/>
              </a:rPr>
              <a:t>Ford</a:t>
            </a:r>
            <a:r>
              <a:rPr dirty="0" sz="1300" spc="-7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will</a:t>
            </a:r>
            <a:r>
              <a:rPr dirty="0" sz="1300" spc="-5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4F4F4F"/>
                </a:solidFill>
                <a:latin typeface="Calibri"/>
                <a:cs typeface="Calibri"/>
              </a:rPr>
              <a:t>not</a:t>
            </a:r>
            <a:r>
              <a:rPr dirty="0" sz="1300" spc="-7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20">
                <a:solidFill>
                  <a:srgbClr val="4F4F4F"/>
                </a:solidFill>
                <a:latin typeface="Calibri"/>
                <a:cs typeface="Calibri"/>
              </a:rPr>
              <a:t>see</a:t>
            </a:r>
            <a:r>
              <a:rPr dirty="0" sz="1300" spc="-35">
                <a:solidFill>
                  <a:srgbClr val="4F4F4F"/>
                </a:solidFill>
                <a:latin typeface="Calibri"/>
                <a:cs typeface="Calibri"/>
              </a:rPr>
              <a:t> reduced</a:t>
            </a:r>
            <a:r>
              <a:rPr dirty="0" sz="1300" spc="-5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cash</a:t>
            </a:r>
            <a:r>
              <a:rPr dirty="0" sz="1300" spc="-4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taxes</a:t>
            </a:r>
            <a:r>
              <a:rPr dirty="0" sz="1300" spc="-5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20">
                <a:solidFill>
                  <a:srgbClr val="4F4F4F"/>
                </a:solidFill>
                <a:latin typeface="Calibri"/>
                <a:cs typeface="Calibri"/>
              </a:rPr>
              <a:t>in</a:t>
            </a:r>
            <a:r>
              <a:rPr dirty="0" sz="1300" spc="-5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25">
                <a:solidFill>
                  <a:srgbClr val="4F4F4F"/>
                </a:solidFill>
                <a:latin typeface="Calibri"/>
                <a:cs typeface="Calibri"/>
              </a:rPr>
              <a:t>the </a:t>
            </a:r>
            <a:r>
              <a:rPr dirty="0" sz="1300" spc="-30">
                <a:solidFill>
                  <a:srgbClr val="4F4F4F"/>
                </a:solidFill>
                <a:latin typeface="Calibri"/>
                <a:cs typeface="Calibri"/>
              </a:rPr>
              <a:t>near</a:t>
            </a:r>
            <a:r>
              <a:rPr dirty="0" sz="1300" spc="-3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20">
                <a:solidFill>
                  <a:srgbClr val="4F4F4F"/>
                </a:solidFill>
                <a:latin typeface="Calibri"/>
                <a:cs typeface="Calibri"/>
              </a:rPr>
              <a:t>term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dirty="0" sz="1350" spc="-45" i="1">
                <a:solidFill>
                  <a:srgbClr val="4F4F4F"/>
                </a:solidFill>
                <a:latin typeface="Calibri"/>
                <a:cs typeface="Calibri"/>
              </a:rPr>
              <a:t>Will</a:t>
            </a:r>
            <a:r>
              <a:rPr dirty="0" sz="1350" spc="-5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30" i="1">
                <a:solidFill>
                  <a:srgbClr val="4F4F4F"/>
                </a:solidFill>
                <a:latin typeface="Calibri"/>
                <a:cs typeface="Calibri"/>
              </a:rPr>
              <a:t>employees</a:t>
            </a:r>
            <a:r>
              <a:rPr dirty="0" sz="1350" spc="-2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30" i="1">
                <a:solidFill>
                  <a:srgbClr val="4F4F4F"/>
                </a:solidFill>
                <a:latin typeface="Calibri"/>
                <a:cs typeface="Calibri"/>
              </a:rPr>
              <a:t>be</a:t>
            </a:r>
            <a:r>
              <a:rPr dirty="0" sz="1350" spc="-40" i="1">
                <a:solidFill>
                  <a:srgbClr val="4F4F4F"/>
                </a:solidFill>
                <a:latin typeface="Calibri"/>
                <a:cs typeface="Calibri"/>
              </a:rPr>
              <a:t> given</a:t>
            </a:r>
            <a:r>
              <a:rPr dirty="0" sz="1350" spc="-45" i="1">
                <a:solidFill>
                  <a:srgbClr val="4F4F4F"/>
                </a:solidFill>
                <a:latin typeface="Calibri"/>
                <a:cs typeface="Calibri"/>
              </a:rPr>
              <a:t> pay</a:t>
            </a:r>
            <a:r>
              <a:rPr dirty="0" sz="1350" spc="-40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45" i="1">
                <a:solidFill>
                  <a:srgbClr val="4F4F4F"/>
                </a:solidFill>
                <a:latin typeface="Calibri"/>
                <a:cs typeface="Calibri"/>
              </a:rPr>
              <a:t>increase</a:t>
            </a:r>
            <a:r>
              <a:rPr dirty="0" sz="1350" spc="-2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55" i="1">
                <a:solidFill>
                  <a:srgbClr val="4F4F4F"/>
                </a:solidFill>
                <a:latin typeface="Calibri"/>
                <a:cs typeface="Calibri"/>
              </a:rPr>
              <a:t>or</a:t>
            </a:r>
            <a:r>
              <a:rPr dirty="0" sz="1350" spc="-60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30" i="1">
                <a:solidFill>
                  <a:srgbClr val="4F4F4F"/>
                </a:solidFill>
                <a:latin typeface="Calibri"/>
                <a:cs typeface="Calibri"/>
              </a:rPr>
              <a:t>bonuses</a:t>
            </a:r>
            <a:r>
              <a:rPr dirty="0" sz="1350" spc="-40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35" i="1">
                <a:solidFill>
                  <a:srgbClr val="4F4F4F"/>
                </a:solidFill>
                <a:latin typeface="Calibri"/>
                <a:cs typeface="Calibri"/>
              </a:rPr>
              <a:t>as</a:t>
            </a:r>
            <a:r>
              <a:rPr dirty="0" sz="1350" spc="-5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45" i="1">
                <a:solidFill>
                  <a:srgbClr val="4F4F4F"/>
                </a:solidFill>
                <a:latin typeface="Calibri"/>
                <a:cs typeface="Calibri"/>
              </a:rPr>
              <a:t>a </a:t>
            </a:r>
            <a:r>
              <a:rPr dirty="0" sz="1350" spc="-30" i="1">
                <a:solidFill>
                  <a:srgbClr val="4F4F4F"/>
                </a:solidFill>
                <a:latin typeface="Calibri"/>
                <a:cs typeface="Calibri"/>
              </a:rPr>
              <a:t>result</a:t>
            </a:r>
            <a:r>
              <a:rPr dirty="0" sz="1350" spc="-5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10" i="1">
                <a:solidFill>
                  <a:srgbClr val="4F4F4F"/>
                </a:solidFill>
                <a:latin typeface="Calibri"/>
                <a:cs typeface="Calibri"/>
              </a:rPr>
              <a:t>of</a:t>
            </a:r>
            <a:r>
              <a:rPr dirty="0" sz="1350" spc="-60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25" i="1">
                <a:solidFill>
                  <a:srgbClr val="4F4F4F"/>
                </a:solidFill>
                <a:latin typeface="Calibri"/>
                <a:cs typeface="Calibri"/>
              </a:rPr>
              <a:t>tax</a:t>
            </a:r>
            <a:r>
              <a:rPr dirty="0" sz="1350" spc="-50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10" i="1">
                <a:solidFill>
                  <a:srgbClr val="4F4F4F"/>
                </a:solidFill>
                <a:latin typeface="Calibri"/>
                <a:cs typeface="Calibri"/>
              </a:rPr>
              <a:t>reform?</a:t>
            </a:r>
            <a:endParaRPr sz="1350">
              <a:latin typeface="Calibri"/>
              <a:cs typeface="Calibri"/>
            </a:endParaRPr>
          </a:p>
          <a:p>
            <a:pPr marL="184785" marR="5080" indent="-172720">
              <a:lnSpc>
                <a:spcPct val="100000"/>
              </a:lnSpc>
              <a:spcBef>
                <a:spcPts val="185"/>
              </a:spcBef>
              <a:buFont typeface="Arial"/>
              <a:buChar char="•"/>
              <a:tabLst>
                <a:tab pos="184785" algn="l"/>
              </a:tabLst>
            </a:pP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No.</a:t>
            </a:r>
            <a:r>
              <a:rPr dirty="0" sz="1300" spc="15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20">
                <a:solidFill>
                  <a:srgbClr val="4F4F4F"/>
                </a:solidFill>
                <a:latin typeface="Calibri"/>
                <a:cs typeface="Calibri"/>
              </a:rPr>
              <a:t>Bonuses</a:t>
            </a:r>
            <a:r>
              <a:rPr dirty="0" sz="1300" spc="-6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will</a:t>
            </a:r>
            <a:r>
              <a:rPr dirty="0" sz="1300" spc="-5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25">
                <a:solidFill>
                  <a:srgbClr val="4F4F4F"/>
                </a:solidFill>
                <a:latin typeface="Calibri"/>
                <a:cs typeface="Calibri"/>
              </a:rPr>
              <a:t>continue</a:t>
            </a:r>
            <a:r>
              <a:rPr dirty="0" sz="1300" spc="-3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to</a:t>
            </a:r>
            <a:r>
              <a:rPr dirty="0" sz="1300" spc="-4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20">
                <a:solidFill>
                  <a:srgbClr val="4F4F4F"/>
                </a:solidFill>
                <a:latin typeface="Calibri"/>
                <a:cs typeface="Calibri"/>
              </a:rPr>
              <a:t>be</a:t>
            </a:r>
            <a:r>
              <a:rPr dirty="0" sz="1300" spc="-4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4F4F4F"/>
                </a:solidFill>
                <a:latin typeface="Calibri"/>
                <a:cs typeface="Calibri"/>
              </a:rPr>
              <a:t>tied</a:t>
            </a:r>
            <a:r>
              <a:rPr dirty="0" sz="1300" spc="-5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to</a:t>
            </a:r>
            <a:r>
              <a:rPr dirty="0" sz="1300" spc="-4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20">
                <a:solidFill>
                  <a:srgbClr val="4F4F4F"/>
                </a:solidFill>
                <a:latin typeface="Calibri"/>
                <a:cs typeface="Calibri"/>
              </a:rPr>
              <a:t>Company</a:t>
            </a:r>
            <a:r>
              <a:rPr dirty="0" sz="1300" spc="-30">
                <a:solidFill>
                  <a:srgbClr val="4F4F4F"/>
                </a:solidFill>
                <a:latin typeface="Calibri"/>
                <a:cs typeface="Calibri"/>
              </a:rPr>
              <a:t> performance</a:t>
            </a:r>
            <a:r>
              <a:rPr dirty="0" sz="1300" spc="-4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30">
                <a:solidFill>
                  <a:srgbClr val="4F4F4F"/>
                </a:solidFill>
                <a:latin typeface="Calibri"/>
                <a:cs typeface="Calibri"/>
              </a:rPr>
              <a:t>for</a:t>
            </a:r>
            <a:r>
              <a:rPr dirty="0" sz="1300" spc="-7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25">
                <a:solidFill>
                  <a:srgbClr val="4F4F4F"/>
                </a:solidFill>
                <a:latin typeface="Calibri"/>
                <a:cs typeface="Calibri"/>
              </a:rPr>
              <a:t>key</a:t>
            </a:r>
            <a:r>
              <a:rPr dirty="0" sz="1300" spc="-4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4F4F4F"/>
                </a:solidFill>
                <a:latin typeface="Calibri"/>
                <a:cs typeface="Calibri"/>
              </a:rPr>
              <a:t>metrics.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Cash</a:t>
            </a:r>
            <a:r>
              <a:rPr dirty="0" sz="1300" spc="-4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4F4F4F"/>
                </a:solidFill>
                <a:latin typeface="Calibri"/>
                <a:cs typeface="Calibri"/>
              </a:rPr>
              <a:t>flow</a:t>
            </a:r>
            <a:r>
              <a:rPr dirty="0" sz="1300" spc="-6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4F4F4F"/>
                </a:solidFill>
                <a:latin typeface="Calibri"/>
                <a:cs typeface="Calibri"/>
              </a:rPr>
              <a:t>benefits</a:t>
            </a:r>
            <a:r>
              <a:rPr dirty="0" sz="1300" spc="-3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30">
                <a:solidFill>
                  <a:srgbClr val="4F4F4F"/>
                </a:solidFill>
                <a:latin typeface="Calibri"/>
                <a:cs typeface="Calibri"/>
              </a:rPr>
              <a:t>are</a:t>
            </a:r>
            <a:r>
              <a:rPr dirty="0" sz="1300" spc="-6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25">
                <a:solidFill>
                  <a:srgbClr val="4F4F4F"/>
                </a:solidFill>
                <a:latin typeface="Calibri"/>
                <a:cs typeface="Calibri"/>
              </a:rPr>
              <a:t>longer</a:t>
            </a:r>
            <a:r>
              <a:rPr dirty="0" sz="1300" spc="-4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25">
                <a:solidFill>
                  <a:srgbClr val="4F4F4F"/>
                </a:solidFill>
                <a:latin typeface="Calibri"/>
                <a:cs typeface="Calibri"/>
              </a:rPr>
              <a:t>term</a:t>
            </a:r>
            <a:r>
              <a:rPr dirty="0" sz="1300" spc="-5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25">
                <a:solidFill>
                  <a:srgbClr val="4F4F4F"/>
                </a:solidFill>
                <a:latin typeface="Calibri"/>
                <a:cs typeface="Calibri"/>
              </a:rPr>
              <a:t>due</a:t>
            </a:r>
            <a:r>
              <a:rPr dirty="0" sz="1300" spc="-4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to</a:t>
            </a:r>
            <a:r>
              <a:rPr dirty="0" sz="1300" spc="-5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4F4F4F"/>
                </a:solidFill>
                <a:latin typeface="Calibri"/>
                <a:cs typeface="Calibri"/>
              </a:rPr>
              <a:t>the</a:t>
            </a:r>
            <a:r>
              <a:rPr dirty="0" sz="1300" spc="-4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availability</a:t>
            </a:r>
            <a:r>
              <a:rPr dirty="0" sz="13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of</a:t>
            </a:r>
            <a:r>
              <a:rPr dirty="0" sz="1300" spc="-5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40">
                <a:solidFill>
                  <a:srgbClr val="4F4F4F"/>
                </a:solidFill>
                <a:latin typeface="Calibri"/>
                <a:cs typeface="Calibri"/>
              </a:rPr>
              <a:t>carryover</a:t>
            </a:r>
            <a:r>
              <a:rPr dirty="0" sz="1300" spc="-7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25">
                <a:solidFill>
                  <a:srgbClr val="4F4F4F"/>
                </a:solidFill>
                <a:latin typeface="Calibri"/>
                <a:cs typeface="Calibri"/>
              </a:rPr>
              <a:t>tax </a:t>
            </a:r>
            <a:r>
              <a:rPr dirty="0" sz="1300" spc="-10">
                <a:solidFill>
                  <a:srgbClr val="4F4F4F"/>
                </a:solidFill>
                <a:latin typeface="Calibri"/>
                <a:cs typeface="Calibri"/>
              </a:rPr>
              <a:t>credits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350" spc="-45" i="1">
                <a:solidFill>
                  <a:srgbClr val="4F4F4F"/>
                </a:solidFill>
                <a:latin typeface="Calibri"/>
                <a:cs typeface="Calibri"/>
              </a:rPr>
              <a:t>Will</a:t>
            </a:r>
            <a:r>
              <a:rPr dirty="0" sz="1350" spc="-7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i="1">
                <a:solidFill>
                  <a:srgbClr val="4F4F4F"/>
                </a:solidFill>
                <a:latin typeface="Calibri"/>
                <a:cs typeface="Calibri"/>
              </a:rPr>
              <a:t>Ford</a:t>
            </a:r>
            <a:r>
              <a:rPr dirty="0" sz="1350" spc="15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50" i="1">
                <a:solidFill>
                  <a:srgbClr val="4F4F4F"/>
                </a:solidFill>
                <a:latin typeface="Calibri"/>
                <a:cs typeface="Calibri"/>
              </a:rPr>
              <a:t>bring</a:t>
            </a:r>
            <a:r>
              <a:rPr dirty="0" sz="1350" spc="-60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45" i="1">
                <a:solidFill>
                  <a:srgbClr val="4F4F4F"/>
                </a:solidFill>
                <a:latin typeface="Calibri"/>
                <a:cs typeface="Calibri"/>
              </a:rPr>
              <a:t>a</a:t>
            </a:r>
            <a:r>
              <a:rPr dirty="0" sz="1350" spc="-6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10" i="1">
                <a:solidFill>
                  <a:srgbClr val="4F4F4F"/>
                </a:solidFill>
                <a:latin typeface="Calibri"/>
                <a:cs typeface="Calibri"/>
              </a:rPr>
              <a:t>lot</a:t>
            </a:r>
            <a:r>
              <a:rPr dirty="0" sz="1350" spc="-7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10" i="1">
                <a:solidFill>
                  <a:srgbClr val="4F4F4F"/>
                </a:solidFill>
                <a:latin typeface="Calibri"/>
                <a:cs typeface="Calibri"/>
              </a:rPr>
              <a:t>of</a:t>
            </a:r>
            <a:r>
              <a:rPr dirty="0" sz="1350" spc="-80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40" i="1">
                <a:solidFill>
                  <a:srgbClr val="4F4F4F"/>
                </a:solidFill>
                <a:latin typeface="Calibri"/>
                <a:cs typeface="Calibri"/>
              </a:rPr>
              <a:t>cash</a:t>
            </a:r>
            <a:r>
              <a:rPr dirty="0" sz="1350" spc="-4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35" i="1">
                <a:solidFill>
                  <a:srgbClr val="4F4F4F"/>
                </a:solidFill>
                <a:latin typeface="Calibri"/>
                <a:cs typeface="Calibri"/>
              </a:rPr>
              <a:t>back</a:t>
            </a:r>
            <a:r>
              <a:rPr dirty="0" sz="1350" spc="-5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20" i="1">
                <a:solidFill>
                  <a:srgbClr val="4F4F4F"/>
                </a:solidFill>
                <a:latin typeface="Calibri"/>
                <a:cs typeface="Calibri"/>
              </a:rPr>
              <a:t>to</a:t>
            </a:r>
            <a:r>
              <a:rPr dirty="0" sz="1350" spc="-5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20" i="1">
                <a:solidFill>
                  <a:srgbClr val="4F4F4F"/>
                </a:solidFill>
                <a:latin typeface="Calibri"/>
                <a:cs typeface="Calibri"/>
              </a:rPr>
              <a:t>the</a:t>
            </a:r>
            <a:r>
              <a:rPr dirty="0" sz="1350" spc="-6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20" i="1">
                <a:solidFill>
                  <a:srgbClr val="4F4F4F"/>
                </a:solidFill>
                <a:latin typeface="Calibri"/>
                <a:cs typeface="Calibri"/>
              </a:rPr>
              <a:t>U.S.?</a:t>
            </a:r>
            <a:endParaRPr sz="1350">
              <a:latin typeface="Calibri"/>
              <a:cs typeface="Calibri"/>
            </a:endParaRPr>
          </a:p>
          <a:p>
            <a:pPr marL="184785" marR="286385" indent="-17272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184785" algn="l"/>
              </a:tabLst>
            </a:pPr>
            <a:r>
              <a:rPr dirty="0" sz="1300" spc="-35">
                <a:solidFill>
                  <a:srgbClr val="4F4F4F"/>
                </a:solidFill>
                <a:latin typeface="Calibri"/>
                <a:cs typeface="Calibri"/>
              </a:rPr>
              <a:t>No</a:t>
            </a:r>
            <a:r>
              <a:rPr dirty="0" sz="1300" spc="-6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significant</a:t>
            </a:r>
            <a:r>
              <a:rPr dirty="0" sz="13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20">
                <a:solidFill>
                  <a:srgbClr val="4F4F4F"/>
                </a:solidFill>
                <a:latin typeface="Calibri"/>
                <a:cs typeface="Calibri"/>
              </a:rPr>
              <a:t>remittance</a:t>
            </a:r>
            <a:r>
              <a:rPr dirty="0" sz="13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4F4F4F"/>
                </a:solidFill>
                <a:latin typeface="Calibri"/>
                <a:cs typeface="Calibri"/>
              </a:rPr>
              <a:t>is</a:t>
            </a:r>
            <a:r>
              <a:rPr dirty="0" sz="1300" spc="-6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20">
                <a:solidFill>
                  <a:srgbClr val="4F4F4F"/>
                </a:solidFill>
                <a:latin typeface="Calibri"/>
                <a:cs typeface="Calibri"/>
              </a:rPr>
              <a:t>expected;</a:t>
            </a:r>
            <a:r>
              <a:rPr dirty="0" sz="13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145">
                <a:solidFill>
                  <a:srgbClr val="4F4F4F"/>
                </a:solidFill>
                <a:latin typeface="Calibri"/>
                <a:cs typeface="Calibri"/>
              </a:rPr>
              <a:t>90%</a:t>
            </a:r>
            <a:r>
              <a:rPr dirty="0" sz="1300" spc="-5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of</a:t>
            </a:r>
            <a:r>
              <a:rPr dirty="0" sz="1300" spc="-6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4F4F4F"/>
                </a:solidFill>
                <a:latin typeface="Calibri"/>
                <a:cs typeface="Calibri"/>
              </a:rPr>
              <a:t>Automotive</a:t>
            </a:r>
            <a:r>
              <a:rPr dirty="0" sz="1300" spc="-5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4F4F4F"/>
                </a:solidFill>
                <a:latin typeface="Calibri"/>
                <a:cs typeface="Calibri"/>
              </a:rPr>
              <a:t>Cash</a:t>
            </a:r>
            <a:r>
              <a:rPr dirty="0" sz="1300" spc="-5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is</a:t>
            </a:r>
            <a:r>
              <a:rPr dirty="0" sz="1300" spc="-5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20">
                <a:solidFill>
                  <a:srgbClr val="4F4F4F"/>
                </a:solidFill>
                <a:latin typeface="Calibri"/>
                <a:cs typeface="Calibri"/>
              </a:rPr>
              <a:t>held</a:t>
            </a:r>
            <a:r>
              <a:rPr dirty="0" sz="1300" spc="-5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25">
                <a:solidFill>
                  <a:srgbClr val="4F4F4F"/>
                </a:solidFill>
                <a:latin typeface="Calibri"/>
                <a:cs typeface="Calibri"/>
              </a:rPr>
              <a:t>by </a:t>
            </a:r>
            <a:r>
              <a:rPr dirty="0" sz="1300" spc="-20">
                <a:solidFill>
                  <a:srgbClr val="4F4F4F"/>
                </a:solidFill>
                <a:latin typeface="Calibri"/>
                <a:cs typeface="Calibri"/>
              </a:rPr>
              <a:t>consolidated </a:t>
            </a:r>
            <a:r>
              <a:rPr dirty="0" sz="1300" spc="-10">
                <a:solidFill>
                  <a:srgbClr val="4F4F4F"/>
                </a:solidFill>
                <a:latin typeface="Calibri"/>
                <a:cs typeface="Calibri"/>
              </a:rPr>
              <a:t>entities </a:t>
            </a:r>
            <a:r>
              <a:rPr dirty="0" sz="1300" spc="-20">
                <a:solidFill>
                  <a:srgbClr val="4F4F4F"/>
                </a:solidFill>
                <a:latin typeface="Calibri"/>
                <a:cs typeface="Calibri"/>
              </a:rPr>
              <a:t>domiciled in</a:t>
            </a:r>
            <a:r>
              <a:rPr dirty="0" sz="13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4F4F4F"/>
                </a:solidFill>
                <a:latin typeface="Calibri"/>
                <a:cs typeface="Calibri"/>
              </a:rPr>
              <a:t>the</a:t>
            </a:r>
            <a:r>
              <a:rPr dirty="0" sz="1300" spc="-20">
                <a:solidFill>
                  <a:srgbClr val="4F4F4F"/>
                </a:solidFill>
                <a:latin typeface="Calibri"/>
                <a:cs typeface="Calibri"/>
              </a:rPr>
              <a:t> U.S.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1350" spc="-45" i="1">
                <a:solidFill>
                  <a:srgbClr val="4F4F4F"/>
                </a:solidFill>
                <a:latin typeface="Calibri"/>
                <a:cs typeface="Calibri"/>
              </a:rPr>
              <a:t>Will </a:t>
            </a:r>
            <a:r>
              <a:rPr dirty="0" sz="1350" spc="-20" i="1">
                <a:solidFill>
                  <a:srgbClr val="4F4F4F"/>
                </a:solidFill>
                <a:latin typeface="Calibri"/>
                <a:cs typeface="Calibri"/>
              </a:rPr>
              <a:t>tax</a:t>
            </a:r>
            <a:r>
              <a:rPr dirty="0" sz="1350" spc="-2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50" i="1">
                <a:solidFill>
                  <a:srgbClr val="4F4F4F"/>
                </a:solidFill>
                <a:latin typeface="Calibri"/>
                <a:cs typeface="Calibri"/>
              </a:rPr>
              <a:t>reform</a:t>
            </a:r>
            <a:r>
              <a:rPr dirty="0" sz="1350" spc="-80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25" i="1">
                <a:solidFill>
                  <a:srgbClr val="4F4F4F"/>
                </a:solidFill>
                <a:latin typeface="Calibri"/>
                <a:cs typeface="Calibri"/>
              </a:rPr>
              <a:t>impact</a:t>
            </a:r>
            <a:r>
              <a:rPr dirty="0" sz="1350" spc="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40" i="1">
                <a:solidFill>
                  <a:srgbClr val="4F4F4F"/>
                </a:solidFill>
                <a:latin typeface="Calibri"/>
                <a:cs typeface="Calibri"/>
              </a:rPr>
              <a:t>Ford</a:t>
            </a:r>
            <a:r>
              <a:rPr dirty="0" sz="1350" spc="-60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35" i="1">
                <a:solidFill>
                  <a:srgbClr val="4F4F4F"/>
                </a:solidFill>
                <a:latin typeface="Calibri"/>
                <a:cs typeface="Calibri"/>
              </a:rPr>
              <a:t>Credit</a:t>
            </a:r>
            <a:r>
              <a:rPr dirty="0" sz="1350" spc="-4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30" i="1">
                <a:solidFill>
                  <a:srgbClr val="4F4F4F"/>
                </a:solidFill>
                <a:latin typeface="Calibri"/>
                <a:cs typeface="Calibri"/>
              </a:rPr>
              <a:t>distributions </a:t>
            </a:r>
            <a:r>
              <a:rPr dirty="0" sz="1350" spc="-25" i="1">
                <a:solidFill>
                  <a:srgbClr val="4F4F4F"/>
                </a:solidFill>
                <a:latin typeface="Calibri"/>
                <a:cs typeface="Calibri"/>
              </a:rPr>
              <a:t>to</a:t>
            </a:r>
            <a:r>
              <a:rPr dirty="0" sz="1350" spc="-4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10" i="1">
                <a:solidFill>
                  <a:srgbClr val="4F4F4F"/>
                </a:solidFill>
                <a:latin typeface="Calibri"/>
                <a:cs typeface="Calibri"/>
              </a:rPr>
              <a:t>Auto?</a:t>
            </a:r>
            <a:endParaRPr sz="1350">
              <a:latin typeface="Calibri"/>
              <a:cs typeface="Calibri"/>
            </a:endParaRPr>
          </a:p>
          <a:p>
            <a:pPr marL="184785" marR="74295" indent="-172720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184785" algn="l"/>
              </a:tabLst>
            </a:pP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A</a:t>
            </a:r>
            <a:r>
              <a:rPr dirty="0" sz="1300" spc="-4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35">
                <a:solidFill>
                  <a:srgbClr val="4F4F4F"/>
                </a:solidFill>
                <a:latin typeface="Calibri"/>
                <a:cs typeface="Calibri"/>
              </a:rPr>
              <a:t>lower</a:t>
            </a:r>
            <a:r>
              <a:rPr dirty="0" sz="1300" spc="-4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tax</a:t>
            </a:r>
            <a:r>
              <a:rPr dirty="0" sz="1300" spc="-3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20">
                <a:solidFill>
                  <a:srgbClr val="4F4F4F"/>
                </a:solidFill>
                <a:latin typeface="Calibri"/>
                <a:cs typeface="Calibri"/>
              </a:rPr>
              <a:t>rate</a:t>
            </a:r>
            <a:r>
              <a:rPr dirty="0" sz="1300" spc="-25">
                <a:solidFill>
                  <a:srgbClr val="4F4F4F"/>
                </a:solidFill>
                <a:latin typeface="Calibri"/>
                <a:cs typeface="Calibri"/>
              </a:rPr>
              <a:t> on</a:t>
            </a:r>
            <a:r>
              <a:rPr dirty="0" sz="1300" spc="-4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net</a:t>
            </a:r>
            <a:r>
              <a:rPr dirty="0" sz="13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40">
                <a:solidFill>
                  <a:srgbClr val="4F4F4F"/>
                </a:solidFill>
                <a:latin typeface="Calibri"/>
                <a:cs typeface="Calibri"/>
              </a:rPr>
              <a:t>deferred</a:t>
            </a:r>
            <a:r>
              <a:rPr dirty="0" sz="1300" spc="-5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tax</a:t>
            </a:r>
            <a:r>
              <a:rPr dirty="0" sz="13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4F4F4F"/>
                </a:solidFill>
                <a:latin typeface="Calibri"/>
                <a:cs typeface="Calibri"/>
              </a:rPr>
              <a:t>liabilities</a:t>
            </a:r>
            <a:r>
              <a:rPr dirty="0" sz="1300" spc="-30">
                <a:solidFill>
                  <a:srgbClr val="4F4F4F"/>
                </a:solidFill>
                <a:latin typeface="Calibri"/>
                <a:cs typeface="Calibri"/>
              </a:rPr>
              <a:t> for</a:t>
            </a:r>
            <a:r>
              <a:rPr dirty="0" sz="1300" spc="-5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leasing</a:t>
            </a:r>
            <a:r>
              <a:rPr dirty="0" sz="13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will</a:t>
            </a:r>
            <a:r>
              <a:rPr dirty="0" sz="1300" spc="-3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20">
                <a:solidFill>
                  <a:srgbClr val="4F4F4F"/>
                </a:solidFill>
                <a:latin typeface="Calibri"/>
                <a:cs typeface="Calibri"/>
              </a:rPr>
              <a:t>support</a:t>
            </a:r>
            <a:r>
              <a:rPr dirty="0" sz="1300" spc="-5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a</a:t>
            </a:r>
            <a:r>
              <a:rPr dirty="0" sz="13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4F4F4F"/>
                </a:solidFill>
                <a:latin typeface="Calibri"/>
                <a:cs typeface="Calibri"/>
              </a:rPr>
              <a:t>higher distribution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dirty="0" sz="1350" spc="-45" i="1">
                <a:solidFill>
                  <a:srgbClr val="4F4F4F"/>
                </a:solidFill>
                <a:latin typeface="Calibri"/>
                <a:cs typeface="Calibri"/>
              </a:rPr>
              <a:t>What</a:t>
            </a:r>
            <a:r>
              <a:rPr dirty="0" sz="1350" spc="-20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60" i="1">
                <a:solidFill>
                  <a:srgbClr val="4F4F4F"/>
                </a:solidFill>
                <a:latin typeface="Calibri"/>
                <a:cs typeface="Calibri"/>
              </a:rPr>
              <a:t>are </a:t>
            </a:r>
            <a:r>
              <a:rPr dirty="0" sz="1350" spc="-30" i="1">
                <a:solidFill>
                  <a:srgbClr val="4F4F4F"/>
                </a:solidFill>
                <a:latin typeface="Calibri"/>
                <a:cs typeface="Calibri"/>
              </a:rPr>
              <a:t>implications</a:t>
            </a:r>
            <a:r>
              <a:rPr dirty="0" sz="1350" spc="-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i="1">
                <a:solidFill>
                  <a:srgbClr val="4F4F4F"/>
                </a:solidFill>
                <a:latin typeface="Calibri"/>
                <a:cs typeface="Calibri"/>
              </a:rPr>
              <a:t>of</a:t>
            </a:r>
            <a:r>
              <a:rPr dirty="0" sz="1350" spc="-40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50" i="1">
                <a:solidFill>
                  <a:srgbClr val="4F4F4F"/>
                </a:solidFill>
                <a:latin typeface="Calibri"/>
                <a:cs typeface="Calibri"/>
              </a:rPr>
              <a:t>lower</a:t>
            </a:r>
            <a:r>
              <a:rPr dirty="0" sz="1350" spc="-60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25" i="1">
                <a:solidFill>
                  <a:srgbClr val="4F4F4F"/>
                </a:solidFill>
                <a:latin typeface="Calibri"/>
                <a:cs typeface="Calibri"/>
              </a:rPr>
              <a:t>tax</a:t>
            </a:r>
            <a:r>
              <a:rPr dirty="0" sz="1350" spc="-40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50" i="1">
                <a:solidFill>
                  <a:srgbClr val="4F4F4F"/>
                </a:solidFill>
                <a:latin typeface="Calibri"/>
                <a:cs typeface="Calibri"/>
              </a:rPr>
              <a:t>rate</a:t>
            </a:r>
            <a:r>
              <a:rPr dirty="0" sz="1350" spc="-35" i="1">
                <a:solidFill>
                  <a:srgbClr val="4F4F4F"/>
                </a:solidFill>
                <a:latin typeface="Calibri"/>
                <a:cs typeface="Calibri"/>
              </a:rPr>
              <a:t> on</a:t>
            </a:r>
            <a:r>
              <a:rPr dirty="0" sz="1350" spc="-50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45" i="1">
                <a:solidFill>
                  <a:srgbClr val="4F4F4F"/>
                </a:solidFill>
                <a:latin typeface="Calibri"/>
                <a:cs typeface="Calibri"/>
              </a:rPr>
              <a:t>Ford’s</a:t>
            </a:r>
            <a:r>
              <a:rPr dirty="0" sz="1350" spc="-6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30" i="1">
                <a:solidFill>
                  <a:srgbClr val="4F4F4F"/>
                </a:solidFill>
                <a:latin typeface="Calibri"/>
                <a:cs typeface="Calibri"/>
              </a:rPr>
              <a:t>dividend</a:t>
            </a:r>
            <a:r>
              <a:rPr dirty="0" sz="1350" spc="-25" i="1">
                <a:solidFill>
                  <a:srgbClr val="4F4F4F"/>
                </a:solidFill>
                <a:latin typeface="Calibri"/>
                <a:cs typeface="Calibri"/>
              </a:rPr>
              <a:t> to</a:t>
            </a:r>
            <a:r>
              <a:rPr dirty="0" sz="1350" spc="-45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50" spc="-10" i="1">
                <a:solidFill>
                  <a:srgbClr val="4F4F4F"/>
                </a:solidFill>
                <a:latin typeface="Calibri"/>
                <a:cs typeface="Calibri"/>
              </a:rPr>
              <a:t>shareholders?</a:t>
            </a:r>
            <a:endParaRPr sz="1350">
              <a:latin typeface="Calibri"/>
              <a:cs typeface="Calibri"/>
            </a:endParaRPr>
          </a:p>
          <a:p>
            <a:pPr marL="184785" marR="190500" indent="-172085">
              <a:lnSpc>
                <a:spcPct val="100000"/>
              </a:lnSpc>
              <a:spcBef>
                <a:spcPts val="185"/>
              </a:spcBef>
              <a:buFont typeface="Arial"/>
              <a:buChar char="•"/>
              <a:tabLst>
                <a:tab pos="184785" algn="l"/>
              </a:tabLst>
            </a:pPr>
            <a:r>
              <a:rPr dirty="0" sz="1300" spc="-90">
                <a:solidFill>
                  <a:srgbClr val="4F4F4F"/>
                </a:solidFill>
                <a:latin typeface="Calibri"/>
                <a:cs typeface="Calibri"/>
              </a:rPr>
              <a:t>We</a:t>
            </a:r>
            <a:r>
              <a:rPr dirty="0" sz="1300" spc="-3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target</a:t>
            </a:r>
            <a:r>
              <a:rPr dirty="0" sz="13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a</a:t>
            </a:r>
            <a:r>
              <a:rPr dirty="0" sz="1300" spc="-3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20">
                <a:solidFill>
                  <a:srgbClr val="4F4F4F"/>
                </a:solidFill>
                <a:latin typeface="Calibri"/>
                <a:cs typeface="Calibri"/>
              </a:rPr>
              <a:t>distribution</a:t>
            </a:r>
            <a:r>
              <a:rPr dirty="0" sz="1300" spc="-3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4F4F4F"/>
                </a:solidFill>
                <a:latin typeface="Calibri"/>
                <a:cs typeface="Calibri"/>
              </a:rPr>
              <a:t>payout</a:t>
            </a:r>
            <a:r>
              <a:rPr dirty="0" sz="13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of</a:t>
            </a:r>
            <a:r>
              <a:rPr dirty="0" sz="1300" spc="-5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114">
                <a:solidFill>
                  <a:srgbClr val="4F4F4F"/>
                </a:solidFill>
                <a:latin typeface="Calibri"/>
                <a:cs typeface="Calibri"/>
              </a:rPr>
              <a:t>40%-</a:t>
            </a:r>
            <a:r>
              <a:rPr dirty="0" sz="1300" spc="125">
                <a:solidFill>
                  <a:srgbClr val="4F4F4F"/>
                </a:solidFill>
                <a:latin typeface="Calibri"/>
                <a:cs typeface="Calibri"/>
              </a:rPr>
              <a:t>50%</a:t>
            </a:r>
            <a:r>
              <a:rPr dirty="0" sz="1300" spc="-4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of</a:t>
            </a:r>
            <a:r>
              <a:rPr dirty="0" sz="1300" spc="-4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35">
                <a:solidFill>
                  <a:srgbClr val="4F4F4F"/>
                </a:solidFill>
                <a:latin typeface="Calibri"/>
                <a:cs typeface="Calibri"/>
              </a:rPr>
              <a:t>prior-year</a:t>
            </a:r>
            <a:r>
              <a:rPr dirty="0" sz="1300" spc="-5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net</a:t>
            </a:r>
            <a:r>
              <a:rPr dirty="0" sz="13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4F4F4F"/>
                </a:solidFill>
                <a:latin typeface="Calibri"/>
                <a:cs typeface="Calibri"/>
              </a:rPr>
              <a:t>income, </a:t>
            </a:r>
            <a:r>
              <a:rPr dirty="0" sz="1300" spc="-20">
                <a:solidFill>
                  <a:srgbClr val="4F4F4F"/>
                </a:solidFill>
                <a:latin typeface="Calibri"/>
                <a:cs typeface="Calibri"/>
              </a:rPr>
              <a:t>excluding</a:t>
            </a:r>
            <a:r>
              <a:rPr dirty="0" sz="1300" spc="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25">
                <a:solidFill>
                  <a:srgbClr val="4F4F4F"/>
                </a:solidFill>
                <a:latin typeface="Calibri"/>
                <a:cs typeface="Calibri"/>
              </a:rPr>
              <a:t>pension</a:t>
            </a:r>
            <a:r>
              <a:rPr dirty="0" sz="1300" spc="-3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and</a:t>
            </a:r>
            <a:r>
              <a:rPr dirty="0" sz="13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OPEB</a:t>
            </a:r>
            <a:r>
              <a:rPr dirty="0" sz="13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30">
                <a:solidFill>
                  <a:srgbClr val="4F4F4F"/>
                </a:solidFill>
                <a:latin typeface="Calibri"/>
                <a:cs typeface="Calibri"/>
              </a:rPr>
              <a:t>remeasurement</a:t>
            </a:r>
            <a:r>
              <a:rPr dirty="0" sz="13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gains</a:t>
            </a:r>
            <a:r>
              <a:rPr dirty="0" sz="13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50">
                <a:solidFill>
                  <a:srgbClr val="4F4F4F"/>
                </a:solidFill>
                <a:latin typeface="Calibri"/>
                <a:cs typeface="Calibri"/>
              </a:rPr>
              <a:t>/</a:t>
            </a:r>
            <a:r>
              <a:rPr dirty="0" sz="13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4F4F4F"/>
                </a:solidFill>
                <a:latin typeface="Calibri"/>
                <a:cs typeface="Calibri"/>
              </a:rPr>
              <a:t>losses</a:t>
            </a:r>
            <a:r>
              <a:rPr dirty="0" sz="13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and</a:t>
            </a:r>
            <a:r>
              <a:rPr dirty="0" sz="13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tax-</a:t>
            </a:r>
            <a:r>
              <a:rPr dirty="0" sz="1300" spc="-20">
                <a:solidFill>
                  <a:srgbClr val="4F4F4F"/>
                </a:solidFill>
                <a:latin typeface="Calibri"/>
                <a:cs typeface="Calibri"/>
              </a:rPr>
              <a:t>only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special</a:t>
            </a:r>
            <a:r>
              <a:rPr dirty="0" sz="1300" spc="-5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items.</a:t>
            </a:r>
            <a:r>
              <a:rPr dirty="0" sz="1300" spc="18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The</a:t>
            </a:r>
            <a:r>
              <a:rPr dirty="0" sz="1300" spc="-35">
                <a:solidFill>
                  <a:srgbClr val="4F4F4F"/>
                </a:solidFill>
                <a:latin typeface="Calibri"/>
                <a:cs typeface="Calibri"/>
              </a:rPr>
              <a:t> lower</a:t>
            </a:r>
            <a:r>
              <a:rPr dirty="0" sz="1300" spc="-6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tax</a:t>
            </a:r>
            <a:r>
              <a:rPr dirty="0" sz="1300" spc="-5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20">
                <a:solidFill>
                  <a:srgbClr val="4F4F4F"/>
                </a:solidFill>
                <a:latin typeface="Calibri"/>
                <a:cs typeface="Calibri"/>
              </a:rPr>
              <a:t>rate</a:t>
            </a:r>
            <a:r>
              <a:rPr dirty="0" sz="1300" spc="-4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will</a:t>
            </a:r>
            <a:r>
              <a:rPr dirty="0" sz="1300" spc="-7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20">
                <a:solidFill>
                  <a:srgbClr val="4F4F4F"/>
                </a:solidFill>
                <a:latin typeface="Calibri"/>
                <a:cs typeface="Calibri"/>
              </a:rPr>
              <a:t>have</a:t>
            </a:r>
            <a:r>
              <a:rPr dirty="0" sz="1300" spc="-4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a</a:t>
            </a:r>
            <a:r>
              <a:rPr dirty="0" sz="1300" spc="-5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20">
                <a:solidFill>
                  <a:srgbClr val="4F4F4F"/>
                </a:solidFill>
                <a:latin typeface="Calibri"/>
                <a:cs typeface="Calibri"/>
              </a:rPr>
              <a:t>favorable</a:t>
            </a:r>
            <a:r>
              <a:rPr dirty="0" sz="1300" spc="-6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effect</a:t>
            </a:r>
            <a:r>
              <a:rPr dirty="0" sz="13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25">
                <a:solidFill>
                  <a:srgbClr val="4F4F4F"/>
                </a:solidFill>
                <a:latin typeface="Calibri"/>
                <a:cs typeface="Calibri"/>
              </a:rPr>
              <a:t>on</a:t>
            </a:r>
            <a:r>
              <a:rPr dirty="0" sz="1300" spc="-7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F4F4F"/>
                </a:solidFill>
                <a:latin typeface="Calibri"/>
                <a:cs typeface="Calibri"/>
              </a:rPr>
              <a:t>net</a:t>
            </a:r>
            <a:r>
              <a:rPr dirty="0" sz="1300" spc="-4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4F4F4F"/>
                </a:solidFill>
                <a:latin typeface="Calibri"/>
                <a:cs typeface="Calibri"/>
              </a:rPr>
              <a:t>income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3074" y="293622"/>
            <a:ext cx="521144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U.S.</a:t>
            </a:r>
            <a:r>
              <a:rPr dirty="0" spc="204"/>
              <a:t> </a:t>
            </a:r>
            <a:r>
              <a:rPr dirty="0" spc="175"/>
              <a:t>Tax</a:t>
            </a:r>
            <a:r>
              <a:rPr dirty="0" spc="195"/>
              <a:t> </a:t>
            </a:r>
            <a:r>
              <a:rPr dirty="0" spc="50"/>
              <a:t>Reform</a:t>
            </a:r>
            <a:r>
              <a:rPr dirty="0" spc="185"/>
              <a:t> </a:t>
            </a:r>
            <a:r>
              <a:rPr dirty="0" spc="-10"/>
              <a:t>Questions</a:t>
            </a:r>
          </a:p>
        </p:txBody>
      </p:sp>
      <p:sp>
        <p:nvSpPr>
          <p:cNvPr id="5" name="object 5" descr=""/>
          <p:cNvSpPr/>
          <p:nvPr/>
        </p:nvSpPr>
        <p:spPr>
          <a:xfrm>
            <a:off x="11686031" y="6376415"/>
            <a:ext cx="506095" cy="410209"/>
          </a:xfrm>
          <a:custGeom>
            <a:avLst/>
            <a:gdLst/>
            <a:ahLst/>
            <a:cxnLst/>
            <a:rect l="l" t="t" r="r" b="b"/>
            <a:pathLst>
              <a:path w="506095" h="410209">
                <a:moveTo>
                  <a:pt x="505968" y="0"/>
                </a:moveTo>
                <a:lnTo>
                  <a:pt x="0" y="0"/>
                </a:lnTo>
                <a:lnTo>
                  <a:pt x="0" y="409956"/>
                </a:lnTo>
                <a:lnTo>
                  <a:pt x="505968" y="409956"/>
                </a:lnTo>
                <a:lnTo>
                  <a:pt x="5059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1957473" y="6500995"/>
            <a:ext cx="177165" cy="21844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0"/>
              </a:spcBef>
            </a:pPr>
            <a:r>
              <a:rPr dirty="0" sz="1200" spc="40">
                <a:solidFill>
                  <a:srgbClr val="4F4F4F"/>
                </a:solidFill>
                <a:latin typeface="Trebuchet MS"/>
                <a:cs typeface="Trebuchet MS"/>
              </a:rPr>
              <a:t>40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0"/>
              </a:spcBef>
            </a:pPr>
            <a:r>
              <a:rPr dirty="0" spc="-25"/>
              <a:t>A</a:t>
            </a:r>
            <a:r>
              <a:rPr dirty="0" spc="-25"/>
              <a:t>2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1180" y="293621"/>
            <a:ext cx="7708265" cy="1083310"/>
          </a:xfrm>
          <a:prstGeom prst="rect"/>
        </p:spPr>
        <p:txBody>
          <a:bodyPr wrap="square" lIns="0" tIns="62230" rIns="0" bIns="0" rtlCol="0" vert="horz">
            <a:spAutoFit/>
          </a:bodyPr>
          <a:lstStyle/>
          <a:p>
            <a:pPr marL="12700" marR="5080">
              <a:lnSpc>
                <a:spcPts val="4010"/>
              </a:lnSpc>
              <a:spcBef>
                <a:spcPts val="490"/>
              </a:spcBef>
            </a:pPr>
            <a:r>
              <a:rPr dirty="0" spc="60"/>
              <a:t>Company</a:t>
            </a:r>
            <a:r>
              <a:rPr dirty="0" spc="215"/>
              <a:t> </a:t>
            </a:r>
            <a:r>
              <a:rPr dirty="0"/>
              <a:t>Net</a:t>
            </a:r>
            <a:r>
              <a:rPr dirty="0" spc="204"/>
              <a:t> </a:t>
            </a:r>
            <a:r>
              <a:rPr dirty="0"/>
              <a:t>Income</a:t>
            </a:r>
            <a:r>
              <a:rPr dirty="0" spc="220"/>
              <a:t> </a:t>
            </a:r>
            <a:r>
              <a:rPr dirty="0" spc="75"/>
              <a:t>Reconciliation</a:t>
            </a:r>
            <a:r>
              <a:rPr dirty="0" spc="235"/>
              <a:t> </a:t>
            </a:r>
            <a:r>
              <a:rPr dirty="0" spc="150"/>
              <a:t>To </a:t>
            </a:r>
            <a:r>
              <a:rPr dirty="0" spc="60"/>
              <a:t>Adjusted</a:t>
            </a:r>
            <a:r>
              <a:rPr dirty="0" spc="165"/>
              <a:t> </a:t>
            </a:r>
            <a:r>
              <a:rPr dirty="0" spc="130"/>
              <a:t>Pre-</a:t>
            </a:r>
            <a:r>
              <a:rPr dirty="0" spc="175"/>
              <a:t>Tax</a:t>
            </a:r>
            <a:r>
              <a:rPr dirty="0" spc="170"/>
              <a:t> </a:t>
            </a:r>
            <a:r>
              <a:rPr dirty="0" spc="65"/>
              <a:t>Profit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1686031" y="6376415"/>
            <a:ext cx="506095" cy="410209"/>
          </a:xfrm>
          <a:custGeom>
            <a:avLst/>
            <a:gdLst/>
            <a:ahLst/>
            <a:cxnLst/>
            <a:rect l="l" t="t" r="r" b="b"/>
            <a:pathLst>
              <a:path w="506095" h="410209">
                <a:moveTo>
                  <a:pt x="505968" y="0"/>
                </a:moveTo>
                <a:lnTo>
                  <a:pt x="0" y="0"/>
                </a:lnTo>
                <a:lnTo>
                  <a:pt x="0" y="409956"/>
                </a:lnTo>
                <a:lnTo>
                  <a:pt x="505968" y="409956"/>
                </a:lnTo>
                <a:lnTo>
                  <a:pt x="5059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49142" y="2221818"/>
            <a:ext cx="467359" cy="27178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600" spc="-10" i="1">
                <a:solidFill>
                  <a:srgbClr val="4F4F4F"/>
                </a:solidFill>
                <a:latin typeface="Franklin Gothic Medium"/>
                <a:cs typeface="Franklin Gothic Medium"/>
              </a:rPr>
              <a:t>(Bils)</a:t>
            </a:r>
            <a:endParaRPr sz="1600">
              <a:latin typeface="Franklin Gothic Medium"/>
              <a:cs typeface="Franklin Gothic Medium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0503099" y="2155389"/>
            <a:ext cx="1025525" cy="6508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94945">
              <a:lnSpc>
                <a:spcPct val="128099"/>
              </a:lnSpc>
              <a:spcBef>
                <a:spcPts val="95"/>
              </a:spcBef>
            </a:pPr>
            <a:r>
              <a:rPr dirty="0" sz="1600" spc="-10">
                <a:solidFill>
                  <a:srgbClr val="4F4F4F"/>
                </a:solidFill>
                <a:latin typeface="Franklin Gothic Medium"/>
                <a:cs typeface="Franklin Gothic Medium"/>
              </a:rPr>
              <a:t>Memo: Preliminary</a:t>
            </a:r>
            <a:endParaRPr sz="1600">
              <a:latin typeface="Franklin Gothic Medium"/>
              <a:cs typeface="Franklin Gothic Medium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980371" y="2534280"/>
            <a:ext cx="247650" cy="27178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600" spc="-25">
                <a:solidFill>
                  <a:srgbClr val="4F4F4F"/>
                </a:solidFill>
                <a:latin typeface="Franklin Gothic Medium"/>
                <a:cs typeface="Franklin Gothic Medium"/>
              </a:rPr>
              <a:t>FY</a:t>
            </a:r>
            <a:endParaRPr sz="1600">
              <a:latin typeface="Franklin Gothic Medium"/>
              <a:cs typeface="Franklin Gothic Medium"/>
            </a:endParaRPr>
          </a:p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530298" y="2830071"/>
          <a:ext cx="11205845" cy="3101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92090"/>
                <a:gridCol w="1290955"/>
                <a:gridCol w="225425"/>
                <a:gridCol w="1290954"/>
                <a:gridCol w="225425"/>
                <a:gridCol w="1290954"/>
                <a:gridCol w="225425"/>
                <a:gridCol w="534670"/>
                <a:gridCol w="756920"/>
              </a:tblGrid>
              <a:tr h="321945">
                <a:tc gridSpan="2">
                  <a:txBody>
                    <a:bodyPr/>
                    <a:lstStyle/>
                    <a:p>
                      <a:pPr algn="r" marR="4025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600" spc="-2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2015</a:t>
                      </a:r>
                      <a:endParaRPr sz="16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3111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35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600" spc="-2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2016</a:t>
                      </a:r>
                      <a:endParaRPr sz="16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31115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028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60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Prelim.</a:t>
                      </a:r>
                      <a:r>
                        <a:rPr dirty="0" sz="1600" spc="-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600" spc="-2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2017</a:t>
                      </a:r>
                      <a:endParaRPr sz="16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31115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597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600" spc="-2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4Q</a:t>
                      </a:r>
                      <a:endParaRPr sz="16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3111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600" spc="-2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2017</a:t>
                      </a:r>
                      <a:endParaRPr sz="16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31115"/>
                </a:tc>
              </a:tr>
              <a:tr h="927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60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Net income</a:t>
                      </a:r>
                      <a:r>
                        <a:rPr dirty="0" sz="1600" spc="-2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60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attributable</a:t>
                      </a:r>
                      <a:r>
                        <a:rPr dirty="0" sz="1600" spc="-1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60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to</a:t>
                      </a:r>
                      <a:r>
                        <a:rPr dirty="0" sz="1600" spc="-2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60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Ford</a:t>
                      </a:r>
                      <a:r>
                        <a:rPr dirty="0" sz="1600" spc="-3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600" spc="-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(GAAP)</a:t>
                      </a:r>
                      <a:endParaRPr sz="1600">
                        <a:latin typeface="Franklin Gothic Medium"/>
                        <a:cs typeface="Franklin Gothic Medium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160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Income</a:t>
                      </a:r>
                      <a:r>
                        <a:rPr dirty="0" sz="1600" spc="-2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60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/</a:t>
                      </a:r>
                      <a:r>
                        <a:rPr dirty="0" sz="1600" spc="-2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60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(Loss)</a:t>
                      </a:r>
                      <a:r>
                        <a:rPr dirty="0" sz="1600" spc="-3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60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attributable</a:t>
                      </a:r>
                      <a:r>
                        <a:rPr dirty="0" sz="1600" spc="-2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60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to</a:t>
                      </a:r>
                      <a:r>
                        <a:rPr dirty="0" sz="1600" spc="-3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600" spc="-2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non-</a:t>
                      </a:r>
                      <a:r>
                        <a:rPr dirty="0" sz="160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controlling</a:t>
                      </a:r>
                      <a:r>
                        <a:rPr dirty="0" sz="1600" spc="-1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600" spc="-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interests</a:t>
                      </a:r>
                      <a:endParaRPr sz="16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996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909319" algn="l"/>
                        </a:tabLst>
                      </a:pPr>
                      <a:r>
                        <a:rPr dirty="0" sz="1600" spc="-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$</a:t>
                      </a:r>
                      <a:r>
                        <a:rPr dirty="0" sz="160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	</a:t>
                      </a:r>
                      <a:r>
                        <a:rPr dirty="0" sz="1600" spc="-2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7.4</a:t>
                      </a:r>
                      <a:endParaRPr sz="1600">
                        <a:latin typeface="Franklin Gothic Medium"/>
                        <a:cs typeface="Franklin Gothic Medium"/>
                      </a:endParaRPr>
                    </a:p>
                    <a:p>
                      <a:pPr marL="1026794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1600" spc="-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-</a:t>
                      </a:r>
                      <a:endParaRPr sz="16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99695">
                    <a:lnB w="28575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909319" algn="l"/>
                        </a:tabLst>
                      </a:pPr>
                      <a:r>
                        <a:rPr dirty="0" sz="1600" spc="-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$</a:t>
                      </a:r>
                      <a:r>
                        <a:rPr dirty="0" sz="160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	</a:t>
                      </a:r>
                      <a:r>
                        <a:rPr dirty="0" sz="1600" spc="-2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4.6</a:t>
                      </a:r>
                      <a:endParaRPr sz="1600">
                        <a:latin typeface="Franklin Gothic Medium"/>
                        <a:cs typeface="Franklin Gothic Medium"/>
                      </a:endParaRPr>
                    </a:p>
                    <a:p>
                      <a:pPr marL="1026794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1600" spc="-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-</a:t>
                      </a:r>
                      <a:endParaRPr sz="16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99695">
                    <a:lnB w="28575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909319" algn="l"/>
                        </a:tabLst>
                      </a:pPr>
                      <a:r>
                        <a:rPr dirty="0" sz="1600" spc="-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$</a:t>
                      </a:r>
                      <a:r>
                        <a:rPr dirty="0" sz="160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	</a:t>
                      </a:r>
                      <a:r>
                        <a:rPr dirty="0" sz="1600" spc="-2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7.8</a:t>
                      </a:r>
                      <a:endParaRPr sz="1600">
                        <a:latin typeface="Franklin Gothic Medium"/>
                        <a:cs typeface="Franklin Gothic Medium"/>
                      </a:endParaRPr>
                    </a:p>
                    <a:p>
                      <a:pPr marL="1026794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1600" spc="-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-</a:t>
                      </a:r>
                      <a:endParaRPr sz="16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99695">
                    <a:lnB w="28575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909319" algn="l"/>
                        </a:tabLst>
                      </a:pPr>
                      <a:r>
                        <a:rPr dirty="0" sz="1600" spc="-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$</a:t>
                      </a:r>
                      <a:r>
                        <a:rPr dirty="0" sz="160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	</a:t>
                      </a:r>
                      <a:r>
                        <a:rPr dirty="0" sz="1600" spc="-2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2.6</a:t>
                      </a:r>
                      <a:endParaRPr sz="1600">
                        <a:latin typeface="Franklin Gothic Medium"/>
                        <a:cs typeface="Franklin Gothic Medium"/>
                      </a:endParaRPr>
                    </a:p>
                    <a:p>
                      <a:pPr marL="1026794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1600" spc="-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-</a:t>
                      </a:r>
                      <a:endParaRPr sz="16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99695">
                    <a:lnB w="28575">
                      <a:solidFill>
                        <a:srgbClr val="4F4F4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96875">
                <a:tc>
                  <a:txBody>
                    <a:bodyPr/>
                    <a:lstStyle/>
                    <a:p>
                      <a:pPr marL="26606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dirty="0" sz="160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Net</a:t>
                      </a:r>
                      <a:r>
                        <a:rPr dirty="0" sz="1600" spc="4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600" spc="-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income</a:t>
                      </a:r>
                      <a:endParaRPr sz="16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10922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860"/>
                        </a:spcBef>
                        <a:tabLst>
                          <a:tab pos="909319" algn="l"/>
                        </a:tabLst>
                      </a:pPr>
                      <a:r>
                        <a:rPr dirty="0" sz="1600" spc="-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$</a:t>
                      </a:r>
                      <a:r>
                        <a:rPr dirty="0" sz="160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	</a:t>
                      </a:r>
                      <a:r>
                        <a:rPr dirty="0" sz="1600" spc="-2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7.4</a:t>
                      </a:r>
                      <a:endParaRPr sz="16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109220">
                    <a:lnT w="28575">
                      <a:solidFill>
                        <a:srgbClr val="4F4F4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860"/>
                        </a:spcBef>
                        <a:tabLst>
                          <a:tab pos="909319" algn="l"/>
                        </a:tabLst>
                      </a:pPr>
                      <a:r>
                        <a:rPr dirty="0" sz="1600" spc="-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$</a:t>
                      </a:r>
                      <a:r>
                        <a:rPr dirty="0" sz="160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	</a:t>
                      </a:r>
                      <a:r>
                        <a:rPr dirty="0" sz="1600" spc="-2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4.6</a:t>
                      </a:r>
                      <a:endParaRPr sz="16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109220">
                    <a:lnT w="28575">
                      <a:solidFill>
                        <a:srgbClr val="4F4F4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860"/>
                        </a:spcBef>
                        <a:tabLst>
                          <a:tab pos="909319" algn="l"/>
                        </a:tabLst>
                      </a:pPr>
                      <a:r>
                        <a:rPr dirty="0" sz="1600" spc="-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$</a:t>
                      </a:r>
                      <a:r>
                        <a:rPr dirty="0" sz="160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	</a:t>
                      </a:r>
                      <a:r>
                        <a:rPr dirty="0" sz="1600" spc="-2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7.8</a:t>
                      </a:r>
                      <a:endParaRPr sz="16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109220">
                    <a:lnT w="28575">
                      <a:solidFill>
                        <a:srgbClr val="4F4F4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860"/>
                        </a:spcBef>
                        <a:tabLst>
                          <a:tab pos="909319" algn="l"/>
                        </a:tabLst>
                      </a:pPr>
                      <a:r>
                        <a:rPr dirty="0" sz="1600" spc="-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$</a:t>
                      </a:r>
                      <a:r>
                        <a:rPr dirty="0" sz="160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	</a:t>
                      </a:r>
                      <a:r>
                        <a:rPr dirty="0" sz="1600" spc="-2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2.6</a:t>
                      </a:r>
                      <a:endParaRPr sz="16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109220">
                    <a:lnT w="28575">
                      <a:solidFill>
                        <a:srgbClr val="4F4F4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543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60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Less:</a:t>
                      </a:r>
                      <a:r>
                        <a:rPr dirty="0" sz="1600" spc="40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60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Provision</a:t>
                      </a:r>
                      <a:r>
                        <a:rPr dirty="0" sz="1600" spc="-2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60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for</a:t>
                      </a:r>
                      <a:r>
                        <a:rPr dirty="0" sz="1600" spc="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60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income </a:t>
                      </a:r>
                      <a:r>
                        <a:rPr dirty="0" sz="1600" spc="-2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taxes</a:t>
                      </a:r>
                      <a:endParaRPr sz="16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24765"/>
                </a:tc>
                <a:tc>
                  <a:txBody>
                    <a:bodyPr/>
                    <a:lstStyle/>
                    <a:p>
                      <a:pPr algn="r" marR="32384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600" spc="-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(2.9)</a:t>
                      </a:r>
                      <a:endParaRPr sz="16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24765">
                    <a:lnB w="28575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2384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600" spc="-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(2.2)</a:t>
                      </a:r>
                      <a:endParaRPr sz="16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24765">
                    <a:lnB w="28575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2384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600" spc="-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(0.3)</a:t>
                      </a:r>
                      <a:endParaRPr sz="16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24765">
                    <a:lnB w="28575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8636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600" spc="-2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0.7</a:t>
                      </a:r>
                      <a:endParaRPr sz="16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24765">
                    <a:lnB w="28575">
                      <a:solidFill>
                        <a:srgbClr val="4F4F4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96875"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dirty="0" sz="160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Income</a:t>
                      </a:r>
                      <a:r>
                        <a:rPr dirty="0" sz="1600" spc="-2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60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before</a:t>
                      </a:r>
                      <a:r>
                        <a:rPr dirty="0" sz="1600" spc="-1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60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income</a:t>
                      </a:r>
                      <a:r>
                        <a:rPr dirty="0" sz="1600" spc="-1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600" spc="-2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taxes</a:t>
                      </a:r>
                      <a:endParaRPr sz="16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10922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860"/>
                        </a:spcBef>
                        <a:tabLst>
                          <a:tab pos="792480" algn="l"/>
                        </a:tabLst>
                      </a:pPr>
                      <a:r>
                        <a:rPr dirty="0" sz="1600" spc="-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$</a:t>
                      </a:r>
                      <a:r>
                        <a:rPr dirty="0" sz="160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	</a:t>
                      </a:r>
                      <a:r>
                        <a:rPr dirty="0" sz="1600" spc="-2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10.3</a:t>
                      </a:r>
                      <a:endParaRPr sz="16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109220">
                    <a:lnT w="28575">
                      <a:solidFill>
                        <a:srgbClr val="4F4F4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860"/>
                        </a:spcBef>
                        <a:tabLst>
                          <a:tab pos="909319" algn="l"/>
                        </a:tabLst>
                      </a:pPr>
                      <a:r>
                        <a:rPr dirty="0" sz="1600" spc="-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$</a:t>
                      </a:r>
                      <a:r>
                        <a:rPr dirty="0" sz="160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	</a:t>
                      </a:r>
                      <a:r>
                        <a:rPr dirty="0" sz="1600" spc="-2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6.8</a:t>
                      </a:r>
                      <a:endParaRPr sz="16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109220">
                    <a:lnT w="28575">
                      <a:solidFill>
                        <a:srgbClr val="4F4F4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860"/>
                        </a:spcBef>
                        <a:tabLst>
                          <a:tab pos="909319" algn="l"/>
                        </a:tabLst>
                      </a:pPr>
                      <a:r>
                        <a:rPr dirty="0" sz="1600" spc="-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$</a:t>
                      </a:r>
                      <a:r>
                        <a:rPr dirty="0" sz="160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	</a:t>
                      </a:r>
                      <a:r>
                        <a:rPr dirty="0" sz="1600" spc="-2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8.1</a:t>
                      </a:r>
                      <a:endParaRPr sz="16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109220">
                    <a:lnT w="28575">
                      <a:solidFill>
                        <a:srgbClr val="4F4F4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860"/>
                        </a:spcBef>
                        <a:tabLst>
                          <a:tab pos="909319" algn="l"/>
                        </a:tabLst>
                      </a:pPr>
                      <a:r>
                        <a:rPr dirty="0" sz="1600" spc="-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$</a:t>
                      </a:r>
                      <a:r>
                        <a:rPr dirty="0" sz="160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	</a:t>
                      </a:r>
                      <a:r>
                        <a:rPr dirty="0" sz="1600" spc="-2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1.9</a:t>
                      </a:r>
                      <a:endParaRPr sz="16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109220">
                    <a:lnT w="28575">
                      <a:solidFill>
                        <a:srgbClr val="4F4F4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543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60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Less:</a:t>
                      </a:r>
                      <a:r>
                        <a:rPr dirty="0" sz="1600" spc="39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60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Special</a:t>
                      </a:r>
                      <a:r>
                        <a:rPr dirty="0" sz="1600" spc="-1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60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items</a:t>
                      </a:r>
                      <a:r>
                        <a:rPr dirty="0" sz="1600" spc="4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600" spc="-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pre-</a:t>
                      </a:r>
                      <a:r>
                        <a:rPr dirty="0" sz="1600" spc="-2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tax</a:t>
                      </a:r>
                      <a:endParaRPr sz="16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24765"/>
                </a:tc>
                <a:tc>
                  <a:txBody>
                    <a:bodyPr/>
                    <a:lstStyle/>
                    <a:p>
                      <a:pPr algn="r" marR="32384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600" spc="-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(0.5)</a:t>
                      </a:r>
                      <a:endParaRPr sz="16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24765">
                    <a:lnB w="28575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2384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600" spc="-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(3.6)</a:t>
                      </a:r>
                      <a:endParaRPr sz="16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24765">
                    <a:lnB w="28575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2384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600" spc="-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(0.3)</a:t>
                      </a:r>
                      <a:endParaRPr sz="16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24765">
                    <a:lnB w="28575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8636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600" spc="-2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0.2</a:t>
                      </a:r>
                      <a:endParaRPr sz="16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24765">
                    <a:lnB w="28575">
                      <a:solidFill>
                        <a:srgbClr val="4F4F4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89890">
                <a:tc>
                  <a:txBody>
                    <a:bodyPr/>
                    <a:lstStyle/>
                    <a:p>
                      <a:pPr marL="50038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dirty="0" sz="160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Adjusted</a:t>
                      </a:r>
                      <a:r>
                        <a:rPr dirty="0" sz="1600" spc="-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600" spc="-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pre-</a:t>
                      </a:r>
                      <a:r>
                        <a:rPr dirty="0" sz="160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tax profit</a:t>
                      </a:r>
                      <a:r>
                        <a:rPr dirty="0" sz="1600" spc="4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600" spc="-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(Non-</a:t>
                      </a:r>
                      <a:r>
                        <a:rPr dirty="0" sz="1600" spc="-2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GAAP)</a:t>
                      </a:r>
                      <a:endParaRPr sz="16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10922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860"/>
                        </a:spcBef>
                        <a:tabLst>
                          <a:tab pos="791210" algn="l"/>
                        </a:tabLst>
                      </a:pPr>
                      <a:r>
                        <a:rPr dirty="0" sz="1600" spc="-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$</a:t>
                      </a:r>
                      <a:r>
                        <a:rPr dirty="0" sz="160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	</a:t>
                      </a:r>
                      <a:r>
                        <a:rPr dirty="0" sz="1600" spc="-2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10.8</a:t>
                      </a:r>
                      <a:endParaRPr sz="16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109220">
                    <a:lnT w="28575">
                      <a:solidFill>
                        <a:srgbClr val="4F4F4F"/>
                      </a:solidFill>
                      <a:prstDash val="solid"/>
                    </a:lnT>
                    <a:lnB w="28575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860"/>
                        </a:spcBef>
                        <a:tabLst>
                          <a:tab pos="791845" algn="l"/>
                        </a:tabLst>
                      </a:pPr>
                      <a:r>
                        <a:rPr dirty="0" sz="1600" spc="-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$</a:t>
                      </a:r>
                      <a:r>
                        <a:rPr dirty="0" sz="160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	</a:t>
                      </a:r>
                      <a:r>
                        <a:rPr dirty="0" sz="1600" spc="-2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10.4</a:t>
                      </a:r>
                      <a:endParaRPr sz="16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109220">
                    <a:lnT w="28575">
                      <a:solidFill>
                        <a:srgbClr val="4F4F4F"/>
                      </a:solidFill>
                      <a:prstDash val="solid"/>
                    </a:lnT>
                    <a:lnB w="28575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860"/>
                        </a:spcBef>
                        <a:tabLst>
                          <a:tab pos="908685" algn="l"/>
                        </a:tabLst>
                      </a:pPr>
                      <a:r>
                        <a:rPr dirty="0" sz="1600" spc="-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$</a:t>
                      </a:r>
                      <a:r>
                        <a:rPr dirty="0" sz="160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	</a:t>
                      </a:r>
                      <a:r>
                        <a:rPr dirty="0" sz="1600" spc="-2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8.4</a:t>
                      </a:r>
                      <a:endParaRPr sz="16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109220">
                    <a:lnT w="28575">
                      <a:solidFill>
                        <a:srgbClr val="4F4F4F"/>
                      </a:solidFill>
                      <a:prstDash val="solid"/>
                    </a:lnT>
                    <a:lnB w="28575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860"/>
                        </a:spcBef>
                        <a:tabLst>
                          <a:tab pos="908685" algn="l"/>
                        </a:tabLst>
                      </a:pPr>
                      <a:r>
                        <a:rPr dirty="0" sz="1600" spc="-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$</a:t>
                      </a:r>
                      <a:r>
                        <a:rPr dirty="0" sz="160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	</a:t>
                      </a:r>
                      <a:r>
                        <a:rPr dirty="0" sz="1600" spc="-2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1.7</a:t>
                      </a:r>
                      <a:endParaRPr sz="16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109220">
                    <a:lnT w="28575">
                      <a:solidFill>
                        <a:srgbClr val="4F4F4F"/>
                      </a:solidFill>
                      <a:prstDash val="solid"/>
                    </a:lnT>
                    <a:lnB w="28575">
                      <a:solidFill>
                        <a:srgbClr val="4F4F4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84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4F4F4F"/>
                      </a:solidFill>
                      <a:prstDash val="solid"/>
                    </a:lnT>
                    <a:lnB w="28575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4F4F4F"/>
                      </a:solidFill>
                      <a:prstDash val="solid"/>
                    </a:lnT>
                    <a:lnB w="28575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4F4F4F"/>
                      </a:solidFill>
                      <a:prstDash val="solid"/>
                    </a:lnT>
                    <a:lnB w="28575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4F4F4F"/>
                      </a:solidFill>
                      <a:prstDash val="solid"/>
                    </a:lnT>
                    <a:lnB w="28575">
                      <a:solidFill>
                        <a:srgbClr val="4F4F4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8" name="object 8" descr=""/>
          <p:cNvSpPr/>
          <p:nvPr/>
        </p:nvSpPr>
        <p:spPr>
          <a:xfrm>
            <a:off x="5822298" y="3132740"/>
            <a:ext cx="1290955" cy="19685"/>
          </a:xfrm>
          <a:custGeom>
            <a:avLst/>
            <a:gdLst/>
            <a:ahLst/>
            <a:cxnLst/>
            <a:rect l="l" t="t" r="r" b="b"/>
            <a:pathLst>
              <a:path w="1290954" h="19685">
                <a:moveTo>
                  <a:pt x="1290657" y="19526"/>
                </a:moveTo>
                <a:lnTo>
                  <a:pt x="0" y="19526"/>
                </a:lnTo>
                <a:lnTo>
                  <a:pt x="0" y="0"/>
                </a:lnTo>
                <a:lnTo>
                  <a:pt x="1290657" y="0"/>
                </a:lnTo>
                <a:lnTo>
                  <a:pt x="1290657" y="19526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7337845" y="3132740"/>
            <a:ext cx="1290955" cy="19685"/>
          </a:xfrm>
          <a:custGeom>
            <a:avLst/>
            <a:gdLst/>
            <a:ahLst/>
            <a:cxnLst/>
            <a:rect l="l" t="t" r="r" b="b"/>
            <a:pathLst>
              <a:path w="1290954" h="19685">
                <a:moveTo>
                  <a:pt x="1290657" y="19526"/>
                </a:moveTo>
                <a:lnTo>
                  <a:pt x="0" y="19526"/>
                </a:lnTo>
                <a:lnTo>
                  <a:pt x="0" y="0"/>
                </a:lnTo>
                <a:lnTo>
                  <a:pt x="1290657" y="0"/>
                </a:lnTo>
                <a:lnTo>
                  <a:pt x="1290657" y="19526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8853401" y="3132740"/>
            <a:ext cx="1290955" cy="19685"/>
          </a:xfrm>
          <a:custGeom>
            <a:avLst/>
            <a:gdLst/>
            <a:ahLst/>
            <a:cxnLst/>
            <a:rect l="l" t="t" r="r" b="b"/>
            <a:pathLst>
              <a:path w="1290954" h="19685">
                <a:moveTo>
                  <a:pt x="1290667" y="19526"/>
                </a:moveTo>
                <a:lnTo>
                  <a:pt x="0" y="19526"/>
                </a:lnTo>
                <a:lnTo>
                  <a:pt x="0" y="0"/>
                </a:lnTo>
                <a:lnTo>
                  <a:pt x="1290667" y="0"/>
                </a:lnTo>
                <a:lnTo>
                  <a:pt x="1290667" y="19526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10368957" y="3132740"/>
            <a:ext cx="1290955" cy="19685"/>
          </a:xfrm>
          <a:custGeom>
            <a:avLst/>
            <a:gdLst/>
            <a:ahLst/>
            <a:cxnLst/>
            <a:rect l="l" t="t" r="r" b="b"/>
            <a:pathLst>
              <a:path w="1290954" h="19685">
                <a:moveTo>
                  <a:pt x="1290667" y="19526"/>
                </a:moveTo>
                <a:lnTo>
                  <a:pt x="0" y="19526"/>
                </a:lnTo>
                <a:lnTo>
                  <a:pt x="0" y="0"/>
                </a:lnTo>
                <a:lnTo>
                  <a:pt x="1290667" y="0"/>
                </a:lnTo>
                <a:lnTo>
                  <a:pt x="1290667" y="19526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11957473" y="6500995"/>
            <a:ext cx="177165" cy="21844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0"/>
              </a:spcBef>
            </a:pPr>
            <a:r>
              <a:rPr dirty="0" sz="1200" spc="40">
                <a:solidFill>
                  <a:srgbClr val="4F4F4F"/>
                </a:solidFill>
                <a:latin typeface="Trebuchet MS"/>
                <a:cs typeface="Trebuchet MS"/>
              </a:rPr>
              <a:t>40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0"/>
              </a:spcBef>
            </a:pPr>
            <a:r>
              <a:rPr dirty="0" spc="-25"/>
              <a:t>A</a:t>
            </a:r>
            <a:r>
              <a:rPr dirty="0" spc="-25"/>
              <a:t>3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1180" y="293621"/>
            <a:ext cx="9143365" cy="1083310"/>
          </a:xfrm>
          <a:prstGeom prst="rect"/>
        </p:spPr>
        <p:txBody>
          <a:bodyPr wrap="square" lIns="0" tIns="62230" rIns="0" bIns="0" rtlCol="0" vert="horz">
            <a:spAutoFit/>
          </a:bodyPr>
          <a:lstStyle/>
          <a:p>
            <a:pPr marL="12700" marR="5080">
              <a:lnSpc>
                <a:spcPts val="4010"/>
              </a:lnSpc>
              <a:spcBef>
                <a:spcPts val="490"/>
              </a:spcBef>
            </a:pPr>
            <a:r>
              <a:rPr dirty="0" spc="60"/>
              <a:t>Company</a:t>
            </a:r>
            <a:r>
              <a:rPr dirty="0" spc="165"/>
              <a:t> </a:t>
            </a:r>
            <a:r>
              <a:rPr dirty="0" spc="70"/>
              <a:t>Earnings</a:t>
            </a:r>
            <a:r>
              <a:rPr dirty="0" spc="165"/>
              <a:t> </a:t>
            </a:r>
            <a:r>
              <a:rPr dirty="0"/>
              <a:t>Per</a:t>
            </a:r>
            <a:r>
              <a:rPr dirty="0" spc="175"/>
              <a:t> </a:t>
            </a:r>
            <a:r>
              <a:rPr dirty="0" spc="80"/>
              <a:t>Share</a:t>
            </a:r>
            <a:r>
              <a:rPr dirty="0" spc="185"/>
              <a:t> </a:t>
            </a:r>
            <a:r>
              <a:rPr dirty="0" spc="75"/>
              <a:t>Reconciliation</a:t>
            </a:r>
            <a:r>
              <a:rPr dirty="0" spc="190"/>
              <a:t> </a:t>
            </a:r>
            <a:r>
              <a:rPr dirty="0" spc="150"/>
              <a:t>To </a:t>
            </a:r>
            <a:r>
              <a:rPr dirty="0" spc="60"/>
              <a:t>Adjusted</a:t>
            </a:r>
            <a:r>
              <a:rPr dirty="0" spc="180"/>
              <a:t> </a:t>
            </a:r>
            <a:r>
              <a:rPr dirty="0" spc="70"/>
              <a:t>Earnings</a:t>
            </a:r>
            <a:r>
              <a:rPr dirty="0" spc="170"/>
              <a:t> </a:t>
            </a:r>
            <a:r>
              <a:rPr dirty="0"/>
              <a:t>Per</a:t>
            </a:r>
            <a:r>
              <a:rPr dirty="0" spc="185"/>
              <a:t> </a:t>
            </a:r>
            <a:r>
              <a:rPr dirty="0" spc="100"/>
              <a:t>Share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1686031" y="6376415"/>
            <a:ext cx="506095" cy="410209"/>
          </a:xfrm>
          <a:custGeom>
            <a:avLst/>
            <a:gdLst/>
            <a:ahLst/>
            <a:cxnLst/>
            <a:rect l="l" t="t" r="r" b="b"/>
            <a:pathLst>
              <a:path w="506095" h="410209">
                <a:moveTo>
                  <a:pt x="505968" y="0"/>
                </a:moveTo>
                <a:lnTo>
                  <a:pt x="0" y="0"/>
                </a:lnTo>
                <a:lnTo>
                  <a:pt x="0" y="409956"/>
                </a:lnTo>
                <a:lnTo>
                  <a:pt x="505968" y="409956"/>
                </a:lnTo>
                <a:lnTo>
                  <a:pt x="5059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943576" y="1660356"/>
          <a:ext cx="10377170" cy="4558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9860"/>
                <a:gridCol w="1077594"/>
                <a:gridCol w="209550"/>
                <a:gridCol w="1077595"/>
                <a:gridCol w="209550"/>
                <a:gridCol w="1077595"/>
                <a:gridCol w="209550"/>
                <a:gridCol w="1205229"/>
              </a:tblGrid>
              <a:tr h="49403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 marL="6350">
                        <a:lnSpc>
                          <a:spcPct val="100000"/>
                        </a:lnSpc>
                      </a:pPr>
                      <a:r>
                        <a:rPr dirty="0" sz="1500" spc="-2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FY</a:t>
                      </a:r>
                      <a:endParaRPr sz="15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20955">
                    <a:lnB w="1905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905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905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</a:pPr>
                      <a:r>
                        <a:rPr dirty="0" sz="1500" spc="-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Memo:</a:t>
                      </a:r>
                      <a:endParaRPr sz="1500">
                        <a:latin typeface="Franklin Gothic Medium"/>
                        <a:cs typeface="Franklin Gothic Medium"/>
                      </a:endParaRPr>
                    </a:p>
                    <a:p>
                      <a:pPr algn="ctr" marL="25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500" spc="-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Preliminary</a:t>
                      </a:r>
                      <a:endParaRPr sz="15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0"/>
                </a:tc>
              </a:tr>
              <a:tr h="291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500" spc="-2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2015</a:t>
                      </a:r>
                      <a:endParaRPr sz="15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27940">
                    <a:lnT w="19050">
                      <a:solidFill>
                        <a:srgbClr val="4F4F4F"/>
                      </a:solidFill>
                      <a:prstDash val="solid"/>
                    </a:lnT>
                    <a:lnB w="1905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4F4F4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500" spc="-2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2016</a:t>
                      </a:r>
                      <a:endParaRPr sz="15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27940">
                    <a:lnT w="19050">
                      <a:solidFill>
                        <a:srgbClr val="4F4F4F"/>
                      </a:solidFill>
                      <a:prstDash val="solid"/>
                    </a:lnT>
                    <a:lnB w="1905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4F4F4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50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Prelim.</a:t>
                      </a:r>
                      <a:r>
                        <a:rPr dirty="0" sz="1500" spc="-1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500" spc="-2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2017</a:t>
                      </a:r>
                      <a:endParaRPr sz="15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27940">
                    <a:lnT w="19050">
                      <a:solidFill>
                        <a:srgbClr val="4F4F4F"/>
                      </a:solidFill>
                      <a:prstDash val="solid"/>
                    </a:lnT>
                    <a:lnB w="1905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46379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50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4Q</a:t>
                      </a:r>
                      <a:r>
                        <a:rPr dirty="0" sz="1500" spc="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500" spc="-2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2017</a:t>
                      </a:r>
                      <a:endParaRPr sz="15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27940">
                    <a:lnB w="19050">
                      <a:solidFill>
                        <a:srgbClr val="4F4F4F"/>
                      </a:solidFill>
                      <a:prstDash val="solid"/>
                    </a:lnB>
                  </a:tcPr>
                </a:tc>
              </a:tr>
              <a:tr h="58928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u="sng" sz="1500">
                          <a:solidFill>
                            <a:srgbClr val="4F4F4F"/>
                          </a:solidFill>
                          <a:uFill>
                            <a:solidFill>
                              <a:srgbClr val="4F4F4F"/>
                            </a:solidFill>
                          </a:uFill>
                          <a:latin typeface="Franklin Gothic Medium"/>
                          <a:cs typeface="Franklin Gothic Medium"/>
                        </a:rPr>
                        <a:t>Diluted</a:t>
                      </a:r>
                      <a:r>
                        <a:rPr dirty="0" u="sng" sz="1500" spc="-30">
                          <a:solidFill>
                            <a:srgbClr val="4F4F4F"/>
                          </a:solidFill>
                          <a:uFill>
                            <a:solidFill>
                              <a:srgbClr val="4F4F4F"/>
                            </a:solidFill>
                          </a:u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u="sng" sz="1500">
                          <a:solidFill>
                            <a:srgbClr val="4F4F4F"/>
                          </a:solidFill>
                          <a:uFill>
                            <a:solidFill>
                              <a:srgbClr val="4F4F4F"/>
                            </a:solidFill>
                          </a:uFill>
                          <a:latin typeface="Franklin Gothic Medium"/>
                          <a:cs typeface="Franklin Gothic Medium"/>
                        </a:rPr>
                        <a:t>After-Tax</a:t>
                      </a:r>
                      <a:r>
                        <a:rPr dirty="0" u="sng" sz="1500" spc="-20">
                          <a:solidFill>
                            <a:srgbClr val="4F4F4F"/>
                          </a:solidFill>
                          <a:uFill>
                            <a:solidFill>
                              <a:srgbClr val="4F4F4F"/>
                            </a:solidFill>
                          </a:u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u="sng" sz="1500">
                          <a:solidFill>
                            <a:srgbClr val="4F4F4F"/>
                          </a:solidFill>
                          <a:uFill>
                            <a:solidFill>
                              <a:srgbClr val="4F4F4F"/>
                            </a:solidFill>
                          </a:uFill>
                          <a:latin typeface="Franklin Gothic Medium"/>
                          <a:cs typeface="Franklin Gothic Medium"/>
                        </a:rPr>
                        <a:t>Results</a:t>
                      </a:r>
                      <a:r>
                        <a:rPr dirty="0" sz="1500" spc="3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500" spc="-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(Bils)</a:t>
                      </a:r>
                      <a:endParaRPr sz="1500">
                        <a:latin typeface="Franklin Gothic Medium"/>
                        <a:cs typeface="Franklin Gothic Medium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50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Diluted</a:t>
                      </a:r>
                      <a:r>
                        <a:rPr dirty="0" sz="1500" spc="-4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50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after-tax</a:t>
                      </a:r>
                      <a:r>
                        <a:rPr dirty="0" sz="1500" spc="-4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50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results</a:t>
                      </a:r>
                      <a:r>
                        <a:rPr dirty="0" sz="1500" spc="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500" spc="-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(GAAP)</a:t>
                      </a:r>
                      <a:endParaRPr sz="15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279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09220">
                        <a:lnSpc>
                          <a:spcPct val="100000"/>
                        </a:lnSpc>
                        <a:tabLst>
                          <a:tab pos="721360" algn="l"/>
                        </a:tabLst>
                      </a:pPr>
                      <a:r>
                        <a:rPr dirty="0" sz="1500" spc="-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$</a:t>
                      </a:r>
                      <a:r>
                        <a:rPr dirty="0" sz="150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	</a:t>
                      </a:r>
                      <a:r>
                        <a:rPr dirty="0" sz="1500" spc="-2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7.4</a:t>
                      </a:r>
                      <a:endParaRPr sz="15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100965">
                    <a:lnT w="19050">
                      <a:solidFill>
                        <a:srgbClr val="4F4F4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09220">
                        <a:lnSpc>
                          <a:spcPct val="100000"/>
                        </a:lnSpc>
                        <a:tabLst>
                          <a:tab pos="721360" algn="l"/>
                        </a:tabLst>
                      </a:pPr>
                      <a:r>
                        <a:rPr dirty="0" sz="1500" spc="-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$</a:t>
                      </a:r>
                      <a:r>
                        <a:rPr dirty="0" sz="150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	</a:t>
                      </a:r>
                      <a:r>
                        <a:rPr dirty="0" sz="1500" spc="-2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4.6</a:t>
                      </a:r>
                      <a:endParaRPr sz="15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100965">
                    <a:lnT w="19050">
                      <a:solidFill>
                        <a:srgbClr val="4F4F4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09220">
                        <a:lnSpc>
                          <a:spcPct val="100000"/>
                        </a:lnSpc>
                        <a:tabLst>
                          <a:tab pos="721360" algn="l"/>
                        </a:tabLst>
                      </a:pPr>
                      <a:r>
                        <a:rPr dirty="0" sz="1500" spc="-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$</a:t>
                      </a:r>
                      <a:r>
                        <a:rPr dirty="0" sz="150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	</a:t>
                      </a:r>
                      <a:r>
                        <a:rPr dirty="0" sz="1500" spc="-2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7.8</a:t>
                      </a:r>
                      <a:endParaRPr sz="15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100965">
                    <a:lnT w="19050">
                      <a:solidFill>
                        <a:srgbClr val="4F4F4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r" marR="80645">
                        <a:lnSpc>
                          <a:spcPct val="100000"/>
                        </a:lnSpc>
                        <a:tabLst>
                          <a:tab pos="748665" algn="l"/>
                        </a:tabLst>
                      </a:pPr>
                      <a:r>
                        <a:rPr dirty="0" sz="1500" spc="-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$</a:t>
                      </a:r>
                      <a:r>
                        <a:rPr dirty="0" sz="150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	</a:t>
                      </a:r>
                      <a:r>
                        <a:rPr dirty="0" sz="1500" spc="-2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2.6</a:t>
                      </a:r>
                      <a:endParaRPr sz="15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100965">
                    <a:lnT w="19050">
                      <a:solidFill>
                        <a:srgbClr val="4F4F4F"/>
                      </a:solidFill>
                      <a:prstDash val="solid"/>
                    </a:lnT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50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Less:</a:t>
                      </a:r>
                      <a:r>
                        <a:rPr dirty="0" sz="1500" spc="32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50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Impact</a:t>
                      </a:r>
                      <a:r>
                        <a:rPr dirty="0" sz="1500" spc="-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50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of </a:t>
                      </a:r>
                      <a:r>
                        <a:rPr dirty="0" sz="1500" spc="-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pre-</a:t>
                      </a:r>
                      <a:r>
                        <a:rPr dirty="0" sz="150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tax</a:t>
                      </a:r>
                      <a:r>
                        <a:rPr dirty="0" sz="1500" spc="-4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500" spc="-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and</a:t>
                      </a:r>
                      <a:r>
                        <a:rPr dirty="0" sz="1500" spc="-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50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tax</a:t>
                      </a:r>
                      <a:r>
                        <a:rPr dirty="0" sz="1500" spc="-4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50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special</a:t>
                      </a:r>
                      <a:r>
                        <a:rPr dirty="0" sz="1500" spc="-3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500" spc="-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items</a:t>
                      </a:r>
                      <a:endParaRPr sz="15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22225"/>
                </a:tc>
                <a:tc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500" spc="-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(0.3)</a:t>
                      </a:r>
                      <a:endParaRPr sz="15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22225">
                    <a:lnB w="1905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500" spc="-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(2.5)</a:t>
                      </a:r>
                      <a:endParaRPr sz="15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22225">
                    <a:lnB w="1905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064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500" spc="-2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0.7</a:t>
                      </a:r>
                      <a:endParaRPr sz="15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22225">
                    <a:lnB w="1905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064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500" spc="-2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1.0</a:t>
                      </a:r>
                      <a:endParaRPr sz="15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22225">
                    <a:lnB w="19050">
                      <a:solidFill>
                        <a:srgbClr val="4F4F4F"/>
                      </a:solidFill>
                      <a:prstDash val="solid"/>
                    </a:lnB>
                  </a:tcPr>
                </a:tc>
              </a:tr>
              <a:tr h="291465">
                <a:tc>
                  <a:txBody>
                    <a:bodyPr/>
                    <a:lstStyle/>
                    <a:p>
                      <a:pPr marL="2508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50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Adjusted</a:t>
                      </a:r>
                      <a:r>
                        <a:rPr dirty="0" sz="1500" spc="-4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50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net</a:t>
                      </a:r>
                      <a:r>
                        <a:rPr dirty="0" sz="1500" spc="-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50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income</a:t>
                      </a:r>
                      <a:r>
                        <a:rPr dirty="0" sz="1500" spc="-2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50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–</a:t>
                      </a:r>
                      <a:r>
                        <a:rPr dirty="0" sz="1500" spc="-4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500" spc="-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diluted</a:t>
                      </a:r>
                      <a:r>
                        <a:rPr dirty="0" sz="1500" spc="-4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500" spc="-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(Non-GAAP)</a:t>
                      </a:r>
                      <a:endParaRPr sz="15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27940"/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721360" algn="l"/>
                        </a:tabLst>
                      </a:pPr>
                      <a:r>
                        <a:rPr dirty="0" sz="1500" spc="-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$</a:t>
                      </a:r>
                      <a:r>
                        <a:rPr dirty="0" sz="150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	</a:t>
                      </a:r>
                      <a:r>
                        <a:rPr dirty="0" sz="1500" spc="-2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7.7</a:t>
                      </a:r>
                      <a:endParaRPr sz="15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37465">
                    <a:lnT w="19050">
                      <a:solidFill>
                        <a:srgbClr val="4F4F4F"/>
                      </a:solidFill>
                      <a:prstDash val="solid"/>
                    </a:lnT>
                    <a:lnB w="1905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721360" algn="l"/>
                        </a:tabLst>
                      </a:pPr>
                      <a:r>
                        <a:rPr dirty="0" sz="1500" spc="-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$</a:t>
                      </a:r>
                      <a:r>
                        <a:rPr dirty="0" sz="150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	</a:t>
                      </a:r>
                      <a:r>
                        <a:rPr dirty="0" sz="1500" spc="-2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7.1</a:t>
                      </a:r>
                      <a:endParaRPr sz="15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37465">
                    <a:lnT w="19050">
                      <a:solidFill>
                        <a:srgbClr val="4F4F4F"/>
                      </a:solidFill>
                      <a:prstDash val="solid"/>
                    </a:lnT>
                    <a:lnB w="1905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721360" algn="l"/>
                        </a:tabLst>
                      </a:pPr>
                      <a:r>
                        <a:rPr dirty="0" sz="1500" spc="-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$</a:t>
                      </a:r>
                      <a:r>
                        <a:rPr dirty="0" sz="150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	</a:t>
                      </a:r>
                      <a:r>
                        <a:rPr dirty="0" sz="1500" spc="-2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7.1</a:t>
                      </a:r>
                      <a:endParaRPr sz="15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37465">
                    <a:lnT w="19050">
                      <a:solidFill>
                        <a:srgbClr val="4F4F4F"/>
                      </a:solidFill>
                      <a:prstDash val="solid"/>
                    </a:lnT>
                    <a:lnB w="1905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0645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748665" algn="l"/>
                        </a:tabLst>
                      </a:pPr>
                      <a:r>
                        <a:rPr dirty="0" sz="1500" spc="-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$</a:t>
                      </a:r>
                      <a:r>
                        <a:rPr dirty="0" sz="150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	</a:t>
                      </a:r>
                      <a:r>
                        <a:rPr dirty="0" sz="1500" spc="-2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1.6</a:t>
                      </a:r>
                      <a:endParaRPr sz="15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37465">
                    <a:lnT w="19050">
                      <a:solidFill>
                        <a:srgbClr val="4F4F4F"/>
                      </a:solidFill>
                      <a:prstDash val="solid"/>
                    </a:lnT>
                    <a:lnB w="19050">
                      <a:solidFill>
                        <a:srgbClr val="4F4F4F"/>
                      </a:solidFill>
                      <a:prstDash val="solid"/>
                    </a:lnB>
                  </a:tcPr>
                </a:tc>
              </a:tr>
              <a:tr h="54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4F4F4F"/>
                      </a:solidFill>
                      <a:prstDash val="solid"/>
                    </a:lnT>
                    <a:lnB w="1905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4F4F4F"/>
                      </a:solidFill>
                      <a:prstDash val="solid"/>
                    </a:lnT>
                    <a:lnB w="1905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4F4F4F"/>
                      </a:solidFill>
                      <a:prstDash val="solid"/>
                    </a:lnT>
                    <a:lnB w="1905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4F4F4F"/>
                      </a:solidFill>
                      <a:prstDash val="solid"/>
                    </a:lnT>
                    <a:lnB w="19050">
                      <a:solidFill>
                        <a:srgbClr val="4F4F4F"/>
                      </a:solidFill>
                      <a:prstDash val="solid"/>
                    </a:lnB>
                  </a:tcPr>
                </a:tc>
              </a:tr>
              <a:tr h="73533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dirty="0" u="sng" sz="1500">
                          <a:solidFill>
                            <a:srgbClr val="4F4F4F"/>
                          </a:solidFill>
                          <a:uFill>
                            <a:solidFill>
                              <a:srgbClr val="4F4F4F"/>
                            </a:solidFill>
                          </a:uFill>
                          <a:latin typeface="Franklin Gothic Medium"/>
                          <a:cs typeface="Franklin Gothic Medium"/>
                        </a:rPr>
                        <a:t>Basic</a:t>
                      </a:r>
                      <a:r>
                        <a:rPr dirty="0" u="sng" sz="1500" spc="-20">
                          <a:solidFill>
                            <a:srgbClr val="4F4F4F"/>
                          </a:solidFill>
                          <a:uFill>
                            <a:solidFill>
                              <a:srgbClr val="4F4F4F"/>
                            </a:solidFill>
                          </a:u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u="sng" sz="1500" spc="-10">
                          <a:solidFill>
                            <a:srgbClr val="4F4F4F"/>
                          </a:solidFill>
                          <a:uFill>
                            <a:solidFill>
                              <a:srgbClr val="4F4F4F"/>
                            </a:solidFill>
                          </a:uFill>
                          <a:latin typeface="Franklin Gothic Medium"/>
                          <a:cs typeface="Franklin Gothic Medium"/>
                        </a:rPr>
                        <a:t>and</a:t>
                      </a:r>
                      <a:r>
                        <a:rPr dirty="0" u="sng" sz="1500" spc="-60">
                          <a:solidFill>
                            <a:srgbClr val="4F4F4F"/>
                          </a:solidFill>
                          <a:uFill>
                            <a:solidFill>
                              <a:srgbClr val="4F4F4F"/>
                            </a:solidFill>
                          </a:u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u="sng" sz="1500">
                          <a:solidFill>
                            <a:srgbClr val="4F4F4F"/>
                          </a:solidFill>
                          <a:uFill>
                            <a:solidFill>
                              <a:srgbClr val="4F4F4F"/>
                            </a:solidFill>
                          </a:uFill>
                          <a:latin typeface="Franklin Gothic Medium"/>
                          <a:cs typeface="Franklin Gothic Medium"/>
                        </a:rPr>
                        <a:t>Diluted</a:t>
                      </a:r>
                      <a:r>
                        <a:rPr dirty="0" u="sng" sz="1500" spc="-55">
                          <a:solidFill>
                            <a:srgbClr val="4F4F4F"/>
                          </a:solidFill>
                          <a:uFill>
                            <a:solidFill>
                              <a:srgbClr val="4F4F4F"/>
                            </a:solidFill>
                          </a:u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u="sng" sz="1500">
                          <a:solidFill>
                            <a:srgbClr val="4F4F4F"/>
                          </a:solidFill>
                          <a:uFill>
                            <a:solidFill>
                              <a:srgbClr val="4F4F4F"/>
                            </a:solidFill>
                          </a:uFill>
                          <a:latin typeface="Franklin Gothic Medium"/>
                          <a:cs typeface="Franklin Gothic Medium"/>
                        </a:rPr>
                        <a:t>Shares</a:t>
                      </a:r>
                      <a:r>
                        <a:rPr dirty="0" sz="1500" spc="-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500" spc="-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(Bils)</a:t>
                      </a:r>
                      <a:endParaRPr sz="1500">
                        <a:latin typeface="Franklin Gothic Medium"/>
                        <a:cs typeface="Franklin Gothic Medium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50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Basic</a:t>
                      </a:r>
                      <a:r>
                        <a:rPr dirty="0" sz="1500" spc="-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50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shares</a:t>
                      </a:r>
                      <a:r>
                        <a:rPr dirty="0" sz="1500" spc="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500" spc="-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(average</a:t>
                      </a:r>
                      <a:r>
                        <a:rPr dirty="0" sz="1500" spc="-2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50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shares</a:t>
                      </a:r>
                      <a:r>
                        <a:rPr dirty="0" sz="1500" spc="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500" spc="-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outstanding)</a:t>
                      </a:r>
                      <a:endParaRPr sz="15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1739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r" marR="806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500" spc="-2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4.0</a:t>
                      </a:r>
                      <a:endParaRPr sz="15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r" marR="806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500" spc="-2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4.0</a:t>
                      </a:r>
                      <a:endParaRPr sz="15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r" marR="806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500" spc="-2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4.0</a:t>
                      </a:r>
                      <a:endParaRPr sz="15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r" marR="806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500" spc="-2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4.0</a:t>
                      </a:r>
                      <a:endParaRPr sz="15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0"/>
                </a:tc>
              </a:tr>
              <a:tr h="2857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50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Net </a:t>
                      </a:r>
                      <a:r>
                        <a:rPr dirty="0" sz="1500" spc="-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dilutive</a:t>
                      </a:r>
                      <a:r>
                        <a:rPr dirty="0" sz="1500" spc="-1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50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options</a:t>
                      </a:r>
                      <a:r>
                        <a:rPr dirty="0" sz="1500" spc="2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500" spc="-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and</a:t>
                      </a:r>
                      <a:r>
                        <a:rPr dirty="0" sz="1500" spc="-3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50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unvested</a:t>
                      </a:r>
                      <a:r>
                        <a:rPr dirty="0" sz="1500" spc="-3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50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restricted</a:t>
                      </a:r>
                      <a:r>
                        <a:rPr dirty="0" sz="1500" spc="-3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50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stock</a:t>
                      </a:r>
                      <a:r>
                        <a:rPr dirty="0" sz="1500" spc="-2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500" spc="-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units</a:t>
                      </a:r>
                      <a:endParaRPr sz="15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22225"/>
                </a:tc>
                <a:tc>
                  <a:txBody>
                    <a:bodyPr/>
                    <a:lstStyle/>
                    <a:p>
                      <a:pPr algn="r" marR="1924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500" spc="-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-</a:t>
                      </a:r>
                      <a:endParaRPr sz="15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22225">
                    <a:lnB w="1905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924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500" spc="-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-</a:t>
                      </a:r>
                      <a:endParaRPr sz="15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22225">
                    <a:lnB w="1905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924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500" spc="-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-</a:t>
                      </a:r>
                      <a:endParaRPr sz="15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22225">
                    <a:lnB w="1905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924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500" spc="-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-</a:t>
                      </a:r>
                      <a:endParaRPr sz="15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22225">
                    <a:lnB w="19050">
                      <a:solidFill>
                        <a:srgbClr val="4F4F4F"/>
                      </a:solidFill>
                      <a:prstDash val="solid"/>
                    </a:lnB>
                  </a:tcPr>
                </a:tc>
              </a:tr>
              <a:tr h="291465">
                <a:tc>
                  <a:txBody>
                    <a:bodyPr/>
                    <a:lstStyle/>
                    <a:p>
                      <a:pPr marL="2508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50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Diluted</a:t>
                      </a:r>
                      <a:r>
                        <a:rPr dirty="0" sz="1500" spc="-6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500" spc="-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shares</a:t>
                      </a:r>
                      <a:endParaRPr sz="15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27940"/>
                </a:tc>
                <a:tc>
                  <a:txBody>
                    <a:bodyPr/>
                    <a:lstStyle/>
                    <a:p>
                      <a:pPr algn="r" marR="806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500" spc="-2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4.0</a:t>
                      </a:r>
                      <a:endParaRPr sz="15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37465">
                    <a:lnT w="19050">
                      <a:solidFill>
                        <a:srgbClr val="4F4F4F"/>
                      </a:solidFill>
                      <a:prstDash val="solid"/>
                    </a:lnT>
                    <a:lnB w="1905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06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500" spc="-2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4.0</a:t>
                      </a:r>
                      <a:endParaRPr sz="15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37465">
                    <a:lnT w="19050">
                      <a:solidFill>
                        <a:srgbClr val="4F4F4F"/>
                      </a:solidFill>
                      <a:prstDash val="solid"/>
                    </a:lnT>
                    <a:lnB w="1905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06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500" spc="-2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4.0</a:t>
                      </a:r>
                      <a:endParaRPr sz="15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37465">
                    <a:lnT w="19050">
                      <a:solidFill>
                        <a:srgbClr val="4F4F4F"/>
                      </a:solidFill>
                      <a:prstDash val="solid"/>
                    </a:lnT>
                    <a:lnB w="1905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06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500" spc="-2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4.0</a:t>
                      </a:r>
                      <a:endParaRPr sz="15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37465">
                    <a:lnT w="19050">
                      <a:solidFill>
                        <a:srgbClr val="4F4F4F"/>
                      </a:solidFill>
                      <a:prstDash val="solid"/>
                    </a:lnT>
                    <a:lnB w="19050">
                      <a:solidFill>
                        <a:srgbClr val="4F4F4F"/>
                      </a:solidFill>
                      <a:prstDash val="solid"/>
                    </a:lnB>
                  </a:tcPr>
                </a:tc>
              </a:tr>
              <a:tr h="54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4F4F4F"/>
                      </a:solidFill>
                      <a:prstDash val="solid"/>
                    </a:lnT>
                    <a:lnB w="1905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4F4F4F"/>
                      </a:solidFill>
                      <a:prstDash val="solid"/>
                    </a:lnT>
                    <a:lnB w="1905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4F4F4F"/>
                      </a:solidFill>
                      <a:prstDash val="solid"/>
                    </a:lnT>
                    <a:lnB w="1905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4F4F4F"/>
                      </a:solidFill>
                      <a:prstDash val="solid"/>
                    </a:lnT>
                    <a:lnB w="19050">
                      <a:solidFill>
                        <a:srgbClr val="4F4F4F"/>
                      </a:solidFill>
                      <a:prstDash val="solid"/>
                    </a:lnB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150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Earnings</a:t>
                      </a:r>
                      <a:r>
                        <a:rPr dirty="0" sz="1500" spc="-1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50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per</a:t>
                      </a:r>
                      <a:r>
                        <a:rPr dirty="0" sz="1500" spc="-4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50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share</a:t>
                      </a:r>
                      <a:r>
                        <a:rPr dirty="0" sz="1500" spc="-4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50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–</a:t>
                      </a:r>
                      <a:r>
                        <a:rPr dirty="0" sz="1500" spc="-6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500" spc="-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diluted</a:t>
                      </a:r>
                      <a:r>
                        <a:rPr dirty="0" sz="1500" spc="-6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500" spc="-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(GAAP)</a:t>
                      </a:r>
                      <a:endParaRPr sz="15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641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tabLst>
                          <a:tab pos="611505" algn="l"/>
                        </a:tabLst>
                      </a:pPr>
                      <a:r>
                        <a:rPr dirty="0" sz="1500" spc="-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$</a:t>
                      </a:r>
                      <a:r>
                        <a:rPr dirty="0" sz="150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	</a:t>
                      </a:r>
                      <a:r>
                        <a:rPr dirty="0" sz="1500" spc="-2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1.84</a:t>
                      </a:r>
                      <a:endParaRPr sz="15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641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tabLst>
                          <a:tab pos="611505" algn="l"/>
                        </a:tabLst>
                      </a:pPr>
                      <a:r>
                        <a:rPr dirty="0" sz="1500" spc="-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$</a:t>
                      </a:r>
                      <a:r>
                        <a:rPr dirty="0" sz="150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	</a:t>
                      </a:r>
                      <a:r>
                        <a:rPr dirty="0" sz="1500" spc="-2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1.15</a:t>
                      </a:r>
                      <a:endParaRPr sz="15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641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tabLst>
                          <a:tab pos="611505" algn="l"/>
                        </a:tabLst>
                      </a:pPr>
                      <a:r>
                        <a:rPr dirty="0" sz="1500" spc="-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$</a:t>
                      </a:r>
                      <a:r>
                        <a:rPr dirty="0" sz="150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	</a:t>
                      </a:r>
                      <a:r>
                        <a:rPr dirty="0" sz="1500" spc="-2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1.95</a:t>
                      </a:r>
                      <a:endParaRPr sz="15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641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r" marR="83820">
                        <a:lnSpc>
                          <a:spcPct val="100000"/>
                        </a:lnSpc>
                        <a:tabLst>
                          <a:tab pos="611505" algn="l"/>
                        </a:tabLst>
                      </a:pPr>
                      <a:r>
                        <a:rPr dirty="0" sz="1500" spc="-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$</a:t>
                      </a:r>
                      <a:r>
                        <a:rPr dirty="0" sz="150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	</a:t>
                      </a:r>
                      <a:r>
                        <a:rPr dirty="0" sz="1500" spc="-2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0.65</a:t>
                      </a:r>
                      <a:endParaRPr sz="15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64135"/>
                </a:tc>
              </a:tr>
              <a:tr h="2857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50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Less:</a:t>
                      </a:r>
                      <a:r>
                        <a:rPr dirty="0" sz="1500" spc="33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50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Net</a:t>
                      </a:r>
                      <a:r>
                        <a:rPr dirty="0" sz="1500" spc="-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50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impact of</a:t>
                      </a:r>
                      <a:r>
                        <a:rPr dirty="0" sz="1500" spc="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500" spc="-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adjustments</a:t>
                      </a:r>
                      <a:endParaRPr sz="15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22225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500" spc="-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(0.09)</a:t>
                      </a:r>
                      <a:endParaRPr sz="15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22225">
                    <a:lnB w="1905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500" spc="-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(0.61)</a:t>
                      </a:r>
                      <a:endParaRPr sz="15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22225">
                    <a:lnB w="1905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500" spc="-2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0.17</a:t>
                      </a:r>
                      <a:endParaRPr sz="15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22225">
                    <a:lnB w="1905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500" spc="-2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0.26</a:t>
                      </a:r>
                      <a:endParaRPr sz="15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22225">
                    <a:lnB w="19050">
                      <a:solidFill>
                        <a:srgbClr val="4F4F4F"/>
                      </a:solidFill>
                      <a:prstDash val="solid"/>
                    </a:lnB>
                  </a:tcPr>
                </a:tc>
              </a:tr>
              <a:tr h="291465">
                <a:tc>
                  <a:txBody>
                    <a:bodyPr/>
                    <a:lstStyle/>
                    <a:p>
                      <a:pPr marL="2508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50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Adjusted</a:t>
                      </a:r>
                      <a:r>
                        <a:rPr dirty="0" sz="1500" spc="-5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50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earnings per</a:t>
                      </a:r>
                      <a:r>
                        <a:rPr dirty="0" sz="1500" spc="-3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50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share</a:t>
                      </a:r>
                      <a:r>
                        <a:rPr dirty="0" sz="1500" spc="-3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50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–</a:t>
                      </a:r>
                      <a:r>
                        <a:rPr dirty="0" sz="1500" spc="-5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500" spc="-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diluted</a:t>
                      </a:r>
                      <a:r>
                        <a:rPr dirty="0" sz="1500" spc="-5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500" spc="-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(Non-GAAP)</a:t>
                      </a:r>
                      <a:endParaRPr sz="15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2794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611505" algn="l"/>
                        </a:tabLst>
                      </a:pPr>
                      <a:r>
                        <a:rPr dirty="0" sz="1500" spc="-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$</a:t>
                      </a:r>
                      <a:r>
                        <a:rPr dirty="0" sz="150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	</a:t>
                      </a:r>
                      <a:r>
                        <a:rPr dirty="0" sz="1500" spc="-2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1.93</a:t>
                      </a:r>
                      <a:endParaRPr sz="15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37465">
                    <a:lnT w="19050">
                      <a:solidFill>
                        <a:srgbClr val="4F4F4F"/>
                      </a:solidFill>
                      <a:prstDash val="solid"/>
                    </a:lnT>
                    <a:lnB w="1905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611505" algn="l"/>
                        </a:tabLst>
                      </a:pPr>
                      <a:r>
                        <a:rPr dirty="0" sz="1500" spc="-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$</a:t>
                      </a:r>
                      <a:r>
                        <a:rPr dirty="0" sz="150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	</a:t>
                      </a:r>
                      <a:r>
                        <a:rPr dirty="0" sz="1500" spc="-2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1.76</a:t>
                      </a:r>
                      <a:endParaRPr sz="15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37465">
                    <a:lnT w="19050">
                      <a:solidFill>
                        <a:srgbClr val="4F4F4F"/>
                      </a:solidFill>
                      <a:prstDash val="solid"/>
                    </a:lnT>
                    <a:lnB w="1905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611505" algn="l"/>
                        </a:tabLst>
                      </a:pPr>
                      <a:r>
                        <a:rPr dirty="0" sz="1500" spc="-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$</a:t>
                      </a:r>
                      <a:r>
                        <a:rPr dirty="0" sz="150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	</a:t>
                      </a:r>
                      <a:r>
                        <a:rPr dirty="0" sz="1500" spc="-2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1.78</a:t>
                      </a:r>
                      <a:endParaRPr sz="15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37465">
                    <a:lnT w="19050">
                      <a:solidFill>
                        <a:srgbClr val="4F4F4F"/>
                      </a:solidFill>
                      <a:prstDash val="solid"/>
                    </a:lnT>
                    <a:lnB w="1905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611505" algn="l"/>
                        </a:tabLst>
                      </a:pPr>
                      <a:r>
                        <a:rPr dirty="0" sz="1500" spc="-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$</a:t>
                      </a:r>
                      <a:r>
                        <a:rPr dirty="0" sz="150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	</a:t>
                      </a:r>
                      <a:r>
                        <a:rPr dirty="0" sz="1500" spc="-2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0.39</a:t>
                      </a:r>
                      <a:endParaRPr sz="15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37465">
                    <a:lnT w="19050">
                      <a:solidFill>
                        <a:srgbClr val="4F4F4F"/>
                      </a:solidFill>
                      <a:prstDash val="solid"/>
                    </a:lnT>
                    <a:lnB w="19050">
                      <a:solidFill>
                        <a:srgbClr val="4F4F4F"/>
                      </a:solidFill>
                      <a:prstDash val="solid"/>
                    </a:lnB>
                  </a:tcPr>
                </a:tc>
              </a:tr>
              <a:tr h="54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4F4F4F"/>
                      </a:solidFill>
                      <a:prstDash val="solid"/>
                    </a:lnT>
                    <a:lnB w="1905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4F4F4F"/>
                      </a:solidFill>
                      <a:prstDash val="solid"/>
                    </a:lnT>
                    <a:lnB w="1905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4F4F4F"/>
                      </a:solidFill>
                      <a:prstDash val="solid"/>
                    </a:lnT>
                    <a:lnB w="1905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4F4F4F"/>
                      </a:solidFill>
                      <a:prstDash val="solid"/>
                    </a:lnT>
                    <a:lnB w="19050">
                      <a:solidFill>
                        <a:srgbClr val="4F4F4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11957473" y="6500995"/>
            <a:ext cx="177165" cy="21844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0"/>
              </a:spcBef>
            </a:pPr>
            <a:r>
              <a:rPr dirty="0" sz="1200" spc="40">
                <a:solidFill>
                  <a:srgbClr val="4F4F4F"/>
                </a:solidFill>
                <a:latin typeface="Trebuchet MS"/>
                <a:cs typeface="Trebuchet MS"/>
              </a:rPr>
              <a:t>40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0"/>
              </a:spcBef>
            </a:pPr>
            <a:r>
              <a:rPr dirty="0" spc="-25"/>
              <a:t>A</a:t>
            </a:r>
            <a:r>
              <a:rPr dirty="0" spc="-25"/>
              <a:t>4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1180" y="293621"/>
            <a:ext cx="9079865" cy="1083310"/>
          </a:xfrm>
          <a:prstGeom prst="rect"/>
        </p:spPr>
        <p:txBody>
          <a:bodyPr wrap="square" lIns="0" tIns="62230" rIns="0" bIns="0" rtlCol="0" vert="horz">
            <a:spAutoFit/>
          </a:bodyPr>
          <a:lstStyle/>
          <a:p>
            <a:pPr marL="12700" marR="5080">
              <a:lnSpc>
                <a:spcPts val="4010"/>
              </a:lnSpc>
              <a:spcBef>
                <a:spcPts val="490"/>
              </a:spcBef>
            </a:pPr>
            <a:r>
              <a:rPr dirty="0" spc="60"/>
              <a:t>Company</a:t>
            </a:r>
            <a:r>
              <a:rPr dirty="0" spc="150"/>
              <a:t> </a:t>
            </a:r>
            <a:r>
              <a:rPr dirty="0" spc="90"/>
              <a:t>Effective</a:t>
            </a:r>
            <a:r>
              <a:rPr dirty="0" spc="140"/>
              <a:t> </a:t>
            </a:r>
            <a:r>
              <a:rPr dirty="0" spc="175"/>
              <a:t>Tax</a:t>
            </a:r>
            <a:r>
              <a:rPr dirty="0" spc="170"/>
              <a:t> </a:t>
            </a:r>
            <a:r>
              <a:rPr dirty="0" spc="120"/>
              <a:t>Rate</a:t>
            </a:r>
            <a:r>
              <a:rPr dirty="0" spc="155"/>
              <a:t> </a:t>
            </a:r>
            <a:r>
              <a:rPr dirty="0" spc="75"/>
              <a:t>Reconciliation</a:t>
            </a:r>
            <a:r>
              <a:rPr dirty="0" spc="155"/>
              <a:t> </a:t>
            </a:r>
            <a:r>
              <a:rPr dirty="0" spc="150"/>
              <a:t>To </a:t>
            </a:r>
            <a:r>
              <a:rPr dirty="0" spc="60"/>
              <a:t>Adjusted</a:t>
            </a:r>
            <a:r>
              <a:rPr dirty="0" spc="150"/>
              <a:t> </a:t>
            </a:r>
            <a:r>
              <a:rPr dirty="0" spc="90"/>
              <a:t>Effective</a:t>
            </a:r>
            <a:r>
              <a:rPr dirty="0" spc="135"/>
              <a:t> </a:t>
            </a:r>
            <a:r>
              <a:rPr dirty="0" spc="175"/>
              <a:t>Tax</a:t>
            </a:r>
            <a:r>
              <a:rPr dirty="0" spc="170"/>
              <a:t> </a:t>
            </a:r>
            <a:r>
              <a:rPr dirty="0" spc="135"/>
              <a:t>Rate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0551096" y="1856478"/>
            <a:ext cx="584200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-10">
                <a:solidFill>
                  <a:srgbClr val="4F4F4F"/>
                </a:solidFill>
                <a:latin typeface="Franklin Gothic Medium"/>
                <a:cs typeface="Franklin Gothic Medium"/>
              </a:rPr>
              <a:t>Memo:</a:t>
            </a:r>
            <a:endParaRPr sz="1450">
              <a:latin typeface="Franklin Gothic Medium"/>
              <a:cs typeface="Franklin Gothic Medium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813488" y="2154719"/>
          <a:ext cx="10636885" cy="4066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8935"/>
                <a:gridCol w="1061719"/>
                <a:gridCol w="287654"/>
                <a:gridCol w="1061720"/>
                <a:gridCol w="287654"/>
                <a:gridCol w="1061720"/>
                <a:gridCol w="287654"/>
                <a:gridCol w="1061720"/>
              </a:tblGrid>
              <a:tr h="2444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905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905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ts val="1650"/>
                        </a:lnSpc>
                      </a:pPr>
                      <a:r>
                        <a:rPr dirty="0" sz="1450" spc="-2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FY</a:t>
                      </a:r>
                      <a:endParaRPr sz="14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0">
                    <a:lnB w="1905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905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905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650"/>
                        </a:lnSpc>
                      </a:pPr>
                      <a:r>
                        <a:rPr dirty="0" sz="1450" spc="-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Preliminary</a:t>
                      </a:r>
                      <a:endParaRPr sz="14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0"/>
                </a:tc>
              </a:tr>
              <a:tr h="2876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1496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450" spc="-2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2015</a:t>
                      </a:r>
                      <a:endParaRPr sz="14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31750">
                    <a:lnT w="19050">
                      <a:solidFill>
                        <a:srgbClr val="4F4F4F"/>
                      </a:solidFill>
                      <a:prstDash val="solid"/>
                    </a:lnT>
                    <a:lnB w="1905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4F4F4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496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450" spc="-2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2016</a:t>
                      </a:r>
                      <a:endParaRPr sz="14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31750">
                    <a:lnT w="19050">
                      <a:solidFill>
                        <a:srgbClr val="4F4F4F"/>
                      </a:solidFill>
                      <a:prstDash val="solid"/>
                    </a:lnT>
                    <a:lnB w="1905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4F4F4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4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Prelim.</a:t>
                      </a:r>
                      <a:r>
                        <a:rPr dirty="0" sz="1450" spc="8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450" spc="-2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2017</a:t>
                      </a:r>
                      <a:endParaRPr sz="14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31750">
                    <a:lnT w="19050">
                      <a:solidFill>
                        <a:srgbClr val="4F4F4F"/>
                      </a:solidFill>
                      <a:prstDash val="solid"/>
                    </a:lnT>
                    <a:lnB w="1905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4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4Q</a:t>
                      </a:r>
                      <a:r>
                        <a:rPr dirty="0" sz="1450" spc="3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450" spc="-2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2017</a:t>
                      </a:r>
                      <a:endParaRPr sz="14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31750">
                    <a:lnB w="19050">
                      <a:solidFill>
                        <a:srgbClr val="4F4F4F"/>
                      </a:solidFill>
                      <a:prstDash val="solid"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u="sng" sz="1450">
                          <a:solidFill>
                            <a:srgbClr val="4F4F4F"/>
                          </a:solidFill>
                          <a:uFill>
                            <a:solidFill>
                              <a:srgbClr val="4F4F4F"/>
                            </a:solidFill>
                          </a:uFill>
                          <a:latin typeface="Franklin Gothic Medium"/>
                          <a:cs typeface="Franklin Gothic Medium"/>
                        </a:rPr>
                        <a:t>Pre-Tax</a:t>
                      </a:r>
                      <a:r>
                        <a:rPr dirty="0" u="sng" sz="1450" spc="60">
                          <a:solidFill>
                            <a:srgbClr val="4F4F4F"/>
                          </a:solidFill>
                          <a:uFill>
                            <a:solidFill>
                              <a:srgbClr val="4F4F4F"/>
                            </a:solidFill>
                          </a:u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u="sng" sz="1450">
                          <a:solidFill>
                            <a:srgbClr val="4F4F4F"/>
                          </a:solidFill>
                          <a:uFill>
                            <a:solidFill>
                              <a:srgbClr val="4F4F4F"/>
                            </a:solidFill>
                          </a:uFill>
                          <a:latin typeface="Franklin Gothic Medium"/>
                          <a:cs typeface="Franklin Gothic Medium"/>
                        </a:rPr>
                        <a:t>Results</a:t>
                      </a:r>
                      <a:r>
                        <a:rPr dirty="0" sz="1450" spc="12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450" spc="-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(Bils)</a:t>
                      </a:r>
                      <a:endParaRPr sz="14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311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4F4F4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4F4F4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4F4F4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4F4F4F"/>
                      </a:solidFill>
                      <a:prstDash val="solid"/>
                    </a:lnT>
                  </a:tcPr>
                </a:tc>
              </a:tr>
              <a:tr h="28765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4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Income</a:t>
                      </a:r>
                      <a:r>
                        <a:rPr dirty="0" sz="1450" spc="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4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before</a:t>
                      </a:r>
                      <a:r>
                        <a:rPr dirty="0" sz="1450" spc="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4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income</a:t>
                      </a:r>
                      <a:r>
                        <a:rPr dirty="0" sz="1450" spc="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4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taxes</a:t>
                      </a:r>
                      <a:r>
                        <a:rPr dirty="0" sz="1450" spc="8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450" spc="-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(GAAP)</a:t>
                      </a:r>
                      <a:endParaRPr sz="14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  <a:tabLst>
                          <a:tab pos="602615" algn="l"/>
                        </a:tabLst>
                      </a:pPr>
                      <a:r>
                        <a:rPr dirty="0" sz="1450" spc="-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$</a:t>
                      </a:r>
                      <a:r>
                        <a:rPr dirty="0" sz="14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	</a:t>
                      </a:r>
                      <a:r>
                        <a:rPr dirty="0" sz="1450" spc="-2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10.3</a:t>
                      </a:r>
                      <a:endParaRPr sz="14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200"/>
                        </a:spcBef>
                        <a:tabLst>
                          <a:tab pos="710565" algn="l"/>
                        </a:tabLst>
                      </a:pPr>
                      <a:r>
                        <a:rPr dirty="0" sz="1450" spc="-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$</a:t>
                      </a:r>
                      <a:r>
                        <a:rPr dirty="0" sz="14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	</a:t>
                      </a:r>
                      <a:r>
                        <a:rPr dirty="0" sz="1450" spc="-2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6.8</a:t>
                      </a:r>
                      <a:endParaRPr sz="14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200"/>
                        </a:spcBef>
                        <a:tabLst>
                          <a:tab pos="710565" algn="l"/>
                        </a:tabLst>
                      </a:pPr>
                      <a:r>
                        <a:rPr dirty="0" sz="1450" spc="-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$</a:t>
                      </a:r>
                      <a:r>
                        <a:rPr dirty="0" sz="14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	</a:t>
                      </a:r>
                      <a:r>
                        <a:rPr dirty="0" sz="1450" spc="-2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8.1</a:t>
                      </a:r>
                      <a:endParaRPr sz="14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200"/>
                        </a:spcBef>
                        <a:tabLst>
                          <a:tab pos="710565" algn="l"/>
                        </a:tabLst>
                      </a:pPr>
                      <a:r>
                        <a:rPr dirty="0" sz="1450" spc="-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$</a:t>
                      </a:r>
                      <a:r>
                        <a:rPr dirty="0" sz="14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	</a:t>
                      </a:r>
                      <a:r>
                        <a:rPr dirty="0" sz="1450" spc="-2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1.9</a:t>
                      </a:r>
                      <a:endParaRPr sz="14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25400"/>
                </a:tc>
              </a:tr>
              <a:tr h="28130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4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Less:</a:t>
                      </a:r>
                      <a:r>
                        <a:rPr dirty="0" sz="1450" spc="42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4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Impact</a:t>
                      </a:r>
                      <a:r>
                        <a:rPr dirty="0" sz="1450" spc="5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4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of</a:t>
                      </a:r>
                      <a:r>
                        <a:rPr dirty="0" sz="1450" spc="6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4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special</a:t>
                      </a:r>
                      <a:r>
                        <a:rPr dirty="0" sz="1450" spc="2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450" spc="-2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items</a:t>
                      </a:r>
                      <a:endParaRPr sz="14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algn="r" marR="29209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450" spc="-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(0.5)</a:t>
                      </a:r>
                      <a:endParaRPr sz="14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25400">
                    <a:lnB w="1905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9209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450" spc="-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(3.6)</a:t>
                      </a:r>
                      <a:endParaRPr sz="14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25400">
                    <a:lnB w="1905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9209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450" spc="-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(0.3)</a:t>
                      </a:r>
                      <a:endParaRPr sz="14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25400">
                    <a:lnB w="1905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450" spc="-2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0.2</a:t>
                      </a:r>
                      <a:endParaRPr sz="14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25400">
                    <a:lnB w="19050">
                      <a:solidFill>
                        <a:srgbClr val="4F4F4F"/>
                      </a:solidFill>
                      <a:prstDash val="solid"/>
                    </a:lnB>
                  </a:tcPr>
                </a:tc>
              </a:tr>
              <a:tr h="305435"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Adjusted</a:t>
                      </a:r>
                      <a:r>
                        <a:rPr dirty="0" sz="1450" spc="6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4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pre-tax</a:t>
                      </a:r>
                      <a:r>
                        <a:rPr dirty="0" sz="1450" spc="6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4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profit</a:t>
                      </a:r>
                      <a:r>
                        <a:rPr dirty="0" sz="1450" spc="114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4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(Non-</a:t>
                      </a:r>
                      <a:r>
                        <a:rPr dirty="0" sz="1450" spc="-2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GAAP)</a:t>
                      </a:r>
                      <a:endParaRPr sz="14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4064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pos="602615" algn="l"/>
                        </a:tabLst>
                      </a:pPr>
                      <a:r>
                        <a:rPr dirty="0" sz="1450" spc="-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$</a:t>
                      </a:r>
                      <a:r>
                        <a:rPr dirty="0" sz="14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	</a:t>
                      </a:r>
                      <a:r>
                        <a:rPr dirty="0" sz="1450" spc="-2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10.8</a:t>
                      </a:r>
                      <a:endParaRPr sz="14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40640">
                    <a:lnT w="19050">
                      <a:solidFill>
                        <a:srgbClr val="4F4F4F"/>
                      </a:solidFill>
                      <a:prstDash val="solid"/>
                    </a:lnT>
                    <a:lnB w="1905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pos="602615" algn="l"/>
                        </a:tabLst>
                      </a:pPr>
                      <a:r>
                        <a:rPr dirty="0" sz="1450" spc="-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$</a:t>
                      </a:r>
                      <a:r>
                        <a:rPr dirty="0" sz="14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	</a:t>
                      </a:r>
                      <a:r>
                        <a:rPr dirty="0" sz="1450" spc="-2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10.4</a:t>
                      </a:r>
                      <a:endParaRPr sz="14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40640">
                    <a:lnT w="19050">
                      <a:solidFill>
                        <a:srgbClr val="4F4F4F"/>
                      </a:solidFill>
                      <a:prstDash val="solid"/>
                    </a:lnT>
                    <a:lnB w="1905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pos="711200" algn="l"/>
                        </a:tabLst>
                      </a:pPr>
                      <a:r>
                        <a:rPr dirty="0" sz="1450" spc="-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$</a:t>
                      </a:r>
                      <a:r>
                        <a:rPr dirty="0" sz="14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	</a:t>
                      </a:r>
                      <a:r>
                        <a:rPr dirty="0" sz="1450" spc="-2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8.4</a:t>
                      </a:r>
                      <a:endParaRPr sz="14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40640">
                    <a:lnT w="19050">
                      <a:solidFill>
                        <a:srgbClr val="4F4F4F"/>
                      </a:solidFill>
                      <a:prstDash val="solid"/>
                    </a:lnT>
                    <a:lnB w="1905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pos="711200" algn="l"/>
                        </a:tabLst>
                      </a:pPr>
                      <a:r>
                        <a:rPr dirty="0" sz="1450" spc="-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$</a:t>
                      </a:r>
                      <a:r>
                        <a:rPr dirty="0" sz="14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	</a:t>
                      </a:r>
                      <a:r>
                        <a:rPr dirty="0" sz="1450" spc="-2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1.7</a:t>
                      </a:r>
                      <a:endParaRPr sz="14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40640">
                    <a:lnT w="19050">
                      <a:solidFill>
                        <a:srgbClr val="4F4F4F"/>
                      </a:solidFill>
                      <a:prstDash val="solid"/>
                    </a:lnT>
                    <a:lnB w="19050">
                      <a:solidFill>
                        <a:srgbClr val="4F4F4F"/>
                      </a:solidFill>
                      <a:prstDash val="solid"/>
                    </a:lnB>
                  </a:tcPr>
                </a:tc>
              </a:tr>
              <a:tr h="533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4F4F4F"/>
                      </a:solidFill>
                      <a:prstDash val="solid"/>
                    </a:lnT>
                    <a:lnB w="1905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4F4F4F"/>
                      </a:solidFill>
                      <a:prstDash val="solid"/>
                    </a:lnT>
                    <a:lnB w="1905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4F4F4F"/>
                      </a:solidFill>
                      <a:prstDash val="solid"/>
                    </a:lnT>
                    <a:lnB w="1905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4F4F4F"/>
                      </a:solidFill>
                      <a:prstDash val="solid"/>
                    </a:lnT>
                    <a:lnB w="19050">
                      <a:solidFill>
                        <a:srgbClr val="4F4F4F"/>
                      </a:solidFill>
                      <a:prstDash val="solid"/>
                    </a:lnB>
                  </a:tcPr>
                </a:tc>
              </a:tr>
              <a:tr h="43688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dirty="0" u="sng" sz="1450">
                          <a:solidFill>
                            <a:srgbClr val="4F4F4F"/>
                          </a:solidFill>
                          <a:uFill>
                            <a:solidFill>
                              <a:srgbClr val="4F4F4F"/>
                            </a:solidFill>
                          </a:uFill>
                          <a:latin typeface="Franklin Gothic Medium"/>
                          <a:cs typeface="Franklin Gothic Medium"/>
                        </a:rPr>
                        <a:t>Taxes</a:t>
                      </a:r>
                      <a:r>
                        <a:rPr dirty="0" sz="1450" spc="1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450" spc="-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(Bils)</a:t>
                      </a:r>
                      <a:endParaRPr sz="14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1752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8765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4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Provision</a:t>
                      </a:r>
                      <a:r>
                        <a:rPr dirty="0" sz="1450" spc="2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4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for</a:t>
                      </a:r>
                      <a:r>
                        <a:rPr dirty="0" sz="1450" spc="5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4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income</a:t>
                      </a:r>
                      <a:r>
                        <a:rPr dirty="0" sz="1450" spc="5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4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taxes</a:t>
                      </a:r>
                      <a:r>
                        <a:rPr dirty="0" sz="1450" spc="9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450" spc="-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(GAAP)</a:t>
                      </a:r>
                      <a:endParaRPr sz="14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ct val="100000"/>
                        </a:lnSpc>
                        <a:spcBef>
                          <a:spcPts val="200"/>
                        </a:spcBef>
                        <a:tabLst>
                          <a:tab pos="557530" algn="l"/>
                        </a:tabLst>
                      </a:pPr>
                      <a:r>
                        <a:rPr dirty="0" sz="1450" spc="-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$</a:t>
                      </a:r>
                      <a:r>
                        <a:rPr dirty="0" sz="14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	</a:t>
                      </a:r>
                      <a:r>
                        <a:rPr dirty="0" sz="1450" spc="-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(2.9)</a:t>
                      </a:r>
                      <a:endParaRPr sz="14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9209">
                        <a:lnSpc>
                          <a:spcPct val="100000"/>
                        </a:lnSpc>
                        <a:spcBef>
                          <a:spcPts val="200"/>
                        </a:spcBef>
                        <a:tabLst>
                          <a:tab pos="557530" algn="l"/>
                        </a:tabLst>
                      </a:pPr>
                      <a:r>
                        <a:rPr dirty="0" sz="1450" spc="-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$</a:t>
                      </a:r>
                      <a:r>
                        <a:rPr dirty="0" sz="14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	</a:t>
                      </a:r>
                      <a:r>
                        <a:rPr dirty="0" sz="1450" spc="-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(2.2)</a:t>
                      </a:r>
                      <a:endParaRPr sz="14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9209">
                        <a:lnSpc>
                          <a:spcPct val="100000"/>
                        </a:lnSpc>
                        <a:spcBef>
                          <a:spcPts val="200"/>
                        </a:spcBef>
                        <a:tabLst>
                          <a:tab pos="557530" algn="l"/>
                        </a:tabLst>
                      </a:pPr>
                      <a:r>
                        <a:rPr dirty="0" sz="1450" spc="-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$</a:t>
                      </a:r>
                      <a:r>
                        <a:rPr dirty="0" sz="14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	</a:t>
                      </a:r>
                      <a:r>
                        <a:rPr dirty="0" sz="1450" spc="-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(0.3)</a:t>
                      </a:r>
                      <a:endParaRPr sz="14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200"/>
                        </a:spcBef>
                        <a:tabLst>
                          <a:tab pos="710565" algn="l"/>
                        </a:tabLst>
                      </a:pPr>
                      <a:r>
                        <a:rPr dirty="0" sz="1450" spc="-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$</a:t>
                      </a:r>
                      <a:r>
                        <a:rPr dirty="0" sz="14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	</a:t>
                      </a:r>
                      <a:r>
                        <a:rPr dirty="0" sz="1450" spc="-2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0.7</a:t>
                      </a:r>
                      <a:endParaRPr sz="14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25400"/>
                </a:tc>
              </a:tr>
              <a:tr h="28130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4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Less:</a:t>
                      </a:r>
                      <a:r>
                        <a:rPr dirty="0" sz="1450" spc="42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4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Impact</a:t>
                      </a:r>
                      <a:r>
                        <a:rPr dirty="0" sz="1450" spc="5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4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of</a:t>
                      </a:r>
                      <a:r>
                        <a:rPr dirty="0" sz="1450" spc="6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4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special</a:t>
                      </a:r>
                      <a:r>
                        <a:rPr dirty="0" sz="1450" spc="2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450" spc="-2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items</a:t>
                      </a:r>
                      <a:endParaRPr sz="14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algn="r" marR="793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450" spc="-2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0.2</a:t>
                      </a:r>
                      <a:endParaRPr sz="14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25400">
                    <a:lnB w="1905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450" spc="-2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1.1</a:t>
                      </a:r>
                      <a:endParaRPr sz="14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25400">
                    <a:lnB w="1905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450" spc="-2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1.0</a:t>
                      </a:r>
                      <a:endParaRPr sz="14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25400">
                    <a:lnB w="1905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450" spc="-2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0.9</a:t>
                      </a:r>
                      <a:endParaRPr sz="14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25400">
                    <a:lnB w="19050">
                      <a:solidFill>
                        <a:srgbClr val="4F4F4F"/>
                      </a:solidFill>
                      <a:prstDash val="solid"/>
                    </a:lnB>
                  </a:tcPr>
                </a:tc>
              </a:tr>
              <a:tr h="305435"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Adjusted</a:t>
                      </a:r>
                      <a:r>
                        <a:rPr dirty="0" sz="1450" spc="3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4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provision</a:t>
                      </a:r>
                      <a:r>
                        <a:rPr dirty="0" sz="1450" spc="3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4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for</a:t>
                      </a:r>
                      <a:r>
                        <a:rPr dirty="0" sz="1450" spc="6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4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income</a:t>
                      </a:r>
                      <a:r>
                        <a:rPr dirty="0" sz="1450" spc="6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4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taxes</a:t>
                      </a:r>
                      <a:r>
                        <a:rPr dirty="0" sz="1450" spc="10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4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(Non-</a:t>
                      </a:r>
                      <a:r>
                        <a:rPr dirty="0" sz="1450" spc="-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GAAP)</a:t>
                      </a:r>
                      <a:endParaRPr sz="14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40640"/>
                </a:tc>
                <a:tc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pos="557530" algn="l"/>
                        </a:tabLst>
                      </a:pPr>
                      <a:r>
                        <a:rPr dirty="0" sz="1450" spc="-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$</a:t>
                      </a:r>
                      <a:r>
                        <a:rPr dirty="0" sz="14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	</a:t>
                      </a:r>
                      <a:r>
                        <a:rPr dirty="0" sz="1450" spc="-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(3.1)</a:t>
                      </a:r>
                      <a:endParaRPr sz="14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40640">
                    <a:lnT w="19050">
                      <a:solidFill>
                        <a:srgbClr val="4F4F4F"/>
                      </a:solidFill>
                      <a:prstDash val="solid"/>
                    </a:lnT>
                    <a:lnB w="1905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9209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pos="557530" algn="l"/>
                        </a:tabLst>
                      </a:pPr>
                      <a:r>
                        <a:rPr dirty="0" sz="1450" spc="-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$</a:t>
                      </a:r>
                      <a:r>
                        <a:rPr dirty="0" sz="14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	</a:t>
                      </a:r>
                      <a:r>
                        <a:rPr dirty="0" sz="1450" spc="-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(3.3)</a:t>
                      </a:r>
                      <a:endParaRPr sz="14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40640">
                    <a:lnT w="19050">
                      <a:solidFill>
                        <a:srgbClr val="4F4F4F"/>
                      </a:solidFill>
                      <a:prstDash val="solid"/>
                    </a:lnT>
                    <a:lnB w="1905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9209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pos="557530" algn="l"/>
                        </a:tabLst>
                      </a:pPr>
                      <a:r>
                        <a:rPr dirty="0" sz="1450" spc="-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$</a:t>
                      </a:r>
                      <a:r>
                        <a:rPr dirty="0" sz="14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	</a:t>
                      </a:r>
                      <a:r>
                        <a:rPr dirty="0" sz="1450" spc="-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(1.3)</a:t>
                      </a:r>
                      <a:endParaRPr sz="14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40640">
                    <a:lnT w="19050">
                      <a:solidFill>
                        <a:srgbClr val="4F4F4F"/>
                      </a:solidFill>
                      <a:prstDash val="solid"/>
                    </a:lnT>
                    <a:lnB w="1905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9209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pos="557530" algn="l"/>
                        </a:tabLst>
                      </a:pPr>
                      <a:r>
                        <a:rPr dirty="0" sz="1450" spc="-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$</a:t>
                      </a:r>
                      <a:r>
                        <a:rPr dirty="0" sz="14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	</a:t>
                      </a:r>
                      <a:r>
                        <a:rPr dirty="0" sz="1450" spc="-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(0.2)</a:t>
                      </a:r>
                      <a:endParaRPr sz="14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40640">
                    <a:lnT w="19050">
                      <a:solidFill>
                        <a:srgbClr val="4F4F4F"/>
                      </a:solidFill>
                      <a:prstDash val="solid"/>
                    </a:lnT>
                    <a:lnB w="19050">
                      <a:solidFill>
                        <a:srgbClr val="4F4F4F"/>
                      </a:solidFill>
                      <a:prstDash val="solid"/>
                    </a:lnB>
                  </a:tcPr>
                </a:tc>
              </a:tr>
              <a:tr h="533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4F4F4F"/>
                      </a:solidFill>
                      <a:prstDash val="solid"/>
                    </a:lnT>
                    <a:lnB w="1905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4F4F4F"/>
                      </a:solidFill>
                      <a:prstDash val="solid"/>
                    </a:lnT>
                    <a:lnB w="1905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4F4F4F"/>
                      </a:solidFill>
                      <a:prstDash val="solid"/>
                    </a:lnT>
                    <a:lnB w="19050">
                      <a:solidFill>
                        <a:srgbClr val="4F4F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4F4F4F"/>
                      </a:solidFill>
                      <a:prstDash val="solid"/>
                    </a:lnT>
                    <a:lnB w="19050">
                      <a:solidFill>
                        <a:srgbClr val="4F4F4F"/>
                      </a:solidFill>
                      <a:prstDash val="solid"/>
                    </a:lnB>
                  </a:tcPr>
                </a:tc>
              </a:tr>
              <a:tr h="69786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dirty="0" u="sng" sz="1450">
                          <a:solidFill>
                            <a:srgbClr val="4F4F4F"/>
                          </a:solidFill>
                          <a:uFill>
                            <a:solidFill>
                              <a:srgbClr val="4F4F4F"/>
                            </a:solidFill>
                          </a:uFill>
                          <a:latin typeface="Franklin Gothic Medium"/>
                          <a:cs typeface="Franklin Gothic Medium"/>
                        </a:rPr>
                        <a:t>Tax</a:t>
                      </a:r>
                      <a:r>
                        <a:rPr dirty="0" u="sng" sz="1450" spc="5">
                          <a:solidFill>
                            <a:srgbClr val="4F4F4F"/>
                          </a:solidFill>
                          <a:uFill>
                            <a:solidFill>
                              <a:srgbClr val="4F4F4F"/>
                            </a:solidFill>
                          </a:u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u="sng" sz="1450">
                          <a:solidFill>
                            <a:srgbClr val="4F4F4F"/>
                          </a:solidFill>
                          <a:uFill>
                            <a:solidFill>
                              <a:srgbClr val="4F4F4F"/>
                            </a:solidFill>
                          </a:uFill>
                          <a:latin typeface="Franklin Gothic Medium"/>
                          <a:cs typeface="Franklin Gothic Medium"/>
                        </a:rPr>
                        <a:t>Rate</a:t>
                      </a:r>
                      <a:r>
                        <a:rPr dirty="0" sz="1450" spc="2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450" spc="-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(Pct)</a:t>
                      </a:r>
                      <a:endParaRPr sz="1450">
                        <a:latin typeface="Franklin Gothic Medium"/>
                        <a:cs typeface="Franklin Gothic Medium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dirty="0" sz="14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Effective</a:t>
                      </a:r>
                      <a:r>
                        <a:rPr dirty="0" sz="1450" spc="6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4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tax</a:t>
                      </a:r>
                      <a:r>
                        <a:rPr dirty="0" sz="1450" spc="4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4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rate</a:t>
                      </a:r>
                      <a:r>
                        <a:rPr dirty="0" sz="1450" spc="6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450" spc="-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(GAAP)</a:t>
                      </a:r>
                      <a:endParaRPr sz="14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16637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r" marR="29209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50" spc="-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28.1%</a:t>
                      </a:r>
                      <a:endParaRPr sz="14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8007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50" spc="-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32.2%</a:t>
                      </a:r>
                      <a:endParaRPr sz="14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r" marR="29209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50" spc="-2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4.2%</a:t>
                      </a:r>
                      <a:endParaRPr sz="14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6927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50" spc="-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(37.2)%</a:t>
                      </a:r>
                      <a:endParaRPr sz="14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50825">
                <a:tc>
                  <a:txBody>
                    <a:bodyPr/>
                    <a:lstStyle/>
                    <a:p>
                      <a:pPr marL="31750">
                        <a:lnSpc>
                          <a:spcPts val="1675"/>
                        </a:lnSpc>
                        <a:spcBef>
                          <a:spcPts val="200"/>
                        </a:spcBef>
                      </a:pPr>
                      <a:r>
                        <a:rPr dirty="0" sz="14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Adjusted</a:t>
                      </a:r>
                      <a:r>
                        <a:rPr dirty="0" sz="1450" spc="5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4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effective</a:t>
                      </a:r>
                      <a:r>
                        <a:rPr dirty="0" sz="1450" spc="9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4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tax</a:t>
                      </a:r>
                      <a:r>
                        <a:rPr dirty="0" sz="1450" spc="6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4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rate</a:t>
                      </a:r>
                      <a:r>
                        <a:rPr dirty="0" sz="1450" spc="9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4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(Non-</a:t>
                      </a:r>
                      <a:r>
                        <a:rPr dirty="0" sz="1450" spc="-2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GAAP)</a:t>
                      </a:r>
                      <a:endParaRPr sz="14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algn="r" marR="29209">
                        <a:lnSpc>
                          <a:spcPts val="1675"/>
                        </a:lnSpc>
                        <a:spcBef>
                          <a:spcPts val="200"/>
                        </a:spcBef>
                      </a:pPr>
                      <a:r>
                        <a:rPr dirty="0" sz="1450" spc="-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28.6%</a:t>
                      </a:r>
                      <a:endParaRPr sz="14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25400"/>
                </a:tc>
                <a:tc gridSpan="2">
                  <a:txBody>
                    <a:bodyPr/>
                    <a:lstStyle/>
                    <a:p>
                      <a:pPr marL="800735">
                        <a:lnSpc>
                          <a:spcPts val="1675"/>
                        </a:lnSpc>
                        <a:spcBef>
                          <a:spcPts val="200"/>
                        </a:spcBef>
                      </a:pPr>
                      <a:r>
                        <a:rPr dirty="0" sz="1450" spc="-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31.9%</a:t>
                      </a:r>
                      <a:endParaRPr sz="14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2540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00735">
                        <a:lnSpc>
                          <a:spcPts val="1675"/>
                        </a:lnSpc>
                        <a:spcBef>
                          <a:spcPts val="200"/>
                        </a:spcBef>
                      </a:pPr>
                      <a:r>
                        <a:rPr dirty="0" sz="1450" spc="-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15.3%</a:t>
                      </a:r>
                      <a:endParaRPr sz="14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2540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00735">
                        <a:lnSpc>
                          <a:spcPts val="1675"/>
                        </a:lnSpc>
                        <a:spcBef>
                          <a:spcPts val="200"/>
                        </a:spcBef>
                      </a:pPr>
                      <a:r>
                        <a:rPr dirty="0" sz="1450" spc="-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10.0%</a:t>
                      </a:r>
                      <a:endParaRPr sz="14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2540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 descr=""/>
          <p:cNvSpPr/>
          <p:nvPr/>
        </p:nvSpPr>
        <p:spPr>
          <a:xfrm>
            <a:off x="11686031" y="6376415"/>
            <a:ext cx="506095" cy="410209"/>
          </a:xfrm>
          <a:custGeom>
            <a:avLst/>
            <a:gdLst/>
            <a:ahLst/>
            <a:cxnLst/>
            <a:rect l="l" t="t" r="r" b="b"/>
            <a:pathLst>
              <a:path w="506095" h="410209">
                <a:moveTo>
                  <a:pt x="505968" y="0"/>
                </a:moveTo>
                <a:lnTo>
                  <a:pt x="0" y="0"/>
                </a:lnTo>
                <a:lnTo>
                  <a:pt x="0" y="409956"/>
                </a:lnTo>
                <a:lnTo>
                  <a:pt x="505968" y="409956"/>
                </a:lnTo>
                <a:lnTo>
                  <a:pt x="5059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1957473" y="6500995"/>
            <a:ext cx="177165" cy="21844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0"/>
              </a:spcBef>
            </a:pPr>
            <a:r>
              <a:rPr dirty="0" sz="1200" spc="40">
                <a:solidFill>
                  <a:srgbClr val="4F4F4F"/>
                </a:solidFill>
                <a:latin typeface="Trebuchet MS"/>
                <a:cs typeface="Trebuchet MS"/>
              </a:rPr>
              <a:t>40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0"/>
              </a:spcBef>
            </a:pPr>
            <a:r>
              <a:rPr dirty="0" spc="-25"/>
              <a:t>A</a:t>
            </a:r>
            <a:r>
              <a:rPr dirty="0" spc="-25"/>
              <a:t>5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1180" y="293621"/>
            <a:ext cx="7708265" cy="1083310"/>
          </a:xfrm>
          <a:prstGeom prst="rect"/>
        </p:spPr>
        <p:txBody>
          <a:bodyPr wrap="square" lIns="0" tIns="62230" rIns="0" bIns="0" rtlCol="0" vert="horz">
            <a:spAutoFit/>
          </a:bodyPr>
          <a:lstStyle/>
          <a:p>
            <a:pPr marL="12700" marR="5080">
              <a:lnSpc>
                <a:spcPts val="4010"/>
              </a:lnSpc>
              <a:spcBef>
                <a:spcPts val="490"/>
              </a:spcBef>
            </a:pPr>
            <a:r>
              <a:rPr dirty="0" spc="60"/>
              <a:t>Company</a:t>
            </a:r>
            <a:r>
              <a:rPr dirty="0" spc="215"/>
              <a:t> </a:t>
            </a:r>
            <a:r>
              <a:rPr dirty="0"/>
              <a:t>Net</a:t>
            </a:r>
            <a:r>
              <a:rPr dirty="0" spc="204"/>
              <a:t> </a:t>
            </a:r>
            <a:r>
              <a:rPr dirty="0"/>
              <a:t>Income</a:t>
            </a:r>
            <a:r>
              <a:rPr dirty="0" spc="220"/>
              <a:t> </a:t>
            </a:r>
            <a:r>
              <a:rPr dirty="0" spc="75"/>
              <a:t>Reconciliation</a:t>
            </a:r>
            <a:r>
              <a:rPr dirty="0" spc="235"/>
              <a:t> </a:t>
            </a:r>
            <a:r>
              <a:rPr dirty="0" spc="150"/>
              <a:t>To </a:t>
            </a:r>
            <a:r>
              <a:rPr dirty="0" spc="60"/>
              <a:t>Adjusted</a:t>
            </a:r>
            <a:r>
              <a:rPr dirty="0" spc="165"/>
              <a:t> </a:t>
            </a:r>
            <a:r>
              <a:rPr dirty="0" spc="120"/>
              <a:t>EBIT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1686031" y="6376415"/>
            <a:ext cx="506095" cy="410209"/>
          </a:xfrm>
          <a:custGeom>
            <a:avLst/>
            <a:gdLst/>
            <a:ahLst/>
            <a:cxnLst/>
            <a:rect l="l" t="t" r="r" b="b"/>
            <a:pathLst>
              <a:path w="506095" h="410209">
                <a:moveTo>
                  <a:pt x="505968" y="0"/>
                </a:moveTo>
                <a:lnTo>
                  <a:pt x="0" y="0"/>
                </a:lnTo>
                <a:lnTo>
                  <a:pt x="0" y="409956"/>
                </a:lnTo>
                <a:lnTo>
                  <a:pt x="505968" y="409956"/>
                </a:lnTo>
                <a:lnTo>
                  <a:pt x="5059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750027" y="2369985"/>
          <a:ext cx="10766425" cy="38652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51755"/>
                <a:gridCol w="1256664"/>
                <a:gridCol w="172085"/>
                <a:gridCol w="1256665"/>
                <a:gridCol w="172084"/>
                <a:gridCol w="1256665"/>
                <a:gridCol w="172084"/>
                <a:gridCol w="1256665"/>
              </a:tblGrid>
              <a:tr h="543560">
                <a:tc>
                  <a:txBody>
                    <a:bodyPr/>
                    <a:lstStyle/>
                    <a:p>
                      <a:pPr marL="31750">
                        <a:lnSpc>
                          <a:spcPts val="1750"/>
                        </a:lnSpc>
                      </a:pPr>
                      <a:r>
                        <a:rPr dirty="0" sz="1550" spc="-10" i="1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(Bils)</a:t>
                      </a:r>
                      <a:endParaRPr sz="15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ctr" marL="177800">
                        <a:lnSpc>
                          <a:spcPct val="100000"/>
                        </a:lnSpc>
                      </a:pPr>
                      <a:r>
                        <a:rPr dirty="0" sz="1550" spc="-2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FY</a:t>
                      </a:r>
                      <a:endParaRPr sz="15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53975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171450">
                        <a:lnSpc>
                          <a:spcPts val="1750"/>
                        </a:lnSpc>
                      </a:pPr>
                      <a:r>
                        <a:rPr dirty="0" sz="1550" spc="-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Memo:</a:t>
                      </a:r>
                      <a:endParaRPr sz="1550">
                        <a:latin typeface="Franklin Gothic Medium"/>
                        <a:cs typeface="Franklin Gothic Medium"/>
                      </a:endParaRPr>
                    </a:p>
                    <a:p>
                      <a:pPr algn="ctr" marL="17335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550" spc="-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Preliminary</a:t>
                      </a:r>
                      <a:endParaRPr sz="15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130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994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550" spc="-2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2015</a:t>
                      </a:r>
                      <a:endParaRPr sz="15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4064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5708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550" spc="-2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2016</a:t>
                      </a:r>
                      <a:endParaRPr sz="15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4064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470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5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Prelim. </a:t>
                      </a:r>
                      <a:r>
                        <a:rPr dirty="0" sz="1550" spc="-2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2017</a:t>
                      </a:r>
                      <a:endParaRPr sz="15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4064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279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5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4Q</a:t>
                      </a:r>
                      <a:r>
                        <a:rPr dirty="0" sz="1550" spc="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550" spc="-2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2017</a:t>
                      </a:r>
                      <a:endParaRPr sz="15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4064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023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15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Net</a:t>
                      </a:r>
                      <a:r>
                        <a:rPr dirty="0" sz="1550" spc="1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5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Income</a:t>
                      </a:r>
                      <a:r>
                        <a:rPr dirty="0" sz="1550" spc="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5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attributable</a:t>
                      </a:r>
                      <a:r>
                        <a:rPr dirty="0" sz="1550" spc="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5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to</a:t>
                      </a:r>
                      <a:r>
                        <a:rPr dirty="0" sz="1550" spc="-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5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Ford</a:t>
                      </a:r>
                      <a:r>
                        <a:rPr dirty="0" sz="1550" spc="-2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550" spc="-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(GAAP)</a:t>
                      </a:r>
                      <a:endParaRPr sz="1550">
                        <a:latin typeface="Franklin Gothic Medium"/>
                        <a:cs typeface="Franklin Gothic Medium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5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Income</a:t>
                      </a:r>
                      <a:r>
                        <a:rPr dirty="0" sz="1550" spc="-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5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/</a:t>
                      </a:r>
                      <a:r>
                        <a:rPr dirty="0" sz="1550" spc="-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5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(Loss)</a:t>
                      </a:r>
                      <a:r>
                        <a:rPr dirty="0" sz="1550" spc="-1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5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attributable</a:t>
                      </a:r>
                      <a:r>
                        <a:rPr dirty="0" sz="1550" spc="-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5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to</a:t>
                      </a:r>
                      <a:r>
                        <a:rPr dirty="0" sz="1550" spc="-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550" spc="-2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non-</a:t>
                      </a:r>
                      <a:r>
                        <a:rPr dirty="0" sz="15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controlling</a:t>
                      </a:r>
                      <a:r>
                        <a:rPr dirty="0" sz="1550" spc="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550" spc="-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interests</a:t>
                      </a:r>
                      <a:endParaRPr sz="15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11811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95250">
                        <a:lnSpc>
                          <a:spcPct val="100000"/>
                        </a:lnSpc>
                        <a:tabLst>
                          <a:tab pos="885190" algn="l"/>
                        </a:tabLst>
                      </a:pPr>
                      <a:r>
                        <a:rPr dirty="0" sz="1550" spc="-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$</a:t>
                      </a:r>
                      <a:r>
                        <a:rPr dirty="0" sz="15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	</a:t>
                      </a:r>
                      <a:r>
                        <a:rPr dirty="0" sz="1550" spc="-2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7.4</a:t>
                      </a:r>
                      <a:endParaRPr sz="1550">
                        <a:latin typeface="Franklin Gothic Medium"/>
                        <a:cs typeface="Franklin Gothic Medium"/>
                      </a:endParaRPr>
                    </a:p>
                    <a:p>
                      <a:pPr marL="99949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550" spc="-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-</a:t>
                      </a:r>
                      <a:endParaRPr sz="15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11811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95250">
                        <a:lnSpc>
                          <a:spcPct val="100000"/>
                        </a:lnSpc>
                        <a:tabLst>
                          <a:tab pos="885190" algn="l"/>
                        </a:tabLst>
                      </a:pPr>
                      <a:r>
                        <a:rPr dirty="0" sz="1550" spc="-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$</a:t>
                      </a:r>
                      <a:r>
                        <a:rPr dirty="0" sz="15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	</a:t>
                      </a:r>
                      <a:r>
                        <a:rPr dirty="0" sz="1550" spc="-2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4.6</a:t>
                      </a:r>
                      <a:endParaRPr sz="1550">
                        <a:latin typeface="Franklin Gothic Medium"/>
                        <a:cs typeface="Franklin Gothic Medium"/>
                      </a:endParaRPr>
                    </a:p>
                    <a:p>
                      <a:pPr marL="99949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550" spc="-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-</a:t>
                      </a:r>
                      <a:endParaRPr sz="15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11811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95250">
                        <a:lnSpc>
                          <a:spcPct val="100000"/>
                        </a:lnSpc>
                        <a:tabLst>
                          <a:tab pos="885190" algn="l"/>
                        </a:tabLst>
                      </a:pPr>
                      <a:r>
                        <a:rPr dirty="0" sz="1550" spc="-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$</a:t>
                      </a:r>
                      <a:r>
                        <a:rPr dirty="0" sz="15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	</a:t>
                      </a:r>
                      <a:r>
                        <a:rPr dirty="0" sz="1550" spc="-2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7.8</a:t>
                      </a:r>
                      <a:endParaRPr sz="1550">
                        <a:latin typeface="Franklin Gothic Medium"/>
                        <a:cs typeface="Franklin Gothic Medium"/>
                      </a:endParaRPr>
                    </a:p>
                    <a:p>
                      <a:pPr marL="99949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550" spc="-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-</a:t>
                      </a:r>
                      <a:endParaRPr sz="15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11811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95250">
                        <a:lnSpc>
                          <a:spcPct val="100000"/>
                        </a:lnSpc>
                        <a:tabLst>
                          <a:tab pos="885190" algn="l"/>
                        </a:tabLst>
                      </a:pPr>
                      <a:r>
                        <a:rPr dirty="0" sz="1550" spc="-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$</a:t>
                      </a:r>
                      <a:r>
                        <a:rPr dirty="0" sz="15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	</a:t>
                      </a:r>
                      <a:r>
                        <a:rPr dirty="0" sz="1550" spc="-2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2.6</a:t>
                      </a:r>
                      <a:endParaRPr sz="1550">
                        <a:latin typeface="Franklin Gothic Medium"/>
                        <a:cs typeface="Franklin Gothic Medium"/>
                      </a:endParaRPr>
                    </a:p>
                    <a:p>
                      <a:pPr marL="99949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550" spc="-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-</a:t>
                      </a:r>
                      <a:endParaRPr sz="15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11811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dirty="0" sz="15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Net</a:t>
                      </a:r>
                      <a:r>
                        <a:rPr dirty="0" sz="1550" spc="4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550" spc="-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income</a:t>
                      </a:r>
                      <a:endParaRPr sz="15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12573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990"/>
                        </a:spcBef>
                        <a:tabLst>
                          <a:tab pos="885190" algn="l"/>
                        </a:tabLst>
                      </a:pPr>
                      <a:r>
                        <a:rPr dirty="0" sz="1550" spc="-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$</a:t>
                      </a:r>
                      <a:r>
                        <a:rPr dirty="0" sz="15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	</a:t>
                      </a:r>
                      <a:r>
                        <a:rPr dirty="0" sz="1550" spc="-2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7.4</a:t>
                      </a:r>
                      <a:endParaRPr sz="15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12573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990"/>
                        </a:spcBef>
                        <a:tabLst>
                          <a:tab pos="885190" algn="l"/>
                        </a:tabLst>
                      </a:pPr>
                      <a:r>
                        <a:rPr dirty="0" sz="1550" spc="-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$</a:t>
                      </a:r>
                      <a:r>
                        <a:rPr dirty="0" sz="15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	</a:t>
                      </a:r>
                      <a:r>
                        <a:rPr dirty="0" sz="1550" spc="-2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4.6</a:t>
                      </a:r>
                      <a:endParaRPr sz="15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12573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990"/>
                        </a:spcBef>
                        <a:tabLst>
                          <a:tab pos="885190" algn="l"/>
                        </a:tabLst>
                      </a:pPr>
                      <a:r>
                        <a:rPr dirty="0" sz="1550" spc="-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$</a:t>
                      </a:r>
                      <a:r>
                        <a:rPr dirty="0" sz="15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	</a:t>
                      </a:r>
                      <a:r>
                        <a:rPr dirty="0" sz="1550" spc="-2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7.8</a:t>
                      </a:r>
                      <a:endParaRPr sz="15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12573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990"/>
                        </a:spcBef>
                        <a:tabLst>
                          <a:tab pos="885190" algn="l"/>
                        </a:tabLst>
                      </a:pPr>
                      <a:r>
                        <a:rPr dirty="0" sz="1550" spc="-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$</a:t>
                      </a:r>
                      <a:r>
                        <a:rPr dirty="0" sz="15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	</a:t>
                      </a:r>
                      <a:r>
                        <a:rPr dirty="0" sz="1550" spc="-2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2.6</a:t>
                      </a:r>
                      <a:endParaRPr sz="15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12573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8321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5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Less:</a:t>
                      </a:r>
                      <a:r>
                        <a:rPr dirty="0" sz="1550" spc="1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5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Provision</a:t>
                      </a:r>
                      <a:r>
                        <a:rPr dirty="0" sz="1550" spc="-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5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for</a:t>
                      </a:r>
                      <a:r>
                        <a:rPr dirty="0" sz="1550" spc="2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5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income</a:t>
                      </a:r>
                      <a:r>
                        <a:rPr dirty="0" sz="1550" spc="2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550" spc="-2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taxes</a:t>
                      </a:r>
                      <a:endParaRPr sz="15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19685"/>
                </a:tc>
                <a:tc>
                  <a:txBody>
                    <a:bodyPr/>
                    <a:lstStyle/>
                    <a:p>
                      <a:pPr algn="r" marR="3111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550" spc="-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(2.9)</a:t>
                      </a:r>
                      <a:endParaRPr sz="15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19685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11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550" spc="-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(2.2)</a:t>
                      </a:r>
                      <a:endParaRPr sz="15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19685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11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550" spc="-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(0.3)</a:t>
                      </a:r>
                      <a:endParaRPr sz="15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19685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550" spc="-2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0.7</a:t>
                      </a:r>
                      <a:endParaRPr sz="15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19685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4495"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dirty="0" sz="15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Income</a:t>
                      </a:r>
                      <a:r>
                        <a:rPr dirty="0" sz="1550" spc="-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5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before</a:t>
                      </a:r>
                      <a:r>
                        <a:rPr dirty="0" sz="1550" spc="-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5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income</a:t>
                      </a:r>
                      <a:r>
                        <a:rPr dirty="0" sz="1550" spc="-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550" spc="-2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taxes</a:t>
                      </a:r>
                      <a:endParaRPr sz="15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12573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990"/>
                        </a:spcBef>
                        <a:tabLst>
                          <a:tab pos="770890" algn="l"/>
                        </a:tabLst>
                      </a:pPr>
                      <a:r>
                        <a:rPr dirty="0" sz="1550" spc="-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$</a:t>
                      </a:r>
                      <a:r>
                        <a:rPr dirty="0" sz="15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	</a:t>
                      </a:r>
                      <a:r>
                        <a:rPr dirty="0" sz="1550" spc="-2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10.3</a:t>
                      </a:r>
                      <a:endParaRPr sz="15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12573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990"/>
                        </a:spcBef>
                        <a:tabLst>
                          <a:tab pos="885190" algn="l"/>
                        </a:tabLst>
                      </a:pPr>
                      <a:r>
                        <a:rPr dirty="0" sz="1550" spc="-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$</a:t>
                      </a:r>
                      <a:r>
                        <a:rPr dirty="0" sz="15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	</a:t>
                      </a:r>
                      <a:r>
                        <a:rPr dirty="0" sz="1550" spc="-2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6.8</a:t>
                      </a:r>
                      <a:endParaRPr sz="15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12573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990"/>
                        </a:spcBef>
                        <a:tabLst>
                          <a:tab pos="885190" algn="l"/>
                        </a:tabLst>
                      </a:pPr>
                      <a:r>
                        <a:rPr dirty="0" sz="1550" spc="-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$</a:t>
                      </a:r>
                      <a:r>
                        <a:rPr dirty="0" sz="15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	</a:t>
                      </a:r>
                      <a:r>
                        <a:rPr dirty="0" sz="1550" spc="-2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8.1</a:t>
                      </a:r>
                      <a:endParaRPr sz="15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12573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990"/>
                        </a:spcBef>
                        <a:tabLst>
                          <a:tab pos="885190" algn="l"/>
                        </a:tabLst>
                      </a:pPr>
                      <a:r>
                        <a:rPr dirty="0" sz="1550" spc="-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$</a:t>
                      </a:r>
                      <a:r>
                        <a:rPr dirty="0" sz="15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	</a:t>
                      </a:r>
                      <a:r>
                        <a:rPr dirty="0" sz="1550" spc="-2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1.9</a:t>
                      </a:r>
                      <a:endParaRPr sz="15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12573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9908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5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Less:</a:t>
                      </a:r>
                      <a:r>
                        <a:rPr dirty="0" sz="1550" spc="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5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Special</a:t>
                      </a:r>
                      <a:r>
                        <a:rPr dirty="0" sz="1550" spc="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5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items</a:t>
                      </a:r>
                      <a:r>
                        <a:rPr dirty="0" sz="1550" spc="6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550" spc="-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pre-</a:t>
                      </a:r>
                      <a:r>
                        <a:rPr dirty="0" sz="1550" spc="-2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tax</a:t>
                      </a:r>
                      <a:endParaRPr sz="15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24765"/>
                </a:tc>
                <a:tc>
                  <a:txBody>
                    <a:bodyPr/>
                    <a:lstStyle/>
                    <a:p>
                      <a:pPr algn="r" marR="3111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550" spc="-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(0.5)</a:t>
                      </a:r>
                      <a:endParaRPr sz="15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2476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11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550" spc="-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(3.6)</a:t>
                      </a:r>
                      <a:endParaRPr sz="15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2476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11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550" spc="-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(0.3)</a:t>
                      </a:r>
                      <a:endParaRPr sz="15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2476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550" spc="-2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0.2</a:t>
                      </a:r>
                      <a:endParaRPr sz="15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24765"/>
                </a:tc>
              </a:tr>
              <a:tr h="28321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5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Less:</a:t>
                      </a:r>
                      <a:r>
                        <a:rPr dirty="0" sz="1550" spc="3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5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Interest</a:t>
                      </a:r>
                      <a:r>
                        <a:rPr dirty="0" sz="1550" spc="5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5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on </a:t>
                      </a:r>
                      <a:r>
                        <a:rPr dirty="0" sz="1550" spc="-2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debt</a:t>
                      </a:r>
                      <a:endParaRPr sz="15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19685"/>
                </a:tc>
                <a:tc>
                  <a:txBody>
                    <a:bodyPr/>
                    <a:lstStyle/>
                    <a:p>
                      <a:pPr algn="r" marR="3111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550" spc="-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(0.8)</a:t>
                      </a:r>
                      <a:endParaRPr sz="15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19685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11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550" spc="-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(1.0)</a:t>
                      </a:r>
                      <a:endParaRPr sz="15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19685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11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550" spc="-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(1.2)</a:t>
                      </a:r>
                      <a:endParaRPr sz="15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19685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11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550" spc="-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(0.3)</a:t>
                      </a:r>
                      <a:endParaRPr sz="15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19685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marL="488950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dirty="0" sz="15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Adjusted</a:t>
                      </a:r>
                      <a:r>
                        <a:rPr dirty="0" sz="1550" spc="3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5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EBIT</a:t>
                      </a:r>
                      <a:r>
                        <a:rPr dirty="0" sz="1550" spc="6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550" spc="-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(Non-</a:t>
                      </a:r>
                      <a:r>
                        <a:rPr dirty="0" sz="1550" spc="-2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GAAP)</a:t>
                      </a:r>
                      <a:endParaRPr sz="15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116205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915"/>
                        </a:spcBef>
                        <a:tabLst>
                          <a:tab pos="770890" algn="l"/>
                        </a:tabLst>
                      </a:pPr>
                      <a:r>
                        <a:rPr dirty="0" sz="1550" spc="-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$</a:t>
                      </a:r>
                      <a:r>
                        <a:rPr dirty="0" sz="15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	</a:t>
                      </a:r>
                      <a:r>
                        <a:rPr dirty="0" sz="1550" spc="-2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11.6</a:t>
                      </a:r>
                      <a:endParaRPr sz="15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116205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915"/>
                        </a:spcBef>
                        <a:tabLst>
                          <a:tab pos="770890" algn="l"/>
                        </a:tabLst>
                      </a:pPr>
                      <a:r>
                        <a:rPr dirty="0" sz="1550" spc="-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$</a:t>
                      </a:r>
                      <a:r>
                        <a:rPr dirty="0" sz="15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	</a:t>
                      </a:r>
                      <a:r>
                        <a:rPr dirty="0" sz="1550" spc="-2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11.3</a:t>
                      </a:r>
                      <a:endParaRPr sz="15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116205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915"/>
                        </a:spcBef>
                        <a:tabLst>
                          <a:tab pos="885190" algn="l"/>
                        </a:tabLst>
                      </a:pPr>
                      <a:r>
                        <a:rPr dirty="0" sz="1550" spc="-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$</a:t>
                      </a:r>
                      <a:r>
                        <a:rPr dirty="0" sz="15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	</a:t>
                      </a:r>
                      <a:r>
                        <a:rPr dirty="0" sz="1550" spc="-2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9.6</a:t>
                      </a:r>
                      <a:endParaRPr sz="15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116205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915"/>
                        </a:spcBef>
                        <a:tabLst>
                          <a:tab pos="885190" algn="l"/>
                        </a:tabLst>
                      </a:pPr>
                      <a:r>
                        <a:rPr dirty="0" sz="1550" spc="-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$</a:t>
                      </a:r>
                      <a:r>
                        <a:rPr dirty="0" sz="15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	</a:t>
                      </a:r>
                      <a:r>
                        <a:rPr dirty="0" sz="1550" spc="-2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2.0</a:t>
                      </a:r>
                      <a:endParaRPr sz="15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116205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5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/>
          <p:nvPr/>
        </p:nvSpPr>
        <p:spPr>
          <a:xfrm>
            <a:off x="5901582" y="3208562"/>
            <a:ext cx="1256665" cy="19050"/>
          </a:xfrm>
          <a:custGeom>
            <a:avLst/>
            <a:gdLst/>
            <a:ahLst/>
            <a:cxnLst/>
            <a:rect l="l" t="t" r="r" b="b"/>
            <a:pathLst>
              <a:path w="1256665" h="19050">
                <a:moveTo>
                  <a:pt x="1256161" y="19005"/>
                </a:moveTo>
                <a:lnTo>
                  <a:pt x="0" y="19005"/>
                </a:lnTo>
                <a:lnTo>
                  <a:pt x="0" y="0"/>
                </a:lnTo>
                <a:lnTo>
                  <a:pt x="1256161" y="0"/>
                </a:lnTo>
                <a:lnTo>
                  <a:pt x="1256161" y="190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7329047" y="3208562"/>
            <a:ext cx="1256665" cy="19050"/>
          </a:xfrm>
          <a:custGeom>
            <a:avLst/>
            <a:gdLst/>
            <a:ahLst/>
            <a:cxnLst/>
            <a:rect l="l" t="t" r="r" b="b"/>
            <a:pathLst>
              <a:path w="1256665" h="19050">
                <a:moveTo>
                  <a:pt x="1256161" y="19005"/>
                </a:moveTo>
                <a:lnTo>
                  <a:pt x="0" y="19005"/>
                </a:lnTo>
                <a:lnTo>
                  <a:pt x="0" y="0"/>
                </a:lnTo>
                <a:lnTo>
                  <a:pt x="1256161" y="0"/>
                </a:lnTo>
                <a:lnTo>
                  <a:pt x="1256161" y="190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8756505" y="3208561"/>
            <a:ext cx="1256665" cy="19050"/>
          </a:xfrm>
          <a:custGeom>
            <a:avLst/>
            <a:gdLst/>
            <a:ahLst/>
            <a:cxnLst/>
            <a:rect l="l" t="t" r="r" b="b"/>
            <a:pathLst>
              <a:path w="1256665" h="19050">
                <a:moveTo>
                  <a:pt x="1256152" y="19005"/>
                </a:moveTo>
                <a:lnTo>
                  <a:pt x="0" y="19005"/>
                </a:lnTo>
                <a:lnTo>
                  <a:pt x="0" y="0"/>
                </a:lnTo>
                <a:lnTo>
                  <a:pt x="1256152" y="0"/>
                </a:lnTo>
                <a:lnTo>
                  <a:pt x="1256152" y="190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0183952" y="3208555"/>
            <a:ext cx="1256665" cy="19050"/>
          </a:xfrm>
          <a:custGeom>
            <a:avLst/>
            <a:gdLst/>
            <a:ahLst/>
            <a:cxnLst/>
            <a:rect l="l" t="t" r="r" b="b"/>
            <a:pathLst>
              <a:path w="1256665" h="19050">
                <a:moveTo>
                  <a:pt x="1256152" y="19005"/>
                </a:moveTo>
                <a:lnTo>
                  <a:pt x="0" y="19005"/>
                </a:lnTo>
                <a:lnTo>
                  <a:pt x="0" y="0"/>
                </a:lnTo>
                <a:lnTo>
                  <a:pt x="1256152" y="0"/>
                </a:lnTo>
                <a:lnTo>
                  <a:pt x="1256152" y="190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11957473" y="6500995"/>
            <a:ext cx="177165" cy="21844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0"/>
              </a:spcBef>
            </a:pPr>
            <a:r>
              <a:rPr dirty="0" sz="1200" spc="40">
                <a:solidFill>
                  <a:srgbClr val="4F4F4F"/>
                </a:solidFill>
                <a:latin typeface="Trebuchet MS"/>
                <a:cs typeface="Trebuchet MS"/>
              </a:rPr>
              <a:t>40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0"/>
              </a:spcBef>
            </a:pPr>
            <a:r>
              <a:rPr dirty="0" spc="-25"/>
              <a:t>A</a:t>
            </a:r>
            <a:r>
              <a:rPr dirty="0" spc="-25"/>
              <a:t>6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962045" y="6500995"/>
            <a:ext cx="172085" cy="21844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0"/>
              </a:spcBef>
            </a:pPr>
            <a:r>
              <a:rPr dirty="0" sz="1200" spc="-25">
                <a:solidFill>
                  <a:srgbClr val="666A70"/>
                </a:solidFill>
                <a:latin typeface="Trebuchet MS"/>
                <a:cs typeface="Trebuchet MS"/>
              </a:rPr>
              <a:t>46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2230" rIns="0" bIns="0" rtlCol="0" vert="horz">
            <a:spAutoFit/>
          </a:bodyPr>
          <a:lstStyle/>
          <a:p>
            <a:pPr marL="12065" marR="5080">
              <a:lnSpc>
                <a:spcPts val="4010"/>
              </a:lnSpc>
              <a:spcBef>
                <a:spcPts val="490"/>
              </a:spcBef>
            </a:pPr>
            <a:r>
              <a:rPr dirty="0" spc="60"/>
              <a:t>Automotive</a:t>
            </a:r>
            <a:r>
              <a:rPr dirty="0" spc="125"/>
              <a:t> </a:t>
            </a:r>
            <a:r>
              <a:rPr dirty="0" spc="50"/>
              <a:t>Operating</a:t>
            </a:r>
            <a:r>
              <a:rPr dirty="0" spc="145"/>
              <a:t> </a:t>
            </a:r>
            <a:r>
              <a:rPr dirty="0"/>
              <a:t>Margin</a:t>
            </a:r>
            <a:r>
              <a:rPr dirty="0" spc="130"/>
              <a:t> </a:t>
            </a:r>
            <a:r>
              <a:rPr dirty="0" spc="75"/>
              <a:t>Reconciliation</a:t>
            </a:r>
            <a:r>
              <a:rPr dirty="0" spc="130"/>
              <a:t> </a:t>
            </a:r>
            <a:r>
              <a:rPr dirty="0" spc="150"/>
              <a:t>To </a:t>
            </a:r>
            <a:r>
              <a:rPr dirty="0" spc="55"/>
              <a:t>Company</a:t>
            </a:r>
            <a:r>
              <a:rPr dirty="0" spc="145"/>
              <a:t> </a:t>
            </a:r>
            <a:r>
              <a:rPr dirty="0" spc="140"/>
              <a:t>EBIT </a:t>
            </a:r>
            <a:r>
              <a:rPr dirty="0" spc="-10"/>
              <a:t>Margin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11686031" y="6376415"/>
            <a:ext cx="506095" cy="410209"/>
          </a:xfrm>
          <a:custGeom>
            <a:avLst/>
            <a:gdLst/>
            <a:ahLst/>
            <a:cxnLst/>
            <a:rect l="l" t="t" r="r" b="b"/>
            <a:pathLst>
              <a:path w="506095" h="410209">
                <a:moveTo>
                  <a:pt x="505968" y="0"/>
                </a:moveTo>
                <a:lnTo>
                  <a:pt x="0" y="0"/>
                </a:lnTo>
                <a:lnTo>
                  <a:pt x="0" y="409956"/>
                </a:lnTo>
                <a:lnTo>
                  <a:pt x="505968" y="409956"/>
                </a:lnTo>
                <a:lnTo>
                  <a:pt x="5059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11905742" y="6520008"/>
            <a:ext cx="1968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4F4F4F"/>
                </a:solidFill>
                <a:latin typeface="Trebuchet MS"/>
                <a:cs typeface="Trebuchet MS"/>
              </a:rPr>
              <a:t>A7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566159" y="1866681"/>
            <a:ext cx="615950" cy="2654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50" spc="-10">
                <a:solidFill>
                  <a:srgbClr val="4F4F4F"/>
                </a:solidFill>
                <a:latin typeface="Franklin Gothic Medium"/>
                <a:cs typeface="Franklin Gothic Medium"/>
              </a:rPr>
              <a:t>Memo:</a:t>
            </a:r>
            <a:endParaRPr sz="1550">
              <a:latin typeface="Franklin Gothic Medium"/>
              <a:cs typeface="Franklin Gothic Medium"/>
            </a:endParaRPr>
          </a:p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1505930" y="2190721"/>
          <a:ext cx="9072245" cy="1760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57575"/>
                <a:gridCol w="1256029"/>
                <a:gridCol w="171450"/>
                <a:gridCol w="1256029"/>
                <a:gridCol w="171450"/>
                <a:gridCol w="1256029"/>
                <a:gridCol w="171450"/>
                <a:gridCol w="1256029"/>
              </a:tblGrid>
              <a:tr h="249554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ts val="1750"/>
                        </a:lnSpc>
                      </a:pPr>
                      <a:r>
                        <a:rPr dirty="0" sz="1550" spc="-2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FY</a:t>
                      </a:r>
                      <a:endParaRPr sz="15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1750"/>
                        </a:lnSpc>
                      </a:pPr>
                      <a:r>
                        <a:rPr dirty="0" sz="1550" spc="-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Preliminary</a:t>
                      </a:r>
                      <a:endParaRPr sz="15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0"/>
                </a:tc>
              </a:tr>
              <a:tr h="304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994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550" spc="-2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2015</a:t>
                      </a:r>
                      <a:endParaRPr sz="15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4064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994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550" spc="-2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2016</a:t>
                      </a:r>
                      <a:endParaRPr sz="15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4064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590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5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Prelim. </a:t>
                      </a:r>
                      <a:r>
                        <a:rPr dirty="0" sz="1550" spc="-2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2017</a:t>
                      </a:r>
                      <a:endParaRPr sz="15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4064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65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5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4Q</a:t>
                      </a:r>
                      <a:r>
                        <a:rPr dirty="0" sz="1550" spc="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550" spc="-2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2017</a:t>
                      </a:r>
                      <a:endParaRPr sz="15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4064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6580">
                <a:tc>
                  <a:txBody>
                    <a:bodyPr/>
                    <a:lstStyle/>
                    <a:p>
                      <a:pPr marL="31750" marR="1640839">
                        <a:lnSpc>
                          <a:spcPct val="112700"/>
                        </a:lnSpc>
                        <a:spcBef>
                          <a:spcPts val="160"/>
                        </a:spcBef>
                      </a:pPr>
                      <a:r>
                        <a:rPr dirty="0" u="sng" sz="1550">
                          <a:solidFill>
                            <a:srgbClr val="4F4F4F"/>
                          </a:solidFill>
                          <a:uFill>
                            <a:solidFill>
                              <a:srgbClr val="4F4F4F"/>
                            </a:solidFill>
                          </a:uFill>
                          <a:latin typeface="Franklin Gothic Medium"/>
                          <a:cs typeface="Franklin Gothic Medium"/>
                        </a:rPr>
                        <a:t>EBIT</a:t>
                      </a:r>
                      <a:r>
                        <a:rPr dirty="0" sz="1550" spc="2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550" spc="-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(Bils) </a:t>
                      </a:r>
                      <a:r>
                        <a:rPr dirty="0" sz="15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Automotive</a:t>
                      </a:r>
                      <a:r>
                        <a:rPr dirty="0" sz="1550" spc="-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segment</a:t>
                      </a:r>
                      <a:endParaRPr sz="15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2032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r" marR="85090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675005" algn="l"/>
                        </a:tabLst>
                      </a:pPr>
                      <a:r>
                        <a:rPr dirty="0" sz="1550" spc="-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$</a:t>
                      </a:r>
                      <a:r>
                        <a:rPr dirty="0" sz="15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	</a:t>
                      </a:r>
                      <a:r>
                        <a:rPr dirty="0" sz="1550" spc="-2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10.0</a:t>
                      </a:r>
                      <a:endParaRPr sz="15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89535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r" marR="83820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675005" algn="l"/>
                        </a:tabLst>
                      </a:pPr>
                      <a:r>
                        <a:rPr dirty="0" sz="1550" spc="-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$</a:t>
                      </a:r>
                      <a:r>
                        <a:rPr dirty="0" sz="15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	</a:t>
                      </a:r>
                      <a:r>
                        <a:rPr dirty="0" sz="1550" spc="-2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10.1</a:t>
                      </a:r>
                      <a:endParaRPr sz="15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89535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r" marR="84455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789305" algn="l"/>
                        </a:tabLst>
                      </a:pPr>
                      <a:r>
                        <a:rPr dirty="0" sz="1550" spc="-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$</a:t>
                      </a:r>
                      <a:r>
                        <a:rPr dirty="0" sz="15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	</a:t>
                      </a:r>
                      <a:r>
                        <a:rPr dirty="0" sz="1550" spc="-2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8.1</a:t>
                      </a:r>
                      <a:endParaRPr sz="15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89535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r" marR="84455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789305" algn="l"/>
                        </a:tabLst>
                      </a:pPr>
                      <a:r>
                        <a:rPr dirty="0" sz="1550" spc="-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$</a:t>
                      </a:r>
                      <a:r>
                        <a:rPr dirty="0" sz="15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	</a:t>
                      </a:r>
                      <a:r>
                        <a:rPr dirty="0" sz="1550" spc="-2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1.6</a:t>
                      </a:r>
                      <a:endParaRPr sz="15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89535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69240">
                <a:tc>
                  <a:txBody>
                    <a:bodyPr/>
                    <a:lstStyle/>
                    <a:p>
                      <a:pPr algn="r" marR="18999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5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All</a:t>
                      </a:r>
                      <a:r>
                        <a:rPr dirty="0" sz="1550" spc="-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5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other </a:t>
                      </a:r>
                      <a:r>
                        <a:rPr dirty="0" sz="1550" spc="-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activities</a:t>
                      </a:r>
                      <a:endParaRPr sz="15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5715"/>
                </a:tc>
                <a:tc>
                  <a:txBody>
                    <a:bodyPr/>
                    <a:lstStyle/>
                    <a:p>
                      <a:pPr algn="r" marR="8445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550" spc="-2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1.6</a:t>
                      </a:r>
                      <a:endParaRPr sz="15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5715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445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550" spc="-2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1.3</a:t>
                      </a:r>
                      <a:endParaRPr sz="15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5715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445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550" spc="-2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1.6</a:t>
                      </a:r>
                      <a:endParaRPr sz="15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5715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445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550" spc="-2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0.4</a:t>
                      </a:r>
                      <a:endParaRPr sz="15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5715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165">
                <a:tc>
                  <a:txBody>
                    <a:bodyPr/>
                    <a:lstStyle/>
                    <a:p>
                      <a:pPr algn="r" marR="19304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5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Total</a:t>
                      </a:r>
                      <a:r>
                        <a:rPr dirty="0" sz="1550" spc="-4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550" spc="-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Company</a:t>
                      </a:r>
                      <a:endParaRPr sz="15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40640"/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pos="675005" algn="l"/>
                        </a:tabLst>
                      </a:pPr>
                      <a:r>
                        <a:rPr dirty="0" sz="1550" spc="-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$</a:t>
                      </a:r>
                      <a:r>
                        <a:rPr dirty="0" sz="15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	</a:t>
                      </a:r>
                      <a:r>
                        <a:rPr dirty="0" sz="1550" spc="-2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11.6</a:t>
                      </a:r>
                      <a:endParaRPr sz="15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4064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pos="675005" algn="l"/>
                        </a:tabLst>
                      </a:pPr>
                      <a:r>
                        <a:rPr dirty="0" sz="1550" spc="-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$</a:t>
                      </a:r>
                      <a:r>
                        <a:rPr dirty="0" sz="15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	</a:t>
                      </a:r>
                      <a:r>
                        <a:rPr dirty="0" sz="1550" spc="-2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11.3</a:t>
                      </a:r>
                      <a:endParaRPr sz="15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4064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4455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pos="789305" algn="l"/>
                        </a:tabLst>
                      </a:pPr>
                      <a:r>
                        <a:rPr dirty="0" sz="1550" spc="-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$</a:t>
                      </a:r>
                      <a:r>
                        <a:rPr dirty="0" sz="15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	</a:t>
                      </a:r>
                      <a:r>
                        <a:rPr dirty="0" sz="1550" spc="-2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9.6</a:t>
                      </a:r>
                      <a:endParaRPr sz="15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4064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4455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pos="789305" algn="l"/>
                        </a:tabLst>
                      </a:pPr>
                      <a:r>
                        <a:rPr dirty="0" sz="1550" spc="-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$</a:t>
                      </a:r>
                      <a:r>
                        <a:rPr dirty="0" sz="15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	</a:t>
                      </a:r>
                      <a:r>
                        <a:rPr dirty="0" sz="1550" spc="-2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2.0</a:t>
                      </a:r>
                      <a:endParaRPr sz="15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4064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5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 descr=""/>
          <p:cNvSpPr txBox="1"/>
          <p:nvPr/>
        </p:nvSpPr>
        <p:spPr>
          <a:xfrm>
            <a:off x="1524980" y="4036119"/>
            <a:ext cx="1802764" cy="634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8800"/>
              </a:lnSpc>
              <a:spcBef>
                <a:spcPts val="95"/>
              </a:spcBef>
            </a:pPr>
            <a:r>
              <a:rPr dirty="0" u="sng" sz="1550">
                <a:solidFill>
                  <a:srgbClr val="4F4F4F"/>
                </a:solidFill>
                <a:uFill>
                  <a:solidFill>
                    <a:srgbClr val="4F4F4F"/>
                  </a:solidFill>
                </a:uFill>
                <a:latin typeface="Franklin Gothic Medium"/>
                <a:cs typeface="Franklin Gothic Medium"/>
              </a:rPr>
              <a:t>Revenue</a:t>
            </a:r>
            <a:r>
              <a:rPr dirty="0" sz="1550" spc="5">
                <a:solidFill>
                  <a:srgbClr val="4F4F4F"/>
                </a:solidFill>
                <a:latin typeface="Franklin Gothic Medium"/>
                <a:cs typeface="Franklin Gothic Medium"/>
              </a:rPr>
              <a:t> </a:t>
            </a:r>
            <a:r>
              <a:rPr dirty="0" sz="1550" spc="-10">
                <a:solidFill>
                  <a:srgbClr val="4F4F4F"/>
                </a:solidFill>
                <a:latin typeface="Franklin Gothic Medium"/>
                <a:cs typeface="Franklin Gothic Medium"/>
              </a:rPr>
              <a:t>(Bils) </a:t>
            </a:r>
            <a:r>
              <a:rPr dirty="0" sz="1550">
                <a:solidFill>
                  <a:srgbClr val="4F4F4F"/>
                </a:solidFill>
                <a:latin typeface="Franklin Gothic Medium"/>
                <a:cs typeface="Franklin Gothic Medium"/>
              </a:rPr>
              <a:t>Automotive</a:t>
            </a:r>
            <a:r>
              <a:rPr dirty="0" sz="1550" spc="-10">
                <a:solidFill>
                  <a:srgbClr val="4F4F4F"/>
                </a:solidFill>
                <a:latin typeface="Franklin Gothic Medium"/>
                <a:cs typeface="Franklin Gothic Medium"/>
              </a:rPr>
              <a:t> segment</a:t>
            </a:r>
            <a:endParaRPr sz="1550">
              <a:latin typeface="Franklin Gothic Medium"/>
              <a:cs typeface="Franklin Gothic Medium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607503" y="4404981"/>
            <a:ext cx="1008380" cy="2654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878205" algn="l"/>
              </a:tabLst>
            </a:pPr>
            <a:r>
              <a:rPr dirty="0" sz="1550" spc="-10">
                <a:solidFill>
                  <a:srgbClr val="4F4F4F"/>
                </a:solidFill>
                <a:latin typeface="Franklin Gothic Medium"/>
                <a:cs typeface="Franklin Gothic Medium"/>
              </a:rPr>
              <a:t>140.6</a:t>
            </a:r>
            <a:r>
              <a:rPr dirty="0" sz="1550">
                <a:solidFill>
                  <a:srgbClr val="4F4F4F"/>
                </a:solidFill>
                <a:latin typeface="Franklin Gothic Medium"/>
                <a:cs typeface="Franklin Gothic Medium"/>
              </a:rPr>
              <a:t>	</a:t>
            </a:r>
            <a:r>
              <a:rPr dirty="0" sz="1550" spc="-50">
                <a:solidFill>
                  <a:srgbClr val="4F4F4F"/>
                </a:solidFill>
                <a:latin typeface="Franklin Gothic Medium"/>
                <a:cs typeface="Franklin Gothic Medium"/>
              </a:rPr>
              <a:t>$</a:t>
            </a:r>
            <a:endParaRPr sz="1550">
              <a:latin typeface="Franklin Gothic Medium"/>
              <a:cs typeface="Franklin Gothic Medium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045954" y="4404981"/>
            <a:ext cx="142875" cy="2654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50" spc="-50">
                <a:solidFill>
                  <a:srgbClr val="4F4F4F"/>
                </a:solidFill>
                <a:latin typeface="Franklin Gothic Medium"/>
                <a:cs typeface="Franklin Gothic Medium"/>
              </a:rPr>
              <a:t>$</a:t>
            </a:r>
            <a:endParaRPr sz="1550">
              <a:latin typeface="Franklin Gothic Medium"/>
              <a:cs typeface="Franklin Gothic Medium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034757" y="4404981"/>
            <a:ext cx="1008380" cy="2654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878205" algn="l"/>
              </a:tabLst>
            </a:pPr>
            <a:r>
              <a:rPr dirty="0" sz="1550" spc="-10">
                <a:solidFill>
                  <a:srgbClr val="4F4F4F"/>
                </a:solidFill>
                <a:latin typeface="Franklin Gothic Medium"/>
                <a:cs typeface="Franklin Gothic Medium"/>
              </a:rPr>
              <a:t>141.5</a:t>
            </a:r>
            <a:r>
              <a:rPr dirty="0" sz="1550">
                <a:solidFill>
                  <a:srgbClr val="4F4F4F"/>
                </a:solidFill>
                <a:latin typeface="Franklin Gothic Medium"/>
                <a:cs typeface="Franklin Gothic Medium"/>
              </a:rPr>
              <a:t>	</a:t>
            </a:r>
            <a:r>
              <a:rPr dirty="0" sz="1550" spc="-50">
                <a:solidFill>
                  <a:srgbClr val="4F4F4F"/>
                </a:solidFill>
                <a:latin typeface="Franklin Gothic Medium"/>
                <a:cs typeface="Franklin Gothic Medium"/>
              </a:rPr>
              <a:t>$</a:t>
            </a:r>
            <a:endParaRPr sz="1550">
              <a:latin typeface="Franklin Gothic Medium"/>
              <a:cs typeface="Franklin Gothic Medium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8462011" y="4404981"/>
            <a:ext cx="1009015" cy="2654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878205" algn="l"/>
              </a:tabLst>
            </a:pPr>
            <a:r>
              <a:rPr dirty="0" sz="1550" spc="-10">
                <a:solidFill>
                  <a:srgbClr val="4F4F4F"/>
                </a:solidFill>
                <a:latin typeface="Franklin Gothic Medium"/>
                <a:cs typeface="Franklin Gothic Medium"/>
              </a:rPr>
              <a:t>145.7</a:t>
            </a:r>
            <a:r>
              <a:rPr dirty="0" sz="1550">
                <a:solidFill>
                  <a:srgbClr val="4F4F4F"/>
                </a:solidFill>
                <a:latin typeface="Franklin Gothic Medium"/>
                <a:cs typeface="Franklin Gothic Medium"/>
              </a:rPr>
              <a:t>	</a:t>
            </a:r>
            <a:r>
              <a:rPr dirty="0" sz="1550" spc="-50">
                <a:solidFill>
                  <a:srgbClr val="4F4F4F"/>
                </a:solidFill>
                <a:latin typeface="Franklin Gothic Medium"/>
                <a:cs typeface="Franklin Gothic Medium"/>
              </a:rPr>
              <a:t>$</a:t>
            </a:r>
            <a:endParaRPr sz="1550">
              <a:latin typeface="Franklin Gothic Medium"/>
              <a:cs typeface="Franklin Gothic Medium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0003574" y="4404981"/>
            <a:ext cx="419100" cy="2654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50" spc="-20">
                <a:solidFill>
                  <a:srgbClr val="4F4F4F"/>
                </a:solidFill>
                <a:latin typeface="Franklin Gothic Medium"/>
                <a:cs typeface="Franklin Gothic Medium"/>
              </a:rPr>
              <a:t>38.5</a:t>
            </a:r>
            <a:endParaRPr sz="1550">
              <a:latin typeface="Franklin Gothic Medium"/>
              <a:cs typeface="Franklin Gothic Medium"/>
            </a:endParaRPr>
          </a:p>
        </p:txBody>
      </p:sp>
      <p:graphicFrame>
        <p:nvGraphicFramePr>
          <p:cNvPr id="14" name="object 14" descr=""/>
          <p:cNvGraphicFramePr>
            <a:graphicFrameLocks noGrp="1"/>
          </p:cNvGraphicFramePr>
          <p:nvPr/>
        </p:nvGraphicFramePr>
        <p:xfrm>
          <a:off x="1505530" y="4729021"/>
          <a:ext cx="9072880" cy="15455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58210"/>
                <a:gridCol w="1256664"/>
                <a:gridCol w="172085"/>
                <a:gridCol w="1256664"/>
                <a:gridCol w="172085"/>
                <a:gridCol w="1256664"/>
                <a:gridCol w="172084"/>
                <a:gridCol w="1256665"/>
              </a:tblGrid>
              <a:tr h="248920">
                <a:tc>
                  <a:txBody>
                    <a:bodyPr/>
                    <a:lstStyle/>
                    <a:p>
                      <a:pPr marL="31750">
                        <a:lnSpc>
                          <a:spcPts val="1750"/>
                        </a:lnSpc>
                      </a:pPr>
                      <a:r>
                        <a:rPr dirty="0" sz="15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All</a:t>
                      </a:r>
                      <a:r>
                        <a:rPr dirty="0" sz="1550" spc="-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5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other </a:t>
                      </a:r>
                      <a:r>
                        <a:rPr dirty="0" sz="1550" spc="-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activities</a:t>
                      </a:r>
                      <a:endParaRPr sz="15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4455">
                        <a:lnSpc>
                          <a:spcPts val="1750"/>
                        </a:lnSpc>
                      </a:pPr>
                      <a:r>
                        <a:rPr dirty="0" sz="1550" spc="-2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9.0</a:t>
                      </a:r>
                      <a:endParaRPr sz="15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4455">
                        <a:lnSpc>
                          <a:spcPts val="1750"/>
                        </a:lnSpc>
                      </a:pPr>
                      <a:r>
                        <a:rPr dirty="0" sz="1550" spc="-2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10.3</a:t>
                      </a:r>
                      <a:endParaRPr sz="15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4455">
                        <a:lnSpc>
                          <a:spcPts val="1750"/>
                        </a:lnSpc>
                      </a:pPr>
                      <a:r>
                        <a:rPr dirty="0" sz="1550" spc="-2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11.1</a:t>
                      </a:r>
                      <a:endParaRPr sz="15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4455">
                        <a:lnSpc>
                          <a:spcPts val="1750"/>
                        </a:lnSpc>
                      </a:pPr>
                      <a:r>
                        <a:rPr dirty="0" sz="1550" spc="-2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2.8</a:t>
                      </a:r>
                      <a:endParaRPr sz="15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165">
                <a:tc>
                  <a:txBody>
                    <a:bodyPr/>
                    <a:lstStyle/>
                    <a:p>
                      <a:pPr marL="2597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5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Total</a:t>
                      </a:r>
                      <a:r>
                        <a:rPr dirty="0" sz="1550" spc="-4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550" spc="-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Company</a:t>
                      </a:r>
                      <a:endParaRPr sz="15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40640"/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pos="655955" algn="l"/>
                        </a:tabLst>
                      </a:pPr>
                      <a:r>
                        <a:rPr dirty="0" sz="1550" spc="-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$</a:t>
                      </a:r>
                      <a:r>
                        <a:rPr dirty="0" sz="15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	</a:t>
                      </a:r>
                      <a:r>
                        <a:rPr dirty="0" sz="1550" spc="-2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149.6</a:t>
                      </a:r>
                      <a:endParaRPr sz="15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4064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4455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pos="561340" algn="l"/>
                        </a:tabLst>
                      </a:pPr>
                      <a:r>
                        <a:rPr dirty="0" sz="1550" spc="-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$</a:t>
                      </a:r>
                      <a:r>
                        <a:rPr dirty="0" sz="15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	</a:t>
                      </a:r>
                      <a:r>
                        <a:rPr dirty="0" sz="1550" spc="-2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151.8</a:t>
                      </a:r>
                      <a:endParaRPr sz="15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4064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4455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pos="561340" algn="l"/>
                        </a:tabLst>
                      </a:pPr>
                      <a:r>
                        <a:rPr dirty="0" sz="1550" spc="-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$</a:t>
                      </a:r>
                      <a:r>
                        <a:rPr dirty="0" sz="15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	</a:t>
                      </a:r>
                      <a:r>
                        <a:rPr dirty="0" sz="1550" spc="-2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156.8</a:t>
                      </a:r>
                      <a:endParaRPr sz="15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4064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pos="675005" algn="l"/>
                        </a:tabLst>
                      </a:pPr>
                      <a:r>
                        <a:rPr dirty="0" sz="1550" spc="-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$</a:t>
                      </a:r>
                      <a:r>
                        <a:rPr dirty="0" sz="15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	</a:t>
                      </a:r>
                      <a:r>
                        <a:rPr dirty="0" sz="1550" spc="-2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41.3</a:t>
                      </a:r>
                      <a:endParaRPr sz="15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4064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5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9024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dirty="0" u="sng" sz="1550">
                          <a:solidFill>
                            <a:srgbClr val="4F4F4F"/>
                          </a:solidFill>
                          <a:uFill>
                            <a:solidFill>
                              <a:srgbClr val="4F4F4F"/>
                            </a:solidFill>
                          </a:uFill>
                          <a:latin typeface="Franklin Gothic Medium"/>
                          <a:cs typeface="Franklin Gothic Medium"/>
                        </a:rPr>
                        <a:t>Margins</a:t>
                      </a:r>
                      <a:r>
                        <a:rPr dirty="0" sz="1550" spc="4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550" spc="-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(Pct)</a:t>
                      </a:r>
                      <a:endParaRPr sz="1550">
                        <a:latin typeface="Franklin Gothic Medium"/>
                        <a:cs typeface="Franklin Gothic Medium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5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Automotive</a:t>
                      </a:r>
                      <a:r>
                        <a:rPr dirty="0" sz="1550" spc="-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5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Operating</a:t>
                      </a:r>
                      <a:r>
                        <a:rPr dirty="0" sz="1550" spc="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550" spc="-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Margin*</a:t>
                      </a:r>
                      <a:endParaRPr sz="15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16446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r" marR="31115">
                        <a:lnSpc>
                          <a:spcPct val="100000"/>
                        </a:lnSpc>
                      </a:pPr>
                      <a:r>
                        <a:rPr dirty="0" sz="1550" spc="-2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7.1%</a:t>
                      </a:r>
                      <a:endParaRPr sz="15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20383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r" marR="31115">
                        <a:lnSpc>
                          <a:spcPct val="100000"/>
                        </a:lnSpc>
                      </a:pPr>
                      <a:r>
                        <a:rPr dirty="0" sz="1550" spc="-2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7.1%</a:t>
                      </a:r>
                      <a:endParaRPr sz="15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2038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r" marR="31115">
                        <a:lnSpc>
                          <a:spcPct val="100000"/>
                        </a:lnSpc>
                      </a:pPr>
                      <a:r>
                        <a:rPr dirty="0" sz="1550" spc="-2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5.5%</a:t>
                      </a:r>
                      <a:endParaRPr sz="15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2038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r" marR="31115">
                        <a:lnSpc>
                          <a:spcPct val="100000"/>
                        </a:lnSpc>
                      </a:pPr>
                      <a:r>
                        <a:rPr dirty="0" sz="1550" spc="-2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4.3%</a:t>
                      </a:r>
                      <a:endParaRPr sz="15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2038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5745">
                <a:tc>
                  <a:txBody>
                    <a:bodyPr/>
                    <a:lstStyle/>
                    <a:p>
                      <a:pPr marL="31750">
                        <a:lnSpc>
                          <a:spcPts val="1789"/>
                        </a:lnSpc>
                        <a:spcBef>
                          <a:spcPts val="45"/>
                        </a:spcBef>
                      </a:pPr>
                      <a:r>
                        <a:rPr dirty="0" sz="1550" spc="-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Company</a:t>
                      </a:r>
                      <a:r>
                        <a:rPr dirty="0" sz="1550" spc="-1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55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EBIT</a:t>
                      </a:r>
                      <a:r>
                        <a:rPr dirty="0" sz="1550" spc="-5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550" spc="-1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Margin</a:t>
                      </a:r>
                      <a:endParaRPr sz="15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5715"/>
                </a:tc>
                <a:tc>
                  <a:txBody>
                    <a:bodyPr/>
                    <a:lstStyle/>
                    <a:p>
                      <a:pPr algn="r" marR="31115">
                        <a:lnSpc>
                          <a:spcPts val="1789"/>
                        </a:lnSpc>
                        <a:spcBef>
                          <a:spcPts val="45"/>
                        </a:spcBef>
                      </a:pPr>
                      <a:r>
                        <a:rPr dirty="0" sz="1550" spc="-2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7.8%</a:t>
                      </a:r>
                      <a:endParaRPr sz="15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5715"/>
                </a:tc>
                <a:tc gridSpan="2">
                  <a:txBody>
                    <a:bodyPr/>
                    <a:lstStyle/>
                    <a:p>
                      <a:pPr algn="r" marR="31115">
                        <a:lnSpc>
                          <a:spcPts val="1789"/>
                        </a:lnSpc>
                        <a:spcBef>
                          <a:spcPts val="45"/>
                        </a:spcBef>
                      </a:pPr>
                      <a:r>
                        <a:rPr dirty="0" sz="1550" spc="-2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7.5%</a:t>
                      </a:r>
                      <a:endParaRPr sz="15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571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31115">
                        <a:lnSpc>
                          <a:spcPts val="1789"/>
                        </a:lnSpc>
                        <a:spcBef>
                          <a:spcPts val="45"/>
                        </a:spcBef>
                      </a:pPr>
                      <a:r>
                        <a:rPr dirty="0" sz="1550" spc="-2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6.1%</a:t>
                      </a:r>
                      <a:endParaRPr sz="15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571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31115">
                        <a:lnSpc>
                          <a:spcPts val="1789"/>
                        </a:lnSpc>
                        <a:spcBef>
                          <a:spcPts val="45"/>
                        </a:spcBef>
                      </a:pPr>
                      <a:r>
                        <a:rPr dirty="0" sz="1550" spc="-20">
                          <a:solidFill>
                            <a:srgbClr val="4F4F4F"/>
                          </a:solidFill>
                          <a:latin typeface="Franklin Gothic Medium"/>
                          <a:cs typeface="Franklin Gothic Medium"/>
                        </a:rPr>
                        <a:t>4.9%</a:t>
                      </a:r>
                      <a:endParaRPr sz="155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571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5" name="object 15" descr=""/>
          <p:cNvSpPr txBox="1"/>
          <p:nvPr/>
        </p:nvSpPr>
        <p:spPr>
          <a:xfrm>
            <a:off x="534653" y="6495713"/>
            <a:ext cx="277050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4F4F4F"/>
                </a:solidFill>
                <a:latin typeface="Verdana"/>
                <a:cs typeface="Verdana"/>
              </a:rPr>
              <a:t>*</a:t>
            </a:r>
            <a:r>
              <a:rPr dirty="0" sz="1050" spc="434">
                <a:solidFill>
                  <a:srgbClr val="4F4F4F"/>
                </a:solidFill>
                <a:latin typeface="Verdana"/>
                <a:cs typeface="Verdana"/>
              </a:rPr>
              <a:t> </a:t>
            </a:r>
            <a:r>
              <a:rPr dirty="0" sz="1050">
                <a:solidFill>
                  <a:srgbClr val="4F4F4F"/>
                </a:solidFill>
                <a:latin typeface="Verdana"/>
                <a:cs typeface="Verdana"/>
              </a:rPr>
              <a:t>Reflects</a:t>
            </a:r>
            <a:r>
              <a:rPr dirty="0" sz="1050" spc="-120">
                <a:solidFill>
                  <a:srgbClr val="4F4F4F"/>
                </a:solidFill>
                <a:latin typeface="Verdana"/>
                <a:cs typeface="Verdana"/>
              </a:rPr>
              <a:t> </a:t>
            </a:r>
            <a:r>
              <a:rPr dirty="0" sz="1050" spc="-30">
                <a:solidFill>
                  <a:srgbClr val="4F4F4F"/>
                </a:solidFill>
                <a:latin typeface="Verdana"/>
                <a:cs typeface="Verdana"/>
              </a:rPr>
              <a:t>revised</a:t>
            </a:r>
            <a:r>
              <a:rPr dirty="0" sz="1050" spc="-110">
                <a:solidFill>
                  <a:srgbClr val="4F4F4F"/>
                </a:solidFill>
                <a:latin typeface="Verdana"/>
                <a:cs typeface="Verdana"/>
              </a:rPr>
              <a:t> </a:t>
            </a:r>
            <a:r>
              <a:rPr dirty="0" sz="1050" spc="-25">
                <a:solidFill>
                  <a:srgbClr val="4F4F4F"/>
                </a:solidFill>
                <a:latin typeface="Verdana"/>
                <a:cs typeface="Verdana"/>
              </a:rPr>
              <a:t>reporting</a:t>
            </a:r>
            <a:r>
              <a:rPr dirty="0" sz="1050" spc="-135">
                <a:solidFill>
                  <a:srgbClr val="4F4F4F"/>
                </a:solidFill>
                <a:latin typeface="Verdana"/>
                <a:cs typeface="Verdana"/>
              </a:rPr>
              <a:t> </a:t>
            </a:r>
            <a:r>
              <a:rPr dirty="0" sz="1050" spc="-10">
                <a:solidFill>
                  <a:srgbClr val="4F4F4F"/>
                </a:solidFill>
                <a:latin typeface="Verdana"/>
                <a:cs typeface="Verdana"/>
              </a:rPr>
              <a:t>methodology</a:t>
            </a:r>
            <a:endParaRPr sz="1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981857" y="6500995"/>
            <a:ext cx="148590" cy="21844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0"/>
              </a:spcBef>
            </a:pPr>
            <a:r>
              <a:rPr dirty="0" sz="1200" spc="-65">
                <a:solidFill>
                  <a:srgbClr val="666A70"/>
                </a:solidFill>
                <a:latin typeface="Trebuchet MS"/>
                <a:cs typeface="Trebuchet MS"/>
              </a:rPr>
              <a:t>47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5"/>
              <a:t>Preliminary</a:t>
            </a:r>
            <a:r>
              <a:rPr dirty="0" spc="90"/>
              <a:t> </a:t>
            </a:r>
            <a:r>
              <a:rPr dirty="0"/>
              <a:t>4Q</a:t>
            </a:r>
            <a:r>
              <a:rPr dirty="0" spc="55"/>
              <a:t> </a:t>
            </a:r>
            <a:r>
              <a:rPr dirty="0" spc="-70"/>
              <a:t>2017</a:t>
            </a:r>
            <a:r>
              <a:rPr dirty="0" spc="65"/>
              <a:t> </a:t>
            </a:r>
            <a:r>
              <a:rPr dirty="0" spc="110"/>
              <a:t>Results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2167127" y="1994916"/>
            <a:ext cx="788035" cy="788035"/>
            <a:chOff x="2167127" y="1994916"/>
            <a:chExt cx="788035" cy="788035"/>
          </a:xfrm>
        </p:grpSpPr>
        <p:sp>
          <p:nvSpPr>
            <p:cNvPr id="5" name="object 5" descr=""/>
            <p:cNvSpPr/>
            <p:nvPr/>
          </p:nvSpPr>
          <p:spPr>
            <a:xfrm>
              <a:off x="2205227" y="2033016"/>
              <a:ext cx="711835" cy="711835"/>
            </a:xfrm>
            <a:custGeom>
              <a:avLst/>
              <a:gdLst/>
              <a:ahLst/>
              <a:cxnLst/>
              <a:rect l="l" t="t" r="r" b="b"/>
              <a:pathLst>
                <a:path w="711835" h="711835">
                  <a:moveTo>
                    <a:pt x="0" y="355853"/>
                  </a:moveTo>
                  <a:lnTo>
                    <a:pt x="3248" y="307566"/>
                  </a:lnTo>
                  <a:lnTo>
                    <a:pt x="12711" y="261253"/>
                  </a:lnTo>
                  <a:lnTo>
                    <a:pt x="27964" y="217339"/>
                  </a:lnTo>
                  <a:lnTo>
                    <a:pt x="48584" y="176247"/>
                  </a:lnTo>
                  <a:lnTo>
                    <a:pt x="74146" y="138402"/>
                  </a:lnTo>
                  <a:lnTo>
                    <a:pt x="104227" y="104227"/>
                  </a:lnTo>
                  <a:lnTo>
                    <a:pt x="138402" y="74146"/>
                  </a:lnTo>
                  <a:lnTo>
                    <a:pt x="176247" y="48584"/>
                  </a:lnTo>
                  <a:lnTo>
                    <a:pt x="217339" y="27964"/>
                  </a:lnTo>
                  <a:lnTo>
                    <a:pt x="261253" y="12711"/>
                  </a:lnTo>
                  <a:lnTo>
                    <a:pt x="307566" y="3248"/>
                  </a:lnTo>
                  <a:lnTo>
                    <a:pt x="355854" y="0"/>
                  </a:lnTo>
                  <a:lnTo>
                    <a:pt x="404141" y="3248"/>
                  </a:lnTo>
                  <a:lnTo>
                    <a:pt x="450454" y="12711"/>
                  </a:lnTo>
                  <a:lnTo>
                    <a:pt x="494368" y="27964"/>
                  </a:lnTo>
                  <a:lnTo>
                    <a:pt x="535460" y="48584"/>
                  </a:lnTo>
                  <a:lnTo>
                    <a:pt x="573305" y="74146"/>
                  </a:lnTo>
                  <a:lnTo>
                    <a:pt x="607480" y="104227"/>
                  </a:lnTo>
                  <a:lnTo>
                    <a:pt x="637561" y="138402"/>
                  </a:lnTo>
                  <a:lnTo>
                    <a:pt x="663123" y="176247"/>
                  </a:lnTo>
                  <a:lnTo>
                    <a:pt x="683743" y="217339"/>
                  </a:lnTo>
                  <a:lnTo>
                    <a:pt x="698996" y="261253"/>
                  </a:lnTo>
                  <a:lnTo>
                    <a:pt x="708459" y="307566"/>
                  </a:lnTo>
                  <a:lnTo>
                    <a:pt x="711708" y="355853"/>
                  </a:lnTo>
                  <a:lnTo>
                    <a:pt x="708459" y="404141"/>
                  </a:lnTo>
                  <a:lnTo>
                    <a:pt x="698996" y="450454"/>
                  </a:lnTo>
                  <a:lnTo>
                    <a:pt x="683743" y="494368"/>
                  </a:lnTo>
                  <a:lnTo>
                    <a:pt x="663123" y="535460"/>
                  </a:lnTo>
                  <a:lnTo>
                    <a:pt x="637561" y="573305"/>
                  </a:lnTo>
                  <a:lnTo>
                    <a:pt x="607480" y="607480"/>
                  </a:lnTo>
                  <a:lnTo>
                    <a:pt x="573305" y="637561"/>
                  </a:lnTo>
                  <a:lnTo>
                    <a:pt x="535460" y="663123"/>
                  </a:lnTo>
                  <a:lnTo>
                    <a:pt x="494368" y="683743"/>
                  </a:lnTo>
                  <a:lnTo>
                    <a:pt x="450454" y="698996"/>
                  </a:lnTo>
                  <a:lnTo>
                    <a:pt x="404141" y="708459"/>
                  </a:lnTo>
                  <a:lnTo>
                    <a:pt x="355854" y="711707"/>
                  </a:lnTo>
                  <a:lnTo>
                    <a:pt x="307566" y="708459"/>
                  </a:lnTo>
                  <a:lnTo>
                    <a:pt x="261253" y="698996"/>
                  </a:lnTo>
                  <a:lnTo>
                    <a:pt x="217339" y="683743"/>
                  </a:lnTo>
                  <a:lnTo>
                    <a:pt x="176247" y="663123"/>
                  </a:lnTo>
                  <a:lnTo>
                    <a:pt x="138402" y="637561"/>
                  </a:lnTo>
                  <a:lnTo>
                    <a:pt x="104227" y="607480"/>
                  </a:lnTo>
                  <a:lnTo>
                    <a:pt x="74146" y="573305"/>
                  </a:lnTo>
                  <a:lnTo>
                    <a:pt x="48584" y="535460"/>
                  </a:lnTo>
                  <a:lnTo>
                    <a:pt x="27964" y="494368"/>
                  </a:lnTo>
                  <a:lnTo>
                    <a:pt x="12711" y="450454"/>
                  </a:lnTo>
                  <a:lnTo>
                    <a:pt x="3248" y="404141"/>
                  </a:lnTo>
                  <a:lnTo>
                    <a:pt x="0" y="355853"/>
                  </a:lnTo>
                  <a:close/>
                </a:path>
              </a:pathLst>
            </a:custGeom>
            <a:ln w="76200">
              <a:solidFill>
                <a:srgbClr val="0071A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46960" y="2176271"/>
              <a:ext cx="426720" cy="426720"/>
            </a:xfrm>
            <a:prstGeom prst="rect">
              <a:avLst/>
            </a:prstGeom>
          </p:spPr>
        </p:pic>
      </p:grpSp>
      <p:sp>
        <p:nvSpPr>
          <p:cNvPr id="7" name="object 7" descr=""/>
          <p:cNvSpPr/>
          <p:nvPr/>
        </p:nvSpPr>
        <p:spPr>
          <a:xfrm>
            <a:off x="3750564" y="2033016"/>
            <a:ext cx="711835" cy="711835"/>
          </a:xfrm>
          <a:custGeom>
            <a:avLst/>
            <a:gdLst/>
            <a:ahLst/>
            <a:cxnLst/>
            <a:rect l="l" t="t" r="r" b="b"/>
            <a:pathLst>
              <a:path w="711835" h="711835">
                <a:moveTo>
                  <a:pt x="0" y="355853"/>
                </a:moveTo>
                <a:lnTo>
                  <a:pt x="3248" y="307566"/>
                </a:lnTo>
                <a:lnTo>
                  <a:pt x="12711" y="261253"/>
                </a:lnTo>
                <a:lnTo>
                  <a:pt x="27964" y="217339"/>
                </a:lnTo>
                <a:lnTo>
                  <a:pt x="48584" y="176247"/>
                </a:lnTo>
                <a:lnTo>
                  <a:pt x="74146" y="138402"/>
                </a:lnTo>
                <a:lnTo>
                  <a:pt x="104227" y="104227"/>
                </a:lnTo>
                <a:lnTo>
                  <a:pt x="138402" y="74146"/>
                </a:lnTo>
                <a:lnTo>
                  <a:pt x="176247" y="48584"/>
                </a:lnTo>
                <a:lnTo>
                  <a:pt x="217339" y="27964"/>
                </a:lnTo>
                <a:lnTo>
                  <a:pt x="261253" y="12711"/>
                </a:lnTo>
                <a:lnTo>
                  <a:pt x="307566" y="3248"/>
                </a:lnTo>
                <a:lnTo>
                  <a:pt x="355854" y="0"/>
                </a:lnTo>
                <a:lnTo>
                  <a:pt x="404141" y="3248"/>
                </a:lnTo>
                <a:lnTo>
                  <a:pt x="450454" y="12711"/>
                </a:lnTo>
                <a:lnTo>
                  <a:pt x="494368" y="27964"/>
                </a:lnTo>
                <a:lnTo>
                  <a:pt x="535460" y="48584"/>
                </a:lnTo>
                <a:lnTo>
                  <a:pt x="573305" y="74146"/>
                </a:lnTo>
                <a:lnTo>
                  <a:pt x="607480" y="104227"/>
                </a:lnTo>
                <a:lnTo>
                  <a:pt x="637561" y="138402"/>
                </a:lnTo>
                <a:lnTo>
                  <a:pt x="663123" y="176247"/>
                </a:lnTo>
                <a:lnTo>
                  <a:pt x="683743" y="217339"/>
                </a:lnTo>
                <a:lnTo>
                  <a:pt x="698996" y="261253"/>
                </a:lnTo>
                <a:lnTo>
                  <a:pt x="708459" y="307566"/>
                </a:lnTo>
                <a:lnTo>
                  <a:pt x="711708" y="355853"/>
                </a:lnTo>
                <a:lnTo>
                  <a:pt x="708459" y="404141"/>
                </a:lnTo>
                <a:lnTo>
                  <a:pt x="698996" y="450454"/>
                </a:lnTo>
                <a:lnTo>
                  <a:pt x="683743" y="494368"/>
                </a:lnTo>
                <a:lnTo>
                  <a:pt x="663123" y="535460"/>
                </a:lnTo>
                <a:lnTo>
                  <a:pt x="637561" y="573305"/>
                </a:lnTo>
                <a:lnTo>
                  <a:pt x="607480" y="607480"/>
                </a:lnTo>
                <a:lnTo>
                  <a:pt x="573305" y="637561"/>
                </a:lnTo>
                <a:lnTo>
                  <a:pt x="535460" y="663123"/>
                </a:lnTo>
                <a:lnTo>
                  <a:pt x="494368" y="683743"/>
                </a:lnTo>
                <a:lnTo>
                  <a:pt x="450454" y="698996"/>
                </a:lnTo>
                <a:lnTo>
                  <a:pt x="404141" y="708459"/>
                </a:lnTo>
                <a:lnTo>
                  <a:pt x="355854" y="711707"/>
                </a:lnTo>
                <a:lnTo>
                  <a:pt x="307566" y="708459"/>
                </a:lnTo>
                <a:lnTo>
                  <a:pt x="261253" y="698996"/>
                </a:lnTo>
                <a:lnTo>
                  <a:pt x="217339" y="683743"/>
                </a:lnTo>
                <a:lnTo>
                  <a:pt x="176247" y="663123"/>
                </a:lnTo>
                <a:lnTo>
                  <a:pt x="138402" y="637561"/>
                </a:lnTo>
                <a:lnTo>
                  <a:pt x="104227" y="607480"/>
                </a:lnTo>
                <a:lnTo>
                  <a:pt x="74146" y="573305"/>
                </a:lnTo>
                <a:lnTo>
                  <a:pt x="48584" y="535460"/>
                </a:lnTo>
                <a:lnTo>
                  <a:pt x="27964" y="494368"/>
                </a:lnTo>
                <a:lnTo>
                  <a:pt x="12711" y="450454"/>
                </a:lnTo>
                <a:lnTo>
                  <a:pt x="3248" y="404141"/>
                </a:lnTo>
                <a:lnTo>
                  <a:pt x="0" y="355853"/>
                </a:lnTo>
                <a:close/>
              </a:path>
            </a:pathLst>
          </a:custGeom>
          <a:ln w="76200">
            <a:solidFill>
              <a:srgbClr val="0071AE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8" name="object 8" descr=""/>
          <p:cNvGrpSpPr/>
          <p:nvPr/>
        </p:nvGrpSpPr>
        <p:grpSpPr>
          <a:xfrm>
            <a:off x="6801611" y="1994916"/>
            <a:ext cx="788035" cy="788035"/>
            <a:chOff x="6801611" y="1994916"/>
            <a:chExt cx="788035" cy="788035"/>
          </a:xfrm>
        </p:grpSpPr>
        <p:sp>
          <p:nvSpPr>
            <p:cNvPr id="9" name="object 9" descr=""/>
            <p:cNvSpPr/>
            <p:nvPr/>
          </p:nvSpPr>
          <p:spPr>
            <a:xfrm>
              <a:off x="6839711" y="2033016"/>
              <a:ext cx="711835" cy="711835"/>
            </a:xfrm>
            <a:custGeom>
              <a:avLst/>
              <a:gdLst/>
              <a:ahLst/>
              <a:cxnLst/>
              <a:rect l="l" t="t" r="r" b="b"/>
              <a:pathLst>
                <a:path w="711834" h="711835">
                  <a:moveTo>
                    <a:pt x="0" y="355853"/>
                  </a:moveTo>
                  <a:lnTo>
                    <a:pt x="3248" y="307566"/>
                  </a:lnTo>
                  <a:lnTo>
                    <a:pt x="12711" y="261253"/>
                  </a:lnTo>
                  <a:lnTo>
                    <a:pt x="27964" y="217339"/>
                  </a:lnTo>
                  <a:lnTo>
                    <a:pt x="48584" y="176247"/>
                  </a:lnTo>
                  <a:lnTo>
                    <a:pt x="74146" y="138402"/>
                  </a:lnTo>
                  <a:lnTo>
                    <a:pt x="104227" y="104227"/>
                  </a:lnTo>
                  <a:lnTo>
                    <a:pt x="138402" y="74146"/>
                  </a:lnTo>
                  <a:lnTo>
                    <a:pt x="176247" y="48584"/>
                  </a:lnTo>
                  <a:lnTo>
                    <a:pt x="217339" y="27964"/>
                  </a:lnTo>
                  <a:lnTo>
                    <a:pt x="261253" y="12711"/>
                  </a:lnTo>
                  <a:lnTo>
                    <a:pt x="307566" y="3248"/>
                  </a:lnTo>
                  <a:lnTo>
                    <a:pt x="355854" y="0"/>
                  </a:lnTo>
                  <a:lnTo>
                    <a:pt x="404141" y="3248"/>
                  </a:lnTo>
                  <a:lnTo>
                    <a:pt x="450454" y="12711"/>
                  </a:lnTo>
                  <a:lnTo>
                    <a:pt x="494368" y="27964"/>
                  </a:lnTo>
                  <a:lnTo>
                    <a:pt x="535460" y="48584"/>
                  </a:lnTo>
                  <a:lnTo>
                    <a:pt x="573305" y="74146"/>
                  </a:lnTo>
                  <a:lnTo>
                    <a:pt x="607480" y="104227"/>
                  </a:lnTo>
                  <a:lnTo>
                    <a:pt x="637561" y="138402"/>
                  </a:lnTo>
                  <a:lnTo>
                    <a:pt x="663123" y="176247"/>
                  </a:lnTo>
                  <a:lnTo>
                    <a:pt x="683743" y="217339"/>
                  </a:lnTo>
                  <a:lnTo>
                    <a:pt x="698996" y="261253"/>
                  </a:lnTo>
                  <a:lnTo>
                    <a:pt x="708459" y="307566"/>
                  </a:lnTo>
                  <a:lnTo>
                    <a:pt x="711708" y="355853"/>
                  </a:lnTo>
                  <a:lnTo>
                    <a:pt x="708459" y="404141"/>
                  </a:lnTo>
                  <a:lnTo>
                    <a:pt x="698996" y="450454"/>
                  </a:lnTo>
                  <a:lnTo>
                    <a:pt x="683743" y="494368"/>
                  </a:lnTo>
                  <a:lnTo>
                    <a:pt x="663123" y="535460"/>
                  </a:lnTo>
                  <a:lnTo>
                    <a:pt x="637561" y="573305"/>
                  </a:lnTo>
                  <a:lnTo>
                    <a:pt x="607480" y="607480"/>
                  </a:lnTo>
                  <a:lnTo>
                    <a:pt x="573305" y="637561"/>
                  </a:lnTo>
                  <a:lnTo>
                    <a:pt x="535460" y="663123"/>
                  </a:lnTo>
                  <a:lnTo>
                    <a:pt x="494368" y="683743"/>
                  </a:lnTo>
                  <a:lnTo>
                    <a:pt x="450454" y="698996"/>
                  </a:lnTo>
                  <a:lnTo>
                    <a:pt x="404141" y="708459"/>
                  </a:lnTo>
                  <a:lnTo>
                    <a:pt x="355854" y="711707"/>
                  </a:lnTo>
                  <a:lnTo>
                    <a:pt x="307566" y="708459"/>
                  </a:lnTo>
                  <a:lnTo>
                    <a:pt x="261253" y="698996"/>
                  </a:lnTo>
                  <a:lnTo>
                    <a:pt x="217339" y="683743"/>
                  </a:lnTo>
                  <a:lnTo>
                    <a:pt x="176247" y="663123"/>
                  </a:lnTo>
                  <a:lnTo>
                    <a:pt x="138402" y="637561"/>
                  </a:lnTo>
                  <a:lnTo>
                    <a:pt x="104227" y="607480"/>
                  </a:lnTo>
                  <a:lnTo>
                    <a:pt x="74146" y="573305"/>
                  </a:lnTo>
                  <a:lnTo>
                    <a:pt x="48584" y="535460"/>
                  </a:lnTo>
                  <a:lnTo>
                    <a:pt x="27964" y="494368"/>
                  </a:lnTo>
                  <a:lnTo>
                    <a:pt x="12711" y="450454"/>
                  </a:lnTo>
                  <a:lnTo>
                    <a:pt x="3248" y="404141"/>
                  </a:lnTo>
                  <a:lnTo>
                    <a:pt x="0" y="355853"/>
                  </a:lnTo>
                  <a:close/>
                </a:path>
              </a:pathLst>
            </a:custGeom>
            <a:ln w="76200">
              <a:solidFill>
                <a:srgbClr val="0071A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55535" y="2170176"/>
              <a:ext cx="490727" cy="428243"/>
            </a:xfrm>
            <a:prstGeom prst="rect">
              <a:avLst/>
            </a:prstGeom>
          </p:spPr>
        </p:pic>
      </p:grpSp>
      <p:grpSp>
        <p:nvGrpSpPr>
          <p:cNvPr id="11" name="object 11" descr=""/>
          <p:cNvGrpSpPr/>
          <p:nvPr/>
        </p:nvGrpSpPr>
        <p:grpSpPr>
          <a:xfrm>
            <a:off x="8346947" y="1994916"/>
            <a:ext cx="788035" cy="788035"/>
            <a:chOff x="8346947" y="1994916"/>
            <a:chExt cx="788035" cy="788035"/>
          </a:xfrm>
        </p:grpSpPr>
        <p:sp>
          <p:nvSpPr>
            <p:cNvPr id="12" name="object 12" descr=""/>
            <p:cNvSpPr/>
            <p:nvPr/>
          </p:nvSpPr>
          <p:spPr>
            <a:xfrm>
              <a:off x="8385047" y="2033016"/>
              <a:ext cx="711835" cy="711835"/>
            </a:xfrm>
            <a:custGeom>
              <a:avLst/>
              <a:gdLst/>
              <a:ahLst/>
              <a:cxnLst/>
              <a:rect l="l" t="t" r="r" b="b"/>
              <a:pathLst>
                <a:path w="711834" h="711835">
                  <a:moveTo>
                    <a:pt x="0" y="355853"/>
                  </a:moveTo>
                  <a:lnTo>
                    <a:pt x="3248" y="307566"/>
                  </a:lnTo>
                  <a:lnTo>
                    <a:pt x="12711" y="261253"/>
                  </a:lnTo>
                  <a:lnTo>
                    <a:pt x="27964" y="217339"/>
                  </a:lnTo>
                  <a:lnTo>
                    <a:pt x="48584" y="176247"/>
                  </a:lnTo>
                  <a:lnTo>
                    <a:pt x="74146" y="138402"/>
                  </a:lnTo>
                  <a:lnTo>
                    <a:pt x="104227" y="104227"/>
                  </a:lnTo>
                  <a:lnTo>
                    <a:pt x="138402" y="74146"/>
                  </a:lnTo>
                  <a:lnTo>
                    <a:pt x="176247" y="48584"/>
                  </a:lnTo>
                  <a:lnTo>
                    <a:pt x="217339" y="27964"/>
                  </a:lnTo>
                  <a:lnTo>
                    <a:pt x="261253" y="12711"/>
                  </a:lnTo>
                  <a:lnTo>
                    <a:pt x="307566" y="3248"/>
                  </a:lnTo>
                  <a:lnTo>
                    <a:pt x="355854" y="0"/>
                  </a:lnTo>
                  <a:lnTo>
                    <a:pt x="404141" y="3248"/>
                  </a:lnTo>
                  <a:lnTo>
                    <a:pt x="450454" y="12711"/>
                  </a:lnTo>
                  <a:lnTo>
                    <a:pt x="494368" y="27964"/>
                  </a:lnTo>
                  <a:lnTo>
                    <a:pt x="535460" y="48584"/>
                  </a:lnTo>
                  <a:lnTo>
                    <a:pt x="573305" y="74146"/>
                  </a:lnTo>
                  <a:lnTo>
                    <a:pt x="607480" y="104227"/>
                  </a:lnTo>
                  <a:lnTo>
                    <a:pt x="637561" y="138402"/>
                  </a:lnTo>
                  <a:lnTo>
                    <a:pt x="663123" y="176247"/>
                  </a:lnTo>
                  <a:lnTo>
                    <a:pt x="683743" y="217339"/>
                  </a:lnTo>
                  <a:lnTo>
                    <a:pt x="698996" y="261253"/>
                  </a:lnTo>
                  <a:lnTo>
                    <a:pt x="708459" y="307566"/>
                  </a:lnTo>
                  <a:lnTo>
                    <a:pt x="711708" y="355853"/>
                  </a:lnTo>
                  <a:lnTo>
                    <a:pt x="708459" y="404141"/>
                  </a:lnTo>
                  <a:lnTo>
                    <a:pt x="698996" y="450454"/>
                  </a:lnTo>
                  <a:lnTo>
                    <a:pt x="683743" y="494368"/>
                  </a:lnTo>
                  <a:lnTo>
                    <a:pt x="663123" y="535460"/>
                  </a:lnTo>
                  <a:lnTo>
                    <a:pt x="637561" y="573305"/>
                  </a:lnTo>
                  <a:lnTo>
                    <a:pt x="607480" y="607480"/>
                  </a:lnTo>
                  <a:lnTo>
                    <a:pt x="573305" y="637561"/>
                  </a:lnTo>
                  <a:lnTo>
                    <a:pt x="535460" y="663123"/>
                  </a:lnTo>
                  <a:lnTo>
                    <a:pt x="494368" y="683743"/>
                  </a:lnTo>
                  <a:lnTo>
                    <a:pt x="450454" y="698996"/>
                  </a:lnTo>
                  <a:lnTo>
                    <a:pt x="404141" y="708459"/>
                  </a:lnTo>
                  <a:lnTo>
                    <a:pt x="355854" y="711707"/>
                  </a:lnTo>
                  <a:lnTo>
                    <a:pt x="307566" y="708459"/>
                  </a:lnTo>
                  <a:lnTo>
                    <a:pt x="261253" y="698996"/>
                  </a:lnTo>
                  <a:lnTo>
                    <a:pt x="217339" y="683743"/>
                  </a:lnTo>
                  <a:lnTo>
                    <a:pt x="176247" y="663123"/>
                  </a:lnTo>
                  <a:lnTo>
                    <a:pt x="138402" y="637561"/>
                  </a:lnTo>
                  <a:lnTo>
                    <a:pt x="104227" y="607480"/>
                  </a:lnTo>
                  <a:lnTo>
                    <a:pt x="74146" y="573305"/>
                  </a:lnTo>
                  <a:lnTo>
                    <a:pt x="48584" y="535460"/>
                  </a:lnTo>
                  <a:lnTo>
                    <a:pt x="27964" y="494368"/>
                  </a:lnTo>
                  <a:lnTo>
                    <a:pt x="12711" y="450454"/>
                  </a:lnTo>
                  <a:lnTo>
                    <a:pt x="3248" y="404141"/>
                  </a:lnTo>
                  <a:lnTo>
                    <a:pt x="0" y="355853"/>
                  </a:lnTo>
                  <a:close/>
                </a:path>
              </a:pathLst>
            </a:custGeom>
            <a:ln w="76200">
              <a:solidFill>
                <a:srgbClr val="0071A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55735" y="2206752"/>
              <a:ext cx="365760" cy="365760"/>
            </a:xfrm>
            <a:prstGeom prst="rect">
              <a:avLst/>
            </a:prstGeom>
          </p:spPr>
        </p:pic>
      </p:grpSp>
      <p:grpSp>
        <p:nvGrpSpPr>
          <p:cNvPr id="14" name="object 14" descr=""/>
          <p:cNvGrpSpPr/>
          <p:nvPr/>
        </p:nvGrpSpPr>
        <p:grpSpPr>
          <a:xfrm>
            <a:off x="9892283" y="1994916"/>
            <a:ext cx="788035" cy="788035"/>
            <a:chOff x="9892283" y="1994916"/>
            <a:chExt cx="788035" cy="788035"/>
          </a:xfrm>
        </p:grpSpPr>
        <p:sp>
          <p:nvSpPr>
            <p:cNvPr id="15" name="object 15" descr=""/>
            <p:cNvSpPr/>
            <p:nvPr/>
          </p:nvSpPr>
          <p:spPr>
            <a:xfrm>
              <a:off x="9930383" y="2033016"/>
              <a:ext cx="711835" cy="711835"/>
            </a:xfrm>
            <a:custGeom>
              <a:avLst/>
              <a:gdLst/>
              <a:ahLst/>
              <a:cxnLst/>
              <a:rect l="l" t="t" r="r" b="b"/>
              <a:pathLst>
                <a:path w="711834" h="711835">
                  <a:moveTo>
                    <a:pt x="0" y="355853"/>
                  </a:moveTo>
                  <a:lnTo>
                    <a:pt x="3248" y="307566"/>
                  </a:lnTo>
                  <a:lnTo>
                    <a:pt x="12711" y="261253"/>
                  </a:lnTo>
                  <a:lnTo>
                    <a:pt x="27964" y="217339"/>
                  </a:lnTo>
                  <a:lnTo>
                    <a:pt x="48584" y="176247"/>
                  </a:lnTo>
                  <a:lnTo>
                    <a:pt x="74146" y="138402"/>
                  </a:lnTo>
                  <a:lnTo>
                    <a:pt x="104227" y="104227"/>
                  </a:lnTo>
                  <a:lnTo>
                    <a:pt x="138402" y="74146"/>
                  </a:lnTo>
                  <a:lnTo>
                    <a:pt x="176247" y="48584"/>
                  </a:lnTo>
                  <a:lnTo>
                    <a:pt x="217339" y="27964"/>
                  </a:lnTo>
                  <a:lnTo>
                    <a:pt x="261253" y="12711"/>
                  </a:lnTo>
                  <a:lnTo>
                    <a:pt x="307566" y="3248"/>
                  </a:lnTo>
                  <a:lnTo>
                    <a:pt x="355854" y="0"/>
                  </a:lnTo>
                  <a:lnTo>
                    <a:pt x="404141" y="3248"/>
                  </a:lnTo>
                  <a:lnTo>
                    <a:pt x="450454" y="12711"/>
                  </a:lnTo>
                  <a:lnTo>
                    <a:pt x="494368" y="27964"/>
                  </a:lnTo>
                  <a:lnTo>
                    <a:pt x="535460" y="48584"/>
                  </a:lnTo>
                  <a:lnTo>
                    <a:pt x="573305" y="74146"/>
                  </a:lnTo>
                  <a:lnTo>
                    <a:pt x="607480" y="104227"/>
                  </a:lnTo>
                  <a:lnTo>
                    <a:pt x="637561" y="138402"/>
                  </a:lnTo>
                  <a:lnTo>
                    <a:pt x="663123" y="176247"/>
                  </a:lnTo>
                  <a:lnTo>
                    <a:pt x="683743" y="217339"/>
                  </a:lnTo>
                  <a:lnTo>
                    <a:pt x="698996" y="261253"/>
                  </a:lnTo>
                  <a:lnTo>
                    <a:pt x="708459" y="307566"/>
                  </a:lnTo>
                  <a:lnTo>
                    <a:pt x="711708" y="355853"/>
                  </a:lnTo>
                  <a:lnTo>
                    <a:pt x="708459" y="404141"/>
                  </a:lnTo>
                  <a:lnTo>
                    <a:pt x="698996" y="450454"/>
                  </a:lnTo>
                  <a:lnTo>
                    <a:pt x="683743" y="494368"/>
                  </a:lnTo>
                  <a:lnTo>
                    <a:pt x="663123" y="535460"/>
                  </a:lnTo>
                  <a:lnTo>
                    <a:pt x="637561" y="573305"/>
                  </a:lnTo>
                  <a:lnTo>
                    <a:pt x="607480" y="607480"/>
                  </a:lnTo>
                  <a:lnTo>
                    <a:pt x="573305" y="637561"/>
                  </a:lnTo>
                  <a:lnTo>
                    <a:pt x="535460" y="663123"/>
                  </a:lnTo>
                  <a:lnTo>
                    <a:pt x="494368" y="683743"/>
                  </a:lnTo>
                  <a:lnTo>
                    <a:pt x="450454" y="698996"/>
                  </a:lnTo>
                  <a:lnTo>
                    <a:pt x="404141" y="708459"/>
                  </a:lnTo>
                  <a:lnTo>
                    <a:pt x="355854" y="711707"/>
                  </a:lnTo>
                  <a:lnTo>
                    <a:pt x="307566" y="708459"/>
                  </a:lnTo>
                  <a:lnTo>
                    <a:pt x="261253" y="698996"/>
                  </a:lnTo>
                  <a:lnTo>
                    <a:pt x="217339" y="683743"/>
                  </a:lnTo>
                  <a:lnTo>
                    <a:pt x="176247" y="663123"/>
                  </a:lnTo>
                  <a:lnTo>
                    <a:pt x="138402" y="637561"/>
                  </a:lnTo>
                  <a:lnTo>
                    <a:pt x="104227" y="607480"/>
                  </a:lnTo>
                  <a:lnTo>
                    <a:pt x="74146" y="573305"/>
                  </a:lnTo>
                  <a:lnTo>
                    <a:pt x="48584" y="535460"/>
                  </a:lnTo>
                  <a:lnTo>
                    <a:pt x="27964" y="494368"/>
                  </a:lnTo>
                  <a:lnTo>
                    <a:pt x="12711" y="450454"/>
                  </a:lnTo>
                  <a:lnTo>
                    <a:pt x="3248" y="404141"/>
                  </a:lnTo>
                  <a:lnTo>
                    <a:pt x="0" y="355853"/>
                  </a:lnTo>
                  <a:close/>
                </a:path>
              </a:pathLst>
            </a:custGeom>
            <a:ln w="76200">
              <a:solidFill>
                <a:srgbClr val="0071A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05643" y="2206752"/>
              <a:ext cx="365760" cy="365760"/>
            </a:xfrm>
            <a:prstGeom prst="rect">
              <a:avLst/>
            </a:prstGeom>
          </p:spPr>
        </p:pic>
      </p:grpSp>
      <p:graphicFrame>
        <p:nvGraphicFramePr>
          <p:cNvPr id="17" name="object 17" descr=""/>
          <p:cNvGraphicFramePr>
            <a:graphicFrameLocks noGrp="1"/>
          </p:cNvGraphicFramePr>
          <p:nvPr/>
        </p:nvGraphicFramePr>
        <p:xfrm>
          <a:off x="1148858" y="2927432"/>
          <a:ext cx="9975850" cy="16776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4075"/>
                <a:gridCol w="1164589"/>
                <a:gridCol w="1809750"/>
                <a:gridCol w="1527175"/>
                <a:gridCol w="1219835"/>
                <a:gridCol w="1779270"/>
                <a:gridCol w="1544954"/>
              </a:tblGrid>
              <a:tr h="7639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 marL="252095" marR="269875" indent="-31115">
                        <a:lnSpc>
                          <a:spcPts val="1510"/>
                        </a:lnSpc>
                        <a:spcBef>
                          <a:spcPts val="484"/>
                        </a:spcBef>
                      </a:pPr>
                      <a:r>
                        <a:rPr dirty="0" sz="1400" spc="-35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Company </a:t>
                      </a:r>
                      <a:r>
                        <a:rPr dirty="0" sz="1400" spc="-1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Revenue (GAAP)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1594"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77495" marR="212725">
                        <a:lnSpc>
                          <a:spcPts val="1510"/>
                        </a:lnSpc>
                        <a:spcBef>
                          <a:spcPts val="484"/>
                        </a:spcBef>
                      </a:pPr>
                      <a:r>
                        <a:rPr dirty="0" sz="1400" spc="-35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Company</a:t>
                      </a:r>
                      <a:r>
                        <a:rPr dirty="0" sz="1400" spc="-4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35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Adjusted </a:t>
                      </a:r>
                      <a:r>
                        <a:rPr dirty="0" sz="1400" spc="-4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Pre-</a:t>
                      </a:r>
                      <a:r>
                        <a:rPr dirty="0" sz="1400" spc="-35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Tax</a:t>
                      </a:r>
                      <a:r>
                        <a:rPr dirty="0" sz="1400" spc="-45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Results* </a:t>
                      </a:r>
                      <a:r>
                        <a:rPr dirty="0" sz="140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(Non-</a:t>
                      </a:r>
                      <a:r>
                        <a:rPr dirty="0" sz="1400" spc="-2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GAAP)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1594"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56235" marR="539115">
                        <a:lnSpc>
                          <a:spcPts val="1510"/>
                        </a:lnSpc>
                        <a:spcBef>
                          <a:spcPts val="484"/>
                        </a:spcBef>
                      </a:pPr>
                      <a:r>
                        <a:rPr dirty="0" sz="1400" spc="-35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Adjusted </a:t>
                      </a:r>
                      <a:r>
                        <a:rPr dirty="0" sz="1400" spc="-2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EPS*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algn="ctr" marR="183515">
                        <a:lnSpc>
                          <a:spcPts val="1490"/>
                        </a:lnSpc>
                      </a:pPr>
                      <a:r>
                        <a:rPr dirty="0" sz="140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(Non-</a:t>
                      </a:r>
                      <a:r>
                        <a:rPr dirty="0" sz="1400" spc="-2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GAAP)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1594"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12115" marR="255904" indent="132080">
                        <a:lnSpc>
                          <a:spcPts val="1510"/>
                        </a:lnSpc>
                      </a:pPr>
                      <a:r>
                        <a:rPr dirty="0" sz="1400" spc="-25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EPS </a:t>
                      </a:r>
                      <a:r>
                        <a:rPr dirty="0" sz="1400" spc="-1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(GAAP)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49530"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63525" marR="20320">
                        <a:lnSpc>
                          <a:spcPts val="1510"/>
                        </a:lnSpc>
                        <a:spcBef>
                          <a:spcPts val="484"/>
                        </a:spcBef>
                      </a:pPr>
                      <a:r>
                        <a:rPr dirty="0" sz="1400" spc="-4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Automotive</a:t>
                      </a:r>
                      <a:r>
                        <a:rPr dirty="0" sz="1400" spc="-2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Segment </a:t>
                      </a:r>
                      <a:r>
                        <a:rPr dirty="0" sz="1400" spc="-4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Operating</a:t>
                      </a:r>
                      <a:r>
                        <a:rPr dirty="0" sz="1400" spc="-3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Margin (GAAP)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1594"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7940" marR="21590">
                        <a:lnSpc>
                          <a:spcPts val="1510"/>
                        </a:lnSpc>
                        <a:spcBef>
                          <a:spcPts val="484"/>
                        </a:spcBef>
                      </a:pPr>
                      <a:r>
                        <a:rPr dirty="0" sz="1400" spc="-4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Automotive</a:t>
                      </a:r>
                      <a:r>
                        <a:rPr dirty="0" sz="1400" spc="-2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Segment </a:t>
                      </a:r>
                      <a:r>
                        <a:rPr dirty="0" sz="1400" spc="-25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Operating</a:t>
                      </a:r>
                      <a:r>
                        <a:rPr dirty="0" sz="1400" spc="105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3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Cash</a:t>
                      </a:r>
                      <a:r>
                        <a:rPr dirty="0" sz="1400" spc="-8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Flow </a:t>
                      </a:r>
                      <a:r>
                        <a:rPr dirty="0" sz="1400" spc="-1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(GAAP)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1594"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1206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40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4Q</a:t>
                      </a:r>
                      <a:r>
                        <a:rPr dirty="0" sz="1400" spc="-45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2017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9215"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334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1600" spc="-1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$41.3B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52705"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953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1600" spc="-1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$1.7B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52705"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195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1600" spc="8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$0.39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52705"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4859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1600" spc="9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$0.65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52705"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30504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1600" spc="65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3.7%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52705"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1600" spc="5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$2.3B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52705"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548005">
                <a:tc>
                  <a:txBody>
                    <a:bodyPr/>
                    <a:lstStyle/>
                    <a:p>
                      <a:pPr marL="12065" marR="26289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40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1400" spc="-6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dirty="0" sz="1400" spc="-45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25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(W) </a:t>
                      </a:r>
                      <a:r>
                        <a:rPr dirty="0" sz="1400" spc="-3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4Q</a:t>
                      </a:r>
                      <a:r>
                        <a:rPr dirty="0" sz="1400" spc="-65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 2016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53340"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48260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dirty="0" sz="1400" spc="-1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$2.6B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60655"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6515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dirty="0" sz="1400" spc="-1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$(0.4)B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60655"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3390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dirty="0" sz="1400" spc="-1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$0.09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60655"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46685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dirty="0" sz="1400" spc="-1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$0.85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60655"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37490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dirty="0" sz="140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(2.0)</a:t>
                      </a:r>
                      <a:r>
                        <a:rPr dirty="0" sz="1400" spc="95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ppts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60655"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dirty="0" sz="1400" spc="-1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$0.8B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60655"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8" name="object 18" descr=""/>
          <p:cNvSpPr txBox="1"/>
          <p:nvPr/>
        </p:nvSpPr>
        <p:spPr>
          <a:xfrm>
            <a:off x="3895058" y="2115784"/>
            <a:ext cx="41783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745" b="1">
                <a:solidFill>
                  <a:srgbClr val="0071AE"/>
                </a:solidFill>
                <a:latin typeface="Verdana"/>
                <a:cs typeface="Verdana"/>
              </a:rPr>
              <a:t>$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653287" y="6487203"/>
            <a:ext cx="422275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4F4F4F"/>
                </a:solidFill>
                <a:latin typeface="Verdana"/>
                <a:cs typeface="Verdana"/>
              </a:rPr>
              <a:t>*</a:t>
            </a:r>
            <a:r>
              <a:rPr dirty="0" sz="1050" spc="165">
                <a:solidFill>
                  <a:srgbClr val="4F4F4F"/>
                </a:solidFill>
                <a:latin typeface="Verdana"/>
                <a:cs typeface="Verdana"/>
              </a:rPr>
              <a:t> </a:t>
            </a:r>
            <a:r>
              <a:rPr dirty="0" sz="1050">
                <a:solidFill>
                  <a:srgbClr val="4F4F4F"/>
                </a:solidFill>
                <a:latin typeface="Verdana"/>
                <a:cs typeface="Verdana"/>
              </a:rPr>
              <a:t>See</a:t>
            </a:r>
            <a:r>
              <a:rPr dirty="0" sz="1050" spc="-90">
                <a:solidFill>
                  <a:srgbClr val="4F4F4F"/>
                </a:solidFill>
                <a:latin typeface="Verdana"/>
                <a:cs typeface="Verdana"/>
              </a:rPr>
              <a:t> </a:t>
            </a:r>
            <a:r>
              <a:rPr dirty="0" sz="1050">
                <a:solidFill>
                  <a:srgbClr val="4F4F4F"/>
                </a:solidFill>
                <a:latin typeface="Verdana"/>
                <a:cs typeface="Verdana"/>
              </a:rPr>
              <a:t>Appendix</a:t>
            </a:r>
            <a:r>
              <a:rPr dirty="0" sz="1050" spc="-120">
                <a:solidFill>
                  <a:srgbClr val="4F4F4F"/>
                </a:solidFill>
                <a:latin typeface="Verdana"/>
                <a:cs typeface="Verdana"/>
              </a:rPr>
              <a:t> </a:t>
            </a:r>
            <a:r>
              <a:rPr dirty="0" sz="1050" spc="-10">
                <a:solidFill>
                  <a:srgbClr val="4F4F4F"/>
                </a:solidFill>
                <a:latin typeface="Verdana"/>
                <a:cs typeface="Verdana"/>
              </a:rPr>
              <a:t>for</a:t>
            </a:r>
            <a:r>
              <a:rPr dirty="0" sz="1050" spc="-105">
                <a:solidFill>
                  <a:srgbClr val="4F4F4F"/>
                </a:solidFill>
                <a:latin typeface="Verdana"/>
                <a:cs typeface="Verdana"/>
              </a:rPr>
              <a:t> </a:t>
            </a:r>
            <a:r>
              <a:rPr dirty="0" sz="1050" spc="-20">
                <a:solidFill>
                  <a:srgbClr val="4F4F4F"/>
                </a:solidFill>
                <a:latin typeface="Verdana"/>
                <a:cs typeface="Verdana"/>
              </a:rPr>
              <a:t>detail,</a:t>
            </a:r>
            <a:r>
              <a:rPr dirty="0" sz="1050" spc="-100">
                <a:solidFill>
                  <a:srgbClr val="4F4F4F"/>
                </a:solidFill>
                <a:latin typeface="Verdana"/>
                <a:cs typeface="Verdana"/>
              </a:rPr>
              <a:t> </a:t>
            </a:r>
            <a:r>
              <a:rPr dirty="0" sz="1050" spc="-10">
                <a:solidFill>
                  <a:srgbClr val="4F4F4F"/>
                </a:solidFill>
                <a:latin typeface="Verdana"/>
                <a:cs typeface="Verdana"/>
              </a:rPr>
              <a:t>reconciliation</a:t>
            </a:r>
            <a:r>
              <a:rPr dirty="0" sz="1050" spc="-114">
                <a:solidFill>
                  <a:srgbClr val="4F4F4F"/>
                </a:solidFill>
                <a:latin typeface="Verdana"/>
                <a:cs typeface="Verdana"/>
              </a:rPr>
              <a:t> </a:t>
            </a:r>
            <a:r>
              <a:rPr dirty="0" sz="1050">
                <a:solidFill>
                  <a:srgbClr val="4F4F4F"/>
                </a:solidFill>
                <a:latin typeface="Verdana"/>
                <a:cs typeface="Verdana"/>
              </a:rPr>
              <a:t>to</a:t>
            </a:r>
            <a:r>
              <a:rPr dirty="0" sz="1050" spc="-95">
                <a:solidFill>
                  <a:srgbClr val="4F4F4F"/>
                </a:solidFill>
                <a:latin typeface="Verdana"/>
                <a:cs typeface="Verdana"/>
              </a:rPr>
              <a:t> </a:t>
            </a:r>
            <a:r>
              <a:rPr dirty="0" sz="1050">
                <a:solidFill>
                  <a:srgbClr val="4F4F4F"/>
                </a:solidFill>
                <a:latin typeface="Verdana"/>
                <a:cs typeface="Verdana"/>
              </a:rPr>
              <a:t>GAAP</a:t>
            </a:r>
            <a:r>
              <a:rPr dirty="0" sz="1050" spc="-100">
                <a:solidFill>
                  <a:srgbClr val="4F4F4F"/>
                </a:solidFill>
                <a:latin typeface="Verdana"/>
                <a:cs typeface="Verdana"/>
              </a:rPr>
              <a:t> </a:t>
            </a:r>
            <a:r>
              <a:rPr dirty="0" sz="1050">
                <a:solidFill>
                  <a:srgbClr val="4F4F4F"/>
                </a:solidFill>
                <a:latin typeface="Verdana"/>
                <a:cs typeface="Verdana"/>
              </a:rPr>
              <a:t>and</a:t>
            </a:r>
            <a:r>
              <a:rPr dirty="0" sz="1050" spc="-90">
                <a:solidFill>
                  <a:srgbClr val="4F4F4F"/>
                </a:solidFill>
                <a:latin typeface="Verdana"/>
                <a:cs typeface="Verdana"/>
              </a:rPr>
              <a:t> </a:t>
            </a:r>
            <a:r>
              <a:rPr dirty="0" sz="1050" spc="-10">
                <a:solidFill>
                  <a:srgbClr val="4F4F4F"/>
                </a:solidFill>
                <a:latin typeface="Verdana"/>
                <a:cs typeface="Verdana"/>
              </a:rPr>
              <a:t>definitions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11686031" y="6376415"/>
            <a:ext cx="506095" cy="410209"/>
          </a:xfrm>
          <a:custGeom>
            <a:avLst/>
            <a:gdLst/>
            <a:ahLst/>
            <a:cxnLst/>
            <a:rect l="l" t="t" r="r" b="b"/>
            <a:pathLst>
              <a:path w="506095" h="410209">
                <a:moveTo>
                  <a:pt x="505968" y="0"/>
                </a:moveTo>
                <a:lnTo>
                  <a:pt x="0" y="0"/>
                </a:lnTo>
                <a:lnTo>
                  <a:pt x="0" y="409956"/>
                </a:lnTo>
                <a:lnTo>
                  <a:pt x="505968" y="409956"/>
                </a:lnTo>
                <a:lnTo>
                  <a:pt x="5059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11887454" y="6520008"/>
            <a:ext cx="2159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0">
                <a:solidFill>
                  <a:srgbClr val="4F4F4F"/>
                </a:solidFill>
                <a:latin typeface="Trebuchet MS"/>
                <a:cs typeface="Trebuchet MS"/>
              </a:rPr>
              <a:t>A8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5257800" y="1990344"/>
            <a:ext cx="788035" cy="788035"/>
            <a:chOff x="5257800" y="1990344"/>
            <a:chExt cx="788035" cy="788035"/>
          </a:xfrm>
        </p:grpSpPr>
        <p:sp>
          <p:nvSpPr>
            <p:cNvPr id="23" name="object 23" descr=""/>
            <p:cNvSpPr/>
            <p:nvPr/>
          </p:nvSpPr>
          <p:spPr>
            <a:xfrm>
              <a:off x="5295900" y="2028444"/>
              <a:ext cx="711835" cy="711835"/>
            </a:xfrm>
            <a:custGeom>
              <a:avLst/>
              <a:gdLst/>
              <a:ahLst/>
              <a:cxnLst/>
              <a:rect l="l" t="t" r="r" b="b"/>
              <a:pathLst>
                <a:path w="711835" h="711835">
                  <a:moveTo>
                    <a:pt x="0" y="355853"/>
                  </a:moveTo>
                  <a:lnTo>
                    <a:pt x="3248" y="307566"/>
                  </a:lnTo>
                  <a:lnTo>
                    <a:pt x="12711" y="261253"/>
                  </a:lnTo>
                  <a:lnTo>
                    <a:pt x="27964" y="217339"/>
                  </a:lnTo>
                  <a:lnTo>
                    <a:pt x="48584" y="176247"/>
                  </a:lnTo>
                  <a:lnTo>
                    <a:pt x="74146" y="138402"/>
                  </a:lnTo>
                  <a:lnTo>
                    <a:pt x="104227" y="104227"/>
                  </a:lnTo>
                  <a:lnTo>
                    <a:pt x="138402" y="74146"/>
                  </a:lnTo>
                  <a:lnTo>
                    <a:pt x="176247" y="48584"/>
                  </a:lnTo>
                  <a:lnTo>
                    <a:pt x="217339" y="27964"/>
                  </a:lnTo>
                  <a:lnTo>
                    <a:pt x="261253" y="12711"/>
                  </a:lnTo>
                  <a:lnTo>
                    <a:pt x="307566" y="3248"/>
                  </a:lnTo>
                  <a:lnTo>
                    <a:pt x="355854" y="0"/>
                  </a:lnTo>
                  <a:lnTo>
                    <a:pt x="404141" y="3248"/>
                  </a:lnTo>
                  <a:lnTo>
                    <a:pt x="450454" y="12711"/>
                  </a:lnTo>
                  <a:lnTo>
                    <a:pt x="494368" y="27964"/>
                  </a:lnTo>
                  <a:lnTo>
                    <a:pt x="535460" y="48584"/>
                  </a:lnTo>
                  <a:lnTo>
                    <a:pt x="573305" y="74146"/>
                  </a:lnTo>
                  <a:lnTo>
                    <a:pt x="607480" y="104227"/>
                  </a:lnTo>
                  <a:lnTo>
                    <a:pt x="637561" y="138402"/>
                  </a:lnTo>
                  <a:lnTo>
                    <a:pt x="663123" y="176247"/>
                  </a:lnTo>
                  <a:lnTo>
                    <a:pt x="683743" y="217339"/>
                  </a:lnTo>
                  <a:lnTo>
                    <a:pt x="698996" y="261253"/>
                  </a:lnTo>
                  <a:lnTo>
                    <a:pt x="708459" y="307566"/>
                  </a:lnTo>
                  <a:lnTo>
                    <a:pt x="711708" y="355853"/>
                  </a:lnTo>
                  <a:lnTo>
                    <a:pt x="708459" y="404141"/>
                  </a:lnTo>
                  <a:lnTo>
                    <a:pt x="698996" y="450454"/>
                  </a:lnTo>
                  <a:lnTo>
                    <a:pt x="683743" y="494368"/>
                  </a:lnTo>
                  <a:lnTo>
                    <a:pt x="663123" y="535460"/>
                  </a:lnTo>
                  <a:lnTo>
                    <a:pt x="637561" y="573305"/>
                  </a:lnTo>
                  <a:lnTo>
                    <a:pt x="607480" y="607480"/>
                  </a:lnTo>
                  <a:lnTo>
                    <a:pt x="573305" y="637561"/>
                  </a:lnTo>
                  <a:lnTo>
                    <a:pt x="535460" y="663123"/>
                  </a:lnTo>
                  <a:lnTo>
                    <a:pt x="494368" y="683743"/>
                  </a:lnTo>
                  <a:lnTo>
                    <a:pt x="450454" y="698996"/>
                  </a:lnTo>
                  <a:lnTo>
                    <a:pt x="404141" y="708459"/>
                  </a:lnTo>
                  <a:lnTo>
                    <a:pt x="355854" y="711707"/>
                  </a:lnTo>
                  <a:lnTo>
                    <a:pt x="307566" y="708459"/>
                  </a:lnTo>
                  <a:lnTo>
                    <a:pt x="261253" y="698996"/>
                  </a:lnTo>
                  <a:lnTo>
                    <a:pt x="217339" y="683743"/>
                  </a:lnTo>
                  <a:lnTo>
                    <a:pt x="176247" y="663123"/>
                  </a:lnTo>
                  <a:lnTo>
                    <a:pt x="138402" y="637561"/>
                  </a:lnTo>
                  <a:lnTo>
                    <a:pt x="104227" y="607480"/>
                  </a:lnTo>
                  <a:lnTo>
                    <a:pt x="74146" y="573305"/>
                  </a:lnTo>
                  <a:lnTo>
                    <a:pt x="48584" y="535460"/>
                  </a:lnTo>
                  <a:lnTo>
                    <a:pt x="27964" y="494368"/>
                  </a:lnTo>
                  <a:lnTo>
                    <a:pt x="12711" y="450454"/>
                  </a:lnTo>
                  <a:lnTo>
                    <a:pt x="3248" y="404141"/>
                  </a:lnTo>
                  <a:lnTo>
                    <a:pt x="0" y="355853"/>
                  </a:lnTo>
                  <a:close/>
                </a:path>
              </a:pathLst>
            </a:custGeom>
            <a:ln w="76200">
              <a:solidFill>
                <a:srgbClr val="0071A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94376" y="2243340"/>
              <a:ext cx="731519" cy="4053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960521" y="6500995"/>
            <a:ext cx="173355" cy="21844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0"/>
              </a:spcBef>
            </a:pPr>
            <a:r>
              <a:rPr dirty="0" sz="1200" spc="-25">
                <a:solidFill>
                  <a:srgbClr val="666A70"/>
                </a:solidFill>
                <a:latin typeface="Trebuchet MS"/>
                <a:cs typeface="Trebuchet MS"/>
              </a:rPr>
              <a:t>48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3074" y="293622"/>
            <a:ext cx="106927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0"/>
              <a:t>Non-</a:t>
            </a:r>
            <a:r>
              <a:rPr dirty="0" spc="60"/>
              <a:t>GAAP</a:t>
            </a:r>
            <a:r>
              <a:rPr dirty="0" spc="140"/>
              <a:t> </a:t>
            </a:r>
            <a:r>
              <a:rPr dirty="0" spc="100"/>
              <a:t>Financial</a:t>
            </a:r>
            <a:r>
              <a:rPr dirty="0" spc="150"/>
              <a:t> </a:t>
            </a:r>
            <a:r>
              <a:rPr dirty="0"/>
              <a:t>Measures</a:t>
            </a:r>
            <a:r>
              <a:rPr dirty="0" spc="135"/>
              <a:t> </a:t>
            </a:r>
            <a:r>
              <a:rPr dirty="0" spc="150"/>
              <a:t>That </a:t>
            </a:r>
            <a:r>
              <a:rPr dirty="0" spc="100"/>
              <a:t>Supplement</a:t>
            </a:r>
            <a:r>
              <a:rPr dirty="0" spc="135"/>
              <a:t> </a:t>
            </a:r>
            <a:r>
              <a:rPr dirty="0" spc="75"/>
              <a:t>GAAP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53074" y="802486"/>
            <a:ext cx="184785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>
                <a:solidFill>
                  <a:srgbClr val="0071AE"/>
                </a:solidFill>
                <a:latin typeface="Calibri"/>
                <a:cs typeface="Calibri"/>
              </a:rPr>
              <a:t>Measures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44513" y="1286216"/>
            <a:ext cx="1119505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8140" marR="5080" indent="-346075">
              <a:lnSpc>
                <a:spcPct val="110000"/>
              </a:lnSpc>
              <a:spcBef>
                <a:spcPts val="100"/>
              </a:spcBef>
              <a:buFont typeface="Arial"/>
              <a:buChar char="•"/>
              <a:tabLst>
                <a:tab pos="358140" algn="l"/>
              </a:tabLst>
            </a:pPr>
            <a:r>
              <a:rPr dirty="0" sz="1000" spc="-50">
                <a:solidFill>
                  <a:srgbClr val="4F4F4F"/>
                </a:solidFill>
                <a:latin typeface="Calibri"/>
                <a:cs typeface="Calibri"/>
              </a:rPr>
              <a:t>We</a:t>
            </a:r>
            <a:r>
              <a:rPr dirty="0" sz="10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5">
                <a:solidFill>
                  <a:srgbClr val="4F4F4F"/>
                </a:solidFill>
                <a:latin typeface="Calibri"/>
                <a:cs typeface="Calibri"/>
              </a:rPr>
              <a:t>use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both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GAAP</a:t>
            </a:r>
            <a:r>
              <a:rPr dirty="0" sz="1000" spc="-3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and</a:t>
            </a:r>
            <a:r>
              <a:rPr dirty="0" sz="10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non-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GAAP</a:t>
            </a:r>
            <a:r>
              <a:rPr dirty="0" sz="1000" spc="-4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financial</a:t>
            </a:r>
            <a:r>
              <a:rPr dirty="0" sz="1000" spc="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measures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for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operational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and</a:t>
            </a:r>
            <a:r>
              <a:rPr dirty="0" sz="10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financial</a:t>
            </a:r>
            <a:r>
              <a:rPr dirty="0" sz="1000" spc="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decision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making,</a:t>
            </a:r>
            <a:r>
              <a:rPr dirty="0" sz="10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and</a:t>
            </a:r>
            <a:r>
              <a:rPr dirty="0" sz="10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to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assess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Company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and</a:t>
            </a:r>
            <a:r>
              <a:rPr dirty="0" sz="10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segment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 business</a:t>
            </a:r>
            <a:r>
              <a:rPr dirty="0" sz="1000" spc="-3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performance.</a:t>
            </a:r>
            <a:r>
              <a:rPr dirty="0" sz="1000" spc="38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The</a:t>
            </a:r>
            <a:r>
              <a:rPr dirty="0" sz="1000" spc="-4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non-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GAAP</a:t>
            </a:r>
            <a:r>
              <a:rPr dirty="0" sz="1000" spc="-4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measures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listed</a:t>
            </a:r>
            <a:r>
              <a:rPr dirty="0" sz="10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below</a:t>
            </a:r>
            <a:r>
              <a:rPr dirty="0" sz="1000" spc="-4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are</a:t>
            </a:r>
            <a:r>
              <a:rPr dirty="0" sz="10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intended</a:t>
            </a:r>
            <a:r>
              <a:rPr dirty="0" sz="1000" spc="-4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to</a:t>
            </a:r>
            <a:r>
              <a:rPr dirty="0" sz="10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be</a:t>
            </a:r>
            <a:r>
              <a:rPr dirty="0" sz="1000" spc="5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5">
                <a:solidFill>
                  <a:srgbClr val="4F4F4F"/>
                </a:solidFill>
                <a:latin typeface="Calibri"/>
                <a:cs typeface="Calibri"/>
              </a:rPr>
              <a:t>considered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by </a:t>
            </a:r>
            <a:r>
              <a:rPr dirty="0" sz="1000" spc="-35">
                <a:solidFill>
                  <a:srgbClr val="4F4F4F"/>
                </a:solidFill>
                <a:latin typeface="Calibri"/>
                <a:cs typeface="Calibri"/>
              </a:rPr>
              <a:t>users</a:t>
            </a:r>
            <a:r>
              <a:rPr dirty="0" sz="10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as</a:t>
            </a:r>
            <a:r>
              <a:rPr dirty="0" sz="10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supplemental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information</a:t>
            </a:r>
            <a:r>
              <a:rPr dirty="0" sz="1000" spc="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to</a:t>
            </a:r>
            <a:r>
              <a:rPr dirty="0" sz="10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5">
                <a:solidFill>
                  <a:srgbClr val="4F4F4F"/>
                </a:solidFill>
                <a:latin typeface="Calibri"/>
                <a:cs typeface="Calibri"/>
              </a:rPr>
              <a:t>their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equivalent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GAAP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5">
                <a:solidFill>
                  <a:srgbClr val="4F4F4F"/>
                </a:solidFill>
                <a:latin typeface="Calibri"/>
                <a:cs typeface="Calibri"/>
              </a:rPr>
              <a:t>measures,</a:t>
            </a:r>
            <a:r>
              <a:rPr dirty="0" sz="10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to</a:t>
            </a:r>
            <a:r>
              <a:rPr dirty="0" sz="10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aid</a:t>
            </a:r>
            <a:r>
              <a:rPr dirty="0" sz="1000" spc="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investors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40">
                <a:solidFill>
                  <a:srgbClr val="4F4F4F"/>
                </a:solidFill>
                <a:latin typeface="Calibri"/>
                <a:cs typeface="Calibri"/>
              </a:rPr>
              <a:t>in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better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understanding</a:t>
            </a:r>
            <a:r>
              <a:rPr dirty="0" sz="1000" spc="-3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50">
                <a:solidFill>
                  <a:srgbClr val="4F4F4F"/>
                </a:solidFill>
                <a:latin typeface="Calibri"/>
                <a:cs typeface="Calibri"/>
              </a:rPr>
              <a:t>our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financial</a:t>
            </a:r>
            <a:r>
              <a:rPr dirty="0" sz="1000" spc="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results.</a:t>
            </a:r>
            <a:r>
              <a:rPr dirty="0" sz="1000" spc="2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50">
                <a:solidFill>
                  <a:srgbClr val="4F4F4F"/>
                </a:solidFill>
                <a:latin typeface="Calibri"/>
                <a:cs typeface="Calibri"/>
              </a:rPr>
              <a:t>We</a:t>
            </a:r>
            <a:r>
              <a:rPr dirty="0" sz="10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believe 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that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these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non-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GAAP</a:t>
            </a:r>
            <a:r>
              <a:rPr dirty="0" sz="1000" spc="-4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measures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5">
                <a:solidFill>
                  <a:srgbClr val="4F4F4F"/>
                </a:solidFill>
                <a:latin typeface="Calibri"/>
                <a:cs typeface="Calibri"/>
              </a:rPr>
              <a:t>provide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 useful</a:t>
            </a:r>
            <a:r>
              <a:rPr dirty="0" sz="1000" spc="-3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perspective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on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44513" y="2963187"/>
            <a:ext cx="698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solidFill>
                  <a:srgbClr val="4F4F4F"/>
                </a:solidFill>
                <a:latin typeface="Arial"/>
                <a:cs typeface="Arial"/>
              </a:rPr>
              <a:t>•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44513" y="3709947"/>
            <a:ext cx="698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solidFill>
                  <a:srgbClr val="4F4F4F"/>
                </a:solidFill>
                <a:latin typeface="Arial"/>
                <a:cs typeface="Arial"/>
              </a:rPr>
              <a:t>•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44513" y="4456708"/>
            <a:ext cx="698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solidFill>
                  <a:srgbClr val="4F4F4F"/>
                </a:solidFill>
                <a:latin typeface="Arial"/>
                <a:cs typeface="Arial"/>
              </a:rPr>
              <a:t>•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44513" y="5538746"/>
            <a:ext cx="698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solidFill>
                  <a:srgbClr val="4F4F4F"/>
                </a:solidFill>
                <a:latin typeface="Arial"/>
                <a:cs typeface="Arial"/>
              </a:rPr>
              <a:t>•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44513" y="5950228"/>
            <a:ext cx="698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solidFill>
                  <a:srgbClr val="4F4F4F"/>
                </a:solidFill>
                <a:latin typeface="Arial"/>
                <a:cs typeface="Arial"/>
              </a:rPr>
              <a:t>•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44513" y="1621419"/>
            <a:ext cx="11204575" cy="4841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8140" marR="238760">
              <a:lnSpc>
                <a:spcPct val="110000"/>
              </a:lnSpc>
              <a:spcBef>
                <a:spcPts val="100"/>
              </a:spcBef>
            </a:pPr>
            <a:r>
              <a:rPr dirty="0" sz="1000" spc="-35">
                <a:solidFill>
                  <a:srgbClr val="4F4F4F"/>
                </a:solidFill>
                <a:latin typeface="Calibri"/>
                <a:cs typeface="Calibri"/>
              </a:rPr>
              <a:t>underlying</a:t>
            </a:r>
            <a:r>
              <a:rPr dirty="0" sz="1000" spc="-5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business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results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and </a:t>
            </a:r>
            <a:r>
              <a:rPr dirty="0" sz="1000" spc="-35">
                <a:solidFill>
                  <a:srgbClr val="4F4F4F"/>
                </a:solidFill>
                <a:latin typeface="Calibri"/>
                <a:cs typeface="Calibri"/>
              </a:rPr>
              <a:t>trends,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and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a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means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to</a:t>
            </a:r>
            <a:r>
              <a:rPr dirty="0" sz="10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assess</a:t>
            </a:r>
            <a:r>
              <a:rPr dirty="0" sz="1000" spc="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50">
                <a:solidFill>
                  <a:srgbClr val="4F4F4F"/>
                </a:solidFill>
                <a:latin typeface="Calibri"/>
                <a:cs typeface="Calibri"/>
              </a:rPr>
              <a:t>our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period-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over-</a:t>
            </a:r>
            <a:r>
              <a:rPr dirty="0" sz="1000" spc="-40">
                <a:solidFill>
                  <a:srgbClr val="4F4F4F"/>
                </a:solidFill>
                <a:latin typeface="Calibri"/>
                <a:cs typeface="Calibri"/>
              </a:rPr>
              <a:t>period</a:t>
            </a:r>
            <a:r>
              <a:rPr dirty="0" sz="1000" spc="-5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results.</a:t>
            </a:r>
            <a:r>
              <a:rPr dirty="0" sz="1000" spc="19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These</a:t>
            </a:r>
            <a:r>
              <a:rPr dirty="0" sz="1000" spc="-3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non-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GAAP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measures</a:t>
            </a:r>
            <a:r>
              <a:rPr dirty="0" sz="10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should</a:t>
            </a:r>
            <a:r>
              <a:rPr dirty="0" sz="1000" spc="-3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not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be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5">
                <a:solidFill>
                  <a:srgbClr val="4F4F4F"/>
                </a:solidFill>
                <a:latin typeface="Calibri"/>
                <a:cs typeface="Calibri"/>
              </a:rPr>
              <a:t>considered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as a</a:t>
            </a:r>
            <a:r>
              <a:rPr dirty="0" sz="10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substitute</a:t>
            </a:r>
            <a:r>
              <a:rPr dirty="0" sz="10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40">
                <a:solidFill>
                  <a:srgbClr val="4F4F4F"/>
                </a:solidFill>
                <a:latin typeface="Calibri"/>
                <a:cs typeface="Calibri"/>
              </a:rPr>
              <a:t>for,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50">
                <a:solidFill>
                  <a:srgbClr val="4F4F4F"/>
                </a:solidFill>
                <a:latin typeface="Calibri"/>
                <a:cs typeface="Calibri"/>
              </a:rPr>
              <a:t>or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45">
                <a:solidFill>
                  <a:srgbClr val="4F4F4F"/>
                </a:solidFill>
                <a:latin typeface="Calibri"/>
                <a:cs typeface="Calibri"/>
              </a:rPr>
              <a:t>superior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to,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measures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of</a:t>
            </a:r>
            <a:r>
              <a:rPr dirty="0" sz="10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financial</a:t>
            </a:r>
            <a:r>
              <a:rPr dirty="0" sz="1000" spc="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performance </a:t>
            </a:r>
            <a:r>
              <a:rPr dirty="0" sz="1000" spc="-35">
                <a:solidFill>
                  <a:srgbClr val="4F4F4F"/>
                </a:solidFill>
                <a:latin typeface="Calibri"/>
                <a:cs typeface="Calibri"/>
              </a:rPr>
              <a:t>prepared</a:t>
            </a:r>
            <a:r>
              <a:rPr dirty="0" sz="1000" spc="-4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40">
                <a:solidFill>
                  <a:srgbClr val="4F4F4F"/>
                </a:solidFill>
                <a:latin typeface="Calibri"/>
                <a:cs typeface="Calibri"/>
              </a:rPr>
              <a:t>in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accordance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with 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GAAP.</a:t>
            </a:r>
            <a:r>
              <a:rPr dirty="0" sz="1000" spc="17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These</a:t>
            </a:r>
            <a:r>
              <a:rPr dirty="0" sz="1000" spc="-4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non-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GAAP</a:t>
            </a:r>
            <a:r>
              <a:rPr dirty="0" sz="1000" spc="-3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measures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may</a:t>
            </a:r>
            <a:r>
              <a:rPr dirty="0" sz="10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not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 be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the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same</a:t>
            </a:r>
            <a:r>
              <a:rPr dirty="0" sz="10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as</a:t>
            </a:r>
            <a:r>
              <a:rPr dirty="0" sz="10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similarly</a:t>
            </a:r>
            <a:r>
              <a:rPr dirty="0" sz="10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titled</a:t>
            </a:r>
            <a:r>
              <a:rPr dirty="0" sz="10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measures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used by</a:t>
            </a:r>
            <a:r>
              <a:rPr dirty="0" sz="1000" spc="-4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5">
                <a:solidFill>
                  <a:srgbClr val="4F4F4F"/>
                </a:solidFill>
                <a:latin typeface="Calibri"/>
                <a:cs typeface="Calibri"/>
              </a:rPr>
              <a:t>other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companies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40">
                <a:solidFill>
                  <a:srgbClr val="4F4F4F"/>
                </a:solidFill>
                <a:latin typeface="Calibri"/>
                <a:cs typeface="Calibri"/>
              </a:rPr>
              <a:t>due 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to</a:t>
            </a:r>
            <a:r>
              <a:rPr dirty="0" sz="10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possible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 differences</a:t>
            </a:r>
            <a:r>
              <a:rPr dirty="0" sz="1000" spc="-3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40">
                <a:solidFill>
                  <a:srgbClr val="4F4F4F"/>
                </a:solidFill>
                <a:latin typeface="Calibri"/>
                <a:cs typeface="Calibri"/>
              </a:rPr>
              <a:t>in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method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and </a:t>
            </a:r>
            <a:r>
              <a:rPr dirty="0" sz="1000" spc="-40">
                <a:solidFill>
                  <a:srgbClr val="4F4F4F"/>
                </a:solidFill>
                <a:latin typeface="Calibri"/>
                <a:cs typeface="Calibri"/>
              </a:rPr>
              <a:t>in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items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50">
                <a:solidFill>
                  <a:srgbClr val="4F4F4F"/>
                </a:solidFill>
                <a:latin typeface="Calibri"/>
                <a:cs typeface="Calibri"/>
              </a:rPr>
              <a:t>or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events</a:t>
            </a:r>
            <a:r>
              <a:rPr dirty="0" sz="1000" spc="-4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being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adjusted.</a:t>
            </a:r>
            <a:endParaRPr sz="1000">
              <a:latin typeface="Calibri"/>
              <a:cs typeface="Calibri"/>
            </a:endParaRPr>
          </a:p>
          <a:p>
            <a:pPr marL="358140" marR="43815" indent="-346075">
              <a:lnSpc>
                <a:spcPct val="110000"/>
              </a:lnSpc>
              <a:spcBef>
                <a:spcPts val="600"/>
              </a:spcBef>
              <a:buFont typeface="Arial"/>
              <a:buChar char="•"/>
              <a:tabLst>
                <a:tab pos="358140" algn="l"/>
              </a:tabLst>
            </a:pP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Company Adjusted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Pre-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tax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Profit (Most</a:t>
            </a:r>
            <a:r>
              <a:rPr dirty="0" sz="10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Comparable</a:t>
            </a:r>
            <a:r>
              <a:rPr dirty="0" sz="10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GAAP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5">
                <a:solidFill>
                  <a:srgbClr val="4F4F4F"/>
                </a:solidFill>
                <a:latin typeface="Calibri"/>
                <a:cs typeface="Calibri"/>
              </a:rPr>
              <a:t>Measure:</a:t>
            </a:r>
            <a:r>
              <a:rPr dirty="0" sz="1000" spc="18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Net </a:t>
            </a:r>
            <a:r>
              <a:rPr dirty="0" sz="1000" spc="-35">
                <a:solidFill>
                  <a:srgbClr val="4F4F4F"/>
                </a:solidFill>
                <a:latin typeface="Calibri"/>
                <a:cs typeface="Calibri"/>
              </a:rPr>
              <a:t>income</a:t>
            </a:r>
            <a:r>
              <a:rPr dirty="0" sz="10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attributable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to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Ford)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50">
                <a:solidFill>
                  <a:srgbClr val="4F4F4F"/>
                </a:solidFill>
                <a:latin typeface="Calibri"/>
                <a:cs typeface="Calibri"/>
              </a:rPr>
              <a:t>–</a:t>
            </a:r>
            <a:r>
              <a:rPr dirty="0" sz="10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The</a:t>
            </a:r>
            <a:r>
              <a:rPr dirty="0" sz="1000" spc="-4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non-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GAAP</a:t>
            </a:r>
            <a:r>
              <a:rPr dirty="0" sz="1000" spc="-3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measure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is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 useful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to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management</a:t>
            </a:r>
            <a:r>
              <a:rPr dirty="0" sz="10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and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investors</a:t>
            </a:r>
            <a:r>
              <a:rPr dirty="0" sz="1000" spc="17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because</a:t>
            </a:r>
            <a:r>
              <a:rPr dirty="0" sz="10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it</a:t>
            </a:r>
            <a:r>
              <a:rPr dirty="0" sz="10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allows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40">
                <a:solidFill>
                  <a:srgbClr val="4F4F4F"/>
                </a:solidFill>
                <a:latin typeface="Calibri"/>
                <a:cs typeface="Calibri"/>
              </a:rPr>
              <a:t>users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to</a:t>
            </a:r>
            <a:r>
              <a:rPr dirty="0" sz="10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evaluate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50">
                <a:solidFill>
                  <a:srgbClr val="4F4F4F"/>
                </a:solidFill>
                <a:latin typeface="Calibri"/>
                <a:cs typeface="Calibri"/>
              </a:rPr>
              <a:t>our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pre-tax</a:t>
            </a:r>
            <a:r>
              <a:rPr dirty="0" sz="1000" spc="5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results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excluding</a:t>
            </a:r>
            <a:r>
              <a:rPr dirty="0" sz="1000" spc="19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pre-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tax</a:t>
            </a:r>
            <a:r>
              <a:rPr dirty="0" sz="10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special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items.</a:t>
            </a:r>
            <a:r>
              <a:rPr dirty="0" sz="1000" spc="2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Pre-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tax</a:t>
            </a:r>
            <a:r>
              <a:rPr dirty="0" sz="10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special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items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consist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of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(i)</a:t>
            </a:r>
            <a:r>
              <a:rPr dirty="0" sz="1000" spc="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pension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and</a:t>
            </a:r>
            <a:r>
              <a:rPr dirty="0" sz="10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OPEB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5">
                <a:solidFill>
                  <a:srgbClr val="4F4F4F"/>
                </a:solidFill>
                <a:latin typeface="Calibri"/>
                <a:cs typeface="Calibri"/>
              </a:rPr>
              <a:t>remeasurement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gains</a:t>
            </a:r>
            <a:r>
              <a:rPr dirty="0" sz="10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and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losses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that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are</a:t>
            </a:r>
            <a:r>
              <a:rPr dirty="0" sz="10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not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reflective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of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50">
                <a:solidFill>
                  <a:srgbClr val="4F4F4F"/>
                </a:solidFill>
                <a:latin typeface="Calibri"/>
                <a:cs typeface="Calibri"/>
              </a:rPr>
              <a:t>our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5">
                <a:solidFill>
                  <a:srgbClr val="4F4F4F"/>
                </a:solidFill>
                <a:latin typeface="Calibri"/>
                <a:cs typeface="Calibri"/>
              </a:rPr>
              <a:t>underlying</a:t>
            </a:r>
            <a:r>
              <a:rPr dirty="0" sz="1000" spc="-5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business</a:t>
            </a:r>
            <a:r>
              <a:rPr dirty="0" sz="10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results,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(ii)</a:t>
            </a:r>
            <a:r>
              <a:rPr dirty="0" sz="1000" spc="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significant</a:t>
            </a:r>
            <a:r>
              <a:rPr dirty="0" sz="1000" spc="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5">
                <a:solidFill>
                  <a:srgbClr val="4F4F4F"/>
                </a:solidFill>
                <a:latin typeface="Calibri"/>
                <a:cs typeface="Calibri"/>
              </a:rPr>
              <a:t>restructuring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 actions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related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to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50">
                <a:solidFill>
                  <a:srgbClr val="4F4F4F"/>
                </a:solidFill>
                <a:latin typeface="Calibri"/>
                <a:cs typeface="Calibri"/>
              </a:rPr>
              <a:t>our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efforts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to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match </a:t>
            </a:r>
            <a:r>
              <a:rPr dirty="0" sz="1000" spc="-35">
                <a:solidFill>
                  <a:srgbClr val="4F4F4F"/>
                </a:solidFill>
                <a:latin typeface="Calibri"/>
                <a:cs typeface="Calibri"/>
              </a:rPr>
              <a:t>production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capacity</a:t>
            </a:r>
            <a:r>
              <a:rPr dirty="0" sz="1000" spc="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and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cost</a:t>
            </a:r>
            <a:r>
              <a:rPr dirty="0" sz="10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5">
                <a:solidFill>
                  <a:srgbClr val="4F4F4F"/>
                </a:solidFill>
                <a:latin typeface="Calibri"/>
                <a:cs typeface="Calibri"/>
              </a:rPr>
              <a:t>structure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to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market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demand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 and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changing model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40">
                <a:solidFill>
                  <a:srgbClr val="4F4F4F"/>
                </a:solidFill>
                <a:latin typeface="Calibri"/>
                <a:cs typeface="Calibri"/>
              </a:rPr>
              <a:t>mix,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and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(iii)</a:t>
            </a:r>
            <a:r>
              <a:rPr dirty="0" sz="1000" spc="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5">
                <a:solidFill>
                  <a:srgbClr val="4F4F4F"/>
                </a:solidFill>
                <a:latin typeface="Calibri"/>
                <a:cs typeface="Calibri"/>
              </a:rPr>
              <a:t>other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items</a:t>
            </a:r>
            <a:r>
              <a:rPr dirty="0" sz="10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that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40">
                <a:solidFill>
                  <a:srgbClr val="4F4F4F"/>
                </a:solidFill>
                <a:latin typeface="Calibri"/>
                <a:cs typeface="Calibri"/>
              </a:rPr>
              <a:t>we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do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not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necessarily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5">
                <a:solidFill>
                  <a:srgbClr val="4F4F4F"/>
                </a:solidFill>
                <a:latin typeface="Calibri"/>
                <a:cs typeface="Calibri"/>
              </a:rPr>
              <a:t>consider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to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be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indicative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 of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earnings from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ongoing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operating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activities.</a:t>
            </a:r>
            <a:r>
              <a:rPr dirty="0" sz="1000" spc="23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40">
                <a:solidFill>
                  <a:srgbClr val="4F4F4F"/>
                </a:solidFill>
                <a:latin typeface="Calibri"/>
                <a:cs typeface="Calibri"/>
              </a:rPr>
              <a:t>When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5">
                <a:solidFill>
                  <a:srgbClr val="4F4F4F"/>
                </a:solidFill>
                <a:latin typeface="Calibri"/>
                <a:cs typeface="Calibri"/>
              </a:rPr>
              <a:t>we</a:t>
            </a:r>
            <a:r>
              <a:rPr dirty="0" sz="10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40">
                <a:solidFill>
                  <a:srgbClr val="4F4F4F"/>
                </a:solidFill>
                <a:latin typeface="Calibri"/>
                <a:cs typeface="Calibri"/>
              </a:rPr>
              <a:t>provide</a:t>
            </a:r>
            <a:r>
              <a:rPr dirty="0" sz="1000" spc="-3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guidance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for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adjusted</a:t>
            </a:r>
            <a:r>
              <a:rPr dirty="0" sz="10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pre-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tax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profit,</a:t>
            </a:r>
            <a:r>
              <a:rPr dirty="0" sz="10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40">
                <a:solidFill>
                  <a:srgbClr val="4F4F4F"/>
                </a:solidFill>
                <a:latin typeface="Calibri"/>
                <a:cs typeface="Calibri"/>
              </a:rPr>
              <a:t>we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do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not </a:t>
            </a:r>
            <a:r>
              <a:rPr dirty="0" sz="1000" spc="-35">
                <a:solidFill>
                  <a:srgbClr val="4F4F4F"/>
                </a:solidFill>
                <a:latin typeface="Calibri"/>
                <a:cs typeface="Calibri"/>
              </a:rPr>
              <a:t>provide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guidance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on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a</a:t>
            </a:r>
            <a:r>
              <a:rPr dirty="0" sz="10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net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5">
                <a:solidFill>
                  <a:srgbClr val="4F4F4F"/>
                </a:solidFill>
                <a:latin typeface="Calibri"/>
                <a:cs typeface="Calibri"/>
              </a:rPr>
              <a:t>income</a:t>
            </a:r>
            <a:r>
              <a:rPr dirty="0" sz="10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basis</a:t>
            </a:r>
            <a:r>
              <a:rPr dirty="0" sz="1000" spc="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because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the GAAP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 measure</a:t>
            </a:r>
            <a:r>
              <a:rPr dirty="0" sz="10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will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include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potentially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significant</a:t>
            </a:r>
            <a:r>
              <a:rPr dirty="0" sz="1000" spc="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special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items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 that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have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not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yet</a:t>
            </a:r>
            <a:r>
              <a:rPr dirty="0" sz="1000" spc="5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45">
                <a:solidFill>
                  <a:srgbClr val="4F4F4F"/>
                </a:solidFill>
                <a:latin typeface="Calibri"/>
                <a:cs typeface="Calibri"/>
              </a:rPr>
              <a:t>occurred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and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are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difficult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to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predict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with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reasonable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certainty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45">
                <a:solidFill>
                  <a:srgbClr val="4F4F4F"/>
                </a:solidFill>
                <a:latin typeface="Calibri"/>
                <a:cs typeface="Calibri"/>
              </a:rPr>
              <a:t>prior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 to</a:t>
            </a:r>
            <a:r>
              <a:rPr dirty="0" sz="10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year-</a:t>
            </a:r>
            <a:r>
              <a:rPr dirty="0" sz="1000" spc="-40">
                <a:solidFill>
                  <a:srgbClr val="4F4F4F"/>
                </a:solidFill>
                <a:latin typeface="Calibri"/>
                <a:cs typeface="Calibri"/>
              </a:rPr>
              <a:t>end,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 including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pension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and</a:t>
            </a:r>
            <a:r>
              <a:rPr dirty="0" sz="10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OPEB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5">
                <a:solidFill>
                  <a:srgbClr val="4F4F4F"/>
                </a:solidFill>
                <a:latin typeface="Calibri"/>
                <a:cs typeface="Calibri"/>
              </a:rPr>
              <a:t>remeasurement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gains</a:t>
            </a:r>
            <a:r>
              <a:rPr dirty="0" sz="1000" spc="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and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losses.</a:t>
            </a:r>
            <a:endParaRPr sz="1000">
              <a:latin typeface="Calibri"/>
              <a:cs typeface="Calibri"/>
            </a:endParaRPr>
          </a:p>
          <a:p>
            <a:pPr marL="358140" marR="23495">
              <a:lnSpc>
                <a:spcPct val="110000"/>
              </a:lnSpc>
              <a:spcBef>
                <a:spcPts val="600"/>
              </a:spcBef>
            </a:pP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Adjusted</a:t>
            </a:r>
            <a:r>
              <a:rPr dirty="0" sz="1000" spc="-4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Earnings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Per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Share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(Most</a:t>
            </a:r>
            <a:r>
              <a:rPr dirty="0" sz="10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Comparable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GAAP</a:t>
            </a:r>
            <a:r>
              <a:rPr dirty="0" sz="1000" spc="-35">
                <a:solidFill>
                  <a:srgbClr val="4F4F4F"/>
                </a:solidFill>
                <a:latin typeface="Calibri"/>
                <a:cs typeface="Calibri"/>
              </a:rPr>
              <a:t> Measure:</a:t>
            </a:r>
            <a:r>
              <a:rPr dirty="0" sz="1000" spc="18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Earnings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Per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Share) </a:t>
            </a:r>
            <a:r>
              <a:rPr dirty="0" sz="1000" spc="50">
                <a:solidFill>
                  <a:srgbClr val="4F4F4F"/>
                </a:solidFill>
                <a:latin typeface="Calibri"/>
                <a:cs typeface="Calibri"/>
              </a:rPr>
              <a:t>–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50">
                <a:solidFill>
                  <a:srgbClr val="4F4F4F"/>
                </a:solidFill>
                <a:latin typeface="Calibri"/>
                <a:cs typeface="Calibri"/>
              </a:rPr>
              <a:t>Measure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 of</a:t>
            </a:r>
            <a:r>
              <a:rPr dirty="0" sz="1000" spc="-3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Company’s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diluted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net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earnings</a:t>
            </a:r>
            <a:r>
              <a:rPr dirty="0" sz="1000" spc="17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45">
                <a:solidFill>
                  <a:srgbClr val="4F4F4F"/>
                </a:solidFill>
                <a:latin typeface="Calibri"/>
                <a:cs typeface="Calibri"/>
              </a:rPr>
              <a:t>per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share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adjusted</a:t>
            </a:r>
            <a:r>
              <a:rPr dirty="0" sz="10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for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impact</a:t>
            </a:r>
            <a:r>
              <a:rPr dirty="0" sz="1000" spc="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of</a:t>
            </a:r>
            <a:r>
              <a:rPr dirty="0" sz="1000" spc="-3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pre-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tax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special</a:t>
            </a:r>
            <a:r>
              <a:rPr dirty="0" sz="10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items</a:t>
            </a:r>
            <a:r>
              <a:rPr dirty="0" sz="10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(described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 above),</a:t>
            </a:r>
            <a:r>
              <a:rPr dirty="0" sz="1000" spc="-4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and 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tax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 special items.</a:t>
            </a:r>
            <a:r>
              <a:rPr dirty="0" sz="1000" spc="204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The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measure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5">
                <a:solidFill>
                  <a:srgbClr val="4F4F4F"/>
                </a:solidFill>
                <a:latin typeface="Calibri"/>
                <a:cs typeface="Calibri"/>
              </a:rPr>
              <a:t>provides</a:t>
            </a:r>
            <a:r>
              <a:rPr dirty="0" sz="1000" spc="-4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investors</a:t>
            </a:r>
            <a:r>
              <a:rPr dirty="0" sz="10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with</a:t>
            </a:r>
            <a:r>
              <a:rPr dirty="0" sz="10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useful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information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to</a:t>
            </a:r>
            <a:r>
              <a:rPr dirty="0" sz="10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evaluate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5">
                <a:solidFill>
                  <a:srgbClr val="4F4F4F"/>
                </a:solidFill>
                <a:latin typeface="Calibri"/>
                <a:cs typeface="Calibri"/>
              </a:rPr>
              <a:t>performance</a:t>
            </a:r>
            <a:r>
              <a:rPr dirty="0" sz="10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of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50">
                <a:solidFill>
                  <a:srgbClr val="4F4F4F"/>
                </a:solidFill>
                <a:latin typeface="Calibri"/>
                <a:cs typeface="Calibri"/>
              </a:rPr>
              <a:t>our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business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excluding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items</a:t>
            </a:r>
            <a:r>
              <a:rPr dirty="0" sz="10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not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indicative</a:t>
            </a:r>
            <a:r>
              <a:rPr dirty="0" sz="1000" spc="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of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5">
                <a:solidFill>
                  <a:srgbClr val="4F4F4F"/>
                </a:solidFill>
                <a:latin typeface="Calibri"/>
                <a:cs typeface="Calibri"/>
              </a:rPr>
              <a:t>underlying</a:t>
            </a:r>
            <a:r>
              <a:rPr dirty="0" sz="1000" spc="-5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45">
                <a:solidFill>
                  <a:srgbClr val="4F4F4F"/>
                </a:solidFill>
                <a:latin typeface="Calibri"/>
                <a:cs typeface="Calibri"/>
              </a:rPr>
              <a:t>run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rate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of</a:t>
            </a:r>
            <a:r>
              <a:rPr dirty="0" sz="10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50">
                <a:solidFill>
                  <a:srgbClr val="4F4F4F"/>
                </a:solidFill>
                <a:latin typeface="Calibri"/>
                <a:cs typeface="Calibri"/>
              </a:rPr>
              <a:t>our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business.</a:t>
            </a:r>
            <a:r>
              <a:rPr dirty="0" sz="1000" spc="19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40">
                <a:solidFill>
                  <a:srgbClr val="4F4F4F"/>
                </a:solidFill>
                <a:latin typeface="Calibri"/>
                <a:cs typeface="Calibri"/>
              </a:rPr>
              <a:t>When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40">
                <a:solidFill>
                  <a:srgbClr val="4F4F4F"/>
                </a:solidFill>
                <a:latin typeface="Calibri"/>
                <a:cs typeface="Calibri"/>
              </a:rPr>
              <a:t>we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5">
                <a:solidFill>
                  <a:srgbClr val="4F4F4F"/>
                </a:solidFill>
                <a:latin typeface="Calibri"/>
                <a:cs typeface="Calibri"/>
              </a:rPr>
              <a:t>provide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guidance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 for</a:t>
            </a:r>
            <a:endParaRPr sz="1000">
              <a:latin typeface="Calibri"/>
              <a:cs typeface="Calibri"/>
            </a:endParaRPr>
          </a:p>
          <a:p>
            <a:pPr marL="358140" marR="184150">
              <a:lnSpc>
                <a:spcPct val="110000"/>
              </a:lnSpc>
            </a:pP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adjusted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earnings</a:t>
            </a:r>
            <a:r>
              <a:rPr dirty="0" sz="10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50">
                <a:solidFill>
                  <a:srgbClr val="4F4F4F"/>
                </a:solidFill>
                <a:latin typeface="Calibri"/>
                <a:cs typeface="Calibri"/>
              </a:rPr>
              <a:t>per</a:t>
            </a:r>
            <a:r>
              <a:rPr dirty="0" sz="1000" spc="-35">
                <a:solidFill>
                  <a:srgbClr val="4F4F4F"/>
                </a:solidFill>
                <a:latin typeface="Calibri"/>
                <a:cs typeface="Calibri"/>
              </a:rPr>
              <a:t> share,</a:t>
            </a:r>
            <a:r>
              <a:rPr dirty="0" sz="10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40">
                <a:solidFill>
                  <a:srgbClr val="4F4F4F"/>
                </a:solidFill>
                <a:latin typeface="Calibri"/>
                <a:cs typeface="Calibri"/>
              </a:rPr>
              <a:t>we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do</a:t>
            </a:r>
            <a:r>
              <a:rPr dirty="0" sz="10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not </a:t>
            </a:r>
            <a:r>
              <a:rPr dirty="0" sz="1000" spc="-40">
                <a:solidFill>
                  <a:srgbClr val="4F4F4F"/>
                </a:solidFill>
                <a:latin typeface="Calibri"/>
                <a:cs typeface="Calibri"/>
              </a:rPr>
              <a:t>provide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 guidance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on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an</a:t>
            </a:r>
            <a:r>
              <a:rPr dirty="0" sz="10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earnings</a:t>
            </a:r>
            <a:r>
              <a:rPr dirty="0" sz="10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45">
                <a:solidFill>
                  <a:srgbClr val="4F4F4F"/>
                </a:solidFill>
                <a:latin typeface="Calibri"/>
                <a:cs typeface="Calibri"/>
              </a:rPr>
              <a:t>per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share</a:t>
            </a:r>
            <a:r>
              <a:rPr dirty="0" sz="10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basis</a:t>
            </a:r>
            <a:r>
              <a:rPr dirty="0" sz="1000" spc="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because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the GAAP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measure</a:t>
            </a:r>
            <a:r>
              <a:rPr dirty="0" sz="10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will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include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potentially significant</a:t>
            </a:r>
            <a:r>
              <a:rPr dirty="0" sz="1000" spc="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special</a:t>
            </a:r>
            <a:r>
              <a:rPr dirty="0" sz="1000" spc="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items</a:t>
            </a:r>
            <a:r>
              <a:rPr dirty="0" sz="1000" spc="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that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have not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yet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45">
                <a:solidFill>
                  <a:srgbClr val="4F4F4F"/>
                </a:solidFill>
                <a:latin typeface="Calibri"/>
                <a:cs typeface="Calibri"/>
              </a:rPr>
              <a:t>occurred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and</a:t>
            </a:r>
            <a:r>
              <a:rPr dirty="0" sz="10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5">
                <a:solidFill>
                  <a:srgbClr val="4F4F4F"/>
                </a:solidFill>
                <a:latin typeface="Calibri"/>
                <a:cs typeface="Calibri"/>
              </a:rPr>
              <a:t>are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difficult</a:t>
            </a:r>
            <a:r>
              <a:rPr dirty="0" sz="1000" spc="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to</a:t>
            </a:r>
            <a:r>
              <a:rPr dirty="0" sz="10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predict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with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reasonable</a:t>
            </a:r>
            <a:r>
              <a:rPr dirty="0" sz="10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certainty</a:t>
            </a:r>
            <a:r>
              <a:rPr dirty="0" sz="10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45">
                <a:solidFill>
                  <a:srgbClr val="4F4F4F"/>
                </a:solidFill>
                <a:latin typeface="Calibri"/>
                <a:cs typeface="Calibri"/>
              </a:rPr>
              <a:t>prior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to</a:t>
            </a:r>
            <a:r>
              <a:rPr dirty="0" sz="10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year-</a:t>
            </a:r>
            <a:r>
              <a:rPr dirty="0" sz="1000" spc="-40">
                <a:solidFill>
                  <a:srgbClr val="4F4F4F"/>
                </a:solidFill>
                <a:latin typeface="Calibri"/>
                <a:cs typeface="Calibri"/>
              </a:rPr>
              <a:t>end,</a:t>
            </a:r>
            <a:r>
              <a:rPr dirty="0" sz="1000" spc="-3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including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pension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and</a:t>
            </a:r>
            <a:r>
              <a:rPr dirty="0" sz="10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OPEB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5">
                <a:solidFill>
                  <a:srgbClr val="4F4F4F"/>
                </a:solidFill>
                <a:latin typeface="Calibri"/>
                <a:cs typeface="Calibri"/>
              </a:rPr>
              <a:t>remeasurement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gains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and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losses.</a:t>
            </a:r>
            <a:endParaRPr sz="1000">
              <a:latin typeface="Calibri"/>
              <a:cs typeface="Calibri"/>
            </a:endParaRPr>
          </a:p>
          <a:p>
            <a:pPr marL="358140" marR="95250">
              <a:lnSpc>
                <a:spcPct val="110000"/>
              </a:lnSpc>
              <a:spcBef>
                <a:spcPts val="600"/>
              </a:spcBef>
            </a:pP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Adjusted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Effective</a:t>
            </a:r>
            <a:r>
              <a:rPr dirty="0" sz="10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Tax</a:t>
            </a:r>
            <a:r>
              <a:rPr dirty="0" sz="10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Rate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(Most</a:t>
            </a:r>
            <a:r>
              <a:rPr dirty="0" sz="10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Comparable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GAAP </a:t>
            </a:r>
            <a:r>
              <a:rPr dirty="0" sz="1000" spc="-35">
                <a:solidFill>
                  <a:srgbClr val="4F4F4F"/>
                </a:solidFill>
                <a:latin typeface="Calibri"/>
                <a:cs typeface="Calibri"/>
              </a:rPr>
              <a:t>Measure:</a:t>
            </a:r>
            <a:r>
              <a:rPr dirty="0" sz="1000" spc="2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Effective 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Tax Rate)</a:t>
            </a:r>
            <a:r>
              <a:rPr dirty="0" sz="10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50">
                <a:solidFill>
                  <a:srgbClr val="4F4F4F"/>
                </a:solidFill>
                <a:latin typeface="Calibri"/>
                <a:cs typeface="Calibri"/>
              </a:rPr>
              <a:t>–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50">
                <a:solidFill>
                  <a:srgbClr val="4F4F4F"/>
                </a:solidFill>
                <a:latin typeface="Calibri"/>
                <a:cs typeface="Calibri"/>
              </a:rPr>
              <a:t>Measure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of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Company’s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tax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rate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excluding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pre-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tax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special</a:t>
            </a:r>
            <a:r>
              <a:rPr dirty="0" sz="10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items</a:t>
            </a:r>
            <a:r>
              <a:rPr dirty="0" sz="1000" spc="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(described</a:t>
            </a:r>
            <a:r>
              <a:rPr dirty="0" sz="10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above)</a:t>
            </a:r>
            <a:r>
              <a:rPr dirty="0" sz="10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and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tax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special</a:t>
            </a:r>
            <a:r>
              <a:rPr dirty="0" sz="1000" spc="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items.</a:t>
            </a:r>
            <a:r>
              <a:rPr dirty="0" sz="1000" spc="2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The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5">
                <a:solidFill>
                  <a:srgbClr val="4F4F4F"/>
                </a:solidFill>
                <a:latin typeface="Calibri"/>
                <a:cs typeface="Calibri"/>
              </a:rPr>
              <a:t>measure</a:t>
            </a:r>
            <a:r>
              <a:rPr dirty="0" sz="10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5">
                <a:solidFill>
                  <a:srgbClr val="4F4F4F"/>
                </a:solidFill>
                <a:latin typeface="Calibri"/>
                <a:cs typeface="Calibri"/>
              </a:rPr>
              <a:t>provides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 an</a:t>
            </a:r>
            <a:r>
              <a:rPr dirty="0" sz="1000" spc="5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ongoing</a:t>
            </a:r>
            <a:r>
              <a:rPr dirty="0" sz="1000" spc="-4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effective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rate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which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investors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find useful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for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historical</a:t>
            </a:r>
            <a:r>
              <a:rPr dirty="0" sz="1000" spc="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comparisons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and</a:t>
            </a:r>
            <a:r>
              <a:rPr dirty="0" sz="10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for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forecasting.</a:t>
            </a:r>
            <a:r>
              <a:rPr dirty="0" sz="1000" spc="204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40">
                <a:solidFill>
                  <a:srgbClr val="4F4F4F"/>
                </a:solidFill>
                <a:latin typeface="Calibri"/>
                <a:cs typeface="Calibri"/>
              </a:rPr>
              <a:t>When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40">
                <a:solidFill>
                  <a:srgbClr val="4F4F4F"/>
                </a:solidFill>
                <a:latin typeface="Calibri"/>
                <a:cs typeface="Calibri"/>
              </a:rPr>
              <a:t>we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5">
                <a:solidFill>
                  <a:srgbClr val="4F4F4F"/>
                </a:solidFill>
                <a:latin typeface="Calibri"/>
                <a:cs typeface="Calibri"/>
              </a:rPr>
              <a:t>provide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guidance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for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 adjusted</a:t>
            </a:r>
            <a:r>
              <a:rPr dirty="0" sz="10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effective 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tax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rate,</a:t>
            </a:r>
            <a:r>
              <a:rPr dirty="0" sz="10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5">
                <a:solidFill>
                  <a:srgbClr val="4F4F4F"/>
                </a:solidFill>
                <a:latin typeface="Calibri"/>
                <a:cs typeface="Calibri"/>
              </a:rPr>
              <a:t>we</a:t>
            </a:r>
            <a:r>
              <a:rPr dirty="0" sz="10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do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not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40">
                <a:solidFill>
                  <a:srgbClr val="4F4F4F"/>
                </a:solidFill>
                <a:latin typeface="Calibri"/>
                <a:cs typeface="Calibri"/>
              </a:rPr>
              <a:t>provide</a:t>
            </a:r>
            <a:r>
              <a:rPr dirty="0" sz="1000" spc="-3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guidance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on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an</a:t>
            </a:r>
            <a:r>
              <a:rPr dirty="0" sz="10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effective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tax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rate</a:t>
            </a:r>
            <a:r>
              <a:rPr dirty="0" sz="10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basis</a:t>
            </a:r>
            <a:r>
              <a:rPr dirty="0" sz="1000" spc="5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because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the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GAAP</a:t>
            </a:r>
            <a:r>
              <a:rPr dirty="0" sz="10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5">
                <a:solidFill>
                  <a:srgbClr val="4F4F4F"/>
                </a:solidFill>
                <a:latin typeface="Calibri"/>
                <a:cs typeface="Calibri"/>
              </a:rPr>
              <a:t>measure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will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include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potentially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significant</a:t>
            </a:r>
            <a:r>
              <a:rPr dirty="0" sz="1000" spc="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special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items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 that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have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not</a:t>
            </a:r>
            <a:r>
              <a:rPr dirty="0" sz="10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yet</a:t>
            </a:r>
            <a:r>
              <a:rPr dirty="0" sz="1000" spc="-3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45">
                <a:solidFill>
                  <a:srgbClr val="4F4F4F"/>
                </a:solidFill>
                <a:latin typeface="Calibri"/>
                <a:cs typeface="Calibri"/>
              </a:rPr>
              <a:t>occurred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and</a:t>
            </a:r>
            <a:r>
              <a:rPr dirty="0" sz="10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are</a:t>
            </a:r>
            <a:r>
              <a:rPr dirty="0" sz="10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difficult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to</a:t>
            </a:r>
            <a:r>
              <a:rPr dirty="0" sz="10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predict</a:t>
            </a:r>
            <a:r>
              <a:rPr dirty="0" sz="10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with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reasonable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certainty</a:t>
            </a:r>
            <a:r>
              <a:rPr dirty="0" sz="10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45">
                <a:solidFill>
                  <a:srgbClr val="4F4F4F"/>
                </a:solidFill>
                <a:latin typeface="Calibri"/>
                <a:cs typeface="Calibri"/>
              </a:rPr>
              <a:t>prior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 to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year-</a:t>
            </a:r>
            <a:r>
              <a:rPr dirty="0" sz="1000" spc="-40">
                <a:solidFill>
                  <a:srgbClr val="4F4F4F"/>
                </a:solidFill>
                <a:latin typeface="Calibri"/>
                <a:cs typeface="Calibri"/>
              </a:rPr>
              <a:t>end,</a:t>
            </a:r>
            <a:r>
              <a:rPr dirty="0" sz="1000" spc="-3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including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pension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and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OPEB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remeasurement gains</a:t>
            </a:r>
            <a:r>
              <a:rPr dirty="0" sz="1000" spc="-4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and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losses.</a:t>
            </a:r>
            <a:endParaRPr sz="1000">
              <a:latin typeface="Calibri"/>
              <a:cs typeface="Calibri"/>
            </a:endParaRPr>
          </a:p>
          <a:p>
            <a:pPr marL="358140" marR="49530">
              <a:lnSpc>
                <a:spcPct val="110000"/>
              </a:lnSpc>
              <a:spcBef>
                <a:spcPts val="605"/>
              </a:spcBef>
            </a:pP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Company</a:t>
            </a:r>
            <a:r>
              <a:rPr dirty="0" sz="10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Adjusted</a:t>
            </a:r>
            <a:r>
              <a:rPr dirty="0" sz="10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EBIT</a:t>
            </a:r>
            <a:r>
              <a:rPr dirty="0" sz="1000" spc="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(Most</a:t>
            </a:r>
            <a:r>
              <a:rPr dirty="0" sz="10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Comparable</a:t>
            </a:r>
            <a:r>
              <a:rPr dirty="0" sz="1000" spc="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GAAP </a:t>
            </a:r>
            <a:r>
              <a:rPr dirty="0" sz="1000" spc="-35">
                <a:solidFill>
                  <a:srgbClr val="4F4F4F"/>
                </a:solidFill>
                <a:latin typeface="Calibri"/>
                <a:cs typeface="Calibri"/>
              </a:rPr>
              <a:t>Measure:</a:t>
            </a:r>
            <a:r>
              <a:rPr dirty="0" sz="1000" spc="2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5">
                <a:solidFill>
                  <a:srgbClr val="4F4F4F"/>
                </a:solidFill>
                <a:latin typeface="Calibri"/>
                <a:cs typeface="Calibri"/>
              </a:rPr>
              <a:t>Net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5">
                <a:solidFill>
                  <a:srgbClr val="4F4F4F"/>
                </a:solidFill>
                <a:latin typeface="Calibri"/>
                <a:cs typeface="Calibri"/>
              </a:rPr>
              <a:t>income</a:t>
            </a:r>
            <a:r>
              <a:rPr dirty="0" sz="1000" spc="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attributable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 to</a:t>
            </a:r>
            <a:r>
              <a:rPr dirty="0" sz="1000" spc="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Ford) </a:t>
            </a:r>
            <a:r>
              <a:rPr dirty="0" sz="1000" spc="50">
                <a:solidFill>
                  <a:srgbClr val="4F4F4F"/>
                </a:solidFill>
                <a:latin typeface="Calibri"/>
                <a:cs typeface="Calibri"/>
              </a:rPr>
              <a:t>–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Earnings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5">
                <a:solidFill>
                  <a:srgbClr val="4F4F4F"/>
                </a:solidFill>
                <a:latin typeface="Calibri"/>
                <a:cs typeface="Calibri"/>
              </a:rPr>
              <a:t>before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interest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and</a:t>
            </a:r>
            <a:r>
              <a:rPr dirty="0" sz="10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taxes</a:t>
            </a:r>
            <a:r>
              <a:rPr dirty="0" sz="1000" spc="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(EBIT)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includes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non-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controlling</a:t>
            </a:r>
            <a:r>
              <a:rPr dirty="0" sz="1000" spc="-3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interests</a:t>
            </a:r>
            <a:r>
              <a:rPr dirty="0" sz="10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and</a:t>
            </a:r>
            <a:r>
              <a:rPr dirty="0" sz="10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excludes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interest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on</a:t>
            </a:r>
            <a:r>
              <a:rPr dirty="0" sz="10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debt</a:t>
            </a:r>
            <a:r>
              <a:rPr dirty="0" sz="10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(excl.</a:t>
            </a:r>
            <a:r>
              <a:rPr dirty="0" sz="1000" spc="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Ford</a:t>
            </a:r>
            <a:r>
              <a:rPr dirty="0" sz="10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Credit Debt),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taxes</a:t>
            </a:r>
            <a:r>
              <a:rPr dirty="0" sz="10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and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 pre-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tax</a:t>
            </a:r>
            <a:r>
              <a:rPr dirty="0" sz="10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special</a:t>
            </a:r>
            <a:r>
              <a:rPr dirty="0" sz="10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items.</a:t>
            </a:r>
            <a:r>
              <a:rPr dirty="0" sz="1000" spc="2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This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non-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GAAP</a:t>
            </a:r>
            <a:r>
              <a:rPr dirty="0" sz="1000" spc="-4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measure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is</a:t>
            </a:r>
            <a:r>
              <a:rPr dirty="0" sz="10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useful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to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management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and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investors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because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it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 allows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40">
                <a:solidFill>
                  <a:srgbClr val="4F4F4F"/>
                </a:solidFill>
                <a:latin typeface="Calibri"/>
                <a:cs typeface="Calibri"/>
              </a:rPr>
              <a:t>users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to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evaluate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50">
                <a:solidFill>
                  <a:srgbClr val="4F4F4F"/>
                </a:solidFill>
                <a:latin typeface="Calibri"/>
                <a:cs typeface="Calibri"/>
              </a:rPr>
              <a:t>our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operating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 results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aligned with</a:t>
            </a:r>
            <a:r>
              <a:rPr dirty="0" sz="10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5">
                <a:solidFill>
                  <a:srgbClr val="4F4F4F"/>
                </a:solidFill>
                <a:latin typeface="Calibri"/>
                <a:cs typeface="Calibri"/>
              </a:rPr>
              <a:t>industry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reporting.</a:t>
            </a:r>
            <a:r>
              <a:rPr dirty="0" sz="1000" spc="17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Pre-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tax</a:t>
            </a:r>
            <a:r>
              <a:rPr dirty="0" sz="10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special</a:t>
            </a:r>
            <a:r>
              <a:rPr dirty="0" sz="10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items</a:t>
            </a:r>
            <a:r>
              <a:rPr dirty="0" sz="1000" spc="5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consist</a:t>
            </a:r>
            <a:r>
              <a:rPr dirty="0" sz="1000" spc="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of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(i)</a:t>
            </a:r>
            <a:r>
              <a:rPr dirty="0" sz="1000" spc="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pension</a:t>
            </a:r>
            <a:r>
              <a:rPr dirty="0" sz="10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and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OPEB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5">
                <a:solidFill>
                  <a:srgbClr val="4F4F4F"/>
                </a:solidFill>
                <a:latin typeface="Calibri"/>
                <a:cs typeface="Calibri"/>
              </a:rPr>
              <a:t>remeasurement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 gains and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losses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that</a:t>
            </a:r>
            <a:r>
              <a:rPr dirty="0" sz="10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are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not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reflective 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of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50">
                <a:solidFill>
                  <a:srgbClr val="4F4F4F"/>
                </a:solidFill>
                <a:latin typeface="Calibri"/>
                <a:cs typeface="Calibri"/>
              </a:rPr>
              <a:t>our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5">
                <a:solidFill>
                  <a:srgbClr val="4F4F4F"/>
                </a:solidFill>
                <a:latin typeface="Calibri"/>
                <a:cs typeface="Calibri"/>
              </a:rPr>
              <a:t>underlying</a:t>
            </a:r>
            <a:r>
              <a:rPr dirty="0" sz="1000" spc="-4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business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results,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(ii)</a:t>
            </a:r>
            <a:r>
              <a:rPr dirty="0" sz="1000" spc="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significant</a:t>
            </a:r>
            <a:r>
              <a:rPr dirty="0" sz="1000" spc="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5">
                <a:solidFill>
                  <a:srgbClr val="4F4F4F"/>
                </a:solidFill>
                <a:latin typeface="Calibri"/>
                <a:cs typeface="Calibri"/>
              </a:rPr>
              <a:t>restructuring</a:t>
            </a:r>
            <a:r>
              <a:rPr dirty="0" sz="10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actions</a:t>
            </a:r>
            <a:r>
              <a:rPr dirty="0" sz="1000" spc="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related</a:t>
            </a:r>
            <a:r>
              <a:rPr dirty="0" sz="10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to</a:t>
            </a:r>
            <a:r>
              <a:rPr dirty="0" sz="10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50">
                <a:solidFill>
                  <a:srgbClr val="4F4F4F"/>
                </a:solidFill>
                <a:latin typeface="Calibri"/>
                <a:cs typeface="Calibri"/>
              </a:rPr>
              <a:t>our</a:t>
            </a:r>
            <a:r>
              <a:rPr dirty="0" sz="10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efforts 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to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match</a:t>
            </a:r>
            <a:r>
              <a:rPr dirty="0" sz="1000" spc="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5">
                <a:solidFill>
                  <a:srgbClr val="4F4F4F"/>
                </a:solidFill>
                <a:latin typeface="Calibri"/>
                <a:cs typeface="Calibri"/>
              </a:rPr>
              <a:t>production</a:t>
            </a:r>
            <a:r>
              <a:rPr dirty="0" sz="10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capacity</a:t>
            </a:r>
            <a:r>
              <a:rPr dirty="0" sz="1000" spc="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and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cost </a:t>
            </a:r>
            <a:r>
              <a:rPr dirty="0" sz="1000" spc="-35">
                <a:solidFill>
                  <a:srgbClr val="4F4F4F"/>
                </a:solidFill>
                <a:latin typeface="Calibri"/>
                <a:cs typeface="Calibri"/>
              </a:rPr>
              <a:t>structure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to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market</a:t>
            </a:r>
            <a:r>
              <a:rPr dirty="0" sz="10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demand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and</a:t>
            </a:r>
            <a:r>
              <a:rPr dirty="0" sz="10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changing</a:t>
            </a:r>
            <a:r>
              <a:rPr dirty="0" sz="10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model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40">
                <a:solidFill>
                  <a:srgbClr val="4F4F4F"/>
                </a:solidFill>
                <a:latin typeface="Calibri"/>
                <a:cs typeface="Calibri"/>
              </a:rPr>
              <a:t>mix,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and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(iii)</a:t>
            </a:r>
            <a:r>
              <a:rPr dirty="0" sz="1000" spc="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5">
                <a:solidFill>
                  <a:srgbClr val="4F4F4F"/>
                </a:solidFill>
                <a:latin typeface="Calibri"/>
                <a:cs typeface="Calibri"/>
              </a:rPr>
              <a:t>other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items</a:t>
            </a:r>
            <a:r>
              <a:rPr dirty="0" sz="10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that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5">
                <a:solidFill>
                  <a:srgbClr val="4F4F4F"/>
                </a:solidFill>
                <a:latin typeface="Calibri"/>
                <a:cs typeface="Calibri"/>
              </a:rPr>
              <a:t>we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do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not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 necessarily</a:t>
            </a:r>
            <a:r>
              <a:rPr dirty="0" sz="10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5">
                <a:solidFill>
                  <a:srgbClr val="4F4F4F"/>
                </a:solidFill>
                <a:latin typeface="Calibri"/>
                <a:cs typeface="Calibri"/>
              </a:rPr>
              <a:t>consider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to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be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indicative</a:t>
            </a:r>
            <a:r>
              <a:rPr dirty="0" sz="1000" spc="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of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 earnings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from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ongoing</a:t>
            </a:r>
            <a:r>
              <a:rPr dirty="0" sz="1000" spc="-4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operating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activities.</a:t>
            </a:r>
            <a:r>
              <a:rPr dirty="0" sz="1000" spc="2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40">
                <a:solidFill>
                  <a:srgbClr val="4F4F4F"/>
                </a:solidFill>
                <a:latin typeface="Calibri"/>
                <a:cs typeface="Calibri"/>
              </a:rPr>
              <a:t>When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5">
                <a:solidFill>
                  <a:srgbClr val="4F4F4F"/>
                </a:solidFill>
                <a:latin typeface="Calibri"/>
                <a:cs typeface="Calibri"/>
              </a:rPr>
              <a:t>we</a:t>
            </a:r>
            <a:r>
              <a:rPr dirty="0" sz="10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40">
                <a:solidFill>
                  <a:srgbClr val="4F4F4F"/>
                </a:solidFill>
                <a:latin typeface="Calibri"/>
                <a:cs typeface="Calibri"/>
              </a:rPr>
              <a:t>provide</a:t>
            </a:r>
            <a:r>
              <a:rPr dirty="0" sz="1000" spc="-3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guidance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for</a:t>
            </a:r>
            <a:endParaRPr sz="1000">
              <a:latin typeface="Calibri"/>
              <a:cs typeface="Calibri"/>
            </a:endParaRPr>
          </a:p>
          <a:p>
            <a:pPr marL="358140" marR="5080">
              <a:lnSpc>
                <a:spcPct val="110000"/>
              </a:lnSpc>
            </a:pP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adjusted pre-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tax</a:t>
            </a:r>
            <a:r>
              <a:rPr dirty="0" sz="10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profit,</a:t>
            </a:r>
            <a:r>
              <a:rPr dirty="0" sz="10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40">
                <a:solidFill>
                  <a:srgbClr val="4F4F4F"/>
                </a:solidFill>
                <a:latin typeface="Calibri"/>
                <a:cs typeface="Calibri"/>
              </a:rPr>
              <a:t>we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do</a:t>
            </a:r>
            <a:r>
              <a:rPr dirty="0" sz="10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not </a:t>
            </a:r>
            <a:r>
              <a:rPr dirty="0" sz="1000" spc="-35">
                <a:solidFill>
                  <a:srgbClr val="4F4F4F"/>
                </a:solidFill>
                <a:latin typeface="Calibri"/>
                <a:cs typeface="Calibri"/>
              </a:rPr>
              <a:t>provide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guidance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on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a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net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income</a:t>
            </a:r>
            <a:r>
              <a:rPr dirty="0" sz="1000" spc="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basis</a:t>
            </a:r>
            <a:r>
              <a:rPr dirty="0" sz="1000" spc="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because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the GAAP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measure</a:t>
            </a:r>
            <a:r>
              <a:rPr dirty="0" sz="10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will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include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potentially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significant</a:t>
            </a:r>
            <a:r>
              <a:rPr dirty="0" sz="1000" spc="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special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items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 that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have not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 yet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45">
                <a:solidFill>
                  <a:srgbClr val="4F4F4F"/>
                </a:solidFill>
                <a:latin typeface="Calibri"/>
                <a:cs typeface="Calibri"/>
              </a:rPr>
              <a:t>occurred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and</a:t>
            </a:r>
            <a:r>
              <a:rPr dirty="0" sz="10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5">
                <a:solidFill>
                  <a:srgbClr val="4F4F4F"/>
                </a:solidFill>
                <a:latin typeface="Calibri"/>
                <a:cs typeface="Calibri"/>
              </a:rPr>
              <a:t>are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difficult</a:t>
            </a:r>
            <a:r>
              <a:rPr dirty="0" sz="1000" spc="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to</a:t>
            </a:r>
            <a:r>
              <a:rPr dirty="0" sz="10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5">
                <a:solidFill>
                  <a:srgbClr val="4F4F4F"/>
                </a:solidFill>
                <a:latin typeface="Calibri"/>
                <a:cs typeface="Calibri"/>
              </a:rPr>
              <a:t>predict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with</a:t>
            </a:r>
            <a:r>
              <a:rPr dirty="0" sz="1000" spc="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reasonable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certainty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45">
                <a:solidFill>
                  <a:srgbClr val="4F4F4F"/>
                </a:solidFill>
                <a:latin typeface="Calibri"/>
                <a:cs typeface="Calibri"/>
              </a:rPr>
              <a:t>prior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 to</a:t>
            </a:r>
            <a:r>
              <a:rPr dirty="0" sz="10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year-</a:t>
            </a:r>
            <a:r>
              <a:rPr dirty="0" sz="1000" spc="-40">
                <a:solidFill>
                  <a:srgbClr val="4F4F4F"/>
                </a:solidFill>
                <a:latin typeface="Calibri"/>
                <a:cs typeface="Calibri"/>
              </a:rPr>
              <a:t>end,</a:t>
            </a:r>
            <a:r>
              <a:rPr dirty="0" sz="1000" spc="-3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including</a:t>
            </a:r>
            <a:r>
              <a:rPr dirty="0" sz="10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5">
                <a:solidFill>
                  <a:srgbClr val="4F4F4F"/>
                </a:solidFill>
                <a:latin typeface="Calibri"/>
                <a:cs typeface="Calibri"/>
              </a:rPr>
              <a:t>pension</a:t>
            </a:r>
            <a:r>
              <a:rPr dirty="0" sz="1000" spc="-4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and 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OPEB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5">
                <a:solidFill>
                  <a:srgbClr val="4F4F4F"/>
                </a:solidFill>
                <a:latin typeface="Calibri"/>
                <a:cs typeface="Calibri"/>
              </a:rPr>
              <a:t>remeasurement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 gains and</a:t>
            </a:r>
            <a:r>
              <a:rPr dirty="0" sz="10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losses.</a:t>
            </a:r>
            <a:endParaRPr sz="1000">
              <a:latin typeface="Calibri"/>
              <a:cs typeface="Calibri"/>
            </a:endParaRPr>
          </a:p>
          <a:p>
            <a:pPr marL="358140" marR="137160">
              <a:lnSpc>
                <a:spcPct val="110000"/>
              </a:lnSpc>
              <a:spcBef>
                <a:spcPts val="600"/>
              </a:spcBef>
            </a:pP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Company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 Adjusted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EBIT</a:t>
            </a:r>
            <a:r>
              <a:rPr dirty="0" sz="10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Margin</a:t>
            </a:r>
            <a:r>
              <a:rPr dirty="0" sz="1000" spc="19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(Most</a:t>
            </a:r>
            <a:r>
              <a:rPr dirty="0" sz="10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Comparable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GAAP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5">
                <a:solidFill>
                  <a:srgbClr val="4F4F4F"/>
                </a:solidFill>
                <a:latin typeface="Calibri"/>
                <a:cs typeface="Calibri"/>
              </a:rPr>
              <a:t>Measure:</a:t>
            </a:r>
            <a:r>
              <a:rPr dirty="0" sz="1000" spc="18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Automotive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Operating Margin)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50">
                <a:solidFill>
                  <a:srgbClr val="4F4F4F"/>
                </a:solidFill>
                <a:latin typeface="Calibri"/>
                <a:cs typeface="Calibri"/>
              </a:rPr>
              <a:t>–</a:t>
            </a:r>
            <a:r>
              <a:rPr dirty="0" sz="10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Company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Adjusted 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EBIT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 margin</a:t>
            </a:r>
            <a:r>
              <a:rPr dirty="0" sz="10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is</a:t>
            </a:r>
            <a:r>
              <a:rPr dirty="0" sz="10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Company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adjusted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EBIT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divided by</a:t>
            </a:r>
            <a:r>
              <a:rPr dirty="0" sz="1000" spc="-3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Company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 revenue.</a:t>
            </a:r>
            <a:r>
              <a:rPr dirty="0" sz="1000" spc="16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This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non-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GAAP</a:t>
            </a:r>
            <a:r>
              <a:rPr dirty="0" sz="1000" spc="-4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5">
                <a:solidFill>
                  <a:srgbClr val="4F4F4F"/>
                </a:solidFill>
                <a:latin typeface="Calibri"/>
                <a:cs typeface="Calibri"/>
              </a:rPr>
              <a:t>measure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is</a:t>
            </a:r>
            <a:r>
              <a:rPr dirty="0" sz="1000" spc="5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useful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to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management</a:t>
            </a:r>
            <a:r>
              <a:rPr dirty="0" sz="10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and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investors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 because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it</a:t>
            </a:r>
            <a:r>
              <a:rPr dirty="0" sz="10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allows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5">
                <a:solidFill>
                  <a:srgbClr val="4F4F4F"/>
                </a:solidFill>
                <a:latin typeface="Calibri"/>
                <a:cs typeface="Calibri"/>
              </a:rPr>
              <a:t>users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to</a:t>
            </a:r>
            <a:r>
              <a:rPr dirty="0" sz="10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evaluate </a:t>
            </a:r>
            <a:r>
              <a:rPr dirty="0" sz="1000" spc="-50">
                <a:solidFill>
                  <a:srgbClr val="4F4F4F"/>
                </a:solidFill>
                <a:latin typeface="Calibri"/>
                <a:cs typeface="Calibri"/>
              </a:rPr>
              <a:t>our</a:t>
            </a:r>
            <a:r>
              <a:rPr dirty="0" sz="10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operating</a:t>
            </a:r>
            <a:r>
              <a:rPr dirty="0" sz="10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results</a:t>
            </a:r>
            <a:r>
              <a:rPr dirty="0" sz="10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aligned</a:t>
            </a:r>
            <a:r>
              <a:rPr dirty="0" sz="10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with</a:t>
            </a:r>
            <a:r>
              <a:rPr dirty="0" sz="10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industry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reporting.</a:t>
            </a:r>
            <a:endParaRPr sz="1000">
              <a:latin typeface="Calibri"/>
              <a:cs typeface="Calibri"/>
            </a:endParaRPr>
          </a:p>
          <a:p>
            <a:pPr marL="358140" marR="144145">
              <a:lnSpc>
                <a:spcPct val="110000"/>
              </a:lnSpc>
              <a:spcBef>
                <a:spcPts val="600"/>
              </a:spcBef>
            </a:pP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Company Operating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Cash</a:t>
            </a:r>
            <a:r>
              <a:rPr dirty="0" sz="10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Flow</a:t>
            </a:r>
            <a:r>
              <a:rPr dirty="0" sz="10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(Most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Comparable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 GAAP</a:t>
            </a:r>
            <a:r>
              <a:rPr dirty="0" sz="1000" spc="-35">
                <a:solidFill>
                  <a:srgbClr val="4F4F4F"/>
                </a:solidFill>
                <a:latin typeface="Calibri"/>
                <a:cs typeface="Calibri"/>
              </a:rPr>
              <a:t> Measure:</a:t>
            </a:r>
            <a:r>
              <a:rPr dirty="0" sz="1000" spc="18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Net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cash </a:t>
            </a:r>
            <a:r>
              <a:rPr dirty="0" sz="1000" spc="-35">
                <a:solidFill>
                  <a:srgbClr val="4F4F4F"/>
                </a:solidFill>
                <a:latin typeface="Calibri"/>
                <a:cs typeface="Calibri"/>
              </a:rPr>
              <a:t>provided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by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/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(used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in)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operating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activities)</a:t>
            </a:r>
            <a:r>
              <a:rPr dirty="0" sz="1000" spc="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50">
                <a:solidFill>
                  <a:srgbClr val="4F4F4F"/>
                </a:solidFill>
                <a:latin typeface="Calibri"/>
                <a:cs typeface="Calibri"/>
              </a:rPr>
              <a:t>–</a:t>
            </a:r>
            <a:r>
              <a:rPr dirty="0" sz="1000" spc="-3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50">
                <a:solidFill>
                  <a:srgbClr val="4F4F4F"/>
                </a:solidFill>
                <a:latin typeface="Calibri"/>
                <a:cs typeface="Calibri"/>
              </a:rPr>
              <a:t>Measure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 of</a:t>
            </a:r>
            <a:r>
              <a:rPr dirty="0" sz="1000" spc="-3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Company’s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operating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cash</a:t>
            </a:r>
            <a:r>
              <a:rPr dirty="0" sz="10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flow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excluding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Ford </a:t>
            </a:r>
            <a:r>
              <a:rPr dirty="0" sz="1000" spc="-35">
                <a:solidFill>
                  <a:srgbClr val="4F4F4F"/>
                </a:solidFill>
                <a:latin typeface="Calibri"/>
                <a:cs typeface="Calibri"/>
              </a:rPr>
              <a:t>Credit’s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operating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cash</a:t>
            </a:r>
            <a:r>
              <a:rPr dirty="0" sz="10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flows.</a:t>
            </a:r>
            <a:r>
              <a:rPr dirty="0" sz="1000" spc="18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The</a:t>
            </a:r>
            <a:r>
              <a:rPr dirty="0" sz="1000" spc="5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measure</a:t>
            </a:r>
            <a:r>
              <a:rPr dirty="0" sz="10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contains</a:t>
            </a:r>
            <a:r>
              <a:rPr dirty="0" sz="1000" spc="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elements</a:t>
            </a:r>
            <a:r>
              <a:rPr dirty="0" sz="1000" spc="-3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management</a:t>
            </a:r>
            <a:r>
              <a:rPr dirty="0" sz="1000" spc="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5">
                <a:solidFill>
                  <a:srgbClr val="4F4F4F"/>
                </a:solidFill>
                <a:latin typeface="Calibri"/>
                <a:cs typeface="Calibri"/>
              </a:rPr>
              <a:t>considers</a:t>
            </a:r>
            <a:r>
              <a:rPr dirty="0" sz="10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operating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activities,</a:t>
            </a:r>
            <a:r>
              <a:rPr dirty="0" sz="1000" spc="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including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Automotive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and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5">
                <a:solidFill>
                  <a:srgbClr val="4F4F4F"/>
                </a:solidFill>
                <a:latin typeface="Calibri"/>
                <a:cs typeface="Calibri"/>
              </a:rPr>
              <a:t>Mobility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 capital</a:t>
            </a:r>
            <a:r>
              <a:rPr dirty="0" sz="1000" spc="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spending</a:t>
            </a:r>
            <a:r>
              <a:rPr dirty="0" sz="1000" spc="-3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and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settlement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of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derivatives.</a:t>
            </a:r>
            <a:r>
              <a:rPr dirty="0" sz="1000" spc="204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The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measure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excludes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cash</a:t>
            </a:r>
            <a:r>
              <a:rPr dirty="0" sz="1000" spc="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outflows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for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Automotive</a:t>
            </a:r>
            <a:r>
              <a:rPr dirty="0" sz="10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and</a:t>
            </a:r>
            <a:r>
              <a:rPr dirty="0" sz="1000" spc="5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5">
                <a:solidFill>
                  <a:srgbClr val="4F4F4F"/>
                </a:solidFill>
                <a:latin typeface="Calibri"/>
                <a:cs typeface="Calibri"/>
              </a:rPr>
              <a:t>Mobility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funded</a:t>
            </a:r>
            <a:r>
              <a:rPr dirty="0" sz="1000" spc="-3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pension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5">
                <a:solidFill>
                  <a:srgbClr val="4F4F4F"/>
                </a:solidFill>
                <a:latin typeface="Calibri"/>
                <a:cs typeface="Calibri"/>
              </a:rPr>
              <a:t>contributions,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 separation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payments,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and </a:t>
            </a:r>
            <a:r>
              <a:rPr dirty="0" sz="1000" spc="-35">
                <a:solidFill>
                  <a:srgbClr val="4F4F4F"/>
                </a:solidFill>
                <a:latin typeface="Calibri"/>
                <a:cs typeface="Calibri"/>
              </a:rPr>
              <a:t>other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items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 that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are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5">
                <a:solidFill>
                  <a:srgbClr val="4F4F4F"/>
                </a:solidFill>
                <a:latin typeface="Calibri"/>
                <a:cs typeface="Calibri"/>
              </a:rPr>
              <a:t>considered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operating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cash outflows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45">
                <a:solidFill>
                  <a:srgbClr val="4F4F4F"/>
                </a:solidFill>
                <a:latin typeface="Calibri"/>
                <a:cs typeface="Calibri"/>
              </a:rPr>
              <a:t>under</a:t>
            </a:r>
            <a:r>
              <a:rPr dirty="0" sz="1000" spc="-3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U.S.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GAAP.</a:t>
            </a:r>
            <a:r>
              <a:rPr dirty="0" sz="1000" spc="19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This</a:t>
            </a:r>
            <a:r>
              <a:rPr dirty="0" sz="10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measure</a:t>
            </a:r>
            <a:r>
              <a:rPr dirty="0" sz="10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is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useful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to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management</a:t>
            </a:r>
            <a:r>
              <a:rPr dirty="0" sz="1000" spc="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and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investors</a:t>
            </a:r>
            <a:r>
              <a:rPr dirty="0" sz="10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because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it</a:t>
            </a:r>
            <a:r>
              <a:rPr dirty="0" sz="10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is</a:t>
            </a:r>
            <a:r>
              <a:rPr dirty="0" sz="10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consistent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90588" y="6453034"/>
            <a:ext cx="42113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with</a:t>
            </a:r>
            <a:r>
              <a:rPr dirty="0" sz="1000" spc="-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management’s</a:t>
            </a:r>
            <a:r>
              <a:rPr dirty="0" sz="1000" spc="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assessment</a:t>
            </a:r>
            <a:r>
              <a:rPr dirty="0" sz="1000" spc="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of</a:t>
            </a:r>
            <a:r>
              <a:rPr dirty="0" sz="1000" spc="-20">
                <a:solidFill>
                  <a:srgbClr val="4F4F4F"/>
                </a:solidFill>
                <a:latin typeface="Calibri"/>
                <a:cs typeface="Calibri"/>
              </a:rPr>
              <a:t> the</a:t>
            </a:r>
            <a:r>
              <a:rPr dirty="0" sz="10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Company’s</a:t>
            </a:r>
            <a:r>
              <a:rPr dirty="0" sz="100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4F4F4F"/>
                </a:solidFill>
                <a:latin typeface="Calibri"/>
                <a:cs typeface="Calibri"/>
              </a:rPr>
              <a:t>operating</a:t>
            </a:r>
            <a:r>
              <a:rPr dirty="0" sz="10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cash</a:t>
            </a:r>
            <a:r>
              <a:rPr dirty="0" sz="1000" spc="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flow</a:t>
            </a:r>
            <a:r>
              <a:rPr dirty="0" sz="10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4F4F4F"/>
                </a:solidFill>
                <a:latin typeface="Calibri"/>
                <a:cs typeface="Calibri"/>
              </a:rPr>
              <a:t>performance.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11686031" y="6376415"/>
            <a:ext cx="506095" cy="410209"/>
          </a:xfrm>
          <a:custGeom>
            <a:avLst/>
            <a:gdLst/>
            <a:ahLst/>
            <a:cxnLst/>
            <a:rect l="l" t="t" r="r" b="b"/>
            <a:pathLst>
              <a:path w="506095" h="410209">
                <a:moveTo>
                  <a:pt x="505968" y="0"/>
                </a:moveTo>
                <a:lnTo>
                  <a:pt x="0" y="0"/>
                </a:lnTo>
                <a:lnTo>
                  <a:pt x="0" y="409956"/>
                </a:lnTo>
                <a:lnTo>
                  <a:pt x="505968" y="409956"/>
                </a:lnTo>
                <a:lnTo>
                  <a:pt x="5059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11927078" y="6520008"/>
            <a:ext cx="21462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0">
                <a:solidFill>
                  <a:srgbClr val="4F4F4F"/>
                </a:solidFill>
                <a:latin typeface="Trebuchet MS"/>
                <a:cs typeface="Trebuchet MS"/>
              </a:rPr>
              <a:t>A9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1180" y="293622"/>
            <a:ext cx="6421120" cy="1083310"/>
          </a:xfrm>
          <a:prstGeom prst="rect"/>
        </p:spPr>
        <p:txBody>
          <a:bodyPr wrap="square" lIns="0" tIns="62230" rIns="0" bIns="0" rtlCol="0" vert="horz">
            <a:spAutoFit/>
          </a:bodyPr>
          <a:lstStyle/>
          <a:p>
            <a:pPr marL="12700" marR="5080">
              <a:lnSpc>
                <a:spcPts val="4010"/>
              </a:lnSpc>
              <a:spcBef>
                <a:spcPts val="490"/>
              </a:spcBef>
            </a:pPr>
            <a:r>
              <a:rPr dirty="0"/>
              <a:t>And</a:t>
            </a:r>
            <a:r>
              <a:rPr dirty="0" spc="220"/>
              <a:t> </a:t>
            </a:r>
            <a:r>
              <a:rPr dirty="0"/>
              <a:t>working</a:t>
            </a:r>
            <a:r>
              <a:rPr dirty="0" spc="235"/>
              <a:t> </a:t>
            </a:r>
            <a:r>
              <a:rPr dirty="0"/>
              <a:t>to</a:t>
            </a:r>
            <a:r>
              <a:rPr dirty="0" spc="229"/>
              <a:t> </a:t>
            </a:r>
            <a:r>
              <a:rPr dirty="0"/>
              <a:t>win</a:t>
            </a:r>
            <a:r>
              <a:rPr dirty="0" spc="225"/>
              <a:t> </a:t>
            </a:r>
            <a:r>
              <a:rPr dirty="0"/>
              <a:t>in</a:t>
            </a:r>
            <a:r>
              <a:rPr dirty="0" spc="220"/>
              <a:t> </a:t>
            </a:r>
            <a:r>
              <a:rPr dirty="0" spc="50"/>
              <a:t>a</a:t>
            </a:r>
            <a:r>
              <a:rPr dirty="0" spc="210"/>
              <a:t> </a:t>
            </a:r>
            <a:r>
              <a:rPr dirty="0"/>
              <a:t>future</a:t>
            </a:r>
            <a:r>
              <a:rPr dirty="0" spc="235"/>
              <a:t> </a:t>
            </a:r>
            <a:r>
              <a:rPr dirty="0" spc="85"/>
              <a:t>of </a:t>
            </a:r>
            <a:r>
              <a:rPr dirty="0" spc="120"/>
              <a:t>Smart</a:t>
            </a:r>
            <a:r>
              <a:rPr dirty="0" spc="145"/>
              <a:t> </a:t>
            </a:r>
            <a:r>
              <a:rPr dirty="0" spc="65"/>
              <a:t>Vehicles</a:t>
            </a:r>
            <a:r>
              <a:rPr dirty="0" spc="135"/>
              <a:t> </a:t>
            </a:r>
            <a:r>
              <a:rPr dirty="0"/>
              <a:t>in</a:t>
            </a:r>
            <a:r>
              <a:rPr dirty="0" spc="145"/>
              <a:t> </a:t>
            </a:r>
            <a:r>
              <a:rPr dirty="0" spc="50"/>
              <a:t>a</a:t>
            </a:r>
            <a:r>
              <a:rPr dirty="0" spc="135"/>
              <a:t> </a:t>
            </a:r>
            <a:r>
              <a:rPr dirty="0" spc="120"/>
              <a:t>Smart</a:t>
            </a:r>
            <a:r>
              <a:rPr dirty="0" spc="145"/>
              <a:t> </a:t>
            </a:r>
            <a:r>
              <a:rPr dirty="0" spc="-10"/>
              <a:t>World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4395" y="1612392"/>
            <a:ext cx="8939784" cy="2427731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4395" y="4134611"/>
            <a:ext cx="8939784" cy="2427731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0" rIns="0" bIns="0" rtlCol="0" vert="horz">
            <a:spAutoFit/>
          </a:bodyPr>
          <a:lstStyle/>
          <a:p>
            <a:pPr marL="120014">
              <a:lnSpc>
                <a:spcPct val="100000"/>
              </a:lnSpc>
              <a:spcBef>
                <a:spcPts val="350"/>
              </a:spcBef>
            </a:pPr>
            <a:fld id="{81D60167-4931-47E6-BA6A-407CBD079E47}" type="slidenum">
              <a:rPr dirty="0" spc="-50"/>
              <a:t>4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0" rIns="0" bIns="0" rtlCol="0" vert="horz">
            <a:spAutoFit/>
          </a:bodyPr>
          <a:lstStyle/>
          <a:p>
            <a:pPr marL="120014">
              <a:lnSpc>
                <a:spcPct val="100000"/>
              </a:lnSpc>
              <a:spcBef>
                <a:spcPts val="350"/>
              </a:spcBef>
            </a:pPr>
            <a:fld id="{81D60167-4931-47E6-BA6A-407CBD079E47}" type="slidenum">
              <a:rPr dirty="0" spc="-50"/>
              <a:t>4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Our</a:t>
            </a:r>
            <a:r>
              <a:rPr dirty="0" spc="-95"/>
              <a:t> </a:t>
            </a:r>
            <a:r>
              <a:rPr dirty="0" spc="-10"/>
              <a:t>priorities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15339" y="2112327"/>
            <a:ext cx="10187940" cy="29152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Clr>
                <a:srgbClr val="0071AE"/>
              </a:buClr>
              <a:buAutoNum type="arabicPeriod"/>
              <a:tabLst>
                <a:tab pos="469265" algn="l"/>
              </a:tabLst>
            </a:pPr>
            <a:r>
              <a:rPr dirty="0" sz="2400">
                <a:solidFill>
                  <a:srgbClr val="4F4F4F"/>
                </a:solidFill>
                <a:latin typeface="Calibri"/>
                <a:cs typeface="Calibri"/>
              </a:rPr>
              <a:t>Rapidly</a:t>
            </a:r>
            <a:r>
              <a:rPr dirty="0" sz="2400" spc="-8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4F4F4F"/>
                </a:solidFill>
                <a:latin typeface="Calibri"/>
                <a:cs typeface="Calibri"/>
              </a:rPr>
              <a:t>improving</a:t>
            </a:r>
            <a:r>
              <a:rPr dirty="0" sz="2400" spc="-5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400" spc="-75">
                <a:solidFill>
                  <a:srgbClr val="4F4F4F"/>
                </a:solidFill>
                <a:latin typeface="Calibri"/>
                <a:cs typeface="Calibri"/>
              </a:rPr>
              <a:t>our</a:t>
            </a:r>
            <a:r>
              <a:rPr dirty="0" sz="2400" spc="-5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F4F4F"/>
                </a:solidFill>
                <a:latin typeface="Calibri"/>
                <a:cs typeface="Calibri"/>
              </a:rPr>
              <a:t>fitness</a:t>
            </a:r>
            <a:r>
              <a:rPr dirty="0" sz="2400" spc="-5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F4F4F"/>
                </a:solidFill>
                <a:latin typeface="Calibri"/>
                <a:cs typeface="Calibri"/>
              </a:rPr>
              <a:t>to</a:t>
            </a:r>
            <a:r>
              <a:rPr dirty="0" sz="2400" spc="-4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4F4F4F"/>
                </a:solidFill>
                <a:latin typeface="Calibri"/>
                <a:cs typeface="Calibri"/>
              </a:rPr>
              <a:t>lower</a:t>
            </a:r>
            <a:r>
              <a:rPr dirty="0" sz="2400" spc="-7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F4F4F"/>
                </a:solidFill>
                <a:latin typeface="Calibri"/>
                <a:cs typeface="Calibri"/>
              </a:rPr>
              <a:t>costs,</a:t>
            </a:r>
            <a:r>
              <a:rPr dirty="0" sz="2400" spc="-5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4F4F4F"/>
                </a:solidFill>
                <a:latin typeface="Calibri"/>
                <a:cs typeface="Calibri"/>
              </a:rPr>
              <a:t>release</a:t>
            </a:r>
            <a:r>
              <a:rPr dirty="0" sz="2400" spc="-4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F4F4F"/>
                </a:solidFill>
                <a:latin typeface="Calibri"/>
                <a:cs typeface="Calibri"/>
              </a:rPr>
              <a:t>capital</a:t>
            </a:r>
            <a:r>
              <a:rPr dirty="0" sz="2400" spc="-5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F4F4F"/>
                </a:solidFill>
                <a:latin typeface="Calibri"/>
                <a:cs typeface="Calibri"/>
              </a:rPr>
              <a:t>and</a:t>
            </a:r>
            <a:r>
              <a:rPr dirty="0" sz="2400" spc="-6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F4F4F"/>
                </a:solidFill>
                <a:latin typeface="Calibri"/>
                <a:cs typeface="Calibri"/>
              </a:rPr>
              <a:t>finance</a:t>
            </a:r>
            <a:r>
              <a:rPr dirty="0" sz="2400" spc="-4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4F4F4F"/>
                </a:solidFill>
                <a:latin typeface="Calibri"/>
                <a:cs typeface="Calibri"/>
              </a:rPr>
              <a:t>growth</a:t>
            </a:r>
            <a:endParaRPr sz="24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2085"/>
              </a:spcBef>
              <a:buClr>
                <a:srgbClr val="0071AE"/>
              </a:buClr>
              <a:buAutoNum type="arabicPeriod"/>
              <a:tabLst>
                <a:tab pos="469265" algn="l"/>
              </a:tabLst>
            </a:pPr>
            <a:r>
              <a:rPr dirty="0" sz="2400">
                <a:solidFill>
                  <a:srgbClr val="4F4F4F"/>
                </a:solidFill>
                <a:latin typeface="Calibri"/>
                <a:cs typeface="Calibri"/>
              </a:rPr>
              <a:t>Accelerating</a:t>
            </a:r>
            <a:r>
              <a:rPr dirty="0" sz="2400" spc="-7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F4F4F"/>
                </a:solidFill>
                <a:latin typeface="Calibri"/>
                <a:cs typeface="Calibri"/>
              </a:rPr>
              <a:t>the</a:t>
            </a:r>
            <a:r>
              <a:rPr dirty="0" sz="2400" spc="-8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4F4F4F"/>
                </a:solidFill>
                <a:latin typeface="Calibri"/>
                <a:cs typeface="Calibri"/>
              </a:rPr>
              <a:t>introduction</a:t>
            </a:r>
            <a:r>
              <a:rPr dirty="0" sz="2400" spc="-6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F4F4F"/>
                </a:solidFill>
                <a:latin typeface="Calibri"/>
                <a:cs typeface="Calibri"/>
              </a:rPr>
              <a:t>of</a:t>
            </a:r>
            <a:r>
              <a:rPr dirty="0" sz="2400" spc="-7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400" spc="-30">
                <a:solidFill>
                  <a:srgbClr val="4F4F4F"/>
                </a:solidFill>
                <a:latin typeface="Calibri"/>
                <a:cs typeface="Calibri"/>
              </a:rPr>
              <a:t>connected,</a:t>
            </a:r>
            <a:r>
              <a:rPr dirty="0" sz="2400" spc="-8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F4F4F"/>
                </a:solidFill>
                <a:latin typeface="Calibri"/>
                <a:cs typeface="Calibri"/>
              </a:rPr>
              <a:t>smart</a:t>
            </a:r>
            <a:r>
              <a:rPr dirty="0" sz="2400" spc="-5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4F4F4F"/>
                </a:solidFill>
                <a:latin typeface="Calibri"/>
                <a:cs typeface="Calibri"/>
              </a:rPr>
              <a:t>vehicles</a:t>
            </a:r>
            <a:r>
              <a:rPr dirty="0" sz="2400" spc="-7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F4F4F"/>
                </a:solidFill>
                <a:latin typeface="Calibri"/>
                <a:cs typeface="Calibri"/>
              </a:rPr>
              <a:t>and</a:t>
            </a:r>
            <a:r>
              <a:rPr dirty="0" sz="2400" spc="-7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4F4F4F"/>
                </a:solidFill>
                <a:latin typeface="Calibri"/>
                <a:cs typeface="Calibri"/>
              </a:rPr>
              <a:t>services</a:t>
            </a:r>
            <a:endParaRPr sz="24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2090"/>
              </a:spcBef>
              <a:buClr>
                <a:srgbClr val="0071AE"/>
              </a:buClr>
              <a:buAutoNum type="arabicPeriod"/>
              <a:tabLst>
                <a:tab pos="469265" algn="l"/>
              </a:tabLst>
            </a:pPr>
            <a:r>
              <a:rPr dirty="0" sz="2400">
                <a:solidFill>
                  <a:srgbClr val="4F4F4F"/>
                </a:solidFill>
                <a:latin typeface="Calibri"/>
                <a:cs typeface="Calibri"/>
              </a:rPr>
              <a:t>Re-allocating</a:t>
            </a:r>
            <a:r>
              <a:rPr dirty="0" sz="2400" spc="-5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F4F4F"/>
                </a:solidFill>
                <a:latin typeface="Calibri"/>
                <a:cs typeface="Calibri"/>
              </a:rPr>
              <a:t>capital</a:t>
            </a:r>
            <a:r>
              <a:rPr dirty="0" sz="24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F4F4F"/>
                </a:solidFill>
                <a:latin typeface="Calibri"/>
                <a:cs typeface="Calibri"/>
              </a:rPr>
              <a:t>to</a:t>
            </a:r>
            <a:r>
              <a:rPr dirty="0" sz="24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400" spc="-55">
                <a:solidFill>
                  <a:srgbClr val="4F4F4F"/>
                </a:solidFill>
                <a:latin typeface="Calibri"/>
                <a:cs typeface="Calibri"/>
              </a:rPr>
              <a:t>where</a:t>
            </a:r>
            <a:r>
              <a:rPr dirty="0" sz="24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4F4F4F"/>
                </a:solidFill>
                <a:latin typeface="Calibri"/>
                <a:cs typeface="Calibri"/>
              </a:rPr>
              <a:t>we</a:t>
            </a:r>
            <a:r>
              <a:rPr dirty="0" sz="24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F4F4F"/>
                </a:solidFill>
                <a:latin typeface="Calibri"/>
                <a:cs typeface="Calibri"/>
              </a:rPr>
              <a:t>can</a:t>
            </a:r>
            <a:r>
              <a:rPr dirty="0" sz="24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4F4F4F"/>
                </a:solidFill>
                <a:latin typeface="Calibri"/>
                <a:cs typeface="Calibri"/>
              </a:rPr>
              <a:t>win</a:t>
            </a:r>
            <a:r>
              <a:rPr dirty="0" sz="24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4F4F4F"/>
                </a:solidFill>
                <a:latin typeface="Calibri"/>
                <a:cs typeface="Calibri"/>
              </a:rPr>
              <a:t>in</a:t>
            </a:r>
            <a:r>
              <a:rPr dirty="0" sz="240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F4F4F"/>
                </a:solidFill>
                <a:latin typeface="Calibri"/>
                <a:cs typeface="Calibri"/>
              </a:rPr>
              <a:t>the</a:t>
            </a:r>
            <a:r>
              <a:rPr dirty="0" sz="240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4F4F4F"/>
                </a:solidFill>
                <a:latin typeface="Calibri"/>
                <a:cs typeface="Calibri"/>
              </a:rPr>
              <a:t>future</a:t>
            </a:r>
            <a:endParaRPr sz="24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2085"/>
              </a:spcBef>
              <a:buClr>
                <a:srgbClr val="0071AE"/>
              </a:buClr>
              <a:buAutoNum type="arabicPeriod"/>
              <a:tabLst>
                <a:tab pos="469265" algn="l"/>
              </a:tabLst>
            </a:pPr>
            <a:r>
              <a:rPr dirty="0" sz="2400" spc="-20">
                <a:solidFill>
                  <a:srgbClr val="4F4F4F"/>
                </a:solidFill>
                <a:latin typeface="Calibri"/>
                <a:cs typeface="Calibri"/>
              </a:rPr>
              <a:t>Continuously</a:t>
            </a:r>
            <a:r>
              <a:rPr dirty="0" sz="2400" spc="-5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F4F4F"/>
                </a:solidFill>
                <a:latin typeface="Calibri"/>
                <a:cs typeface="Calibri"/>
              </a:rPr>
              <a:t>innovating</a:t>
            </a:r>
            <a:r>
              <a:rPr dirty="0" sz="2400" spc="-6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F4F4F"/>
                </a:solidFill>
                <a:latin typeface="Calibri"/>
                <a:cs typeface="Calibri"/>
              </a:rPr>
              <a:t>to</a:t>
            </a:r>
            <a:r>
              <a:rPr dirty="0" sz="2400" spc="-5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4F4F4F"/>
                </a:solidFill>
                <a:latin typeface="Calibri"/>
                <a:cs typeface="Calibri"/>
              </a:rPr>
              <a:t>create</a:t>
            </a:r>
            <a:r>
              <a:rPr dirty="0" sz="2400" spc="-7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F4F4F"/>
                </a:solidFill>
                <a:latin typeface="Calibri"/>
                <a:cs typeface="Calibri"/>
              </a:rPr>
              <a:t>the</a:t>
            </a:r>
            <a:r>
              <a:rPr dirty="0" sz="2400" spc="-5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F4F4F"/>
                </a:solidFill>
                <a:latin typeface="Calibri"/>
                <a:cs typeface="Calibri"/>
              </a:rPr>
              <a:t>most</a:t>
            </a:r>
            <a:r>
              <a:rPr dirty="0" sz="2400" spc="-6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F4F4F"/>
                </a:solidFill>
                <a:latin typeface="Calibri"/>
                <a:cs typeface="Calibri"/>
              </a:rPr>
              <a:t>human-</a:t>
            </a:r>
            <a:r>
              <a:rPr dirty="0" sz="2400" spc="-35">
                <a:solidFill>
                  <a:srgbClr val="4F4F4F"/>
                </a:solidFill>
                <a:latin typeface="Calibri"/>
                <a:cs typeface="Calibri"/>
              </a:rPr>
              <a:t>centered</a:t>
            </a:r>
            <a:r>
              <a:rPr dirty="0" sz="2400" spc="-5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F4F4F"/>
                </a:solidFill>
                <a:latin typeface="Calibri"/>
                <a:cs typeface="Calibri"/>
              </a:rPr>
              <a:t>mobility</a:t>
            </a:r>
            <a:r>
              <a:rPr dirty="0" sz="2400" spc="-7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4F4F4F"/>
                </a:solidFill>
                <a:latin typeface="Calibri"/>
                <a:cs typeface="Calibri"/>
              </a:rPr>
              <a:t>solutions</a:t>
            </a:r>
            <a:endParaRPr sz="24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2090"/>
              </a:spcBef>
              <a:buClr>
                <a:srgbClr val="0071AE"/>
              </a:buClr>
              <a:buAutoNum type="arabicPeriod"/>
              <a:tabLst>
                <a:tab pos="469265" algn="l"/>
              </a:tabLst>
            </a:pPr>
            <a:r>
              <a:rPr dirty="0" sz="2400" spc="-20">
                <a:solidFill>
                  <a:srgbClr val="4F4F4F"/>
                </a:solidFill>
                <a:latin typeface="Calibri"/>
                <a:cs typeface="Calibri"/>
              </a:rPr>
              <a:t>Empowering</a:t>
            </a:r>
            <a:r>
              <a:rPr dirty="0" sz="2400" spc="-9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400" spc="-75">
                <a:solidFill>
                  <a:srgbClr val="4F4F4F"/>
                </a:solidFill>
                <a:latin typeface="Calibri"/>
                <a:cs typeface="Calibri"/>
              </a:rPr>
              <a:t>our</a:t>
            </a:r>
            <a:r>
              <a:rPr dirty="0" sz="2400" spc="-7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F4F4F"/>
                </a:solidFill>
                <a:latin typeface="Calibri"/>
                <a:cs typeface="Calibri"/>
              </a:rPr>
              <a:t>team</a:t>
            </a:r>
            <a:r>
              <a:rPr dirty="0" sz="2400" spc="-7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F4F4F"/>
                </a:solidFill>
                <a:latin typeface="Calibri"/>
                <a:cs typeface="Calibri"/>
              </a:rPr>
              <a:t>to</a:t>
            </a:r>
            <a:r>
              <a:rPr dirty="0" sz="2400" spc="-6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4F4F4F"/>
                </a:solidFill>
                <a:latin typeface="Calibri"/>
                <a:cs typeface="Calibri"/>
              </a:rPr>
              <a:t>work</a:t>
            </a:r>
            <a:r>
              <a:rPr dirty="0" sz="2400" spc="-8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4F4F4F"/>
                </a:solidFill>
                <a:latin typeface="Calibri"/>
                <a:cs typeface="Calibri"/>
              </a:rPr>
              <a:t>together</a:t>
            </a:r>
            <a:r>
              <a:rPr dirty="0" sz="2400" spc="-7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F4F4F"/>
                </a:solidFill>
                <a:latin typeface="Calibri"/>
                <a:cs typeface="Calibri"/>
              </a:rPr>
              <a:t>effectively</a:t>
            </a:r>
            <a:r>
              <a:rPr dirty="0" sz="2400" spc="-6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F4F4F"/>
                </a:solidFill>
                <a:latin typeface="Calibri"/>
                <a:cs typeface="Calibri"/>
              </a:rPr>
              <a:t>to</a:t>
            </a:r>
            <a:r>
              <a:rPr dirty="0" sz="2400" spc="-6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4F4F4F"/>
                </a:solidFill>
                <a:latin typeface="Calibri"/>
                <a:cs typeface="Calibri"/>
              </a:rPr>
              <a:t>compete</a:t>
            </a:r>
            <a:r>
              <a:rPr dirty="0" sz="2400" spc="-8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F4F4F"/>
                </a:solidFill>
                <a:latin typeface="Calibri"/>
                <a:cs typeface="Calibri"/>
              </a:rPr>
              <a:t>and</a:t>
            </a:r>
            <a:r>
              <a:rPr dirty="0" sz="2400" spc="-7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4F4F4F"/>
                </a:solidFill>
                <a:latin typeface="Calibri"/>
                <a:cs typeface="Calibri"/>
              </a:rPr>
              <a:t>win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</a:t>
            </a:r>
            <a:r>
              <a:rPr dirty="0" spc="185"/>
              <a:t> </a:t>
            </a:r>
            <a:r>
              <a:rPr dirty="0" spc="-70"/>
              <a:t>2017</a:t>
            </a:r>
            <a:r>
              <a:rPr dirty="0" spc="204"/>
              <a:t> </a:t>
            </a:r>
            <a:r>
              <a:rPr dirty="0"/>
              <a:t>we</a:t>
            </a:r>
            <a:r>
              <a:rPr dirty="0" spc="200"/>
              <a:t> </a:t>
            </a:r>
            <a:r>
              <a:rPr dirty="0"/>
              <a:t>delivered</a:t>
            </a:r>
            <a:r>
              <a:rPr dirty="0" spc="215"/>
              <a:t> </a:t>
            </a:r>
            <a:r>
              <a:rPr dirty="0" spc="55"/>
              <a:t>solid</a:t>
            </a:r>
            <a:r>
              <a:rPr dirty="0" spc="185"/>
              <a:t> </a:t>
            </a:r>
            <a:r>
              <a:rPr dirty="0"/>
              <a:t>results,</a:t>
            </a:r>
            <a:r>
              <a:rPr dirty="0" spc="210"/>
              <a:t> </a:t>
            </a:r>
            <a:r>
              <a:rPr dirty="0"/>
              <a:t>in</a:t>
            </a:r>
            <a:r>
              <a:rPr dirty="0" spc="204"/>
              <a:t> </a:t>
            </a:r>
            <a:r>
              <a:rPr dirty="0"/>
              <a:t>line</a:t>
            </a:r>
            <a:r>
              <a:rPr dirty="0" spc="200"/>
              <a:t> </a:t>
            </a:r>
            <a:r>
              <a:rPr dirty="0"/>
              <a:t>with</a:t>
            </a:r>
            <a:r>
              <a:rPr dirty="0" spc="215"/>
              <a:t> </a:t>
            </a:r>
            <a:r>
              <a:rPr dirty="0" spc="55"/>
              <a:t>guidance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2182367" y="1994916"/>
            <a:ext cx="788035" cy="788035"/>
            <a:chOff x="2182367" y="1994916"/>
            <a:chExt cx="788035" cy="788035"/>
          </a:xfrm>
        </p:grpSpPr>
        <p:sp>
          <p:nvSpPr>
            <p:cNvPr id="4" name="object 4" descr=""/>
            <p:cNvSpPr/>
            <p:nvPr/>
          </p:nvSpPr>
          <p:spPr>
            <a:xfrm>
              <a:off x="2220467" y="2033016"/>
              <a:ext cx="711835" cy="711835"/>
            </a:xfrm>
            <a:custGeom>
              <a:avLst/>
              <a:gdLst/>
              <a:ahLst/>
              <a:cxnLst/>
              <a:rect l="l" t="t" r="r" b="b"/>
              <a:pathLst>
                <a:path w="711835" h="711835">
                  <a:moveTo>
                    <a:pt x="0" y="355853"/>
                  </a:moveTo>
                  <a:lnTo>
                    <a:pt x="3248" y="307566"/>
                  </a:lnTo>
                  <a:lnTo>
                    <a:pt x="12711" y="261253"/>
                  </a:lnTo>
                  <a:lnTo>
                    <a:pt x="27964" y="217339"/>
                  </a:lnTo>
                  <a:lnTo>
                    <a:pt x="48584" y="176247"/>
                  </a:lnTo>
                  <a:lnTo>
                    <a:pt x="74146" y="138402"/>
                  </a:lnTo>
                  <a:lnTo>
                    <a:pt x="104227" y="104227"/>
                  </a:lnTo>
                  <a:lnTo>
                    <a:pt x="138402" y="74146"/>
                  </a:lnTo>
                  <a:lnTo>
                    <a:pt x="176247" y="48584"/>
                  </a:lnTo>
                  <a:lnTo>
                    <a:pt x="217339" y="27964"/>
                  </a:lnTo>
                  <a:lnTo>
                    <a:pt x="261253" y="12711"/>
                  </a:lnTo>
                  <a:lnTo>
                    <a:pt x="307566" y="3248"/>
                  </a:lnTo>
                  <a:lnTo>
                    <a:pt x="355854" y="0"/>
                  </a:lnTo>
                  <a:lnTo>
                    <a:pt x="404141" y="3248"/>
                  </a:lnTo>
                  <a:lnTo>
                    <a:pt x="450454" y="12711"/>
                  </a:lnTo>
                  <a:lnTo>
                    <a:pt x="494368" y="27964"/>
                  </a:lnTo>
                  <a:lnTo>
                    <a:pt x="535460" y="48584"/>
                  </a:lnTo>
                  <a:lnTo>
                    <a:pt x="573305" y="74146"/>
                  </a:lnTo>
                  <a:lnTo>
                    <a:pt x="607480" y="104227"/>
                  </a:lnTo>
                  <a:lnTo>
                    <a:pt x="637561" y="138402"/>
                  </a:lnTo>
                  <a:lnTo>
                    <a:pt x="663123" y="176247"/>
                  </a:lnTo>
                  <a:lnTo>
                    <a:pt x="683743" y="217339"/>
                  </a:lnTo>
                  <a:lnTo>
                    <a:pt x="698996" y="261253"/>
                  </a:lnTo>
                  <a:lnTo>
                    <a:pt x="708459" y="307566"/>
                  </a:lnTo>
                  <a:lnTo>
                    <a:pt x="711708" y="355853"/>
                  </a:lnTo>
                  <a:lnTo>
                    <a:pt x="708459" y="404141"/>
                  </a:lnTo>
                  <a:lnTo>
                    <a:pt x="698996" y="450454"/>
                  </a:lnTo>
                  <a:lnTo>
                    <a:pt x="683743" y="494368"/>
                  </a:lnTo>
                  <a:lnTo>
                    <a:pt x="663123" y="535460"/>
                  </a:lnTo>
                  <a:lnTo>
                    <a:pt x="637561" y="573305"/>
                  </a:lnTo>
                  <a:lnTo>
                    <a:pt x="607480" y="607480"/>
                  </a:lnTo>
                  <a:lnTo>
                    <a:pt x="573305" y="637561"/>
                  </a:lnTo>
                  <a:lnTo>
                    <a:pt x="535460" y="663123"/>
                  </a:lnTo>
                  <a:lnTo>
                    <a:pt x="494368" y="683743"/>
                  </a:lnTo>
                  <a:lnTo>
                    <a:pt x="450454" y="698996"/>
                  </a:lnTo>
                  <a:lnTo>
                    <a:pt x="404141" y="708459"/>
                  </a:lnTo>
                  <a:lnTo>
                    <a:pt x="355854" y="711707"/>
                  </a:lnTo>
                  <a:lnTo>
                    <a:pt x="307566" y="708459"/>
                  </a:lnTo>
                  <a:lnTo>
                    <a:pt x="261253" y="698996"/>
                  </a:lnTo>
                  <a:lnTo>
                    <a:pt x="217339" y="683743"/>
                  </a:lnTo>
                  <a:lnTo>
                    <a:pt x="176247" y="663123"/>
                  </a:lnTo>
                  <a:lnTo>
                    <a:pt x="138402" y="637561"/>
                  </a:lnTo>
                  <a:lnTo>
                    <a:pt x="104227" y="607480"/>
                  </a:lnTo>
                  <a:lnTo>
                    <a:pt x="74146" y="573305"/>
                  </a:lnTo>
                  <a:lnTo>
                    <a:pt x="48584" y="535460"/>
                  </a:lnTo>
                  <a:lnTo>
                    <a:pt x="27964" y="494368"/>
                  </a:lnTo>
                  <a:lnTo>
                    <a:pt x="12711" y="450454"/>
                  </a:lnTo>
                  <a:lnTo>
                    <a:pt x="3248" y="404141"/>
                  </a:lnTo>
                  <a:lnTo>
                    <a:pt x="0" y="355853"/>
                  </a:lnTo>
                  <a:close/>
                </a:path>
              </a:pathLst>
            </a:custGeom>
            <a:ln w="76200">
              <a:solidFill>
                <a:srgbClr val="0071A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62199" y="2176271"/>
              <a:ext cx="426720" cy="426720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3756659" y="2033016"/>
            <a:ext cx="713740" cy="711835"/>
          </a:xfrm>
          <a:custGeom>
            <a:avLst/>
            <a:gdLst/>
            <a:ahLst/>
            <a:cxnLst/>
            <a:rect l="l" t="t" r="r" b="b"/>
            <a:pathLst>
              <a:path w="713739" h="711835">
                <a:moveTo>
                  <a:pt x="0" y="355853"/>
                </a:moveTo>
                <a:lnTo>
                  <a:pt x="3255" y="307566"/>
                </a:lnTo>
                <a:lnTo>
                  <a:pt x="12738" y="261253"/>
                </a:lnTo>
                <a:lnTo>
                  <a:pt x="28024" y="217339"/>
                </a:lnTo>
                <a:lnTo>
                  <a:pt x="48688" y="176247"/>
                </a:lnTo>
                <a:lnTo>
                  <a:pt x="74306" y="138402"/>
                </a:lnTo>
                <a:lnTo>
                  <a:pt x="104451" y="104227"/>
                </a:lnTo>
                <a:lnTo>
                  <a:pt x="138699" y="74146"/>
                </a:lnTo>
                <a:lnTo>
                  <a:pt x="176625" y="48584"/>
                </a:lnTo>
                <a:lnTo>
                  <a:pt x="217805" y="27964"/>
                </a:lnTo>
                <a:lnTo>
                  <a:pt x="261814" y="12711"/>
                </a:lnTo>
                <a:lnTo>
                  <a:pt x="308225" y="3248"/>
                </a:lnTo>
                <a:lnTo>
                  <a:pt x="356616" y="0"/>
                </a:lnTo>
                <a:lnTo>
                  <a:pt x="405006" y="3248"/>
                </a:lnTo>
                <a:lnTo>
                  <a:pt x="451417" y="12711"/>
                </a:lnTo>
                <a:lnTo>
                  <a:pt x="495426" y="27964"/>
                </a:lnTo>
                <a:lnTo>
                  <a:pt x="536606" y="48584"/>
                </a:lnTo>
                <a:lnTo>
                  <a:pt x="574532" y="74146"/>
                </a:lnTo>
                <a:lnTo>
                  <a:pt x="608780" y="104227"/>
                </a:lnTo>
                <a:lnTo>
                  <a:pt x="638925" y="138402"/>
                </a:lnTo>
                <a:lnTo>
                  <a:pt x="664543" y="176247"/>
                </a:lnTo>
                <a:lnTo>
                  <a:pt x="685207" y="217339"/>
                </a:lnTo>
                <a:lnTo>
                  <a:pt x="700493" y="261253"/>
                </a:lnTo>
                <a:lnTo>
                  <a:pt x="709976" y="307566"/>
                </a:lnTo>
                <a:lnTo>
                  <a:pt x="713232" y="355853"/>
                </a:lnTo>
                <a:lnTo>
                  <a:pt x="709976" y="404141"/>
                </a:lnTo>
                <a:lnTo>
                  <a:pt x="700493" y="450454"/>
                </a:lnTo>
                <a:lnTo>
                  <a:pt x="685207" y="494368"/>
                </a:lnTo>
                <a:lnTo>
                  <a:pt x="664543" y="535460"/>
                </a:lnTo>
                <a:lnTo>
                  <a:pt x="638925" y="573305"/>
                </a:lnTo>
                <a:lnTo>
                  <a:pt x="608780" y="607480"/>
                </a:lnTo>
                <a:lnTo>
                  <a:pt x="574532" y="637561"/>
                </a:lnTo>
                <a:lnTo>
                  <a:pt x="536606" y="663123"/>
                </a:lnTo>
                <a:lnTo>
                  <a:pt x="495426" y="683743"/>
                </a:lnTo>
                <a:lnTo>
                  <a:pt x="451417" y="698996"/>
                </a:lnTo>
                <a:lnTo>
                  <a:pt x="405006" y="708459"/>
                </a:lnTo>
                <a:lnTo>
                  <a:pt x="356616" y="711707"/>
                </a:lnTo>
                <a:lnTo>
                  <a:pt x="308225" y="708459"/>
                </a:lnTo>
                <a:lnTo>
                  <a:pt x="261814" y="698996"/>
                </a:lnTo>
                <a:lnTo>
                  <a:pt x="217805" y="683743"/>
                </a:lnTo>
                <a:lnTo>
                  <a:pt x="176625" y="663123"/>
                </a:lnTo>
                <a:lnTo>
                  <a:pt x="138699" y="637561"/>
                </a:lnTo>
                <a:lnTo>
                  <a:pt x="104451" y="607480"/>
                </a:lnTo>
                <a:lnTo>
                  <a:pt x="74306" y="573305"/>
                </a:lnTo>
                <a:lnTo>
                  <a:pt x="48688" y="535460"/>
                </a:lnTo>
                <a:lnTo>
                  <a:pt x="28024" y="494368"/>
                </a:lnTo>
                <a:lnTo>
                  <a:pt x="12738" y="450454"/>
                </a:lnTo>
                <a:lnTo>
                  <a:pt x="3255" y="404141"/>
                </a:lnTo>
                <a:lnTo>
                  <a:pt x="0" y="355853"/>
                </a:lnTo>
                <a:close/>
              </a:path>
            </a:pathLst>
          </a:custGeom>
          <a:ln w="76200">
            <a:solidFill>
              <a:srgbClr val="0071AE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7" name="object 7" descr=""/>
          <p:cNvGrpSpPr/>
          <p:nvPr/>
        </p:nvGrpSpPr>
        <p:grpSpPr>
          <a:xfrm>
            <a:off x="6793992" y="1994916"/>
            <a:ext cx="788035" cy="788035"/>
            <a:chOff x="6793992" y="1994916"/>
            <a:chExt cx="788035" cy="788035"/>
          </a:xfrm>
        </p:grpSpPr>
        <p:sp>
          <p:nvSpPr>
            <p:cNvPr id="8" name="object 8" descr=""/>
            <p:cNvSpPr/>
            <p:nvPr/>
          </p:nvSpPr>
          <p:spPr>
            <a:xfrm>
              <a:off x="6832092" y="2033016"/>
              <a:ext cx="711835" cy="711835"/>
            </a:xfrm>
            <a:custGeom>
              <a:avLst/>
              <a:gdLst/>
              <a:ahLst/>
              <a:cxnLst/>
              <a:rect l="l" t="t" r="r" b="b"/>
              <a:pathLst>
                <a:path w="711834" h="711835">
                  <a:moveTo>
                    <a:pt x="0" y="355853"/>
                  </a:moveTo>
                  <a:lnTo>
                    <a:pt x="3248" y="307566"/>
                  </a:lnTo>
                  <a:lnTo>
                    <a:pt x="12711" y="261253"/>
                  </a:lnTo>
                  <a:lnTo>
                    <a:pt x="27964" y="217339"/>
                  </a:lnTo>
                  <a:lnTo>
                    <a:pt x="48584" y="176247"/>
                  </a:lnTo>
                  <a:lnTo>
                    <a:pt x="74146" y="138402"/>
                  </a:lnTo>
                  <a:lnTo>
                    <a:pt x="104227" y="104227"/>
                  </a:lnTo>
                  <a:lnTo>
                    <a:pt x="138402" y="74146"/>
                  </a:lnTo>
                  <a:lnTo>
                    <a:pt x="176247" y="48584"/>
                  </a:lnTo>
                  <a:lnTo>
                    <a:pt x="217339" y="27964"/>
                  </a:lnTo>
                  <a:lnTo>
                    <a:pt x="261253" y="12711"/>
                  </a:lnTo>
                  <a:lnTo>
                    <a:pt x="307566" y="3248"/>
                  </a:lnTo>
                  <a:lnTo>
                    <a:pt x="355854" y="0"/>
                  </a:lnTo>
                  <a:lnTo>
                    <a:pt x="404141" y="3248"/>
                  </a:lnTo>
                  <a:lnTo>
                    <a:pt x="450454" y="12711"/>
                  </a:lnTo>
                  <a:lnTo>
                    <a:pt x="494368" y="27964"/>
                  </a:lnTo>
                  <a:lnTo>
                    <a:pt x="535460" y="48584"/>
                  </a:lnTo>
                  <a:lnTo>
                    <a:pt x="573305" y="74146"/>
                  </a:lnTo>
                  <a:lnTo>
                    <a:pt x="607480" y="104227"/>
                  </a:lnTo>
                  <a:lnTo>
                    <a:pt x="637561" y="138402"/>
                  </a:lnTo>
                  <a:lnTo>
                    <a:pt x="663123" y="176247"/>
                  </a:lnTo>
                  <a:lnTo>
                    <a:pt x="683743" y="217339"/>
                  </a:lnTo>
                  <a:lnTo>
                    <a:pt x="698996" y="261253"/>
                  </a:lnTo>
                  <a:lnTo>
                    <a:pt x="708459" y="307566"/>
                  </a:lnTo>
                  <a:lnTo>
                    <a:pt x="711708" y="355853"/>
                  </a:lnTo>
                  <a:lnTo>
                    <a:pt x="708459" y="404141"/>
                  </a:lnTo>
                  <a:lnTo>
                    <a:pt x="698996" y="450454"/>
                  </a:lnTo>
                  <a:lnTo>
                    <a:pt x="683743" y="494368"/>
                  </a:lnTo>
                  <a:lnTo>
                    <a:pt x="663123" y="535460"/>
                  </a:lnTo>
                  <a:lnTo>
                    <a:pt x="637561" y="573305"/>
                  </a:lnTo>
                  <a:lnTo>
                    <a:pt x="607480" y="607480"/>
                  </a:lnTo>
                  <a:lnTo>
                    <a:pt x="573305" y="637561"/>
                  </a:lnTo>
                  <a:lnTo>
                    <a:pt x="535460" y="663123"/>
                  </a:lnTo>
                  <a:lnTo>
                    <a:pt x="494368" y="683743"/>
                  </a:lnTo>
                  <a:lnTo>
                    <a:pt x="450454" y="698996"/>
                  </a:lnTo>
                  <a:lnTo>
                    <a:pt x="404141" y="708459"/>
                  </a:lnTo>
                  <a:lnTo>
                    <a:pt x="355854" y="711707"/>
                  </a:lnTo>
                  <a:lnTo>
                    <a:pt x="307566" y="708459"/>
                  </a:lnTo>
                  <a:lnTo>
                    <a:pt x="261253" y="698996"/>
                  </a:lnTo>
                  <a:lnTo>
                    <a:pt x="217339" y="683743"/>
                  </a:lnTo>
                  <a:lnTo>
                    <a:pt x="176247" y="663123"/>
                  </a:lnTo>
                  <a:lnTo>
                    <a:pt x="138402" y="637561"/>
                  </a:lnTo>
                  <a:lnTo>
                    <a:pt x="104227" y="607480"/>
                  </a:lnTo>
                  <a:lnTo>
                    <a:pt x="74146" y="573305"/>
                  </a:lnTo>
                  <a:lnTo>
                    <a:pt x="48584" y="535460"/>
                  </a:lnTo>
                  <a:lnTo>
                    <a:pt x="27964" y="494368"/>
                  </a:lnTo>
                  <a:lnTo>
                    <a:pt x="12711" y="450454"/>
                  </a:lnTo>
                  <a:lnTo>
                    <a:pt x="3248" y="404141"/>
                  </a:lnTo>
                  <a:lnTo>
                    <a:pt x="0" y="355853"/>
                  </a:lnTo>
                  <a:close/>
                </a:path>
              </a:pathLst>
            </a:custGeom>
            <a:ln w="76200">
              <a:solidFill>
                <a:srgbClr val="0071A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79920" y="2170176"/>
              <a:ext cx="490727" cy="428243"/>
            </a:xfrm>
            <a:prstGeom prst="rect">
              <a:avLst/>
            </a:prstGeom>
          </p:spPr>
        </p:pic>
      </p:grpSp>
      <p:grpSp>
        <p:nvGrpSpPr>
          <p:cNvPr id="10" name="object 10" descr=""/>
          <p:cNvGrpSpPr/>
          <p:nvPr/>
        </p:nvGrpSpPr>
        <p:grpSpPr>
          <a:xfrm>
            <a:off x="8331707" y="1994916"/>
            <a:ext cx="788035" cy="788035"/>
            <a:chOff x="8331707" y="1994916"/>
            <a:chExt cx="788035" cy="788035"/>
          </a:xfrm>
        </p:grpSpPr>
        <p:sp>
          <p:nvSpPr>
            <p:cNvPr id="11" name="object 11" descr=""/>
            <p:cNvSpPr/>
            <p:nvPr/>
          </p:nvSpPr>
          <p:spPr>
            <a:xfrm>
              <a:off x="8369807" y="2033016"/>
              <a:ext cx="711835" cy="711835"/>
            </a:xfrm>
            <a:custGeom>
              <a:avLst/>
              <a:gdLst/>
              <a:ahLst/>
              <a:cxnLst/>
              <a:rect l="l" t="t" r="r" b="b"/>
              <a:pathLst>
                <a:path w="711834" h="711835">
                  <a:moveTo>
                    <a:pt x="0" y="355853"/>
                  </a:moveTo>
                  <a:lnTo>
                    <a:pt x="3248" y="307566"/>
                  </a:lnTo>
                  <a:lnTo>
                    <a:pt x="12711" y="261253"/>
                  </a:lnTo>
                  <a:lnTo>
                    <a:pt x="27964" y="217339"/>
                  </a:lnTo>
                  <a:lnTo>
                    <a:pt x="48584" y="176247"/>
                  </a:lnTo>
                  <a:lnTo>
                    <a:pt x="74146" y="138402"/>
                  </a:lnTo>
                  <a:lnTo>
                    <a:pt x="104227" y="104227"/>
                  </a:lnTo>
                  <a:lnTo>
                    <a:pt x="138402" y="74146"/>
                  </a:lnTo>
                  <a:lnTo>
                    <a:pt x="176247" y="48584"/>
                  </a:lnTo>
                  <a:lnTo>
                    <a:pt x="217339" y="27964"/>
                  </a:lnTo>
                  <a:lnTo>
                    <a:pt x="261253" y="12711"/>
                  </a:lnTo>
                  <a:lnTo>
                    <a:pt x="307566" y="3248"/>
                  </a:lnTo>
                  <a:lnTo>
                    <a:pt x="355854" y="0"/>
                  </a:lnTo>
                  <a:lnTo>
                    <a:pt x="404141" y="3248"/>
                  </a:lnTo>
                  <a:lnTo>
                    <a:pt x="450454" y="12711"/>
                  </a:lnTo>
                  <a:lnTo>
                    <a:pt x="494368" y="27964"/>
                  </a:lnTo>
                  <a:lnTo>
                    <a:pt x="535460" y="48584"/>
                  </a:lnTo>
                  <a:lnTo>
                    <a:pt x="573305" y="74146"/>
                  </a:lnTo>
                  <a:lnTo>
                    <a:pt x="607480" y="104227"/>
                  </a:lnTo>
                  <a:lnTo>
                    <a:pt x="637561" y="138402"/>
                  </a:lnTo>
                  <a:lnTo>
                    <a:pt x="663123" y="176247"/>
                  </a:lnTo>
                  <a:lnTo>
                    <a:pt x="683743" y="217339"/>
                  </a:lnTo>
                  <a:lnTo>
                    <a:pt x="698996" y="261253"/>
                  </a:lnTo>
                  <a:lnTo>
                    <a:pt x="708459" y="307566"/>
                  </a:lnTo>
                  <a:lnTo>
                    <a:pt x="711708" y="355853"/>
                  </a:lnTo>
                  <a:lnTo>
                    <a:pt x="708459" y="404141"/>
                  </a:lnTo>
                  <a:lnTo>
                    <a:pt x="698996" y="450454"/>
                  </a:lnTo>
                  <a:lnTo>
                    <a:pt x="683743" y="494368"/>
                  </a:lnTo>
                  <a:lnTo>
                    <a:pt x="663123" y="535460"/>
                  </a:lnTo>
                  <a:lnTo>
                    <a:pt x="637561" y="573305"/>
                  </a:lnTo>
                  <a:lnTo>
                    <a:pt x="607480" y="607480"/>
                  </a:lnTo>
                  <a:lnTo>
                    <a:pt x="573305" y="637561"/>
                  </a:lnTo>
                  <a:lnTo>
                    <a:pt x="535460" y="663123"/>
                  </a:lnTo>
                  <a:lnTo>
                    <a:pt x="494368" y="683743"/>
                  </a:lnTo>
                  <a:lnTo>
                    <a:pt x="450454" y="698996"/>
                  </a:lnTo>
                  <a:lnTo>
                    <a:pt x="404141" y="708459"/>
                  </a:lnTo>
                  <a:lnTo>
                    <a:pt x="355854" y="711707"/>
                  </a:lnTo>
                  <a:lnTo>
                    <a:pt x="307566" y="708459"/>
                  </a:lnTo>
                  <a:lnTo>
                    <a:pt x="261253" y="698996"/>
                  </a:lnTo>
                  <a:lnTo>
                    <a:pt x="217339" y="683743"/>
                  </a:lnTo>
                  <a:lnTo>
                    <a:pt x="176247" y="663123"/>
                  </a:lnTo>
                  <a:lnTo>
                    <a:pt x="138402" y="637561"/>
                  </a:lnTo>
                  <a:lnTo>
                    <a:pt x="104227" y="607480"/>
                  </a:lnTo>
                  <a:lnTo>
                    <a:pt x="74146" y="573305"/>
                  </a:lnTo>
                  <a:lnTo>
                    <a:pt x="48584" y="535460"/>
                  </a:lnTo>
                  <a:lnTo>
                    <a:pt x="27964" y="494368"/>
                  </a:lnTo>
                  <a:lnTo>
                    <a:pt x="12711" y="450454"/>
                  </a:lnTo>
                  <a:lnTo>
                    <a:pt x="3248" y="404141"/>
                  </a:lnTo>
                  <a:lnTo>
                    <a:pt x="0" y="355853"/>
                  </a:lnTo>
                  <a:close/>
                </a:path>
              </a:pathLst>
            </a:custGeom>
            <a:ln w="76200">
              <a:solidFill>
                <a:srgbClr val="0071A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31351" y="2206752"/>
              <a:ext cx="365760" cy="365760"/>
            </a:xfrm>
            <a:prstGeom prst="rect">
              <a:avLst/>
            </a:prstGeom>
          </p:spPr>
        </p:pic>
      </p:grpSp>
      <p:grpSp>
        <p:nvGrpSpPr>
          <p:cNvPr id="13" name="object 13" descr=""/>
          <p:cNvGrpSpPr/>
          <p:nvPr/>
        </p:nvGrpSpPr>
        <p:grpSpPr>
          <a:xfrm>
            <a:off x="9869423" y="1994916"/>
            <a:ext cx="788035" cy="788035"/>
            <a:chOff x="9869423" y="1994916"/>
            <a:chExt cx="788035" cy="788035"/>
          </a:xfrm>
        </p:grpSpPr>
        <p:sp>
          <p:nvSpPr>
            <p:cNvPr id="14" name="object 14" descr=""/>
            <p:cNvSpPr/>
            <p:nvPr/>
          </p:nvSpPr>
          <p:spPr>
            <a:xfrm>
              <a:off x="9907523" y="2033016"/>
              <a:ext cx="711835" cy="711835"/>
            </a:xfrm>
            <a:custGeom>
              <a:avLst/>
              <a:gdLst/>
              <a:ahLst/>
              <a:cxnLst/>
              <a:rect l="l" t="t" r="r" b="b"/>
              <a:pathLst>
                <a:path w="711834" h="711835">
                  <a:moveTo>
                    <a:pt x="0" y="355853"/>
                  </a:moveTo>
                  <a:lnTo>
                    <a:pt x="3248" y="307566"/>
                  </a:lnTo>
                  <a:lnTo>
                    <a:pt x="12711" y="261253"/>
                  </a:lnTo>
                  <a:lnTo>
                    <a:pt x="27964" y="217339"/>
                  </a:lnTo>
                  <a:lnTo>
                    <a:pt x="48584" y="176247"/>
                  </a:lnTo>
                  <a:lnTo>
                    <a:pt x="74146" y="138402"/>
                  </a:lnTo>
                  <a:lnTo>
                    <a:pt x="104227" y="104227"/>
                  </a:lnTo>
                  <a:lnTo>
                    <a:pt x="138402" y="74146"/>
                  </a:lnTo>
                  <a:lnTo>
                    <a:pt x="176247" y="48584"/>
                  </a:lnTo>
                  <a:lnTo>
                    <a:pt x="217339" y="27964"/>
                  </a:lnTo>
                  <a:lnTo>
                    <a:pt x="261253" y="12711"/>
                  </a:lnTo>
                  <a:lnTo>
                    <a:pt x="307566" y="3248"/>
                  </a:lnTo>
                  <a:lnTo>
                    <a:pt x="355854" y="0"/>
                  </a:lnTo>
                  <a:lnTo>
                    <a:pt x="404141" y="3248"/>
                  </a:lnTo>
                  <a:lnTo>
                    <a:pt x="450454" y="12711"/>
                  </a:lnTo>
                  <a:lnTo>
                    <a:pt x="494368" y="27964"/>
                  </a:lnTo>
                  <a:lnTo>
                    <a:pt x="535460" y="48584"/>
                  </a:lnTo>
                  <a:lnTo>
                    <a:pt x="573305" y="74146"/>
                  </a:lnTo>
                  <a:lnTo>
                    <a:pt x="607480" y="104227"/>
                  </a:lnTo>
                  <a:lnTo>
                    <a:pt x="637561" y="138402"/>
                  </a:lnTo>
                  <a:lnTo>
                    <a:pt x="663123" y="176247"/>
                  </a:lnTo>
                  <a:lnTo>
                    <a:pt x="683743" y="217339"/>
                  </a:lnTo>
                  <a:lnTo>
                    <a:pt x="698996" y="261253"/>
                  </a:lnTo>
                  <a:lnTo>
                    <a:pt x="708459" y="307566"/>
                  </a:lnTo>
                  <a:lnTo>
                    <a:pt x="711708" y="355853"/>
                  </a:lnTo>
                  <a:lnTo>
                    <a:pt x="708459" y="404141"/>
                  </a:lnTo>
                  <a:lnTo>
                    <a:pt x="698996" y="450454"/>
                  </a:lnTo>
                  <a:lnTo>
                    <a:pt x="683743" y="494368"/>
                  </a:lnTo>
                  <a:lnTo>
                    <a:pt x="663123" y="535460"/>
                  </a:lnTo>
                  <a:lnTo>
                    <a:pt x="637561" y="573305"/>
                  </a:lnTo>
                  <a:lnTo>
                    <a:pt x="607480" y="607480"/>
                  </a:lnTo>
                  <a:lnTo>
                    <a:pt x="573305" y="637561"/>
                  </a:lnTo>
                  <a:lnTo>
                    <a:pt x="535460" y="663123"/>
                  </a:lnTo>
                  <a:lnTo>
                    <a:pt x="494368" y="683743"/>
                  </a:lnTo>
                  <a:lnTo>
                    <a:pt x="450454" y="698996"/>
                  </a:lnTo>
                  <a:lnTo>
                    <a:pt x="404141" y="708459"/>
                  </a:lnTo>
                  <a:lnTo>
                    <a:pt x="355854" y="711707"/>
                  </a:lnTo>
                  <a:lnTo>
                    <a:pt x="307566" y="708459"/>
                  </a:lnTo>
                  <a:lnTo>
                    <a:pt x="261253" y="698996"/>
                  </a:lnTo>
                  <a:lnTo>
                    <a:pt x="217339" y="683743"/>
                  </a:lnTo>
                  <a:lnTo>
                    <a:pt x="176247" y="663123"/>
                  </a:lnTo>
                  <a:lnTo>
                    <a:pt x="138402" y="637561"/>
                  </a:lnTo>
                  <a:lnTo>
                    <a:pt x="104227" y="607480"/>
                  </a:lnTo>
                  <a:lnTo>
                    <a:pt x="74146" y="573305"/>
                  </a:lnTo>
                  <a:lnTo>
                    <a:pt x="48584" y="535460"/>
                  </a:lnTo>
                  <a:lnTo>
                    <a:pt x="27964" y="494368"/>
                  </a:lnTo>
                  <a:lnTo>
                    <a:pt x="12711" y="450454"/>
                  </a:lnTo>
                  <a:lnTo>
                    <a:pt x="3248" y="404141"/>
                  </a:lnTo>
                  <a:lnTo>
                    <a:pt x="0" y="355853"/>
                  </a:lnTo>
                  <a:close/>
                </a:path>
              </a:pathLst>
            </a:custGeom>
            <a:ln w="76200">
              <a:solidFill>
                <a:srgbClr val="0071A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94975" y="2206752"/>
              <a:ext cx="365760" cy="365760"/>
            </a:xfrm>
            <a:prstGeom prst="rect">
              <a:avLst/>
            </a:prstGeom>
          </p:spPr>
        </p:pic>
      </p:grpSp>
      <p:graphicFrame>
        <p:nvGraphicFramePr>
          <p:cNvPr id="16" name="object 16" descr=""/>
          <p:cNvGraphicFramePr>
            <a:graphicFrameLocks noGrp="1"/>
          </p:cNvGraphicFramePr>
          <p:nvPr/>
        </p:nvGraphicFramePr>
        <p:xfrm>
          <a:off x="1148858" y="2927432"/>
          <a:ext cx="9975850" cy="16776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3435"/>
                <a:gridCol w="1217294"/>
                <a:gridCol w="1798954"/>
                <a:gridCol w="1527810"/>
                <a:gridCol w="1220469"/>
                <a:gridCol w="1779904"/>
                <a:gridCol w="1545590"/>
              </a:tblGrid>
              <a:tr h="7639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 marL="293370" marR="281305" indent="-31115">
                        <a:lnSpc>
                          <a:spcPts val="1510"/>
                        </a:lnSpc>
                        <a:spcBef>
                          <a:spcPts val="484"/>
                        </a:spcBef>
                      </a:pPr>
                      <a:r>
                        <a:rPr dirty="0" sz="1400" spc="-35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Company </a:t>
                      </a:r>
                      <a:r>
                        <a:rPr dirty="0" sz="1400" spc="-1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Revenue (GAAP)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1594"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66700" marR="212725">
                        <a:lnSpc>
                          <a:spcPts val="1510"/>
                        </a:lnSpc>
                        <a:spcBef>
                          <a:spcPts val="484"/>
                        </a:spcBef>
                      </a:pPr>
                      <a:r>
                        <a:rPr dirty="0" sz="1400" spc="-35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Company</a:t>
                      </a:r>
                      <a:r>
                        <a:rPr dirty="0" sz="1400" spc="-4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35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Adjusted </a:t>
                      </a:r>
                      <a:r>
                        <a:rPr dirty="0" sz="1400" spc="-4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Pre-</a:t>
                      </a:r>
                      <a:r>
                        <a:rPr dirty="0" sz="1400" spc="-35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Tax</a:t>
                      </a:r>
                      <a:r>
                        <a:rPr dirty="0" sz="1400" spc="-45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Results* </a:t>
                      </a:r>
                      <a:r>
                        <a:rPr dirty="0" sz="140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(Non-</a:t>
                      </a:r>
                      <a:r>
                        <a:rPr dirty="0" sz="1400" spc="-2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GAAP)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1594"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56235" marR="539115">
                        <a:lnSpc>
                          <a:spcPts val="1510"/>
                        </a:lnSpc>
                        <a:spcBef>
                          <a:spcPts val="484"/>
                        </a:spcBef>
                      </a:pPr>
                      <a:r>
                        <a:rPr dirty="0" sz="1400" spc="-35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Adjusted </a:t>
                      </a:r>
                      <a:r>
                        <a:rPr dirty="0" sz="1400" spc="-2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EPS*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algn="ctr" marR="183515">
                        <a:lnSpc>
                          <a:spcPts val="1490"/>
                        </a:lnSpc>
                      </a:pPr>
                      <a:r>
                        <a:rPr dirty="0" sz="140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(Non-</a:t>
                      </a:r>
                      <a:r>
                        <a:rPr dirty="0" sz="1400" spc="-2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GAAP)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1594"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12115" marR="255904" indent="132080">
                        <a:lnSpc>
                          <a:spcPts val="1510"/>
                        </a:lnSpc>
                      </a:pPr>
                      <a:r>
                        <a:rPr dirty="0" sz="1400" spc="-25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EPS </a:t>
                      </a:r>
                      <a:r>
                        <a:rPr dirty="0" sz="1400" spc="-1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(GAAP)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49530"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63525" marR="20320">
                        <a:lnSpc>
                          <a:spcPts val="1510"/>
                        </a:lnSpc>
                        <a:spcBef>
                          <a:spcPts val="484"/>
                        </a:spcBef>
                      </a:pPr>
                      <a:r>
                        <a:rPr dirty="0" sz="1400" spc="-4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Automotive</a:t>
                      </a:r>
                      <a:r>
                        <a:rPr dirty="0" sz="1400" spc="-2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Segment </a:t>
                      </a:r>
                      <a:r>
                        <a:rPr dirty="0" sz="1400" spc="-4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Operating</a:t>
                      </a:r>
                      <a:r>
                        <a:rPr dirty="0" sz="1400" spc="-3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Margin (GAAP)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1594"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7940" marR="21590">
                        <a:lnSpc>
                          <a:spcPts val="1510"/>
                        </a:lnSpc>
                        <a:spcBef>
                          <a:spcPts val="484"/>
                        </a:spcBef>
                      </a:pPr>
                      <a:r>
                        <a:rPr dirty="0" sz="1400" spc="-4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Automotive</a:t>
                      </a:r>
                      <a:r>
                        <a:rPr dirty="0" sz="1400" spc="-2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Segment </a:t>
                      </a:r>
                      <a:r>
                        <a:rPr dirty="0" sz="1400" spc="-25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Operating</a:t>
                      </a:r>
                      <a:r>
                        <a:rPr dirty="0" sz="1400" spc="105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3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Cash</a:t>
                      </a:r>
                      <a:r>
                        <a:rPr dirty="0" sz="1400" spc="-8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Flow </a:t>
                      </a:r>
                      <a:r>
                        <a:rPr dirty="0" sz="1400" spc="-1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(GAAP)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1594"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1206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400" spc="10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FY</a:t>
                      </a:r>
                      <a:r>
                        <a:rPr dirty="0" sz="1400" spc="-7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2017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69215"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476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1600" spc="-1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$156.8B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52705"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1600" spc="8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$8.4B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52705"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94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1600" spc="-1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$1.78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52705"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9908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1600" spc="-1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$1.95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52705"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006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1600" spc="145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5.0%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52705"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1600" spc="45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$3.9B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52705"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548005">
                <a:tc>
                  <a:txBody>
                    <a:bodyPr/>
                    <a:lstStyle/>
                    <a:p>
                      <a:pPr marL="12065" marR="23939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40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1400" spc="-6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dirty="0" sz="1400" spc="-45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25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(W) </a:t>
                      </a:r>
                      <a:r>
                        <a:rPr dirty="0" sz="1400" spc="6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FY</a:t>
                      </a:r>
                      <a:r>
                        <a:rPr dirty="0" sz="1400" spc="-7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6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2016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53340"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7780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dirty="0" sz="1400" spc="-1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$5.0B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60655"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5085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dirty="0" sz="1400" spc="-1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$(1.9)B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60655"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9740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dirty="0" sz="1400" spc="-1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$0.02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60655"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3690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dirty="0" sz="1400" spc="-1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$0.80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60655"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44500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dirty="0" sz="1400" spc="-75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(1.7)</a:t>
                      </a:r>
                      <a:r>
                        <a:rPr dirty="0" sz="1400" spc="-5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ppts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60655"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dirty="0" sz="1400" spc="-10">
                          <a:solidFill>
                            <a:srgbClr val="4F4F4F"/>
                          </a:solidFill>
                          <a:latin typeface="Calibri"/>
                          <a:cs typeface="Calibri"/>
                        </a:rPr>
                        <a:t>$(2.5)B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60655"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7" name="object 17" descr=""/>
          <p:cNvSpPr txBox="1"/>
          <p:nvPr/>
        </p:nvSpPr>
        <p:spPr>
          <a:xfrm>
            <a:off x="3915026" y="2115784"/>
            <a:ext cx="41783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745" b="1">
                <a:solidFill>
                  <a:srgbClr val="0071AE"/>
                </a:solidFill>
                <a:latin typeface="Verdana"/>
                <a:cs typeface="Verdana"/>
              </a:rPr>
              <a:t>$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5256276" y="1990344"/>
            <a:ext cx="788035" cy="788035"/>
            <a:chOff x="5256276" y="1990344"/>
            <a:chExt cx="788035" cy="788035"/>
          </a:xfrm>
        </p:grpSpPr>
        <p:sp>
          <p:nvSpPr>
            <p:cNvPr id="19" name="object 19" descr=""/>
            <p:cNvSpPr/>
            <p:nvPr/>
          </p:nvSpPr>
          <p:spPr>
            <a:xfrm>
              <a:off x="5294376" y="2028444"/>
              <a:ext cx="711835" cy="711835"/>
            </a:xfrm>
            <a:custGeom>
              <a:avLst/>
              <a:gdLst/>
              <a:ahLst/>
              <a:cxnLst/>
              <a:rect l="l" t="t" r="r" b="b"/>
              <a:pathLst>
                <a:path w="711835" h="711835">
                  <a:moveTo>
                    <a:pt x="0" y="355853"/>
                  </a:moveTo>
                  <a:lnTo>
                    <a:pt x="3248" y="307566"/>
                  </a:lnTo>
                  <a:lnTo>
                    <a:pt x="12711" y="261253"/>
                  </a:lnTo>
                  <a:lnTo>
                    <a:pt x="27964" y="217339"/>
                  </a:lnTo>
                  <a:lnTo>
                    <a:pt x="48584" y="176247"/>
                  </a:lnTo>
                  <a:lnTo>
                    <a:pt x="74146" y="138402"/>
                  </a:lnTo>
                  <a:lnTo>
                    <a:pt x="104227" y="104227"/>
                  </a:lnTo>
                  <a:lnTo>
                    <a:pt x="138402" y="74146"/>
                  </a:lnTo>
                  <a:lnTo>
                    <a:pt x="176247" y="48584"/>
                  </a:lnTo>
                  <a:lnTo>
                    <a:pt x="217339" y="27964"/>
                  </a:lnTo>
                  <a:lnTo>
                    <a:pt x="261253" y="12711"/>
                  </a:lnTo>
                  <a:lnTo>
                    <a:pt x="307566" y="3248"/>
                  </a:lnTo>
                  <a:lnTo>
                    <a:pt x="355854" y="0"/>
                  </a:lnTo>
                  <a:lnTo>
                    <a:pt x="404141" y="3248"/>
                  </a:lnTo>
                  <a:lnTo>
                    <a:pt x="450454" y="12711"/>
                  </a:lnTo>
                  <a:lnTo>
                    <a:pt x="494368" y="27964"/>
                  </a:lnTo>
                  <a:lnTo>
                    <a:pt x="535460" y="48584"/>
                  </a:lnTo>
                  <a:lnTo>
                    <a:pt x="573305" y="74146"/>
                  </a:lnTo>
                  <a:lnTo>
                    <a:pt x="607480" y="104227"/>
                  </a:lnTo>
                  <a:lnTo>
                    <a:pt x="637561" y="138402"/>
                  </a:lnTo>
                  <a:lnTo>
                    <a:pt x="663123" y="176247"/>
                  </a:lnTo>
                  <a:lnTo>
                    <a:pt x="683743" y="217339"/>
                  </a:lnTo>
                  <a:lnTo>
                    <a:pt x="698996" y="261253"/>
                  </a:lnTo>
                  <a:lnTo>
                    <a:pt x="708459" y="307566"/>
                  </a:lnTo>
                  <a:lnTo>
                    <a:pt x="711708" y="355853"/>
                  </a:lnTo>
                  <a:lnTo>
                    <a:pt x="708459" y="404141"/>
                  </a:lnTo>
                  <a:lnTo>
                    <a:pt x="698996" y="450454"/>
                  </a:lnTo>
                  <a:lnTo>
                    <a:pt x="683743" y="494368"/>
                  </a:lnTo>
                  <a:lnTo>
                    <a:pt x="663123" y="535460"/>
                  </a:lnTo>
                  <a:lnTo>
                    <a:pt x="637561" y="573305"/>
                  </a:lnTo>
                  <a:lnTo>
                    <a:pt x="607480" y="607480"/>
                  </a:lnTo>
                  <a:lnTo>
                    <a:pt x="573305" y="637561"/>
                  </a:lnTo>
                  <a:lnTo>
                    <a:pt x="535460" y="663123"/>
                  </a:lnTo>
                  <a:lnTo>
                    <a:pt x="494368" y="683743"/>
                  </a:lnTo>
                  <a:lnTo>
                    <a:pt x="450454" y="698996"/>
                  </a:lnTo>
                  <a:lnTo>
                    <a:pt x="404141" y="708459"/>
                  </a:lnTo>
                  <a:lnTo>
                    <a:pt x="355854" y="711707"/>
                  </a:lnTo>
                  <a:lnTo>
                    <a:pt x="307566" y="708459"/>
                  </a:lnTo>
                  <a:lnTo>
                    <a:pt x="261253" y="698996"/>
                  </a:lnTo>
                  <a:lnTo>
                    <a:pt x="217339" y="683743"/>
                  </a:lnTo>
                  <a:lnTo>
                    <a:pt x="176247" y="663123"/>
                  </a:lnTo>
                  <a:lnTo>
                    <a:pt x="138402" y="637561"/>
                  </a:lnTo>
                  <a:lnTo>
                    <a:pt x="104227" y="607480"/>
                  </a:lnTo>
                  <a:lnTo>
                    <a:pt x="74146" y="573305"/>
                  </a:lnTo>
                  <a:lnTo>
                    <a:pt x="48584" y="535460"/>
                  </a:lnTo>
                  <a:lnTo>
                    <a:pt x="27964" y="494368"/>
                  </a:lnTo>
                  <a:lnTo>
                    <a:pt x="12711" y="450454"/>
                  </a:lnTo>
                  <a:lnTo>
                    <a:pt x="3248" y="404141"/>
                  </a:lnTo>
                  <a:lnTo>
                    <a:pt x="0" y="355853"/>
                  </a:lnTo>
                  <a:close/>
                </a:path>
              </a:pathLst>
            </a:custGeom>
            <a:ln w="76200">
              <a:solidFill>
                <a:srgbClr val="0071A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92852" y="2243340"/>
              <a:ext cx="731519" cy="405371"/>
            </a:xfrm>
            <a:prstGeom prst="rect">
              <a:avLst/>
            </a:prstGeom>
          </p:spPr>
        </p:pic>
      </p:grpSp>
      <p:sp>
        <p:nvSpPr>
          <p:cNvPr id="21" name="object 21" descr=""/>
          <p:cNvSpPr txBox="1"/>
          <p:nvPr/>
        </p:nvSpPr>
        <p:spPr>
          <a:xfrm>
            <a:off x="653287" y="6459173"/>
            <a:ext cx="4222750" cy="22034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1050">
                <a:solidFill>
                  <a:srgbClr val="4F4F4F"/>
                </a:solidFill>
                <a:latin typeface="Verdana"/>
                <a:cs typeface="Verdana"/>
              </a:rPr>
              <a:t>*</a:t>
            </a:r>
            <a:r>
              <a:rPr dirty="0" sz="1050" spc="165">
                <a:solidFill>
                  <a:srgbClr val="4F4F4F"/>
                </a:solidFill>
                <a:latin typeface="Verdana"/>
                <a:cs typeface="Verdana"/>
              </a:rPr>
              <a:t> </a:t>
            </a:r>
            <a:r>
              <a:rPr dirty="0" sz="1050">
                <a:solidFill>
                  <a:srgbClr val="4F4F4F"/>
                </a:solidFill>
                <a:latin typeface="Verdana"/>
                <a:cs typeface="Verdana"/>
              </a:rPr>
              <a:t>See</a:t>
            </a:r>
            <a:r>
              <a:rPr dirty="0" sz="1050" spc="-90">
                <a:solidFill>
                  <a:srgbClr val="4F4F4F"/>
                </a:solidFill>
                <a:latin typeface="Verdana"/>
                <a:cs typeface="Verdana"/>
              </a:rPr>
              <a:t> </a:t>
            </a:r>
            <a:r>
              <a:rPr dirty="0" sz="1050">
                <a:solidFill>
                  <a:srgbClr val="4F4F4F"/>
                </a:solidFill>
                <a:latin typeface="Verdana"/>
                <a:cs typeface="Verdana"/>
              </a:rPr>
              <a:t>Appendix</a:t>
            </a:r>
            <a:r>
              <a:rPr dirty="0" sz="1050" spc="-120">
                <a:solidFill>
                  <a:srgbClr val="4F4F4F"/>
                </a:solidFill>
                <a:latin typeface="Verdana"/>
                <a:cs typeface="Verdana"/>
              </a:rPr>
              <a:t> </a:t>
            </a:r>
            <a:r>
              <a:rPr dirty="0" sz="1050" spc="-10">
                <a:solidFill>
                  <a:srgbClr val="4F4F4F"/>
                </a:solidFill>
                <a:latin typeface="Verdana"/>
                <a:cs typeface="Verdana"/>
              </a:rPr>
              <a:t>for</a:t>
            </a:r>
            <a:r>
              <a:rPr dirty="0" sz="1050" spc="-105">
                <a:solidFill>
                  <a:srgbClr val="4F4F4F"/>
                </a:solidFill>
                <a:latin typeface="Verdana"/>
                <a:cs typeface="Verdana"/>
              </a:rPr>
              <a:t> </a:t>
            </a:r>
            <a:r>
              <a:rPr dirty="0" sz="1050" spc="-20">
                <a:solidFill>
                  <a:srgbClr val="4F4F4F"/>
                </a:solidFill>
                <a:latin typeface="Verdana"/>
                <a:cs typeface="Verdana"/>
              </a:rPr>
              <a:t>detail,</a:t>
            </a:r>
            <a:r>
              <a:rPr dirty="0" sz="1050" spc="-100">
                <a:solidFill>
                  <a:srgbClr val="4F4F4F"/>
                </a:solidFill>
                <a:latin typeface="Verdana"/>
                <a:cs typeface="Verdana"/>
              </a:rPr>
              <a:t> </a:t>
            </a:r>
            <a:r>
              <a:rPr dirty="0" sz="1050" spc="-10">
                <a:solidFill>
                  <a:srgbClr val="4F4F4F"/>
                </a:solidFill>
                <a:latin typeface="Verdana"/>
                <a:cs typeface="Verdana"/>
              </a:rPr>
              <a:t>reconciliation</a:t>
            </a:r>
            <a:r>
              <a:rPr dirty="0" sz="1050" spc="-114">
                <a:solidFill>
                  <a:srgbClr val="4F4F4F"/>
                </a:solidFill>
                <a:latin typeface="Verdana"/>
                <a:cs typeface="Verdana"/>
              </a:rPr>
              <a:t> </a:t>
            </a:r>
            <a:r>
              <a:rPr dirty="0" sz="1050">
                <a:solidFill>
                  <a:srgbClr val="4F4F4F"/>
                </a:solidFill>
                <a:latin typeface="Verdana"/>
                <a:cs typeface="Verdana"/>
              </a:rPr>
              <a:t>to</a:t>
            </a:r>
            <a:r>
              <a:rPr dirty="0" sz="1050" spc="-95">
                <a:solidFill>
                  <a:srgbClr val="4F4F4F"/>
                </a:solidFill>
                <a:latin typeface="Verdana"/>
                <a:cs typeface="Verdana"/>
              </a:rPr>
              <a:t> </a:t>
            </a:r>
            <a:r>
              <a:rPr dirty="0" sz="1050">
                <a:solidFill>
                  <a:srgbClr val="4F4F4F"/>
                </a:solidFill>
                <a:latin typeface="Verdana"/>
                <a:cs typeface="Verdana"/>
              </a:rPr>
              <a:t>GAAP</a:t>
            </a:r>
            <a:r>
              <a:rPr dirty="0" sz="1050" spc="-100">
                <a:solidFill>
                  <a:srgbClr val="4F4F4F"/>
                </a:solidFill>
                <a:latin typeface="Verdana"/>
                <a:cs typeface="Verdana"/>
              </a:rPr>
              <a:t> </a:t>
            </a:r>
            <a:r>
              <a:rPr dirty="0" sz="1050">
                <a:solidFill>
                  <a:srgbClr val="4F4F4F"/>
                </a:solidFill>
                <a:latin typeface="Verdana"/>
                <a:cs typeface="Verdana"/>
              </a:rPr>
              <a:t>and</a:t>
            </a:r>
            <a:r>
              <a:rPr dirty="0" sz="1050" spc="-90">
                <a:solidFill>
                  <a:srgbClr val="4F4F4F"/>
                </a:solidFill>
                <a:latin typeface="Verdana"/>
                <a:cs typeface="Verdana"/>
              </a:rPr>
              <a:t> </a:t>
            </a:r>
            <a:r>
              <a:rPr dirty="0" sz="1050" spc="-10">
                <a:solidFill>
                  <a:srgbClr val="4F4F4F"/>
                </a:solidFill>
                <a:latin typeface="Verdana"/>
                <a:cs typeface="Verdana"/>
              </a:rPr>
              <a:t>definitions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22" name="object 2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0" rIns="0" bIns="0" rtlCol="0" vert="horz">
            <a:spAutoFit/>
          </a:bodyPr>
          <a:lstStyle/>
          <a:p>
            <a:pPr marL="135255">
              <a:lnSpc>
                <a:spcPct val="100000"/>
              </a:lnSpc>
              <a:spcBef>
                <a:spcPts val="350"/>
              </a:spcBef>
            </a:pPr>
            <a:fld id="{81D60167-4931-47E6-BA6A-407CBD079E47}" type="slidenum">
              <a:rPr dirty="0" spc="-50"/>
              <a:t>7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41959" y="2622797"/>
            <a:ext cx="2103120" cy="2103120"/>
          </a:xfrm>
          <a:custGeom>
            <a:avLst/>
            <a:gdLst/>
            <a:ahLst/>
            <a:cxnLst/>
            <a:rect l="l" t="t" r="r" b="b"/>
            <a:pathLst>
              <a:path w="2103120" h="2103120">
                <a:moveTo>
                  <a:pt x="1752587" y="0"/>
                </a:moveTo>
                <a:lnTo>
                  <a:pt x="350532" y="0"/>
                </a:lnTo>
                <a:lnTo>
                  <a:pt x="302966" y="3200"/>
                </a:lnTo>
                <a:lnTo>
                  <a:pt x="257345" y="12521"/>
                </a:lnTo>
                <a:lnTo>
                  <a:pt x="214087" y="27547"/>
                </a:lnTo>
                <a:lnTo>
                  <a:pt x="173609" y="47859"/>
                </a:lnTo>
                <a:lnTo>
                  <a:pt x="136330" y="73040"/>
                </a:lnTo>
                <a:lnTo>
                  <a:pt x="102666" y="102671"/>
                </a:lnTo>
                <a:lnTo>
                  <a:pt x="73036" y="136335"/>
                </a:lnTo>
                <a:lnTo>
                  <a:pt x="47856" y="173615"/>
                </a:lnTo>
                <a:lnTo>
                  <a:pt x="27545" y="214092"/>
                </a:lnTo>
                <a:lnTo>
                  <a:pt x="12521" y="257349"/>
                </a:lnTo>
                <a:lnTo>
                  <a:pt x="3199" y="302969"/>
                </a:lnTo>
                <a:lnTo>
                  <a:pt x="0" y="350532"/>
                </a:lnTo>
                <a:lnTo>
                  <a:pt x="0" y="1752600"/>
                </a:lnTo>
                <a:lnTo>
                  <a:pt x="3199" y="1800163"/>
                </a:lnTo>
                <a:lnTo>
                  <a:pt x="12521" y="1845781"/>
                </a:lnTo>
                <a:lnTo>
                  <a:pt x="27545" y="1889037"/>
                </a:lnTo>
                <a:lnTo>
                  <a:pt x="47856" y="1929513"/>
                </a:lnTo>
                <a:lnTo>
                  <a:pt x="73036" y="1966792"/>
                </a:lnTo>
                <a:lnTo>
                  <a:pt x="102666" y="2000454"/>
                </a:lnTo>
                <a:lnTo>
                  <a:pt x="136330" y="2030084"/>
                </a:lnTo>
                <a:lnTo>
                  <a:pt x="173609" y="2055263"/>
                </a:lnTo>
                <a:lnTo>
                  <a:pt x="214087" y="2075574"/>
                </a:lnTo>
                <a:lnTo>
                  <a:pt x="257345" y="2090599"/>
                </a:lnTo>
                <a:lnTo>
                  <a:pt x="302966" y="2099920"/>
                </a:lnTo>
                <a:lnTo>
                  <a:pt x="350532" y="2103120"/>
                </a:lnTo>
                <a:lnTo>
                  <a:pt x="1752587" y="2103120"/>
                </a:lnTo>
                <a:lnTo>
                  <a:pt x="1800153" y="2099920"/>
                </a:lnTo>
                <a:lnTo>
                  <a:pt x="1845774" y="2090599"/>
                </a:lnTo>
                <a:lnTo>
                  <a:pt x="1889032" y="2075574"/>
                </a:lnTo>
                <a:lnTo>
                  <a:pt x="1929510" y="2055263"/>
                </a:lnTo>
                <a:lnTo>
                  <a:pt x="1966789" y="2030084"/>
                </a:lnTo>
                <a:lnTo>
                  <a:pt x="2000453" y="2000454"/>
                </a:lnTo>
                <a:lnTo>
                  <a:pt x="2030083" y="1966792"/>
                </a:lnTo>
                <a:lnTo>
                  <a:pt x="2055263" y="1929513"/>
                </a:lnTo>
                <a:lnTo>
                  <a:pt x="2075574" y="1889037"/>
                </a:lnTo>
                <a:lnTo>
                  <a:pt x="2090598" y="1845781"/>
                </a:lnTo>
                <a:lnTo>
                  <a:pt x="2099920" y="1800163"/>
                </a:lnTo>
                <a:lnTo>
                  <a:pt x="2103120" y="1752600"/>
                </a:lnTo>
                <a:lnTo>
                  <a:pt x="2103120" y="350532"/>
                </a:lnTo>
                <a:lnTo>
                  <a:pt x="2099920" y="302969"/>
                </a:lnTo>
                <a:lnTo>
                  <a:pt x="2090598" y="257349"/>
                </a:lnTo>
                <a:lnTo>
                  <a:pt x="2075574" y="214092"/>
                </a:lnTo>
                <a:lnTo>
                  <a:pt x="2055263" y="173615"/>
                </a:lnTo>
                <a:lnTo>
                  <a:pt x="2030083" y="136335"/>
                </a:lnTo>
                <a:lnTo>
                  <a:pt x="2000453" y="102671"/>
                </a:lnTo>
                <a:lnTo>
                  <a:pt x="1966789" y="73040"/>
                </a:lnTo>
                <a:lnTo>
                  <a:pt x="1929510" y="47859"/>
                </a:lnTo>
                <a:lnTo>
                  <a:pt x="1889032" y="27547"/>
                </a:lnTo>
                <a:lnTo>
                  <a:pt x="1845774" y="12521"/>
                </a:lnTo>
                <a:lnTo>
                  <a:pt x="1800153" y="3200"/>
                </a:lnTo>
                <a:lnTo>
                  <a:pt x="1752587" y="0"/>
                </a:lnTo>
                <a:close/>
              </a:path>
            </a:pathLst>
          </a:custGeom>
          <a:solidFill>
            <a:srgbClr val="C4E5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5050535" y="2622797"/>
            <a:ext cx="2103120" cy="2103120"/>
          </a:xfrm>
          <a:custGeom>
            <a:avLst/>
            <a:gdLst/>
            <a:ahLst/>
            <a:cxnLst/>
            <a:rect l="l" t="t" r="r" b="b"/>
            <a:pathLst>
              <a:path w="2103120" h="2103120">
                <a:moveTo>
                  <a:pt x="1752587" y="0"/>
                </a:moveTo>
                <a:lnTo>
                  <a:pt x="350532" y="0"/>
                </a:lnTo>
                <a:lnTo>
                  <a:pt x="302966" y="3200"/>
                </a:lnTo>
                <a:lnTo>
                  <a:pt x="257345" y="12521"/>
                </a:lnTo>
                <a:lnTo>
                  <a:pt x="214087" y="27547"/>
                </a:lnTo>
                <a:lnTo>
                  <a:pt x="173609" y="47859"/>
                </a:lnTo>
                <a:lnTo>
                  <a:pt x="136330" y="73040"/>
                </a:lnTo>
                <a:lnTo>
                  <a:pt x="102666" y="102671"/>
                </a:lnTo>
                <a:lnTo>
                  <a:pt x="73036" y="136335"/>
                </a:lnTo>
                <a:lnTo>
                  <a:pt x="47856" y="173615"/>
                </a:lnTo>
                <a:lnTo>
                  <a:pt x="27545" y="214092"/>
                </a:lnTo>
                <a:lnTo>
                  <a:pt x="12521" y="257349"/>
                </a:lnTo>
                <a:lnTo>
                  <a:pt x="3199" y="302969"/>
                </a:lnTo>
                <a:lnTo>
                  <a:pt x="0" y="350532"/>
                </a:lnTo>
                <a:lnTo>
                  <a:pt x="0" y="1752600"/>
                </a:lnTo>
                <a:lnTo>
                  <a:pt x="3199" y="1800163"/>
                </a:lnTo>
                <a:lnTo>
                  <a:pt x="12521" y="1845781"/>
                </a:lnTo>
                <a:lnTo>
                  <a:pt x="27545" y="1889037"/>
                </a:lnTo>
                <a:lnTo>
                  <a:pt x="47856" y="1929513"/>
                </a:lnTo>
                <a:lnTo>
                  <a:pt x="73036" y="1966792"/>
                </a:lnTo>
                <a:lnTo>
                  <a:pt x="102666" y="2000454"/>
                </a:lnTo>
                <a:lnTo>
                  <a:pt x="136330" y="2030084"/>
                </a:lnTo>
                <a:lnTo>
                  <a:pt x="173609" y="2055263"/>
                </a:lnTo>
                <a:lnTo>
                  <a:pt x="214087" y="2075574"/>
                </a:lnTo>
                <a:lnTo>
                  <a:pt x="257345" y="2090599"/>
                </a:lnTo>
                <a:lnTo>
                  <a:pt x="302966" y="2099920"/>
                </a:lnTo>
                <a:lnTo>
                  <a:pt x="350532" y="2103120"/>
                </a:lnTo>
                <a:lnTo>
                  <a:pt x="1752587" y="2103120"/>
                </a:lnTo>
                <a:lnTo>
                  <a:pt x="1800153" y="2099920"/>
                </a:lnTo>
                <a:lnTo>
                  <a:pt x="1845774" y="2090599"/>
                </a:lnTo>
                <a:lnTo>
                  <a:pt x="1889032" y="2075574"/>
                </a:lnTo>
                <a:lnTo>
                  <a:pt x="1929510" y="2055263"/>
                </a:lnTo>
                <a:lnTo>
                  <a:pt x="1966789" y="2030084"/>
                </a:lnTo>
                <a:lnTo>
                  <a:pt x="2000453" y="2000454"/>
                </a:lnTo>
                <a:lnTo>
                  <a:pt x="2030083" y="1966792"/>
                </a:lnTo>
                <a:lnTo>
                  <a:pt x="2055263" y="1929513"/>
                </a:lnTo>
                <a:lnTo>
                  <a:pt x="2075574" y="1889037"/>
                </a:lnTo>
                <a:lnTo>
                  <a:pt x="2090598" y="1845781"/>
                </a:lnTo>
                <a:lnTo>
                  <a:pt x="2099920" y="1800163"/>
                </a:lnTo>
                <a:lnTo>
                  <a:pt x="2103120" y="1752600"/>
                </a:lnTo>
                <a:lnTo>
                  <a:pt x="2103120" y="350532"/>
                </a:lnTo>
                <a:lnTo>
                  <a:pt x="2099920" y="302969"/>
                </a:lnTo>
                <a:lnTo>
                  <a:pt x="2090598" y="257349"/>
                </a:lnTo>
                <a:lnTo>
                  <a:pt x="2075574" y="214092"/>
                </a:lnTo>
                <a:lnTo>
                  <a:pt x="2055263" y="173615"/>
                </a:lnTo>
                <a:lnTo>
                  <a:pt x="2030083" y="136335"/>
                </a:lnTo>
                <a:lnTo>
                  <a:pt x="2000453" y="102671"/>
                </a:lnTo>
                <a:lnTo>
                  <a:pt x="1966789" y="73040"/>
                </a:lnTo>
                <a:lnTo>
                  <a:pt x="1929510" y="47859"/>
                </a:lnTo>
                <a:lnTo>
                  <a:pt x="1889032" y="27547"/>
                </a:lnTo>
                <a:lnTo>
                  <a:pt x="1845774" y="12521"/>
                </a:lnTo>
                <a:lnTo>
                  <a:pt x="1800153" y="3200"/>
                </a:lnTo>
                <a:lnTo>
                  <a:pt x="1752587" y="0"/>
                </a:lnTo>
                <a:close/>
              </a:path>
            </a:pathLst>
          </a:custGeom>
          <a:solidFill>
            <a:srgbClr val="C4E5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660635" y="2622797"/>
            <a:ext cx="2103120" cy="2103120"/>
          </a:xfrm>
          <a:custGeom>
            <a:avLst/>
            <a:gdLst/>
            <a:ahLst/>
            <a:cxnLst/>
            <a:rect l="l" t="t" r="r" b="b"/>
            <a:pathLst>
              <a:path w="2103120" h="2103120">
                <a:moveTo>
                  <a:pt x="1752587" y="0"/>
                </a:moveTo>
                <a:lnTo>
                  <a:pt x="350532" y="0"/>
                </a:lnTo>
                <a:lnTo>
                  <a:pt x="302966" y="3200"/>
                </a:lnTo>
                <a:lnTo>
                  <a:pt x="257345" y="12521"/>
                </a:lnTo>
                <a:lnTo>
                  <a:pt x="214087" y="27547"/>
                </a:lnTo>
                <a:lnTo>
                  <a:pt x="173609" y="47859"/>
                </a:lnTo>
                <a:lnTo>
                  <a:pt x="136330" y="73040"/>
                </a:lnTo>
                <a:lnTo>
                  <a:pt x="102666" y="102671"/>
                </a:lnTo>
                <a:lnTo>
                  <a:pt x="73036" y="136335"/>
                </a:lnTo>
                <a:lnTo>
                  <a:pt x="47856" y="173615"/>
                </a:lnTo>
                <a:lnTo>
                  <a:pt x="27545" y="214092"/>
                </a:lnTo>
                <a:lnTo>
                  <a:pt x="12521" y="257349"/>
                </a:lnTo>
                <a:lnTo>
                  <a:pt x="3199" y="302969"/>
                </a:lnTo>
                <a:lnTo>
                  <a:pt x="0" y="350532"/>
                </a:lnTo>
                <a:lnTo>
                  <a:pt x="0" y="1752600"/>
                </a:lnTo>
                <a:lnTo>
                  <a:pt x="3199" y="1800163"/>
                </a:lnTo>
                <a:lnTo>
                  <a:pt x="12521" y="1845781"/>
                </a:lnTo>
                <a:lnTo>
                  <a:pt x="27545" y="1889037"/>
                </a:lnTo>
                <a:lnTo>
                  <a:pt x="47856" y="1929513"/>
                </a:lnTo>
                <a:lnTo>
                  <a:pt x="73036" y="1966792"/>
                </a:lnTo>
                <a:lnTo>
                  <a:pt x="102666" y="2000454"/>
                </a:lnTo>
                <a:lnTo>
                  <a:pt x="136330" y="2030084"/>
                </a:lnTo>
                <a:lnTo>
                  <a:pt x="173609" y="2055263"/>
                </a:lnTo>
                <a:lnTo>
                  <a:pt x="214087" y="2075574"/>
                </a:lnTo>
                <a:lnTo>
                  <a:pt x="257345" y="2090599"/>
                </a:lnTo>
                <a:lnTo>
                  <a:pt x="302966" y="2099920"/>
                </a:lnTo>
                <a:lnTo>
                  <a:pt x="350532" y="2103120"/>
                </a:lnTo>
                <a:lnTo>
                  <a:pt x="1752587" y="2103120"/>
                </a:lnTo>
                <a:lnTo>
                  <a:pt x="1800153" y="2099920"/>
                </a:lnTo>
                <a:lnTo>
                  <a:pt x="1845774" y="2090599"/>
                </a:lnTo>
                <a:lnTo>
                  <a:pt x="1889032" y="2075574"/>
                </a:lnTo>
                <a:lnTo>
                  <a:pt x="1929510" y="2055263"/>
                </a:lnTo>
                <a:lnTo>
                  <a:pt x="1966789" y="2030084"/>
                </a:lnTo>
                <a:lnTo>
                  <a:pt x="2000453" y="2000454"/>
                </a:lnTo>
                <a:lnTo>
                  <a:pt x="2030083" y="1966792"/>
                </a:lnTo>
                <a:lnTo>
                  <a:pt x="2055263" y="1929513"/>
                </a:lnTo>
                <a:lnTo>
                  <a:pt x="2075574" y="1889037"/>
                </a:lnTo>
                <a:lnTo>
                  <a:pt x="2090598" y="1845781"/>
                </a:lnTo>
                <a:lnTo>
                  <a:pt x="2099920" y="1800163"/>
                </a:lnTo>
                <a:lnTo>
                  <a:pt x="2103120" y="1752600"/>
                </a:lnTo>
                <a:lnTo>
                  <a:pt x="2103120" y="350532"/>
                </a:lnTo>
                <a:lnTo>
                  <a:pt x="2099920" y="302969"/>
                </a:lnTo>
                <a:lnTo>
                  <a:pt x="2090598" y="257349"/>
                </a:lnTo>
                <a:lnTo>
                  <a:pt x="2075574" y="214092"/>
                </a:lnTo>
                <a:lnTo>
                  <a:pt x="2055263" y="173615"/>
                </a:lnTo>
                <a:lnTo>
                  <a:pt x="2030083" y="136335"/>
                </a:lnTo>
                <a:lnTo>
                  <a:pt x="2000453" y="102671"/>
                </a:lnTo>
                <a:lnTo>
                  <a:pt x="1966789" y="73040"/>
                </a:lnTo>
                <a:lnTo>
                  <a:pt x="1929510" y="47859"/>
                </a:lnTo>
                <a:lnTo>
                  <a:pt x="1889032" y="27547"/>
                </a:lnTo>
                <a:lnTo>
                  <a:pt x="1845774" y="12521"/>
                </a:lnTo>
                <a:lnTo>
                  <a:pt x="1800153" y="3200"/>
                </a:lnTo>
                <a:lnTo>
                  <a:pt x="1752587" y="0"/>
                </a:lnTo>
                <a:close/>
              </a:path>
            </a:pathLst>
          </a:custGeom>
          <a:solidFill>
            <a:srgbClr val="C4E5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2230" rIns="0" bIns="0" rtlCol="0" vert="horz">
            <a:spAutoFit/>
          </a:bodyPr>
          <a:lstStyle/>
          <a:p>
            <a:pPr marL="12700" marR="5080">
              <a:lnSpc>
                <a:spcPts val="4010"/>
              </a:lnSpc>
              <a:spcBef>
                <a:spcPts val="490"/>
              </a:spcBef>
            </a:pPr>
            <a:r>
              <a:rPr dirty="0"/>
              <a:t>We</a:t>
            </a:r>
            <a:r>
              <a:rPr dirty="0" spc="215"/>
              <a:t> </a:t>
            </a:r>
            <a:r>
              <a:rPr dirty="0"/>
              <a:t>continue</a:t>
            </a:r>
            <a:r>
              <a:rPr dirty="0" spc="225"/>
              <a:t> </a:t>
            </a:r>
            <a:r>
              <a:rPr dirty="0"/>
              <a:t>to</a:t>
            </a:r>
            <a:r>
              <a:rPr dirty="0" spc="220"/>
              <a:t> </a:t>
            </a:r>
            <a:r>
              <a:rPr dirty="0"/>
              <a:t>reward</a:t>
            </a:r>
            <a:r>
              <a:rPr dirty="0" spc="229"/>
              <a:t> </a:t>
            </a:r>
            <a:r>
              <a:rPr dirty="0" spc="45"/>
              <a:t>shareholders</a:t>
            </a:r>
            <a:r>
              <a:rPr dirty="0" spc="204"/>
              <a:t> </a:t>
            </a:r>
            <a:r>
              <a:rPr dirty="0" spc="75"/>
              <a:t>consistent</a:t>
            </a:r>
            <a:r>
              <a:rPr dirty="0" spc="220"/>
              <a:t> </a:t>
            </a:r>
            <a:r>
              <a:rPr dirty="0"/>
              <a:t>with</a:t>
            </a:r>
            <a:r>
              <a:rPr dirty="0" spc="229"/>
              <a:t> </a:t>
            </a:r>
            <a:r>
              <a:rPr dirty="0" spc="-25"/>
              <a:t>our </a:t>
            </a:r>
            <a:r>
              <a:rPr dirty="0" spc="50"/>
              <a:t>distribution</a:t>
            </a:r>
            <a:r>
              <a:rPr dirty="0" spc="170"/>
              <a:t> </a:t>
            </a:r>
            <a:r>
              <a:rPr dirty="0" spc="70"/>
              <a:t>strategy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821122" y="2904039"/>
            <a:ext cx="1344295" cy="1421130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320675">
              <a:lnSpc>
                <a:spcPct val="100000"/>
              </a:lnSpc>
              <a:spcBef>
                <a:spcPts val="590"/>
              </a:spcBef>
            </a:pPr>
            <a:r>
              <a:rPr dirty="0" sz="5000" spc="-425">
                <a:solidFill>
                  <a:srgbClr val="0071AE"/>
                </a:solidFill>
                <a:latin typeface="Calibri"/>
                <a:cs typeface="Calibri"/>
              </a:rPr>
              <a:t>13¢</a:t>
            </a:r>
            <a:endParaRPr sz="5000">
              <a:latin typeface="Calibri"/>
              <a:cs typeface="Calibri"/>
            </a:endParaRPr>
          </a:p>
          <a:p>
            <a:pPr marL="274320" marR="5080" indent="-262255">
              <a:lnSpc>
                <a:spcPct val="100000"/>
              </a:lnSpc>
              <a:spcBef>
                <a:spcPts val="175"/>
              </a:spcBef>
            </a:pPr>
            <a:r>
              <a:rPr dirty="0" sz="1800" spc="-10">
                <a:solidFill>
                  <a:srgbClr val="4F4F4F"/>
                </a:solidFill>
                <a:latin typeface="Calibri"/>
                <a:cs typeface="Calibri"/>
              </a:rPr>
              <a:t>Supplemental dividend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300486" y="2904039"/>
            <a:ext cx="1609725" cy="1421130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90"/>
              </a:spcBef>
            </a:pPr>
            <a:r>
              <a:rPr dirty="0" sz="5000" spc="195">
                <a:solidFill>
                  <a:srgbClr val="0071AE"/>
                </a:solidFill>
                <a:latin typeface="Verdana"/>
                <a:cs typeface="Verdana"/>
              </a:rPr>
              <a:t>43%</a:t>
            </a:r>
            <a:endParaRPr sz="5000">
              <a:latin typeface="Verdana"/>
              <a:cs typeface="Verdana"/>
            </a:endParaRPr>
          </a:p>
          <a:p>
            <a:pPr algn="ctr" marL="100965" marR="82550">
              <a:lnSpc>
                <a:spcPct val="100000"/>
              </a:lnSpc>
              <a:spcBef>
                <a:spcPts val="175"/>
              </a:spcBef>
            </a:pPr>
            <a:r>
              <a:rPr dirty="0" sz="1800">
                <a:solidFill>
                  <a:srgbClr val="4F4F4F"/>
                </a:solidFill>
                <a:latin typeface="Calibri"/>
                <a:cs typeface="Calibri"/>
              </a:rPr>
              <a:t>Payout</a:t>
            </a:r>
            <a:r>
              <a:rPr dirty="0" sz="1800" spc="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4F4F4F"/>
                </a:solidFill>
                <a:latin typeface="Calibri"/>
                <a:cs typeface="Calibri"/>
              </a:rPr>
              <a:t>ratio</a:t>
            </a:r>
            <a:r>
              <a:rPr dirty="0" sz="1800" spc="50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800" spc="-35">
                <a:solidFill>
                  <a:srgbClr val="4F4F4F"/>
                </a:solidFill>
                <a:latin typeface="Calibri"/>
                <a:cs typeface="Calibri"/>
              </a:rPr>
              <a:t>on</a:t>
            </a:r>
            <a:r>
              <a:rPr dirty="0" sz="1800" spc="-8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F4F"/>
                </a:solidFill>
                <a:latin typeface="Calibri"/>
                <a:cs typeface="Calibri"/>
              </a:rPr>
              <a:t>net</a:t>
            </a:r>
            <a:r>
              <a:rPr dirty="0" sz="1800" spc="-6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800" spc="-30">
                <a:solidFill>
                  <a:srgbClr val="4F4F4F"/>
                </a:solidFill>
                <a:latin typeface="Calibri"/>
                <a:cs typeface="Calibri"/>
              </a:rPr>
              <a:t>income*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0117473" y="3750640"/>
            <a:ext cx="118681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1651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4F4F4F"/>
                </a:solidFill>
                <a:latin typeface="Calibri"/>
                <a:cs typeface="Calibri"/>
              </a:rPr>
              <a:t>Shareholder distributions </a:t>
            </a:r>
            <a:r>
              <a:rPr dirty="0" sz="1800" spc="-75">
                <a:solidFill>
                  <a:srgbClr val="4F4F4F"/>
                </a:solidFill>
                <a:latin typeface="Calibri"/>
                <a:cs typeface="Calibri"/>
              </a:rPr>
              <a:t>2012</a:t>
            </a:r>
            <a:r>
              <a:rPr dirty="0" sz="1800" spc="-8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800" spc="80">
                <a:solidFill>
                  <a:srgbClr val="4F4F4F"/>
                </a:solidFill>
                <a:latin typeface="Calibri"/>
                <a:cs typeface="Calibri"/>
              </a:rPr>
              <a:t>-</a:t>
            </a:r>
            <a:r>
              <a:rPr dirty="0" sz="1800" spc="-6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4F4F4F"/>
                </a:solidFill>
                <a:latin typeface="Calibri"/>
                <a:cs typeface="Calibri"/>
              </a:rPr>
              <a:t>2018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2746248" y="2622797"/>
            <a:ext cx="2103120" cy="2103120"/>
          </a:xfrm>
          <a:custGeom>
            <a:avLst/>
            <a:gdLst/>
            <a:ahLst/>
            <a:cxnLst/>
            <a:rect l="l" t="t" r="r" b="b"/>
            <a:pathLst>
              <a:path w="2103120" h="2103120">
                <a:moveTo>
                  <a:pt x="1752587" y="0"/>
                </a:moveTo>
                <a:lnTo>
                  <a:pt x="350532" y="0"/>
                </a:lnTo>
                <a:lnTo>
                  <a:pt x="302966" y="3200"/>
                </a:lnTo>
                <a:lnTo>
                  <a:pt x="257345" y="12521"/>
                </a:lnTo>
                <a:lnTo>
                  <a:pt x="214087" y="27547"/>
                </a:lnTo>
                <a:lnTo>
                  <a:pt x="173609" y="47859"/>
                </a:lnTo>
                <a:lnTo>
                  <a:pt x="136330" y="73040"/>
                </a:lnTo>
                <a:lnTo>
                  <a:pt x="102666" y="102671"/>
                </a:lnTo>
                <a:lnTo>
                  <a:pt x="73036" y="136335"/>
                </a:lnTo>
                <a:lnTo>
                  <a:pt x="47856" y="173615"/>
                </a:lnTo>
                <a:lnTo>
                  <a:pt x="27545" y="214092"/>
                </a:lnTo>
                <a:lnTo>
                  <a:pt x="12521" y="257349"/>
                </a:lnTo>
                <a:lnTo>
                  <a:pt x="3199" y="302969"/>
                </a:lnTo>
                <a:lnTo>
                  <a:pt x="0" y="350532"/>
                </a:lnTo>
                <a:lnTo>
                  <a:pt x="0" y="1752600"/>
                </a:lnTo>
                <a:lnTo>
                  <a:pt x="3199" y="1800163"/>
                </a:lnTo>
                <a:lnTo>
                  <a:pt x="12521" y="1845781"/>
                </a:lnTo>
                <a:lnTo>
                  <a:pt x="27545" y="1889037"/>
                </a:lnTo>
                <a:lnTo>
                  <a:pt x="47856" y="1929513"/>
                </a:lnTo>
                <a:lnTo>
                  <a:pt x="73036" y="1966792"/>
                </a:lnTo>
                <a:lnTo>
                  <a:pt x="102666" y="2000454"/>
                </a:lnTo>
                <a:lnTo>
                  <a:pt x="136330" y="2030084"/>
                </a:lnTo>
                <a:lnTo>
                  <a:pt x="173609" y="2055263"/>
                </a:lnTo>
                <a:lnTo>
                  <a:pt x="214087" y="2075574"/>
                </a:lnTo>
                <a:lnTo>
                  <a:pt x="257345" y="2090599"/>
                </a:lnTo>
                <a:lnTo>
                  <a:pt x="302966" y="2099920"/>
                </a:lnTo>
                <a:lnTo>
                  <a:pt x="350532" y="2103120"/>
                </a:lnTo>
                <a:lnTo>
                  <a:pt x="1752587" y="2103120"/>
                </a:lnTo>
                <a:lnTo>
                  <a:pt x="1800153" y="2099920"/>
                </a:lnTo>
                <a:lnTo>
                  <a:pt x="1845774" y="2090599"/>
                </a:lnTo>
                <a:lnTo>
                  <a:pt x="1889032" y="2075574"/>
                </a:lnTo>
                <a:lnTo>
                  <a:pt x="1929510" y="2055263"/>
                </a:lnTo>
                <a:lnTo>
                  <a:pt x="1966789" y="2030084"/>
                </a:lnTo>
                <a:lnTo>
                  <a:pt x="2000453" y="2000454"/>
                </a:lnTo>
                <a:lnTo>
                  <a:pt x="2030083" y="1966792"/>
                </a:lnTo>
                <a:lnTo>
                  <a:pt x="2055263" y="1929513"/>
                </a:lnTo>
                <a:lnTo>
                  <a:pt x="2075574" y="1889037"/>
                </a:lnTo>
                <a:lnTo>
                  <a:pt x="2090598" y="1845781"/>
                </a:lnTo>
                <a:lnTo>
                  <a:pt x="2099920" y="1800163"/>
                </a:lnTo>
                <a:lnTo>
                  <a:pt x="2103120" y="1752600"/>
                </a:lnTo>
                <a:lnTo>
                  <a:pt x="2103120" y="350532"/>
                </a:lnTo>
                <a:lnTo>
                  <a:pt x="2099920" y="302969"/>
                </a:lnTo>
                <a:lnTo>
                  <a:pt x="2090598" y="257349"/>
                </a:lnTo>
                <a:lnTo>
                  <a:pt x="2075574" y="214092"/>
                </a:lnTo>
                <a:lnTo>
                  <a:pt x="2055263" y="173615"/>
                </a:lnTo>
                <a:lnTo>
                  <a:pt x="2030083" y="136335"/>
                </a:lnTo>
                <a:lnTo>
                  <a:pt x="2000453" y="102671"/>
                </a:lnTo>
                <a:lnTo>
                  <a:pt x="1966789" y="73040"/>
                </a:lnTo>
                <a:lnTo>
                  <a:pt x="1929510" y="47859"/>
                </a:lnTo>
                <a:lnTo>
                  <a:pt x="1889032" y="27547"/>
                </a:lnTo>
                <a:lnTo>
                  <a:pt x="1845774" y="12521"/>
                </a:lnTo>
                <a:lnTo>
                  <a:pt x="1800153" y="3200"/>
                </a:lnTo>
                <a:lnTo>
                  <a:pt x="1752587" y="0"/>
                </a:lnTo>
                <a:close/>
              </a:path>
            </a:pathLst>
          </a:custGeom>
          <a:solidFill>
            <a:srgbClr val="C4E5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3017945" y="2904039"/>
            <a:ext cx="1574800" cy="1421130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420370">
              <a:lnSpc>
                <a:spcPct val="100000"/>
              </a:lnSpc>
              <a:spcBef>
                <a:spcPts val="590"/>
              </a:spcBef>
            </a:pPr>
            <a:r>
              <a:rPr dirty="0" sz="5000" spc="-380">
                <a:solidFill>
                  <a:srgbClr val="0071AE"/>
                </a:solidFill>
                <a:latin typeface="Calibri"/>
                <a:cs typeface="Calibri"/>
              </a:rPr>
              <a:t>15¢</a:t>
            </a:r>
            <a:endParaRPr sz="5000">
              <a:latin typeface="Calibri"/>
              <a:cs typeface="Calibri"/>
            </a:endParaRPr>
          </a:p>
          <a:p>
            <a:pPr marL="283845" marR="5080" indent="-271780">
              <a:lnSpc>
                <a:spcPct val="100000"/>
              </a:lnSpc>
              <a:spcBef>
                <a:spcPts val="175"/>
              </a:spcBef>
            </a:pPr>
            <a:r>
              <a:rPr dirty="0" sz="1800">
                <a:solidFill>
                  <a:srgbClr val="4F4F4F"/>
                </a:solidFill>
                <a:latin typeface="Calibri"/>
                <a:cs typeface="Calibri"/>
              </a:rPr>
              <a:t>Regular</a:t>
            </a:r>
            <a:r>
              <a:rPr dirty="0" sz="1800" spc="-9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F4F4F"/>
                </a:solidFill>
                <a:latin typeface="Calibri"/>
                <a:cs typeface="Calibri"/>
              </a:rPr>
              <a:t>dividend </a:t>
            </a:r>
            <a:r>
              <a:rPr dirty="0" sz="1800" spc="-25">
                <a:solidFill>
                  <a:srgbClr val="4F4F4F"/>
                </a:solidFill>
                <a:latin typeface="Calibri"/>
                <a:cs typeface="Calibri"/>
              </a:rPr>
              <a:t>for</a:t>
            </a:r>
            <a:r>
              <a:rPr dirty="0" sz="1800" spc="-8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800" spc="-229">
                <a:solidFill>
                  <a:srgbClr val="4F4F4F"/>
                </a:solidFill>
                <a:latin typeface="Calibri"/>
                <a:cs typeface="Calibri"/>
              </a:rPr>
              <a:t>1Q</a:t>
            </a:r>
            <a:r>
              <a:rPr dirty="0" sz="1800" spc="-7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4F4F4F"/>
                </a:solidFill>
                <a:latin typeface="Calibri"/>
                <a:cs typeface="Calibri"/>
              </a:rPr>
              <a:t>2018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7354823" y="2622797"/>
            <a:ext cx="2103120" cy="2103120"/>
          </a:xfrm>
          <a:custGeom>
            <a:avLst/>
            <a:gdLst/>
            <a:ahLst/>
            <a:cxnLst/>
            <a:rect l="l" t="t" r="r" b="b"/>
            <a:pathLst>
              <a:path w="2103120" h="2103120">
                <a:moveTo>
                  <a:pt x="1752587" y="0"/>
                </a:moveTo>
                <a:lnTo>
                  <a:pt x="350532" y="0"/>
                </a:lnTo>
                <a:lnTo>
                  <a:pt x="302966" y="3200"/>
                </a:lnTo>
                <a:lnTo>
                  <a:pt x="257345" y="12521"/>
                </a:lnTo>
                <a:lnTo>
                  <a:pt x="214087" y="27547"/>
                </a:lnTo>
                <a:lnTo>
                  <a:pt x="173609" y="47859"/>
                </a:lnTo>
                <a:lnTo>
                  <a:pt x="136330" y="73040"/>
                </a:lnTo>
                <a:lnTo>
                  <a:pt x="102666" y="102671"/>
                </a:lnTo>
                <a:lnTo>
                  <a:pt x="73036" y="136335"/>
                </a:lnTo>
                <a:lnTo>
                  <a:pt x="47856" y="173615"/>
                </a:lnTo>
                <a:lnTo>
                  <a:pt x="27545" y="214092"/>
                </a:lnTo>
                <a:lnTo>
                  <a:pt x="12521" y="257349"/>
                </a:lnTo>
                <a:lnTo>
                  <a:pt x="3199" y="302969"/>
                </a:lnTo>
                <a:lnTo>
                  <a:pt x="0" y="350532"/>
                </a:lnTo>
                <a:lnTo>
                  <a:pt x="0" y="1752600"/>
                </a:lnTo>
                <a:lnTo>
                  <a:pt x="3199" y="1800163"/>
                </a:lnTo>
                <a:lnTo>
                  <a:pt x="12521" y="1845781"/>
                </a:lnTo>
                <a:lnTo>
                  <a:pt x="27545" y="1889037"/>
                </a:lnTo>
                <a:lnTo>
                  <a:pt x="47856" y="1929513"/>
                </a:lnTo>
                <a:lnTo>
                  <a:pt x="73036" y="1966792"/>
                </a:lnTo>
                <a:lnTo>
                  <a:pt x="102666" y="2000454"/>
                </a:lnTo>
                <a:lnTo>
                  <a:pt x="136330" y="2030084"/>
                </a:lnTo>
                <a:lnTo>
                  <a:pt x="173609" y="2055263"/>
                </a:lnTo>
                <a:lnTo>
                  <a:pt x="214087" y="2075574"/>
                </a:lnTo>
                <a:lnTo>
                  <a:pt x="257345" y="2090599"/>
                </a:lnTo>
                <a:lnTo>
                  <a:pt x="302966" y="2099920"/>
                </a:lnTo>
                <a:lnTo>
                  <a:pt x="350532" y="2103120"/>
                </a:lnTo>
                <a:lnTo>
                  <a:pt x="1752587" y="2103120"/>
                </a:lnTo>
                <a:lnTo>
                  <a:pt x="1800153" y="2099920"/>
                </a:lnTo>
                <a:lnTo>
                  <a:pt x="1845774" y="2090599"/>
                </a:lnTo>
                <a:lnTo>
                  <a:pt x="1889032" y="2075574"/>
                </a:lnTo>
                <a:lnTo>
                  <a:pt x="1929510" y="2055263"/>
                </a:lnTo>
                <a:lnTo>
                  <a:pt x="1966789" y="2030084"/>
                </a:lnTo>
                <a:lnTo>
                  <a:pt x="2000453" y="2000454"/>
                </a:lnTo>
                <a:lnTo>
                  <a:pt x="2030083" y="1966792"/>
                </a:lnTo>
                <a:lnTo>
                  <a:pt x="2055263" y="1929513"/>
                </a:lnTo>
                <a:lnTo>
                  <a:pt x="2075574" y="1889037"/>
                </a:lnTo>
                <a:lnTo>
                  <a:pt x="2090598" y="1845781"/>
                </a:lnTo>
                <a:lnTo>
                  <a:pt x="2099920" y="1800163"/>
                </a:lnTo>
                <a:lnTo>
                  <a:pt x="2103120" y="1752600"/>
                </a:lnTo>
                <a:lnTo>
                  <a:pt x="2103120" y="350532"/>
                </a:lnTo>
                <a:lnTo>
                  <a:pt x="2099920" y="302969"/>
                </a:lnTo>
                <a:lnTo>
                  <a:pt x="2090598" y="257349"/>
                </a:lnTo>
                <a:lnTo>
                  <a:pt x="2075574" y="214092"/>
                </a:lnTo>
                <a:lnTo>
                  <a:pt x="2055263" y="173615"/>
                </a:lnTo>
                <a:lnTo>
                  <a:pt x="2030083" y="136335"/>
                </a:lnTo>
                <a:lnTo>
                  <a:pt x="2000453" y="102671"/>
                </a:lnTo>
                <a:lnTo>
                  <a:pt x="1966789" y="73040"/>
                </a:lnTo>
                <a:lnTo>
                  <a:pt x="1929510" y="47859"/>
                </a:lnTo>
                <a:lnTo>
                  <a:pt x="1889032" y="27547"/>
                </a:lnTo>
                <a:lnTo>
                  <a:pt x="1845774" y="12521"/>
                </a:lnTo>
                <a:lnTo>
                  <a:pt x="1800153" y="3200"/>
                </a:lnTo>
                <a:lnTo>
                  <a:pt x="1752587" y="0"/>
                </a:lnTo>
                <a:close/>
              </a:path>
            </a:pathLst>
          </a:custGeom>
          <a:solidFill>
            <a:srgbClr val="C4E5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7605145" y="3750640"/>
            <a:ext cx="158051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127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4F4F4F"/>
                </a:solidFill>
                <a:latin typeface="Calibri"/>
                <a:cs typeface="Calibri"/>
              </a:rPr>
              <a:t>Shareholder distributions </a:t>
            </a:r>
            <a:r>
              <a:rPr dirty="0" sz="1800">
                <a:solidFill>
                  <a:srgbClr val="4F4F4F"/>
                </a:solidFill>
                <a:latin typeface="Calibri"/>
                <a:cs typeface="Calibri"/>
              </a:rPr>
              <a:t>planned</a:t>
            </a:r>
            <a:r>
              <a:rPr dirty="0" sz="1800" spc="-8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4F4F4F"/>
                </a:solidFill>
                <a:latin typeface="Calibri"/>
                <a:cs typeface="Calibri"/>
              </a:rPr>
              <a:t>for</a:t>
            </a:r>
            <a:r>
              <a:rPr dirty="0" sz="1800" spc="-9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800" spc="-40">
                <a:solidFill>
                  <a:srgbClr val="4F4F4F"/>
                </a:solidFill>
                <a:latin typeface="Calibri"/>
                <a:cs typeface="Calibri"/>
              </a:rPr>
              <a:t>2018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49893" y="6467818"/>
            <a:ext cx="6953884" cy="217804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1050">
                <a:solidFill>
                  <a:srgbClr val="4F4F4F"/>
                </a:solidFill>
                <a:latin typeface="Calibri"/>
                <a:cs typeface="Calibri"/>
              </a:rPr>
              <a:t>*</a:t>
            </a:r>
            <a:r>
              <a:rPr dirty="0" sz="1050" spc="145">
                <a:solidFill>
                  <a:srgbClr val="4F4F4F"/>
                </a:solidFill>
                <a:latin typeface="Calibri"/>
                <a:cs typeface="Calibri"/>
              </a:rPr>
              <a:t>  </a:t>
            </a:r>
            <a:r>
              <a:rPr dirty="0" sz="1050" spc="-25">
                <a:solidFill>
                  <a:srgbClr val="4F4F4F"/>
                </a:solidFill>
                <a:latin typeface="Calibri"/>
                <a:cs typeface="Calibri"/>
              </a:rPr>
              <a:t>Shareholder</a:t>
            </a:r>
            <a:r>
              <a:rPr dirty="0" sz="1050" spc="-5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50" spc="-30">
                <a:solidFill>
                  <a:srgbClr val="4F4F4F"/>
                </a:solidFill>
                <a:latin typeface="Calibri"/>
                <a:cs typeface="Calibri"/>
              </a:rPr>
              <a:t>distributions</a:t>
            </a:r>
            <a:r>
              <a:rPr dirty="0" sz="1050" spc="-1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50" spc="-30">
                <a:solidFill>
                  <a:srgbClr val="4F4F4F"/>
                </a:solidFill>
                <a:latin typeface="Calibri"/>
                <a:cs typeface="Calibri"/>
              </a:rPr>
              <a:t>divided </a:t>
            </a:r>
            <a:r>
              <a:rPr dirty="0" sz="1050" spc="-25">
                <a:solidFill>
                  <a:srgbClr val="4F4F4F"/>
                </a:solidFill>
                <a:latin typeface="Calibri"/>
                <a:cs typeface="Calibri"/>
              </a:rPr>
              <a:t>by</a:t>
            </a:r>
            <a:r>
              <a:rPr dirty="0" sz="105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50" spc="-25">
                <a:solidFill>
                  <a:srgbClr val="4F4F4F"/>
                </a:solidFill>
                <a:latin typeface="Calibri"/>
                <a:cs typeface="Calibri"/>
              </a:rPr>
              <a:t>net</a:t>
            </a:r>
            <a:r>
              <a:rPr dirty="0" sz="105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50" spc="-35">
                <a:solidFill>
                  <a:srgbClr val="4F4F4F"/>
                </a:solidFill>
                <a:latin typeface="Calibri"/>
                <a:cs typeface="Calibri"/>
              </a:rPr>
              <a:t>income</a:t>
            </a:r>
            <a:r>
              <a:rPr dirty="0" sz="105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50" spc="-25">
                <a:solidFill>
                  <a:srgbClr val="4F4F4F"/>
                </a:solidFill>
                <a:latin typeface="Calibri"/>
                <a:cs typeface="Calibri"/>
              </a:rPr>
              <a:t>excluding </a:t>
            </a:r>
            <a:r>
              <a:rPr dirty="0" sz="1050" spc="-30">
                <a:solidFill>
                  <a:srgbClr val="4F4F4F"/>
                </a:solidFill>
                <a:latin typeface="Calibri"/>
                <a:cs typeface="Calibri"/>
              </a:rPr>
              <a:t>pension </a:t>
            </a:r>
            <a:r>
              <a:rPr dirty="0" sz="1050" spc="-10">
                <a:solidFill>
                  <a:srgbClr val="4F4F4F"/>
                </a:solidFill>
                <a:latin typeface="Calibri"/>
                <a:cs typeface="Calibri"/>
              </a:rPr>
              <a:t>and</a:t>
            </a:r>
            <a:r>
              <a:rPr dirty="0" sz="105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50">
                <a:solidFill>
                  <a:srgbClr val="4F4F4F"/>
                </a:solidFill>
                <a:latin typeface="Calibri"/>
                <a:cs typeface="Calibri"/>
              </a:rPr>
              <a:t>OPEB</a:t>
            </a:r>
            <a:r>
              <a:rPr dirty="0" sz="1050" spc="-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50" spc="-40">
                <a:solidFill>
                  <a:srgbClr val="4F4F4F"/>
                </a:solidFill>
                <a:latin typeface="Calibri"/>
                <a:cs typeface="Calibri"/>
              </a:rPr>
              <a:t>reimbursement</a:t>
            </a:r>
            <a:r>
              <a:rPr dirty="0" sz="105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50" spc="-10">
                <a:solidFill>
                  <a:srgbClr val="4F4F4F"/>
                </a:solidFill>
                <a:latin typeface="Calibri"/>
                <a:cs typeface="Calibri"/>
              </a:rPr>
              <a:t>gains</a:t>
            </a:r>
            <a:r>
              <a:rPr dirty="0" sz="105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50" spc="-10">
                <a:solidFill>
                  <a:srgbClr val="4F4F4F"/>
                </a:solidFill>
                <a:latin typeface="Calibri"/>
                <a:cs typeface="Calibri"/>
              </a:rPr>
              <a:t>and</a:t>
            </a:r>
            <a:r>
              <a:rPr dirty="0" sz="1050" spc="-2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50" spc="-20">
                <a:solidFill>
                  <a:srgbClr val="4F4F4F"/>
                </a:solidFill>
                <a:latin typeface="Calibri"/>
                <a:cs typeface="Calibri"/>
              </a:rPr>
              <a:t>losses</a:t>
            </a:r>
            <a:r>
              <a:rPr dirty="0" sz="1050" spc="-10">
                <a:solidFill>
                  <a:srgbClr val="4F4F4F"/>
                </a:solidFill>
                <a:latin typeface="Calibri"/>
                <a:cs typeface="Calibri"/>
              </a:rPr>
              <a:t> and</a:t>
            </a:r>
            <a:r>
              <a:rPr dirty="0" sz="1050" spc="-3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50">
                <a:solidFill>
                  <a:srgbClr val="4F4F4F"/>
                </a:solidFill>
                <a:latin typeface="Calibri"/>
                <a:cs typeface="Calibri"/>
              </a:rPr>
              <a:t>tax-</a:t>
            </a:r>
            <a:r>
              <a:rPr dirty="0" sz="1050" spc="-25">
                <a:solidFill>
                  <a:srgbClr val="4F4F4F"/>
                </a:solidFill>
                <a:latin typeface="Calibri"/>
                <a:cs typeface="Calibri"/>
              </a:rPr>
              <a:t>only</a:t>
            </a:r>
            <a:r>
              <a:rPr dirty="0" sz="1050" spc="-3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50" spc="-10">
                <a:solidFill>
                  <a:srgbClr val="4F4F4F"/>
                </a:solidFill>
                <a:latin typeface="Calibri"/>
                <a:cs typeface="Calibri"/>
              </a:rPr>
              <a:t>specials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0" rIns="0" bIns="0" rtlCol="0" vert="horz">
            <a:spAutoFit/>
          </a:bodyPr>
          <a:lstStyle/>
          <a:p>
            <a:pPr marL="116839">
              <a:lnSpc>
                <a:spcPct val="100000"/>
              </a:lnSpc>
              <a:spcBef>
                <a:spcPts val="350"/>
              </a:spcBef>
            </a:pPr>
            <a:fld id="{81D60167-4931-47E6-BA6A-407CBD079E47}" type="slidenum">
              <a:rPr dirty="0" spc="-50"/>
              <a:t>8</a:t>
            </a:fld>
          </a:p>
        </p:txBody>
      </p:sp>
      <p:sp>
        <p:nvSpPr>
          <p:cNvPr id="13" name="object 13" descr=""/>
          <p:cNvSpPr txBox="1"/>
          <p:nvPr/>
        </p:nvSpPr>
        <p:spPr>
          <a:xfrm>
            <a:off x="7531365" y="2965810"/>
            <a:ext cx="4213860" cy="7880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153285" algn="l"/>
              </a:tabLst>
            </a:pPr>
            <a:r>
              <a:rPr dirty="0" sz="5000" spc="-290">
                <a:solidFill>
                  <a:srgbClr val="0071AE"/>
                </a:solidFill>
                <a:latin typeface="Verdana"/>
                <a:cs typeface="Verdana"/>
              </a:rPr>
              <a:t>$3.1B</a:t>
            </a:r>
            <a:r>
              <a:rPr dirty="0" sz="5000">
                <a:solidFill>
                  <a:srgbClr val="0071AE"/>
                </a:solidFill>
                <a:latin typeface="Verdana"/>
                <a:cs typeface="Verdana"/>
              </a:rPr>
              <a:t>	</a:t>
            </a:r>
            <a:r>
              <a:rPr dirty="0" sz="5000" spc="-180">
                <a:solidFill>
                  <a:srgbClr val="0071AE"/>
                </a:solidFill>
                <a:latin typeface="Verdana"/>
                <a:cs typeface="Verdana"/>
              </a:rPr>
              <a:t>$18B+</a:t>
            </a:r>
            <a:endParaRPr sz="5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4165"/>
              </a:lnSpc>
              <a:spcBef>
                <a:spcPts val="100"/>
              </a:spcBef>
            </a:pPr>
            <a:r>
              <a:rPr dirty="0"/>
              <a:t>In</a:t>
            </a:r>
            <a:r>
              <a:rPr dirty="0" spc="105"/>
              <a:t> </a:t>
            </a:r>
            <a:r>
              <a:rPr dirty="0"/>
              <a:t>2018,</a:t>
            </a:r>
            <a:r>
              <a:rPr dirty="0" spc="125"/>
              <a:t> </a:t>
            </a:r>
            <a:r>
              <a:rPr dirty="0"/>
              <a:t>we</a:t>
            </a:r>
            <a:r>
              <a:rPr dirty="0" spc="110"/>
              <a:t> </a:t>
            </a:r>
            <a:r>
              <a:rPr dirty="0" spc="65"/>
              <a:t>will</a:t>
            </a:r>
            <a:r>
              <a:rPr dirty="0" spc="125"/>
              <a:t> </a:t>
            </a:r>
            <a:r>
              <a:rPr dirty="0" spc="70"/>
              <a:t>change</a:t>
            </a:r>
            <a:r>
              <a:rPr dirty="0" spc="125"/>
              <a:t> </a:t>
            </a:r>
            <a:r>
              <a:rPr dirty="0"/>
              <a:t>how</a:t>
            </a:r>
            <a:r>
              <a:rPr dirty="0" spc="125"/>
              <a:t> </a:t>
            </a:r>
            <a:r>
              <a:rPr dirty="0"/>
              <a:t>we</a:t>
            </a:r>
            <a:r>
              <a:rPr dirty="0" spc="114"/>
              <a:t> </a:t>
            </a:r>
            <a:r>
              <a:rPr dirty="0"/>
              <a:t>report</a:t>
            </a:r>
            <a:r>
              <a:rPr dirty="0" spc="130"/>
              <a:t> </a:t>
            </a:r>
            <a:r>
              <a:rPr dirty="0"/>
              <a:t>to</a:t>
            </a:r>
            <a:r>
              <a:rPr dirty="0" spc="110"/>
              <a:t> </a:t>
            </a:r>
            <a:r>
              <a:rPr dirty="0" spc="-10"/>
              <a:t>improve</a:t>
            </a:r>
          </a:p>
          <a:p>
            <a:pPr marL="12700">
              <a:lnSpc>
                <a:spcPts val="4165"/>
              </a:lnSpc>
            </a:pPr>
            <a:r>
              <a:rPr dirty="0" spc="65"/>
              <a:t>transparency</a:t>
            </a:r>
            <a:r>
              <a:rPr dirty="0" spc="300"/>
              <a:t> </a:t>
            </a:r>
            <a:r>
              <a:rPr dirty="0" spc="65"/>
              <a:t>and</a:t>
            </a:r>
            <a:r>
              <a:rPr dirty="0" spc="280"/>
              <a:t> </a:t>
            </a:r>
            <a:r>
              <a:rPr dirty="0"/>
              <a:t>better</a:t>
            </a:r>
            <a:r>
              <a:rPr dirty="0" spc="270"/>
              <a:t> </a:t>
            </a:r>
            <a:r>
              <a:rPr dirty="0" spc="90"/>
              <a:t>align</a:t>
            </a:r>
            <a:r>
              <a:rPr dirty="0" spc="280"/>
              <a:t> </a:t>
            </a:r>
            <a:r>
              <a:rPr dirty="0"/>
              <a:t>with</a:t>
            </a:r>
            <a:r>
              <a:rPr dirty="0" spc="295"/>
              <a:t> </a:t>
            </a:r>
            <a:r>
              <a:rPr dirty="0"/>
              <a:t>industry</a:t>
            </a:r>
            <a:r>
              <a:rPr dirty="0" spc="305"/>
              <a:t> </a:t>
            </a:r>
            <a:r>
              <a:rPr dirty="0" spc="50"/>
              <a:t>convention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965292" y="3116912"/>
            <a:ext cx="2849245" cy="12007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275715">
              <a:lnSpc>
                <a:spcPct val="115700"/>
              </a:lnSpc>
              <a:spcBef>
                <a:spcPts val="100"/>
              </a:spcBef>
            </a:pPr>
            <a:r>
              <a:rPr dirty="0" sz="1600" spc="-10">
                <a:solidFill>
                  <a:srgbClr val="4F4F4F"/>
                </a:solidFill>
                <a:latin typeface="Franklin Gothic Medium"/>
                <a:cs typeface="Franklin Gothic Medium"/>
              </a:rPr>
              <a:t>Automotive </a:t>
            </a:r>
            <a:r>
              <a:rPr dirty="0" sz="1600">
                <a:solidFill>
                  <a:srgbClr val="4F4F4F"/>
                </a:solidFill>
                <a:latin typeface="Franklin Gothic Medium"/>
                <a:cs typeface="Franklin Gothic Medium"/>
              </a:rPr>
              <a:t>Financial</a:t>
            </a:r>
            <a:r>
              <a:rPr dirty="0" sz="1600" spc="-85">
                <a:solidFill>
                  <a:srgbClr val="4F4F4F"/>
                </a:solidFill>
                <a:latin typeface="Franklin Gothic Medium"/>
                <a:cs typeface="Franklin Gothic Medium"/>
              </a:rPr>
              <a:t> </a:t>
            </a:r>
            <a:r>
              <a:rPr dirty="0" sz="1600" spc="-10">
                <a:solidFill>
                  <a:srgbClr val="4F4F4F"/>
                </a:solidFill>
                <a:latin typeface="Franklin Gothic Medium"/>
                <a:cs typeface="Franklin Gothic Medium"/>
              </a:rPr>
              <a:t>Services </a:t>
            </a:r>
            <a:r>
              <a:rPr dirty="0" sz="1600">
                <a:solidFill>
                  <a:srgbClr val="4F4F4F"/>
                </a:solidFill>
                <a:latin typeface="Franklin Gothic Medium"/>
                <a:cs typeface="Franklin Gothic Medium"/>
              </a:rPr>
              <a:t>All</a:t>
            </a:r>
            <a:r>
              <a:rPr dirty="0" sz="1600" spc="-60">
                <a:solidFill>
                  <a:srgbClr val="4F4F4F"/>
                </a:solidFill>
                <a:latin typeface="Franklin Gothic Medium"/>
                <a:cs typeface="Franklin Gothic Medium"/>
              </a:rPr>
              <a:t> </a:t>
            </a:r>
            <a:r>
              <a:rPr dirty="0" sz="1600" spc="-10">
                <a:solidFill>
                  <a:srgbClr val="4F4F4F"/>
                </a:solidFill>
                <a:latin typeface="Franklin Gothic Medium"/>
                <a:cs typeface="Franklin Gothic Medium"/>
              </a:rPr>
              <a:t>Other</a:t>
            </a:r>
            <a:endParaRPr sz="1600">
              <a:latin typeface="Franklin Gothic Medium"/>
              <a:cs typeface="Franklin Gothic Medium"/>
            </a:endParaRPr>
          </a:p>
          <a:p>
            <a:pPr marL="389255">
              <a:lnSpc>
                <a:spcPct val="100000"/>
              </a:lnSpc>
              <a:spcBef>
                <a:spcPts val="670"/>
              </a:spcBef>
            </a:pPr>
            <a:r>
              <a:rPr dirty="0" sz="1600">
                <a:solidFill>
                  <a:srgbClr val="4F4F4F"/>
                </a:solidFill>
                <a:latin typeface="Franklin Gothic Heavy"/>
                <a:cs typeface="Franklin Gothic Heavy"/>
              </a:rPr>
              <a:t>Adjusted</a:t>
            </a:r>
            <a:r>
              <a:rPr dirty="0" sz="1600" spc="125">
                <a:solidFill>
                  <a:srgbClr val="4F4F4F"/>
                </a:solidFill>
                <a:latin typeface="Franklin Gothic Heavy"/>
                <a:cs typeface="Franklin Gothic Heavy"/>
              </a:rPr>
              <a:t> </a:t>
            </a:r>
            <a:r>
              <a:rPr dirty="0" sz="1600">
                <a:solidFill>
                  <a:srgbClr val="4F4F4F"/>
                </a:solidFill>
                <a:latin typeface="Franklin Gothic Heavy"/>
                <a:cs typeface="Franklin Gothic Heavy"/>
              </a:rPr>
              <a:t>Pre-Tax</a:t>
            </a:r>
            <a:r>
              <a:rPr dirty="0" sz="1600" spc="40">
                <a:solidFill>
                  <a:srgbClr val="4F4F4F"/>
                </a:solidFill>
                <a:latin typeface="Franklin Gothic Heavy"/>
                <a:cs typeface="Franklin Gothic Heavy"/>
              </a:rPr>
              <a:t> </a:t>
            </a:r>
            <a:r>
              <a:rPr dirty="0" sz="1600" spc="-10">
                <a:solidFill>
                  <a:srgbClr val="4F4F4F"/>
                </a:solidFill>
                <a:latin typeface="Franklin Gothic Heavy"/>
                <a:cs typeface="Franklin Gothic Heavy"/>
              </a:rPr>
              <a:t>Results</a:t>
            </a:r>
            <a:endParaRPr sz="1600">
              <a:latin typeface="Franklin Gothic Heavy"/>
              <a:cs typeface="Franklin Gothic Heavy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041422" y="3116912"/>
            <a:ext cx="734695" cy="87249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algn="r" marR="78740">
              <a:lnSpc>
                <a:spcPct val="100000"/>
              </a:lnSpc>
              <a:spcBef>
                <a:spcPts val="400"/>
              </a:spcBef>
              <a:tabLst>
                <a:tab pos="344805" algn="l"/>
              </a:tabLst>
            </a:pPr>
            <a:r>
              <a:rPr dirty="0" sz="1600" spc="-50">
                <a:solidFill>
                  <a:srgbClr val="4F4F4F"/>
                </a:solidFill>
                <a:latin typeface="Franklin Gothic Medium"/>
                <a:cs typeface="Franklin Gothic Medium"/>
              </a:rPr>
              <a:t>$</a:t>
            </a:r>
            <a:r>
              <a:rPr dirty="0" sz="1600">
                <a:solidFill>
                  <a:srgbClr val="4F4F4F"/>
                </a:solidFill>
                <a:latin typeface="Franklin Gothic Medium"/>
                <a:cs typeface="Franklin Gothic Medium"/>
              </a:rPr>
              <a:t>	</a:t>
            </a:r>
            <a:r>
              <a:rPr dirty="0" sz="1600" spc="-25">
                <a:solidFill>
                  <a:srgbClr val="4F4F4F"/>
                </a:solidFill>
                <a:latin typeface="Franklin Gothic Medium"/>
                <a:cs typeface="Franklin Gothic Medium"/>
              </a:rPr>
              <a:t>7.3</a:t>
            </a:r>
            <a:endParaRPr sz="1600">
              <a:latin typeface="Franklin Gothic Medium"/>
              <a:cs typeface="Franklin Gothic Medium"/>
            </a:endParaRPr>
          </a:p>
          <a:p>
            <a:pPr algn="r" marR="78740">
              <a:lnSpc>
                <a:spcPct val="100000"/>
              </a:lnSpc>
              <a:spcBef>
                <a:spcPts val="300"/>
              </a:spcBef>
            </a:pPr>
            <a:r>
              <a:rPr dirty="0" sz="1600" spc="-25">
                <a:solidFill>
                  <a:srgbClr val="4F4F4F"/>
                </a:solidFill>
                <a:latin typeface="Franklin Gothic Medium"/>
                <a:cs typeface="Franklin Gothic Medium"/>
              </a:rPr>
              <a:t>2.2</a:t>
            </a:r>
            <a:endParaRPr sz="1600">
              <a:latin typeface="Franklin Gothic Medium"/>
              <a:cs typeface="Franklin Gothic Medium"/>
            </a:endParaRPr>
          </a:p>
          <a:p>
            <a:pPr marL="295275">
              <a:lnSpc>
                <a:spcPct val="100000"/>
              </a:lnSpc>
              <a:spcBef>
                <a:spcPts val="305"/>
              </a:spcBef>
            </a:pPr>
            <a:r>
              <a:rPr dirty="0" sz="1600" spc="-10">
                <a:solidFill>
                  <a:srgbClr val="4F4F4F"/>
                </a:solidFill>
                <a:latin typeface="Franklin Gothic Medium"/>
                <a:cs typeface="Franklin Gothic Medium"/>
              </a:rPr>
              <a:t>(1.1)</a:t>
            </a:r>
            <a:endParaRPr sz="1600">
              <a:latin typeface="Franklin Gothic Medium"/>
              <a:cs typeface="Franklin Gothic Medium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5054103" y="3997892"/>
            <a:ext cx="643890" cy="15875"/>
          </a:xfrm>
          <a:custGeom>
            <a:avLst/>
            <a:gdLst/>
            <a:ahLst/>
            <a:cxnLst/>
            <a:rect l="l" t="t" r="r" b="b"/>
            <a:pathLst>
              <a:path w="643889" h="15875">
                <a:moveTo>
                  <a:pt x="643472" y="15671"/>
                </a:moveTo>
                <a:lnTo>
                  <a:pt x="0" y="15671"/>
                </a:lnTo>
                <a:lnTo>
                  <a:pt x="0" y="0"/>
                </a:lnTo>
                <a:lnTo>
                  <a:pt x="643472" y="0"/>
                </a:lnTo>
                <a:lnTo>
                  <a:pt x="643472" y="15671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5041532" y="4047804"/>
            <a:ext cx="662940" cy="2698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41630" algn="l"/>
              </a:tabLst>
            </a:pPr>
            <a:r>
              <a:rPr dirty="0" sz="1600" spc="-50">
                <a:solidFill>
                  <a:srgbClr val="4F4F4F"/>
                </a:solidFill>
                <a:latin typeface="Franklin Gothic Heavy"/>
                <a:cs typeface="Franklin Gothic Heavy"/>
              </a:rPr>
              <a:t>$</a:t>
            </a:r>
            <a:r>
              <a:rPr dirty="0" sz="1600">
                <a:solidFill>
                  <a:srgbClr val="4F4F4F"/>
                </a:solidFill>
                <a:latin typeface="Franklin Gothic Heavy"/>
                <a:cs typeface="Franklin Gothic Heavy"/>
              </a:rPr>
              <a:t>	</a:t>
            </a:r>
            <a:r>
              <a:rPr dirty="0" sz="1600" spc="-25">
                <a:solidFill>
                  <a:srgbClr val="4F4F4F"/>
                </a:solidFill>
                <a:latin typeface="Franklin Gothic Heavy"/>
                <a:cs typeface="Franklin Gothic Heavy"/>
              </a:rPr>
              <a:t>8.4</a:t>
            </a:r>
            <a:endParaRPr sz="1600">
              <a:latin typeface="Franklin Gothic Heavy"/>
              <a:cs typeface="Franklin Gothic Heavy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965401" y="4574245"/>
            <a:ext cx="2555875" cy="1201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374775">
              <a:lnSpc>
                <a:spcPct val="115700"/>
              </a:lnSpc>
              <a:spcBef>
                <a:spcPts val="100"/>
              </a:spcBef>
            </a:pPr>
            <a:r>
              <a:rPr dirty="0" sz="1600" spc="-10">
                <a:solidFill>
                  <a:srgbClr val="4F4F4F"/>
                </a:solidFill>
                <a:latin typeface="Franklin Gothic Medium"/>
                <a:cs typeface="Franklin Gothic Medium"/>
              </a:rPr>
              <a:t>Special</a:t>
            </a:r>
            <a:r>
              <a:rPr dirty="0" sz="1600" spc="-70">
                <a:solidFill>
                  <a:srgbClr val="4F4F4F"/>
                </a:solidFill>
                <a:latin typeface="Franklin Gothic Medium"/>
                <a:cs typeface="Franklin Gothic Medium"/>
              </a:rPr>
              <a:t> </a:t>
            </a:r>
            <a:r>
              <a:rPr dirty="0" sz="1600" spc="-10">
                <a:solidFill>
                  <a:srgbClr val="4F4F4F"/>
                </a:solidFill>
                <a:latin typeface="Franklin Gothic Medium"/>
                <a:cs typeface="Franklin Gothic Medium"/>
              </a:rPr>
              <a:t>Items Taxes</a:t>
            </a:r>
            <a:endParaRPr sz="160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600">
                <a:solidFill>
                  <a:srgbClr val="4F4F4F"/>
                </a:solidFill>
                <a:latin typeface="Franklin Gothic Medium"/>
                <a:cs typeface="Franklin Gothic Medium"/>
              </a:rPr>
              <a:t>Less:</a:t>
            </a:r>
            <a:r>
              <a:rPr dirty="0" sz="1600" spc="-70">
                <a:solidFill>
                  <a:srgbClr val="4F4F4F"/>
                </a:solidFill>
                <a:latin typeface="Franklin Gothic Medium"/>
                <a:cs typeface="Franklin Gothic Medium"/>
              </a:rPr>
              <a:t> </a:t>
            </a:r>
            <a:r>
              <a:rPr dirty="0" sz="1600" spc="-30">
                <a:solidFill>
                  <a:srgbClr val="4F4F4F"/>
                </a:solidFill>
                <a:latin typeface="Franklin Gothic Medium"/>
                <a:cs typeface="Franklin Gothic Medium"/>
              </a:rPr>
              <a:t>Non-</a:t>
            </a:r>
            <a:r>
              <a:rPr dirty="0" sz="1600">
                <a:solidFill>
                  <a:srgbClr val="4F4F4F"/>
                </a:solidFill>
                <a:latin typeface="Franklin Gothic Medium"/>
                <a:cs typeface="Franklin Gothic Medium"/>
              </a:rPr>
              <a:t>Controlling</a:t>
            </a:r>
            <a:r>
              <a:rPr dirty="0" sz="1600" spc="-25">
                <a:solidFill>
                  <a:srgbClr val="4F4F4F"/>
                </a:solidFill>
                <a:latin typeface="Franklin Gothic Medium"/>
                <a:cs typeface="Franklin Gothic Medium"/>
              </a:rPr>
              <a:t> </a:t>
            </a:r>
            <a:r>
              <a:rPr dirty="0" sz="1600" spc="-10">
                <a:solidFill>
                  <a:srgbClr val="4F4F4F"/>
                </a:solidFill>
                <a:latin typeface="Franklin Gothic Medium"/>
                <a:cs typeface="Franklin Gothic Medium"/>
              </a:rPr>
              <a:t>Interest</a:t>
            </a:r>
            <a:endParaRPr sz="1600">
              <a:latin typeface="Franklin Gothic Medium"/>
              <a:cs typeface="Franklin Gothic Medium"/>
            </a:endParaRPr>
          </a:p>
          <a:p>
            <a:pPr marL="765810">
              <a:lnSpc>
                <a:spcPct val="100000"/>
              </a:lnSpc>
              <a:spcBef>
                <a:spcPts val="670"/>
              </a:spcBef>
            </a:pPr>
            <a:r>
              <a:rPr dirty="0" sz="1600">
                <a:solidFill>
                  <a:srgbClr val="4F4F4F"/>
                </a:solidFill>
                <a:latin typeface="Franklin Gothic Medium"/>
                <a:cs typeface="Franklin Gothic Medium"/>
              </a:rPr>
              <a:t>Net</a:t>
            </a:r>
            <a:r>
              <a:rPr dirty="0" sz="1600" spc="-100">
                <a:solidFill>
                  <a:srgbClr val="4F4F4F"/>
                </a:solidFill>
                <a:latin typeface="Franklin Gothic Medium"/>
                <a:cs typeface="Franklin Gothic Medium"/>
              </a:rPr>
              <a:t> </a:t>
            </a:r>
            <a:r>
              <a:rPr dirty="0" sz="1600" spc="-10">
                <a:solidFill>
                  <a:srgbClr val="4F4F4F"/>
                </a:solidFill>
                <a:latin typeface="Franklin Gothic Medium"/>
                <a:cs typeface="Franklin Gothic Medium"/>
              </a:rPr>
              <a:t>Income</a:t>
            </a:r>
            <a:r>
              <a:rPr dirty="0" sz="1600" spc="-65">
                <a:solidFill>
                  <a:srgbClr val="4F4F4F"/>
                </a:solidFill>
                <a:latin typeface="Franklin Gothic Medium"/>
                <a:cs typeface="Franklin Gothic Medium"/>
              </a:rPr>
              <a:t> </a:t>
            </a:r>
            <a:r>
              <a:rPr dirty="0" sz="1600" spc="-10">
                <a:solidFill>
                  <a:srgbClr val="4F4F4F"/>
                </a:solidFill>
                <a:latin typeface="Franklin Gothic Medium"/>
                <a:cs typeface="Franklin Gothic Medium"/>
              </a:rPr>
              <a:t>(GAAP)</a:t>
            </a:r>
            <a:endParaRPr sz="1600">
              <a:latin typeface="Franklin Gothic Medium"/>
              <a:cs typeface="Franklin Gothic Medium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336811" y="4574245"/>
            <a:ext cx="426720" cy="589915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dirty="0" sz="1600" spc="-10">
                <a:solidFill>
                  <a:srgbClr val="4F4F4F"/>
                </a:solidFill>
                <a:latin typeface="Franklin Gothic Medium"/>
                <a:cs typeface="Franklin Gothic Medium"/>
              </a:rPr>
              <a:t>(0.3)</a:t>
            </a:r>
            <a:endParaRPr sz="160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dirty="0" sz="1600" spc="-10">
                <a:solidFill>
                  <a:srgbClr val="4F4F4F"/>
                </a:solidFill>
                <a:latin typeface="Franklin Gothic Medium"/>
                <a:cs typeface="Franklin Gothic Medium"/>
              </a:rPr>
              <a:t>(0.3)</a:t>
            </a:r>
            <a:endParaRPr sz="1600">
              <a:latin typeface="Franklin Gothic Medium"/>
              <a:cs typeface="Franklin Gothic Medium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525129" y="5176270"/>
            <a:ext cx="49530" cy="2698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600" spc="-50">
                <a:solidFill>
                  <a:srgbClr val="4F4F4F"/>
                </a:solidFill>
                <a:latin typeface="Franklin Gothic Medium"/>
                <a:cs typeface="Franklin Gothic Medium"/>
              </a:rPr>
              <a:t>-</a:t>
            </a:r>
            <a:endParaRPr sz="1600">
              <a:latin typeface="Franklin Gothic Medium"/>
              <a:cs typeface="Franklin Gothic Medium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5054106" y="5455363"/>
            <a:ext cx="643890" cy="15875"/>
          </a:xfrm>
          <a:custGeom>
            <a:avLst/>
            <a:gdLst/>
            <a:ahLst/>
            <a:cxnLst/>
            <a:rect l="l" t="t" r="r" b="b"/>
            <a:pathLst>
              <a:path w="643889" h="15875">
                <a:moveTo>
                  <a:pt x="643472" y="15671"/>
                </a:moveTo>
                <a:lnTo>
                  <a:pt x="0" y="15671"/>
                </a:lnTo>
                <a:lnTo>
                  <a:pt x="0" y="0"/>
                </a:lnTo>
                <a:lnTo>
                  <a:pt x="643472" y="0"/>
                </a:lnTo>
                <a:lnTo>
                  <a:pt x="643472" y="15671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5041550" y="5505260"/>
            <a:ext cx="661035" cy="2698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7505" algn="l"/>
              </a:tabLst>
            </a:pPr>
            <a:r>
              <a:rPr dirty="0" sz="1600" spc="-50">
                <a:solidFill>
                  <a:srgbClr val="4F4F4F"/>
                </a:solidFill>
                <a:latin typeface="Franklin Gothic Medium"/>
                <a:cs typeface="Franklin Gothic Medium"/>
              </a:rPr>
              <a:t>$</a:t>
            </a:r>
            <a:r>
              <a:rPr dirty="0" sz="1600">
                <a:solidFill>
                  <a:srgbClr val="4F4F4F"/>
                </a:solidFill>
                <a:latin typeface="Franklin Gothic Medium"/>
                <a:cs typeface="Franklin Gothic Medium"/>
              </a:rPr>
              <a:t>	</a:t>
            </a:r>
            <a:r>
              <a:rPr dirty="0" sz="1600" spc="-25">
                <a:solidFill>
                  <a:srgbClr val="4F4F4F"/>
                </a:solidFill>
                <a:latin typeface="Franklin Gothic Medium"/>
                <a:cs typeface="Franklin Gothic Medium"/>
              </a:rPr>
              <a:t>7.8</a:t>
            </a:r>
            <a:endParaRPr sz="1600">
              <a:latin typeface="Franklin Gothic Medium"/>
              <a:cs typeface="Franklin Gothic Medium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5054105" y="5784456"/>
            <a:ext cx="643890" cy="47625"/>
          </a:xfrm>
          <a:custGeom>
            <a:avLst/>
            <a:gdLst/>
            <a:ahLst/>
            <a:cxnLst/>
            <a:rect l="l" t="t" r="r" b="b"/>
            <a:pathLst>
              <a:path w="643889" h="47625">
                <a:moveTo>
                  <a:pt x="643470" y="31343"/>
                </a:moveTo>
                <a:lnTo>
                  <a:pt x="0" y="31343"/>
                </a:lnTo>
                <a:lnTo>
                  <a:pt x="0" y="47015"/>
                </a:lnTo>
                <a:lnTo>
                  <a:pt x="643470" y="47015"/>
                </a:lnTo>
                <a:lnTo>
                  <a:pt x="643470" y="31343"/>
                </a:lnTo>
                <a:close/>
              </a:path>
              <a:path w="643889" h="47625">
                <a:moveTo>
                  <a:pt x="643470" y="0"/>
                </a:moveTo>
                <a:lnTo>
                  <a:pt x="0" y="0"/>
                </a:lnTo>
                <a:lnTo>
                  <a:pt x="0" y="15671"/>
                </a:lnTo>
                <a:lnTo>
                  <a:pt x="643470" y="15671"/>
                </a:lnTo>
                <a:lnTo>
                  <a:pt x="643470" y="0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1930903" y="3151629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 h="0">
                <a:moveTo>
                  <a:pt x="15694" y="0"/>
                </a:moveTo>
                <a:lnTo>
                  <a:pt x="0" y="0"/>
                </a:lnTo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4944247" y="3151629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 h="0">
                <a:moveTo>
                  <a:pt x="15694" y="0"/>
                </a:moveTo>
                <a:lnTo>
                  <a:pt x="0" y="0"/>
                </a:lnTo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5791748" y="3151629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 h="0">
                <a:moveTo>
                  <a:pt x="15694" y="0"/>
                </a:moveTo>
                <a:lnTo>
                  <a:pt x="0" y="0"/>
                </a:lnTo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1929383" y="2415539"/>
            <a:ext cx="3789045" cy="436245"/>
          </a:xfrm>
          <a:prstGeom prst="rect">
            <a:avLst/>
          </a:prstGeom>
          <a:solidFill>
            <a:srgbClr val="0071AE"/>
          </a:solidFill>
        </p:spPr>
        <p:txBody>
          <a:bodyPr wrap="square" lIns="0" tIns="65404" rIns="0" bIns="0" rtlCol="0" vert="horz">
            <a:spAutoFit/>
          </a:bodyPr>
          <a:lstStyle/>
          <a:p>
            <a:pPr marL="130175">
              <a:lnSpc>
                <a:spcPct val="100000"/>
              </a:lnSpc>
              <a:spcBef>
                <a:spcPts val="515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Preliminary</a:t>
            </a:r>
            <a:r>
              <a:rPr dirty="0" sz="1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Calibri"/>
                <a:cs typeface="Calibri"/>
              </a:rPr>
              <a:t>2017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Results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15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Prior </a:t>
            </a:r>
            <a:r>
              <a:rPr dirty="0" sz="1800" spc="80">
                <a:solidFill>
                  <a:srgbClr val="FFFFFF"/>
                </a:solidFill>
                <a:latin typeface="Calibri"/>
                <a:cs typeface="Calibri"/>
              </a:rPr>
              <a:t>(Bils)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6423659" y="2415539"/>
            <a:ext cx="3723640" cy="436245"/>
          </a:xfrm>
          <a:prstGeom prst="rect">
            <a:avLst/>
          </a:prstGeom>
          <a:solidFill>
            <a:srgbClr val="92D050"/>
          </a:solidFill>
        </p:spPr>
        <p:txBody>
          <a:bodyPr wrap="square" lIns="0" tIns="65404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515"/>
              </a:spcBef>
            </a:pPr>
            <a:r>
              <a:rPr dirty="0" sz="1800">
                <a:solidFill>
                  <a:srgbClr val="4F4F4F"/>
                </a:solidFill>
                <a:latin typeface="Calibri"/>
                <a:cs typeface="Calibri"/>
              </a:rPr>
              <a:t>Preliminary</a:t>
            </a:r>
            <a:r>
              <a:rPr dirty="0" sz="1800" spc="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800" spc="-80">
                <a:solidFill>
                  <a:srgbClr val="4F4F4F"/>
                </a:solidFill>
                <a:latin typeface="Calibri"/>
                <a:cs typeface="Calibri"/>
              </a:rPr>
              <a:t>2017</a:t>
            </a:r>
            <a:r>
              <a:rPr dirty="0" sz="1800" spc="-4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F4F"/>
                </a:solidFill>
                <a:latin typeface="Calibri"/>
                <a:cs typeface="Calibri"/>
              </a:rPr>
              <a:t>Results </a:t>
            </a:r>
            <a:r>
              <a:rPr dirty="0" sz="1800" spc="150">
                <a:solidFill>
                  <a:srgbClr val="4F4F4F"/>
                </a:solidFill>
                <a:latin typeface="Calibri"/>
                <a:cs typeface="Calibri"/>
              </a:rPr>
              <a:t>–</a:t>
            </a:r>
            <a:r>
              <a:rPr dirty="0" sz="1800" spc="-20">
                <a:solidFill>
                  <a:srgbClr val="4F4F4F"/>
                </a:solidFill>
                <a:latin typeface="Calibri"/>
                <a:cs typeface="Calibri"/>
              </a:rPr>
              <a:t> New</a:t>
            </a:r>
            <a:r>
              <a:rPr dirty="0" sz="1800" spc="-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800" spc="80">
                <a:solidFill>
                  <a:srgbClr val="4F4F4F"/>
                </a:solidFill>
                <a:latin typeface="Calibri"/>
                <a:cs typeface="Calibri"/>
              </a:rPr>
              <a:t>(Bils)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6522898" y="3117288"/>
            <a:ext cx="2656840" cy="290131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1649095">
              <a:lnSpc>
                <a:spcPct val="117800"/>
              </a:lnSpc>
              <a:spcBef>
                <a:spcPts val="90"/>
              </a:spcBef>
            </a:pPr>
            <a:r>
              <a:rPr dirty="0" sz="1550" spc="-10">
                <a:solidFill>
                  <a:srgbClr val="4F4F4F"/>
                </a:solidFill>
                <a:latin typeface="Franklin Gothic Medium"/>
                <a:cs typeface="Franklin Gothic Medium"/>
              </a:rPr>
              <a:t>Automotive Mobility </a:t>
            </a:r>
            <a:r>
              <a:rPr dirty="0" sz="1550">
                <a:solidFill>
                  <a:srgbClr val="4F4F4F"/>
                </a:solidFill>
                <a:latin typeface="Franklin Gothic Medium"/>
                <a:cs typeface="Franklin Gothic Medium"/>
              </a:rPr>
              <a:t>Ford</a:t>
            </a:r>
            <a:r>
              <a:rPr dirty="0" sz="1550" spc="45">
                <a:solidFill>
                  <a:srgbClr val="4F4F4F"/>
                </a:solidFill>
                <a:latin typeface="Franklin Gothic Medium"/>
                <a:cs typeface="Franklin Gothic Medium"/>
              </a:rPr>
              <a:t> </a:t>
            </a:r>
            <a:r>
              <a:rPr dirty="0" sz="1550" spc="-10">
                <a:solidFill>
                  <a:srgbClr val="4F4F4F"/>
                </a:solidFill>
                <a:latin typeface="Franklin Gothic Medium"/>
                <a:cs typeface="Franklin Gothic Medium"/>
              </a:rPr>
              <a:t>Credit</a:t>
            </a:r>
            <a:endParaRPr sz="155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sz="1550">
                <a:solidFill>
                  <a:srgbClr val="4F4F4F"/>
                </a:solidFill>
                <a:latin typeface="Franklin Gothic Medium"/>
                <a:cs typeface="Franklin Gothic Medium"/>
              </a:rPr>
              <a:t>Corporate</a:t>
            </a:r>
            <a:r>
              <a:rPr dirty="0" sz="1550" spc="75">
                <a:solidFill>
                  <a:srgbClr val="4F4F4F"/>
                </a:solidFill>
                <a:latin typeface="Franklin Gothic Medium"/>
                <a:cs typeface="Franklin Gothic Medium"/>
              </a:rPr>
              <a:t> </a:t>
            </a:r>
            <a:r>
              <a:rPr dirty="0" sz="1550" spc="-20">
                <a:solidFill>
                  <a:srgbClr val="4F4F4F"/>
                </a:solidFill>
                <a:latin typeface="Franklin Gothic Medium"/>
                <a:cs typeface="Franklin Gothic Medium"/>
              </a:rPr>
              <a:t>Other</a:t>
            </a:r>
            <a:endParaRPr sz="1550">
              <a:latin typeface="Franklin Gothic Medium"/>
              <a:cs typeface="Franklin Gothic Medium"/>
            </a:endParaRPr>
          </a:p>
          <a:p>
            <a:pPr marL="383540">
              <a:lnSpc>
                <a:spcPct val="100000"/>
              </a:lnSpc>
              <a:spcBef>
                <a:spcPts val="695"/>
              </a:spcBef>
            </a:pPr>
            <a:r>
              <a:rPr dirty="0" sz="1550">
                <a:solidFill>
                  <a:srgbClr val="4F4F4F"/>
                </a:solidFill>
                <a:latin typeface="Franklin Gothic Heavy"/>
                <a:cs typeface="Franklin Gothic Heavy"/>
              </a:rPr>
              <a:t>Company</a:t>
            </a:r>
            <a:r>
              <a:rPr dirty="0" sz="1550" spc="225">
                <a:solidFill>
                  <a:srgbClr val="4F4F4F"/>
                </a:solidFill>
                <a:latin typeface="Franklin Gothic Heavy"/>
                <a:cs typeface="Franklin Gothic Heavy"/>
              </a:rPr>
              <a:t> </a:t>
            </a:r>
            <a:r>
              <a:rPr dirty="0" sz="1550">
                <a:solidFill>
                  <a:srgbClr val="4F4F4F"/>
                </a:solidFill>
                <a:latin typeface="Franklin Gothic Heavy"/>
                <a:cs typeface="Franklin Gothic Heavy"/>
              </a:rPr>
              <a:t>Adjusted</a:t>
            </a:r>
            <a:r>
              <a:rPr dirty="0" sz="1550" spc="235">
                <a:solidFill>
                  <a:srgbClr val="4F4F4F"/>
                </a:solidFill>
                <a:latin typeface="Franklin Gothic Heavy"/>
                <a:cs typeface="Franklin Gothic Heavy"/>
              </a:rPr>
              <a:t> </a:t>
            </a:r>
            <a:r>
              <a:rPr dirty="0" sz="1550" spc="-20">
                <a:solidFill>
                  <a:srgbClr val="4F4F4F"/>
                </a:solidFill>
                <a:latin typeface="Franklin Gothic Heavy"/>
                <a:cs typeface="Franklin Gothic Heavy"/>
              </a:rPr>
              <a:t>EBIT</a:t>
            </a:r>
            <a:endParaRPr sz="1550">
              <a:latin typeface="Franklin Gothic Heavy"/>
              <a:cs typeface="Franklin Gothic Heavy"/>
            </a:endParaRPr>
          </a:p>
          <a:p>
            <a:pPr marL="12700" marR="1256030">
              <a:lnSpc>
                <a:spcPct val="117800"/>
              </a:lnSpc>
            </a:pPr>
            <a:r>
              <a:rPr dirty="0" sz="1550">
                <a:solidFill>
                  <a:srgbClr val="4F4F4F"/>
                </a:solidFill>
                <a:latin typeface="Franklin Gothic Medium"/>
                <a:cs typeface="Franklin Gothic Medium"/>
              </a:rPr>
              <a:t>Interest</a:t>
            </a:r>
            <a:r>
              <a:rPr dirty="0" sz="1550" spc="-15">
                <a:solidFill>
                  <a:srgbClr val="4F4F4F"/>
                </a:solidFill>
                <a:latin typeface="Franklin Gothic Medium"/>
                <a:cs typeface="Franklin Gothic Medium"/>
              </a:rPr>
              <a:t> </a:t>
            </a:r>
            <a:r>
              <a:rPr dirty="0" sz="1550">
                <a:solidFill>
                  <a:srgbClr val="4F4F4F"/>
                </a:solidFill>
                <a:latin typeface="Franklin Gothic Medium"/>
                <a:cs typeface="Franklin Gothic Medium"/>
              </a:rPr>
              <a:t>on </a:t>
            </a:r>
            <a:r>
              <a:rPr dirty="0" sz="1550" spc="-20">
                <a:solidFill>
                  <a:srgbClr val="4F4F4F"/>
                </a:solidFill>
                <a:latin typeface="Franklin Gothic Medium"/>
                <a:cs typeface="Franklin Gothic Medium"/>
              </a:rPr>
              <a:t>Debt </a:t>
            </a:r>
            <a:r>
              <a:rPr dirty="0" sz="1550">
                <a:solidFill>
                  <a:srgbClr val="4F4F4F"/>
                </a:solidFill>
                <a:latin typeface="Franklin Gothic Medium"/>
                <a:cs typeface="Franklin Gothic Medium"/>
              </a:rPr>
              <a:t>Special</a:t>
            </a:r>
            <a:r>
              <a:rPr dirty="0" sz="1550" spc="-50">
                <a:solidFill>
                  <a:srgbClr val="4F4F4F"/>
                </a:solidFill>
                <a:latin typeface="Franklin Gothic Medium"/>
                <a:cs typeface="Franklin Gothic Medium"/>
              </a:rPr>
              <a:t> </a:t>
            </a:r>
            <a:r>
              <a:rPr dirty="0" sz="1550" spc="-20">
                <a:solidFill>
                  <a:srgbClr val="4F4F4F"/>
                </a:solidFill>
                <a:latin typeface="Franklin Gothic Medium"/>
                <a:cs typeface="Franklin Gothic Medium"/>
              </a:rPr>
              <a:t>Items </a:t>
            </a:r>
            <a:r>
              <a:rPr dirty="0" sz="1550" spc="-10">
                <a:solidFill>
                  <a:srgbClr val="4F4F4F"/>
                </a:solidFill>
                <a:latin typeface="Franklin Gothic Medium"/>
                <a:cs typeface="Franklin Gothic Medium"/>
              </a:rPr>
              <a:t>Taxes</a:t>
            </a:r>
            <a:endParaRPr sz="155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550">
                <a:solidFill>
                  <a:srgbClr val="4F4F4F"/>
                </a:solidFill>
                <a:latin typeface="Franklin Gothic Medium"/>
                <a:cs typeface="Franklin Gothic Medium"/>
              </a:rPr>
              <a:t>Less:</a:t>
            </a:r>
            <a:r>
              <a:rPr dirty="0" sz="1550" spc="10">
                <a:solidFill>
                  <a:srgbClr val="4F4F4F"/>
                </a:solidFill>
                <a:latin typeface="Franklin Gothic Medium"/>
                <a:cs typeface="Franklin Gothic Medium"/>
              </a:rPr>
              <a:t> </a:t>
            </a:r>
            <a:r>
              <a:rPr dirty="0" sz="1550" spc="-10">
                <a:solidFill>
                  <a:srgbClr val="4F4F4F"/>
                </a:solidFill>
                <a:latin typeface="Franklin Gothic Medium"/>
                <a:cs typeface="Franklin Gothic Medium"/>
              </a:rPr>
              <a:t>Non-</a:t>
            </a:r>
            <a:r>
              <a:rPr dirty="0" sz="1550">
                <a:solidFill>
                  <a:srgbClr val="4F4F4F"/>
                </a:solidFill>
                <a:latin typeface="Franklin Gothic Medium"/>
                <a:cs typeface="Franklin Gothic Medium"/>
              </a:rPr>
              <a:t>Controlling</a:t>
            </a:r>
            <a:r>
              <a:rPr dirty="0" sz="1550" spc="70">
                <a:solidFill>
                  <a:srgbClr val="4F4F4F"/>
                </a:solidFill>
                <a:latin typeface="Franklin Gothic Medium"/>
                <a:cs typeface="Franklin Gothic Medium"/>
              </a:rPr>
              <a:t> </a:t>
            </a:r>
            <a:r>
              <a:rPr dirty="0" sz="1550" spc="-10">
                <a:solidFill>
                  <a:srgbClr val="4F4F4F"/>
                </a:solidFill>
                <a:latin typeface="Franklin Gothic Medium"/>
                <a:cs typeface="Franklin Gothic Medium"/>
              </a:rPr>
              <a:t>Interest</a:t>
            </a:r>
            <a:endParaRPr sz="1550">
              <a:latin typeface="Franklin Gothic Medium"/>
              <a:cs typeface="Franklin Gothic Medium"/>
            </a:endParaRPr>
          </a:p>
          <a:p>
            <a:pPr marL="755015">
              <a:lnSpc>
                <a:spcPct val="100000"/>
              </a:lnSpc>
              <a:spcBef>
                <a:spcPts val="695"/>
              </a:spcBef>
            </a:pPr>
            <a:r>
              <a:rPr dirty="0" sz="1550">
                <a:solidFill>
                  <a:srgbClr val="4F4F4F"/>
                </a:solidFill>
                <a:latin typeface="Franklin Gothic Medium"/>
                <a:cs typeface="Franklin Gothic Medium"/>
              </a:rPr>
              <a:t>Net</a:t>
            </a:r>
            <a:r>
              <a:rPr dirty="0" sz="1550" spc="-55">
                <a:solidFill>
                  <a:srgbClr val="4F4F4F"/>
                </a:solidFill>
                <a:latin typeface="Franklin Gothic Medium"/>
                <a:cs typeface="Franklin Gothic Medium"/>
              </a:rPr>
              <a:t> </a:t>
            </a:r>
            <a:r>
              <a:rPr dirty="0" sz="1550">
                <a:solidFill>
                  <a:srgbClr val="4F4F4F"/>
                </a:solidFill>
                <a:latin typeface="Franklin Gothic Medium"/>
                <a:cs typeface="Franklin Gothic Medium"/>
              </a:rPr>
              <a:t>Income</a:t>
            </a:r>
            <a:r>
              <a:rPr dirty="0" sz="1550" spc="-10">
                <a:solidFill>
                  <a:srgbClr val="4F4F4F"/>
                </a:solidFill>
                <a:latin typeface="Franklin Gothic Medium"/>
                <a:cs typeface="Franklin Gothic Medium"/>
              </a:rPr>
              <a:t> (GAAP)</a:t>
            </a:r>
            <a:endParaRPr sz="1550">
              <a:latin typeface="Franklin Gothic Medium"/>
              <a:cs typeface="Franklin Gothic Medium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9415594" y="3117288"/>
            <a:ext cx="724535" cy="113855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  <a:tabLst>
                <a:tab pos="352425" algn="l"/>
              </a:tabLst>
            </a:pPr>
            <a:r>
              <a:rPr dirty="0" sz="1550" spc="-50">
                <a:solidFill>
                  <a:srgbClr val="4F4F4F"/>
                </a:solidFill>
                <a:latin typeface="Franklin Gothic Medium"/>
                <a:cs typeface="Franklin Gothic Medium"/>
              </a:rPr>
              <a:t>$</a:t>
            </a:r>
            <a:r>
              <a:rPr dirty="0" sz="1550">
                <a:solidFill>
                  <a:srgbClr val="4F4F4F"/>
                </a:solidFill>
                <a:latin typeface="Franklin Gothic Medium"/>
                <a:cs typeface="Franklin Gothic Medium"/>
              </a:rPr>
              <a:t>	</a:t>
            </a:r>
            <a:r>
              <a:rPr dirty="0" sz="1550" spc="-25">
                <a:solidFill>
                  <a:srgbClr val="4F4F4F"/>
                </a:solidFill>
                <a:latin typeface="Franklin Gothic Medium"/>
                <a:cs typeface="Franklin Gothic Medium"/>
              </a:rPr>
              <a:t>8.1</a:t>
            </a:r>
            <a:endParaRPr sz="1550">
              <a:latin typeface="Franklin Gothic Medium"/>
              <a:cs typeface="Franklin Gothic Medium"/>
            </a:endParaRPr>
          </a:p>
          <a:p>
            <a:pPr marL="290830">
              <a:lnSpc>
                <a:spcPct val="100000"/>
              </a:lnSpc>
              <a:spcBef>
                <a:spcPts val="330"/>
              </a:spcBef>
            </a:pPr>
            <a:r>
              <a:rPr dirty="0" sz="1550" spc="-10">
                <a:solidFill>
                  <a:srgbClr val="4F4F4F"/>
                </a:solidFill>
                <a:latin typeface="Franklin Gothic Medium"/>
                <a:cs typeface="Franklin Gothic Medium"/>
              </a:rPr>
              <a:t>(0.3)</a:t>
            </a:r>
            <a:endParaRPr sz="1550">
              <a:latin typeface="Franklin Gothic Medium"/>
              <a:cs typeface="Franklin Gothic Medium"/>
            </a:endParaRPr>
          </a:p>
          <a:p>
            <a:pPr marL="352425">
              <a:lnSpc>
                <a:spcPct val="100000"/>
              </a:lnSpc>
              <a:spcBef>
                <a:spcPts val="330"/>
              </a:spcBef>
            </a:pPr>
            <a:r>
              <a:rPr dirty="0" sz="1550" spc="-25">
                <a:solidFill>
                  <a:srgbClr val="4F4F4F"/>
                </a:solidFill>
                <a:latin typeface="Franklin Gothic Medium"/>
                <a:cs typeface="Franklin Gothic Medium"/>
              </a:rPr>
              <a:t>2.3</a:t>
            </a:r>
            <a:endParaRPr sz="1550">
              <a:latin typeface="Franklin Gothic Medium"/>
              <a:cs typeface="Franklin Gothic Medium"/>
            </a:endParaRPr>
          </a:p>
          <a:p>
            <a:pPr marL="290830">
              <a:lnSpc>
                <a:spcPct val="100000"/>
              </a:lnSpc>
              <a:spcBef>
                <a:spcPts val="330"/>
              </a:spcBef>
            </a:pPr>
            <a:r>
              <a:rPr dirty="0" sz="1550" spc="-10">
                <a:solidFill>
                  <a:srgbClr val="4F4F4F"/>
                </a:solidFill>
                <a:latin typeface="Franklin Gothic Medium"/>
                <a:cs typeface="Franklin Gothic Medium"/>
              </a:rPr>
              <a:t>(0.5)</a:t>
            </a:r>
            <a:endParaRPr sz="1550">
              <a:latin typeface="Franklin Gothic Medium"/>
              <a:cs typeface="Franklin Gothic Medium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9428284" y="4264719"/>
            <a:ext cx="634365" cy="15875"/>
          </a:xfrm>
          <a:custGeom>
            <a:avLst/>
            <a:gdLst/>
            <a:ahLst/>
            <a:cxnLst/>
            <a:rect l="l" t="t" r="r" b="b"/>
            <a:pathLst>
              <a:path w="634365" h="15875">
                <a:moveTo>
                  <a:pt x="634227" y="15459"/>
                </a:moveTo>
                <a:lnTo>
                  <a:pt x="0" y="15459"/>
                </a:lnTo>
                <a:lnTo>
                  <a:pt x="0" y="0"/>
                </a:lnTo>
                <a:lnTo>
                  <a:pt x="634227" y="0"/>
                </a:lnTo>
                <a:lnTo>
                  <a:pt x="634227" y="15459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9415594" y="4276744"/>
            <a:ext cx="711835" cy="113855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  <a:tabLst>
                <a:tab pos="337185" algn="l"/>
              </a:tabLst>
            </a:pPr>
            <a:r>
              <a:rPr dirty="0" sz="1550" spc="-50">
                <a:solidFill>
                  <a:srgbClr val="4F4F4F"/>
                </a:solidFill>
                <a:latin typeface="Franklin Gothic Heavy"/>
                <a:cs typeface="Franklin Gothic Heavy"/>
              </a:rPr>
              <a:t>$</a:t>
            </a:r>
            <a:r>
              <a:rPr dirty="0" sz="1550">
                <a:solidFill>
                  <a:srgbClr val="4F4F4F"/>
                </a:solidFill>
                <a:latin typeface="Franklin Gothic Heavy"/>
                <a:cs typeface="Franklin Gothic Heavy"/>
              </a:rPr>
              <a:t>	</a:t>
            </a:r>
            <a:r>
              <a:rPr dirty="0" sz="1550" spc="-25">
                <a:solidFill>
                  <a:srgbClr val="4F4F4F"/>
                </a:solidFill>
                <a:latin typeface="Franklin Gothic Heavy"/>
                <a:cs typeface="Franklin Gothic Heavy"/>
              </a:rPr>
              <a:t>9.6</a:t>
            </a:r>
            <a:endParaRPr sz="1550">
              <a:latin typeface="Franklin Gothic Heavy"/>
              <a:cs typeface="Franklin Gothic Heavy"/>
            </a:endParaRPr>
          </a:p>
          <a:p>
            <a:pPr marL="290830">
              <a:lnSpc>
                <a:spcPct val="100000"/>
              </a:lnSpc>
              <a:spcBef>
                <a:spcPts val="330"/>
              </a:spcBef>
            </a:pPr>
            <a:r>
              <a:rPr dirty="0" sz="1550" spc="-10">
                <a:solidFill>
                  <a:srgbClr val="4F4F4F"/>
                </a:solidFill>
                <a:latin typeface="Franklin Gothic Medium"/>
                <a:cs typeface="Franklin Gothic Medium"/>
              </a:rPr>
              <a:t>(1.2)</a:t>
            </a:r>
            <a:endParaRPr sz="1550">
              <a:latin typeface="Franklin Gothic Medium"/>
              <a:cs typeface="Franklin Gothic Medium"/>
            </a:endParaRPr>
          </a:p>
          <a:p>
            <a:pPr marL="290830">
              <a:lnSpc>
                <a:spcPct val="100000"/>
              </a:lnSpc>
              <a:spcBef>
                <a:spcPts val="330"/>
              </a:spcBef>
            </a:pPr>
            <a:r>
              <a:rPr dirty="0" sz="1550" spc="-10">
                <a:solidFill>
                  <a:srgbClr val="4F4F4F"/>
                </a:solidFill>
                <a:latin typeface="Franklin Gothic Medium"/>
                <a:cs typeface="Franklin Gothic Medium"/>
              </a:rPr>
              <a:t>(0.3)</a:t>
            </a:r>
            <a:endParaRPr sz="1550">
              <a:latin typeface="Franklin Gothic Medium"/>
              <a:cs typeface="Franklin Gothic Medium"/>
            </a:endParaRPr>
          </a:p>
          <a:p>
            <a:pPr marL="290830">
              <a:lnSpc>
                <a:spcPct val="100000"/>
              </a:lnSpc>
              <a:spcBef>
                <a:spcPts val="330"/>
              </a:spcBef>
            </a:pPr>
            <a:r>
              <a:rPr dirty="0" sz="1550" spc="-10">
                <a:solidFill>
                  <a:srgbClr val="4F4F4F"/>
                </a:solidFill>
                <a:latin typeface="Franklin Gothic Medium"/>
                <a:cs typeface="Franklin Gothic Medium"/>
              </a:rPr>
              <a:t>(0.3)</a:t>
            </a:r>
            <a:endParaRPr sz="1550">
              <a:latin typeface="Franklin Gothic Medium"/>
              <a:cs typeface="Franklin Gothic Medium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0016114" y="5426920"/>
            <a:ext cx="48895" cy="2667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550" spc="-50">
                <a:solidFill>
                  <a:srgbClr val="4F4F4F"/>
                </a:solidFill>
                <a:latin typeface="Franklin Gothic Medium"/>
                <a:cs typeface="Franklin Gothic Medium"/>
              </a:rPr>
              <a:t>-</a:t>
            </a:r>
            <a:endParaRPr sz="1550">
              <a:latin typeface="Franklin Gothic Medium"/>
              <a:cs typeface="Franklin Gothic Medium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9428284" y="5702427"/>
            <a:ext cx="634365" cy="15875"/>
          </a:xfrm>
          <a:custGeom>
            <a:avLst/>
            <a:gdLst/>
            <a:ahLst/>
            <a:cxnLst/>
            <a:rect l="l" t="t" r="r" b="b"/>
            <a:pathLst>
              <a:path w="634365" h="15875">
                <a:moveTo>
                  <a:pt x="634227" y="15459"/>
                </a:moveTo>
                <a:lnTo>
                  <a:pt x="0" y="15459"/>
                </a:lnTo>
                <a:lnTo>
                  <a:pt x="0" y="0"/>
                </a:lnTo>
                <a:lnTo>
                  <a:pt x="634227" y="0"/>
                </a:lnTo>
                <a:lnTo>
                  <a:pt x="634227" y="15459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9415594" y="5751568"/>
            <a:ext cx="652145" cy="2667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52425" algn="l"/>
              </a:tabLst>
            </a:pPr>
            <a:r>
              <a:rPr dirty="0" u="heavy" sz="1550" spc="-50">
                <a:solidFill>
                  <a:srgbClr val="4F4F4F"/>
                </a:solidFill>
                <a:uFill>
                  <a:solidFill>
                    <a:srgbClr val="4F4F4F"/>
                  </a:solidFill>
                </a:uFill>
                <a:latin typeface="Franklin Gothic Medium"/>
                <a:cs typeface="Franklin Gothic Medium"/>
              </a:rPr>
              <a:t>$</a:t>
            </a:r>
            <a:r>
              <a:rPr dirty="0" u="heavy" sz="1550">
                <a:solidFill>
                  <a:srgbClr val="4F4F4F"/>
                </a:solidFill>
                <a:uFill>
                  <a:solidFill>
                    <a:srgbClr val="4F4F4F"/>
                  </a:solidFill>
                </a:uFill>
                <a:latin typeface="Franklin Gothic Medium"/>
                <a:cs typeface="Franklin Gothic Medium"/>
              </a:rPr>
              <a:t>	</a:t>
            </a:r>
            <a:r>
              <a:rPr dirty="0" u="heavy" sz="1550" spc="-25">
                <a:solidFill>
                  <a:srgbClr val="4F4F4F"/>
                </a:solidFill>
                <a:uFill>
                  <a:solidFill>
                    <a:srgbClr val="4F4F4F"/>
                  </a:solidFill>
                </a:uFill>
                <a:latin typeface="Franklin Gothic Medium"/>
                <a:cs typeface="Franklin Gothic Medium"/>
              </a:rPr>
              <a:t>7.8</a:t>
            </a:r>
            <a:endParaRPr sz="1550">
              <a:latin typeface="Franklin Gothic Medium"/>
              <a:cs typeface="Franklin Gothic Medium"/>
            </a:endParaRPr>
          </a:p>
        </p:txBody>
      </p:sp>
      <p:sp>
        <p:nvSpPr>
          <p:cNvPr id="25" name="object 25" descr=""/>
          <p:cNvSpPr/>
          <p:nvPr/>
        </p:nvSpPr>
        <p:spPr>
          <a:xfrm>
            <a:off x="9428284" y="6057993"/>
            <a:ext cx="634365" cy="15875"/>
          </a:xfrm>
          <a:custGeom>
            <a:avLst/>
            <a:gdLst/>
            <a:ahLst/>
            <a:cxnLst/>
            <a:rect l="l" t="t" r="r" b="b"/>
            <a:pathLst>
              <a:path w="634365" h="15875">
                <a:moveTo>
                  <a:pt x="634227" y="15474"/>
                </a:moveTo>
                <a:lnTo>
                  <a:pt x="0" y="15474"/>
                </a:lnTo>
                <a:lnTo>
                  <a:pt x="0" y="0"/>
                </a:lnTo>
                <a:lnTo>
                  <a:pt x="634227" y="0"/>
                </a:lnTo>
                <a:lnTo>
                  <a:pt x="634227" y="15474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0" rIns="0" bIns="0" rtlCol="0" vert="horz">
            <a:spAutoFit/>
          </a:bodyPr>
          <a:lstStyle/>
          <a:p>
            <a:pPr marL="80010">
              <a:lnSpc>
                <a:spcPct val="100000"/>
              </a:lnSpc>
              <a:spcBef>
                <a:spcPts val="350"/>
              </a:spcBef>
            </a:pPr>
            <a:fld id="{81D60167-4931-47E6-BA6A-407CBD079E47}" type="slidenum">
              <a:rPr dirty="0" spc="-25"/>
              <a:t>12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Company>Ford Motor Company</Company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Cprek, Katie (K.M.)</dc:creator>
  <dc:title>Presentation Slides</dc:title>
  <dcterms:created xsi:type="dcterms:W3CDTF">2024-05-26T13:00:53Z</dcterms:created>
  <dcterms:modified xsi:type="dcterms:W3CDTF">2024-05-26T13:00:53Z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0x010100B680A74C399DFF4693C1454D44FC5DE4</vt:lpwstr>
  </property>
  <property fmtid="{D5CDD505-2E9C-101B-9397-08002B2CF9AE}" pid="3" name="Created">
    <vt:filetime>2018-01-16T00:00:00Z</vt:filetime>
  </property>
  <property fmtid="{D5CDD505-2E9C-101B-9397-08002B2CF9AE}" pid="4" name="Creator">
    <vt:lpwstr>Acrobat PDFMaker 11 for PowerPoint</vt:lpwstr>
  </property>
  <property fmtid="{D5CDD505-2E9C-101B-9397-08002B2CF9AE}" pid="5" name="LastSaved">
    <vt:filetime>2024-05-26T00:00:00Z</vt:filetime>
  </property>
  <property fmtid="{D5CDD505-2E9C-101B-9397-08002B2CF9AE}" pid="6" name="Producer">
    <vt:lpwstr>Adobe PDF Library 11.0</vt:lpwstr>
  </property>
</Properties>
</file>