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75" r:id="rId45"/>
    <p:sldId id="312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276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4" r:id="rId88"/>
    <p:sldId id="343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4632" autoAdjust="0"/>
  </p:normalViewPr>
  <p:slideViewPr>
    <p:cSldViewPr>
      <p:cViewPr>
        <p:scale>
          <a:sx n="78" d="100"/>
          <a:sy n="78" d="100"/>
        </p:scale>
        <p:origin x="-114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84B7-A578-47DC-A797-F8B525BB25D3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97441-305F-4A34-BC2D-32F55BA0E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3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97441-305F-4A34-BC2D-32F55BA0E2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2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癱瘓服務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97441-305F-4A34-BC2D-32F55BA0E202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2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7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8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2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4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12F7-71FD-4086-AA1D-5433E2155F91}" type="datetimeFigureOut">
              <a:rPr lang="zh-TW" altLang="en-US" smtClean="0"/>
              <a:t>2018/11/21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EF5D-2AC7-47F5-AAA5-CE0B16CCEF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1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資訊安全管理概念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/>
              <a:t>主題</a:t>
            </a:r>
            <a:r>
              <a:rPr lang="zh-TW" altLang="en-US" sz="4800" b="1" dirty="0" smtClean="0"/>
              <a:t>一：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69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5881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</a:rPr>
              <a:t>1_2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184376"/>
            <a:ext cx="8229600" cy="12527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400" b="1" dirty="0">
                <a:solidFill>
                  <a:schemeClr val="bg1"/>
                </a:solidFill>
              </a:rPr>
              <a:t>資訊安全管理</a:t>
            </a:r>
            <a:r>
              <a:rPr lang="zh-TW" altLang="zh-TW" sz="4400" b="1" dirty="0" smtClean="0">
                <a:solidFill>
                  <a:schemeClr val="bg1"/>
                </a:solidFill>
              </a:rPr>
              <a:t>系統（</a:t>
            </a:r>
            <a:r>
              <a:rPr lang="en-US" altLang="zh-TW" sz="4400" b="1" dirty="0" smtClean="0">
                <a:solidFill>
                  <a:schemeClr val="bg1"/>
                </a:solidFill>
              </a:rPr>
              <a:t>ISMS</a:t>
            </a:r>
            <a:r>
              <a:rPr lang="zh-TW" altLang="zh-TW" sz="4400" b="1" dirty="0" smtClean="0">
                <a:solidFill>
                  <a:schemeClr val="bg1"/>
                </a:solidFill>
              </a:rPr>
              <a:t>）</a:t>
            </a:r>
            <a:endParaRPr lang="en-US" altLang="zh-TW" sz="44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zh-TW" b="1" dirty="0" smtClean="0">
                <a:solidFill>
                  <a:schemeClr val="bg1"/>
                </a:solidFill>
              </a:rPr>
              <a:t>（</a:t>
            </a:r>
            <a:r>
              <a:rPr lang="en-US" altLang="zh-TW" b="1" dirty="0" smtClean="0">
                <a:solidFill>
                  <a:schemeClr val="bg1"/>
                </a:solidFill>
              </a:rPr>
              <a:t>Information </a:t>
            </a:r>
            <a:r>
              <a:rPr lang="en-US" altLang="zh-TW" b="1" dirty="0">
                <a:solidFill>
                  <a:schemeClr val="bg1"/>
                </a:solidFill>
              </a:rPr>
              <a:t>Security Management </a:t>
            </a:r>
            <a:r>
              <a:rPr lang="en-US" altLang="zh-TW" b="1" dirty="0" smtClean="0">
                <a:solidFill>
                  <a:schemeClr val="bg1"/>
                </a:solidFill>
              </a:rPr>
              <a:t>System</a:t>
            </a:r>
            <a:r>
              <a:rPr lang="zh-TW" altLang="zh-TW" b="1" dirty="0">
                <a:solidFill>
                  <a:schemeClr val="bg1"/>
                </a:solidFill>
              </a:rPr>
              <a:t> ）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隱私保護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先進的網路技術，開啟了個人電腦使用挖掘大量資料的可能性，因此能比過去難以想像的大規模及精準地侵犯個人隱私。下列何者</a:t>
            </a:r>
            <a:r>
              <a:rPr lang="zh-TW" altLang="zh-TW" dirty="0">
                <a:solidFill>
                  <a:srgbClr val="FF0000"/>
                </a:solidFill>
              </a:rPr>
              <a:t>不算個人隱私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醫療、健康狀況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性生活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財務情況、社會活動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證件上照片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不是個人資料的當事人可行使的權利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查詢當事人的個人資料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查詢親友的個人資料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請求製給複製本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請求補充或</a:t>
            </a:r>
            <a:r>
              <a:rPr lang="zh-TW" altLang="zh-TW" dirty="0" smtClean="0"/>
              <a:t>更正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719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並非</a:t>
            </a:r>
            <a:r>
              <a:rPr lang="zh-TW" altLang="zh-TW" dirty="0"/>
              <a:t>個人資料保護法中，</a:t>
            </a:r>
            <a:r>
              <a:rPr lang="zh-TW" altLang="zh-TW" dirty="0">
                <a:solidFill>
                  <a:srgbClr val="FF0000"/>
                </a:solidFill>
              </a:rPr>
              <a:t>當事人對於個人資料的權利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查詢或請求</a:t>
            </a:r>
            <a:r>
              <a:rPr lang="zh-TW" altLang="zh-TW" dirty="0" smtClean="0"/>
              <a:t>閱覽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請求補充或更正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請求</a:t>
            </a:r>
            <a:r>
              <a:rPr lang="zh-TW" altLang="zh-TW" dirty="0" smtClean="0"/>
              <a:t>刪除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請求永久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保留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6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非</a:t>
            </a:r>
            <a:r>
              <a:rPr lang="zh-TW" altLang="zh-TW" dirty="0"/>
              <a:t>個資法第</a:t>
            </a:r>
            <a:r>
              <a:rPr lang="en-US" altLang="zh-TW" dirty="0"/>
              <a:t>6</a:t>
            </a:r>
            <a:r>
              <a:rPr lang="zh-TW" altLang="zh-TW" dirty="0"/>
              <a:t>條，</a:t>
            </a:r>
            <a:r>
              <a:rPr lang="zh-TW" altLang="zh-TW" dirty="0">
                <a:solidFill>
                  <a:srgbClr val="FF0000"/>
                </a:solidFill>
              </a:rPr>
              <a:t>不可隨意蒐集、處理或利用的個資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病歷</a:t>
            </a:r>
            <a:r>
              <a:rPr lang="en-US" altLang="zh-TW" dirty="0" smtClean="0"/>
              <a:t>			(B) </a:t>
            </a:r>
            <a:r>
              <a:rPr lang="zh-TW" altLang="zh-TW" dirty="0"/>
              <a:t>基因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(C) </a:t>
            </a:r>
            <a:r>
              <a:rPr lang="zh-TW" altLang="zh-TW" dirty="0"/>
              <a:t>犯罪</a:t>
            </a:r>
            <a:r>
              <a:rPr lang="zh-TW" altLang="zh-TW" dirty="0" smtClean="0"/>
              <a:t>前科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財務情況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9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智慧財產權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不是智慧財產</a:t>
            </a:r>
            <a:r>
              <a:rPr lang="zh-TW" altLang="zh-TW" dirty="0"/>
              <a:t>相關的</a:t>
            </a:r>
            <a:r>
              <a:rPr lang="zh-TW" altLang="zh-TW" dirty="0">
                <a:solidFill>
                  <a:srgbClr val="FF0000"/>
                </a:solidFill>
              </a:rPr>
              <a:t>法令規範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 smtClean="0"/>
              <a:t>專利法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著作權法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商標法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公司法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1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下列哪種行為</a:t>
            </a:r>
            <a:r>
              <a:rPr lang="zh-TW" altLang="zh-TW" dirty="0">
                <a:solidFill>
                  <a:srgbClr val="FF0000"/>
                </a:solidFill>
              </a:rPr>
              <a:t>並不違反智慧財產權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複製有版權的軟體給他人使用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使用或張貼網路上的文章及圖畫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推薦網上購物商品資訊與朋友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下載網上電影並分享與</a:t>
            </a:r>
            <a:r>
              <a:rPr lang="zh-TW" altLang="zh-TW" dirty="0" smtClean="0"/>
              <a:t>他人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5985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5_2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chemeClr val="bg1"/>
                </a:solidFill>
              </a:rPr>
              <a:t>資訊倫理、法規遵循與稽核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稽核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rgbClr val="FF0000"/>
                </a:solidFill>
              </a:rPr>
              <a:t>組織內部</a:t>
            </a:r>
            <a:r>
              <a:rPr lang="zh-TW" altLang="zh-TW" dirty="0"/>
              <a:t>的</a:t>
            </a:r>
            <a:r>
              <a:rPr lang="zh-TW" altLang="zh-TW" dirty="0">
                <a:solidFill>
                  <a:srgbClr val="FF0000"/>
                </a:solidFill>
              </a:rPr>
              <a:t>人員擔任稽核人員</a:t>
            </a:r>
            <a:r>
              <a:rPr lang="zh-TW" altLang="zh-TW" dirty="0"/>
              <a:t>，進行</a:t>
            </a:r>
            <a:r>
              <a:rPr lang="zh-TW" altLang="zh-TW" dirty="0">
                <a:solidFill>
                  <a:srgbClr val="FF0000"/>
                </a:solidFill>
              </a:rPr>
              <a:t>內部稽核</a:t>
            </a:r>
            <a:r>
              <a:rPr lang="zh-TW" altLang="zh-TW" dirty="0"/>
              <a:t>，又稱為？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</a:t>
            </a:r>
            <a:r>
              <a:rPr lang="en-US" altLang="zh-TW" dirty="0" smtClean="0"/>
              <a:t>		  </a:t>
            </a:r>
            <a:r>
              <a:rPr lang="en-US" altLang="zh-TW" dirty="0"/>
              <a:t>(B) </a:t>
            </a:r>
            <a:r>
              <a:rPr lang="zh-TW" altLang="zh-TW" dirty="0"/>
              <a:t>第二方</a:t>
            </a:r>
            <a:r>
              <a:rPr lang="zh-TW" altLang="zh-TW" dirty="0" smtClean="0"/>
              <a:t>稽核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第三方</a:t>
            </a:r>
            <a:r>
              <a:rPr lang="zh-TW" altLang="zh-TW" dirty="0" smtClean="0"/>
              <a:t>稽核</a:t>
            </a:r>
            <a:r>
              <a:rPr lang="en-US" altLang="zh-TW" dirty="0"/>
              <a:t>	</a:t>
            </a:r>
            <a:r>
              <a:rPr lang="en-US" altLang="zh-TW" dirty="0" smtClean="0"/>
              <a:t>	  (</a:t>
            </a:r>
            <a:r>
              <a:rPr lang="en-US" altLang="zh-TW" dirty="0"/>
              <a:t>D) </a:t>
            </a:r>
            <a:r>
              <a:rPr lang="zh-TW" altLang="zh-TW" dirty="0"/>
              <a:t>驗證</a:t>
            </a:r>
            <a:r>
              <a:rPr lang="zh-TW" altLang="zh-TW" dirty="0" smtClean="0"/>
              <a:t>稽核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790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12494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請問下列何者</a:t>
            </a:r>
            <a:r>
              <a:rPr lang="zh-TW" altLang="zh-TW" dirty="0">
                <a:solidFill>
                  <a:srgbClr val="FF0000"/>
                </a:solidFill>
              </a:rPr>
              <a:t>不可作為稽核證據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受稽人員口述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檢視紙本紀錄之結果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利用稽核工作檢測之結果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稽核人員之主觀判斷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稽核軌跡</a:t>
            </a:r>
            <a:r>
              <a:rPr lang="zh-TW" altLang="zh-TW" dirty="0"/>
              <a:t>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為對紀錄與其他資訊進行獨立檢測的方法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用於找出與管理影響企業之潛在事件與風險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指事件發生的過程中留下可供稽核的文件或紀錄</a:t>
            </a:r>
          </a:p>
          <a:p>
            <a:pPr marL="0" indent="0">
              <a:buNone/>
            </a:pPr>
            <a:r>
              <a:rPr lang="en-US" altLang="zh-TW" sz="3000" dirty="0"/>
              <a:t>(H) </a:t>
            </a:r>
            <a:r>
              <a:rPr lang="zh-TW" altLang="zh-TW" sz="3000" dirty="0"/>
              <a:t>提供組織一個正確的電腦稽核管理方向與趨勢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654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資訊安全管理系統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(ISMS)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 smtClean="0"/>
              <a:t>下列</a:t>
            </a:r>
            <a:r>
              <a:rPr lang="zh-TW" altLang="zh-TW" dirty="0"/>
              <a:t>何項</a:t>
            </a:r>
            <a:r>
              <a:rPr lang="zh-TW" altLang="zh-TW" dirty="0">
                <a:solidFill>
                  <a:srgbClr val="FF0000"/>
                </a:solidFill>
              </a:rPr>
              <a:t>非為成功建立資訊安全管理</a:t>
            </a:r>
            <a:r>
              <a:rPr lang="zh-TW" altLang="zh-TW" dirty="0" smtClean="0">
                <a:solidFill>
                  <a:srgbClr val="FF0000"/>
                </a:solidFill>
              </a:rPr>
              <a:t>系統</a:t>
            </a:r>
            <a:r>
              <a:rPr lang="zh-TW" altLang="zh-TW" dirty="0" smtClean="0"/>
              <a:t>之</a:t>
            </a:r>
            <a:r>
              <a:rPr lang="zh-TW" altLang="zh-TW" dirty="0"/>
              <a:t>必要項目？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導入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國際標準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最高</a:t>
            </a:r>
            <a:r>
              <a:rPr lang="zh-TW" altLang="zh-TW" dirty="0"/>
              <a:t>管理階層的參與及支持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組織</a:t>
            </a:r>
            <a:r>
              <a:rPr lang="zh-TW" altLang="zh-TW" dirty="0"/>
              <a:t>提供建立資訊安全管理</a:t>
            </a:r>
            <a:r>
              <a:rPr lang="zh-TW" altLang="zh-TW" dirty="0" smtClean="0"/>
              <a:t>系統</a:t>
            </a:r>
            <a:r>
              <a:rPr lang="en-US" altLang="zh-TW" dirty="0" smtClean="0"/>
              <a:t>(ISMS)</a:t>
            </a:r>
            <a:r>
              <a:rPr lang="zh-TW" altLang="zh-TW" dirty="0" smtClean="0"/>
              <a:t>所</a:t>
            </a:r>
            <a:r>
              <a:rPr lang="zh-TW" altLang="zh-TW" dirty="0"/>
              <a:t>需之資源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確立</a:t>
            </a:r>
            <a:r>
              <a:rPr lang="zh-TW" altLang="zh-TW" dirty="0"/>
              <a:t>資訊安全管理的政策及</a:t>
            </a:r>
            <a:r>
              <a:rPr lang="zh-TW" altLang="zh-TW" dirty="0" smtClean="0"/>
              <a:t>目標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311667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請問下列敘述何者</a:t>
            </a:r>
            <a:r>
              <a:rPr lang="zh-TW" altLang="zh-TW" dirty="0">
                <a:solidFill>
                  <a:srgbClr val="FF0000"/>
                </a:solidFill>
              </a:rPr>
              <a:t>不屬於稽核員的主要工作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依據稽核規劃與時程執行稽核活動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在稽核的過程中，紀錄相關發現與待確認事項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針對前一次稽核活動中的發現事項，規劃並執行相關的矯正預防作為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在稽核結束會議前，與受稽者再次釐清並確認相關稽核發現</a:t>
            </a:r>
            <a:r>
              <a:rPr lang="zh-TW" altLang="zh-TW" sz="3000" dirty="0" smtClean="0"/>
              <a:t>事項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9400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sz="3500" dirty="0"/>
              <a:t>下列何種</a:t>
            </a:r>
            <a:r>
              <a:rPr lang="zh-TW" altLang="zh-TW" sz="3500" dirty="0">
                <a:solidFill>
                  <a:srgbClr val="FF0000"/>
                </a:solidFill>
              </a:rPr>
              <a:t>行為描述</a:t>
            </a:r>
            <a:r>
              <a:rPr lang="zh-TW" altLang="zh-TW" sz="3500" dirty="0"/>
              <a:t>，將會</a:t>
            </a:r>
            <a:r>
              <a:rPr lang="zh-TW" altLang="zh-TW" sz="3500" dirty="0">
                <a:solidFill>
                  <a:srgbClr val="FF0000"/>
                </a:solidFill>
              </a:rPr>
              <a:t>損及稽核人員之專業與職業</a:t>
            </a:r>
            <a:r>
              <a:rPr lang="zh-TW" altLang="zh-TW" sz="3500" dirty="0" smtClean="0">
                <a:solidFill>
                  <a:srgbClr val="FF0000"/>
                </a:solidFill>
              </a:rPr>
              <a:t>道德</a:t>
            </a:r>
            <a:r>
              <a:rPr lang="zh-TW" altLang="en-US" sz="3500" dirty="0" smtClean="0"/>
              <a:t>？</a:t>
            </a:r>
            <a:endParaRPr lang="zh-TW" altLang="zh-TW" sz="3500" dirty="0"/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稽核人員以誠實、嚴謹及負責之態度執行其任務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不得使用資訊以圖個人利益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為維持與受稽核對象的良好關係，部份重大的稽核發現，可選擇性的不揭露在相關的稽核報告中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應謹慎使用及保護其在執行任務過程所獲得之</a:t>
            </a:r>
            <a:r>
              <a:rPr lang="zh-TW" altLang="zh-TW" dirty="0" smtClean="0"/>
              <a:t>資訊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57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TW" altLang="zh-TW" sz="3900" dirty="0"/>
              <a:t>小張擔任公司的個人資料保護作業內部稽核人員，因時間不足，他於</a:t>
            </a:r>
            <a:r>
              <a:rPr lang="zh-TW" altLang="zh-TW" sz="3900" dirty="0">
                <a:solidFill>
                  <a:srgbClr val="FF0000"/>
                </a:solidFill>
              </a:rPr>
              <a:t>稽核完</a:t>
            </a:r>
            <a:r>
              <a:rPr lang="zh-TW" altLang="zh-TW" sz="3900" dirty="0"/>
              <a:t>每個部門的業務負責人後，未向該單位進行稽核結果說明，即</a:t>
            </a:r>
            <a:r>
              <a:rPr lang="zh-TW" altLang="zh-TW" sz="3900" dirty="0">
                <a:solidFill>
                  <a:srgbClr val="FF0000"/>
                </a:solidFill>
              </a:rPr>
              <a:t>直接前往下一受稽核單位</a:t>
            </a:r>
            <a:r>
              <a:rPr lang="zh-TW" altLang="zh-TW" sz="3900" dirty="0"/>
              <a:t>，請問關於這樣的</a:t>
            </a:r>
            <a:r>
              <a:rPr lang="zh-TW" altLang="zh-TW" sz="3900" dirty="0">
                <a:solidFill>
                  <a:srgbClr val="FF0000"/>
                </a:solidFill>
              </a:rPr>
              <a:t>稽核方式</a:t>
            </a:r>
            <a:r>
              <a:rPr lang="zh-TW" altLang="zh-TW" sz="3900" dirty="0"/>
              <a:t>，下列</a:t>
            </a:r>
            <a:r>
              <a:rPr lang="zh-TW" altLang="zh-TW" sz="3900" dirty="0">
                <a:solidFill>
                  <a:srgbClr val="FF0000"/>
                </a:solidFill>
              </a:rPr>
              <a:t>敘述</a:t>
            </a:r>
            <a:r>
              <a:rPr lang="zh-TW" altLang="zh-TW" sz="3900" dirty="0"/>
              <a:t>何者</a:t>
            </a:r>
            <a:r>
              <a:rPr lang="zh-TW" altLang="zh-TW" sz="3900" dirty="0">
                <a:solidFill>
                  <a:srgbClr val="FF0000"/>
                </a:solidFill>
              </a:rPr>
              <a:t>最適當</a:t>
            </a:r>
            <a:r>
              <a:rPr lang="zh-TW" altLang="zh-TW" sz="3900" dirty="0"/>
              <a:t>？</a:t>
            </a:r>
          </a:p>
          <a:p>
            <a:pPr marL="0" indent="0">
              <a:buNone/>
            </a:pPr>
            <a:r>
              <a:rPr lang="en-US" altLang="zh-TW" sz="3300" dirty="0"/>
              <a:t>(A) </a:t>
            </a:r>
            <a:r>
              <a:rPr lang="zh-TW" altLang="zh-TW" sz="3300" dirty="0"/>
              <a:t>此做法正確，稽核應於預定的時間內完成為首要目標</a:t>
            </a:r>
          </a:p>
          <a:p>
            <a:pPr marL="0" indent="0">
              <a:buNone/>
            </a:pPr>
            <a:r>
              <a:rPr lang="en-US" altLang="zh-TW" sz="3300" dirty="0"/>
              <a:t>(B) </a:t>
            </a:r>
            <a:r>
              <a:rPr lang="zh-TW" altLang="zh-TW" sz="3300" dirty="0"/>
              <a:t>此做法正確，稽核結果在結束會議時統一說明即可</a:t>
            </a:r>
          </a:p>
          <a:p>
            <a:pPr marL="0" indent="0">
              <a:buNone/>
            </a:pPr>
            <a:r>
              <a:rPr lang="en-US" altLang="zh-TW" sz="3300" dirty="0"/>
              <a:t>(C) </a:t>
            </a:r>
            <a:r>
              <a:rPr lang="zh-TW" altLang="zh-TW" sz="3300" dirty="0"/>
              <a:t>此做法不適當，應該減少稽核項目，隔年稽核再補查，但需向受查單位說明此一狀況</a:t>
            </a:r>
          </a:p>
          <a:p>
            <a:pPr marL="0" indent="0">
              <a:buNone/>
            </a:pPr>
            <a:r>
              <a:rPr lang="en-US" altLang="zh-TW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此做法不適當，每次稽核結束，都應向受稽核單位說明稽核結果，並且取得受稽單位對稽核結果的共識</a:t>
            </a:r>
            <a:endParaRPr lang="zh-TW" altLang="en-US" sz="3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07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導入資訊安全管理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系統的目的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不是導入資訊安全管理</a:t>
            </a:r>
            <a:r>
              <a:rPr lang="zh-TW" altLang="zh-TW" dirty="0" smtClean="0">
                <a:solidFill>
                  <a:srgbClr val="FF0000"/>
                </a:solidFill>
              </a:rPr>
              <a:t>系統的</a:t>
            </a:r>
            <a:r>
              <a:rPr lang="zh-TW" altLang="zh-TW" dirty="0">
                <a:solidFill>
                  <a:srgbClr val="FF0000"/>
                </a:solidFill>
              </a:rPr>
              <a:t>主要目的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保護</a:t>
            </a:r>
            <a:r>
              <a:rPr lang="zh-TW" altLang="zh-TW" dirty="0"/>
              <a:t>組織資訊資產的安全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確保</a:t>
            </a:r>
            <a:r>
              <a:rPr lang="zh-TW" altLang="zh-TW" dirty="0"/>
              <a:t>資訊系統能夠穩定的運作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降低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企業的營運和人員成本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避免</a:t>
            </a:r>
            <a:r>
              <a:rPr lang="zh-TW" altLang="zh-TW" dirty="0"/>
              <a:t>資料外洩事故的發生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947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導入資訊安全管理</a:t>
            </a:r>
            <a:r>
              <a:rPr lang="zh-TW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系統的注意事項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000" dirty="0"/>
              <a:t>下列何種作為，展現了</a:t>
            </a:r>
            <a:r>
              <a:rPr lang="zh-TW" altLang="zh-TW" sz="3000" dirty="0">
                <a:solidFill>
                  <a:srgbClr val="FF0000"/>
                </a:solidFill>
              </a:rPr>
              <a:t>最高管理階層對資訊安全管理</a:t>
            </a:r>
            <a:r>
              <a:rPr lang="zh-TW" altLang="zh-TW" sz="3000" dirty="0" smtClean="0">
                <a:solidFill>
                  <a:srgbClr val="FF0000"/>
                </a:solidFill>
              </a:rPr>
              <a:t>系統之</a:t>
            </a:r>
            <a:r>
              <a:rPr lang="zh-TW" altLang="zh-TW" sz="3000" dirty="0">
                <a:solidFill>
                  <a:srgbClr val="FF0000"/>
                </a:solidFill>
              </a:rPr>
              <a:t>領導和承諾</a:t>
            </a:r>
            <a:r>
              <a:rPr lang="zh-TW" altLang="zh-TW" sz="3000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資訊安全政策和目標需至少維持三年不變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確保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資訊安全的要求已整合至組織的各項作業流程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在未來一年內降低組織的營運成本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適當規劃和制訂完成組織的年度營運計畫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00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在資訊安全管理系統中，進行</a:t>
            </a:r>
            <a:r>
              <a:rPr lang="zh-TW" altLang="zh-TW" dirty="0">
                <a:solidFill>
                  <a:srgbClr val="FF0000"/>
                </a:solidFill>
              </a:rPr>
              <a:t>資安內部查核</a:t>
            </a:r>
            <a:r>
              <a:rPr lang="zh-TW" altLang="zh-TW" dirty="0"/>
              <a:t>時，下列敘述何者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在</a:t>
            </a:r>
            <a:r>
              <a:rPr lang="zh-TW" altLang="zh-TW" dirty="0"/>
              <a:t>查核前擬定稽核計畫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招</a:t>
            </a:r>
            <a:r>
              <a:rPr lang="zh-TW" altLang="zh-TW" dirty="0"/>
              <a:t>開行前會議，說明稽核計畫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人員可稽核所屬單位，無須具備獨立性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建立</a:t>
            </a:r>
            <a:r>
              <a:rPr lang="zh-TW" altLang="zh-TW" dirty="0"/>
              <a:t>稽核程序書或文件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1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資訊安全管理系統的導入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PDCA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000" dirty="0"/>
              <a:t>資訊安全管理系統遵照</a:t>
            </a:r>
            <a:r>
              <a:rPr lang="zh-TW" altLang="zh-TW" sz="3000" dirty="0" smtClean="0">
                <a:solidFill>
                  <a:srgbClr val="FF0000"/>
                </a:solidFill>
              </a:rPr>
              <a:t>計畫</a:t>
            </a:r>
            <a:r>
              <a:rPr lang="en-US" altLang="zh-TW" sz="3000" dirty="0" smtClean="0">
                <a:solidFill>
                  <a:srgbClr val="FF0000"/>
                </a:solidFill>
              </a:rPr>
              <a:t>(Plan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>
                <a:solidFill>
                  <a:srgbClr val="FF0000"/>
                </a:solidFill>
              </a:rPr>
              <a:t>、執行</a:t>
            </a:r>
            <a:r>
              <a:rPr lang="en-US" altLang="zh-TW" sz="3000" dirty="0" smtClean="0">
                <a:solidFill>
                  <a:srgbClr val="FF0000"/>
                </a:solidFill>
              </a:rPr>
              <a:t>(Do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>
                <a:solidFill>
                  <a:srgbClr val="FF0000"/>
                </a:solidFill>
              </a:rPr>
              <a:t>、檢查</a:t>
            </a:r>
            <a:r>
              <a:rPr lang="en-US" altLang="zh-TW" sz="3000" dirty="0" smtClean="0">
                <a:solidFill>
                  <a:srgbClr val="FF0000"/>
                </a:solidFill>
              </a:rPr>
              <a:t>(Check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>
                <a:solidFill>
                  <a:srgbClr val="FF0000"/>
                </a:solidFill>
              </a:rPr>
              <a:t>及行動</a:t>
            </a:r>
            <a:r>
              <a:rPr lang="en-US" altLang="zh-TW" sz="3000" dirty="0" smtClean="0">
                <a:solidFill>
                  <a:srgbClr val="FF0000"/>
                </a:solidFill>
              </a:rPr>
              <a:t>(Act</a:t>
            </a:r>
            <a:r>
              <a:rPr lang="en-US" altLang="zh-TW" sz="3000" dirty="0">
                <a:solidFill>
                  <a:srgbClr val="FF0000"/>
                </a:solidFill>
              </a:rPr>
              <a:t>)</a:t>
            </a:r>
            <a:r>
              <a:rPr lang="zh-TW" altLang="zh-TW" sz="3000" dirty="0" smtClean="0"/>
              <a:t>等</a:t>
            </a:r>
            <a:r>
              <a:rPr lang="zh-TW" altLang="zh-TW" sz="3000" dirty="0"/>
              <a:t>四個程序，不斷的改進。</a:t>
            </a:r>
            <a:r>
              <a:rPr lang="zh-TW" altLang="zh-TW" sz="3000" dirty="0">
                <a:solidFill>
                  <a:srgbClr val="FF0000"/>
                </a:solidFill>
              </a:rPr>
              <a:t>關於</a:t>
            </a:r>
            <a:r>
              <a:rPr lang="en-US" altLang="zh-TW" sz="3000" dirty="0">
                <a:solidFill>
                  <a:srgbClr val="FF0000"/>
                </a:solidFill>
              </a:rPr>
              <a:t>PDCA</a:t>
            </a:r>
            <a:r>
              <a:rPr lang="zh-TW" altLang="zh-TW" sz="3000" dirty="0">
                <a:solidFill>
                  <a:srgbClr val="FF0000"/>
                </a:solidFill>
              </a:rPr>
              <a:t>四個程序</a:t>
            </a:r>
            <a:r>
              <a:rPr lang="zh-TW" altLang="zh-TW" sz="3000" dirty="0"/>
              <a:t>，下列說明何者</a:t>
            </a:r>
            <a:r>
              <a:rPr lang="zh-TW" altLang="zh-TW" sz="3000" dirty="0">
                <a:solidFill>
                  <a:srgbClr val="FF0000"/>
                </a:solidFill>
              </a:rPr>
              <a:t>不正確</a:t>
            </a:r>
            <a:r>
              <a:rPr lang="zh-TW" altLang="zh-TW" sz="3000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 smtClean="0"/>
              <a:t>計畫</a:t>
            </a:r>
            <a:r>
              <a:rPr lang="en-US" altLang="zh-TW" sz="2800" dirty="0" smtClean="0"/>
              <a:t>(Plan)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依照組織政策，建立必要的資安目標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 smtClean="0"/>
              <a:t>執行</a:t>
            </a:r>
            <a:r>
              <a:rPr lang="en-US" altLang="zh-TW" sz="2800" dirty="0" smtClean="0"/>
              <a:t>(Do)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實施此計畫的過程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 smtClean="0"/>
              <a:t>檢查</a:t>
            </a:r>
            <a:r>
              <a:rPr lang="en-US" altLang="zh-TW" sz="2800" dirty="0" smtClean="0"/>
              <a:t>(Check</a:t>
            </a:r>
            <a:r>
              <a:rPr lang="en-US" altLang="zh-TW" sz="2800" dirty="0"/>
              <a:t>)</a:t>
            </a:r>
            <a:r>
              <a:rPr lang="zh-TW" altLang="zh-TW" sz="2800" dirty="0" smtClean="0"/>
              <a:t>：</a:t>
            </a:r>
            <a:r>
              <a:rPr lang="zh-TW" altLang="zh-TW" sz="2800" dirty="0"/>
              <a:t>針對資安目標，確認監督及量測過程，並報告及結果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(Act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單位執行內部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5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資訊安全管理系統的導入，實際</a:t>
            </a:r>
            <a:r>
              <a:rPr lang="zh-TW" altLang="zh-TW" dirty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PDCA</a:t>
            </a:r>
            <a:r>
              <a:rPr lang="zh-TW" altLang="zh-TW" dirty="0" smtClean="0">
                <a:solidFill>
                  <a:srgbClr val="FF0000"/>
                </a:solidFill>
              </a:rPr>
              <a:t>計畫</a:t>
            </a:r>
            <a:r>
              <a:rPr lang="zh-TW" altLang="en-US" dirty="0" smtClean="0">
                <a:solidFill>
                  <a:srgbClr val="FF0000"/>
                </a:solidFill>
              </a:rPr>
              <a:t>→</a:t>
            </a:r>
            <a:r>
              <a:rPr lang="zh-TW" altLang="zh-TW" dirty="0" smtClean="0">
                <a:solidFill>
                  <a:srgbClr val="FF0000"/>
                </a:solidFill>
              </a:rPr>
              <a:t>執行</a:t>
            </a:r>
            <a:r>
              <a:rPr lang="zh-TW" altLang="en-US" dirty="0">
                <a:solidFill>
                  <a:srgbClr val="FF0000"/>
                </a:solidFill>
              </a:rPr>
              <a:t>→</a:t>
            </a:r>
            <a:r>
              <a:rPr lang="zh-TW" altLang="zh-TW" dirty="0" smtClean="0">
                <a:solidFill>
                  <a:srgbClr val="FF0000"/>
                </a:solidFill>
              </a:rPr>
              <a:t>檢查</a:t>
            </a:r>
            <a:r>
              <a:rPr lang="zh-TW" altLang="en-US" dirty="0">
                <a:solidFill>
                  <a:srgbClr val="FF0000"/>
                </a:solidFill>
              </a:rPr>
              <a:t>→</a:t>
            </a:r>
            <a:r>
              <a:rPr lang="zh-TW" altLang="zh-TW" dirty="0" smtClean="0">
                <a:solidFill>
                  <a:srgbClr val="FF0000"/>
                </a:solidFill>
              </a:rPr>
              <a:t>行動</a:t>
            </a:r>
            <a:r>
              <a:rPr lang="zh-TW" altLang="zh-TW" dirty="0" smtClean="0"/>
              <a:t>的</a:t>
            </a:r>
            <a:r>
              <a:rPr lang="zh-TW" altLang="zh-TW" dirty="0"/>
              <a:t>過程中，</a:t>
            </a:r>
            <a:r>
              <a:rPr lang="zh-TW" altLang="zh-TW" dirty="0">
                <a:solidFill>
                  <a:srgbClr val="FF0000"/>
                </a:solidFill>
              </a:rPr>
              <a:t>不包含</a:t>
            </a:r>
            <a:r>
              <a:rPr lang="zh-TW" altLang="zh-TW" dirty="0"/>
              <a:t>下列何者？</a:t>
            </a:r>
          </a:p>
          <a:p>
            <a:pPr marL="0" indent="0">
              <a:buNone/>
            </a:pPr>
            <a:r>
              <a:rPr lang="en-US" altLang="zh-TW" sz="3000" dirty="0"/>
              <a:t>(A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最高</a:t>
            </a:r>
            <a:r>
              <a:rPr lang="zh-TW" altLang="zh-TW" sz="3000" dirty="0"/>
              <a:t>管理階層審查會議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</a:t>
            </a:r>
            <a:r>
              <a:rPr lang="en-US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部門績效審核</a:t>
            </a:r>
          </a:p>
          <a:p>
            <a:pPr marL="0" indent="0">
              <a:buNone/>
            </a:pPr>
            <a:r>
              <a:rPr lang="en-US" altLang="zh-TW" sz="3000" dirty="0"/>
              <a:t>(C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內部</a:t>
            </a:r>
            <a:r>
              <a:rPr lang="zh-TW" altLang="zh-TW" sz="3000" dirty="0"/>
              <a:t>稽核計畫執行</a:t>
            </a:r>
          </a:p>
          <a:p>
            <a:pPr marL="0" indent="0">
              <a:buNone/>
            </a:pPr>
            <a:r>
              <a:rPr lang="en-US" altLang="zh-TW" sz="3000" dirty="0"/>
              <a:t>(D</a:t>
            </a:r>
            <a:r>
              <a:rPr lang="en-US" altLang="zh-TW" sz="3000" dirty="0" smtClean="0"/>
              <a:t>)</a:t>
            </a:r>
            <a:r>
              <a:rPr lang="zh-TW" altLang="zh-TW" sz="3000" dirty="0" smtClean="0"/>
              <a:t>災害</a:t>
            </a:r>
            <a:r>
              <a:rPr lang="zh-TW" altLang="zh-TW" sz="3000" dirty="0"/>
              <a:t>復原計畫</a:t>
            </a:r>
            <a:r>
              <a:rPr lang="zh-TW" altLang="zh-TW" sz="3000" dirty="0" smtClean="0"/>
              <a:t>演練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48636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管理階層的</a:t>
            </a:r>
            <a:r>
              <a:rPr lang="zh-TW" altLang="zh-TW" dirty="0">
                <a:solidFill>
                  <a:srgbClr val="FF0000"/>
                </a:solidFill>
              </a:rPr>
              <a:t>審查作業</a:t>
            </a:r>
            <a:r>
              <a:rPr lang="zh-TW" altLang="zh-TW" dirty="0"/>
              <a:t>，是</a:t>
            </a:r>
            <a:r>
              <a:rPr lang="zh-TW" altLang="zh-TW" dirty="0">
                <a:solidFill>
                  <a:srgbClr val="FF0000"/>
                </a:solidFill>
              </a:rPr>
              <a:t>屬於</a:t>
            </a:r>
            <a:r>
              <a:rPr lang="zh-TW" altLang="zh-TW" dirty="0"/>
              <a:t>戴明</a:t>
            </a:r>
            <a:r>
              <a:rPr lang="zh-TW" altLang="zh-TW" dirty="0" smtClean="0"/>
              <a:t>循環</a:t>
            </a:r>
            <a:r>
              <a:rPr lang="en-US" altLang="zh-TW" dirty="0" smtClean="0"/>
              <a:t>(P</a:t>
            </a:r>
            <a:r>
              <a:rPr lang="zh-TW" altLang="zh-TW" dirty="0"/>
              <a:t>、</a:t>
            </a:r>
            <a:r>
              <a:rPr lang="en-US" altLang="zh-TW" dirty="0"/>
              <a:t>D</a:t>
            </a:r>
            <a:r>
              <a:rPr lang="zh-TW" altLang="zh-TW" dirty="0"/>
              <a:t>、</a:t>
            </a:r>
            <a:r>
              <a:rPr lang="en-US" altLang="zh-TW" dirty="0" smtClean="0"/>
              <a:t>C</a:t>
            </a:r>
            <a:r>
              <a:rPr lang="zh-TW" altLang="en-US" dirty="0"/>
              <a:t>、</a:t>
            </a:r>
            <a:r>
              <a:rPr lang="en-US" altLang="zh-TW" dirty="0" smtClean="0"/>
              <a:t>A</a:t>
            </a:r>
            <a:r>
              <a:rPr lang="en-US" altLang="zh-TW" dirty="0"/>
              <a:t>)</a:t>
            </a:r>
            <a:r>
              <a:rPr lang="zh-TW" altLang="zh-TW" dirty="0" smtClean="0"/>
              <a:t>的</a:t>
            </a:r>
            <a:r>
              <a:rPr lang="zh-TW" altLang="zh-TW" dirty="0">
                <a:solidFill>
                  <a:srgbClr val="FF0000"/>
                </a:solidFill>
              </a:rPr>
              <a:t>哪個步驟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計畫</a:t>
            </a:r>
            <a:r>
              <a:rPr lang="en-US" altLang="zh-TW" dirty="0" smtClean="0"/>
              <a:t>(Plan)		(</a:t>
            </a:r>
            <a:r>
              <a:rPr lang="en-US" altLang="zh-TW" dirty="0"/>
              <a:t>B) </a:t>
            </a:r>
            <a:r>
              <a:rPr lang="zh-TW" altLang="zh-TW" dirty="0" smtClean="0"/>
              <a:t>執行</a:t>
            </a:r>
            <a:r>
              <a:rPr lang="en-US" altLang="zh-TW" dirty="0" smtClean="0"/>
              <a:t>(Do)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檢查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(Check)	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 smtClean="0"/>
              <a:t>行動</a:t>
            </a:r>
            <a:r>
              <a:rPr lang="en-US" altLang="zh-TW" dirty="0" smtClean="0"/>
              <a:t>(Act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5404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下列何者為</a:t>
            </a:r>
            <a:r>
              <a:rPr lang="zh-TW" altLang="zh-TW" dirty="0">
                <a:solidFill>
                  <a:srgbClr val="FF0000"/>
                </a:solidFill>
              </a:rPr>
              <a:t>建立組織資訊安全管理</a:t>
            </a:r>
            <a:r>
              <a:rPr lang="zh-TW" altLang="zh-TW" dirty="0" smtClean="0">
                <a:solidFill>
                  <a:srgbClr val="FF0000"/>
                </a:solidFill>
              </a:rPr>
              <a:t>系統</a:t>
            </a:r>
            <a:r>
              <a:rPr lang="zh-TW" altLang="zh-TW" dirty="0" smtClean="0"/>
              <a:t>活動</a:t>
            </a:r>
            <a:r>
              <a:rPr lang="zh-TW" altLang="zh-TW" dirty="0"/>
              <a:t>中</a:t>
            </a:r>
            <a:r>
              <a:rPr lang="zh-TW" altLang="zh-TW" dirty="0">
                <a:solidFill>
                  <a:srgbClr val="FF0000"/>
                </a:solidFill>
              </a:rPr>
              <a:t>優先於另三項需要進行的任務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識別弱點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識別現有及已規劃之控制措施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識別資訊資產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識別</a:t>
            </a:r>
            <a:r>
              <a:rPr lang="zh-TW" altLang="zh-TW" dirty="0" smtClean="0"/>
              <a:t>威脅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2795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資產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dirty="0"/>
              <a:t>關於資訊資產之</a:t>
            </a:r>
            <a:r>
              <a:rPr lang="zh-TW" altLang="zh-TW" dirty="0">
                <a:solidFill>
                  <a:srgbClr val="FF0000"/>
                </a:solidFill>
              </a:rPr>
              <a:t>擁有、使用、保管</a:t>
            </a:r>
            <a:r>
              <a:rPr lang="zh-TW" altLang="zh-TW" dirty="0"/>
              <a:t>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保管</a:t>
            </a:r>
            <a:r>
              <a:rPr lang="zh-TW" altLang="zh-TW" sz="3000" dirty="0" smtClean="0"/>
              <a:t>者</a:t>
            </a:r>
            <a:r>
              <a:rPr lang="en-US" altLang="zh-TW" sz="3000" dirty="0" smtClean="0"/>
              <a:t>(Custodian)</a:t>
            </a:r>
            <a:r>
              <a:rPr lang="zh-TW" altLang="zh-TW" sz="3000" dirty="0" smtClean="0"/>
              <a:t>負責</a:t>
            </a:r>
            <a:r>
              <a:rPr lang="zh-TW" altLang="zh-TW" sz="3000" dirty="0"/>
              <a:t>獲得適當的授權，得以檢視、使用、存取或異動資訊資產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 smtClean="0"/>
              <a:t>擁有者</a:t>
            </a:r>
            <a:r>
              <a:rPr lang="en-US" altLang="zh-TW" sz="3000" dirty="0" smtClean="0"/>
              <a:t>(Owner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對於</a:t>
            </a:r>
            <a:r>
              <a:rPr lang="zh-TW" altLang="zh-TW" sz="3000" dirty="0"/>
              <a:t>資訊資產負有管理的權責，通常由各使用者擔任或其指派之人員擔任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 smtClean="0"/>
              <a:t>使用者</a:t>
            </a:r>
            <a:r>
              <a:rPr lang="en-US" altLang="zh-TW" sz="3000" dirty="0" smtClean="0"/>
              <a:t>(User)</a:t>
            </a:r>
            <a:r>
              <a:rPr lang="zh-TW" altLang="zh-TW" sz="3000" dirty="0" smtClean="0"/>
              <a:t>負責</a:t>
            </a:r>
            <a:r>
              <a:rPr lang="zh-TW" altLang="zh-TW" sz="3000" dirty="0"/>
              <a:t>資訊資產的相關處理與保管工作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為釐清資訊資產之擁有、保管與使用的權責，確保資產由適當的人員保管及使用，應由各部門權責主管指定適當之擁有者、保管者與使用者</a:t>
            </a:r>
            <a:endParaRPr lang="zh-TW" alt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89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1_1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3600" b="1" dirty="0" smtClean="0">
                <a:solidFill>
                  <a:schemeClr val="bg1"/>
                </a:solidFill>
              </a:rPr>
              <a:t>資訊安全</a:t>
            </a:r>
            <a:r>
              <a:rPr lang="zh-TW" altLang="zh-TW" sz="3600" b="1" dirty="0">
                <a:solidFill>
                  <a:schemeClr val="bg1"/>
                </a:solidFill>
              </a:rPr>
              <a:t>目標</a:t>
            </a:r>
            <a:r>
              <a:rPr lang="en-US" altLang="zh-TW" sz="3600" b="1" dirty="0">
                <a:solidFill>
                  <a:schemeClr val="bg1"/>
                </a:solidFill>
              </a:rPr>
              <a:t>_</a:t>
            </a:r>
            <a:r>
              <a:rPr lang="zh-TW" altLang="zh-TW" sz="3600" b="1" dirty="0">
                <a:solidFill>
                  <a:schemeClr val="bg1"/>
                </a:solidFill>
              </a:rPr>
              <a:t>機密性、完整性與可用性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262088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資產是對組織有價值的任何事物，而資訊也是資產的一種。請問下列何種</a:t>
            </a:r>
            <a:r>
              <a:rPr lang="zh-TW" altLang="zh-TW" dirty="0">
                <a:solidFill>
                  <a:srgbClr val="FF0000"/>
                </a:solidFill>
              </a:rPr>
              <a:t>不是資訊資產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 smtClean="0"/>
              <a:t>(A)</a:t>
            </a:r>
            <a:r>
              <a:rPr lang="zh-TW" altLang="en-US" dirty="0" smtClean="0"/>
              <a:t> </a:t>
            </a:r>
            <a:r>
              <a:rPr lang="zh-TW" altLang="zh-TW" dirty="0" smtClean="0"/>
              <a:t>員工</a:t>
            </a:r>
            <a:r>
              <a:rPr lang="zh-TW" altLang="zh-TW" dirty="0"/>
              <a:t>人事</a:t>
            </a:r>
            <a:r>
              <a:rPr lang="zh-TW" altLang="zh-TW" dirty="0" smtClean="0"/>
              <a:t>資料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 smtClean="0"/>
              <a:t>電腦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辦公桌</a:t>
            </a:r>
            <a:r>
              <a:rPr lang="en-US" altLang="zh-TW" dirty="0" smtClean="0"/>
              <a:t>			(</a:t>
            </a:r>
            <a:r>
              <a:rPr lang="en-US" altLang="zh-TW" dirty="0"/>
              <a:t>D) </a:t>
            </a:r>
            <a:r>
              <a:rPr lang="zh-TW" altLang="zh-TW" dirty="0"/>
              <a:t>套裝軟體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10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組織的資訊資產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資產包含組織內與資訊活動相關的任何人事物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資產的擁有者對該資產具有實質的財產權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資訊安全</a:t>
            </a:r>
            <a:r>
              <a:rPr lang="zh-TW" altLang="zh-TW" sz="2800" dirty="0"/>
              <a:t>管理的目的在保護資訊資產的機密性、完整性和可用性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資產管理對資訊安全而言，其</a:t>
            </a:r>
            <a:r>
              <a:rPr lang="zh-TW" altLang="zh-TW" sz="2800" dirty="0" smtClean="0"/>
              <a:t>目的在於</a:t>
            </a:r>
            <a:r>
              <a:rPr lang="zh-TW" altLang="zh-TW" sz="2800" dirty="0"/>
              <a:t>識別與資訊活動相關的資產，並予以適當的保護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282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資訊資產分類及分級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資訊資產分類的描述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使</a:t>
            </a:r>
            <a:r>
              <a:rPr lang="zh-TW" altLang="zh-TW" sz="2800" dirty="0"/>
              <a:t>資訊資產易於管理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資產</a:t>
            </a:r>
            <a:r>
              <a:rPr lang="zh-TW" altLang="zh-TW" sz="2800" dirty="0"/>
              <a:t>管理者或擁有者應依資產之屬性進行分類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各</a:t>
            </a:r>
            <a:r>
              <a:rPr lang="zh-TW" altLang="zh-TW" sz="2800" dirty="0"/>
              <a:t>組織針對所擁有之資訊資產不同，可能會因定義不同而有不同資訊資產分類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資產分類定義都是固定的，只能分成四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、軟體、硬體與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人員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33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資訊資產分類一般可分為硬體、軟體、資料、文件、人員、服務。請問下列哪一種可</a:t>
            </a:r>
            <a:r>
              <a:rPr lang="zh-TW" altLang="zh-TW" dirty="0">
                <a:solidFill>
                  <a:srgbClr val="FF0000"/>
                </a:solidFill>
              </a:rPr>
              <a:t>分類為服務資產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網路</a:t>
            </a:r>
            <a:r>
              <a:rPr lang="zh-TW" altLang="zh-TW" dirty="0" smtClean="0"/>
              <a:t>設備</a:t>
            </a:r>
            <a:r>
              <a:rPr lang="en-US" altLang="zh-TW" dirty="0"/>
              <a:t>	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電力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請假</a:t>
            </a:r>
            <a:r>
              <a:rPr lang="zh-TW" altLang="zh-TW" dirty="0" smtClean="0"/>
              <a:t>單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資訊部門主管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835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在資訊安全管理中，關於</a:t>
            </a:r>
            <a:r>
              <a:rPr lang="zh-TW" altLang="zh-TW" dirty="0">
                <a:solidFill>
                  <a:srgbClr val="FF0000"/>
                </a:solidFill>
              </a:rPr>
              <a:t>資訊資產的使用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存有</a:t>
            </a:r>
            <a:r>
              <a:rPr lang="zh-TW" altLang="zh-TW" sz="2800" dirty="0"/>
              <a:t>資訊資產的設備要汰換時，只需要將機器交給回收廠商即可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資產攜出，必須經過適當的授權與核可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印</a:t>
            </a:r>
            <a:r>
              <a:rPr lang="zh-TW" altLang="zh-TW" sz="2800" dirty="0"/>
              <a:t>有機敏性資料的文件，集中到大樓</a:t>
            </a:r>
            <a:r>
              <a:rPr lang="zh-TW" altLang="zh-TW" sz="2800" dirty="0" smtClean="0"/>
              <a:t>回收箱</a:t>
            </a:r>
            <a:r>
              <a:rPr lang="zh-TW" altLang="zh-TW" sz="2800" dirty="0"/>
              <a:t>即可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資訊</a:t>
            </a:r>
            <a:r>
              <a:rPr lang="zh-TW" altLang="zh-TW" sz="2800" dirty="0"/>
              <a:t>資產放在</a:t>
            </a:r>
            <a:r>
              <a:rPr lang="en-US" altLang="zh-TW" sz="2800" dirty="0"/>
              <a:t>USB</a:t>
            </a:r>
            <a:r>
              <a:rPr lang="zh-TW" altLang="zh-TW" sz="2800" dirty="0"/>
              <a:t>很方便，隨插隨用，訊息交換最直接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279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資訊資產分級的</a:t>
            </a:r>
            <a:r>
              <a:rPr lang="zh-TW" altLang="zh-TW" b="1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資訊資產分級的目的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員工及承包商之相關安全責任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smtClean="0"/>
              <a:t>B)</a:t>
            </a:r>
            <a:r>
              <a:rPr lang="zh-TW" altLang="zh-TW" sz="2800" dirty="0" smtClean="0"/>
              <a:t>限制</a:t>
            </a:r>
            <a:r>
              <a:rPr lang="zh-TW" altLang="zh-TW" sz="2800" dirty="0"/>
              <a:t>對資訊及資訊處理設施的存取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確保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資產依其對組織之重要性，受到適切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等級的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保護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確保</a:t>
            </a:r>
            <a:r>
              <a:rPr lang="zh-TW" altLang="zh-TW" sz="2800" dirty="0"/>
              <a:t>運作中系統的完整性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3751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在進行</a:t>
            </a:r>
            <a:r>
              <a:rPr lang="zh-TW" altLang="zh-TW" dirty="0">
                <a:solidFill>
                  <a:srgbClr val="FF0000"/>
                </a:solidFill>
              </a:rPr>
              <a:t>資產管理</a:t>
            </a:r>
            <a:r>
              <a:rPr lang="zh-TW" altLang="zh-TW" dirty="0"/>
              <a:t>時，下列哪一項應</a:t>
            </a:r>
            <a:r>
              <a:rPr lang="zh-TW" altLang="zh-TW" dirty="0">
                <a:solidFill>
                  <a:srgbClr val="FF0000"/>
                </a:solidFill>
              </a:rPr>
              <a:t>優先建立</a:t>
            </a:r>
            <a:r>
              <a:rPr lang="zh-TW" altLang="zh-TW" dirty="0"/>
              <a:t>？</a:t>
            </a:r>
          </a:p>
          <a:p>
            <a:pPr marL="514350" indent="-514350">
              <a:buAutoNum type="alphaUcParenBoth"/>
            </a:pPr>
            <a:r>
              <a:rPr lang="zh-TW" altLang="en-US" dirty="0" smtClean="0"/>
              <a:t> </a:t>
            </a:r>
            <a:r>
              <a:rPr lang="zh-TW" altLang="zh-TW" dirty="0" smtClean="0"/>
              <a:t>稽核計畫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溝通</a:t>
            </a:r>
            <a:r>
              <a:rPr lang="zh-TW" altLang="zh-TW" dirty="0"/>
              <a:t>管理</a:t>
            </a:r>
            <a:r>
              <a:rPr lang="en-US" altLang="zh-TW" dirty="0"/>
              <a:t> 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</a:t>
            </a:r>
            <a:r>
              <a:rPr lang="zh-TW" altLang="zh-TW" dirty="0"/>
              <a:t>登記</a:t>
            </a:r>
            <a:r>
              <a:rPr lang="zh-TW" altLang="zh-TW" dirty="0" smtClean="0"/>
              <a:t>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清冊資訊資產分級的盤點施作方式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594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165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資產分級盤點施作方式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保管人離職轉移，需要進行相關資產歸戶變更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異地備援端相關系統，需另標示位置資訊，以為識別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電腦規格需依據製造商規格項列於資訊紀錄中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資訊設備送修，無法列入盤點，可以不用處置</a:t>
            </a:r>
            <a:r>
              <a:rPr lang="zh-TW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追蹤</a:t>
            </a:r>
            <a:endParaRPr lang="zh-TW" altLang="zh-TW" sz="3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42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下列何者負責進行</a:t>
            </a:r>
            <a:r>
              <a:rPr lang="zh-TW" altLang="zh-TW" dirty="0">
                <a:solidFill>
                  <a:srgbClr val="FF0000"/>
                </a:solidFill>
              </a:rPr>
              <a:t>資訊分類的判斷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擁有者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(Owner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保管員</a:t>
            </a:r>
            <a:r>
              <a:rPr lang="en-US" altLang="zh-TW" dirty="0" smtClean="0"/>
              <a:t>(Custodian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資訊安全經理</a:t>
            </a:r>
            <a:r>
              <a:rPr lang="en-US" altLang="zh-TW" dirty="0" smtClean="0"/>
              <a:t>(Information </a:t>
            </a:r>
            <a:r>
              <a:rPr lang="en-US" altLang="zh-TW" dirty="0"/>
              <a:t>Security </a:t>
            </a:r>
            <a:r>
              <a:rPr lang="en-US" altLang="zh-TW" dirty="0" smtClean="0"/>
              <a:t>Manager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資訊</a:t>
            </a:r>
            <a:r>
              <a:rPr lang="zh-TW" altLang="zh-TW" dirty="0"/>
              <a:t>風險</a:t>
            </a:r>
            <a:r>
              <a:rPr lang="zh-TW" altLang="zh-TW" dirty="0" smtClean="0"/>
              <a:t>經理</a:t>
            </a:r>
            <a:r>
              <a:rPr lang="en-US" altLang="zh-TW" dirty="0"/>
              <a:t>(</a:t>
            </a:r>
            <a:r>
              <a:rPr lang="en-US" altLang="zh-TW" dirty="0" smtClean="0"/>
              <a:t>Information </a:t>
            </a:r>
            <a:r>
              <a:rPr lang="en-US" altLang="zh-TW" dirty="0"/>
              <a:t>Risk </a:t>
            </a:r>
            <a:r>
              <a:rPr lang="en-US" altLang="zh-TW" dirty="0" smtClean="0"/>
              <a:t>Manager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21749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276490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非資產擁有者所負責執行之工作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確保資產已盤點並造冊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確保資產已經適切分級，並實施適當</a:t>
            </a:r>
            <a:r>
              <a:rPr lang="zh-TW" altLang="zh-TW" sz="2800" dirty="0" smtClean="0"/>
              <a:t>之保護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確保資產以最低之成本進行採購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確保資產的銷毀已採取適當之處置程序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700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856" y="2060848"/>
            <a:ext cx="8229600" cy="2448272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學生</a:t>
            </a:r>
            <a:r>
              <a:rPr lang="zh-TW" altLang="zh-TW" dirty="0">
                <a:solidFill>
                  <a:srgbClr val="FF0000"/>
                </a:solidFill>
              </a:rPr>
              <a:t>侵入學校的伺服器</a:t>
            </a:r>
            <a:r>
              <a:rPr lang="zh-TW" altLang="zh-TW" dirty="0"/>
              <a:t>，偷偷</a:t>
            </a:r>
            <a:r>
              <a:rPr lang="zh-TW" altLang="zh-TW" dirty="0">
                <a:solidFill>
                  <a:srgbClr val="FF0000"/>
                </a:solidFill>
              </a:rPr>
              <a:t>竄改</a:t>
            </a:r>
            <a:r>
              <a:rPr lang="zh-TW" altLang="zh-TW" dirty="0"/>
              <a:t>自己的期末考成績。這是破壞了資訊的哪一項特性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保密性</a:t>
            </a:r>
            <a:r>
              <a:rPr lang="en-US" altLang="zh-TW" dirty="0" smtClean="0"/>
              <a:t>Confidentiality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完整性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Availability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(D)</a:t>
            </a:r>
            <a:r>
              <a:rPr lang="zh-TW" altLang="zh-TW" dirty="0" smtClean="0"/>
              <a:t>責任性</a:t>
            </a:r>
            <a:r>
              <a:rPr lang="en-US" altLang="zh-TW" dirty="0" smtClean="0"/>
              <a:t>Accountability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786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資產盤點與汰除事項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財務重要薪資硬碟故障，除資產變更汰除外，應進行消磁銷毀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傳真掃描影印事務機舊機報廢，應進行儲存媒體清除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待汰除設備過多，需要擔心聚合</a:t>
            </a:r>
            <a:r>
              <a:rPr lang="zh-TW" altLang="zh-TW" sz="3000" dirty="0" smtClean="0"/>
              <a:t>效應</a:t>
            </a:r>
            <a:r>
              <a:rPr lang="en-US" altLang="zh-TW" sz="3000" dirty="0" smtClean="0"/>
              <a:t>(Aggregation Effect</a:t>
            </a:r>
            <a:r>
              <a:rPr lang="en-US" altLang="zh-TW" sz="3000" dirty="0"/>
              <a:t>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電腦報廢因整台中古回收價格更高，所以相關硬碟不用額外</a:t>
            </a:r>
            <a:r>
              <a:rPr lang="zh-TW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</a:t>
            </a:r>
            <a:endParaRPr lang="zh-TW" altLang="zh-TW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41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資訊資產控管原則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關鍵</a:t>
            </a:r>
            <a:r>
              <a:rPr lang="zh-TW" altLang="zh-TW" sz="2800" dirty="0"/>
              <a:t>系統設備不需建立備援機制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網路</a:t>
            </a:r>
            <a:r>
              <a:rPr lang="zh-TW" altLang="zh-TW" sz="2800" dirty="0"/>
              <a:t>設備不用建立備用系統</a:t>
            </a:r>
          </a:p>
          <a:p>
            <a:pPr marL="0" indent="0">
              <a:buNone/>
            </a:pPr>
            <a:r>
              <a:rPr lang="en-US" altLang="zh-TW" sz="2800" dirty="0"/>
              <a:t>(C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個人</a:t>
            </a:r>
            <a:r>
              <a:rPr lang="zh-TW" altLang="zh-TW" sz="2800" dirty="0"/>
              <a:t>使用之套裝軟體，其存取權限的賦予，應與使用者的角色與職責相符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公開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資料未經權責主管之授權核可，禁止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複製</a:t>
            </a:r>
            <a:endParaRPr lang="zh-TW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5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下列何者最</a:t>
            </a:r>
            <a:r>
              <a:rPr lang="zh-TW" altLang="zh-TW" dirty="0">
                <a:solidFill>
                  <a:srgbClr val="FF0000"/>
                </a:solidFill>
              </a:rPr>
              <a:t>適合被指派為資產擁有者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資產的採購</a:t>
            </a:r>
            <a:r>
              <a:rPr lang="zh-TW" altLang="zh-TW" dirty="0" smtClean="0"/>
              <a:t>者</a:t>
            </a:r>
          </a:p>
          <a:p>
            <a:pPr marL="0" indent="0">
              <a:buNone/>
            </a:pPr>
            <a:r>
              <a:rPr lang="en-US" altLang="zh-TW" dirty="0" smtClean="0"/>
              <a:t>(B) </a:t>
            </a:r>
            <a:r>
              <a:rPr lang="zh-TW" altLang="zh-TW" dirty="0" smtClean="0"/>
              <a:t>資產的盤點者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對資產的使用負有管理責任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者</a:t>
            </a:r>
          </a:p>
          <a:p>
            <a:pPr marL="0" indent="0">
              <a:buNone/>
            </a:pPr>
            <a:r>
              <a:rPr lang="en-US" altLang="zh-TW" dirty="0" smtClean="0"/>
              <a:t>(D) </a:t>
            </a:r>
            <a:r>
              <a:rPr lang="zh-TW" altLang="zh-TW" dirty="0" smtClean="0"/>
              <a:t>外包的廠商人員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300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風險管理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管理</a:t>
            </a:r>
            <a:r>
              <a:rPr lang="zh-TW" altLang="zh-TW" dirty="0"/>
              <a:t>組織風險，避免風險擴大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協助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組織隱藏風險，避免驗證失效</a:t>
            </a:r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協調</a:t>
            </a:r>
            <a:r>
              <a:rPr lang="zh-TW" altLang="zh-TW" dirty="0"/>
              <a:t>實作控制風險，降低風險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尋求</a:t>
            </a:r>
            <a:r>
              <a:rPr lang="zh-TW" altLang="zh-TW" dirty="0"/>
              <a:t>備案，以避免意外發生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87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b="1" dirty="0"/>
              <a:t>風險評鑑與風險</a:t>
            </a:r>
            <a:r>
              <a:rPr lang="zh-TW" altLang="zh-TW" b="1" dirty="0" smtClean="0"/>
              <a:t>分析</a:t>
            </a:r>
            <a:r>
              <a:rPr lang="en-US" altLang="zh-TW" b="1" dirty="0" smtClean="0"/>
              <a:t>(Risk Analysis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關於</a:t>
            </a:r>
            <a:r>
              <a:rPr lang="zh-TW" altLang="zh-TW" dirty="0" smtClean="0">
                <a:solidFill>
                  <a:srgbClr val="FF0000"/>
                </a:solidFill>
              </a:rPr>
              <a:t>識別</a:t>
            </a:r>
            <a:r>
              <a:rPr lang="zh-TW" altLang="zh-TW" dirty="0">
                <a:solidFill>
                  <a:srgbClr val="FF0000"/>
                </a:solidFill>
              </a:rPr>
              <a:t>風險並以定性或定量之方式計算風險</a:t>
            </a:r>
            <a:r>
              <a:rPr lang="zh-TW" altLang="zh-TW" dirty="0" smtClean="0">
                <a:solidFill>
                  <a:srgbClr val="FF0000"/>
                </a:solidFill>
              </a:rPr>
              <a:t>值</a:t>
            </a:r>
            <a:r>
              <a:rPr lang="zh-TW" altLang="zh-TW" dirty="0" smtClean="0"/>
              <a:t>，</a:t>
            </a:r>
            <a:r>
              <a:rPr lang="zh-TW" altLang="zh-TW" dirty="0"/>
              <a:t>是下列何者的敘述？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風險分析</a:t>
            </a:r>
            <a:r>
              <a:rPr lang="en-US" altLang="zh-TW" dirty="0" smtClean="0"/>
              <a:t>	 	(</a:t>
            </a:r>
            <a:r>
              <a:rPr lang="en-US" altLang="zh-TW" dirty="0"/>
              <a:t>B) </a:t>
            </a:r>
            <a:r>
              <a:rPr lang="zh-TW" altLang="zh-TW" dirty="0"/>
              <a:t>風險</a:t>
            </a:r>
            <a:r>
              <a:rPr lang="zh-TW" altLang="zh-TW" dirty="0" smtClean="0"/>
              <a:t>處理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風險</a:t>
            </a:r>
            <a:r>
              <a:rPr lang="zh-TW" altLang="zh-TW" dirty="0"/>
              <a:t>轉嫁</a:t>
            </a:r>
            <a:r>
              <a:rPr lang="en-US" altLang="zh-TW" dirty="0"/>
              <a:t>  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風險降低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81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風險</a:t>
            </a:r>
            <a:r>
              <a:rPr lang="zh-TW" altLang="zh-TW" dirty="0" smtClean="0">
                <a:solidFill>
                  <a:srgbClr val="FF0000"/>
                </a:solidFill>
              </a:rPr>
              <a:t>分析</a:t>
            </a:r>
            <a:r>
              <a:rPr lang="en-US" altLang="zh-TW" dirty="0" smtClean="0"/>
              <a:t>(Risk Analysis)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在現有的控制方法下，系統性運用有效資訊，以判斷特定事件發生的可能性及其影響的嚴重程度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將可接受風險與主要風險分開，並提供風險評量所需的資料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風險分析的步驟之一為畫出風險圖像，依分析資料結果畫出風險圖像，橫軸代表機率，縱軸代表時間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風險分析的步驟之一為蒐集資訊，包括紀錄經驗、國外的應用、出版文獻、調查與研究、專家判斷、模型應用、實驗及原型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5629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風險評鑑與風險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分析的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不是定量風險分析中所使用的計算因子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年度發生率</a:t>
            </a:r>
            <a:r>
              <a:rPr lang="en-US" altLang="zh-TW" dirty="0" smtClean="0"/>
              <a:t>(Annualized </a:t>
            </a:r>
            <a:r>
              <a:rPr lang="en-US" altLang="zh-TW" dirty="0"/>
              <a:t>Rate of Occurrence, </a:t>
            </a:r>
            <a:r>
              <a:rPr lang="en-US" altLang="zh-TW" dirty="0" smtClean="0"/>
              <a:t>ARO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資產價值</a:t>
            </a:r>
            <a:r>
              <a:rPr lang="en-US" altLang="zh-TW" dirty="0" smtClean="0"/>
              <a:t>(Assets Value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</a:t>
            </a:r>
            <a:r>
              <a:rPr lang="en-US" altLang="zh-TW" dirty="0" smtClean="0"/>
              <a:t>)</a:t>
            </a:r>
            <a:r>
              <a:rPr lang="zh-TW" altLang="zh-TW" dirty="0" smtClean="0"/>
              <a:t>暴露因子</a:t>
            </a:r>
            <a:r>
              <a:rPr lang="en-US" altLang="zh-TW" dirty="0" smtClean="0"/>
              <a:t>(Exposure </a:t>
            </a:r>
            <a:r>
              <a:rPr lang="en-US" altLang="zh-TW" dirty="0"/>
              <a:t>Factor, </a:t>
            </a:r>
            <a:r>
              <a:rPr lang="en-US" altLang="zh-TW" dirty="0" smtClean="0"/>
              <a:t>EF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均線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(Moving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Average,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86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風險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為了</a:t>
            </a:r>
            <a:r>
              <a:rPr lang="zh-TW" altLang="zh-TW" dirty="0">
                <a:solidFill>
                  <a:srgbClr val="FF0000"/>
                </a:solidFill>
              </a:rPr>
              <a:t>降低風險</a:t>
            </a:r>
            <a:r>
              <a:rPr lang="zh-TW" altLang="zh-TW" dirty="0"/>
              <a:t>，下列何者</a:t>
            </a:r>
            <a:r>
              <a:rPr lang="zh-TW" altLang="zh-TW" dirty="0">
                <a:solidFill>
                  <a:srgbClr val="FF0000"/>
                </a:solidFill>
              </a:rPr>
              <a:t>不是實施風險控制措施的考量因素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法規要求與</a:t>
            </a:r>
            <a:r>
              <a:rPr lang="zh-TW" altLang="zh-TW" dirty="0" smtClean="0"/>
              <a:t>限制</a:t>
            </a: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組織的目標與規範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實施的可能</a:t>
            </a:r>
            <a:r>
              <a:rPr lang="zh-TW" altLang="zh-TW" dirty="0" smtClean="0"/>
              <a:t>成本</a:t>
            </a: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類別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45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如果資訊安全事件的</a:t>
            </a:r>
            <a:r>
              <a:rPr lang="zh-TW" altLang="en-US" dirty="0">
                <a:solidFill>
                  <a:srgbClr val="FF0000"/>
                </a:solidFill>
              </a:rPr>
              <a:t>攻擊者的獲益小於成本</a:t>
            </a:r>
            <a:r>
              <a:rPr lang="zh-TW" altLang="en-US" dirty="0"/>
              <a:t>時，或是</a:t>
            </a:r>
            <a:r>
              <a:rPr lang="zh-TW" altLang="en-US" dirty="0">
                <a:solidFill>
                  <a:srgbClr val="FF0000"/>
                </a:solidFill>
              </a:rPr>
              <a:t>預估的損失在組織可以容忍的範圍內</a:t>
            </a:r>
            <a:r>
              <a:rPr lang="zh-TW" altLang="en-US" dirty="0"/>
              <a:t>，此時可以採取哪一種</a:t>
            </a:r>
            <a:r>
              <a:rPr lang="zh-TW" altLang="en-US" dirty="0">
                <a:solidFill>
                  <a:srgbClr val="FF0000"/>
                </a:solidFill>
              </a:rPr>
              <a:t>風險處置策略</a:t>
            </a:r>
            <a:r>
              <a:rPr lang="zh-TW" altLang="en-US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風險接受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en-US" dirty="0"/>
              <a:t>風險</a:t>
            </a:r>
            <a:r>
              <a:rPr lang="zh-TW" altLang="en-US" dirty="0" smtClean="0"/>
              <a:t>降低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en-US" dirty="0"/>
              <a:t>風險</a:t>
            </a:r>
            <a:r>
              <a:rPr lang="zh-TW" altLang="en-US" dirty="0" smtClean="0"/>
              <a:t>移轉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en-US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87531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對於</a:t>
            </a:r>
            <a:r>
              <a:rPr lang="zh-TW" altLang="zh-TW" dirty="0">
                <a:solidFill>
                  <a:srgbClr val="FF0000"/>
                </a:solidFill>
              </a:rPr>
              <a:t>高等級的衝擊</a:t>
            </a:r>
            <a:r>
              <a:rPr lang="zh-TW" altLang="zh-TW" dirty="0"/>
              <a:t>可能會嚴重違背、傷害或阻礙一個組織的使命、聲譽或利益，或者可能會造成人員的死亡或嚴重受傷。此時應該優先考量哪一種</a:t>
            </a:r>
            <a:r>
              <a:rPr lang="zh-TW" altLang="zh-TW" dirty="0">
                <a:solidFill>
                  <a:srgbClr val="FF0000"/>
                </a:solidFill>
              </a:rPr>
              <a:t>風險處置策略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風險</a:t>
            </a:r>
            <a:r>
              <a:rPr lang="zh-TW" altLang="zh-TW" dirty="0" smtClean="0"/>
              <a:t>接受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風險降低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風險</a:t>
            </a:r>
            <a:r>
              <a:rPr lang="zh-TW" altLang="zh-TW" dirty="0" smtClean="0"/>
              <a:t>移轉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風險避免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54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組織對外服務之官方網站遭受駭客透過</a:t>
            </a:r>
            <a:r>
              <a:rPr lang="en-US" altLang="zh-TW" dirty="0">
                <a:solidFill>
                  <a:srgbClr val="FF0000"/>
                </a:solidFill>
              </a:rPr>
              <a:t>DDoS</a:t>
            </a:r>
            <a:r>
              <a:rPr lang="zh-TW" altLang="zh-TW" dirty="0">
                <a:solidFill>
                  <a:srgbClr val="FF0000"/>
                </a:solidFill>
              </a:rPr>
              <a:t>攻擊</a:t>
            </a:r>
            <a:r>
              <a:rPr lang="zh-TW" altLang="zh-TW" dirty="0"/>
              <a:t>，請問此為下列哪項遭受破壞？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</a:t>
            </a:r>
            <a:r>
              <a:rPr lang="zh-TW" altLang="zh-TW" dirty="0" smtClean="0"/>
              <a:t>機密性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完整性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2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以下何者</a:t>
            </a:r>
            <a:r>
              <a:rPr lang="zh-TW" altLang="zh-TW" dirty="0">
                <a:solidFill>
                  <a:srgbClr val="FF0000"/>
                </a:solidFill>
              </a:rPr>
              <a:t>非風險評鑑</a:t>
            </a:r>
            <a:r>
              <a:rPr lang="zh-TW" altLang="zh-TW" dirty="0"/>
              <a:t>後，對於</a:t>
            </a:r>
            <a:r>
              <a:rPr lang="zh-TW" altLang="zh-TW" dirty="0">
                <a:solidFill>
                  <a:srgbClr val="FF0000"/>
                </a:solidFill>
              </a:rPr>
              <a:t>超出風險事項首要處理方式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風險</a:t>
            </a:r>
            <a:r>
              <a:rPr lang="zh-TW" altLang="zh-TW" dirty="0" smtClean="0"/>
              <a:t>規避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風險轉嫁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風險</a:t>
            </a:r>
            <a:r>
              <a:rPr lang="zh-TW" altLang="zh-TW" dirty="0" smtClean="0"/>
              <a:t>控制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風險再評鑑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60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資訊安全管理系統中的風險處理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依照</a:t>
            </a:r>
            <a:r>
              <a:rPr lang="zh-TW" altLang="zh-TW" sz="2800" dirty="0"/>
              <a:t>風險等級，實施控制措施，降低風險</a:t>
            </a:r>
          </a:p>
          <a:p>
            <a:pPr marL="0" indent="0">
              <a:buNone/>
            </a:pPr>
            <a:r>
              <a:rPr lang="en-US" altLang="zh-TW" sz="2800" dirty="0"/>
              <a:t>(B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可</a:t>
            </a:r>
            <a:r>
              <a:rPr lang="zh-TW" altLang="zh-TW" sz="2800" dirty="0"/>
              <a:t>選擇風險轉移；比方購買地震或防火保險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風險都可以選擇直接接受</a:t>
            </a:r>
          </a:p>
          <a:p>
            <a:pPr marL="0" indent="0">
              <a:buNone/>
            </a:pPr>
            <a:r>
              <a:rPr lang="en-US" altLang="zh-TW" sz="2800" dirty="0"/>
              <a:t>(D</a:t>
            </a:r>
            <a:r>
              <a:rPr lang="en-US" altLang="zh-TW" sz="2800" dirty="0" smtClean="0"/>
              <a:t>)</a:t>
            </a:r>
            <a:r>
              <a:rPr lang="zh-TW" altLang="zh-TW" sz="2800" dirty="0" smtClean="0"/>
              <a:t>移除</a:t>
            </a:r>
            <a:r>
              <a:rPr lang="zh-TW" altLang="zh-TW" sz="2800" dirty="0"/>
              <a:t>風險來源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575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864" y="1783357"/>
            <a:ext cx="8229600" cy="3301827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符合風險移轉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投保機房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火險</a:t>
            </a:r>
          </a:p>
          <a:p>
            <a:pPr marL="0" indent="0">
              <a:buNone/>
            </a:pPr>
            <a:r>
              <a:rPr lang="en-US" altLang="zh-TW" dirty="0" smtClean="0"/>
              <a:t>(B) </a:t>
            </a:r>
            <a:r>
              <a:rPr lang="zh-TW" altLang="zh-TW" dirty="0" smtClean="0"/>
              <a:t>建立備援網路系統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停止網路平台交易</a:t>
            </a:r>
            <a:r>
              <a:rPr lang="zh-TW" altLang="zh-TW" dirty="0" smtClean="0"/>
              <a:t>業務</a:t>
            </a:r>
          </a:p>
          <a:p>
            <a:pPr marL="0" indent="0">
              <a:buNone/>
            </a:pPr>
            <a:r>
              <a:rPr lang="en-US" altLang="zh-TW" dirty="0" smtClean="0"/>
              <a:t>(D) </a:t>
            </a:r>
            <a:r>
              <a:rPr lang="zh-TW" altLang="zh-TW" dirty="0" smtClean="0"/>
              <a:t>增加開啟系統權限的簽核流程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37651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關於風險管理常舉例的「木桶理論」，如何決定一個由</a:t>
            </a:r>
            <a:r>
              <a:rPr lang="zh-TW" altLang="zh-TW" dirty="0">
                <a:solidFill>
                  <a:srgbClr val="FF0000"/>
                </a:solidFill>
              </a:rPr>
              <a:t>長短不同的木板所構成的木桶</a:t>
            </a:r>
            <a:r>
              <a:rPr lang="zh-TW" altLang="zh-TW" dirty="0" smtClean="0">
                <a:solidFill>
                  <a:srgbClr val="FF0000"/>
                </a:solidFill>
              </a:rPr>
              <a:t>之容</a:t>
            </a:r>
            <a:r>
              <a:rPr lang="zh-TW" altLang="zh-TW" dirty="0">
                <a:solidFill>
                  <a:srgbClr val="FF0000"/>
                </a:solidFill>
              </a:rPr>
              <a:t>水量</a:t>
            </a:r>
            <a:r>
              <a:rPr lang="zh-TW" altLang="zh-TW" dirty="0" smtClean="0">
                <a:solidFill>
                  <a:srgbClr val="FF0000"/>
                </a:solidFill>
              </a:rPr>
              <a:t>大小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取決於其中「最長」的那塊木板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取決於全部木板長度的「平均值」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取決於其中「最短」的那塊木板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1250253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存取控制與身分認證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主題三：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213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3_1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存取控制與特權管理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9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存取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存取控制大概可分為三類，系統、實體與網路存取控制。以下哪種行為是</a:t>
            </a:r>
            <a:r>
              <a:rPr lang="zh-TW" altLang="zh-TW" dirty="0">
                <a:solidFill>
                  <a:srgbClr val="FF0000"/>
                </a:solidFill>
              </a:rPr>
              <a:t>屬於實體存取控制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en-US" dirty="0"/>
              <a:t> </a:t>
            </a:r>
            <a:r>
              <a:rPr lang="zh-TW" altLang="zh-TW" dirty="0" smtClean="0"/>
              <a:t>讀取</a:t>
            </a:r>
            <a:r>
              <a:rPr lang="zh-TW" altLang="zh-TW" dirty="0"/>
              <a:t>公司</a:t>
            </a:r>
            <a:r>
              <a:rPr lang="zh-TW" altLang="zh-TW" dirty="0" smtClean="0"/>
              <a:t>郵件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列印生產</a:t>
            </a:r>
            <a:r>
              <a:rPr lang="zh-TW" altLang="zh-TW" dirty="0" smtClean="0"/>
              <a:t>報表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進入機房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巡檢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上網瀏覽</a:t>
            </a:r>
            <a:r>
              <a:rPr lang="zh-TW" altLang="zh-TW" dirty="0" smtClean="0"/>
              <a:t>新聞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29402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3000" dirty="0">
                <a:solidFill>
                  <a:srgbClr val="FF0000"/>
                </a:solidFill>
              </a:rPr>
              <a:t>新進員工</a:t>
            </a:r>
            <a:r>
              <a:rPr lang="zh-TW" altLang="zh-TW" sz="3000" dirty="0"/>
              <a:t>好奇嘗試</a:t>
            </a:r>
            <a:r>
              <a:rPr lang="zh-TW" altLang="zh-TW" sz="3000" dirty="0">
                <a:solidFill>
                  <a:srgbClr val="FF0000"/>
                </a:solidFill>
              </a:rPr>
              <a:t>操作公司資訊系統</a:t>
            </a:r>
            <a:r>
              <a:rPr lang="zh-TW" altLang="zh-TW" sz="3000" dirty="0"/>
              <a:t>，發現很多功能都</a:t>
            </a:r>
            <a:r>
              <a:rPr lang="zh-TW" altLang="zh-TW" sz="3000" dirty="0">
                <a:solidFill>
                  <a:srgbClr val="FF0000"/>
                </a:solidFill>
              </a:rPr>
              <a:t>無法使用</a:t>
            </a:r>
            <a:r>
              <a:rPr lang="zh-TW" altLang="zh-TW" sz="3000" dirty="0"/>
              <a:t>，但其</a:t>
            </a:r>
            <a:r>
              <a:rPr lang="zh-TW" altLang="zh-TW" sz="3000" dirty="0">
                <a:solidFill>
                  <a:srgbClr val="FF0000"/>
                </a:solidFill>
              </a:rPr>
              <a:t>主管使用</a:t>
            </a:r>
            <a:r>
              <a:rPr lang="zh-TW" altLang="zh-TW" sz="3000" dirty="0"/>
              <a:t>時卻</a:t>
            </a:r>
            <a:r>
              <a:rPr lang="zh-TW" altLang="zh-TW" sz="3000" dirty="0">
                <a:solidFill>
                  <a:srgbClr val="FF0000"/>
                </a:solidFill>
              </a:rPr>
              <a:t>無此問題</a:t>
            </a:r>
            <a:r>
              <a:rPr lang="zh-TW" altLang="zh-TW" sz="3000" dirty="0"/>
              <a:t>。關於上述情境，最可能發生的原因何？</a:t>
            </a:r>
          </a:p>
          <a:p>
            <a:pPr marL="0" indent="0">
              <a:buNone/>
            </a:pPr>
            <a:r>
              <a:rPr lang="en-US" altLang="zh-TW" sz="3000" dirty="0" smtClean="0"/>
              <a:t>(A)</a:t>
            </a:r>
            <a:r>
              <a:rPr lang="zh-TW" altLang="zh-TW" sz="3000" dirty="0" smtClean="0"/>
              <a:t>系統</a:t>
            </a:r>
            <a:r>
              <a:rPr lang="zh-TW" altLang="zh-TW" sz="3000" dirty="0"/>
              <a:t>有缺陷</a:t>
            </a:r>
            <a:r>
              <a:rPr lang="zh-TW" altLang="zh-TW" sz="3000" dirty="0" smtClean="0"/>
              <a:t>造成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最小權限原則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zh-TW" altLang="zh-TW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硬碟發生壞</a:t>
            </a:r>
            <a:r>
              <a:rPr lang="zh-TW" altLang="zh-TW" sz="3000" dirty="0" smtClean="0"/>
              <a:t>軌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 smtClean="0"/>
              <a:t>(</a:t>
            </a:r>
            <a:r>
              <a:rPr lang="en-US" altLang="zh-TW" sz="3000" dirty="0"/>
              <a:t>D) </a:t>
            </a:r>
            <a:r>
              <a:rPr lang="zh-TW" altLang="zh-TW" sz="3000" dirty="0"/>
              <a:t>系統感染電腦病毒存取控制措施與方法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80486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存取控制措施</a:t>
            </a:r>
            <a:r>
              <a:rPr lang="zh-TW" altLang="zh-TW" dirty="0"/>
              <a:t>，下列敘述何者正確？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組織建立無線存取資訊系統時，無需取得授權，以快速建立無線存取使用限制、組態</a:t>
            </a:r>
            <a:r>
              <a:rPr lang="en-US" altLang="zh-TW" sz="3000" dirty="0"/>
              <a:t>/</a:t>
            </a:r>
            <a:r>
              <a:rPr lang="zh-TW" altLang="zh-TW" sz="3000" dirty="0"/>
              <a:t>連線需求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採用最小權限原則時，只允許使用者依據任務和業務功能，完成所需之授權存取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資訊系統及系統間的資料交換，無需採取強制審查授權，以符合組織的存取控制政策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作業系統皆無需考慮強制存取</a:t>
            </a:r>
            <a:r>
              <a:rPr lang="zh-TW" altLang="zh-TW" sz="3000" dirty="0" smtClean="0"/>
              <a:t>控制</a:t>
            </a:r>
            <a:r>
              <a:rPr lang="en-US" altLang="zh-TW" sz="3000" dirty="0" smtClean="0"/>
              <a:t>(Mandatory </a:t>
            </a:r>
            <a:r>
              <a:rPr lang="en-US" altLang="zh-TW" sz="3000" dirty="0"/>
              <a:t>Access Control, </a:t>
            </a:r>
            <a:r>
              <a:rPr lang="en-US" altLang="zh-TW" sz="3000" dirty="0" smtClean="0"/>
              <a:t>MAC</a:t>
            </a:r>
            <a:r>
              <a:rPr lang="en-US" altLang="zh-TW" sz="3000" dirty="0"/>
              <a:t>)</a:t>
            </a:r>
            <a:r>
              <a:rPr lang="zh-TW" altLang="zh-TW" sz="3000" dirty="0" smtClean="0"/>
              <a:t>之架構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117606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805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600" dirty="0"/>
              <a:t>關於</a:t>
            </a:r>
            <a:r>
              <a:rPr lang="zh-TW" altLang="zh-TW" sz="3600" dirty="0">
                <a:solidFill>
                  <a:srgbClr val="FF0000"/>
                </a:solidFill>
              </a:rPr>
              <a:t>存取控制措施</a:t>
            </a:r>
            <a:r>
              <a:rPr lang="zh-TW" altLang="zh-TW" sz="3600" dirty="0"/>
              <a:t>，下列敘述何者</a:t>
            </a:r>
            <a:r>
              <a:rPr lang="zh-TW" altLang="zh-TW" sz="3600" dirty="0">
                <a:solidFill>
                  <a:srgbClr val="FF0000"/>
                </a:solidFill>
              </a:rPr>
              <a:t>不正確</a:t>
            </a:r>
            <a:r>
              <a:rPr lang="zh-TW" altLang="zh-TW" sz="3600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應建立帳號管理機制，包含帳號之申請、開通、停用及刪除之程序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組織應在符合資訊存取限制條件下，讓授權的使用者可指派分享的存取權限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對於每一種允許的遠端存取類型，都應先取得授權，建立使用限制、組態</a:t>
            </a:r>
            <a:r>
              <a:rPr lang="en-US" altLang="zh-TW" dirty="0"/>
              <a:t>/</a:t>
            </a:r>
            <a:r>
              <a:rPr lang="zh-TW" altLang="zh-TW" dirty="0"/>
              <a:t>連線需求及實作指引，並予以文件化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資訊系統無需對行動裝置之連線要求授權</a:t>
            </a:r>
            <a:endParaRPr lang="zh-TW" altLang="zh-TW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79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 smtClean="0"/>
              <a:t>是</a:t>
            </a:r>
            <a:r>
              <a:rPr lang="zh-TW" altLang="zh-TW" dirty="0" smtClean="0">
                <a:solidFill>
                  <a:srgbClr val="FF0000"/>
                </a:solidFill>
              </a:rPr>
              <a:t>機密性</a:t>
            </a:r>
            <a:r>
              <a:rPr lang="zh-TW" altLang="zh-TW" dirty="0" smtClean="0"/>
              <a:t>的</a:t>
            </a:r>
            <a:r>
              <a:rPr lang="zh-TW" altLang="zh-TW" dirty="0"/>
              <a:t>正確意涵？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確保被使用的為正確資料，未遭人竄改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確保網路通訊中的參與者，不會</a:t>
            </a:r>
            <a:r>
              <a:rPr lang="zh-TW" altLang="zh-TW" dirty="0" smtClean="0"/>
              <a:t>拒絕</a:t>
            </a:r>
            <a:r>
              <a:rPr lang="zh-TW" altLang="en-US" dirty="0" smtClean="0"/>
              <a:t>承認</a:t>
            </a:r>
            <a:r>
              <a:rPr lang="zh-TW" altLang="zh-TW" dirty="0" smtClean="0"/>
              <a:t>他們</a:t>
            </a:r>
            <a:r>
              <a:rPr lang="zh-TW" altLang="zh-TW" dirty="0"/>
              <a:t>的行為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確保資訊服務隨時可被取用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防止未經授權的人或系統存取資料或訊息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3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不屬於實體</a:t>
            </a:r>
            <a:r>
              <a:rPr lang="zh-TW" altLang="zh-TW" dirty="0" smtClean="0">
                <a:solidFill>
                  <a:srgbClr val="FF0000"/>
                </a:solidFill>
              </a:rPr>
              <a:t>控制</a:t>
            </a:r>
            <a:r>
              <a:rPr lang="en-US" altLang="zh-TW" dirty="0" smtClean="0"/>
              <a:t>(Physical Controls</a:t>
            </a:r>
            <a:r>
              <a:rPr lang="en-US" altLang="zh-TW" dirty="0"/>
              <a:t>)</a:t>
            </a:r>
            <a:r>
              <a:rPr lang="zh-TW" altLang="zh-TW" dirty="0" smtClean="0"/>
              <a:t>層面？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</a:t>
            </a:r>
            <a:r>
              <a:rPr lang="zh-TW" altLang="zh-TW" dirty="0" smtClean="0"/>
              <a:t>門禁系統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安全政策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</a:t>
            </a:r>
            <a:r>
              <a:rPr lang="en-US" altLang="zh-TW" dirty="0"/>
              <a:t>) </a:t>
            </a:r>
            <a:r>
              <a:rPr lang="zh-TW" altLang="zh-TW" dirty="0"/>
              <a:t>纜線</a:t>
            </a:r>
            <a:r>
              <a:rPr lang="zh-TW" altLang="zh-TW" dirty="0" smtClean="0"/>
              <a:t>保護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大樓保全或</a:t>
            </a:r>
            <a:r>
              <a:rPr lang="zh-TW" altLang="zh-TW" dirty="0" smtClean="0"/>
              <a:t>警衛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3662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600" dirty="0"/>
              <a:t>下列何者不是</a:t>
            </a:r>
            <a:r>
              <a:rPr lang="zh-TW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資料存取控制</a:t>
            </a:r>
            <a:r>
              <a:rPr lang="zh-TW" altLang="zh-TW" sz="3600" dirty="0"/>
              <a:t>的方法？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強制存取</a:t>
            </a:r>
            <a:r>
              <a:rPr lang="zh-TW" altLang="zh-TW" sz="2800" dirty="0" smtClean="0"/>
              <a:t>控制</a:t>
            </a:r>
            <a:r>
              <a:rPr lang="en-US" altLang="zh-TW" sz="2800" dirty="0"/>
              <a:t>(</a:t>
            </a:r>
            <a:r>
              <a:rPr lang="en-US" altLang="zh-TW" sz="2800" dirty="0" smtClean="0"/>
              <a:t>Mandatory </a:t>
            </a:r>
            <a:r>
              <a:rPr lang="en-US" altLang="zh-TW" sz="2800" dirty="0"/>
              <a:t>Access Control, </a:t>
            </a:r>
            <a:r>
              <a:rPr lang="en-US" altLang="zh-TW" sz="2800" dirty="0" smtClean="0"/>
              <a:t>MAC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存取控制</a:t>
            </a:r>
            <a:r>
              <a:rPr lang="zh-TW" altLang="zh-TW" sz="2800" dirty="0" smtClean="0"/>
              <a:t>目錄</a:t>
            </a:r>
            <a:r>
              <a:rPr lang="en-US" altLang="zh-TW" sz="2800" dirty="0" smtClean="0"/>
              <a:t>(Access </a:t>
            </a:r>
            <a:r>
              <a:rPr lang="en-US" altLang="zh-TW" sz="2800" dirty="0"/>
              <a:t>Control List , </a:t>
            </a:r>
            <a:r>
              <a:rPr lang="en-US" altLang="zh-TW" sz="2800" dirty="0" smtClean="0"/>
              <a:t>ACL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規則基準存取</a:t>
            </a:r>
            <a:r>
              <a:rPr lang="zh-TW" altLang="zh-TW" sz="2800" dirty="0" smtClean="0"/>
              <a:t>控制</a:t>
            </a:r>
            <a:r>
              <a:rPr lang="en-US" altLang="zh-TW" sz="2800" dirty="0" smtClean="0"/>
              <a:t>(Rule-based </a:t>
            </a:r>
            <a:r>
              <a:rPr lang="en-US" altLang="zh-TW" sz="2800" dirty="0"/>
              <a:t>Access </a:t>
            </a:r>
            <a:r>
              <a:rPr lang="en-US" altLang="zh-TW" sz="2800" dirty="0" smtClean="0"/>
              <a:t>Control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身分</a:t>
            </a:r>
            <a:r>
              <a:rPr lang="zh-TW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識別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(Identification)</a:t>
            </a:r>
            <a:endParaRPr lang="zh-TW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24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權限管理與特權管理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特權</a:t>
            </a:r>
            <a:r>
              <a:rPr lang="en-US" altLang="zh-TW" dirty="0" smtClean="0"/>
              <a:t>(Privilege</a:t>
            </a:r>
            <a:r>
              <a:rPr lang="en-US" altLang="zh-TW" dirty="0"/>
              <a:t>)</a:t>
            </a:r>
            <a:r>
              <a:rPr lang="zh-TW" altLang="zh-TW" dirty="0" smtClean="0"/>
              <a:t>是</a:t>
            </a:r>
            <a:r>
              <a:rPr lang="zh-TW" altLang="zh-TW" dirty="0"/>
              <a:t>指使用者對資訊資產擁有特殊的權限。下列何者</a:t>
            </a:r>
            <a:r>
              <a:rPr lang="zh-TW" altLang="zh-TW" dirty="0">
                <a:solidFill>
                  <a:srgbClr val="FF0000"/>
                </a:solidFill>
              </a:rPr>
              <a:t>不是特權使用者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/>
              <a:t>資料庫</a:t>
            </a:r>
            <a:r>
              <a:rPr lang="zh-TW" altLang="zh-TW" dirty="0" smtClean="0"/>
              <a:t>管理員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帳號管理員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文書處理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員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網路</a:t>
            </a:r>
            <a:r>
              <a:rPr lang="zh-TW" altLang="zh-TW" dirty="0" smtClean="0"/>
              <a:t>管理員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295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3600" dirty="0" smtClean="0">
                <a:solidFill>
                  <a:srgbClr val="FF0000"/>
                </a:solidFill>
              </a:rPr>
              <a:t>業務</a:t>
            </a:r>
            <a:r>
              <a:rPr lang="zh-TW" altLang="zh-TW" sz="3600" dirty="0">
                <a:solidFill>
                  <a:srgbClr val="FF0000"/>
                </a:solidFill>
              </a:rPr>
              <a:t>承辦人員，不能身兼業務稽核</a:t>
            </a:r>
            <a:r>
              <a:rPr lang="zh-TW" altLang="zh-TW" sz="3600" dirty="0" smtClean="0">
                <a:solidFill>
                  <a:srgbClr val="FF0000"/>
                </a:solidFill>
              </a:rPr>
              <a:t>人員</a:t>
            </a:r>
            <a:r>
              <a:rPr lang="zh-TW" altLang="zh-TW" sz="3600" dirty="0" smtClean="0"/>
              <a:t>為</a:t>
            </a:r>
            <a:r>
              <a:rPr lang="zh-TW" altLang="zh-TW" sz="3600" dirty="0"/>
              <a:t>下列何者的說明？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職務區隔（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Segregation of Duties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(B) </a:t>
            </a:r>
            <a:r>
              <a:rPr lang="zh-TW" altLang="zh-TW" sz="2800" dirty="0"/>
              <a:t>最小權限原則（</a:t>
            </a:r>
            <a:r>
              <a:rPr lang="en-US" altLang="zh-TW" sz="2800" dirty="0"/>
              <a:t>Principle of Least Privilege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必要知道原則（</a:t>
            </a:r>
            <a:r>
              <a:rPr lang="en-US" altLang="zh-TW" sz="2800" dirty="0"/>
              <a:t>Need-to-know Principle</a:t>
            </a:r>
            <a:r>
              <a:rPr lang="zh-TW" altLang="zh-TW" sz="2800" dirty="0"/>
              <a:t>）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以角色為基礎的存取控制（</a:t>
            </a:r>
            <a:r>
              <a:rPr lang="en-US" altLang="zh-TW" sz="2800" dirty="0"/>
              <a:t>Role-based access control, RBAC</a:t>
            </a:r>
            <a:r>
              <a:rPr lang="zh-TW" altLang="zh-TW" sz="2800" dirty="0"/>
              <a:t>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50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065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sz="3600" dirty="0"/>
              <a:t>關於</a:t>
            </a:r>
            <a:r>
              <a:rPr lang="zh-TW" altLang="zh-TW" sz="3600" dirty="0">
                <a:solidFill>
                  <a:srgbClr val="FF0000"/>
                </a:solidFill>
              </a:rPr>
              <a:t>權限管理</a:t>
            </a:r>
            <a:r>
              <a:rPr lang="zh-TW" altLang="zh-TW" sz="3600" dirty="0"/>
              <a:t>，下列做法何者較</a:t>
            </a:r>
            <a:r>
              <a:rPr lang="zh-TW" altLang="zh-TW" sz="3600" dirty="0">
                <a:solidFill>
                  <a:srgbClr val="FF0000"/>
                </a:solidFill>
              </a:rPr>
              <a:t>不適當</a:t>
            </a:r>
            <a:r>
              <a:rPr lang="zh-TW" altLang="zh-TW" sz="3600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賦予新到任資訊人員系統權限前，應先經過考核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由於系統權限設定時已經過核准，故不需定期審查系統權限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採購助理申請查詢庫存數量權限時，應會簽倉儲主管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業務助理離職後，系統僅設定停用該員帳號而非刪除</a:t>
            </a:r>
            <a:r>
              <a:rPr lang="zh-TW" altLang="zh-TW" dirty="0" smtClean="0"/>
              <a:t>帳號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33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35285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zh-TW" sz="3900" dirty="0"/>
              <a:t>下列何種</a:t>
            </a:r>
            <a:r>
              <a:rPr lang="zh-TW" altLang="zh-TW" sz="3900" dirty="0">
                <a:solidFill>
                  <a:srgbClr val="FF0000"/>
                </a:solidFill>
              </a:rPr>
              <a:t>權限管理行為較不適當</a:t>
            </a:r>
            <a:r>
              <a:rPr lang="zh-TW" altLang="zh-TW" sz="3900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r>
              <a:rPr lang="zh-TW" altLang="zh-TW" dirty="0" smtClean="0"/>
              <a:t>公司</a:t>
            </a:r>
            <a:r>
              <a:rPr lang="zh-TW" altLang="zh-TW" dirty="0"/>
              <a:t>負責人擁有</a:t>
            </a:r>
            <a:r>
              <a:rPr lang="en-US" altLang="zh-TW" dirty="0"/>
              <a:t>ERP</a:t>
            </a:r>
            <a:r>
              <a:rPr lang="zh-TW" altLang="zh-TW" dirty="0"/>
              <a:t>所有系統的唯讀權限，並另外擁有最高管理者的帳號密碼</a:t>
            </a:r>
          </a:p>
          <a:p>
            <a:pPr marL="0" indent="0">
              <a:buNone/>
            </a:pPr>
            <a:r>
              <a:rPr lang="en-US" altLang="zh-TW" dirty="0"/>
              <a:t>(B</a:t>
            </a:r>
            <a:r>
              <a:rPr lang="en-US" altLang="zh-TW" dirty="0" smtClean="0"/>
              <a:t>)</a:t>
            </a:r>
            <a:r>
              <a:rPr lang="zh-TW" altLang="zh-TW" dirty="0" smtClean="0"/>
              <a:t>採購</a:t>
            </a:r>
            <a:r>
              <a:rPr lang="zh-TW" altLang="zh-TW" dirty="0"/>
              <a:t>主管擁有</a:t>
            </a:r>
            <a:r>
              <a:rPr lang="en-US" altLang="zh-TW" dirty="0"/>
              <a:t>ERP</a:t>
            </a:r>
            <a:r>
              <a:rPr lang="zh-TW" altLang="zh-TW" dirty="0"/>
              <a:t>採購系統除</a:t>
            </a:r>
            <a:r>
              <a:rPr lang="zh-TW" altLang="zh-TW" dirty="0" smtClean="0"/>
              <a:t>單據</a:t>
            </a:r>
            <a:r>
              <a:rPr lang="en-US" altLang="zh-TW" dirty="0" smtClean="0"/>
              <a:t>(</a:t>
            </a:r>
            <a:r>
              <a:rPr lang="zh-TW" altLang="zh-TW" dirty="0" smtClean="0"/>
              <a:t>紀錄</a:t>
            </a:r>
            <a:r>
              <a:rPr lang="en-US" altLang="zh-TW" dirty="0" smtClean="0"/>
              <a:t>)</a:t>
            </a:r>
            <a:r>
              <a:rPr lang="zh-TW" altLang="zh-TW" dirty="0" smtClean="0"/>
              <a:t>刪除</a:t>
            </a:r>
            <a:r>
              <a:rPr lang="zh-TW" altLang="zh-TW" dirty="0"/>
              <a:t>外的所有權限，並擁有物料庫存數量的查詢權限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人員擁有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系統設定權限，並同時擁有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系統採購單據的新增、編輯、刪除權限</a:t>
            </a:r>
          </a:p>
          <a:p>
            <a:pPr marL="0" indent="0">
              <a:buNone/>
            </a:pPr>
            <a:r>
              <a:rPr lang="en-US" altLang="zh-TW" dirty="0"/>
              <a:t>(D</a:t>
            </a:r>
            <a:r>
              <a:rPr lang="en-US" altLang="zh-TW" dirty="0" smtClean="0"/>
              <a:t>)</a:t>
            </a:r>
            <a:r>
              <a:rPr lang="zh-TW" altLang="zh-TW" dirty="0" smtClean="0"/>
              <a:t>會計</a:t>
            </a:r>
            <a:r>
              <a:rPr lang="zh-TW" altLang="zh-TW" dirty="0"/>
              <a:t>主管擁有</a:t>
            </a:r>
            <a:r>
              <a:rPr lang="en-US" altLang="zh-TW" dirty="0"/>
              <a:t>ERP</a:t>
            </a:r>
            <a:r>
              <a:rPr lang="zh-TW" altLang="zh-TW" dirty="0"/>
              <a:t>系統每月結轉權限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9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身分認證（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Authentication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身分</a:t>
            </a:r>
            <a:r>
              <a:rPr lang="zh-TW" altLang="zh-TW" dirty="0" smtClean="0">
                <a:solidFill>
                  <a:srgbClr val="FF0000"/>
                </a:solidFill>
              </a:rPr>
              <a:t>認證</a:t>
            </a:r>
            <a:r>
              <a:rPr lang="en-US" altLang="zh-TW" dirty="0" smtClean="0"/>
              <a:t>(Authentication)</a:t>
            </a:r>
            <a:r>
              <a:rPr lang="zh-TW" altLang="zh-TW" dirty="0" smtClean="0"/>
              <a:t>，</a:t>
            </a:r>
            <a:r>
              <a:rPr lang="zh-TW" altLang="zh-TW" dirty="0"/>
              <a:t>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擁有系統的帳戶與密碼，可以登入電子系統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確認使用電子身分的是使用者本人的程序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給予使用者聽、說、讀、寫、執行、刪除等等權限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留下使用者的使用軌跡，並且自動</a:t>
            </a:r>
            <a:r>
              <a:rPr lang="zh-TW" altLang="zh-TW" sz="2800" dirty="0" smtClean="0"/>
              <a:t>稽核</a:t>
            </a:r>
            <a:endParaRPr lang="zh-TW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473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Faker</a:t>
            </a:r>
            <a:r>
              <a:rPr lang="zh-TW" altLang="zh-TW" dirty="0"/>
              <a:t>是公司的資訊人員，主要職責為</a:t>
            </a:r>
            <a:r>
              <a:rPr lang="zh-TW" altLang="zh-TW" dirty="0">
                <a:solidFill>
                  <a:srgbClr val="FF0000"/>
                </a:solidFill>
              </a:rPr>
              <a:t>避免非法存取控制</a:t>
            </a:r>
            <a:r>
              <a:rPr lang="zh-TW" altLang="zh-TW" dirty="0"/>
              <a:t>的資安事件發生。請問</a:t>
            </a:r>
            <a:r>
              <a:rPr lang="zh-TW" altLang="zh-TW" dirty="0" smtClean="0"/>
              <a:t>以下</a:t>
            </a:r>
            <a:r>
              <a:rPr lang="zh-TW" altLang="zh-TW" dirty="0" smtClean="0">
                <a:solidFill>
                  <a:srgbClr val="FF0000"/>
                </a:solidFill>
              </a:rPr>
              <a:t>不是</a:t>
            </a:r>
            <a:r>
              <a:rPr lang="zh-TW" altLang="zh-TW" dirty="0" smtClean="0"/>
              <a:t>他</a:t>
            </a:r>
            <a:r>
              <a:rPr lang="zh-TW" altLang="zh-TW" dirty="0"/>
              <a:t>應有的作為？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將多台電腦共用同一組存取密碼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記錄所有登入的事件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呼籲同仁在離開電腦時需上鎖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呼籲同仁切勿將自己的帳戶提供他人</a:t>
            </a:r>
            <a:r>
              <a:rPr lang="zh-TW" altLang="zh-TW" dirty="0" smtClean="0"/>
              <a:t>使用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723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 smtClean="0">
                <a:solidFill>
                  <a:srgbClr val="FF0000"/>
                </a:solidFill>
              </a:rPr>
              <a:t>身份</a:t>
            </a:r>
            <a:r>
              <a:rPr lang="zh-TW" altLang="zh-TW" dirty="0">
                <a:solidFill>
                  <a:srgbClr val="FF0000"/>
                </a:solidFill>
              </a:rPr>
              <a:t>認證</a:t>
            </a:r>
            <a:r>
              <a:rPr lang="zh-TW" altLang="zh-TW" dirty="0"/>
              <a:t>主要是來證明使用者的身份，相關的</a:t>
            </a:r>
            <a:r>
              <a:rPr lang="zh-TW" altLang="zh-TW" dirty="0">
                <a:solidFill>
                  <a:srgbClr val="FF0000"/>
                </a:solidFill>
              </a:rPr>
              <a:t>機制設計主要包含三要素</a:t>
            </a:r>
            <a:r>
              <a:rPr lang="zh-TW" altLang="zh-TW" dirty="0"/>
              <a:t>，請問下列何者</a:t>
            </a:r>
            <a:r>
              <a:rPr lang="zh-TW" altLang="zh-TW" dirty="0">
                <a:solidFill>
                  <a:srgbClr val="FF0000"/>
                </a:solidFill>
              </a:rPr>
              <a:t>不包含</a:t>
            </a:r>
            <a:r>
              <a:rPr lang="zh-TW" altLang="zh-TW" dirty="0"/>
              <a:t>在其中？</a:t>
            </a:r>
          </a:p>
          <a:p>
            <a:pPr marL="0" indent="0">
              <a:buNone/>
            </a:pPr>
            <a:r>
              <a:rPr lang="en-US" altLang="zh-TW" dirty="0"/>
              <a:t>(A) Something you know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Something you have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Something you are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Something you need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5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身份識別與存取管理</a:t>
            </a:r>
            <a:r>
              <a:rPr lang="zh-TW" altLang="zh-TW" dirty="0"/>
              <a:t>（</a:t>
            </a:r>
            <a:r>
              <a:rPr lang="en-US" altLang="zh-TW" dirty="0"/>
              <a:t>Identity and Access Management, IAM</a:t>
            </a:r>
            <a:r>
              <a:rPr lang="zh-TW" altLang="zh-TW" dirty="0"/>
              <a:t>），下列敘述何者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IAM</a:t>
            </a:r>
            <a:r>
              <a:rPr lang="zh-TW" altLang="zh-TW" dirty="0"/>
              <a:t>重視</a:t>
            </a:r>
            <a:r>
              <a:rPr lang="zh-TW" altLang="zh-TW" dirty="0" smtClean="0"/>
              <a:t>驗證</a:t>
            </a:r>
            <a:r>
              <a:rPr lang="en-US" altLang="zh-TW" dirty="0" smtClean="0"/>
              <a:t>(Authentication)</a:t>
            </a:r>
            <a:r>
              <a:rPr lang="zh-TW" altLang="zh-TW" dirty="0" smtClean="0"/>
              <a:t>、</a:t>
            </a:r>
            <a:r>
              <a:rPr lang="zh-TW" altLang="zh-TW" dirty="0"/>
              <a:t>授權（</a:t>
            </a:r>
            <a:r>
              <a:rPr lang="en-US" altLang="zh-TW" dirty="0"/>
              <a:t>Authorization</a:t>
            </a:r>
            <a:r>
              <a:rPr lang="zh-TW" altLang="zh-TW" dirty="0"/>
              <a:t>）及</a:t>
            </a:r>
            <a:r>
              <a:rPr lang="zh-TW" altLang="zh-TW" dirty="0" smtClean="0"/>
              <a:t>稽核</a:t>
            </a:r>
            <a:r>
              <a:rPr lang="en-US" altLang="zh-TW" dirty="0" smtClean="0"/>
              <a:t>(Auditing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IAM</a:t>
            </a:r>
            <a:r>
              <a:rPr lang="zh-TW" altLang="zh-TW" dirty="0"/>
              <a:t>可透過你</a:t>
            </a:r>
            <a:r>
              <a:rPr lang="zh-TW" altLang="zh-TW" dirty="0" smtClean="0"/>
              <a:t>知</a:t>
            </a:r>
            <a:r>
              <a:rPr lang="en-US" altLang="zh-TW" dirty="0"/>
              <a:t>(</a:t>
            </a:r>
            <a:r>
              <a:rPr lang="en-US" altLang="zh-TW" dirty="0" smtClean="0"/>
              <a:t>What </a:t>
            </a:r>
            <a:r>
              <a:rPr lang="en-US" altLang="zh-TW" dirty="0"/>
              <a:t>you </a:t>
            </a:r>
            <a:r>
              <a:rPr lang="en-US" altLang="zh-TW" dirty="0" smtClean="0"/>
              <a:t>know</a:t>
            </a:r>
            <a:r>
              <a:rPr lang="en-US" altLang="zh-TW" dirty="0"/>
              <a:t>)</a:t>
            </a:r>
            <a:r>
              <a:rPr lang="zh-TW" altLang="zh-TW" dirty="0" smtClean="0"/>
              <a:t>、</a:t>
            </a:r>
            <a:r>
              <a:rPr lang="zh-TW" altLang="zh-TW" dirty="0"/>
              <a:t>你</a:t>
            </a:r>
            <a:r>
              <a:rPr lang="zh-TW" altLang="zh-TW" dirty="0" smtClean="0"/>
              <a:t>有</a:t>
            </a:r>
            <a:r>
              <a:rPr lang="en-US" altLang="zh-TW" dirty="0" smtClean="0"/>
              <a:t>(What </a:t>
            </a:r>
            <a:r>
              <a:rPr lang="en-US" altLang="zh-TW" dirty="0"/>
              <a:t>you </a:t>
            </a:r>
            <a:r>
              <a:rPr lang="en-US" altLang="zh-TW" dirty="0" smtClean="0"/>
              <a:t>have</a:t>
            </a:r>
            <a:r>
              <a:rPr lang="en-US" altLang="zh-TW" dirty="0"/>
              <a:t>)</a:t>
            </a:r>
            <a:r>
              <a:rPr lang="zh-TW" altLang="zh-TW" dirty="0" smtClean="0"/>
              <a:t>、</a:t>
            </a:r>
            <a:r>
              <a:rPr lang="zh-TW" altLang="zh-TW" dirty="0"/>
              <a:t>你</a:t>
            </a:r>
            <a:r>
              <a:rPr lang="zh-TW" altLang="zh-TW" dirty="0" smtClean="0"/>
              <a:t>是</a:t>
            </a:r>
            <a:r>
              <a:rPr lang="en-US" altLang="zh-TW" dirty="0" smtClean="0"/>
              <a:t>(What </a:t>
            </a:r>
            <a:r>
              <a:rPr lang="en-US" altLang="zh-TW" dirty="0"/>
              <a:t>you </a:t>
            </a:r>
            <a:r>
              <a:rPr lang="en-US" altLang="zh-TW" dirty="0" smtClean="0"/>
              <a:t>are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驗證安全其它條件，應思考通訊傳輸加密與驗證值加密保護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驗證後權限，應符合最大權限原則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81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請問「確保已授權之使用者可適時、可靠的存取資料與資源」所</a:t>
            </a:r>
            <a:r>
              <a:rPr lang="zh-TW" altLang="zh-TW" dirty="0">
                <a:solidFill>
                  <a:srgbClr val="FF0000"/>
                </a:solidFill>
                <a:uFill>
                  <a:solidFill>
                    <a:schemeClr val="tx1"/>
                  </a:solidFill>
                </a:uFill>
              </a:rPr>
              <a:t>代表的意義</a:t>
            </a:r>
            <a:r>
              <a:rPr lang="zh-TW" altLang="zh-TW" dirty="0"/>
              <a:t>是下列</a:t>
            </a:r>
            <a:r>
              <a:rPr lang="zh-TW" altLang="zh-TW" dirty="0" smtClean="0"/>
              <a:t>何</a:t>
            </a:r>
            <a:r>
              <a:rPr lang="zh-TW" altLang="en-US" dirty="0" smtClean="0"/>
              <a:t>者？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機密性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 smtClean="0"/>
              <a:t>完整性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09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b="1" dirty="0"/>
              <a:t>身分</a:t>
            </a:r>
            <a:r>
              <a:rPr lang="zh-TW" altLang="zh-TW" sz="3600" b="1" dirty="0" smtClean="0"/>
              <a:t>認證</a:t>
            </a:r>
            <a:r>
              <a:rPr lang="en-US" altLang="zh-TW" sz="3600" b="1" dirty="0" smtClean="0"/>
              <a:t>(Authentication)</a:t>
            </a:r>
            <a:r>
              <a:rPr lang="zh-TW" altLang="zh-TW" sz="3600" b="1" dirty="0" smtClean="0"/>
              <a:t>的</a:t>
            </a:r>
            <a:r>
              <a:rPr lang="zh-TW" altLang="zh-TW" sz="3600" b="1" dirty="0"/>
              <a:t>機制與</a:t>
            </a:r>
            <a:r>
              <a:rPr lang="zh-TW" altLang="zh-TW" sz="3600" b="1" dirty="0" smtClean="0"/>
              <a:t>方法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en-US" altLang="zh-TW" dirty="0">
                <a:solidFill>
                  <a:srgbClr val="FF0000"/>
                </a:solidFill>
              </a:rPr>
              <a:t>OTP</a:t>
            </a:r>
            <a:r>
              <a:rPr lang="zh-TW" altLang="zh-TW" dirty="0">
                <a:solidFill>
                  <a:srgbClr val="FF0000"/>
                </a:solidFill>
              </a:rPr>
              <a:t>（</a:t>
            </a:r>
            <a:r>
              <a:rPr lang="en-US" altLang="zh-TW" dirty="0">
                <a:solidFill>
                  <a:srgbClr val="FF0000"/>
                </a:solidFill>
              </a:rPr>
              <a:t>One-Time Password</a:t>
            </a:r>
            <a:r>
              <a:rPr lang="zh-TW" altLang="zh-TW" dirty="0">
                <a:solidFill>
                  <a:srgbClr val="FF0000"/>
                </a:solidFill>
              </a:rPr>
              <a:t>）的特性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不可預測</a:t>
            </a:r>
            <a:r>
              <a:rPr lang="en-US" altLang="zh-TW" dirty="0" smtClean="0"/>
              <a:t>	 	 </a:t>
            </a:r>
            <a:r>
              <a:rPr lang="en-US" altLang="zh-TW" dirty="0"/>
              <a:t>(B) </a:t>
            </a:r>
            <a:r>
              <a:rPr lang="zh-TW" altLang="zh-TW" dirty="0"/>
              <a:t>使用</a:t>
            </a:r>
            <a:r>
              <a:rPr lang="zh-TW" altLang="zh-TW" dirty="0" smtClean="0"/>
              <a:t>一次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不可重複</a:t>
            </a:r>
            <a:r>
              <a:rPr lang="en-US" altLang="zh-TW" dirty="0"/>
              <a:t>   </a:t>
            </a:r>
            <a:r>
              <a:rPr lang="en-US" altLang="zh-TW" dirty="0" smtClean="0"/>
              <a:t>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能防止釣魚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6557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使用</a:t>
            </a:r>
            <a:r>
              <a:rPr lang="zh-TW" altLang="zh-TW" dirty="0">
                <a:solidFill>
                  <a:srgbClr val="FF0000"/>
                </a:solidFill>
              </a:rPr>
              <a:t>通關密碼或是</a:t>
            </a:r>
            <a:r>
              <a:rPr lang="en-US" altLang="zh-TW" dirty="0">
                <a:solidFill>
                  <a:srgbClr val="FF0000"/>
                </a:solidFill>
              </a:rPr>
              <a:t>PIN</a:t>
            </a:r>
            <a:r>
              <a:rPr lang="zh-TW" altLang="zh-TW" dirty="0">
                <a:solidFill>
                  <a:srgbClr val="FF0000"/>
                </a:solidFill>
              </a:rPr>
              <a:t>碼</a:t>
            </a:r>
            <a:r>
              <a:rPr lang="zh-TW" altLang="zh-TW" dirty="0"/>
              <a:t>來登入資訊系統，這是屬於下列何種</a:t>
            </a:r>
            <a:r>
              <a:rPr lang="zh-TW" altLang="zh-TW" dirty="0">
                <a:solidFill>
                  <a:srgbClr val="FF0000"/>
                </a:solidFill>
              </a:rPr>
              <a:t>身份認證方式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所知之事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B) </a:t>
            </a:r>
            <a:r>
              <a:rPr lang="zh-TW" altLang="zh-TW" dirty="0"/>
              <a:t>所持之物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所具之形－靜態特徵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所具之形－動態特徵</a:t>
            </a:r>
          </a:p>
        </p:txBody>
      </p:sp>
    </p:spTree>
    <p:extLst>
      <p:ext uri="{BB962C8B-B14F-4D97-AF65-F5344CB8AC3E}">
        <p14:creationId xmlns:p14="http://schemas.microsoft.com/office/powerpoint/2010/main" val="8436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不是</a:t>
            </a:r>
            <a:r>
              <a:rPr lang="en-US" altLang="zh-TW" dirty="0">
                <a:solidFill>
                  <a:srgbClr val="FF0000"/>
                </a:solidFill>
              </a:rPr>
              <a:t>Biometric Systems</a:t>
            </a:r>
            <a:r>
              <a:rPr lang="zh-TW" altLang="zh-TW" dirty="0">
                <a:solidFill>
                  <a:srgbClr val="FF0000"/>
                </a:solidFill>
              </a:rPr>
              <a:t>識別身分驗證技術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Fingerprint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Retina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Iris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OTP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775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下列哪一個工具</a:t>
            </a:r>
            <a:r>
              <a:rPr lang="zh-TW" altLang="zh-TW" dirty="0">
                <a:solidFill>
                  <a:srgbClr val="FF0000"/>
                </a:solidFill>
              </a:rPr>
              <a:t>無法</a:t>
            </a:r>
            <a:r>
              <a:rPr lang="zh-TW" altLang="zh-TW" dirty="0"/>
              <a:t>進行</a:t>
            </a:r>
            <a:r>
              <a:rPr lang="zh-TW" altLang="zh-TW" dirty="0">
                <a:solidFill>
                  <a:srgbClr val="FF0000"/>
                </a:solidFill>
              </a:rPr>
              <a:t>身分認證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記名悠遊</a:t>
            </a:r>
            <a:r>
              <a:rPr lang="zh-TW" altLang="zh-TW" dirty="0" smtClean="0"/>
              <a:t>卡</a:t>
            </a:r>
            <a:r>
              <a:rPr lang="en-US" altLang="zh-TW" dirty="0" smtClean="0"/>
              <a:t>		(</a:t>
            </a:r>
            <a:r>
              <a:rPr lang="en-US" altLang="zh-TW" dirty="0"/>
              <a:t>B) </a:t>
            </a:r>
            <a:r>
              <a:rPr lang="zh-TW" altLang="zh-TW" dirty="0"/>
              <a:t>信用卡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超商集點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卡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/>
              <a:t>健保</a:t>
            </a:r>
            <a:r>
              <a:rPr lang="zh-TW" altLang="zh-TW" dirty="0" smtClean="0"/>
              <a:t>卡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45265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事故管理與營運持續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主題四：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200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zh-TW" altLang="en-US" sz="6600" b="1" dirty="0" smtClean="0">
                <a:solidFill>
                  <a:schemeClr val="bg1"/>
                </a:solidFill>
              </a:rPr>
              <a:t>４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</a:t>
            </a:r>
            <a:r>
              <a:rPr lang="zh-TW" altLang="en-US" sz="6600" b="1" dirty="0" smtClean="0">
                <a:solidFill>
                  <a:schemeClr val="bg1"/>
                </a:solidFill>
              </a:rPr>
              <a:t>１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事故管理與營運持續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身分驗證中，生物特徵比對有靜態與動態的差異。請問下列何者</a:t>
            </a:r>
            <a:r>
              <a:rPr lang="zh-TW" altLang="zh-TW" dirty="0">
                <a:solidFill>
                  <a:srgbClr val="FF0000"/>
                </a:solidFill>
              </a:rPr>
              <a:t>不是動態比對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聲音</a:t>
            </a:r>
            <a:r>
              <a:rPr lang="zh-TW" altLang="zh-TW" dirty="0" smtClean="0"/>
              <a:t>辨識</a:t>
            </a:r>
            <a:r>
              <a:rPr lang="en-US" altLang="zh-TW" dirty="0" smtClean="0"/>
              <a:t>	(</a:t>
            </a:r>
            <a:r>
              <a:rPr lang="en-US" altLang="zh-TW" dirty="0"/>
              <a:t>B) </a:t>
            </a:r>
            <a:r>
              <a:rPr lang="zh-TW" altLang="zh-TW" dirty="0"/>
              <a:t>臉部辨識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指紋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辨識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電子筆簽字</a:t>
            </a:r>
            <a:r>
              <a:rPr lang="zh-TW" altLang="zh-TW" dirty="0" smtClean="0"/>
              <a:t>辨識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995559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某家國防工業公司，員工被要求需使用</a:t>
            </a:r>
            <a:r>
              <a:rPr lang="zh-TW" altLang="zh-TW" dirty="0" smtClean="0"/>
              <a:t>智慧卡</a:t>
            </a:r>
            <a:r>
              <a:rPr lang="en-US" altLang="zh-TW" dirty="0" smtClean="0"/>
              <a:t>)Smart Card</a:t>
            </a:r>
            <a:r>
              <a:rPr lang="en-US" altLang="zh-TW" dirty="0"/>
              <a:t>)</a:t>
            </a:r>
            <a:r>
              <a:rPr lang="zh-TW" altLang="zh-TW" dirty="0" smtClean="0"/>
              <a:t>和</a:t>
            </a:r>
            <a:r>
              <a:rPr lang="zh-TW" altLang="zh-TW" dirty="0"/>
              <a:t>個人</a:t>
            </a:r>
            <a:r>
              <a:rPr lang="zh-TW" altLang="zh-TW" dirty="0" smtClean="0"/>
              <a:t>識別碼</a:t>
            </a:r>
            <a:r>
              <a:rPr lang="en-US" altLang="zh-TW" dirty="0" smtClean="0"/>
              <a:t>(Personal </a:t>
            </a:r>
            <a:r>
              <a:rPr lang="en-US" altLang="zh-TW" dirty="0"/>
              <a:t>Identification Number, </a:t>
            </a:r>
            <a:r>
              <a:rPr lang="en-US" altLang="zh-TW" dirty="0" smtClean="0"/>
              <a:t>PIN</a:t>
            </a:r>
            <a:r>
              <a:rPr lang="en-US" altLang="zh-TW" dirty="0"/>
              <a:t>)</a:t>
            </a:r>
            <a:r>
              <a:rPr lang="zh-TW" altLang="zh-TW" dirty="0" smtClean="0">
                <a:solidFill>
                  <a:srgbClr val="FF0000"/>
                </a:solidFill>
              </a:rPr>
              <a:t>登入</a:t>
            </a:r>
            <a:r>
              <a:rPr lang="zh-TW" altLang="zh-TW" dirty="0">
                <a:solidFill>
                  <a:srgbClr val="FF0000"/>
                </a:solidFill>
              </a:rPr>
              <a:t>公司資訊系統，請問這家公司使用的是哪一種驗證方法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時間基礎的一次</a:t>
            </a:r>
            <a:r>
              <a:rPr lang="zh-TW" altLang="zh-TW" dirty="0" smtClean="0"/>
              <a:t>密碼</a:t>
            </a:r>
            <a:r>
              <a:rPr lang="en-US" altLang="zh-TW" dirty="0"/>
              <a:t>(</a:t>
            </a:r>
            <a:r>
              <a:rPr lang="en-US" altLang="zh-TW" dirty="0" smtClean="0"/>
              <a:t>Time-based </a:t>
            </a:r>
            <a:r>
              <a:rPr lang="en-US" altLang="zh-TW" dirty="0"/>
              <a:t>One-Time Password, </a:t>
            </a:r>
            <a:r>
              <a:rPr lang="en-US" altLang="zh-TW" dirty="0" smtClean="0"/>
              <a:t>TOTP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多因子認證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(Multifactor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相互認證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(Mutual Authentication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聯邦認證</a:t>
            </a:r>
            <a:r>
              <a:rPr lang="zh-TW" altLang="zh-TW" dirty="0" smtClean="0"/>
              <a:t>法</a:t>
            </a:r>
            <a:r>
              <a:rPr lang="en-US" altLang="zh-TW" dirty="0" smtClean="0"/>
              <a:t>(Federal Authentication)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4730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身分認證機制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2800" dirty="0"/>
              <a:t>(A) </a:t>
            </a:r>
            <a:r>
              <a:rPr lang="zh-TW" altLang="zh-TW" sz="2800" dirty="0"/>
              <a:t>兩階段身分認證的方式可透過手機，或是專屬的安全金鑰裝置等工具執行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兩階段身分認證的目的，在於簡化認證程序</a:t>
            </a:r>
          </a:p>
          <a:p>
            <a:pPr marL="0" indent="0">
              <a:buNone/>
            </a:pPr>
            <a:r>
              <a:rPr lang="en-US" altLang="zh-TW" sz="2800" dirty="0"/>
              <a:t>(C) </a:t>
            </a:r>
            <a:r>
              <a:rPr lang="zh-TW" altLang="zh-TW" sz="2800" dirty="0"/>
              <a:t>動態密碼符</a:t>
            </a:r>
            <a:r>
              <a:rPr lang="zh-TW" altLang="zh-TW" sz="2800" dirty="0" smtClean="0"/>
              <a:t>記</a:t>
            </a:r>
            <a:r>
              <a:rPr lang="en-US" altLang="zh-TW" sz="2800" dirty="0" smtClean="0"/>
              <a:t>(Token)</a:t>
            </a:r>
            <a:r>
              <a:rPr lang="zh-TW" altLang="zh-TW" sz="2800" dirty="0" smtClean="0"/>
              <a:t>身份</a:t>
            </a:r>
            <a:r>
              <a:rPr lang="zh-TW" altLang="zh-TW" sz="2800" dirty="0"/>
              <a:t>認證，是在使用者端常見的驗證工具</a:t>
            </a:r>
          </a:p>
          <a:p>
            <a:pPr marL="0" indent="0">
              <a:buNone/>
            </a:pPr>
            <a:r>
              <a:rPr lang="en-US" altLang="zh-TW" sz="2800" dirty="0"/>
              <a:t>(D) </a:t>
            </a:r>
            <a:r>
              <a:rPr lang="zh-TW" altLang="zh-TW" sz="2800" dirty="0"/>
              <a:t>可透過</a:t>
            </a:r>
            <a:r>
              <a:rPr lang="en-US" altLang="zh-TW" sz="2800" dirty="0"/>
              <a:t>LDAP</a:t>
            </a:r>
            <a:r>
              <a:rPr lang="zh-TW" altLang="zh-TW" sz="2800" dirty="0"/>
              <a:t>服務，整合使用者在各種應用程式進行認證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25502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生物辨識方式之交叉錯誤率</a:t>
            </a:r>
            <a:r>
              <a:rPr lang="zh-TW" altLang="zh-TW" dirty="0"/>
              <a:t>（</a:t>
            </a:r>
            <a:r>
              <a:rPr lang="en-US" altLang="zh-TW" dirty="0"/>
              <a:t>Crossover Error Rate, CER</a:t>
            </a:r>
            <a:r>
              <a:rPr lang="zh-TW" altLang="zh-TW" dirty="0"/>
              <a:t>）最低？</a:t>
            </a:r>
          </a:p>
          <a:p>
            <a:r>
              <a:rPr lang="en-US" altLang="zh-TW" dirty="0"/>
              <a:t>(A) </a:t>
            </a:r>
            <a:r>
              <a:rPr lang="zh-TW" altLang="zh-TW" dirty="0"/>
              <a:t>語音辨識</a:t>
            </a:r>
            <a:r>
              <a:rPr lang="en-US" altLang="zh-TW" dirty="0"/>
              <a:t>   (B) </a:t>
            </a:r>
            <a:r>
              <a:rPr lang="zh-TW" altLang="zh-TW" dirty="0"/>
              <a:t>掌形辨識</a:t>
            </a:r>
            <a:r>
              <a:rPr lang="en-US" altLang="zh-TW" dirty="0"/>
              <a:t>   (C) </a:t>
            </a:r>
            <a:r>
              <a:rPr lang="zh-TW" altLang="zh-TW" dirty="0"/>
              <a:t>手寫辨識</a:t>
            </a:r>
            <a:r>
              <a:rPr lang="en-US" altLang="zh-TW" dirty="0"/>
              <a:t> 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虹膜辨識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91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組織內部某資料庫遭受駭客藉由</a:t>
            </a:r>
            <a:r>
              <a:rPr lang="zh-TW" altLang="zh-TW" dirty="0">
                <a:solidFill>
                  <a:srgbClr val="FF0000"/>
                </a:solidFill>
              </a:rPr>
              <a:t>惡意程式入侵，竊走大量個人資料</a:t>
            </a:r>
            <a:r>
              <a:rPr lang="zh-TW" altLang="zh-TW" dirty="0"/>
              <a:t>，請問此為下列哪些特性遭受破壞？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A) </a:t>
            </a:r>
            <a:r>
              <a:rPr lang="zh-TW" altLang="zh-TW" dirty="0" smtClean="0"/>
              <a:t>可用性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機密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 smtClean="0"/>
              <a:t>完整性</a:t>
            </a:r>
            <a:r>
              <a:rPr lang="en-US" altLang="zh-TW" dirty="0" smtClean="0"/>
              <a:t>		(</a:t>
            </a:r>
            <a:r>
              <a:rPr lang="en-US" altLang="zh-TW" dirty="0"/>
              <a:t>D) </a:t>
            </a:r>
            <a:r>
              <a:rPr lang="zh-TW" altLang="zh-TW" dirty="0" smtClean="0"/>
              <a:t>可讀性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身分認證存取控制是一種限制資源存取的處理方式及程序，其目的在保護系統資源不會被非經授權者或授權者進行不當的存取。請問</a:t>
            </a:r>
            <a:r>
              <a:rPr lang="zh-TW" altLang="zh-TW" dirty="0">
                <a:solidFill>
                  <a:srgbClr val="FF0000"/>
                </a:solidFill>
              </a:rPr>
              <a:t>使用者身分被認證後，授予其應有的權限的程序</a:t>
            </a:r>
            <a:r>
              <a:rPr lang="zh-TW" altLang="zh-TW" dirty="0"/>
              <a:t>稱為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en-US" altLang="zh-TW" dirty="0" smtClean="0"/>
              <a:t>Identification</a:t>
            </a:r>
            <a:r>
              <a:rPr lang="en-US" altLang="zh-TW" dirty="0"/>
              <a:t>(</a:t>
            </a:r>
            <a:r>
              <a:rPr lang="zh-TW" altLang="zh-TW" dirty="0" smtClean="0"/>
              <a:t>識別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en-US" altLang="zh-TW" dirty="0" smtClean="0"/>
              <a:t>Authentication(</a:t>
            </a:r>
            <a:r>
              <a:rPr lang="zh-TW" altLang="zh-TW" dirty="0" smtClean="0"/>
              <a:t>認證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en-US" altLang="zh-TW" dirty="0" smtClean="0"/>
              <a:t>Accountability(</a:t>
            </a:r>
            <a:r>
              <a:rPr lang="zh-TW" altLang="zh-TW" dirty="0" smtClean="0"/>
              <a:t>可</a:t>
            </a:r>
            <a:r>
              <a:rPr lang="zh-TW" altLang="zh-TW" dirty="0"/>
              <a:t>歸</a:t>
            </a:r>
            <a:r>
              <a:rPr lang="zh-TW" altLang="zh-TW" dirty="0" smtClean="0"/>
              <a:t>責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06775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若員工</a:t>
            </a:r>
            <a:r>
              <a:rPr lang="zh-TW" altLang="zh-TW" dirty="0">
                <a:solidFill>
                  <a:srgbClr val="FF0000"/>
                </a:solidFill>
              </a:rPr>
              <a:t>重複使用先前用過的密碼</a:t>
            </a:r>
            <a:r>
              <a:rPr lang="zh-TW" altLang="zh-TW" dirty="0"/>
              <a:t>，請問管理人員應</a:t>
            </a:r>
            <a:r>
              <a:rPr lang="zh-TW" altLang="zh-TW" dirty="0">
                <a:solidFill>
                  <a:srgbClr val="FF0000"/>
                </a:solidFill>
              </a:rPr>
              <a:t>執行</a:t>
            </a:r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政策</a:t>
            </a:r>
            <a:r>
              <a:rPr lang="zh-TW" altLang="zh-TW" dirty="0"/>
              <a:t>，以</a:t>
            </a:r>
            <a:r>
              <a:rPr lang="zh-TW" altLang="zh-TW" dirty="0">
                <a:solidFill>
                  <a:srgbClr val="FF0000"/>
                </a:solidFill>
              </a:rPr>
              <a:t>防止</a:t>
            </a:r>
            <a:r>
              <a:rPr lang="zh-TW" altLang="zh-TW" dirty="0"/>
              <a:t>這種情況發生？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強制密碼歷程記錄和密碼最長使用期限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密碼最短使用期限和密碼必須符合複雜度需求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強制密碼歷程記錄和密碼最短使用期限</a:t>
            </a:r>
          </a:p>
          <a:p>
            <a:pPr marL="0" indent="0">
              <a:buNone/>
            </a:pPr>
            <a:r>
              <a:rPr lang="en-US" altLang="zh-TW" dirty="0"/>
              <a:t>(F) </a:t>
            </a:r>
            <a:r>
              <a:rPr lang="zh-TW" altLang="zh-TW" dirty="0"/>
              <a:t>密碼必須符合複雜度需求和強制密碼歷程</a:t>
            </a:r>
            <a:r>
              <a:rPr lang="zh-TW" altLang="zh-TW" dirty="0" smtClean="0"/>
              <a:t>記錄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446520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攻擊身分認證</a:t>
            </a:r>
            <a:r>
              <a:rPr lang="en-US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破解</a:t>
            </a:r>
            <a:r>
              <a:rPr lang="zh-TW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使用帳號及密碼進行身分認證，是時下網路上最常用的方法，破解密碼就可以有效攻擊身分認證，下列何項</a:t>
            </a:r>
            <a:r>
              <a:rPr lang="zh-TW" altLang="zh-TW" dirty="0">
                <a:solidFill>
                  <a:srgbClr val="FF0000"/>
                </a:solidFill>
              </a:rPr>
              <a:t>不是針對破解密碼的攻擊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窮舉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(Brute-Force 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字典</a:t>
            </a:r>
            <a:r>
              <a:rPr lang="zh-TW" altLang="zh-TW" dirty="0" smtClean="0"/>
              <a:t>攻擊</a:t>
            </a:r>
            <a:r>
              <a:rPr lang="en-US" altLang="zh-TW" dirty="0" smtClean="0"/>
              <a:t>(Dictionary Attack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跨網站指令碼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(Cross-Site Scripting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網路釣魚</a:t>
            </a:r>
            <a:r>
              <a:rPr lang="zh-TW" altLang="zh-TW" dirty="0" smtClean="0"/>
              <a:t>網站</a:t>
            </a:r>
            <a:r>
              <a:rPr lang="en-US" altLang="zh-TW" dirty="0" smtClean="0"/>
              <a:t>(Phishing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55414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當遇到需設定密碼識別的情況時，下列何種做法可</a:t>
            </a:r>
            <a:r>
              <a:rPr lang="zh-TW" altLang="zh-TW" dirty="0">
                <a:solidFill>
                  <a:srgbClr val="FF0000"/>
                </a:solidFill>
              </a:rPr>
              <a:t>使密碼較不容易被破解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使用純數字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英文名字加生日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身分證字號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參雜大小寫數字，越雜亂無章越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好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416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下列何種攻擊手法，</a:t>
            </a:r>
            <a:r>
              <a:rPr lang="zh-TW" altLang="zh-TW" dirty="0">
                <a:solidFill>
                  <a:srgbClr val="FF0000"/>
                </a:solidFill>
              </a:rPr>
              <a:t>無法</a:t>
            </a:r>
            <a:r>
              <a:rPr lang="zh-TW" altLang="zh-TW" dirty="0"/>
              <a:t>達到</a:t>
            </a:r>
            <a:r>
              <a:rPr lang="zh-TW" altLang="zh-TW" dirty="0">
                <a:solidFill>
                  <a:srgbClr val="FF0000"/>
                </a:solidFill>
              </a:rPr>
              <a:t>竊取或偽冒</a:t>
            </a:r>
            <a:r>
              <a:rPr lang="en-US" altLang="zh-TW" dirty="0">
                <a:solidFill>
                  <a:srgbClr val="FF0000"/>
                </a:solidFill>
              </a:rPr>
              <a:t>Windows </a:t>
            </a:r>
            <a:r>
              <a:rPr lang="zh-TW" altLang="zh-TW" dirty="0">
                <a:solidFill>
                  <a:srgbClr val="FF0000"/>
                </a:solidFill>
              </a:rPr>
              <a:t>使用者身份</a:t>
            </a:r>
            <a:r>
              <a:rPr lang="zh-TW" altLang="zh-TW" dirty="0"/>
              <a:t>的目的？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en-US" altLang="zh-TW" dirty="0" smtClean="0"/>
              <a:t>PTT</a:t>
            </a:r>
            <a:r>
              <a:rPr lang="en-US" altLang="zh-TW" dirty="0"/>
              <a:t>(</a:t>
            </a:r>
            <a:r>
              <a:rPr lang="en-US" altLang="zh-TW" dirty="0" smtClean="0"/>
              <a:t>Pass </a:t>
            </a:r>
            <a:r>
              <a:rPr lang="en-US" altLang="zh-TW" dirty="0"/>
              <a:t>the </a:t>
            </a:r>
            <a:r>
              <a:rPr lang="en-US" altLang="zh-TW" dirty="0" smtClean="0"/>
              <a:t>Ticket)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en-US" altLang="zh-TW" dirty="0" smtClean="0"/>
              <a:t>PTH(Pass </a:t>
            </a:r>
            <a:r>
              <a:rPr lang="en-US" altLang="zh-TW" dirty="0"/>
              <a:t>the </a:t>
            </a:r>
            <a:r>
              <a:rPr lang="en-US" altLang="zh-TW" dirty="0" smtClean="0"/>
              <a:t>Hash</a:t>
            </a:r>
            <a:r>
              <a:rPr lang="en-US" altLang="zh-TW" dirty="0"/>
              <a:t>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DDoS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Denial-of-Service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密碼暴力破</a:t>
            </a:r>
            <a:r>
              <a:rPr lang="zh-TW" altLang="zh-TW" dirty="0" smtClean="0"/>
              <a:t>解</a:t>
            </a:r>
            <a:r>
              <a:rPr lang="en-US" altLang="zh-TW" dirty="0" smtClean="0"/>
              <a:t>(Brute-Force Attack</a:t>
            </a:r>
            <a:r>
              <a:rPr lang="en-US" altLang="zh-TW" dirty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314424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以下所列的都是身份認證所需的相關元素，其中何者</a:t>
            </a:r>
            <a:r>
              <a:rPr lang="zh-TW" altLang="zh-TW" dirty="0">
                <a:solidFill>
                  <a:srgbClr val="FF0000"/>
                </a:solidFill>
              </a:rPr>
              <a:t>遭公開或竊取</a:t>
            </a:r>
            <a:r>
              <a:rPr lang="zh-TW" altLang="zh-TW" dirty="0"/>
              <a:t>時，</a:t>
            </a:r>
            <a:r>
              <a:rPr lang="zh-TW" altLang="zh-TW" dirty="0">
                <a:solidFill>
                  <a:srgbClr val="FF0000"/>
                </a:solidFill>
              </a:rPr>
              <a:t>不會影響身份認證的安全性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憑證公鑰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(Public Key)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密碼</a:t>
            </a:r>
            <a:r>
              <a:rPr lang="en-US" altLang="zh-TW" dirty="0"/>
              <a:t>(Password)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通行碼</a:t>
            </a:r>
            <a:r>
              <a:rPr lang="en-US" altLang="zh-TW" dirty="0"/>
              <a:t>(Pin Code)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憑證私鑰</a:t>
            </a:r>
            <a:r>
              <a:rPr lang="en-US" altLang="zh-TW" dirty="0"/>
              <a:t>(Private Key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872429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>
                <a:solidFill>
                  <a:schemeClr val="bg1"/>
                </a:solidFill>
              </a:rPr>
              <a:t>4</a:t>
            </a:r>
            <a:r>
              <a:rPr lang="en-US" altLang="zh-TW" sz="6600" b="1" dirty="0" smtClean="0">
                <a:solidFill>
                  <a:schemeClr val="bg1"/>
                </a:solidFill>
              </a:rPr>
              <a:t>_2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事件與事故管理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8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資訊安全事故與資安事件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(Security Event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989040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如發現駭客正試圖</a:t>
            </a:r>
            <a:r>
              <a:rPr lang="zh-TW" altLang="zh-TW" dirty="0">
                <a:solidFill>
                  <a:srgbClr val="FF0000"/>
                </a:solidFill>
              </a:rPr>
              <a:t>攻擊路由器或防火牆，尚未入侵網路系統</a:t>
            </a:r>
            <a:r>
              <a:rPr lang="zh-TW" altLang="zh-TW" dirty="0"/>
              <a:t>。稱之為？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資訊安全事件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資訊安全事故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資訊安全風險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資訊安全</a:t>
            </a:r>
            <a:r>
              <a:rPr lang="zh-TW" altLang="zh-TW" dirty="0" smtClean="0"/>
              <a:t>分析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29607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資訊安全事故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事件發生時，應填寫通報單，來判定是否為資安事故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應將資訊安全事件進行分級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每一個級別都可視為資安事故，有不同處理規範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天然災害為不可抗力，所以不用列入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處理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14221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資安事件</a:t>
            </a:r>
            <a:r>
              <a:rPr lang="en-US" altLang="zh-TW" dirty="0"/>
              <a:t>(Security Event)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最正確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一定需要立即處理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需要留存紀錄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發生時需要啟動緊急應變計畫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與資安事故</a:t>
            </a:r>
            <a:r>
              <a:rPr lang="en-US" altLang="zh-TW" dirty="0"/>
              <a:t>(Security Incident)</a:t>
            </a:r>
            <a:r>
              <a:rPr lang="zh-TW" altLang="zh-TW" dirty="0"/>
              <a:t>沒有差別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0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請問下列何項說明內容是</a:t>
            </a:r>
            <a:r>
              <a:rPr lang="zh-TW" altLang="zh-TW" dirty="0" smtClean="0"/>
              <a:t>關於</a:t>
            </a:r>
            <a:r>
              <a:rPr lang="zh-TW" altLang="zh-TW" dirty="0" smtClean="0">
                <a:solidFill>
                  <a:srgbClr val="FF0000"/>
                </a:solidFill>
              </a:rPr>
              <a:t>可用性</a:t>
            </a:r>
            <a:r>
              <a:rPr lang="zh-TW" altLang="zh-TW" dirty="0" smtClean="0"/>
              <a:t>的</a:t>
            </a:r>
            <a:r>
              <a:rPr lang="zh-TW" altLang="zh-TW" dirty="0"/>
              <a:t>敘述？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使用者以專用帳號及密碼登入</a:t>
            </a:r>
            <a:r>
              <a:rPr lang="en-US" altLang="zh-TW" dirty="0"/>
              <a:t>ERP</a:t>
            </a:r>
            <a:r>
              <a:rPr lang="zh-TW" altLang="zh-TW" dirty="0"/>
              <a:t>系統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電信商機房故障，暫時無法使用網路</a:t>
            </a:r>
          </a:p>
          <a:p>
            <a:pPr marL="0" indent="0">
              <a:buNone/>
            </a:pPr>
            <a:r>
              <a:rPr lang="en-US" altLang="zh-TW" dirty="0" smtClean="0"/>
              <a:t>(C</a:t>
            </a:r>
            <a:r>
              <a:rPr lang="en-US" altLang="zh-TW" dirty="0"/>
              <a:t>) </a:t>
            </a:r>
            <a:r>
              <a:rPr lang="zh-TW" altLang="zh-TW" dirty="0"/>
              <a:t>親自遞送機密文件給總經理核閱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出勤系統異常，導致薪資計算錯誤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6679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資訊安全事件通報</a:t>
            </a:r>
            <a:endParaRPr lang="zh-TW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不屬於資訊安全事件通報</a:t>
            </a:r>
            <a:r>
              <a:rPr lang="zh-TW" altLang="zh-TW" dirty="0"/>
              <a:t>之情況？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破壞所預期之資訊完整性、機密性、可用性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違反個資法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存取違例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廠商例行維護</a:t>
            </a:r>
            <a:endParaRPr lang="zh-TW" altLang="en-US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1483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資安事件發生前的預先準備計畫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應訂定災害預防計畫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應規劃建置資通安全整體防護環境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利用防火牆等設備隔離受害主機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應定期實施安全</a:t>
            </a:r>
            <a:r>
              <a:rPr lang="zh-TW" altLang="zh-TW" dirty="0" smtClean="0"/>
              <a:t>稽核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08863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依據「行政院國家資通安全會報通報及應變作業流程」，各級政府機關於通報並著手處理資安事件後，若判定為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zh-TW" dirty="0">
                <a:solidFill>
                  <a:srgbClr val="FF0000"/>
                </a:solidFill>
              </a:rPr>
              <a:t>級或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zh-TW" dirty="0">
                <a:solidFill>
                  <a:srgbClr val="FF0000"/>
                </a:solidFill>
              </a:rPr>
              <a:t>級事件</a:t>
            </a:r>
            <a:r>
              <a:rPr lang="zh-TW" altLang="zh-TW" dirty="0"/>
              <a:t>，應於</a:t>
            </a:r>
            <a:r>
              <a:rPr lang="zh-TW" altLang="zh-TW" dirty="0">
                <a:solidFill>
                  <a:srgbClr val="FF0000"/>
                </a:solidFill>
              </a:rPr>
              <a:t>幾小時內完成復原或損害管制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24</a:t>
            </a:r>
            <a:r>
              <a:rPr lang="zh-TW" altLang="zh-TW" dirty="0" smtClean="0"/>
              <a:t>小時</a:t>
            </a:r>
            <a:r>
              <a:rPr lang="en-US" altLang="zh-TW" dirty="0" smtClean="0"/>
              <a:t>		  </a:t>
            </a:r>
            <a:r>
              <a:rPr lang="en-US" altLang="zh-TW" dirty="0"/>
              <a:t>(B) 48</a:t>
            </a:r>
            <a:r>
              <a:rPr lang="zh-TW" altLang="zh-TW" dirty="0" smtClean="0"/>
              <a:t>小時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72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小時</a:t>
            </a:r>
            <a:r>
              <a:rPr lang="en-US" altLang="zh-TW" dirty="0" smtClean="0"/>
              <a:t>		  </a:t>
            </a:r>
            <a:r>
              <a:rPr lang="en-US" altLang="zh-TW" dirty="0"/>
              <a:t>(D) 96</a:t>
            </a:r>
            <a:r>
              <a:rPr lang="zh-TW" altLang="zh-TW" dirty="0" smtClean="0"/>
              <a:t>小時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75994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資安事故應變與處理程序</a:t>
            </a:r>
            <a:r>
              <a:rPr lang="zh-TW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</a:t>
            </a:r>
            <a:r>
              <a:rPr lang="zh-TW" altLang="zh-TW" dirty="0">
                <a:solidFill>
                  <a:srgbClr val="FF0000"/>
                </a:solidFill>
              </a:rPr>
              <a:t>不屬於資安事故應變與處理程序循環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發現與分析</a:t>
            </a:r>
            <a:r>
              <a:rPr lang="en-US" altLang="zh-TW" sz="3000" dirty="0"/>
              <a:t>(Detection &amp; Analysis)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控制移除與復原</a:t>
            </a:r>
            <a:r>
              <a:rPr lang="en-US" altLang="zh-TW" sz="3000" dirty="0"/>
              <a:t>(Containment, Eradication &amp; Recover)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準備</a:t>
            </a:r>
            <a:r>
              <a:rPr lang="en-US" altLang="zh-TW" sz="3000" dirty="0"/>
              <a:t>(Preparation)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清除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(Reset Log File</a:t>
            </a:r>
            <a:r>
              <a:rPr lang="en-US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zh-TW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7639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下列</a:t>
            </a:r>
            <a:r>
              <a:rPr lang="zh-TW" altLang="zh-TW" dirty="0">
                <a:solidFill>
                  <a:srgbClr val="FF0000"/>
                </a:solidFill>
              </a:rPr>
              <a:t>名詞解釋</a:t>
            </a:r>
            <a:r>
              <a:rPr lang="zh-TW" altLang="zh-TW" dirty="0"/>
              <a:t>何者</a:t>
            </a:r>
            <a:r>
              <a:rPr lang="zh-TW" altLang="zh-TW" dirty="0">
                <a:solidFill>
                  <a:srgbClr val="FF0000"/>
                </a:solidFill>
              </a:rPr>
              <a:t>不正確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年度損失預測值</a:t>
            </a:r>
            <a:r>
              <a:rPr lang="en-US" altLang="zh-TW" sz="3000" dirty="0"/>
              <a:t>(ALE)</a:t>
            </a:r>
            <a:r>
              <a:rPr lang="zh-TW" altLang="zh-TW" sz="3000" dirty="0"/>
              <a:t>，一年內預期資產因風險造成之金錢損失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間接價值</a:t>
            </a:r>
            <a:r>
              <a:rPr lang="en-US" altLang="zh-TW" sz="3000" dirty="0"/>
              <a:t>(Indirect Value)</a:t>
            </a:r>
            <a:r>
              <a:rPr lang="zh-TW" altLang="zh-TW" sz="3000" dirty="0"/>
              <a:t>，資訊資產受損或遺失，因置換或回復所估之價值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社會價值</a:t>
            </a:r>
            <a:r>
              <a:rPr lang="en-US" altLang="zh-TW" sz="3000" dirty="0"/>
              <a:t>(Societal Value)</a:t>
            </a:r>
            <a:r>
              <a:rPr lang="zh-TW" altLang="zh-TW" sz="3000" dirty="0"/>
              <a:t>，公眾對於資訊安全事件之對錯判別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機會價值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(Opportunity Value)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，從特定資安活動取得已知估計正</a:t>
            </a:r>
            <a:r>
              <a:rPr lang="zh-TW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價值</a:t>
            </a:r>
            <a:endParaRPr lang="zh-TW" altLang="zh-TW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8958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請問發生</a:t>
            </a:r>
            <a:r>
              <a:rPr lang="zh-TW" altLang="zh-TW" dirty="0">
                <a:solidFill>
                  <a:srgbClr val="FF0000"/>
                </a:solidFill>
              </a:rPr>
              <a:t>資安事故</a:t>
            </a:r>
            <a:r>
              <a:rPr lang="zh-TW" altLang="zh-TW" dirty="0"/>
              <a:t>的</a:t>
            </a:r>
            <a:r>
              <a:rPr lang="zh-TW" altLang="zh-TW" dirty="0">
                <a:solidFill>
                  <a:srgbClr val="FF0000"/>
                </a:solidFill>
              </a:rPr>
              <a:t>第一步驟</a:t>
            </a:r>
            <a:r>
              <a:rPr lang="zh-TW" altLang="zh-TW" dirty="0"/>
              <a:t>為何？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蒐集</a:t>
            </a:r>
            <a:r>
              <a:rPr lang="zh-TW" altLang="zh-TW" dirty="0"/>
              <a:t>證據</a:t>
            </a:r>
            <a:r>
              <a:rPr lang="en-US" altLang="zh-TW" dirty="0"/>
              <a:t>   </a:t>
            </a: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記錄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將系統回復</a:t>
            </a:r>
            <a:r>
              <a:rPr lang="en-US" altLang="zh-TW" dirty="0"/>
              <a:t>   </a:t>
            </a:r>
            <a:r>
              <a:rPr lang="en-US" altLang="zh-TW" dirty="0" smtClean="0"/>
              <a:t>	(</a:t>
            </a:r>
            <a:r>
              <a:rPr lang="en-US" altLang="zh-TW" dirty="0"/>
              <a:t>D) </a:t>
            </a:r>
            <a:r>
              <a:rPr lang="zh-TW" altLang="zh-TW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1416270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269289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當組織遇到</a:t>
            </a:r>
            <a:r>
              <a:rPr lang="zh-TW" altLang="zh-TW" dirty="0">
                <a:solidFill>
                  <a:srgbClr val="FF0000"/>
                </a:solidFill>
              </a:rPr>
              <a:t>資訊安全事件</a:t>
            </a:r>
            <a:r>
              <a:rPr lang="zh-TW" altLang="zh-TW" dirty="0"/>
              <a:t>時，必須採取正確、有效的處理程序。</a:t>
            </a:r>
            <a:r>
              <a:rPr lang="zh-TW" altLang="zh-TW" dirty="0">
                <a:solidFill>
                  <a:srgbClr val="FF0000"/>
                </a:solidFill>
              </a:rPr>
              <a:t>處理事件的第一步驟</a:t>
            </a:r>
            <a:r>
              <a:rPr lang="zh-TW" altLang="zh-TW" dirty="0"/>
              <a:t>是？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</a:t>
            </a:r>
            <a:r>
              <a:rPr lang="zh-TW" altLang="zh-TW" dirty="0" smtClean="0"/>
              <a:t>問題</a:t>
            </a:r>
            <a:r>
              <a:rPr lang="zh-TW" altLang="zh-TW" dirty="0"/>
              <a:t>隔離</a:t>
            </a:r>
            <a:r>
              <a:rPr lang="en-US" altLang="zh-TW" dirty="0"/>
              <a:t> </a:t>
            </a:r>
            <a:r>
              <a:rPr lang="en-US" altLang="zh-TW" dirty="0" smtClean="0"/>
              <a:t>		   </a:t>
            </a:r>
            <a:r>
              <a:rPr lang="en-US" altLang="zh-TW" dirty="0"/>
              <a:t>(B) </a:t>
            </a:r>
            <a:r>
              <a:rPr lang="zh-TW" altLang="zh-TW" dirty="0"/>
              <a:t>問題</a:t>
            </a:r>
            <a:r>
              <a:rPr lang="zh-TW" altLang="zh-TW" dirty="0" smtClean="0"/>
              <a:t>分析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en-US" altLang="zh-TW" dirty="0" smtClean="0"/>
              <a:t>		   </a:t>
            </a:r>
            <a:r>
              <a:rPr lang="en-US" altLang="zh-TW" dirty="0"/>
              <a:t>(D) </a:t>
            </a:r>
            <a:r>
              <a:rPr lang="zh-TW" altLang="zh-TW" dirty="0"/>
              <a:t>問題調查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6510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4_3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chemeClr val="bg1"/>
                </a:solidFill>
              </a:rPr>
              <a:t>備援與營運持續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9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備援與備份</a:t>
            </a:r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(Backup</a:t>
            </a:r>
            <a:r>
              <a:rPr lang="en-US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/>
              <a:t>下列何者是</a:t>
            </a:r>
            <a:r>
              <a:rPr lang="zh-TW" altLang="zh-TW" dirty="0">
                <a:solidFill>
                  <a:srgbClr val="FF0000"/>
                </a:solidFill>
              </a:rPr>
              <a:t>主機備援最安全</a:t>
            </a:r>
            <a:r>
              <a:rPr lang="zh-TW" altLang="zh-TW" dirty="0"/>
              <a:t>的做法？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將備用主機和備份資料，存放於營運主機所在的相同地點</a:t>
            </a:r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將備用主機和備份資料，存放於營運主機所在的不同地點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將備用主機與營運主機存放在相同地點，備份資料則存放於不同地點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將備份資料與營運主機存放在相同地點，備用主機則存放於不同地點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657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744416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下列何者為</a:t>
            </a:r>
            <a:r>
              <a:rPr lang="zh-TW" altLang="zh-TW" dirty="0">
                <a:solidFill>
                  <a:srgbClr val="FF0000"/>
                </a:solidFill>
              </a:rPr>
              <a:t>訂定資料備份策略</a:t>
            </a:r>
            <a:r>
              <a:rPr lang="zh-TW" altLang="zh-TW" dirty="0"/>
              <a:t>時，決定</a:t>
            </a:r>
            <a:r>
              <a:rPr lang="zh-TW" altLang="zh-TW" dirty="0">
                <a:solidFill>
                  <a:srgbClr val="FF0000"/>
                </a:solidFill>
              </a:rPr>
              <a:t>可接受</a:t>
            </a:r>
            <a:r>
              <a:rPr lang="zh-TW" altLang="zh-TW" dirty="0"/>
              <a:t>之</a:t>
            </a:r>
            <a:r>
              <a:rPr lang="zh-TW" altLang="zh-TW" dirty="0">
                <a:solidFill>
                  <a:srgbClr val="FF0000"/>
                </a:solidFill>
              </a:rPr>
              <a:t>資料損失的項目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復原時間目標</a:t>
            </a:r>
            <a:r>
              <a:rPr lang="en-US" altLang="zh-TW" sz="3000" dirty="0"/>
              <a:t>(Recovery Time Objective, RTO)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備份媒體的選擇</a:t>
            </a:r>
          </a:p>
          <a:p>
            <a:pPr marL="0" indent="0">
              <a:buNone/>
            </a:pPr>
            <a:r>
              <a:rPr lang="en-US" altLang="zh-TW" sz="3000" dirty="0"/>
              <a:t>(C) </a:t>
            </a:r>
            <a:r>
              <a:rPr lang="zh-TW" altLang="zh-TW" sz="3000" dirty="0"/>
              <a:t>備份時間與週期</a:t>
            </a:r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復原點目標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(Recovery Point Objective, RPO</a:t>
            </a:r>
            <a:r>
              <a:rPr lang="en-US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zh-TW" sz="3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71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為確保公司</a:t>
            </a:r>
            <a:r>
              <a:rPr lang="zh-TW" altLang="zh-TW" dirty="0">
                <a:solidFill>
                  <a:srgbClr val="FF0000"/>
                </a:solidFill>
              </a:rPr>
              <a:t>備份資料之完整性</a:t>
            </a:r>
            <a:r>
              <a:rPr lang="zh-TW" altLang="zh-TW" dirty="0"/>
              <a:t>，下列何者方式最佳？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加解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en-US" altLang="zh-TW" dirty="0" smtClean="0"/>
              <a:t>		</a:t>
            </a:r>
            <a:r>
              <a:rPr lang="en-US" altLang="zh-TW" dirty="0" smtClean="0"/>
              <a:t> (</a:t>
            </a:r>
            <a:r>
              <a:rPr lang="en-US" altLang="zh-TW" dirty="0"/>
              <a:t>B) </a:t>
            </a:r>
            <a:r>
              <a:rPr lang="zh-TW" altLang="zh-TW" dirty="0"/>
              <a:t>身分</a:t>
            </a:r>
            <a:r>
              <a:rPr lang="zh-TW" altLang="zh-TW" dirty="0" smtClean="0"/>
              <a:t>驗證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dirty="0" smtClean="0"/>
              <a:t>(</a:t>
            </a:r>
            <a:r>
              <a:rPr lang="en-US" altLang="zh-TW" dirty="0"/>
              <a:t>C) </a:t>
            </a:r>
            <a:r>
              <a:rPr lang="zh-TW" altLang="zh-TW" dirty="0"/>
              <a:t>雜湊計算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499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093915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關於</a:t>
            </a:r>
            <a:r>
              <a:rPr lang="zh-TW" altLang="zh-TW" dirty="0">
                <a:solidFill>
                  <a:srgbClr val="FF0000"/>
                </a:solidFill>
              </a:rPr>
              <a:t>最大可容忍的中斷時間</a:t>
            </a:r>
            <a:r>
              <a:rPr lang="en-US" altLang="zh-TW" dirty="0"/>
              <a:t>(Maximum Tolerable Period of Disruption, MTPD)</a:t>
            </a:r>
            <a:r>
              <a:rPr lang="zh-TW" altLang="zh-TW" dirty="0"/>
              <a:t>，下列敘述何者</a:t>
            </a:r>
            <a:r>
              <a:rPr lang="zh-TW" altLang="zh-TW" dirty="0">
                <a:solidFill>
                  <a:srgbClr val="FF0000"/>
                </a:solidFill>
              </a:rPr>
              <a:t>正確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實際電力中斷的時間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實際停止上班的時間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關鍵營運活動最多可允許中斷的時間</a:t>
            </a: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關鍵資料可遺失的</a:t>
            </a:r>
            <a:r>
              <a:rPr lang="zh-TW" altLang="zh-TW" dirty="0" smtClean="0"/>
              <a:t>時間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123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備份</a:t>
            </a:r>
            <a:r>
              <a:rPr lang="zh-TW" altLang="zh-TW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下列何種</a:t>
            </a:r>
            <a:r>
              <a:rPr lang="zh-TW" altLang="zh-TW" dirty="0">
                <a:solidFill>
                  <a:srgbClr val="FF0000"/>
                </a:solidFill>
              </a:rPr>
              <a:t>備份方式</a:t>
            </a:r>
            <a:r>
              <a:rPr lang="zh-TW" altLang="zh-TW" dirty="0"/>
              <a:t>，當需要完整還原所有檔案至前一個備分時間點之資料時，通常其</a:t>
            </a:r>
            <a:r>
              <a:rPr lang="zh-TW" altLang="zh-TW" dirty="0">
                <a:solidFill>
                  <a:srgbClr val="FF0000"/>
                </a:solidFill>
              </a:rPr>
              <a:t>還原速度最快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完整備份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(Full Backup)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差異備份</a:t>
            </a:r>
            <a:r>
              <a:rPr lang="en-US" altLang="zh-TW" dirty="0"/>
              <a:t>(Differential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增量備份</a:t>
            </a:r>
            <a:r>
              <a:rPr lang="en-US" altLang="zh-TW" dirty="0"/>
              <a:t>(Incremental Backup)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選擇式備份</a:t>
            </a:r>
            <a:r>
              <a:rPr lang="en-US" altLang="zh-TW" dirty="0"/>
              <a:t>(Selective Backup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2325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請問同樣的系統資料，採用下列三種備份方式，當要將資料還原時，下列何者執行</a:t>
            </a:r>
            <a:r>
              <a:rPr lang="zh-TW" altLang="zh-TW" dirty="0">
                <a:solidFill>
                  <a:srgbClr val="FF0000"/>
                </a:solidFill>
              </a:rPr>
              <a:t>還原</a:t>
            </a:r>
            <a:r>
              <a:rPr lang="zh-TW" altLang="zh-TW" dirty="0"/>
              <a:t>作業所需的</a:t>
            </a:r>
            <a:r>
              <a:rPr lang="zh-TW" altLang="zh-TW" dirty="0">
                <a:solidFill>
                  <a:srgbClr val="FF0000"/>
                </a:solidFill>
              </a:rPr>
              <a:t>時間最長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甲：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完整備份</a:t>
            </a: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(Full Backup</a:t>
            </a:r>
            <a:r>
              <a:rPr lang="en-US" altLang="zh-TW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zh-TW" altLang="zh-TW" sz="3000" dirty="0" smtClean="0"/>
              <a:t>乙</a:t>
            </a:r>
            <a:r>
              <a:rPr lang="zh-TW" altLang="zh-TW" sz="3000" dirty="0"/>
              <a:t>：增量備份 </a:t>
            </a:r>
            <a:r>
              <a:rPr lang="en-US" altLang="zh-TW" sz="3000" dirty="0"/>
              <a:t>(Incremental Backup</a:t>
            </a:r>
            <a:r>
              <a:rPr lang="en-US" altLang="zh-TW" sz="3000" dirty="0" smtClean="0"/>
              <a:t>)</a:t>
            </a:r>
          </a:p>
          <a:p>
            <a:pPr marL="0" indent="0">
              <a:buNone/>
            </a:pPr>
            <a:r>
              <a:rPr lang="zh-TW" altLang="zh-TW" sz="3000" dirty="0" smtClean="0"/>
              <a:t>丙</a:t>
            </a:r>
            <a:r>
              <a:rPr lang="zh-TW" altLang="zh-TW" sz="3000" dirty="0"/>
              <a:t>：</a:t>
            </a:r>
            <a:r>
              <a:rPr lang="zh-TW" altLang="zh-TW" sz="3000" dirty="0" smtClean="0"/>
              <a:t>差異備份</a:t>
            </a:r>
            <a:r>
              <a:rPr lang="en-US" altLang="zh-TW" sz="3000" dirty="0" smtClean="0"/>
              <a:t>(</a:t>
            </a:r>
            <a:r>
              <a:rPr lang="en-US" altLang="zh-TW" sz="3000" dirty="0"/>
              <a:t>Differential Backup)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甲</a:t>
            </a:r>
            <a:r>
              <a:rPr lang="en-US" altLang="zh-TW" sz="3000" dirty="0"/>
              <a:t>  (B) </a:t>
            </a:r>
            <a:r>
              <a:rPr lang="zh-TW" altLang="zh-TW" sz="3000" dirty="0"/>
              <a:t>乙</a:t>
            </a:r>
            <a:r>
              <a:rPr lang="en-US" altLang="zh-TW" sz="3000" dirty="0"/>
              <a:t>   (C) </a:t>
            </a:r>
            <a:r>
              <a:rPr lang="zh-TW" altLang="zh-TW" sz="3000" dirty="0"/>
              <a:t>丙</a:t>
            </a:r>
            <a:r>
              <a:rPr lang="en-US" altLang="zh-TW" sz="3000" dirty="0"/>
              <a:t>   (D) </a:t>
            </a:r>
            <a:r>
              <a:rPr lang="zh-TW" altLang="zh-TW" sz="3000" dirty="0"/>
              <a:t>三者</a:t>
            </a:r>
            <a:r>
              <a:rPr lang="zh-TW" altLang="zh-TW" sz="3000" dirty="0" smtClean="0"/>
              <a:t>相同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3409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dirty="0"/>
              <a:t>異地備</a:t>
            </a:r>
            <a:r>
              <a:rPr lang="zh-TW" altLang="zh-TW" b="1" dirty="0" smtClean="0"/>
              <a:t>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您是資安經理，正在分析異地備援的模式，公司將以</a:t>
            </a:r>
            <a:r>
              <a:rPr lang="zh-TW" altLang="zh-TW" dirty="0">
                <a:solidFill>
                  <a:srgbClr val="FF0000"/>
                </a:solidFill>
              </a:rPr>
              <a:t>最低成本考量</a:t>
            </a:r>
            <a:r>
              <a:rPr lang="zh-TW" altLang="zh-TW" dirty="0"/>
              <a:t>，您將建議下列何者</a:t>
            </a:r>
            <a:r>
              <a:rPr lang="zh-TW" altLang="zh-TW" dirty="0">
                <a:solidFill>
                  <a:srgbClr val="FF0000"/>
                </a:solidFill>
              </a:rPr>
              <a:t>方案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冷備援站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(Cold Site)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暖備援站</a:t>
            </a:r>
            <a:r>
              <a:rPr lang="en-US" altLang="zh-TW" dirty="0"/>
              <a:t>(Warm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熱備援站</a:t>
            </a:r>
            <a:r>
              <a:rPr lang="en-US" altLang="zh-TW" dirty="0"/>
              <a:t>(Hot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冗餘備援站</a:t>
            </a:r>
            <a:r>
              <a:rPr lang="en-US" altLang="zh-TW" dirty="0"/>
              <a:t>(Redundancy Site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28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下列幾種異地備援中心，何者可在發生</a:t>
            </a:r>
            <a:r>
              <a:rPr lang="zh-TW" altLang="zh-TW" dirty="0">
                <a:solidFill>
                  <a:srgbClr val="FF0000"/>
                </a:solidFill>
              </a:rPr>
              <a:t>重大災難</a:t>
            </a:r>
            <a:r>
              <a:rPr lang="zh-TW" altLang="zh-TW" dirty="0"/>
              <a:t>時於</a:t>
            </a:r>
            <a:r>
              <a:rPr lang="zh-TW" altLang="zh-TW" dirty="0">
                <a:solidFill>
                  <a:srgbClr val="FF0000"/>
                </a:solidFill>
              </a:rPr>
              <a:t>最短時間內將服務回復至最低服務水準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冷備援</a:t>
            </a:r>
            <a:r>
              <a:rPr lang="en-US" altLang="zh-TW" dirty="0"/>
              <a:t>(Cold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暖備援</a:t>
            </a:r>
            <a:r>
              <a:rPr lang="en-US" altLang="zh-TW" dirty="0"/>
              <a:t>(Warm Site)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鏡備援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(Mirror Site)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(D) </a:t>
            </a:r>
            <a:r>
              <a:rPr lang="zh-TW" altLang="zh-TW" dirty="0"/>
              <a:t>熱備援</a:t>
            </a:r>
            <a:r>
              <a:rPr lang="en-US" altLang="zh-TW" dirty="0"/>
              <a:t>(Hot Site</a:t>
            </a:r>
            <a:r>
              <a:rPr lang="en-US" altLang="zh-TW" dirty="0" smtClean="0"/>
              <a:t>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45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企業營運持續</a:t>
            </a:r>
            <a:r>
              <a:rPr lang="zh-TW" altLang="zh-TW" sz="5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計畫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在訂定企業</a:t>
            </a:r>
            <a:r>
              <a:rPr lang="zh-TW" altLang="zh-TW" dirty="0">
                <a:solidFill>
                  <a:srgbClr val="FF0000"/>
                </a:solidFill>
              </a:rPr>
              <a:t>營運持續計畫</a:t>
            </a:r>
            <a:r>
              <a:rPr lang="zh-TW" altLang="zh-TW" dirty="0"/>
              <a:t>時，下列何者是</a:t>
            </a:r>
            <a:r>
              <a:rPr lang="zh-TW" altLang="zh-TW" dirty="0">
                <a:solidFill>
                  <a:srgbClr val="FF0000"/>
                </a:solidFill>
              </a:rPr>
              <a:t>首要進行的事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sz="3000" dirty="0"/>
              <a:t>(A) </a:t>
            </a:r>
            <a:r>
              <a:rPr lang="zh-TW" altLang="zh-TW" sz="3000" dirty="0"/>
              <a:t>訂定災難復原計畫</a:t>
            </a:r>
            <a:r>
              <a:rPr lang="en-US" altLang="zh-TW" sz="3000" dirty="0"/>
              <a:t>(Disaster Recovery Plan, DRP)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dirty="0"/>
              <a:t>(B) </a:t>
            </a:r>
            <a:r>
              <a:rPr lang="zh-TW" altLang="zh-TW" sz="3000" dirty="0"/>
              <a:t>執行營運衝擊分析</a:t>
            </a:r>
            <a:r>
              <a:rPr lang="en-US" altLang="zh-TW" sz="3000" dirty="0"/>
              <a:t>(Business Impact Analysis, BIA)</a:t>
            </a:r>
            <a:endParaRPr lang="zh-TW" altLang="zh-TW" sz="3000" dirty="0"/>
          </a:p>
          <a:p>
            <a:pPr marL="0" indent="0">
              <a:buNone/>
            </a:pPr>
            <a:r>
              <a:rPr lang="en-US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</a:t>
            </a:r>
            <a:r>
              <a:rPr lang="zh-TW" altLang="zh-TW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獲得高階管理階層的支持</a:t>
            </a:r>
          </a:p>
          <a:p>
            <a:pPr marL="0" indent="0">
              <a:buNone/>
            </a:pPr>
            <a:r>
              <a:rPr lang="en-US" altLang="zh-TW" sz="3000" dirty="0"/>
              <a:t>(D) </a:t>
            </a:r>
            <a:r>
              <a:rPr lang="zh-TW" altLang="zh-TW" sz="3000" dirty="0"/>
              <a:t>鑑別關鍵性</a:t>
            </a:r>
            <a:r>
              <a:rPr lang="zh-TW" altLang="zh-TW" sz="3000" dirty="0" smtClean="0"/>
              <a:t>業務</a:t>
            </a:r>
            <a:endParaRPr lang="zh-TW" altLang="zh-TW" sz="3000" dirty="0"/>
          </a:p>
        </p:txBody>
      </p:sp>
    </p:spTree>
    <p:extLst>
      <p:ext uri="{BB962C8B-B14F-4D97-AF65-F5344CB8AC3E}">
        <p14:creationId xmlns:p14="http://schemas.microsoft.com/office/powerpoint/2010/main" val="25594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下列何者與</a:t>
            </a:r>
            <a:r>
              <a:rPr lang="zh-TW" altLang="zh-TW" dirty="0">
                <a:solidFill>
                  <a:srgbClr val="FF0000"/>
                </a:solidFill>
              </a:rPr>
              <a:t>營運持續計畫之規劃的關聯度較低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en-US" altLang="zh-TW" dirty="0"/>
              <a:t>(A) </a:t>
            </a:r>
            <a:r>
              <a:rPr lang="zh-TW" altLang="zh-TW" dirty="0"/>
              <a:t>風險評鑑的結果</a:t>
            </a:r>
          </a:p>
          <a:p>
            <a:pPr marL="0" indent="0">
              <a:buNone/>
            </a:pPr>
            <a:r>
              <a:rPr lang="en-US" altLang="zh-TW" dirty="0"/>
              <a:t>(B) </a:t>
            </a:r>
            <a:r>
              <a:rPr lang="zh-TW" altLang="zh-TW" dirty="0"/>
              <a:t>可接受</a:t>
            </a:r>
            <a:r>
              <a:rPr lang="en-US" altLang="zh-TW" dirty="0"/>
              <a:t>RTO(</a:t>
            </a:r>
            <a:r>
              <a:rPr lang="zh-TW" altLang="zh-TW" dirty="0"/>
              <a:t>回復時間目標</a:t>
            </a:r>
            <a:r>
              <a:rPr lang="en-US" altLang="zh-TW" dirty="0"/>
              <a:t>)</a:t>
            </a:r>
            <a:r>
              <a:rPr lang="zh-TW" altLang="zh-TW" dirty="0"/>
              <a:t>、</a:t>
            </a:r>
            <a:r>
              <a:rPr lang="en-US" altLang="zh-TW" dirty="0"/>
              <a:t>RPO(</a:t>
            </a:r>
            <a:r>
              <a:rPr lang="zh-TW" altLang="zh-TW" dirty="0"/>
              <a:t>回復點目標</a:t>
            </a:r>
            <a:r>
              <a:rPr lang="en-US" altLang="zh-TW" dirty="0"/>
              <a:t>)</a:t>
            </a:r>
            <a:r>
              <a:rPr lang="zh-TW" altLang="zh-TW" dirty="0"/>
              <a:t>的標準</a:t>
            </a:r>
          </a:p>
          <a:p>
            <a:pPr marL="0" indent="0">
              <a:buNone/>
            </a:pPr>
            <a:r>
              <a:rPr lang="en-US" altLang="zh-TW" dirty="0"/>
              <a:t>(C) </a:t>
            </a:r>
            <a:r>
              <a:rPr lang="zh-TW" altLang="zh-TW" dirty="0"/>
              <a:t>營運衝擊分析的結果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 </a:t>
            </a:r>
            <a:r>
              <a:rPr lang="zh-TW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資訊資產的盤點</a:t>
            </a:r>
            <a:r>
              <a:rPr lang="zh-TW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結果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2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營運持續管理的國際標準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下列何者是</a:t>
            </a:r>
            <a:r>
              <a:rPr lang="zh-TW" altLang="zh-TW" dirty="0">
                <a:solidFill>
                  <a:srgbClr val="FF0000"/>
                </a:solidFill>
              </a:rPr>
              <a:t>營運持續管理的國際標準</a:t>
            </a:r>
            <a:r>
              <a:rPr lang="zh-TW" altLang="zh-TW" dirty="0"/>
              <a:t>？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(A) ISO </a:t>
            </a:r>
            <a:r>
              <a:rPr lang="en-US" altLang="zh-TW" dirty="0"/>
              <a:t>9000   </a:t>
            </a:r>
            <a:r>
              <a:rPr lang="en-US" altLang="zh-TW" dirty="0" smtClean="0"/>
              <a:t>		(</a:t>
            </a:r>
            <a:r>
              <a:rPr lang="en-US" altLang="zh-TW" dirty="0"/>
              <a:t>B) ISO </a:t>
            </a:r>
            <a:r>
              <a:rPr lang="en-US" altLang="zh-TW" dirty="0" smtClean="0"/>
              <a:t>14000</a:t>
            </a:r>
          </a:p>
          <a:p>
            <a:pPr marL="0" indent="0">
              <a:buNone/>
            </a:pPr>
            <a:r>
              <a:rPr lang="zh-TW" altLang="en-US" dirty="0" smtClean="0"/>
              <a:t>　</a:t>
            </a:r>
            <a:r>
              <a:rPr lang="en-US" altLang="zh-TW" dirty="0" smtClean="0"/>
              <a:t>(C</a:t>
            </a:r>
            <a:r>
              <a:rPr lang="en-US" altLang="zh-TW" dirty="0"/>
              <a:t>) ISO </a:t>
            </a:r>
            <a:r>
              <a:rPr lang="en-US" altLang="zh-TW" dirty="0" smtClean="0"/>
              <a:t>20000 		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ISO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22301</a:t>
            </a:r>
            <a:endParaRPr lang="zh-TW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1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6000" b="1" dirty="0"/>
              <a:t>法規遵循與資訊倫理</a:t>
            </a:r>
            <a:endParaRPr lang="zh-TW" altLang="en-US" sz="6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47667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主題五：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31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8229600" cy="1143000"/>
          </a:xfrm>
        </p:spPr>
        <p:txBody>
          <a:bodyPr/>
          <a:lstStyle/>
          <a:p>
            <a:r>
              <a:rPr lang="en-US" altLang="zh-TW" sz="6600" b="1" dirty="0" smtClean="0">
                <a:solidFill>
                  <a:schemeClr val="bg1"/>
                </a:solidFill>
              </a:rPr>
              <a:t>5_</a:t>
            </a:r>
            <a:r>
              <a:rPr lang="en-US" altLang="zh-TW" sz="6600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11560" y="3212976"/>
            <a:ext cx="8229600" cy="1296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chemeClr val="bg1"/>
                </a:solidFill>
              </a:rPr>
              <a:t>隱私保護與智慧財產權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5954</Words>
  <Application>Microsoft Office PowerPoint</Application>
  <PresentationFormat>如螢幕大小 (4:3)</PresentationFormat>
  <Paragraphs>499</Paragraphs>
  <Slides>112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112</vt:i4>
      </vt:variant>
    </vt:vector>
  </HeadingPairs>
  <TitlesOfParts>
    <vt:vector size="113" baseType="lpstr">
      <vt:lpstr>Office 佈景主題</vt:lpstr>
      <vt:lpstr>資訊安全管理概念</vt:lpstr>
      <vt:lpstr>1_1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1_2</vt:lpstr>
      <vt:lpstr>資訊安全管理系統(ISMS)</vt:lpstr>
      <vt:lpstr>導入資訊安全管理系統的目的</vt:lpstr>
      <vt:lpstr>導入資訊安全管理系統的注意事項</vt:lpstr>
      <vt:lpstr>PowerPoint 簡報</vt:lpstr>
      <vt:lpstr>資訊安全管理系統的導入:PDCA</vt:lpstr>
      <vt:lpstr>PowerPoint 簡報</vt:lpstr>
      <vt:lpstr>PowerPoint 簡報</vt:lpstr>
      <vt:lpstr>PowerPoint 簡報</vt:lpstr>
      <vt:lpstr>資訊資產</vt:lpstr>
      <vt:lpstr>PowerPoint 簡報</vt:lpstr>
      <vt:lpstr>PowerPoint 簡報</vt:lpstr>
      <vt:lpstr>資訊資產分類及分級</vt:lpstr>
      <vt:lpstr>PowerPoint 簡報</vt:lpstr>
      <vt:lpstr>PowerPoint 簡報</vt:lpstr>
      <vt:lpstr>資訊資產分級的目的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風險管理</vt:lpstr>
      <vt:lpstr>風險評鑑與風險分析(Risk Analysis)</vt:lpstr>
      <vt:lpstr>PowerPoint 簡報</vt:lpstr>
      <vt:lpstr>風險評鑑與風險分析的方法論</vt:lpstr>
      <vt:lpstr>風險處理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存取控制與身分認證</vt:lpstr>
      <vt:lpstr>3_1</vt:lpstr>
      <vt:lpstr>存取控制</vt:lpstr>
      <vt:lpstr>PowerPoint 簡報</vt:lpstr>
      <vt:lpstr>PowerPoint 簡報</vt:lpstr>
      <vt:lpstr>PowerPoint 簡報</vt:lpstr>
      <vt:lpstr>PowerPoint 簡報</vt:lpstr>
      <vt:lpstr>PowerPoint 簡報</vt:lpstr>
      <vt:lpstr>權限管理與特權管理</vt:lpstr>
      <vt:lpstr>PowerPoint 簡報</vt:lpstr>
      <vt:lpstr>PowerPoint 簡報</vt:lpstr>
      <vt:lpstr>PowerPoint 簡報</vt:lpstr>
      <vt:lpstr>身分認證（Authentication）</vt:lpstr>
      <vt:lpstr>PowerPoint 簡報</vt:lpstr>
      <vt:lpstr>PowerPoint 簡報</vt:lpstr>
      <vt:lpstr>PowerPoint 簡報</vt:lpstr>
      <vt:lpstr>身分認證(Authentication)的機制與方法</vt:lpstr>
      <vt:lpstr>PowerPoint 簡報</vt:lpstr>
      <vt:lpstr>PowerPoint 簡報</vt:lpstr>
      <vt:lpstr>PowerPoint 簡報</vt:lpstr>
      <vt:lpstr>事故管理與營運持續</vt:lpstr>
      <vt:lpstr>４_１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攻擊身分認證:破解密碼</vt:lpstr>
      <vt:lpstr>PowerPoint 簡報</vt:lpstr>
      <vt:lpstr>PowerPoint 簡報</vt:lpstr>
      <vt:lpstr>PowerPoint 簡報</vt:lpstr>
      <vt:lpstr>4_2</vt:lpstr>
      <vt:lpstr>資訊安全事故與資安事件(Security Event)</vt:lpstr>
      <vt:lpstr>PowerPoint 簡報</vt:lpstr>
      <vt:lpstr>PowerPoint 簡報</vt:lpstr>
      <vt:lpstr>資訊安全事件通報</vt:lpstr>
      <vt:lpstr>PowerPoint 簡報</vt:lpstr>
      <vt:lpstr>PowerPoint 簡報</vt:lpstr>
      <vt:lpstr>資安事故應變與處理程序循環</vt:lpstr>
      <vt:lpstr>PowerPoint 簡報</vt:lpstr>
      <vt:lpstr>PowerPoint 簡報</vt:lpstr>
      <vt:lpstr>PowerPoint 簡報</vt:lpstr>
      <vt:lpstr>4_3</vt:lpstr>
      <vt:lpstr>備援與備份(Backup)</vt:lpstr>
      <vt:lpstr>PowerPoint 簡報</vt:lpstr>
      <vt:lpstr>PowerPoint 簡報</vt:lpstr>
      <vt:lpstr>備份方式</vt:lpstr>
      <vt:lpstr>PowerPoint 簡報</vt:lpstr>
      <vt:lpstr>異地備援</vt:lpstr>
      <vt:lpstr>PowerPoint 簡報</vt:lpstr>
      <vt:lpstr>企業營運持續計畫</vt:lpstr>
      <vt:lpstr>PowerPoint 簡報</vt:lpstr>
      <vt:lpstr>營運持續管理的國際標準</vt:lpstr>
      <vt:lpstr>法規遵循與資訊倫理</vt:lpstr>
      <vt:lpstr>5_1</vt:lpstr>
      <vt:lpstr>隱私保護</vt:lpstr>
      <vt:lpstr>PowerPoint 簡報</vt:lpstr>
      <vt:lpstr>PowerPoint 簡報</vt:lpstr>
      <vt:lpstr>PowerPoint 簡報</vt:lpstr>
      <vt:lpstr>智慧財產權</vt:lpstr>
      <vt:lpstr>PowerPoint 簡報</vt:lpstr>
      <vt:lpstr>5_2</vt:lpstr>
      <vt:lpstr>稽核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資訊安全管理概念</dc:title>
  <dc:creator>可為</dc:creator>
  <cp:lastModifiedBy>6138</cp:lastModifiedBy>
  <cp:revision>38</cp:revision>
  <dcterms:created xsi:type="dcterms:W3CDTF">2018-10-15T16:20:57Z</dcterms:created>
  <dcterms:modified xsi:type="dcterms:W3CDTF">2018-11-21T08:25:45Z</dcterms:modified>
</cp:coreProperties>
</file>