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380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8" r:id="rId13"/>
    <p:sldId id="274" r:id="rId14"/>
    <p:sldId id="273" r:id="rId15"/>
    <p:sldId id="272" r:id="rId16"/>
    <p:sldId id="271" r:id="rId17"/>
    <p:sldId id="270" r:id="rId18"/>
    <p:sldId id="276" r:id="rId19"/>
    <p:sldId id="279" r:id="rId20"/>
    <p:sldId id="280" r:id="rId21"/>
    <p:sldId id="281" r:id="rId22"/>
    <p:sldId id="282" r:id="rId23"/>
    <p:sldId id="317" r:id="rId24"/>
    <p:sldId id="283" r:id="rId25"/>
    <p:sldId id="318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19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0" r:id="rId56"/>
    <p:sldId id="312" r:id="rId57"/>
    <p:sldId id="313" r:id="rId58"/>
    <p:sldId id="314" r:id="rId59"/>
    <p:sldId id="315" r:id="rId60"/>
    <p:sldId id="321" r:id="rId61"/>
    <p:sldId id="316" r:id="rId62"/>
    <p:sldId id="278" r:id="rId63"/>
    <p:sldId id="277" r:id="rId64"/>
    <p:sldId id="275" r:id="rId65"/>
    <p:sldId id="269" r:id="rId66"/>
    <p:sldId id="322" r:id="rId67"/>
    <p:sldId id="323" r:id="rId68"/>
    <p:sldId id="324" r:id="rId69"/>
    <p:sldId id="37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75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77" r:id="rId95"/>
    <p:sldId id="348" r:id="rId96"/>
    <p:sldId id="350" r:id="rId97"/>
    <p:sldId id="351" r:id="rId98"/>
    <p:sldId id="376" r:id="rId99"/>
    <p:sldId id="352" r:id="rId100"/>
    <p:sldId id="354" r:id="rId101"/>
    <p:sldId id="355" r:id="rId102"/>
    <p:sldId id="356" r:id="rId103"/>
    <p:sldId id="357" r:id="rId104"/>
    <p:sldId id="358" r:id="rId105"/>
    <p:sldId id="378" r:id="rId106"/>
    <p:sldId id="359" r:id="rId107"/>
    <p:sldId id="360" r:id="rId108"/>
    <p:sldId id="361" r:id="rId109"/>
    <p:sldId id="362" r:id="rId110"/>
    <p:sldId id="363" r:id="rId111"/>
    <p:sldId id="364" r:id="rId112"/>
    <p:sldId id="260" r:id="rId1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7" autoAdjust="0"/>
  </p:normalViewPr>
  <p:slideViewPr>
    <p:cSldViewPr>
      <p:cViewPr varScale="1">
        <p:scale>
          <a:sx n="79" d="100"/>
          <a:sy n="79" d="100"/>
        </p:scale>
        <p:origin x="-78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0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0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7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4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0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82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C971-A5B4-411D-BA7B-1B27FABEA2B5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3C29-DFDF-4885-9C2C-4EA98F1B7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8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資訊安全技術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39552" y="260648"/>
            <a:ext cx="5338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400" dirty="0">
                <a:solidFill>
                  <a:prstClr val="black"/>
                </a:solidFill>
                <a:cs typeface="+mj-cs"/>
              </a:rPr>
              <a:t>IPAS</a:t>
            </a:r>
            <a:r>
              <a:rPr lang="zh-TW" altLang="en-US" sz="4400" dirty="0">
                <a:solidFill>
                  <a:prstClr val="black"/>
                </a:solidFill>
                <a:cs typeface="+mj-cs"/>
              </a:rPr>
              <a:t> 證照輔導班</a:t>
            </a:r>
          </a:p>
        </p:txBody>
      </p:sp>
    </p:spTree>
    <p:extLst>
      <p:ext uri="{BB962C8B-B14F-4D97-AF65-F5344CB8AC3E}">
        <p14:creationId xmlns:p14="http://schemas.microsoft.com/office/powerpoint/2010/main" val="120274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77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下列何者是一般管理員採用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動態路由協定</a:t>
            </a:r>
            <a:r>
              <a:rPr lang="zh-TW" altLang="zh-TW" dirty="0"/>
              <a:t>（</a:t>
            </a:r>
            <a:r>
              <a:rPr lang="en-US" altLang="zh-TW" dirty="0"/>
              <a:t>Dynamic Routing Protocol</a:t>
            </a:r>
            <a:r>
              <a:rPr lang="zh-TW" altLang="zh-TW" dirty="0"/>
              <a:t>） 以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取代靜態路由</a:t>
            </a:r>
            <a:r>
              <a:rPr lang="zh-TW" altLang="zh-TW" dirty="0"/>
              <a:t>（</a:t>
            </a:r>
            <a:r>
              <a:rPr lang="en-US" altLang="zh-TW" dirty="0"/>
              <a:t>Static Routes</a:t>
            </a:r>
            <a:r>
              <a:rPr lang="zh-TW" altLang="zh-TW" dirty="0"/>
              <a:t>）的主要理由？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/>
              <a:t>(A)</a:t>
            </a:r>
            <a:r>
              <a:rPr lang="zh-TW" altLang="zh-TW" sz="2400" dirty="0"/>
              <a:t>動態路由的路由器負載較輕 </a:t>
            </a:r>
            <a:r>
              <a:rPr lang="en-US" altLang="zh-TW" sz="2400" dirty="0"/>
              <a:t> 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動態路由能夠延展到較大的網絡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400" dirty="0"/>
              <a:t>(C) </a:t>
            </a:r>
            <a:r>
              <a:rPr lang="zh-TW" altLang="zh-TW" sz="2400" dirty="0"/>
              <a:t>動態路由較安全 </a:t>
            </a:r>
            <a:r>
              <a:rPr lang="en-US" altLang="zh-TW" sz="2400" dirty="0"/>
              <a:t>  </a:t>
            </a:r>
          </a:p>
          <a:p>
            <a:pPr marL="0" indent="0">
              <a:buNone/>
            </a:pPr>
            <a:r>
              <a:rPr lang="en-US" altLang="zh-TW" sz="2400" dirty="0"/>
              <a:t>(D) </a:t>
            </a:r>
            <a:r>
              <a:rPr lang="zh-TW" altLang="zh-TW" sz="2400" dirty="0"/>
              <a:t>動態路由有較快的網路傳輸能力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86973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關於提高行動裝置（如手機）本身的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en-US" altLang="zh-TW" sz="2400" dirty="0"/>
              <a:t> (A) </a:t>
            </a:r>
            <a:r>
              <a:rPr lang="zh-TW" altLang="zh-TW" sz="2400" dirty="0"/>
              <a:t>開啟並設定開機密碼</a:t>
            </a:r>
            <a:endParaRPr lang="en-US" altLang="zh-TW" sz="2400" dirty="0"/>
          </a:p>
          <a:p>
            <a:pPr marL="0" indent="0" hangingPunc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開啟並設定解鎖密碼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加大電池容量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開啟並設定手機自動鎖定功能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關於行動裝置上的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應用程式軟體安全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/>
              <a:t> (A) </a:t>
            </a:r>
            <a:r>
              <a:rPr lang="zh-TW" altLang="zh-TW" sz="2400" dirty="0"/>
              <a:t>僅安裝可信賴來源之軟體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定期更新軟體</a:t>
            </a:r>
            <a:r>
              <a:rPr lang="en-US" altLang="zh-TW" sz="2400" dirty="0"/>
              <a:t> 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安裝防毒軟體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可安裝破解版軟體節省荷包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1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針對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行動裝置的安全防護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行動裝置充電時應儘量使用變壓器座充，避免連接電腦</a:t>
            </a:r>
            <a:r>
              <a:rPr lang="en-US" altLang="zh-TW" sz="2400" dirty="0"/>
              <a:t>  </a:t>
            </a:r>
          </a:p>
          <a:p>
            <a:pPr marL="0" indent="0">
              <a:buNone/>
            </a:pPr>
            <a:r>
              <a:rPr lang="en-US" altLang="zh-TW" sz="2400" dirty="0"/>
              <a:t> (B)</a:t>
            </a:r>
            <a:r>
              <a:rPr lang="zh-TW" altLang="zh-TW" sz="2400" dirty="0"/>
              <a:t>行動裝置應設置密碼或鍵盤鎖等防護措施</a:t>
            </a:r>
            <a:r>
              <a:rPr lang="en-US" altLang="zh-TW" sz="2400" dirty="0"/>
              <a:t>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(C)</a:t>
            </a:r>
            <a:r>
              <a:rPr lang="zh-TW" altLang="zh-TW" sz="2400" dirty="0"/>
              <a:t>行動裝置應避免下載或安裝來路不明之安裝程式</a:t>
            </a:r>
            <a:r>
              <a:rPr lang="en-US" altLang="zh-TW" sz="2400" dirty="0"/>
              <a:t> 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行動裝置不會中毒，所以不需安裝防毒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，以免影響</a:t>
            </a:r>
            <a:r>
              <a:rPr lang="zh-TW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行動裝置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安全與效能</a:t>
            </a: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關於提高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行動裝置連線的安全性</a:t>
            </a:r>
            <a:r>
              <a:rPr lang="zh-TW" altLang="zh-TW" dirty="0"/>
              <a:t>，下列敘述何者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當不需要開啟定位功能（</a:t>
            </a:r>
            <a:r>
              <a:rPr lang="en-US" altLang="zh-TW" sz="2400" dirty="0"/>
              <a:t>GPS</a:t>
            </a:r>
            <a:r>
              <a:rPr lang="zh-TW" altLang="zh-TW" sz="2400" dirty="0"/>
              <a:t>）時，應保持關閉</a:t>
            </a:r>
            <a:r>
              <a:rPr lang="en-US" altLang="zh-TW" sz="2400" dirty="0"/>
              <a:t>  </a:t>
            </a:r>
            <a:endParaRPr lang="zh-TW" altLang="zh-TW" sz="2400" dirty="0"/>
          </a:p>
          <a:p>
            <a:pPr marL="0" indent="0" hangingPunct="0">
              <a:buNone/>
            </a:pP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當有第三方免費提供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Wi-Fi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服務時就直接用，不需了解服務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提供者身份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hangingPunct="0">
              <a:buNone/>
            </a:pPr>
            <a:r>
              <a:rPr lang="en-US" altLang="zh-TW" sz="2400" dirty="0"/>
              <a:t> (C)</a:t>
            </a:r>
            <a:r>
              <a:rPr lang="zh-TW" altLang="zh-TW" sz="2400" dirty="0"/>
              <a:t>應小心使用藍牙功能，無使用需求時應予以關閉</a:t>
            </a:r>
            <a:r>
              <a:rPr lang="en-US" altLang="zh-TW" sz="2400" dirty="0"/>
              <a:t>  </a:t>
            </a:r>
            <a:endParaRPr lang="zh-TW" altLang="zh-TW" sz="2400" dirty="0"/>
          </a:p>
          <a:p>
            <a:pPr marL="0" indent="0" hangingPunct="0">
              <a:buNone/>
            </a:pPr>
            <a:r>
              <a:rPr lang="en-US" altLang="zh-TW" sz="2400" dirty="0"/>
              <a:t> (D)</a:t>
            </a:r>
            <a:r>
              <a:rPr lang="zh-TW" altLang="zh-TW" sz="2400" dirty="0"/>
              <a:t>當使用公眾場合所提供之手機充電功能時，應確保手機相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zh-TW" altLang="zh-TW" sz="2400" dirty="0"/>
              <a:t>關傳輸功能未被開啟或先手動關閉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關於行動裝置上運用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HCE</a:t>
            </a:r>
            <a:r>
              <a:rPr lang="zh-TW" altLang="zh-TW" dirty="0"/>
              <a:t>（</a:t>
            </a:r>
            <a:r>
              <a:rPr lang="en-US" altLang="zh-TW" dirty="0"/>
              <a:t>Host Card Emulation</a:t>
            </a:r>
            <a:r>
              <a:rPr lang="zh-TW" altLang="zh-TW" dirty="0"/>
              <a:t>）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行動支付方式的安全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從雲端支付平台取得的金鑰是有時效性的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無需挑選通過服務平台安全認證的手機 </a:t>
            </a: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手機無需具備安全元件來儲存支付資訊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需更換具備安全防護特殊的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卡才能支援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4.3</a:t>
            </a:r>
          </a:p>
          <a:p>
            <a:pPr algn="ctr"/>
            <a:r>
              <a:rPr lang="zh-TW" altLang="zh-TW" sz="4800" dirty="0"/>
              <a:t>物聯網安全概論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5347473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34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在被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認可的安全措施</a:t>
            </a:r>
            <a:r>
              <a:rPr lang="zh-TW" altLang="zh-TW" dirty="0"/>
              <a:t>上，下列敘述何者不正確？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/>
              <a:t> (A) </a:t>
            </a:r>
            <a:r>
              <a:rPr lang="zh-TW" altLang="zh-TW" sz="2400" dirty="0"/>
              <a:t>建立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IoT</a:t>
            </a:r>
            <a:r>
              <a:rPr lang="en-US" altLang="zh-TW" sz="2400" dirty="0"/>
              <a:t> </a:t>
            </a:r>
            <a:r>
              <a:rPr lang="zh-TW" altLang="zh-TW" sz="2400" dirty="0"/>
              <a:t>安全設計指導準則</a:t>
            </a:r>
            <a:r>
              <a:rPr lang="en-US" altLang="zh-TW" sz="2400" dirty="0"/>
              <a:t> 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建立深層防護措施，分層防禦，以及常規性檢測工具  </a:t>
            </a: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建立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IoT</a:t>
            </a:r>
            <a:r>
              <a:rPr lang="en-US" altLang="zh-TW" sz="2400" dirty="0"/>
              <a:t> </a:t>
            </a:r>
            <a:r>
              <a:rPr lang="zh-TW" altLang="zh-TW" sz="2400" dirty="0"/>
              <a:t>安全資訊分享平台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不同產業可以建立一致的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安全基礎規範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2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在物聯網裡，駭客可能會運用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監聽程式</a:t>
            </a:r>
            <a:r>
              <a:rPr lang="zh-TW" altLang="zh-TW" dirty="0"/>
              <a:t>（</a:t>
            </a:r>
            <a:r>
              <a:rPr lang="en-US" altLang="zh-TW" dirty="0"/>
              <a:t>Sniffer</a:t>
            </a:r>
            <a:r>
              <a:rPr lang="zh-TW" altLang="zh-TW" dirty="0"/>
              <a:t>），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截取任何透過網路 傳送之未加密的資訊再加以竊取</a:t>
            </a:r>
            <a:r>
              <a:rPr lang="zh-TW" altLang="zh-TW" dirty="0"/>
              <a:t>。這是屬於哪一類的攻擊手法？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監聽攻擊（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Sniffing Attack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密碼攻擊（</a:t>
            </a:r>
            <a:r>
              <a:rPr lang="en-US" altLang="zh-TW" sz="2400" dirty="0"/>
              <a:t>Password-Based Attack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金鑰淪陷攻擊（</a:t>
            </a:r>
            <a:r>
              <a:rPr lang="en-US" altLang="zh-TW" sz="2400" dirty="0"/>
              <a:t>Compromised-Key Attack</a:t>
            </a:r>
            <a:r>
              <a:rPr lang="zh-TW" altLang="zh-TW" sz="2400" dirty="0"/>
              <a:t>）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阻斷服務攻擊（</a:t>
            </a:r>
            <a:r>
              <a:rPr lang="en-US" altLang="zh-TW" sz="2400" dirty="0"/>
              <a:t>Denial-of-Service Attack</a:t>
            </a:r>
            <a:r>
              <a:rPr lang="zh-TW" altLang="zh-TW" sz="2400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當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兩個物聯網裝置</a:t>
            </a:r>
            <a:r>
              <a:rPr lang="zh-TW" altLang="zh-TW" dirty="0"/>
              <a:t>在通訊過程中，傳遞的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憑證訊息遭攔截並透過此憑證模擬合法身分達到存取特定服務</a:t>
            </a:r>
            <a:r>
              <a:rPr lang="zh-TW" altLang="zh-TW" dirty="0"/>
              <a:t>。請問以上描述屬於下列哪種攻擊手法？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中間人攻擊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b="1" u="sng" dirty="0">
                <a:solidFill>
                  <a:srgbClr val="FF0000"/>
                </a:solidFill>
              </a:rPr>
              <a:t> (B) </a:t>
            </a:r>
            <a:r>
              <a:rPr lang="zh-TW" altLang="zh-TW" sz="2400" b="1" u="sng" dirty="0">
                <a:solidFill>
                  <a:srgbClr val="FF0000"/>
                </a:solidFill>
              </a:rPr>
              <a:t>重送攻擊</a:t>
            </a:r>
            <a:endParaRPr lang="en-US" altLang="zh-TW" sz="2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冒充攻擊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監聽攻擊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7"/>
          </a:xfrm>
        </p:spPr>
        <p:txBody>
          <a:bodyPr>
            <a:normAutofit/>
          </a:bodyPr>
          <a:lstStyle/>
          <a:p>
            <a:pPr marL="0" indent="0" algn="just" hangingPunct="0">
              <a:buNone/>
            </a:pPr>
            <a:r>
              <a:rPr lang="zh-TW" altLang="zh-TW" dirty="0"/>
              <a:t>在物聯網裡，電器設備透過無線通訊協定互聯時，有可能因為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外來超 強訊號的干擾</a:t>
            </a:r>
            <a:r>
              <a:rPr lang="zh-TW" altLang="zh-TW" dirty="0"/>
              <a:t>而產生「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蓋臺</a:t>
            </a:r>
            <a:r>
              <a:rPr lang="zh-TW" altLang="zh-TW" dirty="0"/>
              <a:t>」的現象，這是屬於哪一類的攻擊手法？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中間人攻擊（</a:t>
            </a:r>
            <a:r>
              <a:rPr lang="en-US" altLang="zh-TW" sz="2400" dirty="0"/>
              <a:t>Man-In-The-Middle Attack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資料隱碼攻擊（</a:t>
            </a:r>
            <a:r>
              <a:rPr lang="en-US" altLang="zh-TW" sz="2400" dirty="0"/>
              <a:t>SQL Injection Attack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隱藏欄位攻擊（</a:t>
            </a:r>
            <a:r>
              <a:rPr lang="en-US" altLang="zh-TW" sz="2400" dirty="0"/>
              <a:t>Hidden-Field-Tampering Attack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阻斷服務攻擊（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Denial-of-Service Attack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3490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公司的資安人員想要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安全性的監控網路</a:t>
            </a:r>
            <a:r>
              <a:rPr lang="zh-TW" altLang="zh-TW" dirty="0"/>
              <a:t>上所有的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交換器和路由器的狀態</a:t>
            </a:r>
            <a:r>
              <a:rPr lang="zh-TW" altLang="zh-TW" dirty="0"/>
              <a:t>，請問他需要在每個設備上設定哪個協定？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/>
              <a:t>(A)STP  (B)VLAN   (C)MPLS   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(D)SNMPv3</a:t>
            </a:r>
            <a:endParaRPr lang="zh-TW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1168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目前在物聯網裡，連網的智慧家電多數是採用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安全性不高的通訊協 定</a:t>
            </a:r>
            <a:r>
              <a:rPr lang="zh-TW" altLang="zh-TW" dirty="0"/>
              <a:t>，駭客可以利用這些不安全的通訊協定，進行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什麼樣的攻擊</a:t>
            </a:r>
            <a:r>
              <a:rPr lang="zh-TW" altLang="zh-TW" dirty="0"/>
              <a:t>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AutoNum type="arabicParenBoth"/>
            </a:pP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中間人攻擊（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Man-in-the-Middle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arenBoth"/>
            </a:pP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劫持（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 Hijacking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  <a:endParaRPr lang="en-US" altLang="zh-TW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arenBoth"/>
            </a:pPr>
            <a:r>
              <a:rPr lang="zh-TW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重播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攻擊（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Replay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arenBoth"/>
            </a:pPr>
            <a:r>
              <a:rPr lang="zh-TW" altLang="zh-TW" dirty="0"/>
              <a:t> </a:t>
            </a:r>
            <a:r>
              <a:rPr lang="zh-TW" altLang="zh-TW" dirty="0" smtClean="0"/>
              <a:t>垃圾</a:t>
            </a:r>
            <a:r>
              <a:rPr lang="zh-TW" altLang="zh-TW" dirty="0"/>
              <a:t>搜尋攻擊（</a:t>
            </a:r>
            <a:r>
              <a:rPr lang="en-US" altLang="zh-TW" dirty="0"/>
              <a:t>Dumpster Diving</a:t>
            </a:r>
            <a:r>
              <a:rPr lang="zh-TW" altLang="zh-TW" dirty="0"/>
              <a:t>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(1), (2), (3)  </a:t>
            </a:r>
            <a:r>
              <a:rPr lang="en-US" altLang="zh-TW" sz="2400" dirty="0"/>
              <a:t>(B) (1), (2), (4)   (C) (1), (3), (4)   (D) (2), (3), (4)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9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物聯網安全漏洞</a:t>
            </a:r>
            <a:r>
              <a:rPr lang="zh-TW" altLang="zh-TW" dirty="0"/>
              <a:t>有很多因素，下列敘述何者不正確？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/>
              <a:t> (A) </a:t>
            </a:r>
            <a:r>
              <a:rPr lang="zh-TW" altLang="zh-TW" sz="2400" dirty="0"/>
              <a:t>物聯網軟體組件安全性不足，應將安全納入設計程序中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物聯網需要不斷的更新，並建立漏洞管理 </a:t>
            </a: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物聯網安全必須建立在被驗證過的安全機制上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物聯網技術必須建立在黑盒子內，太透明風險更高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407127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公司管理員打算利用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IPSec</a:t>
            </a:r>
            <a:r>
              <a:rPr lang="en-US" altLang="zh-TW" dirty="0"/>
              <a:t> </a:t>
            </a:r>
            <a:r>
              <a:rPr lang="zh-TW" altLang="zh-TW" dirty="0"/>
              <a:t>來確保封包內容傳輸的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私密性</a:t>
            </a:r>
            <a:r>
              <a:rPr lang="zh-TW" altLang="zh-TW" dirty="0"/>
              <a:t>（</a:t>
            </a:r>
            <a:r>
              <a:rPr lang="en-US" altLang="zh-TW" dirty="0"/>
              <a:t>Confidentiality</a:t>
            </a:r>
            <a:r>
              <a:rPr lang="zh-TW" altLang="zh-TW" dirty="0"/>
              <a:t>），請問管理員需要使用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IPsec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的哪項協定</a:t>
            </a:r>
            <a:r>
              <a:rPr lang="zh-TW" altLang="zh-TW" dirty="0"/>
              <a:t>以達成目的？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(A)AH 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ESP  </a:t>
            </a:r>
            <a:r>
              <a:rPr lang="en-US" altLang="zh-TW" sz="2400" dirty="0"/>
              <a:t>(C)IKE   (D)ISAKMP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92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773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下列何者不是應用在「虛擬私有網路」（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VPN</a:t>
            </a:r>
            <a:r>
              <a:rPr lang="zh-TW" altLang="zh-TW" dirty="0"/>
              <a:t>）上的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通訊協定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(A)TFTP   </a:t>
            </a:r>
            <a:r>
              <a:rPr lang="en-US" altLang="zh-TW" sz="2400" dirty="0"/>
              <a:t>(B)PPTP   (C)IPSEC   (D)SSL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78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請問常見的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zh-TW" dirty="0"/>
              <a:t>資源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記錄類型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CNAME </a:t>
            </a:r>
            <a:r>
              <a:rPr lang="zh-TW" altLang="zh-TW" dirty="0"/>
              <a:t>為？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(A)IPv4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主機位址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400" dirty="0"/>
              <a:t>(B)</a:t>
            </a:r>
            <a:r>
              <a:rPr lang="zh-TW" altLang="zh-TW" sz="2400" dirty="0"/>
              <a:t>文字字串</a:t>
            </a:r>
            <a:r>
              <a:rPr lang="en-US" altLang="zh-TW" sz="2400" dirty="0"/>
              <a:t>   (C)</a:t>
            </a:r>
            <a:r>
              <a:rPr lang="zh-TW" altLang="zh-TW" sz="2400" dirty="0"/>
              <a:t>郵件交換</a:t>
            </a:r>
            <a:r>
              <a:rPr lang="en-US" altLang="zh-TW" sz="2400" dirty="0"/>
              <a:t>   (D)</a:t>
            </a:r>
            <a:r>
              <a:rPr lang="zh-TW" altLang="zh-TW" sz="2400" dirty="0"/>
              <a:t>別名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12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349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公司管理人員正在設定交換器，並且需要確保只有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授權的裝置</a:t>
            </a:r>
            <a:r>
              <a:rPr lang="zh-TW" altLang="zh-TW" dirty="0"/>
              <a:t>才可以 透過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交換器存取公司網路</a:t>
            </a:r>
            <a:r>
              <a:rPr lang="zh-TW" altLang="zh-TW" dirty="0"/>
              <a:t>。下列何者為最安全的做法？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en-US" altLang="zh-TW" sz="2400" dirty="0"/>
              <a:t>(A)</a:t>
            </a:r>
            <a:r>
              <a:rPr lang="zh-TW" altLang="en-US" sz="2400" dirty="0"/>
              <a:t> </a:t>
            </a:r>
            <a:r>
              <a:rPr lang="zh-TW" altLang="zh-TW" sz="2400" dirty="0"/>
              <a:t>設定</a:t>
            </a:r>
            <a:r>
              <a:rPr lang="en-US" altLang="zh-TW" sz="2400" dirty="0"/>
              <a:t>MAC</a:t>
            </a:r>
            <a:r>
              <a:rPr lang="zh-TW" altLang="zh-TW" sz="2400" dirty="0"/>
              <a:t>篩選基礎的連接埠安全性（</a:t>
            </a:r>
            <a:r>
              <a:rPr lang="en-US" altLang="zh-TW" sz="2400" dirty="0"/>
              <a:t>Port Security</a:t>
            </a:r>
            <a:r>
              <a:rPr lang="zh-TW" altLang="zh-TW" sz="2400" dirty="0"/>
              <a:t>）</a:t>
            </a:r>
            <a:r>
              <a:rPr lang="en-US" altLang="zh-TW" sz="2400" dirty="0"/>
              <a:t> </a:t>
            </a:r>
          </a:p>
          <a:p>
            <a:pPr marL="0" indent="0" hangingPunc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802.1x </a:t>
            </a:r>
            <a:endParaRPr lang="zh-TW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hangingPunct="0">
              <a:buNone/>
            </a:pPr>
            <a:r>
              <a:rPr lang="en-US" altLang="zh-TW" sz="2400" dirty="0"/>
              <a:t>(C) </a:t>
            </a:r>
            <a:r>
              <a:rPr lang="zh-TW" altLang="zh-TW" sz="2400" dirty="0"/>
              <a:t>創造每個裝置的</a:t>
            </a:r>
            <a:r>
              <a:rPr lang="en-US" altLang="zh-TW" sz="2400" dirty="0"/>
              <a:t> VLAN  </a:t>
            </a:r>
          </a:p>
          <a:p>
            <a:pPr marL="0" indent="0" hangingPunct="0">
              <a:buNone/>
            </a:pPr>
            <a:r>
              <a:rPr lang="en-US" altLang="zh-TW" sz="2400" dirty="0"/>
              <a:t>(D) </a:t>
            </a:r>
            <a:r>
              <a:rPr lang="zh-TW" altLang="zh-TW" sz="2400" dirty="0"/>
              <a:t>啟用</a:t>
            </a:r>
            <a:r>
              <a:rPr lang="en-US" altLang="zh-TW" sz="2400" dirty="0"/>
              <a:t> BPDU Guard </a:t>
            </a:r>
            <a:r>
              <a:rPr lang="zh-TW" altLang="zh-TW" sz="2400" dirty="0"/>
              <a:t>功能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69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507288" cy="4277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非社交工程</a:t>
            </a:r>
            <a:r>
              <a:rPr lang="zh-TW" altLang="zh-TW" dirty="0"/>
              <a:t>攻擊方式？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/>
              <a:t>(A)</a:t>
            </a:r>
            <a:r>
              <a:rPr lang="zh-TW" altLang="zh-TW" sz="2400" dirty="0"/>
              <a:t>利用電子郵件誘騙使用者登入偽裝之網站以騙取帳號及通行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</a:t>
            </a:r>
            <a:r>
              <a:rPr lang="zh-TW" altLang="zh-TW" sz="2400" dirty="0"/>
              <a:t>碼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利用程式設計缺陷，向程式寫入錯誤的內容 </a:t>
            </a:r>
          </a:p>
          <a:p>
            <a:pPr marL="0" indent="0">
              <a:buNone/>
            </a:pPr>
            <a:r>
              <a:rPr lang="en-US" altLang="zh-TW" sz="2400" dirty="0"/>
              <a:t>(C)</a:t>
            </a:r>
            <a:r>
              <a:rPr lang="zh-TW" altLang="zh-TW" sz="2400" dirty="0"/>
              <a:t>利用即時通訊軟體如</a:t>
            </a:r>
            <a:r>
              <a:rPr lang="en-US" altLang="zh-TW" sz="2400" dirty="0"/>
              <a:t> LINE</a:t>
            </a:r>
            <a:r>
              <a:rPr lang="zh-TW" altLang="zh-TW" sz="2400" dirty="0"/>
              <a:t>，偽裝親友來訊，誘騙點選來訊中</a:t>
            </a:r>
            <a:r>
              <a:rPr lang="zh-TW" altLang="en-US" sz="2400" dirty="0"/>
              <a:t> 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</a:t>
            </a:r>
            <a:r>
              <a:rPr lang="zh-TW" altLang="zh-TW" sz="2400" dirty="0"/>
              <a:t>之連結後中毒 </a:t>
            </a:r>
          </a:p>
          <a:p>
            <a:pPr marL="0" indent="0">
              <a:buNone/>
            </a:pPr>
            <a:r>
              <a:rPr lang="en-US" altLang="zh-TW" sz="2400" dirty="0"/>
              <a:t>(D)</a:t>
            </a:r>
            <a:r>
              <a:rPr lang="zh-TW" altLang="zh-TW" sz="2400" dirty="0"/>
              <a:t>利用電話佯裝資訊人員，騙取帳號及通行碼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01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短時間內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傳送大量的封包給另一部電腦</a:t>
            </a:r>
            <a:r>
              <a:rPr lang="zh-TW" altLang="zh-TW" dirty="0"/>
              <a:t>的攻擊方式，稱之為？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hangingPunct="0">
              <a:buNone/>
            </a:pPr>
            <a:r>
              <a:rPr lang="en-US" altLang="zh-TW" sz="2400" dirty="0"/>
              <a:t>(A)</a:t>
            </a:r>
            <a:r>
              <a:rPr lang="zh-TW" altLang="zh-TW" sz="2400" dirty="0"/>
              <a:t>木馬程式或殭屍病毒 </a:t>
            </a:r>
            <a:r>
              <a:rPr lang="en-US" altLang="zh-TW" sz="2400" dirty="0"/>
              <a:t>  </a:t>
            </a:r>
          </a:p>
          <a:p>
            <a:pPr marL="0" indent="0" hangingPunct="0">
              <a:buNone/>
            </a:pPr>
            <a:r>
              <a:rPr lang="en-US" altLang="zh-TW" sz="2400" dirty="0"/>
              <a:t>(B)</a:t>
            </a:r>
            <a:r>
              <a:rPr lang="zh-TW" altLang="zh-TW" sz="2400" dirty="0"/>
              <a:t>釣魚郵件攻擊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阻斷服務攻擊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marL="0" indent="0">
              <a:buNone/>
            </a:pPr>
            <a:r>
              <a:rPr lang="en-US" altLang="zh-TW" sz="2400" dirty="0"/>
              <a:t>(D) </a:t>
            </a:r>
            <a:r>
              <a:rPr lang="zh-TW" altLang="zh-TW" sz="2400" dirty="0"/>
              <a:t>中間人攻擊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64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91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下列哪一項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阻斷式服務攻擊</a:t>
            </a:r>
            <a:r>
              <a:rPr lang="zh-TW" altLang="zh-TW" dirty="0"/>
              <a:t>（</a:t>
            </a:r>
            <a:r>
              <a:rPr lang="en-US" altLang="zh-TW" dirty="0"/>
              <a:t>Denial-of-Service Attack</a:t>
            </a:r>
            <a:r>
              <a:rPr lang="zh-TW" altLang="zh-TW" dirty="0"/>
              <a:t>）？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en-US" sz="2400" dirty="0"/>
              <a:t> </a:t>
            </a:r>
            <a:r>
              <a:rPr lang="zh-TW" altLang="zh-TW" sz="2400" dirty="0"/>
              <a:t>利用程式漏洞消耗</a:t>
            </a:r>
            <a:r>
              <a:rPr lang="en-US" altLang="zh-TW" sz="2400" dirty="0"/>
              <a:t> 100%</a:t>
            </a:r>
            <a:r>
              <a:rPr lang="zh-TW" altLang="zh-TW" sz="2400" dirty="0"/>
              <a:t>的</a:t>
            </a:r>
            <a:r>
              <a:rPr lang="en-US" altLang="zh-TW" sz="2400" dirty="0"/>
              <a:t> CPU </a:t>
            </a:r>
            <a:r>
              <a:rPr lang="zh-TW" altLang="zh-TW" sz="2400" dirty="0"/>
              <a:t>運算能力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</a:t>
            </a:r>
            <a:r>
              <a:rPr lang="zh-TW" altLang="en-US" sz="2400" dirty="0"/>
              <a:t> </a:t>
            </a:r>
            <a:r>
              <a:rPr lang="zh-TW" altLang="zh-TW" sz="2400" dirty="0"/>
              <a:t>向系统持續發送惡意封包，導致主機當機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寄送釣魚郵件給公司所有人員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</a:t>
            </a:r>
            <a:r>
              <a:rPr lang="zh-TW" altLang="en-US" sz="2400" dirty="0"/>
              <a:t> </a:t>
            </a:r>
            <a:r>
              <a:rPr lang="zh-TW" altLang="zh-TW" sz="2400" dirty="0"/>
              <a:t>向某個電子郵件地址發送成千上萬封電子郵件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842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77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在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未經授權的情況下取得網路傳輸資料</a:t>
            </a:r>
            <a:r>
              <a:rPr lang="zh-TW" altLang="zh-TW" dirty="0"/>
              <a:t>，或者針對傳輸網路進行流量 分析，請問上述行為屬於下列何者常見的網路威脅？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en-US" sz="2400" dirty="0"/>
              <a:t> </a:t>
            </a:r>
            <a:r>
              <a:rPr lang="zh-TW" altLang="zh-TW" sz="2400" dirty="0"/>
              <a:t>截斷（</a:t>
            </a:r>
            <a:r>
              <a:rPr lang="en-US" altLang="zh-TW" sz="2400" dirty="0"/>
              <a:t>Interruption</a:t>
            </a:r>
            <a:r>
              <a:rPr lang="zh-TW" altLang="zh-TW" sz="2400" dirty="0"/>
              <a:t>） 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竊取（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Interception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</a:t>
            </a:r>
            <a:r>
              <a:rPr lang="zh-TW" altLang="en-US" sz="2400" dirty="0"/>
              <a:t> </a:t>
            </a:r>
            <a:r>
              <a:rPr lang="zh-TW" altLang="zh-TW" sz="2400" dirty="0"/>
              <a:t>偽造（</a:t>
            </a:r>
            <a:r>
              <a:rPr lang="en-US" altLang="zh-TW" sz="2400" dirty="0"/>
              <a:t>Fabrication</a:t>
            </a:r>
            <a:r>
              <a:rPr lang="zh-TW" altLang="zh-TW" sz="2400" dirty="0"/>
              <a:t>） 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</a:t>
            </a:r>
            <a:r>
              <a:rPr lang="zh-TW" altLang="en-US" sz="2400" dirty="0"/>
              <a:t> </a:t>
            </a:r>
            <a:r>
              <a:rPr lang="zh-TW" altLang="zh-TW" sz="2400" dirty="0"/>
              <a:t>篡改（</a:t>
            </a:r>
            <a:r>
              <a:rPr lang="en-US" altLang="zh-TW" sz="2400" dirty="0"/>
              <a:t>Modification</a:t>
            </a:r>
            <a:r>
              <a:rPr lang="zh-TW" altLang="zh-TW" sz="2400" dirty="0"/>
              <a:t>）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1.1</a:t>
            </a:r>
          </a:p>
          <a:p>
            <a:pPr algn="ctr"/>
            <a:r>
              <a:rPr lang="zh-TW" altLang="en-US" sz="4800" dirty="0"/>
              <a:t>網路安全</a:t>
            </a:r>
            <a:r>
              <a:rPr lang="en-US" altLang="zh-TW" sz="4800" dirty="0"/>
              <a:t>(Network Security)</a:t>
            </a:r>
          </a:p>
        </p:txBody>
      </p:sp>
    </p:spTree>
    <p:extLst>
      <p:ext uri="{BB962C8B-B14F-4D97-AF65-F5344CB8AC3E}">
        <p14:creationId xmlns:p14="http://schemas.microsoft.com/office/powerpoint/2010/main" val="331860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061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請問下列何者非</a:t>
            </a:r>
            <a:r>
              <a:rPr lang="en-US" altLang="zh-TW" dirty="0"/>
              <a:t>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 SCAN 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的優點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 </a:t>
            </a:r>
            <a:r>
              <a:rPr lang="en-US" altLang="zh-TW" sz="2400" dirty="0"/>
              <a:t>(A) </a:t>
            </a:r>
            <a:r>
              <a:rPr lang="zh-TW" altLang="zh-TW" sz="2400" dirty="0"/>
              <a:t>快速及可靠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dirty="0"/>
              <a:t>  </a:t>
            </a:r>
            <a:r>
              <a:rPr lang="en-US" altLang="zh-TW" sz="2400" dirty="0"/>
              <a:t>(B) </a:t>
            </a:r>
            <a:r>
              <a:rPr lang="zh-TW" altLang="zh-TW" sz="2400" dirty="0"/>
              <a:t>雜訊少 </a:t>
            </a:r>
          </a:p>
          <a:p>
            <a:pPr marL="0" indent="0">
              <a:buNone/>
            </a:pPr>
            <a:r>
              <a:rPr lang="zh-TW" altLang="en-US" sz="2400" dirty="0"/>
              <a:t>  </a:t>
            </a:r>
            <a:r>
              <a:rPr lang="en-US" altLang="zh-TW" sz="2400" dirty="0"/>
              <a:t>(C) </a:t>
            </a:r>
            <a:r>
              <a:rPr lang="zh-TW" altLang="zh-TW" sz="2400" dirty="0"/>
              <a:t>所有平台（不管</a:t>
            </a:r>
            <a:r>
              <a:rPr lang="en-US" altLang="zh-TW" sz="2400" dirty="0"/>
              <a:t> TCP </a:t>
            </a:r>
            <a:r>
              <a:rPr lang="zh-TW" altLang="zh-TW" sz="2400" dirty="0"/>
              <a:t>堆疊實作）皆準確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不會被偵測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7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下列何種網路攻擊「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不會</a:t>
            </a:r>
            <a:r>
              <a:rPr lang="zh-TW" altLang="zh-TW" dirty="0"/>
              <a:t>」造成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伺服器主機系統處理效率下降或發生錯誤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死亡偵測攻擊（</a:t>
            </a:r>
            <a:r>
              <a:rPr lang="en-US" altLang="zh-TW" sz="2400" dirty="0"/>
              <a:t>Ping-of-Death Attack</a:t>
            </a:r>
            <a:r>
              <a:rPr lang="zh-TW" altLang="zh-TW" sz="2400" dirty="0"/>
              <a:t>）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分割重組攻擊（</a:t>
            </a:r>
            <a:r>
              <a:rPr lang="en-US" altLang="zh-TW" sz="2400" dirty="0"/>
              <a:t>Teardrop Attack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分散式攻擊（</a:t>
            </a:r>
            <a:r>
              <a:rPr lang="en-US" altLang="zh-TW" sz="2400" dirty="0"/>
              <a:t>Distributed Attack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中間人攻擊（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Man-In-The-Middle Attack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91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下列何者並非攻擊者入侵主機後，常見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使用來下載外部後門的指令</a:t>
            </a:r>
            <a:r>
              <a:rPr lang="zh-TW" altLang="zh-TW" dirty="0"/>
              <a:t>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PING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WGET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CURL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FTP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1.2</a:t>
            </a:r>
          </a:p>
          <a:p>
            <a:pPr algn="ctr"/>
            <a:r>
              <a:rPr lang="zh-TW" altLang="zh-TW" sz="4800" dirty="0"/>
              <a:t>通訊安全</a:t>
            </a:r>
            <a:r>
              <a:rPr lang="en-US" altLang="zh-TW" sz="4800" dirty="0"/>
              <a:t>(Communication security)</a:t>
            </a:r>
          </a:p>
        </p:txBody>
      </p:sp>
    </p:spTree>
    <p:extLst>
      <p:ext uri="{BB962C8B-B14F-4D97-AF65-F5344CB8AC3E}">
        <p14:creationId xmlns:p14="http://schemas.microsoft.com/office/powerpoint/2010/main" val="343687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下列何種安全機制最弱？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WEP 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WPA 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WPA2-Personal 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WPA2-Enterprise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2.1</a:t>
            </a:r>
          </a:p>
          <a:p>
            <a:pPr algn="ctr"/>
            <a:r>
              <a:rPr lang="zh-TW" altLang="zh-TW" sz="4800" dirty="0"/>
              <a:t>作業系統安全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65630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7730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TW" altLang="zh-TW" dirty="0"/>
              <a:t>當某一作業系統中的兩個程式因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互相搶用資源</a:t>
            </a:r>
            <a:r>
              <a:rPr lang="zh-TW" altLang="zh-TW" dirty="0"/>
              <a:t>而造成兩個程式均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無法完成既定工作</a:t>
            </a:r>
            <a:r>
              <a:rPr lang="zh-TW" altLang="zh-TW" dirty="0"/>
              <a:t>之結果，請問此現象稱為？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碰撞（</a:t>
            </a:r>
            <a:r>
              <a:rPr lang="en-US" altLang="zh-TW" sz="2400" dirty="0"/>
              <a:t>Collision</a:t>
            </a:r>
            <a:r>
              <a:rPr lang="zh-TW" altLang="zh-TW" sz="2400" dirty="0"/>
              <a:t>）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死結（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Deadlock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佇列（</a:t>
            </a:r>
            <a:r>
              <a:rPr lang="en-US" altLang="zh-TW" sz="2400" dirty="0"/>
              <a:t>Queue</a:t>
            </a:r>
            <a:r>
              <a:rPr lang="zh-TW" altLang="zh-TW" sz="2400" dirty="0"/>
              <a:t>）</a:t>
            </a:r>
            <a:r>
              <a:rPr lang="en-US" altLang="zh-TW" sz="2400" dirty="0"/>
              <a:t> 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欺騙（</a:t>
            </a:r>
            <a:r>
              <a:rPr lang="en-US" altLang="zh-TW" sz="2400" dirty="0"/>
              <a:t>Spoof</a:t>
            </a:r>
            <a:r>
              <a:rPr lang="zh-TW" altLang="zh-TW" sz="2400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637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公司某部門有台</a:t>
            </a:r>
            <a:r>
              <a:rPr lang="en-US" altLang="zh-TW" dirty="0"/>
              <a:t> Windows 10 </a:t>
            </a:r>
            <a:r>
              <a:rPr lang="zh-TW" altLang="zh-TW" dirty="0"/>
              <a:t>的電腦，允許所有部門員工登入使用，但基於安全性考量，除了管理員之外，希望能夠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禁止一般員工在此電腦上使用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USB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行動碟</a:t>
            </a:r>
            <a:r>
              <a:rPr lang="zh-TW" altLang="zh-TW" dirty="0"/>
              <a:t>，請問管理員應利用何種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r>
              <a:rPr lang="zh-TW" altLang="zh-TW" dirty="0"/>
              <a:t>完成此項安全性需求作業？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本機群組原則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400" dirty="0"/>
              <a:t>(B) </a:t>
            </a:r>
            <a:r>
              <a:rPr lang="zh-TW" altLang="zh-TW" sz="2400" dirty="0"/>
              <a:t>磁碟重組工具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行動裝置管理員 </a:t>
            </a:r>
            <a:r>
              <a:rPr lang="zh-TW" altLang="en-US" sz="2400" dirty="0"/>
              <a:t>  </a:t>
            </a:r>
            <a:r>
              <a:rPr lang="zh-TW" altLang="zh-TW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具有進階安全性的</a:t>
            </a:r>
            <a:r>
              <a:rPr lang="en-US" altLang="zh-TW" sz="2400" dirty="0"/>
              <a:t> Windows </a:t>
            </a:r>
            <a:r>
              <a:rPr lang="zh-TW" altLang="zh-TW" sz="2400" dirty="0"/>
              <a:t>防火牆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公私鑰</a:t>
            </a:r>
            <a:r>
              <a:rPr lang="zh-TW" altLang="zh-TW" dirty="0"/>
              <a:t>存在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哪個目錄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/.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/home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/</a:t>
            </a:r>
            <a:r>
              <a:rPr lang="en-US" altLang="zh-TW" sz="2400" dirty="0" err="1"/>
              <a:t>etc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user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>
            <a:normAutofit lnSpcReduction="10000"/>
          </a:bodyPr>
          <a:lstStyle/>
          <a:p>
            <a:pPr marL="0" indent="0" algn="just" hangingPunct="0">
              <a:buNone/>
            </a:pPr>
            <a:r>
              <a:rPr lang="zh-TW" altLang="zh-TW" dirty="0"/>
              <a:t>下列何項</a:t>
            </a:r>
            <a:r>
              <a:rPr lang="en-US" altLang="zh-TW" dirty="0"/>
              <a:t> Windows </a:t>
            </a:r>
            <a:r>
              <a:rPr lang="zh-TW" altLang="zh-TW" dirty="0"/>
              <a:t>功能可以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封鎖未經授權之應用程式的自動安裝</a:t>
            </a:r>
            <a:r>
              <a:rPr lang="zh-TW" altLang="zh-TW" dirty="0"/>
              <a:t>，並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防止不小心變更系統的設定</a:t>
            </a:r>
            <a:r>
              <a:rPr lang="zh-TW" altLang="zh-TW" dirty="0"/>
              <a:t>。即使系統管理員執行系統管理過程亦須 要由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管理員主動同意</a:t>
            </a:r>
            <a:r>
              <a:rPr lang="zh-TW" altLang="zh-TW" dirty="0"/>
              <a:t>或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提供認證資訊</a:t>
            </a:r>
            <a:r>
              <a:rPr lang="zh-TW" altLang="zh-TW" dirty="0"/>
              <a:t>才能執行？</a:t>
            </a:r>
            <a:endParaRPr lang="en-US" altLang="zh-TW" dirty="0"/>
          </a:p>
          <a:p>
            <a:pPr marL="0" indent="0" algn="just" hangingPunc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具有進階安全性的</a:t>
            </a:r>
            <a:r>
              <a:rPr lang="en-US" altLang="zh-TW" sz="2400" dirty="0"/>
              <a:t> Windows </a:t>
            </a:r>
            <a:r>
              <a:rPr lang="zh-TW" altLang="zh-TW" sz="2400" dirty="0"/>
              <a:t>防火牆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使用者帳戶控制（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Account Control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UAC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資源監視器（</a:t>
            </a:r>
            <a:r>
              <a:rPr lang="en-US" altLang="zh-TW" sz="2400" dirty="0"/>
              <a:t>Resource Monitor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Windows Secondary Logon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網際網路中主要的通訊協定模式有兩種 </a:t>
            </a:r>
            <a:r>
              <a:rPr lang="en-US" altLang="zh-TW" dirty="0"/>
              <a:t>OSI 7 </a:t>
            </a:r>
            <a:r>
              <a:rPr lang="zh-TW" altLang="en-US" dirty="0"/>
              <a:t>層及 </a:t>
            </a:r>
            <a:r>
              <a:rPr lang="en-US" altLang="zh-TW" dirty="0"/>
              <a:t>TCP/IP </a:t>
            </a:r>
            <a:r>
              <a:rPr lang="zh-TW" altLang="en-US" dirty="0"/>
              <a:t>協定組，請問在這兩個通訊協定模式中，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負責傳輸封包（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）及選擇路徑（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TW" altLang="en-US" dirty="0"/>
              <a:t>，是那一層的工作？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(A) </a:t>
            </a:r>
            <a:r>
              <a:rPr lang="zh-TW" altLang="en-US" sz="2400" dirty="0"/>
              <a:t>實體層（</a:t>
            </a:r>
            <a:r>
              <a:rPr lang="en-US" altLang="zh-TW" sz="2400" dirty="0"/>
              <a:t>Physical Layer</a:t>
            </a:r>
            <a:r>
              <a:rPr lang="zh-TW" altLang="en-US" sz="2400" dirty="0"/>
              <a:t>）  </a:t>
            </a:r>
            <a:r>
              <a:rPr lang="en-US" altLang="zh-TW" sz="2400" dirty="0"/>
              <a:t>(B) </a:t>
            </a:r>
            <a:r>
              <a:rPr lang="zh-TW" altLang="en-US" sz="2400" dirty="0"/>
              <a:t>資料鏈結層（</a:t>
            </a:r>
            <a:r>
              <a:rPr lang="en-US" altLang="zh-TW" sz="2400" dirty="0"/>
              <a:t>Data-Link Layer</a:t>
            </a:r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網路層（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Layer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 </a:t>
            </a:r>
            <a:r>
              <a:rPr lang="en-US" altLang="zh-TW" sz="2400" dirty="0"/>
              <a:t>(D) </a:t>
            </a:r>
            <a:r>
              <a:rPr lang="zh-TW" altLang="en-US" sz="2400" dirty="0"/>
              <a:t>應用層（</a:t>
            </a:r>
            <a:r>
              <a:rPr lang="en-US" altLang="zh-TW" sz="2400" dirty="0"/>
              <a:t>Application Layer</a:t>
            </a:r>
            <a:r>
              <a:rPr lang="zh-TW" altLang="en-US" sz="2400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680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下列何者非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登入作業系統</a:t>
            </a:r>
            <a:r>
              <a:rPr lang="zh-TW" altLang="zh-TW" dirty="0"/>
              <a:t>可使用的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網路身分驗證</a:t>
            </a:r>
            <a:r>
              <a:rPr lang="zh-TW" altLang="zh-TW" dirty="0"/>
              <a:t>服務？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Windows AD</a:t>
            </a:r>
            <a:r>
              <a:rPr lang="zh-TW" altLang="zh-TW" sz="2400" dirty="0"/>
              <a:t>（</a:t>
            </a:r>
            <a:r>
              <a:rPr lang="en-US" altLang="zh-TW" sz="2400" dirty="0"/>
              <a:t>Active Directory</a:t>
            </a:r>
            <a:r>
              <a:rPr lang="zh-TW" altLang="zh-TW" sz="2400" dirty="0"/>
              <a:t>）服務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LDAP</a:t>
            </a:r>
            <a:r>
              <a:rPr lang="zh-TW" altLang="zh-TW" sz="2400" dirty="0"/>
              <a:t>（</a:t>
            </a:r>
            <a:r>
              <a:rPr lang="en-US" altLang="zh-TW" sz="2400" dirty="0"/>
              <a:t>Lightweight Directory Access Protocol</a:t>
            </a:r>
            <a:r>
              <a:rPr lang="zh-TW" altLang="zh-TW" sz="2400" dirty="0"/>
              <a:t>）服務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NIS</a:t>
            </a:r>
            <a:r>
              <a:rPr lang="zh-TW" altLang="zh-TW" sz="2400" dirty="0"/>
              <a:t>（</a:t>
            </a:r>
            <a:r>
              <a:rPr lang="en-US" altLang="zh-TW" sz="2400" dirty="0"/>
              <a:t>Network Information Service</a:t>
            </a:r>
            <a:r>
              <a:rPr lang="zh-TW" altLang="zh-TW" sz="2400" dirty="0"/>
              <a:t>）服務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DHCP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Host Configuration Protocol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）服務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1330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請問針對作業系統訂定的資訊安全策略中，下列何種安全模式中「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檔案持有者</a:t>
            </a:r>
            <a:r>
              <a:rPr lang="zh-TW" altLang="zh-TW" dirty="0"/>
              <a:t>」可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</a:t>
            </a:r>
            <a:r>
              <a:rPr lang="zh-TW" altLang="zh-TW" dirty="0"/>
              <a:t>決定「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其他使用者</a:t>
            </a:r>
            <a:r>
              <a:rPr lang="zh-TW" altLang="zh-TW" dirty="0"/>
              <a:t>」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存取該檔案的權限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自由存取控制（</a:t>
            </a:r>
            <a:r>
              <a:rPr lang="en-US" altLang="zh-TW" sz="2400" dirty="0"/>
              <a:t>Discretionary Access Control</a:t>
            </a:r>
            <a:r>
              <a:rPr lang="zh-TW" altLang="zh-TW" sz="2400" dirty="0"/>
              <a:t>，</a:t>
            </a:r>
            <a:r>
              <a:rPr lang="en-US" altLang="zh-TW" sz="2400" dirty="0"/>
              <a:t>DAC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</a:t>
            </a:r>
            <a:r>
              <a:rPr lang="zh-TW" altLang="zh-TW" sz="2400" dirty="0"/>
              <a:t>強制性存取控制（</a:t>
            </a:r>
            <a:r>
              <a:rPr lang="en-US" altLang="zh-TW" sz="2400" dirty="0"/>
              <a:t>Mandatory Access Control</a:t>
            </a:r>
            <a:r>
              <a:rPr lang="zh-TW" altLang="zh-TW" sz="2400" dirty="0"/>
              <a:t>，</a:t>
            </a:r>
            <a:r>
              <a:rPr lang="en-US" altLang="zh-TW" sz="2400" dirty="0"/>
              <a:t>MAC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角色存取控制（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Role-based Access Control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RBAC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</a:t>
            </a:r>
            <a:r>
              <a:rPr lang="zh-TW" altLang="zh-TW" sz="2400" dirty="0"/>
              <a:t>屬性存取控制（</a:t>
            </a:r>
            <a:r>
              <a:rPr lang="en-US" altLang="zh-TW" sz="2400" dirty="0"/>
              <a:t>Attribute-based Access Control</a:t>
            </a:r>
            <a:r>
              <a:rPr lang="zh-TW" altLang="zh-TW" sz="2400" dirty="0"/>
              <a:t>，</a:t>
            </a:r>
            <a:r>
              <a:rPr lang="en-US" altLang="zh-TW" sz="2400" dirty="0"/>
              <a:t>ABAC</a:t>
            </a:r>
            <a:r>
              <a:rPr lang="zh-TW" altLang="zh-TW" sz="2400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基於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系統安全的基礎，系統管理者對所管理的伺服器</a:t>
            </a:r>
            <a:r>
              <a:rPr lang="zh-TW" altLang="zh-TW" dirty="0"/>
              <a:t>（包含：應用程式、平台、資料庫等）應進行相關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安全性設定</a:t>
            </a:r>
            <a:r>
              <a:rPr lang="zh-TW" altLang="zh-TW" dirty="0"/>
              <a:t>，下列敘述何者</a:t>
            </a:r>
            <a:r>
              <a:rPr lang="zh-TW" altLang="zh-TW" u="sng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系統上線後仍保留預設帳戶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使用系統預設開啟的連接埠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錯誤訊息應開放詳細資訊以便問題修正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過期的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OS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/ App Server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、函式庫等，</a:t>
            </a:r>
            <a:r>
              <a:rPr lang="zh-TW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應評估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並進行更新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2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下列何者不是微軟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</a:t>
            </a:r>
            <a:r>
              <a:rPr lang="zh-TW" altLang="zh-TW" dirty="0"/>
              <a:t>中，具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特權權限之帳號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Administrator  </a:t>
            </a:r>
          </a:p>
          <a:p>
            <a:pPr marL="0" indent="0">
              <a:buNone/>
            </a:pPr>
            <a:r>
              <a:rPr lang="en-US" altLang="zh-TW" sz="2400" dirty="0"/>
              <a:t> (B) root 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Administrators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群組中之一般使用者帳號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400" dirty="0"/>
              <a:t> (D) Local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網際網路中主要的通訊協定模式有兩種 </a:t>
            </a:r>
            <a:r>
              <a:rPr lang="en-US" altLang="zh-TW" dirty="0"/>
              <a:t>OSI 7 </a:t>
            </a:r>
            <a:r>
              <a:rPr lang="zh-TW" altLang="en-US" dirty="0"/>
              <a:t>層及 </a:t>
            </a:r>
            <a:r>
              <a:rPr lang="en-US" altLang="zh-TW" dirty="0"/>
              <a:t>TCP/IP </a:t>
            </a:r>
            <a:r>
              <a:rPr lang="zh-TW" altLang="en-US" dirty="0"/>
              <a:t>協定組，請問在這兩個通訊協定模式中，負責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傳輸封包（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）及選擇路徑（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是那一層的工作？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(A) </a:t>
            </a:r>
            <a:r>
              <a:rPr lang="zh-TW" altLang="en-US" sz="2400" dirty="0"/>
              <a:t>實體層（</a:t>
            </a:r>
            <a:r>
              <a:rPr lang="en-US" altLang="zh-TW" sz="2400" dirty="0"/>
              <a:t>Physical Layer</a:t>
            </a:r>
            <a:r>
              <a:rPr lang="zh-TW" altLang="en-US" sz="2400" dirty="0"/>
              <a:t>）  </a:t>
            </a:r>
            <a:r>
              <a:rPr lang="en-US" altLang="zh-TW" sz="2400" dirty="0"/>
              <a:t>(B) </a:t>
            </a:r>
            <a:r>
              <a:rPr lang="zh-TW" altLang="en-US" sz="2400" dirty="0"/>
              <a:t>資料鏈結層（</a:t>
            </a:r>
            <a:r>
              <a:rPr lang="en-US" altLang="zh-TW" sz="2400" dirty="0"/>
              <a:t>Data-Link Layer</a:t>
            </a:r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網路層（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Layer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D) </a:t>
            </a:r>
            <a:r>
              <a:rPr lang="zh-TW" altLang="en-US" sz="2400" dirty="0"/>
              <a:t>應用層（</a:t>
            </a:r>
            <a:r>
              <a:rPr lang="en-US" altLang="zh-TW" sz="2400" dirty="0"/>
              <a:t>Application Layer</a:t>
            </a:r>
            <a:r>
              <a:rPr lang="zh-TW" altLang="en-US" sz="2400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當作業系統安裝好之後，為了避免因為安全因素導致作業系統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遭受駭客入侵</a:t>
            </a:r>
            <a:r>
              <a:rPr lang="zh-TW" altLang="zh-TW" dirty="0"/>
              <a:t>，應採取下列何項</a:t>
            </a:r>
            <a:r>
              <a:rPr lang="zh-TW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措施</a:t>
            </a:r>
            <a:r>
              <a:rPr lang="zh-TW" altLang="zh-TW" dirty="0"/>
              <a:t>較佳？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更新病毒碼 </a:t>
            </a:r>
            <a:r>
              <a:rPr lang="en-US" altLang="zh-TW" sz="2400" dirty="0"/>
              <a:t>   </a:t>
            </a: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更新修補程式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更新防火牆設定 </a:t>
            </a:r>
            <a:r>
              <a:rPr lang="en-US" altLang="zh-TW" sz="2400" dirty="0"/>
              <a:t>   (D) </a:t>
            </a:r>
            <a:r>
              <a:rPr lang="zh-TW" altLang="zh-TW" sz="2400" dirty="0"/>
              <a:t>更新入侵偵測系統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用在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入侵</a:t>
            </a:r>
            <a:r>
              <a:rPr lang="zh-TW" altLang="zh-TW" dirty="0"/>
              <a:t>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攻擊他人的電腦系統</a:t>
            </a:r>
            <a:r>
              <a:rPr lang="zh-TW" altLang="zh-TW" dirty="0"/>
              <a:t>上，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取得系統管理員的權限</a:t>
            </a:r>
            <a:r>
              <a:rPr lang="zh-TW" altLang="zh-TW" dirty="0"/>
              <a:t>，具有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隱藏和遠端操控的能力</a:t>
            </a:r>
            <a:r>
              <a:rPr lang="zh-TW" altLang="zh-TW" dirty="0"/>
              <a:t>；電腦病毒、間諜軟體等也常使用來隱藏蹤跡。該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工具軟體</a:t>
            </a:r>
            <a:r>
              <a:rPr lang="zh-TW" altLang="zh-TW" dirty="0"/>
              <a:t>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Cookie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Rootkit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Backdoor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Phishing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下列哪些是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rootkits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的主要特性</a:t>
            </a:r>
            <a:r>
              <a:rPr lang="zh-TW" altLang="zh-TW" dirty="0"/>
              <a:t>？</a:t>
            </a:r>
            <a:endParaRPr lang="en-US" altLang="zh-TW" dirty="0"/>
          </a:p>
          <a:p>
            <a:r>
              <a:rPr lang="en-US" altLang="zh-TW" dirty="0"/>
              <a:t>(1)</a:t>
            </a:r>
            <a:r>
              <a:rPr lang="zh-TW" altLang="zh-TW" dirty="0"/>
              <a:t>讓駭客取得最高權限 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(2)</a:t>
            </a:r>
            <a:r>
              <a:rPr lang="zh-TW" altLang="zh-TW" dirty="0"/>
              <a:t>具隱藏性 </a:t>
            </a:r>
          </a:p>
          <a:p>
            <a:r>
              <a:rPr lang="en-US" altLang="zh-TW" dirty="0"/>
              <a:t>(3)</a:t>
            </a:r>
            <a:r>
              <a:rPr lang="zh-TW" altLang="zh-TW" dirty="0"/>
              <a:t>在系統內大量自我複製  </a:t>
            </a:r>
            <a:endParaRPr lang="en-US" altLang="zh-TW" dirty="0"/>
          </a:p>
          <a:p>
            <a:r>
              <a:rPr lang="en-US" altLang="zh-TW" dirty="0"/>
              <a:t>(4)</a:t>
            </a:r>
            <a:r>
              <a:rPr lang="zh-TW" altLang="zh-TW" dirty="0"/>
              <a:t>讓駭客執行遠端控制</a:t>
            </a: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(A) (1)(2)(3) 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(1)(2)(4)   </a:t>
            </a:r>
            <a:r>
              <a:rPr lang="en-US" altLang="zh-TW" sz="2400" dirty="0"/>
              <a:t>(C) (2)(3)(4)   (D) (1)(2)(3)(4)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34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</a:t>
            </a:r>
            <a:r>
              <a:rPr lang="en-US" altLang="zh-TW" dirty="0"/>
              <a:t> 2017 </a:t>
            </a:r>
            <a:r>
              <a:rPr lang="zh-TW" altLang="zh-TW" dirty="0"/>
              <a:t>流行的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wannacry</a:t>
            </a:r>
            <a:r>
              <a:rPr lang="en-US" altLang="zh-TW" dirty="0"/>
              <a:t> </a:t>
            </a:r>
            <a:r>
              <a:rPr lang="zh-TW" altLang="zh-TW" dirty="0"/>
              <a:t>攻擊是攻擊哪個服務？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SMB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SMTP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HTTP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FTP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2.2</a:t>
            </a:r>
          </a:p>
          <a:p>
            <a:pPr algn="ctr"/>
            <a:r>
              <a:rPr lang="zh-TW" altLang="zh-TW" sz="4800" dirty="0"/>
              <a:t>作業系統與應用程式</a:t>
            </a:r>
            <a:r>
              <a:rPr lang="en-US" altLang="zh-TW" sz="4800" dirty="0"/>
              <a:t> </a:t>
            </a:r>
          </a:p>
          <a:p>
            <a:pPr algn="ctr"/>
            <a:r>
              <a:rPr lang="en-US" altLang="zh-TW" sz="4800" dirty="0"/>
              <a:t>(</a:t>
            </a:r>
            <a:r>
              <a:rPr lang="zh-TW" altLang="zh-TW" sz="4800" dirty="0"/>
              <a:t>含資料庫與網頁</a:t>
            </a:r>
            <a:r>
              <a:rPr lang="en-US" altLang="zh-TW" sz="4800" dirty="0"/>
              <a:t>)</a:t>
            </a:r>
            <a:r>
              <a:rPr lang="zh-TW" altLang="zh-TW" sz="4800" dirty="0"/>
              <a:t>攻擊手法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18639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9"/>
            <a:ext cx="9144000" cy="684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355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關於資安組織</a:t>
            </a:r>
            <a:r>
              <a:rPr lang="en-US" altLang="zh-TW" dirty="0"/>
              <a:t>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OWASP</a:t>
            </a:r>
            <a:r>
              <a:rPr lang="zh-TW" altLang="zh-TW" dirty="0"/>
              <a:t>（開放</a:t>
            </a:r>
            <a:r>
              <a:rPr lang="en-US" altLang="zh-TW" dirty="0"/>
              <a:t> Web </a:t>
            </a:r>
            <a:r>
              <a:rPr lang="zh-TW" altLang="zh-TW" dirty="0"/>
              <a:t>軟體安全計畫</a:t>
            </a:r>
            <a:r>
              <a:rPr lang="en-US" altLang="zh-TW" dirty="0"/>
              <a:t>—Open Web Application Security Project</a:t>
            </a:r>
            <a:r>
              <a:rPr lang="zh-TW" altLang="zh-TW" dirty="0"/>
              <a:t>），下列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敘述何者不正確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是一個開放社群、營利性組織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</a:t>
            </a:r>
            <a:r>
              <a:rPr lang="zh-TW" altLang="zh-TW" sz="2400" dirty="0"/>
              <a:t>主要目標是研議協助解決</a:t>
            </a:r>
            <a:r>
              <a:rPr lang="en-US" altLang="zh-TW" sz="2400" dirty="0"/>
              <a:t> Web </a:t>
            </a:r>
            <a:r>
              <a:rPr lang="zh-TW" altLang="zh-TW" sz="2400" dirty="0"/>
              <a:t>軟體安全之標準、工具與技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術文件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</a:t>
            </a:r>
            <a:r>
              <a:rPr lang="zh-TW" altLang="zh-TW" sz="2400" dirty="0"/>
              <a:t>長期協助政府或企業暸解並改善網頁應用程式與網頁服務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的安全性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</a:t>
            </a:r>
            <a:r>
              <a:rPr lang="zh-TW" altLang="zh-TW" sz="2400" dirty="0"/>
              <a:t>美國聯邦貿易委員會（</a:t>
            </a:r>
            <a:r>
              <a:rPr lang="en-US" altLang="zh-TW" sz="2400" dirty="0"/>
              <a:t>FTC</a:t>
            </a:r>
            <a:r>
              <a:rPr lang="zh-TW" altLang="zh-TW" sz="2400" dirty="0"/>
              <a:t>）強烈建議所有企業需遵循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zh-TW" altLang="en-US" sz="2400" dirty="0"/>
              <a:t>      </a:t>
            </a:r>
            <a:r>
              <a:rPr lang="en-US" altLang="zh-TW" sz="2400" dirty="0"/>
              <a:t>OWASP </a:t>
            </a:r>
            <a:r>
              <a:rPr lang="zh-TW" altLang="zh-TW" sz="2400" dirty="0"/>
              <a:t>所發佈的十大</a:t>
            </a:r>
            <a:r>
              <a:rPr lang="en-US" altLang="zh-TW" sz="2400" dirty="0"/>
              <a:t> Web </a:t>
            </a:r>
            <a:r>
              <a:rPr lang="zh-TW" altLang="zh-TW" sz="2400" dirty="0"/>
              <a:t>弱點防護守則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網頁攻擊手法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Cross-Site Scripting   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SQL Injection 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Parameterized Query  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Cross-Site Request Forgery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13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下列何者不是常見的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Injection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自動化工具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BEEF Framework 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SQLMAP </a:t>
            </a:r>
          </a:p>
          <a:p>
            <a:pPr marL="0" indent="0">
              <a:buNone/>
            </a:pPr>
            <a:r>
              <a:rPr lang="en-US" altLang="zh-TW" sz="2400" dirty="0"/>
              <a:t> (C) BSQL</a:t>
            </a:r>
          </a:p>
          <a:p>
            <a:pPr marL="0" indent="0">
              <a:buNone/>
            </a:pPr>
            <a:r>
              <a:rPr lang="en-US" altLang="zh-TW" sz="2400" dirty="0"/>
              <a:t> (D) Bobcat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跨站腳本攻擊</a:t>
            </a:r>
            <a:r>
              <a:rPr lang="zh-TW" altLang="zh-TW" dirty="0"/>
              <a:t>（</a:t>
            </a:r>
            <a:r>
              <a:rPr lang="en-US" altLang="zh-TW" dirty="0"/>
              <a:t>Cross-Site Scripting, XSS</a:t>
            </a:r>
            <a:r>
              <a:rPr lang="zh-TW" altLang="zh-TW" dirty="0"/>
              <a:t>），下列敘述何者</a:t>
            </a:r>
            <a:r>
              <a:rPr lang="zh-TW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過濾雙引號之符號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使用</a:t>
            </a:r>
            <a:r>
              <a:rPr lang="en-US" altLang="zh-TW" sz="2400" dirty="0"/>
              <a:t> URL Encode 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使用正規表達式 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HTML Encode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13176"/>
          </a:xfrm>
        </p:spPr>
        <p:txBody>
          <a:bodyPr>
            <a:normAutofit/>
          </a:bodyPr>
          <a:lstStyle/>
          <a:p>
            <a:pPr marL="0" indent="0" algn="just" hangingPunct="0">
              <a:buNone/>
            </a:pPr>
            <a:r>
              <a:rPr lang="zh-TW" altLang="zh-TW" dirty="0"/>
              <a:t>有一種資安風險的描述為： 「因為開發者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暴露了</a:t>
            </a:r>
            <a:r>
              <a:rPr lang="zh-TW" altLang="zh-TW" dirty="0"/>
              <a:t>內部檔案、檔案夾、金鑰、或資料庫的紀錄，來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作為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URL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Form </a:t>
            </a:r>
            <a:r>
              <a:rPr lang="zh-TW" altLang="zh-TW" dirty="0"/>
              <a:t>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</a:t>
            </a:r>
            <a:r>
              <a:rPr lang="zh-TW" altLang="zh-TW" dirty="0"/>
              <a:t>，使攻擊者可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藉 由操作這些參數擅自進入其他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TW" altLang="zh-TW" dirty="0"/>
              <a:t>」。此為下列何項風險的描述？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跨站腳本攻擊（</a:t>
            </a:r>
            <a:r>
              <a:rPr lang="en-US" altLang="zh-TW" sz="2400" dirty="0"/>
              <a:t>Cross-Site Scripting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API </a:t>
            </a:r>
            <a:r>
              <a:rPr lang="zh-TW" altLang="zh-TW" sz="2400" dirty="0"/>
              <a:t>未受防護（</a:t>
            </a:r>
            <a:r>
              <a:rPr lang="en-US" altLang="zh-TW" sz="2400" dirty="0" err="1"/>
              <a:t>Underprotected</a:t>
            </a:r>
            <a:r>
              <a:rPr lang="en-US" altLang="zh-TW" sz="2400" dirty="0"/>
              <a:t> APIs</a:t>
            </a:r>
            <a:r>
              <a:rPr lang="zh-TW" altLang="zh-TW" sz="2400" dirty="0"/>
              <a:t>）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注入攻擊（</a:t>
            </a:r>
            <a:r>
              <a:rPr lang="en-US" altLang="zh-TW" sz="2400" dirty="0"/>
              <a:t>Injection</a:t>
            </a:r>
            <a:r>
              <a:rPr lang="zh-TW" altLang="zh-TW" sz="2400" dirty="0"/>
              <a:t>）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無效的存取控制（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Broken Access Control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84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Server-side Injection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攻擊手法</a:t>
            </a:r>
            <a:r>
              <a:rPr lang="zh-TW" altLang="zh-TW" dirty="0"/>
              <a:t>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Blind SQL Injection  </a:t>
            </a:r>
          </a:p>
          <a:p>
            <a:pPr marL="0" indent="0" hangingPunct="0">
              <a:buNone/>
            </a:pPr>
            <a:r>
              <a:rPr lang="en-US" altLang="zh-TW" sz="2400" dirty="0"/>
              <a:t> (B) Hibernate Injection </a:t>
            </a:r>
          </a:p>
          <a:p>
            <a:pPr marL="0" indent="0" hangingPunct="0">
              <a:buNone/>
            </a:pPr>
            <a:r>
              <a:rPr lang="en-US" altLang="zh-TW" sz="2400" dirty="0"/>
              <a:t> (C) Command Injection  </a:t>
            </a:r>
          </a:p>
          <a:p>
            <a:pPr marL="0" indent="0" hangingPunct="0">
              <a:buNone/>
            </a:pP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XSS Injection</a:t>
            </a:r>
            <a:endParaRPr lang="zh-TW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zh-TW" altLang="zh-TW" dirty="0"/>
              <a:t>攻擊者針對網站應用程式漏洞，將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altLang="zh-TW" dirty="0"/>
              <a:t> </a:t>
            </a:r>
            <a:r>
              <a:rPr lang="zh-TW" altLang="zh-TW" dirty="0"/>
              <a:t>或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</a:t>
            </a:r>
            <a:r>
              <a:rPr lang="en-US" altLang="zh-TW" b="1" dirty="0"/>
              <a:t> </a:t>
            </a:r>
            <a:r>
              <a:rPr lang="zh-TW" altLang="zh-TW" dirty="0"/>
              <a:t>指令</a:t>
            </a:r>
            <a:r>
              <a:rPr lang="zh-TW" altLang="zh-TW" b="1" dirty="0">
                <a:solidFill>
                  <a:srgbClr val="FF0000"/>
                </a:solidFill>
              </a:rPr>
              <a:t>插入網頁</a:t>
            </a:r>
            <a:r>
              <a:rPr lang="zh-TW" altLang="zh-TW" dirty="0"/>
              <a:t>中， 造成使用者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瀏覽網頁時，執行攻擊者惡意製造的網頁程式</a:t>
            </a:r>
            <a:r>
              <a:rPr lang="zh-TW" altLang="zh-TW" dirty="0"/>
              <a:t>。以上是說明哪一種攻擊手法？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0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資料隱碼攻擊（</a:t>
            </a:r>
            <a:r>
              <a:rPr lang="en-US" altLang="zh-TW" sz="2400" dirty="0"/>
              <a:t>SQL injection</a:t>
            </a:r>
            <a:r>
              <a:rPr lang="zh-TW" altLang="zh-TW" sz="2400" dirty="0"/>
              <a:t>）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跨站請求偽照（</a:t>
            </a:r>
            <a:r>
              <a:rPr lang="en-US" altLang="zh-TW" sz="2400" dirty="0"/>
              <a:t>Cross-Site </a:t>
            </a:r>
            <a:r>
              <a:rPr lang="en-US" altLang="zh-TW" sz="2400" dirty="0" err="1"/>
              <a:t>RequestForgery</a:t>
            </a:r>
            <a:r>
              <a:rPr lang="en-US" altLang="zh-TW" sz="2400" dirty="0"/>
              <a:t>, CSRF</a:t>
            </a:r>
            <a:r>
              <a:rPr lang="zh-TW" altLang="zh-TW" sz="2400" dirty="0"/>
              <a:t>） </a:t>
            </a:r>
            <a:endParaRPr lang="en-US" altLang="zh-TW" sz="2400" dirty="0"/>
          </a:p>
          <a:p>
            <a:pPr marL="0" indent="0" hangingPunc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跨網站腳本攻擊（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Cross-Site Scripting, XSS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搜尋引擎攻擊（</a:t>
            </a:r>
            <a:r>
              <a:rPr lang="en-US" altLang="zh-TW" sz="2400" dirty="0"/>
              <a:t>Google Hacking</a:t>
            </a:r>
            <a:r>
              <a:rPr lang="zh-TW" altLang="zh-TW" sz="2400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我們都知道要防止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XSS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跨網站指令碼</a:t>
            </a:r>
            <a:r>
              <a:rPr lang="zh-TW" altLang="zh-TW" dirty="0"/>
              <a:t>攻擊必須過濾特殊字元，請問下 列何者不是我們應該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過濾的特殊字元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# </a:t>
            </a:r>
          </a:p>
          <a:p>
            <a:pPr marL="0" indent="0">
              <a:buNone/>
            </a:pPr>
            <a:r>
              <a:rPr lang="en-US" altLang="zh-TW" sz="2400" dirty="0"/>
              <a:t> (B) &amp; </a:t>
            </a:r>
          </a:p>
          <a:p>
            <a:pPr marL="0" indent="0">
              <a:buNone/>
            </a:pPr>
            <a:r>
              <a:rPr lang="en-US" altLang="zh-TW" sz="2400" dirty="0"/>
              <a:t> (C) “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||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9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關於跨站請求偽造（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Cross-Site Request Forgery, CSRF</a:t>
            </a:r>
            <a:r>
              <a:rPr lang="zh-TW" altLang="zh-TW" dirty="0"/>
              <a:t>），下列何者是最佳的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解決辦法</a:t>
            </a:r>
            <a:r>
              <a:rPr lang="zh-TW" altLang="zh-TW" dirty="0"/>
              <a:t>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加入</a:t>
            </a:r>
            <a:r>
              <a:rPr lang="en-US" altLang="zh-TW" sz="2400" dirty="0" err="1"/>
              <a:t>HttpOnly</a:t>
            </a:r>
            <a:r>
              <a:rPr lang="en-US" altLang="zh-TW" sz="2400" dirty="0"/>
              <a:t>  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</a:t>
            </a:r>
            <a:r>
              <a:rPr lang="zh-TW" altLang="zh-TW" sz="2400" dirty="0"/>
              <a:t>過濾不必要特殊字元</a:t>
            </a:r>
            <a:r>
              <a:rPr lang="en-US" altLang="zh-TW" sz="2400" dirty="0"/>
              <a:t>   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加入圖形驗證碼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zh-TW" sz="2400" dirty="0"/>
              <a:t> (D)</a:t>
            </a:r>
            <a:r>
              <a:rPr lang="zh-TW" altLang="zh-TW" sz="2400" dirty="0"/>
              <a:t>使用</a:t>
            </a:r>
            <a:r>
              <a:rPr lang="en-US" altLang="zh-TW" sz="2400" dirty="0"/>
              <a:t> HTTPS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下列何者為防禦（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Cross-Site Scripting, XSS</a:t>
            </a:r>
            <a:r>
              <a:rPr lang="zh-TW" altLang="zh-TW" dirty="0"/>
              <a:t>）的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最佳方式</a:t>
            </a:r>
            <a:r>
              <a:rPr lang="zh-TW" altLang="zh-TW" dirty="0"/>
              <a:t>？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sz="2400" dirty="0"/>
              <a:t>(A)</a:t>
            </a:r>
            <a:r>
              <a:rPr lang="zh-TW" altLang="en-US" sz="2400" dirty="0"/>
              <a:t> </a:t>
            </a:r>
            <a:r>
              <a:rPr lang="zh-TW" altLang="zh-TW" sz="2400" dirty="0"/>
              <a:t>輸入參數黑名單過濾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輸入參數白名單過濾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輸入參數長度過濾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輸出頁面過濾</a:t>
            </a:r>
            <a:r>
              <a:rPr lang="en-US" altLang="zh-TW" sz="2400" dirty="0"/>
              <a:t>HTTP Cookie </a:t>
            </a:r>
            <a:r>
              <a:rPr lang="zh-TW" altLang="zh-TW" sz="2400" dirty="0"/>
              <a:t>的用途是？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</a:t>
            </a:r>
            <a:r>
              <a:rPr lang="en-US" altLang="zh-TW" dirty="0"/>
              <a:t> TCP/IP </a:t>
            </a:r>
            <a:r>
              <a:rPr lang="zh-TW" altLang="zh-TW" dirty="0"/>
              <a:t>通訊協定中，負責提供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分段排序、錯誤控制、流量控制</a:t>
            </a:r>
            <a:r>
              <a:rPr lang="zh-TW" altLang="zh-TW" dirty="0"/>
              <a:t>等工作是哪一層之任務？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(A) </a:t>
            </a:r>
            <a:r>
              <a:rPr lang="zh-TW" altLang="zh-TW" sz="2400" dirty="0"/>
              <a:t>應用層</a:t>
            </a:r>
            <a:r>
              <a:rPr lang="en-US" altLang="zh-TW" sz="2400" dirty="0"/>
              <a:t> (B) </a:t>
            </a:r>
            <a:r>
              <a:rPr lang="zh-TW" altLang="zh-TW" sz="2400" dirty="0"/>
              <a:t>會議層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傳輸層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網路層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2419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637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Cookie </a:t>
            </a:r>
            <a:r>
              <a:rPr lang="zh-TW" altLang="zh-TW" dirty="0"/>
              <a:t>的用途是？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在瀏覽器中儲存資訊（如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 ID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等）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瀏覽器的設定檔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幫助防禦</a:t>
            </a:r>
            <a:r>
              <a:rPr lang="en-US" altLang="zh-TW" sz="2400" dirty="0"/>
              <a:t> XSS </a:t>
            </a:r>
            <a:r>
              <a:rPr lang="zh-TW" altLang="zh-TW" sz="2400" dirty="0"/>
              <a:t>攻擊 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幫助防禦</a:t>
            </a:r>
            <a:r>
              <a:rPr lang="en-US" altLang="zh-TW" sz="2400" dirty="0"/>
              <a:t> XML Injection </a:t>
            </a:r>
            <a:r>
              <a:rPr lang="zh-TW" altLang="zh-TW" sz="2400" dirty="0"/>
              <a:t>攻擊</a:t>
            </a:r>
            <a:endParaRPr lang="zh-TW" altLang="en-US" sz="2400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773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防禦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Injection </a:t>
            </a:r>
            <a:r>
              <a:rPr lang="zh-TW" altLang="zh-TW" dirty="0"/>
              <a:t>的最佳方式為下列何者？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黑名單過濾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參數長度過濾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輸出過濾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Prepared Statement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91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</a:t>
            </a:r>
            <a:r>
              <a:rPr lang="en-US" altLang="zh-TW" dirty="0"/>
              <a:t> Blind SQL Injection </a:t>
            </a:r>
            <a:r>
              <a:rPr lang="zh-TW" altLang="zh-TW" dirty="0"/>
              <a:t>的特性？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SQL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錯誤資訊會顯示在頁面中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SQL </a:t>
            </a:r>
            <a:r>
              <a:rPr lang="zh-TW" altLang="zh-TW" sz="2400" dirty="0"/>
              <a:t>錯誤資訊不會顯示在頁面中 </a:t>
            </a:r>
          </a:p>
          <a:p>
            <a:pPr marL="0" indent="0">
              <a:buNone/>
            </a:pPr>
            <a:r>
              <a:rPr lang="en-US" altLang="zh-TW" sz="2400" dirty="0"/>
              <a:t> (C)</a:t>
            </a:r>
            <a:r>
              <a:rPr lang="zh-TW" altLang="zh-TW" sz="2400" dirty="0"/>
              <a:t>常利用</a:t>
            </a:r>
            <a:r>
              <a:rPr lang="en-US" altLang="zh-TW" sz="2400" dirty="0"/>
              <a:t> wait for delay </a:t>
            </a:r>
            <a:r>
              <a:rPr lang="zh-TW" altLang="zh-TW" sz="2400" dirty="0"/>
              <a:t>語法來測試 </a:t>
            </a:r>
          </a:p>
          <a:p>
            <a:pPr marL="0" indent="0">
              <a:buNone/>
            </a:pPr>
            <a:r>
              <a:rPr lang="en-US" altLang="zh-TW" sz="2400" dirty="0"/>
              <a:t> (D)</a:t>
            </a:r>
            <a:r>
              <a:rPr lang="zh-TW" altLang="zh-TW" sz="2400" dirty="0"/>
              <a:t>常與</a:t>
            </a:r>
            <a:r>
              <a:rPr lang="en-US" altLang="zh-TW" sz="2400" dirty="0"/>
              <a:t> Time base SQL injection </a:t>
            </a:r>
            <a:r>
              <a:rPr lang="zh-TW" altLang="zh-TW" sz="2400" dirty="0"/>
              <a:t>一起發生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下列哪種方法可讓開發人員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發現其撰寫的網頁程式碼是否存有輸入驗證漏洞</a:t>
            </a:r>
            <a:r>
              <a:rPr lang="zh-TW" altLang="zh-TW" dirty="0"/>
              <a:t>（</a:t>
            </a:r>
            <a:r>
              <a:rPr lang="en-US" altLang="zh-TW" dirty="0"/>
              <a:t>Input Validation Weaknesses</a:t>
            </a:r>
            <a:r>
              <a:rPr lang="zh-TW" altLang="zh-TW" dirty="0"/>
              <a:t>）？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反組譯應用程式執行碼</a:t>
            </a:r>
            <a:r>
              <a:rPr lang="en-US" altLang="zh-TW" sz="2400" dirty="0"/>
              <a:t>   </a:t>
            </a:r>
          </a:p>
          <a:p>
            <a:pPr marL="0" indent="0" hangingPunct="0">
              <a:buNone/>
            </a:pPr>
            <a:r>
              <a:rPr lang="en-US" altLang="zh-TW" sz="2400" dirty="0"/>
              <a:t> (B)</a:t>
            </a:r>
            <a:r>
              <a:rPr lang="zh-TW" altLang="zh-TW" sz="2400" dirty="0"/>
              <a:t>迴歸測試（</a:t>
            </a:r>
            <a:r>
              <a:rPr lang="en-US" altLang="zh-TW" sz="2400" dirty="0"/>
              <a:t>Regression Testing</a:t>
            </a:r>
            <a:r>
              <a:rPr lang="zh-TW" altLang="zh-TW" sz="2400" dirty="0"/>
              <a:t>） </a:t>
            </a:r>
          </a:p>
          <a:p>
            <a:pPr marL="0" indent="0" hangingPunc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模糊測試（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 Testing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hangingPunct="0">
              <a:buNone/>
            </a:pPr>
            <a:r>
              <a:rPr lang="en-US" altLang="zh-TW" sz="2400" dirty="0"/>
              <a:t> (D)</a:t>
            </a:r>
            <a:r>
              <a:rPr lang="zh-TW" altLang="zh-TW" sz="2400" dirty="0"/>
              <a:t>使用除錯器（</a:t>
            </a:r>
            <a:r>
              <a:rPr lang="en-US" altLang="zh-TW" sz="2400" dirty="0"/>
              <a:t>Debugger</a:t>
            </a:r>
            <a:r>
              <a:rPr lang="zh-TW" altLang="zh-TW" sz="2400" dirty="0"/>
              <a:t>）逐步執行檢視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網頁中使用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驗證碼</a:t>
            </a:r>
            <a:r>
              <a:rPr lang="en-US" altLang="zh-TW" dirty="0"/>
              <a:t>(CAPTCHA)</a:t>
            </a:r>
            <a:r>
              <a:rPr lang="zh-TW" altLang="zh-TW" dirty="0"/>
              <a:t>主要可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防禦</a:t>
            </a:r>
            <a:r>
              <a:rPr lang="zh-TW" altLang="zh-TW" dirty="0"/>
              <a:t>下列何種攻擊？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SQL </a:t>
            </a:r>
            <a:r>
              <a:rPr lang="zh-TW" altLang="zh-TW" sz="2400" dirty="0"/>
              <a:t>注入攻擊</a:t>
            </a:r>
            <a:r>
              <a:rPr lang="en-US" altLang="zh-TW" sz="2400" dirty="0"/>
              <a:t>(Injection)</a:t>
            </a:r>
            <a:r>
              <a:rPr lang="zh-TW" altLang="zh-TW" sz="2400" dirty="0"/>
              <a:t>。</a:t>
            </a:r>
            <a:r>
              <a:rPr lang="en-US" altLang="zh-TW" sz="2400" dirty="0"/>
              <a:t>  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跨站腳本攻擊</a:t>
            </a:r>
            <a:r>
              <a:rPr lang="en-US" altLang="zh-TW" sz="2400" dirty="0"/>
              <a:t>(XSS)</a:t>
            </a:r>
            <a:r>
              <a:rPr lang="zh-TW" altLang="zh-TW" sz="2400" dirty="0"/>
              <a:t>。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緩衝區易位攻擊</a:t>
            </a:r>
            <a:r>
              <a:rPr lang="en-US" altLang="zh-TW" sz="2400" dirty="0"/>
              <a:t>(Buffer Overflow)</a:t>
            </a:r>
            <a:r>
              <a:rPr lang="zh-TW" altLang="zh-TW" sz="2400" dirty="0"/>
              <a:t>。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跨站偽造請求攻擊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(CSRF)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2.3</a:t>
            </a:r>
          </a:p>
          <a:p>
            <a:pPr algn="ctr"/>
            <a:r>
              <a:rPr lang="zh-TW" altLang="zh-TW" sz="4800" dirty="0"/>
              <a:t>程式與開發安全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361433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</a:t>
            </a:r>
            <a:r>
              <a:rPr lang="en-US" altLang="zh-TW" dirty="0"/>
              <a:t> Windows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安全開發</a:t>
            </a:r>
            <a:r>
              <a:rPr lang="zh-TW" altLang="zh-TW" dirty="0"/>
              <a:t>必須注意的地方？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Socket </a:t>
            </a:r>
            <a:r>
              <a:rPr lang="zh-TW" altLang="zh-TW" sz="2400" dirty="0"/>
              <a:t>設計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多執行緒設計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常駐程式設計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封包流量設計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安全性測試人員可以使用</a:t>
            </a:r>
            <a:r>
              <a:rPr lang="zh-TW" altLang="zh-TW" dirty="0">
                <a:solidFill>
                  <a:srgbClr val="FF0000"/>
                </a:solidFill>
              </a:rPr>
              <a:t>反組譯器</a:t>
            </a:r>
            <a:r>
              <a:rPr lang="zh-TW" altLang="zh-TW" dirty="0"/>
              <a:t>（</a:t>
            </a:r>
            <a:r>
              <a:rPr lang="en-US" altLang="zh-TW" dirty="0"/>
              <a:t>Disassemblers</a:t>
            </a:r>
            <a:r>
              <a:rPr lang="zh-TW" altLang="zh-TW" dirty="0"/>
              <a:t>）、</a:t>
            </a:r>
            <a:r>
              <a:rPr lang="zh-TW" altLang="zh-TW" dirty="0">
                <a:solidFill>
                  <a:srgbClr val="FF0000"/>
                </a:solidFill>
              </a:rPr>
              <a:t>除錯器</a:t>
            </a:r>
            <a:r>
              <a:rPr lang="zh-TW" altLang="zh-TW" dirty="0"/>
              <a:t> （</a:t>
            </a:r>
            <a:r>
              <a:rPr lang="en-US" altLang="zh-TW" dirty="0"/>
              <a:t>Debuggers</a:t>
            </a:r>
            <a:r>
              <a:rPr lang="zh-TW" altLang="zh-TW" dirty="0"/>
              <a:t>）和</a:t>
            </a:r>
            <a:r>
              <a:rPr lang="zh-TW" altLang="zh-TW" dirty="0">
                <a:solidFill>
                  <a:srgbClr val="FF0000"/>
                </a:solidFill>
              </a:rPr>
              <a:t>反編譯器</a:t>
            </a:r>
            <a:r>
              <a:rPr lang="zh-TW" altLang="zh-TW" dirty="0"/>
              <a:t>（</a:t>
            </a:r>
            <a:r>
              <a:rPr lang="en-US" altLang="zh-TW" dirty="0" err="1"/>
              <a:t>Decompilers</a:t>
            </a:r>
            <a:r>
              <a:rPr lang="zh-TW" altLang="zh-TW" dirty="0"/>
              <a:t>）來判斷與檢查，是否存在何種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程式碼的弱點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缺乏逆向工程（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）保護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注入缺失（注射缺陷）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跨網站指令碼（</a:t>
            </a:r>
            <a:r>
              <a:rPr lang="en-US" altLang="zh-TW" sz="2400" dirty="0"/>
              <a:t>Cross-Site Scripting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不安全的物件參考（</a:t>
            </a:r>
            <a:r>
              <a:rPr lang="en-US" altLang="zh-TW" sz="2400" dirty="0"/>
              <a:t>Insecure Direct Object Reference</a:t>
            </a:r>
            <a:r>
              <a:rPr lang="zh-TW" altLang="zh-TW" sz="2400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637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下列何者屬於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開發安全方面</a:t>
            </a:r>
            <a:r>
              <a:rPr lang="zh-TW" altLang="zh-TW" dirty="0"/>
              <a:t>需注意的問題？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部署時必須考量伺服器效能，避免導致應用程式效能低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應用程式設計必須設計多線程，用戶能對服務隨時存取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應用程式必須考量是否有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注入漏洞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應用程式必須考量</a:t>
            </a:r>
            <a:r>
              <a:rPr lang="en-US" altLang="zh-TW" sz="2400" dirty="0"/>
              <a:t> License </a:t>
            </a:r>
            <a:r>
              <a:rPr lang="zh-TW" altLang="zh-TW" sz="2400" dirty="0"/>
              <a:t>限制，避免出現無法部署其他伺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zh-TW" altLang="zh-TW" sz="2400" dirty="0"/>
              <a:t>服器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在電子商務的交易過程中，可以運用「</a:t>
            </a:r>
            <a:r>
              <a:rPr lang="zh-TW" altLang="zh-TW" dirty="0">
                <a:solidFill>
                  <a:srgbClr val="FF0000"/>
                </a:solidFill>
              </a:rPr>
              <a:t>電子簽章技術</a:t>
            </a:r>
            <a:r>
              <a:rPr lang="zh-TW" altLang="zh-TW" dirty="0"/>
              <a:t>」來確保資訊的哪一種特性？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可測試性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可維護性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不可否認性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易使用性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Arial"/>
                <a:ea typeface="PMingLiU"/>
                <a:cs typeface="Times New Roman"/>
              </a:rPr>
              <a:t>TCP/IP </a:t>
            </a:r>
            <a:r>
              <a:rPr lang="zh-TW" altLang="zh-TW" dirty="0">
                <a:latin typeface="Arial"/>
                <a:ea typeface="PMingLiU"/>
                <a:cs typeface="Times New Roman"/>
              </a:rPr>
              <a:t>通訊協定中，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PMingLiU"/>
                <a:cs typeface="Times New Roman"/>
              </a:rPr>
              <a:t>負責提供定址與路由工作</a:t>
            </a:r>
            <a:r>
              <a:rPr lang="zh-TW" altLang="zh-TW" dirty="0">
                <a:latin typeface="Arial"/>
                <a:ea typeface="PMingLiU"/>
                <a:cs typeface="Times New Roman"/>
              </a:rPr>
              <a:t>的是哪一層之任務？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Arial"/>
                <a:ea typeface="PMingLiU"/>
                <a:cs typeface="Times New Roman"/>
              </a:rPr>
              <a:t>(A) </a:t>
            </a:r>
            <a:r>
              <a:rPr lang="zh-TW" altLang="zh-TW" sz="2400" dirty="0">
                <a:latin typeface="Arial"/>
                <a:ea typeface="PMingLiU"/>
                <a:cs typeface="Times New Roman"/>
              </a:rPr>
              <a:t>應用層</a:t>
            </a:r>
            <a:r>
              <a:rPr lang="en-US" altLang="zh-TW" sz="2400" dirty="0">
                <a:latin typeface="Arial"/>
                <a:ea typeface="PMingLiU"/>
                <a:cs typeface="Times New Roman"/>
              </a:rPr>
              <a:t> (B) </a:t>
            </a:r>
            <a:r>
              <a:rPr lang="zh-TW" altLang="zh-TW" sz="2400" dirty="0">
                <a:latin typeface="Arial"/>
                <a:ea typeface="PMingLiU"/>
                <a:cs typeface="Times New Roman"/>
              </a:rPr>
              <a:t>表達層</a:t>
            </a:r>
            <a:r>
              <a:rPr lang="en-US" altLang="zh-TW" sz="2400" dirty="0">
                <a:latin typeface="Arial"/>
                <a:ea typeface="PMingLiU"/>
                <a:cs typeface="Times New Roman"/>
              </a:rPr>
              <a:t> (C) </a:t>
            </a:r>
            <a:r>
              <a:rPr lang="zh-TW" altLang="zh-TW" sz="2400" dirty="0">
                <a:latin typeface="Arial"/>
                <a:ea typeface="PMingLiU"/>
                <a:cs typeface="Times New Roman"/>
              </a:rPr>
              <a:t>傳輸層</a:t>
            </a:r>
            <a:r>
              <a:rPr lang="en-US" altLang="zh-TW" sz="2400" dirty="0">
                <a:latin typeface="Arial"/>
                <a:ea typeface="PMingLiU"/>
                <a:cs typeface="Times New Roman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PMingLiU"/>
                <a:cs typeface="Times New Roman"/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PMingLiU"/>
                <a:cs typeface="Times New Roman"/>
              </a:rPr>
              <a:t>網路層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286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3.1</a:t>
            </a:r>
          </a:p>
          <a:p>
            <a:pPr algn="ctr"/>
            <a:r>
              <a:rPr lang="zh-TW" altLang="zh-TW" sz="4800" dirty="0"/>
              <a:t>惡意程式防護與弱點管理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887099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當系統或應用程式上被發現具有弱點，但是在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修補程式未發佈之前</a:t>
            </a:r>
            <a:r>
              <a:rPr lang="zh-TW" altLang="zh-TW" dirty="0"/>
              <a:t>， 或是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使用者更新前</a:t>
            </a:r>
            <a:r>
              <a:rPr lang="zh-TW" altLang="zh-TW" dirty="0"/>
              <a:t>所進行的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惡意攻擊行為</a:t>
            </a:r>
            <a:r>
              <a:rPr lang="zh-TW" altLang="zh-TW" dirty="0"/>
              <a:t>，稱之為？</a:t>
            </a:r>
            <a:endParaRPr lang="en-US" altLang="zh-TW" dirty="0"/>
          </a:p>
          <a:p>
            <a:pPr marL="0" indent="0" algn="just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釣魚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phising</a:t>
            </a:r>
            <a:r>
              <a:rPr lang="en-US" altLang="zh-TW" sz="2400" dirty="0"/>
              <a:t>)  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零時差攻擊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(zero day attack )</a:t>
            </a:r>
            <a:endParaRPr lang="zh-TW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暴力攻擊</a:t>
            </a:r>
            <a:r>
              <a:rPr lang="en-US" altLang="zh-TW" sz="2400" dirty="0"/>
              <a:t>(brute-force attack 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重送攻擊</a:t>
            </a:r>
            <a:r>
              <a:rPr lang="en-US" altLang="zh-TW" sz="2400" dirty="0"/>
              <a:t>(replay attack)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52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下列哪個檔案最可能內含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巨集型病毒</a:t>
            </a:r>
            <a:r>
              <a:rPr lang="zh-TW" altLang="zh-TW" dirty="0"/>
              <a:t>（</a:t>
            </a:r>
            <a:r>
              <a:rPr lang="en-US" altLang="zh-TW" dirty="0"/>
              <a:t>Macro Virus</a:t>
            </a:r>
            <a:r>
              <a:rPr lang="zh-TW" altLang="zh-TW" dirty="0"/>
              <a:t>）？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staff.doc </a:t>
            </a:r>
          </a:p>
          <a:p>
            <a:pPr marL="0" indent="0">
              <a:buNone/>
            </a:pPr>
            <a:r>
              <a:rPr lang="en-US" altLang="zh-TW" sz="2400" dirty="0"/>
              <a:t> (B) cmd.exe </a:t>
            </a:r>
          </a:p>
          <a:p>
            <a:pPr marL="0" indent="0">
              <a:buNone/>
            </a:pPr>
            <a:r>
              <a:rPr lang="en-US" altLang="zh-TW" sz="2400" dirty="0"/>
              <a:t> (C) command.dll </a:t>
            </a:r>
          </a:p>
          <a:p>
            <a:pPr marL="0" indent="0">
              <a:buNone/>
            </a:pPr>
            <a:r>
              <a:rPr lang="en-US" altLang="zh-TW" sz="2400" dirty="0"/>
              <a:t> (D) device.drv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58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認識惡意程式，下列敘述何者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邏輯炸彈被設定在特定條件下啟動破壞攻擊行為 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特洛伊木馬會自我複製，也會主動散播到別的電腦裡面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病毒會感染寄生或附著在別的電腦程式或文件檔案裡面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蠕蟲的特性是快速的自我繁殖感染其他的主機，發送大量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封包， 使網路癱瘓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773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下列敘述何者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巨集病毒只會感染</a:t>
            </a:r>
            <a:r>
              <a:rPr lang="en-US" altLang="zh-TW" sz="2400" dirty="0"/>
              <a:t> Excel </a:t>
            </a:r>
            <a:r>
              <a:rPr lang="zh-TW" altLang="zh-TW" sz="2400" dirty="0"/>
              <a:t>檔案，但不會感染</a:t>
            </a:r>
            <a:r>
              <a:rPr lang="en-US" altLang="zh-TW" sz="2400" dirty="0"/>
              <a:t> Word </a:t>
            </a:r>
            <a:r>
              <a:rPr lang="zh-TW" altLang="zh-TW" sz="2400" dirty="0"/>
              <a:t>檔案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開機型病毒藏匿於硬碟非主要開機磁區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非常駐型病毒將自己寄生在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*.COM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*.EXE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或是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*.SYS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的檔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案中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檔案型病毒只會感染</a:t>
            </a:r>
            <a:r>
              <a:rPr lang="en-US" altLang="zh-TW" sz="2400" dirty="0"/>
              <a:t> .COM </a:t>
            </a:r>
            <a:r>
              <a:rPr lang="zh-TW" altLang="zh-TW" sz="2400" dirty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355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下列何者不是電腦病毒的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傳染途徑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經由網路下載的軟體傳染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經由電子郵件的附加檔案中傳染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經由應用程式存取資料庫資料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經由已被感染的可移式媒體（如：</a:t>
            </a:r>
            <a:r>
              <a:rPr lang="en-US" altLang="zh-TW" sz="2400" dirty="0"/>
              <a:t>USB</a:t>
            </a:r>
            <a:r>
              <a:rPr lang="zh-TW" altLang="zh-TW" sz="2400" dirty="0"/>
              <a:t>、</a:t>
            </a:r>
            <a:r>
              <a:rPr lang="en-US" altLang="zh-TW" sz="2400" dirty="0"/>
              <a:t>CD </a:t>
            </a:r>
            <a:r>
              <a:rPr lang="zh-TW" altLang="zh-TW" sz="2400" dirty="0"/>
              <a:t>等）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403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弱點掃描</a:t>
            </a:r>
            <a:r>
              <a:rPr lang="zh-TW" altLang="zh-TW" dirty="0"/>
              <a:t>，下列敘述何者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弱點掃描工具的使用，可能會觸發入侵偵測系統的警告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弱點掃描可算是滲透測試的前置作業之一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Ping </a:t>
            </a:r>
            <a:r>
              <a:rPr lang="zh-TW" altLang="zh-TW" sz="2400" dirty="0"/>
              <a:t>工具的使用，可算是弱點掃描的前置作業之一 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部署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應用程式防火牆，即可避免遭受弱點掃描的探測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下列何者不是常見的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弱點掃描工具</a:t>
            </a:r>
            <a:r>
              <a:rPr lang="zh-TW" altLang="zh-TW" dirty="0"/>
              <a:t>之一？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Open Vulnerability Assessment System (</a:t>
            </a:r>
            <a:r>
              <a:rPr lang="en-US" altLang="zh-TW" sz="2400" dirty="0" err="1"/>
              <a:t>OpenVAS</a:t>
            </a:r>
            <a:r>
              <a:rPr lang="en-US" altLang="zh-TW" sz="2400" dirty="0"/>
              <a:t>) </a:t>
            </a:r>
          </a:p>
          <a:p>
            <a:pPr marL="0" indent="0" hangingPunct="0">
              <a:buNone/>
            </a:pPr>
            <a:r>
              <a:rPr lang="en-US" altLang="zh-TW" sz="2400" dirty="0"/>
              <a:t> (B) Nessus  </a:t>
            </a:r>
            <a:endParaRPr lang="zh-TW" altLang="zh-TW" sz="2400" dirty="0"/>
          </a:p>
          <a:p>
            <a:pPr marL="0" indent="0" hangingPunc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MegaSploit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hangingPunct="0">
              <a:buNone/>
            </a:pPr>
            <a:r>
              <a:rPr lang="en-US" altLang="zh-TW" sz="2400" dirty="0"/>
              <a:t> (D) </a:t>
            </a:r>
            <a:r>
              <a:rPr lang="en-US" altLang="zh-TW" sz="2400" dirty="0" err="1"/>
              <a:t>Nmap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zh-TW" dirty="0"/>
              <a:t>你的老闆閱讀了一篇關於新發現嚴重漏洞的文章，而廠商所提供的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修復漏洞修正檔也已於今天被釋出</a:t>
            </a:r>
            <a:r>
              <a:rPr lang="zh-TW" altLang="zh-TW" dirty="0"/>
              <a:t>，他要求你立即更新所有系統此一修正檔，請問你應該採用下列何種做法？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立即將修正檔套用到所有系統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先測試修正檔，無誤後再行修補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先更新防毒軟體之後再行修補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先執行漏洞掃描，再進行修正檔套用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3.2</a:t>
            </a:r>
          </a:p>
          <a:p>
            <a:pPr algn="ctr"/>
            <a:r>
              <a:rPr lang="zh-TW" altLang="zh-TW" sz="4800" dirty="0"/>
              <a:t>資料安全及備份管理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78685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altLang="zh-TW" dirty="0"/>
              <a:t> </a:t>
            </a:r>
            <a:r>
              <a:rPr lang="zh-TW" altLang="zh-TW" dirty="0"/>
              <a:t>常見的服務</a:t>
            </a:r>
            <a:r>
              <a:rPr lang="en-US" altLang="zh-TW" dirty="0"/>
              <a:t> Port </a:t>
            </a:r>
            <a:r>
              <a:rPr lang="zh-TW" altLang="zh-TW" dirty="0"/>
              <a:t>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dirty="0">
                <a:solidFill>
                  <a:srgbClr val="FF0000"/>
                </a:solidFill>
              </a:rPr>
              <a:t>(A)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22</a:t>
            </a:r>
            <a:r>
              <a:rPr lang="en-US" altLang="zh-TW" sz="2400" dirty="0"/>
              <a:t> (B) 23 (C) 24 (D) 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209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下列何者不是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資料外洩</a:t>
            </a:r>
            <a:r>
              <a:rPr lang="zh-TW" altLang="zh-TW" dirty="0"/>
              <a:t>時，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短期內</a:t>
            </a:r>
            <a:r>
              <a:rPr lang="zh-TW" altLang="zh-TW" dirty="0"/>
              <a:t>所應採取的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補救措施</a:t>
            </a:r>
            <a:r>
              <a:rPr lang="zh-TW" altLang="en-US" dirty="0"/>
              <a:t>？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評估造成傷害的風險 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立即收集有關外洩事故的重要資料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採取適當措施，制止資料外洩 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執行資訊事故安全教育訓練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勒索軟體</a:t>
            </a:r>
            <a:r>
              <a:rPr lang="zh-TW" altLang="zh-TW" dirty="0"/>
              <a:t>對於資料安全的傷害極大，請問下列敘述何者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勒索軟體感染方式，利用加密方式將電腦資料加密勒索 </a:t>
            </a: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勒索軟體是透過網頁瀏覽或郵件感染造成，與網路無關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</a:t>
            </a:r>
            <a:r>
              <a:rPr lang="zh-TW" altLang="zh-TW" sz="2400" dirty="0"/>
              <a:t>勒索軟體會造成備份成本增加 </a:t>
            </a:r>
          </a:p>
          <a:p>
            <a:pPr marL="0" indent="0">
              <a:buNone/>
            </a:pPr>
            <a:r>
              <a:rPr lang="en-US" altLang="zh-TW" sz="2400" dirty="0"/>
              <a:t> (D)</a:t>
            </a:r>
            <a:r>
              <a:rPr lang="zh-TW" altLang="zh-TW" sz="2400" dirty="0"/>
              <a:t>勒索軟體會感染一般電腦也會感染到網路主機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1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</a:t>
            </a:r>
            <a:r>
              <a:rPr lang="zh-TW" altLang="zh-TW" dirty="0"/>
              <a:t>，下列敘述何者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正確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差異備份係指與增量備份完成後之索引檔進行比對，只要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發生過變化之文件都會再備份一次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完全備份係指與差異備份完成後之索引檔進行比對，只要</a:t>
            </a:r>
            <a:r>
              <a:rPr lang="zh-TW" altLang="en-US" sz="2400" dirty="0"/>
              <a:t>       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發生過變化之文件都會再備份一次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差異備份係指與增量備份完成後之索引檔進行比對，只要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發生過變化之文件都會再備份一次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差異備份係指與完全備份完成後之索引檔進行比對，只要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發生過變化之文件都會再備份一次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依據資訊安全管理系統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CNS27001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CNS27002 </a:t>
            </a:r>
            <a:r>
              <a:rPr lang="zh-TW" altLang="zh-TW" dirty="0"/>
              <a:t>對資料備份的描述與要求，下列敘述何者不正確？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資料備份主要目的為防範資料漏失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組織宜建立備份政策，以定義組織對備份的相關要求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備份資料的存放地點宜於遠端，以避免主要場域發生災難時不被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波及 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備份資料測試復原時，應覆寫回原始媒體或系統，以確保資料復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原之有效性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9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關於保護公司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內部機密性資料的備份</a:t>
            </a:r>
            <a:r>
              <a:rPr lang="zh-TW" altLang="zh-TW" dirty="0"/>
              <a:t>，下列何者方式較佳？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隱藏保護</a:t>
            </a:r>
            <a:endParaRPr lang="en-US" altLang="zh-TW" sz="2400" dirty="0"/>
          </a:p>
          <a:p>
            <a:pPr marL="0" indent="0" hangingPunc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防寫保護</a:t>
            </a:r>
            <a:endParaRPr lang="en-US" altLang="zh-TW" sz="2400" dirty="0"/>
          </a:p>
          <a:p>
            <a:pPr marL="0" indent="0" hangingPunct="0">
              <a:buNone/>
            </a:pP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加密保護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hangingPunc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雜湊保護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儲存媒體使用規範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各式儲存媒體如識別卡、磁碟片、磁帶、光碟片及各式磁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zh-TW" altLang="zh-TW" sz="2400" dirty="0"/>
              <a:t>碟機等如須報廢或不堪使用時，應將內含之資料加以清除，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zh-TW" altLang="zh-TW" sz="2400" dirty="0"/>
              <a:t>以確保資料安全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儲存機密資料之儲存媒體，必須遵照組織訂定之作業方式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進行標示並妥善保存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機密資料變動時，媒體標示需即時更新 </a:t>
            </a: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備份媒體無需定期更新，僅以抽檢方式驗證其有效性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備份管理作業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資訊系統資料需排定備份計畫，並定期執行備份作業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系統備份結果之相關作業紀錄須留存備查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規劃備份作業應包含系統設定、應用程式及資料庫等項目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備份資料需排定執行資料回復測試，並將測試結果記錄於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本機紀錄檔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某組織之上班尖峰時間為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點至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點，下午為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13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17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</a:t>
            </a:r>
            <a:r>
              <a:rPr lang="zh-TW" altLang="zh-TW" dirty="0"/>
              <a:t>，該組織為了資料安全，採取備份控制措施，請問該組織的備份控制措施最佳策略，應為下列何者？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中午</a:t>
            </a:r>
            <a:r>
              <a:rPr lang="en-US" altLang="zh-TW" sz="2400" dirty="0"/>
              <a:t> 12 </a:t>
            </a:r>
            <a:r>
              <a:rPr lang="zh-TW" altLang="zh-TW" sz="2400" dirty="0"/>
              <a:t>點執行完全備份，晚上</a:t>
            </a:r>
            <a:r>
              <a:rPr lang="en-US" altLang="zh-TW" sz="2400" dirty="0"/>
              <a:t> 20 </a:t>
            </a:r>
            <a:r>
              <a:rPr lang="zh-TW" altLang="zh-TW" sz="2400" dirty="0"/>
              <a:t>點進行差異備份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點執行差異備份，晚上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點進行完全備份</a:t>
            </a:r>
            <a:r>
              <a:rPr lang="zh-TW" altLang="zh-TW" sz="2400" dirty="0">
                <a:solidFill>
                  <a:srgbClr val="FF0000"/>
                </a:solidFill>
              </a:rPr>
              <a:t>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上午</a:t>
            </a:r>
            <a:r>
              <a:rPr lang="en-US" altLang="zh-TW" sz="2400" dirty="0"/>
              <a:t> 10 </a:t>
            </a:r>
            <a:r>
              <a:rPr lang="zh-TW" altLang="zh-TW" sz="2400" dirty="0"/>
              <a:t>點執行完全備份，下午</a:t>
            </a:r>
            <a:r>
              <a:rPr lang="en-US" altLang="zh-TW" sz="2400" dirty="0"/>
              <a:t> 15 </a:t>
            </a:r>
            <a:r>
              <a:rPr lang="zh-TW" altLang="zh-TW" sz="2400" dirty="0"/>
              <a:t>點進行差異備份 </a:t>
            </a:r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上午</a:t>
            </a:r>
            <a:r>
              <a:rPr lang="en-US" altLang="zh-TW" sz="2400" dirty="0"/>
              <a:t> 10 </a:t>
            </a:r>
            <a:r>
              <a:rPr lang="zh-TW" altLang="zh-TW" sz="2400" dirty="0"/>
              <a:t>點執行差異備份，下午</a:t>
            </a:r>
            <a:r>
              <a:rPr lang="en-US" altLang="zh-TW" sz="2400" dirty="0"/>
              <a:t> 15 </a:t>
            </a:r>
            <a:r>
              <a:rPr lang="zh-TW" altLang="zh-TW" sz="2400" dirty="0"/>
              <a:t>點進行完全備份 </a:t>
            </a:r>
          </a:p>
          <a:p>
            <a:pPr marL="0" indent="0" hangingPunc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下列哪個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資訊儲存媒體</a:t>
            </a:r>
            <a:r>
              <a:rPr lang="zh-TW" altLang="zh-TW" dirty="0"/>
              <a:t>，相較於其他選項，不太適合企業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作為大量資 料備份</a:t>
            </a:r>
            <a:r>
              <a:rPr lang="zh-TW" altLang="zh-TW" dirty="0"/>
              <a:t>用途？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LTO Tape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 Memory Card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(C) </a:t>
            </a:r>
            <a:r>
              <a:rPr lang="en-US" altLang="zh-TW" sz="2400" dirty="0"/>
              <a:t>Disk Array</a:t>
            </a:r>
            <a:r>
              <a:rPr lang="zh-TW" altLang="zh-TW" sz="2400" dirty="0"/>
              <a:t>（磁碟陣列系統）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 smtClean="0"/>
              <a:t>(D) </a:t>
            </a:r>
            <a:r>
              <a:rPr lang="en-US" altLang="zh-TW" sz="2400" dirty="0"/>
              <a:t>Tape Library</a:t>
            </a:r>
            <a:r>
              <a:rPr lang="zh-TW" altLang="zh-TW" sz="2400" dirty="0"/>
              <a:t>（磁帶櫃）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某一個組織針對先前備份的資料進行復原時，發現先前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備份的資料無法順利還原</a:t>
            </a:r>
            <a:r>
              <a:rPr lang="zh-TW" altLang="zh-TW" dirty="0"/>
              <a:t>，請問這個組織可能是在以下哪個環節上出了問題？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沒有設定適當的</a:t>
            </a:r>
            <a:r>
              <a:rPr lang="en-US" altLang="zh-TW" sz="2400" dirty="0"/>
              <a:t> RTO </a:t>
            </a:r>
            <a:r>
              <a:rPr lang="zh-TW" altLang="zh-TW" sz="2400" dirty="0"/>
              <a:t>時間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因為備份的時間太長，以致影響了復原的可靠度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因為先前備份好的媒體，沒有定期進行復原測試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組織在訂定備份政策時，沒有定義好要執行備份的頻率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下列哪個協定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較為安全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400" dirty="0"/>
              <a:t>(A) HTTP (B) FTP (C) </a:t>
            </a:r>
            <a:r>
              <a:rPr lang="en-US" altLang="zh-TW" sz="2400" dirty="0">
                <a:solidFill>
                  <a:srgbClr val="FF0000"/>
                </a:solidFill>
              </a:rPr>
              <a:t>SSL</a:t>
            </a:r>
            <a:r>
              <a:rPr lang="en-US" altLang="zh-TW" sz="2400" dirty="0"/>
              <a:t> (D) TELNET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2012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3.3</a:t>
            </a:r>
          </a:p>
          <a:p>
            <a:pPr algn="ctr"/>
            <a:r>
              <a:rPr lang="zh-TW" altLang="zh-TW" sz="4800" dirty="0"/>
              <a:t>日誌管理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0975018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9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請問系統管理人員登入成功或失敗，是否需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留存相關紀錄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登入成功不需要，登入失敗需要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登入成功需要，登入失敗不需要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登入成功和失敗都需要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登入成功和失敗都不需要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1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系統日誌</a:t>
            </a:r>
            <a:r>
              <a:rPr lang="zh-TW" altLang="zh-TW" dirty="0"/>
              <a:t>的管理與分析，下列敘述何者不正確？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每天不斷產生的日誌，資料量龐大，往往超出人力可以判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讀的範圍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預設的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Syslog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本身沒有加密，但是不會遭到偽冒攻擊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混合式攻擊手法普遍，很難從單一設備上解讀出攻擊手法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的資訊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</a:t>
            </a:r>
            <a:r>
              <a:rPr lang="zh-TW" altLang="zh-TW" sz="2400" dirty="0"/>
              <a:t>不同設備所產生的日誌格式可能不一樣，會造成彙整上的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困難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Windows </a:t>
            </a:r>
            <a:r>
              <a:rPr lang="zh-TW" altLang="zh-TW" dirty="0"/>
              <a:t>作業系統中的事件檢視器，有三個較為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重要之日誌檔</a:t>
            </a:r>
            <a:r>
              <a:rPr lang="zh-TW" altLang="zh-TW" dirty="0"/>
              <a:t>，請問 此三個日誌檔分別為下列何者？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連結性日誌、系統日誌、應用程式日誌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安全性日誌、網路日誌、應用程式日誌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安全性日誌、系統日誌、本機防毒日誌 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安全性日誌、系統日誌、應用程式日誌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Syslog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系統日誌或系統記錄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en-US" altLang="zh-TW" sz="2400" dirty="0" err="1"/>
              <a:t>SDyslog</a:t>
            </a:r>
            <a:r>
              <a:rPr lang="en-US" altLang="zh-TW" sz="2400" dirty="0"/>
              <a:t> </a:t>
            </a:r>
            <a:r>
              <a:rPr lang="zh-TW" altLang="zh-TW" sz="2400" dirty="0"/>
              <a:t>是一種用來在</a:t>
            </a:r>
            <a:r>
              <a:rPr lang="en-US" altLang="zh-TW" sz="2400" dirty="0"/>
              <a:t> TCP/IP </a:t>
            </a:r>
            <a:r>
              <a:rPr lang="zh-TW" altLang="zh-TW" sz="2400" dirty="0"/>
              <a:t>網路中傳遞記錄檔訊息的標準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 Syslog </a:t>
            </a:r>
            <a:r>
              <a:rPr lang="zh-TW" altLang="zh-TW" sz="2400" dirty="0"/>
              <a:t>系統日誌訊息可以被以</a:t>
            </a:r>
            <a:r>
              <a:rPr lang="en-US" altLang="zh-TW" sz="2400" dirty="0"/>
              <a:t> UDP </a:t>
            </a:r>
            <a:r>
              <a:rPr lang="zh-TW" altLang="zh-TW" sz="2400" dirty="0"/>
              <a:t>協定及</a:t>
            </a:r>
            <a:r>
              <a:rPr lang="en-US" altLang="zh-TW" sz="2400" dirty="0"/>
              <a:t> TCP </a:t>
            </a:r>
            <a:r>
              <a:rPr lang="zh-TW" altLang="zh-TW" sz="2400" dirty="0"/>
              <a:t>協定來傳送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Syslog </a:t>
            </a:r>
            <a:r>
              <a:rPr lang="zh-TW" altLang="zh-TW" sz="2400" dirty="0"/>
              <a:t>通常被用於資訊系統管理及資安稽核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Syslog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是以明碼型態被傳送，無法透過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SSL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TLS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方式加密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2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系統日誌</a:t>
            </a:r>
            <a:r>
              <a:rPr lang="zh-TW" altLang="zh-TW" dirty="0"/>
              <a:t>」應該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採取的適當保護措施</a:t>
            </a:r>
            <a:r>
              <a:rPr lang="zh-TW" altLang="zh-TW" dirty="0"/>
              <a:t>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防止侵害個人隱私，不須記錄使用者識別碼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防止系統日誌被未經授權的存取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防範日誌記錄檔被修改或刪除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防範超過媒體記錄容量時所產生的錯誤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請問「主要記錄系統本身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登出行為</a:t>
            </a:r>
            <a:r>
              <a:rPr lang="zh-TW" altLang="zh-TW" dirty="0"/>
              <a:t>，例如系統管理人員透過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 登入系統</a:t>
            </a:r>
            <a:r>
              <a:rPr lang="zh-TW" altLang="zh-TW" dirty="0"/>
              <a:t>等」係下列哪個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記錄檔之功能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系統日誌檔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(B)</a:t>
            </a:r>
            <a:r>
              <a:rPr lang="zh-TW" altLang="zh-TW" sz="2400" dirty="0"/>
              <a:t>應用程式日誌檔 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安全性日誌檔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(D)</a:t>
            </a:r>
            <a:r>
              <a:rPr lang="zh-TW" altLang="zh-TW" sz="2400" dirty="0"/>
              <a:t>網路日誌檔</a:t>
            </a: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34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「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留存日誌</a:t>
            </a:r>
            <a:r>
              <a:rPr lang="zh-TW" altLang="zh-TW" dirty="0"/>
              <a:t>」是為了達成資訊安全的何種特性？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機密性（</a:t>
            </a:r>
            <a:r>
              <a:rPr lang="en-US" altLang="zh-TW" sz="2400" dirty="0"/>
              <a:t>Confidentiality</a:t>
            </a:r>
            <a:r>
              <a:rPr lang="zh-TW" altLang="zh-TW" sz="2400" dirty="0"/>
              <a:t>）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可用性（</a:t>
            </a:r>
            <a:r>
              <a:rPr lang="en-US" altLang="zh-TW" sz="2400" dirty="0"/>
              <a:t>Availability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可靠性（</a:t>
            </a:r>
            <a:r>
              <a:rPr lang="en-US" altLang="zh-TW" sz="2400" dirty="0"/>
              <a:t>Reliability</a:t>
            </a:r>
            <a:r>
              <a:rPr lang="zh-TW" altLang="zh-TW" sz="2400" dirty="0"/>
              <a:t>）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不可否認性（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Non-Repudiation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下列何者並非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防毒軟體偵測</a:t>
            </a:r>
            <a:r>
              <a:rPr lang="zh-TW" altLang="zh-TW" dirty="0"/>
              <a:t>的方式？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特徵碼掃描 </a:t>
            </a:r>
            <a:endParaRPr lang="en-US" altLang="zh-TW" sz="2400" dirty="0"/>
          </a:p>
          <a:p>
            <a:pPr marL="0" indent="0" hangingPunc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檔案完整性掃描 </a:t>
            </a:r>
            <a:endParaRPr lang="en-US" altLang="zh-TW" sz="2400" dirty="0"/>
          </a:p>
          <a:p>
            <a:pPr marL="0" indent="0" hangingPunc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沙箱檢測 </a:t>
            </a:r>
            <a:endParaRPr lang="en-US" altLang="zh-TW" sz="2400" dirty="0"/>
          </a:p>
          <a:p>
            <a:pPr marL="0" indent="0" hangingPunc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程式碼檢核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「虛擬私有網路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VPN</a:t>
            </a:r>
            <a:r>
              <a:rPr lang="en-US" altLang="zh-TW" dirty="0"/>
              <a:t>)</a:t>
            </a:r>
            <a:r>
              <a:rPr lang="zh-TW" altLang="zh-TW" dirty="0"/>
              <a:t>」主要是透過什麼技術來建立網路上的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安全通訊連線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通道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(Tunnel)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 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(B) </a:t>
            </a:r>
            <a:r>
              <a:rPr lang="zh-TW" altLang="zh-TW" sz="2400" dirty="0"/>
              <a:t>資料壓縮技術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調變與解調變技術 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無線通訊技術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56792"/>
            <a:ext cx="8507288" cy="4709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sz="3500" dirty="0"/>
              <a:t>使用雲端架設的</a:t>
            </a:r>
            <a:r>
              <a:rPr lang="en-US" altLang="zh-TW" sz="3500" dirty="0"/>
              <a:t> Http </a:t>
            </a:r>
            <a:r>
              <a:rPr lang="zh-TW" altLang="zh-TW" sz="3500" dirty="0"/>
              <a:t>服務時，若伺服器回傳</a:t>
            </a:r>
            <a:r>
              <a:rPr lang="en-US" altLang="zh-TW" sz="3500" dirty="0"/>
              <a:t> </a:t>
            </a:r>
            <a:r>
              <a:rPr lang="en-US" altLang="zh-TW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404 </a:t>
            </a:r>
            <a:r>
              <a:rPr lang="zh-TW" altLang="zh-TW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HTTP </a:t>
            </a:r>
            <a:r>
              <a:rPr lang="zh-TW" altLang="zh-TW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zh-TW" altLang="zh-TW" sz="3500" dirty="0"/>
              <a:t>，請 問是以下何種情況？</a:t>
            </a:r>
            <a:r>
              <a:rPr lang="zh-TW" altLang="en-US" sz="3500" dirty="0"/>
              <a:t> </a:t>
            </a:r>
            <a:endParaRPr lang="en-US" altLang="zh-TW" sz="3500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Not Found</a:t>
            </a:r>
            <a:r>
              <a:rPr lang="zh-TW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，請求失敗，請求所希望得到的資源未在伺服器上被發現 </a:t>
            </a:r>
            <a:endParaRPr lang="en-US" altLang="zh-TW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600" dirty="0"/>
              <a:t>(B) OK</a:t>
            </a:r>
            <a:r>
              <a:rPr lang="zh-TW" altLang="zh-TW" sz="2600" dirty="0"/>
              <a:t>，請求已成功，所請求的回應標頭或資料本體將被送回 </a:t>
            </a:r>
          </a:p>
          <a:p>
            <a:pPr marL="0" indent="0">
              <a:buNone/>
            </a:pPr>
            <a:r>
              <a:rPr lang="en-US" altLang="zh-TW" sz="2600" dirty="0"/>
              <a:t>(C) Gateway Timeout</a:t>
            </a:r>
            <a:r>
              <a:rPr lang="zh-TW" altLang="zh-TW" sz="2600" dirty="0"/>
              <a:t>，伺服器嘗試執行請求時，未能及時從其他伺服器取得回應 </a:t>
            </a:r>
          </a:p>
          <a:p>
            <a:pPr marL="0" indent="0">
              <a:buNone/>
            </a:pPr>
            <a:r>
              <a:rPr lang="en-US" altLang="zh-TW" sz="2600" dirty="0"/>
              <a:t>(D) I'm a teapot</a:t>
            </a:r>
            <a:r>
              <a:rPr lang="zh-TW" altLang="zh-TW" sz="2600" dirty="0"/>
              <a:t>，要求伺服器煮咖啡時應當回傳此狀態碼</a:t>
            </a:r>
            <a:r>
              <a:rPr lang="zh-TW" altLang="zh-TW" sz="3100" dirty="0"/>
              <a:t> </a:t>
            </a:r>
            <a:endParaRPr lang="zh-TW" altLang="zh-TW" sz="3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6970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TW" dirty="0"/>
              <a:t>Bob </a:t>
            </a:r>
            <a:r>
              <a:rPr lang="zh-TW" altLang="zh-TW" dirty="0"/>
              <a:t>過去兩週一直在試圖滲透一個遠端的生產系統。 某一次，他能夠進入系統，並使用該系統三週的時間。 殊不知，執法機構也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正在記錄他的每一項活動</a:t>
            </a:r>
            <a:r>
              <a:rPr lang="zh-TW" altLang="zh-TW" dirty="0"/>
              <a:t>，並在後來成為證據。 該組織使用一種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虛擬環境來捕獲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Bob</a:t>
            </a:r>
            <a:r>
              <a:rPr lang="zh-TW" altLang="zh-TW" dirty="0"/>
              <a:t>。 這種虛擬環境是什麼？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一種用來困住駭客的蜜罐技術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</a:t>
            </a:r>
            <a:r>
              <a:rPr lang="zh-TW" altLang="zh-TW" sz="2400" dirty="0"/>
              <a:t>一種使用特洛伊木馬的命令系統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</a:t>
            </a:r>
            <a:r>
              <a:rPr lang="zh-TW" altLang="zh-TW" sz="2400" dirty="0"/>
              <a:t>一種用來困住登入後使用者的環境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(D)</a:t>
            </a:r>
            <a:r>
              <a:rPr lang="zh-TW" altLang="zh-TW" sz="2400" dirty="0"/>
              <a:t>一種用來困住登入前使用者的環境</a:t>
            </a:r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雲端蜜罐（</a:t>
            </a:r>
            <a:r>
              <a:rPr lang="en-US" altLang="zh-TW" dirty="0">
                <a:solidFill>
                  <a:srgbClr val="FF0000"/>
                </a:solidFill>
              </a:rPr>
              <a:t>Honeypot</a:t>
            </a:r>
            <a:r>
              <a:rPr lang="zh-TW" altLang="zh-TW" dirty="0">
                <a:solidFill>
                  <a:srgbClr val="FF0000"/>
                </a:solidFill>
              </a:rPr>
              <a:t>）</a:t>
            </a:r>
            <a:r>
              <a:rPr lang="zh-TW" altLang="zh-TW" dirty="0"/>
              <a:t>技術，下列敘述何者不正確？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任何攻擊蜜罐的行為都是可疑的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通常設置在真正的運作環境之中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偽裝成有利用價值的網路、資料或電腦系統，並在裡面設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</a:t>
            </a:r>
            <a:r>
              <a:rPr lang="zh-TW" altLang="zh-TW" sz="2400" dirty="0"/>
              <a:t>置漏洞，誘使駭客攻擊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(D) </a:t>
            </a:r>
            <a:r>
              <a:rPr lang="zh-TW" altLang="zh-TW" sz="2400" dirty="0"/>
              <a:t>為取得電腦病毒樣本的其中一種方法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防火牆的功能</a:t>
            </a:r>
            <a:r>
              <a:rPr lang="zh-TW" altLang="zh-TW" dirty="0"/>
              <a:t>為？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檢核原始碼安全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保護網路安全 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zh-TW" sz="2400" dirty="0"/>
              <a:t> </a:t>
            </a:r>
            <a:r>
              <a:rPr lang="en-US" altLang="zh-TW" sz="2400" dirty="0"/>
              <a:t>(C) </a:t>
            </a:r>
            <a:r>
              <a:rPr lang="zh-TW" altLang="zh-TW" sz="2400" dirty="0"/>
              <a:t>保護實體安全 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保護人員安全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有一種防火牆的功能如下：「檢查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來源端及目的端的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位址、埠號 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</a:t>
            </a:r>
            <a:r>
              <a:rPr lang="zh-TW" altLang="zh-TW" dirty="0"/>
              <a:t>若有符合網路安全管理人員所設定的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安全規則</a:t>
            </a:r>
            <a:r>
              <a:rPr lang="zh-TW" altLang="zh-TW" dirty="0"/>
              <a:t>就准許通過，否則拒絕其進入。」請問此為何種防火牆的描述？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</a:t>
            </a:r>
            <a:r>
              <a:rPr lang="zh-TW" altLang="zh-TW" sz="2400" dirty="0"/>
              <a:t>應用代理閘道（</a:t>
            </a:r>
            <a:r>
              <a:rPr lang="en-US" altLang="zh-TW" sz="2400" dirty="0"/>
              <a:t>Application-Proxy</a:t>
            </a:r>
            <a:r>
              <a:rPr lang="zh-TW" altLang="zh-TW" sz="2400" dirty="0"/>
              <a:t>）防火牆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(B)</a:t>
            </a:r>
            <a:r>
              <a:rPr lang="zh-TW" altLang="zh-TW" sz="2400" dirty="0"/>
              <a:t>狀態檢查（</a:t>
            </a:r>
            <a:r>
              <a:rPr lang="en-US" altLang="zh-TW" sz="2400" dirty="0" err="1"/>
              <a:t>Stateful</a:t>
            </a:r>
            <a:r>
              <a:rPr lang="en-US" altLang="zh-TW" sz="2400" dirty="0"/>
              <a:t> inspection</a:t>
            </a:r>
            <a:r>
              <a:rPr lang="zh-TW" altLang="zh-TW" sz="2400" dirty="0"/>
              <a:t>）防火牆 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封包過濾（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Filter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）防火牆 </a:t>
            </a:r>
            <a:r>
              <a:rPr lang="en-US" altLang="zh-TW" sz="24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個人（</a:t>
            </a:r>
            <a:r>
              <a:rPr lang="en-US" altLang="zh-TW" sz="2400" dirty="0"/>
              <a:t>Personal</a:t>
            </a:r>
            <a:r>
              <a:rPr lang="zh-TW" altLang="zh-TW" sz="2400" dirty="0"/>
              <a:t>）防火牆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4.1</a:t>
            </a:r>
          </a:p>
          <a:p>
            <a:pPr algn="ctr"/>
            <a:r>
              <a:rPr lang="zh-TW" altLang="zh-TW" sz="4800" dirty="0"/>
              <a:t>雲端安全概論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6122362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下列哪種行為可能會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威脅雲端帳號</a:t>
            </a:r>
            <a:r>
              <a:rPr lang="zh-TW" altLang="zh-TW" dirty="0"/>
              <a:t>的安全？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使用有公信力的服務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在不同網站使用不同帳號與密碼 </a:t>
            </a: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避免使用陌生電腦登入雲端服務帳號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使用瀏覽器會記錄帳號密碼的便利功能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3409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/>
              <a:t>隨雲端服務時代來臨，網路及系統架構逐漸擴張，安全控制議題也被彰顯。請問下列何者不屬於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安全控制中的認證方法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驗證（</a:t>
            </a:r>
            <a:r>
              <a:rPr lang="en-US" altLang="zh-TW" sz="2400" dirty="0"/>
              <a:t>Authentication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帳號管理（</a:t>
            </a:r>
            <a:r>
              <a:rPr lang="en-US" altLang="zh-TW" sz="2400" dirty="0"/>
              <a:t>Accounting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授權（</a:t>
            </a:r>
            <a:r>
              <a:rPr lang="en-US" altLang="zh-TW" sz="2400" dirty="0"/>
              <a:t>Authorization</a:t>
            </a:r>
            <a:r>
              <a:rPr lang="zh-TW" altLang="zh-TW" sz="2400" dirty="0"/>
              <a:t>）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</a:p>
          <a:p>
            <a:pPr marL="0" indent="0">
              <a:buNone/>
            </a:pP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對雲端服務的安全管理而言，實施稽核是一項必要的作法，可確認雲端服務提供商是否已符合相關的資安要求。下列何者不是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確保雲端服 務的安全需考量的事項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用戶應選擇單一的雲端服務提供商所提供的服務 </a:t>
            </a:r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將實施稽核的權利納入合約之中</a:t>
            </a:r>
            <a:r>
              <a:rPr lang="en-US" altLang="zh-TW" sz="2400" dirty="0"/>
              <a:t>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 (C) </a:t>
            </a:r>
            <a:r>
              <a:rPr lang="zh-TW" altLang="zh-TW" sz="2400" dirty="0"/>
              <a:t>用戶應選擇熟悉雲端服務和法規的稽核人員 </a:t>
            </a: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用戶可要求雲端服務提供商定期審查、更新、發佈和資安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zh-TW" altLang="zh-TW" sz="2400" dirty="0"/>
              <a:t>有關的流程與文件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4.2</a:t>
            </a:r>
          </a:p>
          <a:p>
            <a:pPr algn="ctr"/>
            <a:r>
              <a:rPr lang="zh-TW" altLang="zh-TW" sz="4800" dirty="0"/>
              <a:t>行動裝置安全概論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8746455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行動裝置經常需要安裝新的</a:t>
            </a:r>
            <a:r>
              <a:rPr lang="en-US" altLang="zh-TW" dirty="0"/>
              <a:t> APP</a:t>
            </a:r>
            <a:r>
              <a:rPr lang="zh-TW" altLang="zh-TW" dirty="0"/>
              <a:t>，如</a:t>
            </a:r>
            <a:r>
              <a:rPr lang="en-US" altLang="zh-TW" dirty="0"/>
              <a:t> Apple Store, Google Play </a:t>
            </a:r>
            <a:r>
              <a:rPr lang="zh-TW" altLang="zh-TW" dirty="0"/>
              <a:t>中下載。 請問下列何者不是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應注意之安全事項</a:t>
            </a:r>
            <a:r>
              <a:rPr lang="zh-TW" altLang="zh-TW" dirty="0"/>
              <a:t>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(A) </a:t>
            </a:r>
            <a:r>
              <a:rPr lang="zh-TW" altLang="zh-TW" sz="2400" dirty="0"/>
              <a:t>確認欲下載</a:t>
            </a:r>
            <a:r>
              <a:rPr lang="en-US" altLang="zh-TW" sz="2400" dirty="0"/>
              <a:t> APP </a:t>
            </a:r>
            <a:r>
              <a:rPr lang="zh-TW" altLang="zh-TW" sz="2400" dirty="0"/>
              <a:t>的評比與權限設定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(B) </a:t>
            </a:r>
            <a:r>
              <a:rPr lang="zh-TW" altLang="zh-TW" sz="2400" dirty="0"/>
              <a:t>只在信譽良好網站或官方</a:t>
            </a:r>
            <a:r>
              <a:rPr lang="en-US" altLang="zh-TW" sz="2400" dirty="0"/>
              <a:t> APP </a:t>
            </a:r>
            <a:r>
              <a:rPr lang="zh-TW" altLang="zh-TW" sz="2400" dirty="0"/>
              <a:t>市集中下載</a:t>
            </a:r>
            <a:r>
              <a:rPr lang="en-US" altLang="zh-TW" sz="2400" dirty="0"/>
              <a:t>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該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</a:t>
            </a:r>
            <a:r>
              <a:rPr lang="zh-TW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是否需要付費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400" dirty="0"/>
              <a:t> (D) </a:t>
            </a:r>
            <a:r>
              <a:rPr lang="zh-TW" altLang="zh-TW" sz="2400" dirty="0"/>
              <a:t>觀察使用者對該</a:t>
            </a:r>
            <a:r>
              <a:rPr lang="en-US" altLang="zh-TW" sz="2400" dirty="0"/>
              <a:t> APP </a:t>
            </a:r>
            <a:r>
              <a:rPr lang="zh-TW" altLang="zh-TW" sz="2400" dirty="0"/>
              <a:t>之評論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85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6111</Words>
  <Application>Microsoft Office PowerPoint</Application>
  <PresentationFormat>如螢幕大小 (4:3)</PresentationFormat>
  <Paragraphs>584</Paragraphs>
  <Slides>112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112</vt:i4>
      </vt:variant>
    </vt:vector>
  </HeadingPairs>
  <TitlesOfParts>
    <vt:vector size="113" baseType="lpstr">
      <vt:lpstr>Office 佈景主題</vt:lpstr>
      <vt:lpstr>資訊安全技術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資訊安全技術</dc:title>
  <dc:creator>TB</dc:creator>
  <cp:lastModifiedBy>6138</cp:lastModifiedBy>
  <cp:revision>59</cp:revision>
  <dcterms:created xsi:type="dcterms:W3CDTF">2018-10-15T13:01:54Z</dcterms:created>
  <dcterms:modified xsi:type="dcterms:W3CDTF">2018-11-21T09:44:50Z</dcterms:modified>
</cp:coreProperties>
</file>